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4"/>
  </p:sldMasterIdLst>
  <p:notesMasterIdLst>
    <p:notesMasterId r:id="rId40"/>
  </p:notesMasterIdLst>
  <p:sldIdLst>
    <p:sldId id="4774" r:id="rId5"/>
    <p:sldId id="5352" r:id="rId6"/>
    <p:sldId id="5353" r:id="rId7"/>
    <p:sldId id="4781" r:id="rId8"/>
    <p:sldId id="1437" r:id="rId9"/>
    <p:sldId id="2070" r:id="rId10"/>
    <p:sldId id="2662" r:id="rId11"/>
    <p:sldId id="5354" r:id="rId12"/>
    <p:sldId id="5355" r:id="rId13"/>
    <p:sldId id="2436" r:id="rId14"/>
    <p:sldId id="5356" r:id="rId15"/>
    <p:sldId id="1498" r:id="rId16"/>
    <p:sldId id="5438" r:id="rId17"/>
    <p:sldId id="2190" r:id="rId18"/>
    <p:sldId id="2191" r:id="rId19"/>
    <p:sldId id="5439" r:id="rId20"/>
    <p:sldId id="2193" r:id="rId21"/>
    <p:sldId id="2194" r:id="rId22"/>
    <p:sldId id="4775" r:id="rId23"/>
    <p:sldId id="5216" r:id="rId24"/>
    <p:sldId id="5212" r:id="rId25"/>
    <p:sldId id="1517" r:id="rId26"/>
    <p:sldId id="4759" r:id="rId27"/>
    <p:sldId id="4778" r:id="rId28"/>
    <p:sldId id="4776" r:id="rId29"/>
    <p:sldId id="4522" r:id="rId30"/>
    <p:sldId id="4523" r:id="rId31"/>
    <p:sldId id="5347" r:id="rId32"/>
    <p:sldId id="5348" r:id="rId33"/>
    <p:sldId id="5440" r:id="rId34"/>
    <p:sldId id="2444" r:id="rId35"/>
    <p:sldId id="4268" r:id="rId36"/>
    <p:sldId id="4556" r:id="rId37"/>
    <p:sldId id="4557" r:id="rId38"/>
    <p:sldId id="546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5D0CB-A95D-BC65-3552-A4EBECF449A3}" name="Russell Johnson" initials="RJ" userId="S::russell.johnson@wealthatwork.co.uk::706d41a8-f39f-40d9-a557-cc67e94c8ca2" providerId="AD"/>
  <p188:author id="{7E9A6AD8-63C2-8002-C260-66DAA18FAB27}" name="Jackson Sanders" initials="JS" userId="S::jackson.sanders@wealthatwork.co.uk::1b978f50-08db-430f-b59b-f078371d91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eck" initials="RJ" lastIdx="1" clrIdx="6"/>
  <p:cmAuthor id="1" name="Andy Maggs" initials="AM" lastIdx="159" clrIdx="0">
    <p:extLst>
      <p:ext uri="{19B8F6BF-5375-455C-9EA6-DF929625EA0E}">
        <p15:presenceInfo xmlns:p15="http://schemas.microsoft.com/office/powerpoint/2012/main" userId="S::andy.maggs@wealthatwork.co.uk::46c2412b-bd2f-44d8-b2bb-5da3ed995c2b" providerId="AD"/>
      </p:ext>
    </p:extLst>
  </p:cmAuthor>
  <p:cmAuthor id="2" name="Russell Johnson" initials="RJ" lastIdx="133" clrIdx="1">
    <p:extLst>
      <p:ext uri="{19B8F6BF-5375-455C-9EA6-DF929625EA0E}">
        <p15:presenceInfo xmlns:p15="http://schemas.microsoft.com/office/powerpoint/2012/main" userId="S::russell.johnson@wealthatwork.co.uk::706d41a8-f39f-40d9-a557-cc67e94c8ca2" providerId="AD"/>
      </p:ext>
    </p:extLst>
  </p:cmAuthor>
  <p:cmAuthor id="3" name="Education Design Team" initials="" lastIdx="667" clrIdx="2"/>
  <p:cmAuthor id="4" name="Jackson Sanders" initials="JS" lastIdx="98" clrIdx="3">
    <p:extLst>
      <p:ext uri="{19B8F6BF-5375-455C-9EA6-DF929625EA0E}">
        <p15:presenceInfo xmlns:p15="http://schemas.microsoft.com/office/powerpoint/2012/main" userId="S::jackson.sanders@wealthatwork.co.uk::1b978f50-08db-430f-b59b-f078371d9193" providerId="AD"/>
      </p:ext>
    </p:extLst>
  </p:cmAuthor>
  <p:cmAuthor id="5" name="Darren Moxom" initials="DM" lastIdx="2" clrIdx="4">
    <p:extLst>
      <p:ext uri="{19B8F6BF-5375-455C-9EA6-DF929625EA0E}">
        <p15:presenceInfo xmlns:p15="http://schemas.microsoft.com/office/powerpoint/2012/main" userId="Darren Moxom" providerId="None"/>
      </p:ext>
    </p:extLst>
  </p:cmAuthor>
  <p:cmAuthor id="6" name="Update" initials="" lastIdx="3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E5E5E5"/>
    <a:srgbClr val="B1B66E"/>
    <a:srgbClr val="97999B"/>
    <a:srgbClr val="00A5E3"/>
    <a:srgbClr val="9875A7"/>
    <a:srgbClr val="7A2A3D"/>
    <a:srgbClr val="7DC202"/>
    <a:srgbClr val="05057D"/>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78" autoAdjust="0"/>
    <p:restoredTop sz="87688" autoAdjust="0"/>
  </p:normalViewPr>
  <p:slideViewPr>
    <p:cSldViewPr snapToGrid="0">
      <p:cViewPr varScale="1">
        <p:scale>
          <a:sx n="69" d="100"/>
          <a:sy n="69" d="100"/>
        </p:scale>
        <p:origin x="1123" y="62"/>
      </p:cViewPr>
      <p:guideLst>
        <p:guide orient="horz" pos="2160"/>
        <p:guide pos="3840"/>
      </p:guideLst>
    </p:cSldViewPr>
  </p:slideViewPr>
  <p:outlineViewPr>
    <p:cViewPr>
      <p:scale>
        <a:sx n="33" d="100"/>
        <a:sy n="33" d="100"/>
      </p:scale>
      <p:origin x="0" y="-2807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FE0D2-8637-4EE4-8305-B0F61CE8B51B}" type="datetimeFigureOut">
              <a:rPr lang="en-GB" smtClean="0"/>
              <a:t>19/09/2025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92B48-7F1E-4690-886D-5B1602AE8EED}" type="slidenum">
              <a:rPr lang="en-GB" smtClean="0"/>
              <a:t>‹#›</a:t>
            </a:fld>
            <a:endParaRPr lang="en-GB"/>
          </a:p>
        </p:txBody>
      </p:sp>
    </p:spTree>
    <p:extLst>
      <p:ext uri="{BB962C8B-B14F-4D97-AF65-F5344CB8AC3E}">
        <p14:creationId xmlns:p14="http://schemas.microsoft.com/office/powerpoint/2010/main" val="153523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a:t>
            </a:r>
          </a:p>
        </p:txBody>
      </p:sp>
    </p:spTree>
    <p:extLst>
      <p:ext uri="{BB962C8B-B14F-4D97-AF65-F5344CB8AC3E}">
        <p14:creationId xmlns:p14="http://schemas.microsoft.com/office/powerpoint/2010/main" val="400899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https://www.gov.uk/guidance/how-downsizing-selling-or-gifting-a-home-affects-the-additional-inheritance-tax-threshold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 are 5 steps to working out how much RNRB has been lost.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Work out the RNRB that would have been available when the former home was sold or given away or when the move happened. This figure is made up of the maximum RNRB due at that date (or £100,000 if it was before 6 April 2017) and any transferred RNRB available when the person 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Divide the value of the former home at the date of the move or when it was sold or given away by the figure in step 1, and multiply the result by 100 to get a percentage. If the value of the former home is greater than the figure in step 1 the percentage will be limited to 100%. If the value of the home sold is less than the figure in step 1, the percentage will be between 0% and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If there’s a home in the estate, divide the value of the home by the RNRB that would be available at the date the person dies (including any transferred RNRB). Multiply the result by 100 to get a percentage (again this percentage cannot be more than 100%). If there’s no home in the estate at the time the person dies this percentage will be 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Deduct the percentage in step 3 from the percentage in step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Multiply the RNRB that would be available at the time the person died by the figure from step 4. This gives the amount of the lost RNRB.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10"/>
          </p:nvPr>
        </p:nvSpPr>
        <p:spPr/>
        <p:txBody>
          <a:bodyPr/>
          <a:lstStyle/>
          <a:p>
            <a:r>
              <a:rPr lang="en-GB"/>
              <a:t>309</a:t>
            </a:r>
          </a:p>
        </p:txBody>
      </p:sp>
    </p:spTree>
    <p:extLst>
      <p:ext uri="{BB962C8B-B14F-4D97-AF65-F5344CB8AC3E}">
        <p14:creationId xmlns:p14="http://schemas.microsoft.com/office/powerpoint/2010/main" val="345803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r>
              <a:rPr lang="en-US">
                <a:solidFill>
                  <a:prstClr val="black"/>
                </a:solidFill>
              </a:rPr>
              <a:t>322</a:t>
            </a:r>
          </a:p>
        </p:txBody>
      </p:sp>
    </p:spTree>
    <p:extLst>
      <p:ext uri="{BB962C8B-B14F-4D97-AF65-F5344CB8AC3E}">
        <p14:creationId xmlns:p14="http://schemas.microsoft.com/office/powerpoint/2010/main" val="356246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0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310</a:t>
            </a:r>
          </a:p>
        </p:txBody>
      </p:sp>
    </p:spTree>
    <p:extLst>
      <p:ext uri="{BB962C8B-B14F-4D97-AF65-F5344CB8AC3E}">
        <p14:creationId xmlns:p14="http://schemas.microsoft.com/office/powerpoint/2010/main" val="119427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fontAlgn="base"/>
            <a:r>
              <a:rPr lang="en-GB" b="1" i="0">
                <a:solidFill>
                  <a:srgbClr val="0B0C0C"/>
                </a:solidFill>
                <a:effectLst/>
                <a:latin typeface="nta"/>
              </a:rPr>
              <a:t>7 </a:t>
            </a:r>
          </a:p>
          <a:p>
            <a:pPr algn="l" fontAlgn="base"/>
            <a:endParaRPr lang="en-GB" b="1" i="0">
              <a:solidFill>
                <a:srgbClr val="0B0C0C"/>
              </a:solidFill>
              <a:effectLst/>
              <a:latin typeface="nta"/>
            </a:endParaRPr>
          </a:p>
          <a:p>
            <a:pPr algn="l" fontAlgn="base"/>
            <a:r>
              <a:rPr lang="en-GB" b="1" i="0">
                <a:solidFill>
                  <a:srgbClr val="0B0C0C"/>
                </a:solidFill>
                <a:effectLst/>
                <a:latin typeface="nta"/>
              </a:rPr>
              <a:t>Note to Presenter.  Below is a definition of the word ‘normal’ provided the HMRC in the context of gift out of normal expenditure.</a:t>
            </a:r>
          </a:p>
          <a:p>
            <a:pPr algn="l" fontAlgn="base"/>
            <a:endParaRPr lang="en-GB" b="1" i="0">
              <a:solidFill>
                <a:srgbClr val="0B0C0C"/>
              </a:solidFill>
              <a:effectLst/>
              <a:latin typeface="nta"/>
            </a:endParaRPr>
          </a:p>
          <a:p>
            <a:pPr algn="l" fontAlgn="base"/>
            <a:r>
              <a:rPr lang="en-GB" b="1" i="0">
                <a:solidFill>
                  <a:srgbClr val="0B0C0C"/>
                </a:solidFill>
                <a:effectLst/>
                <a:latin typeface="nta"/>
              </a:rPr>
              <a:t>Lifetime transfers: conditions for normal out of income exemption: normal expenditure</a:t>
            </a:r>
          </a:p>
          <a:p>
            <a:pPr algn="l" fontAlgn="base"/>
            <a:r>
              <a:rPr lang="en-GB" b="1" i="0">
                <a:solidFill>
                  <a:srgbClr val="0B0C0C"/>
                </a:solidFill>
                <a:effectLst/>
                <a:latin typeface="nta"/>
              </a:rPr>
              <a:t>The dictionary definition of ‘normal’ includes standard, regular, typical, habitual or usual. For the purpose of this exemption, ‘normal’ means normal for the transferor and not for the average person. In most cases, it will be clear whether or not there is a pattern of giving, but it is not always that simple.</a:t>
            </a:r>
          </a:p>
          <a:p>
            <a:pPr algn="l" fontAlgn="base"/>
            <a:r>
              <a:rPr lang="en-GB" b="1" i="0">
                <a:solidFill>
                  <a:srgbClr val="0B0C0C"/>
                </a:solidFill>
                <a:effectLst/>
                <a:latin typeface="nta"/>
              </a:rPr>
              <a:t>It is possible that a number of gifts made by one person may not qualify. It is also possible for a single gift to qualify if it is or is intended to be the first of a pattern and there is evidence of this. You will need to analyse all the facts in cases of doubt to see if a pattern can be found (IHTM14242).</a:t>
            </a:r>
          </a:p>
          <a:p>
            <a:pPr algn="l" fontAlgn="base"/>
            <a:r>
              <a:rPr lang="en-GB" b="1" i="0">
                <a:solidFill>
                  <a:srgbClr val="0B0C0C"/>
                </a:solidFill>
                <a:effectLst/>
                <a:latin typeface="nta"/>
              </a:rPr>
              <a:t>Factors to take into account in looking at any pattern of gifts include the frequency and amounts, the nature of the gifts, the identity of the donees and the reasons for the gifts (IHTM14243).</a:t>
            </a:r>
          </a:p>
          <a:p>
            <a:pPr algn="l" fontAlgn="base"/>
            <a:r>
              <a:rPr lang="en-GB" b="1" i="0">
                <a:solidFill>
                  <a:srgbClr val="0B0C0C"/>
                </a:solidFill>
                <a:effectLst/>
                <a:latin typeface="nta"/>
              </a:rPr>
              <a:t> Next page</a:t>
            </a:r>
          </a:p>
          <a:p>
            <a:endParaRPr lang="en-GB"/>
          </a:p>
        </p:txBody>
      </p:sp>
      <p:sp>
        <p:nvSpPr>
          <p:cNvPr id="4" name="Slide Number Placeholder 3"/>
          <p:cNvSpPr>
            <a:spLocks noGrp="1"/>
          </p:cNvSpPr>
          <p:nvPr>
            <p:ph type="sldNum" sz="quarter" idx="5"/>
          </p:nvPr>
        </p:nvSpPr>
        <p:spPr/>
        <p:txBody>
          <a:bodyPr/>
          <a:lstStyle/>
          <a:p>
            <a:r>
              <a:rPr lang="en-GB"/>
              <a:t>323</a:t>
            </a:r>
          </a:p>
        </p:txBody>
      </p:sp>
    </p:spTree>
    <p:extLst>
      <p:ext uri="{BB962C8B-B14F-4D97-AF65-F5344CB8AC3E}">
        <p14:creationId xmlns:p14="http://schemas.microsoft.com/office/powerpoint/2010/main" val="347474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5 </a:t>
            </a:r>
          </a:p>
        </p:txBody>
      </p:sp>
      <p:sp>
        <p:nvSpPr>
          <p:cNvPr id="4" name="Slide Number Placeholder 3"/>
          <p:cNvSpPr>
            <a:spLocks noGrp="1"/>
          </p:cNvSpPr>
          <p:nvPr>
            <p:ph type="sldNum" sz="quarter" idx="5"/>
          </p:nvPr>
        </p:nvSpPr>
        <p:spPr/>
        <p:txBody>
          <a:bodyPr/>
          <a:lstStyle/>
          <a:p>
            <a:r>
              <a:rPr lang="en-GB"/>
              <a:t>324</a:t>
            </a:r>
          </a:p>
        </p:txBody>
      </p:sp>
    </p:spTree>
    <p:extLst>
      <p:ext uri="{BB962C8B-B14F-4D97-AF65-F5344CB8AC3E}">
        <p14:creationId xmlns:p14="http://schemas.microsoft.com/office/powerpoint/2010/main" val="389385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Arial"/>
              <a:ea typeface="ヒラギノ角ゴ Pro W3"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Example - Sally decides to make a cash gift to her children of £300,000.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Arial"/>
              <a:ea typeface="ヒラギノ角ゴ Pro W3"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Sally dies 5 years from the date the gift was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As she died within 7 years of making the gift, it is assessed for IHT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Sally does not own a home but has a remaining estate of £200,000 in addition to the gift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Arial"/>
              <a:ea typeface="ヒラギノ角ゴ Pro W3"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Arial"/>
              <a:ea typeface="ヒラギノ角ゴ Pro W3"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Sally dies 5 years from the date the gift was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As she died within 7 years of making the gift, it is assessed for IHT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ヒラギノ角ゴ Pro W3" charset="-128"/>
                <a:cs typeface="Arial" pitchFamily="34" charset="0"/>
              </a:rPr>
              <a:t>Sally does not own a home but has a remaining estate of £200,000 in addition to the gift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Arial"/>
              <a:ea typeface="ヒラギノ角ゴ Pro W3" charset="-128"/>
              <a:cs typeface="Arial"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325</a:t>
            </a:r>
          </a:p>
        </p:txBody>
      </p:sp>
    </p:spTree>
    <p:extLst>
      <p:ext uri="{BB962C8B-B14F-4D97-AF65-F5344CB8AC3E}">
        <p14:creationId xmlns:p14="http://schemas.microsoft.com/office/powerpoint/2010/main" val="427598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5 </a:t>
            </a:r>
          </a:p>
          <a:p>
            <a:endParaRPr lang="en-GB"/>
          </a:p>
          <a:p>
            <a:r>
              <a:rPr lang="en-GB"/>
              <a:t>Presenter to make delegates aware that no Taper applies in this example.  This is because Taper applies to any IHT charge, not the gift itself.  As the gift fell entirely within the nil rate band, there is no charge to Taper.</a:t>
            </a:r>
          </a:p>
        </p:txBody>
      </p:sp>
      <p:sp>
        <p:nvSpPr>
          <p:cNvPr id="4" name="Slide Number Placeholder 3"/>
          <p:cNvSpPr>
            <a:spLocks noGrp="1"/>
          </p:cNvSpPr>
          <p:nvPr>
            <p:ph type="sldNum" sz="quarter" idx="5"/>
          </p:nvPr>
        </p:nvSpPr>
        <p:spPr/>
        <p:txBody>
          <a:bodyPr/>
          <a:lstStyle/>
          <a:p>
            <a:r>
              <a:rPr lang="en-GB"/>
              <a:t>326</a:t>
            </a:r>
          </a:p>
        </p:txBody>
      </p:sp>
    </p:spTree>
    <p:extLst>
      <p:ext uri="{BB962C8B-B14F-4D97-AF65-F5344CB8AC3E}">
        <p14:creationId xmlns:p14="http://schemas.microsoft.com/office/powerpoint/2010/main" val="2797699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5 </a:t>
            </a:r>
          </a:p>
        </p:txBody>
      </p:sp>
      <p:sp>
        <p:nvSpPr>
          <p:cNvPr id="4" name="Slide Number Placeholder 3"/>
          <p:cNvSpPr>
            <a:spLocks noGrp="1"/>
          </p:cNvSpPr>
          <p:nvPr>
            <p:ph type="sldNum" sz="quarter" idx="5"/>
          </p:nvPr>
        </p:nvSpPr>
        <p:spPr/>
        <p:txBody>
          <a:bodyPr/>
          <a:lstStyle/>
          <a:p>
            <a:r>
              <a:rPr lang="en-GB"/>
              <a:t>327</a:t>
            </a:r>
          </a:p>
        </p:txBody>
      </p:sp>
    </p:spTree>
    <p:extLst>
      <p:ext uri="{BB962C8B-B14F-4D97-AF65-F5344CB8AC3E}">
        <p14:creationId xmlns:p14="http://schemas.microsoft.com/office/powerpoint/2010/main" val="297638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FOR USE IN ENGLAND, WALES &amp; NORTHERN IRELAND ONLY</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317</a:t>
            </a:r>
          </a:p>
        </p:txBody>
      </p:sp>
    </p:spTree>
    <p:extLst>
      <p:ext uri="{BB962C8B-B14F-4D97-AF65-F5344CB8AC3E}">
        <p14:creationId xmlns:p14="http://schemas.microsoft.com/office/powerpoint/2010/main" val="411437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4</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311</a:t>
            </a:r>
          </a:p>
        </p:txBody>
      </p:sp>
    </p:spTree>
    <p:extLst>
      <p:ext uri="{BB962C8B-B14F-4D97-AF65-F5344CB8AC3E}">
        <p14:creationId xmlns:p14="http://schemas.microsoft.com/office/powerpoint/2010/main" val="425630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296882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r>
              <a:rPr lang="en-GB"/>
              <a:t>330</a:t>
            </a:r>
          </a:p>
        </p:txBody>
      </p:sp>
    </p:spTree>
    <p:extLst>
      <p:ext uri="{BB962C8B-B14F-4D97-AF65-F5344CB8AC3E}">
        <p14:creationId xmlns:p14="http://schemas.microsoft.com/office/powerpoint/2010/main" val="206243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350</a:t>
            </a:r>
          </a:p>
        </p:txBody>
      </p:sp>
    </p:spTree>
    <p:extLst>
      <p:ext uri="{BB962C8B-B14F-4D97-AF65-F5344CB8AC3E}">
        <p14:creationId xmlns:p14="http://schemas.microsoft.com/office/powerpoint/2010/main" val="130665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ヒラギノ角ゴ Pro W3"/>
                <a:cs typeface="+mn-cs"/>
              </a:rPr>
              <a:t>353</a:t>
            </a:r>
          </a:p>
        </p:txBody>
      </p:sp>
    </p:spTree>
    <p:extLst>
      <p:ext uri="{BB962C8B-B14F-4D97-AF65-F5344CB8AC3E}">
        <p14:creationId xmlns:p14="http://schemas.microsoft.com/office/powerpoint/2010/main" val="260999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357</a:t>
            </a:r>
          </a:p>
        </p:txBody>
      </p:sp>
    </p:spTree>
    <p:extLst>
      <p:ext uri="{BB962C8B-B14F-4D97-AF65-F5344CB8AC3E}">
        <p14:creationId xmlns:p14="http://schemas.microsoft.com/office/powerpoint/2010/main" val="1421614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FOR USE IN ENGLAND AND WALES ONLY</a:t>
            </a:r>
          </a:p>
          <a:p>
            <a:endParaRPr kumimoji="0" lang="en-GB" sz="1400" b="0" i="0" u="none" strike="noStrike" kern="1200" cap="none" spc="0" normalizeH="0" baseline="0" dirty="0">
              <a:ln>
                <a:noFill/>
              </a:ln>
              <a:solidFill>
                <a:srgbClr val="000000"/>
              </a:solidFill>
              <a:effectLst/>
              <a:uLnTx/>
              <a:uFillTx/>
              <a:latin typeface="Arial" panose="020B0604020202020204" pitchFamily="34" charset="0"/>
              <a:ea typeface="ヒラギノ角ゴ Pro W3"/>
            </a:endParaRPr>
          </a:p>
          <a:p>
            <a:endParaRPr kumimoji="0" lang="en-GB" sz="1400" b="0" i="0" u="none" strike="noStrike" kern="1200" cap="none" spc="0" normalizeH="0" baseline="0" dirty="0">
              <a:ln>
                <a:noFill/>
              </a:ln>
              <a:solidFill>
                <a:srgbClr val="000000"/>
              </a:solidFill>
              <a:effectLst/>
              <a:uLnTx/>
              <a:uFillTx/>
              <a:latin typeface="Arial" panose="020B0604020202020204" pitchFamily="34" charset="0"/>
              <a:ea typeface="ヒラギノ角ゴ Pro W3"/>
            </a:endParaRPr>
          </a:p>
        </p:txBody>
      </p:sp>
      <p:sp>
        <p:nvSpPr>
          <p:cNvPr id="4" name="Slide Number Placeholder 3"/>
          <p:cNvSpPr>
            <a:spLocks noGrp="1"/>
          </p:cNvSpPr>
          <p:nvPr>
            <p:ph type="sldNum" sz="quarter" idx="5"/>
          </p:nvPr>
        </p:nvSpPr>
        <p:spPr/>
        <p:txBody>
          <a:bodyPr/>
          <a:lstStyle/>
          <a:p>
            <a:fld id="{0B58FABA-FE45-4581-B530-9619DEBB82D5}" type="slidenum">
              <a:rPr lang="en-GB" smtClean="0"/>
              <a:t>31</a:t>
            </a:fld>
            <a:endParaRPr lang="en-GB"/>
          </a:p>
        </p:txBody>
      </p:sp>
    </p:spTree>
    <p:extLst>
      <p:ext uri="{BB962C8B-B14F-4D97-AF65-F5344CB8AC3E}">
        <p14:creationId xmlns:p14="http://schemas.microsoft.com/office/powerpoint/2010/main" val="270107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360</a:t>
            </a:r>
          </a:p>
        </p:txBody>
      </p:sp>
    </p:spTree>
    <p:extLst>
      <p:ext uri="{BB962C8B-B14F-4D97-AF65-F5344CB8AC3E}">
        <p14:creationId xmlns:p14="http://schemas.microsoft.com/office/powerpoint/2010/main" val="3996217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362</a:t>
            </a:r>
          </a:p>
        </p:txBody>
      </p:sp>
    </p:spTree>
    <p:extLst>
      <p:ext uri="{BB962C8B-B14F-4D97-AF65-F5344CB8AC3E}">
        <p14:creationId xmlns:p14="http://schemas.microsoft.com/office/powerpoint/2010/main" val="2065441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Back end caveat (WAW only)</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ヒラギノ角ゴ Pro W3"/>
                <a:cs typeface="+mn-cs"/>
              </a:rPr>
              <a:t>363</a:t>
            </a:r>
          </a:p>
        </p:txBody>
      </p:sp>
    </p:spTree>
    <p:extLst>
      <p:ext uri="{BB962C8B-B14F-4D97-AF65-F5344CB8AC3E}">
        <p14:creationId xmlns:p14="http://schemas.microsoft.com/office/powerpoint/2010/main" val="111098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394880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4</a:t>
            </a:r>
          </a:p>
        </p:txBody>
      </p:sp>
    </p:spTree>
    <p:extLst>
      <p:ext uri="{BB962C8B-B14F-4D97-AF65-F5344CB8AC3E}">
        <p14:creationId xmlns:p14="http://schemas.microsoft.com/office/powerpoint/2010/main" val="23326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Please note: If attendees have attended part 1, they will be familiar with the introduction to the session. </a:t>
            </a:r>
          </a:p>
        </p:txBody>
      </p:sp>
      <p:sp>
        <p:nvSpPr>
          <p:cNvPr id="4" name="Slide Number Placeholder 3"/>
          <p:cNvSpPr>
            <a:spLocks noGrp="1"/>
          </p:cNvSpPr>
          <p:nvPr>
            <p:ph type="sldNum" sz="quarter" idx="10"/>
          </p:nvPr>
        </p:nvSpPr>
        <p:spPr/>
        <p:txBody>
          <a:bodyPr/>
          <a:lstStyle/>
          <a:p>
            <a:pPr>
              <a:defRPr/>
            </a:pPr>
            <a:fld id="{386CF69C-DFE8-4EC2-9E14-A4F29A1AE8B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66486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299</a:t>
            </a:r>
          </a:p>
        </p:txBody>
      </p:sp>
    </p:spTree>
    <p:extLst>
      <p:ext uri="{BB962C8B-B14F-4D97-AF65-F5344CB8AC3E}">
        <p14:creationId xmlns:p14="http://schemas.microsoft.com/office/powerpoint/2010/main" val="210322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0 </a:t>
            </a:r>
          </a:p>
        </p:txBody>
      </p:sp>
      <p:sp>
        <p:nvSpPr>
          <p:cNvPr id="4" name="Slide Number Placeholder 3"/>
          <p:cNvSpPr>
            <a:spLocks noGrp="1"/>
          </p:cNvSpPr>
          <p:nvPr>
            <p:ph type="sldNum" sz="quarter" idx="5"/>
          </p:nvPr>
        </p:nvSpPr>
        <p:spPr/>
        <p:txBody>
          <a:bodyPr/>
          <a:lstStyle/>
          <a:p>
            <a:r>
              <a:rPr lang="en-GB"/>
              <a:t>304</a:t>
            </a:r>
          </a:p>
        </p:txBody>
      </p:sp>
    </p:spTree>
    <p:extLst>
      <p:ext uri="{BB962C8B-B14F-4D97-AF65-F5344CB8AC3E}">
        <p14:creationId xmlns:p14="http://schemas.microsoft.com/office/powerpoint/2010/main" val="135555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IHT is a tax charge applied to an individual’s estate, usually at the point they die</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306</a:t>
            </a:r>
          </a:p>
        </p:txBody>
      </p:sp>
    </p:spTree>
    <p:extLst>
      <p:ext uri="{BB962C8B-B14F-4D97-AF65-F5344CB8AC3E}">
        <p14:creationId xmlns:p14="http://schemas.microsoft.com/office/powerpoint/2010/main" val="299927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A person’s estate is made up of everything they own at the point they die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Highlight that non exempt gifts made in 7 years prior to death are included in the estate.</a:t>
            </a:r>
          </a:p>
          <a:p>
            <a:endParaRPr lang="en-GB"/>
          </a:p>
        </p:txBody>
      </p:sp>
      <p:sp>
        <p:nvSpPr>
          <p:cNvPr id="4" name="Slide Number Placeholder 3"/>
          <p:cNvSpPr>
            <a:spLocks noGrp="1"/>
          </p:cNvSpPr>
          <p:nvPr>
            <p:ph type="sldNum" sz="quarter" idx="5"/>
          </p:nvPr>
        </p:nvSpPr>
        <p:spPr/>
        <p:txBody>
          <a:bodyPr/>
          <a:lstStyle/>
          <a:p>
            <a:r>
              <a:rPr lang="en-GB"/>
              <a:t>307</a:t>
            </a:r>
          </a:p>
        </p:txBody>
      </p:sp>
    </p:spTree>
    <p:extLst>
      <p:ext uri="{BB962C8B-B14F-4D97-AF65-F5344CB8AC3E}">
        <p14:creationId xmlns:p14="http://schemas.microsoft.com/office/powerpoint/2010/main" val="269158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3B352E"/>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TT applies to the value of the estate after liabilities, but before taking into account any exemptions or reliefs.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Maria dies in the current tax year with £2.1m estate including a £500,000 home. All left her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Maria’s default RNRB is £175,000 + £175,000 (from her dead husband) = £350,000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As the Estate is valued at £100,000 over £2,000,000 so the Taper threshold applies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 The reduction will be £50,000 (£100,000 x 0.5)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Adjusted RNRB = £350,000 less £50,000 = £300,000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B352E"/>
                </a:solidFill>
                <a:effectLst/>
                <a:latin typeface="Open Sans" panose="020B0606030504020204" pitchFamily="34" charset="0"/>
              </a:rPr>
              <a:t>Maria’s estate qualifies for a RNRB of £300,000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3B352E"/>
              </a:solidFill>
              <a:effectLst/>
              <a:latin typeface="Open Sans" panose="020B0606030504020204" pitchFamily="34" charset="0"/>
            </a:endParaRPr>
          </a:p>
          <a:p>
            <a:endParaRPr lang="en-GB"/>
          </a:p>
        </p:txBody>
      </p:sp>
      <p:sp>
        <p:nvSpPr>
          <p:cNvPr id="4" name="Slide Number Placeholder 3"/>
          <p:cNvSpPr>
            <a:spLocks noGrp="1"/>
          </p:cNvSpPr>
          <p:nvPr>
            <p:ph type="sldNum" sz="quarter" idx="10"/>
          </p:nvPr>
        </p:nvSpPr>
        <p:spPr/>
        <p:txBody>
          <a:bodyPr/>
          <a:lstStyle/>
          <a:p>
            <a:r>
              <a:rPr lang="en-GB"/>
              <a:t>308</a:t>
            </a:r>
          </a:p>
        </p:txBody>
      </p:sp>
    </p:spTree>
    <p:extLst>
      <p:ext uri="{BB962C8B-B14F-4D97-AF65-F5344CB8AC3E}">
        <p14:creationId xmlns:p14="http://schemas.microsoft.com/office/powerpoint/2010/main" val="139799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126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3000497673"/>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3394554742"/>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07901006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Lst>
  <p:transition spd="slow">
    <p:wipe dir="r"/>
  </p:transition>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28.sv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sv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8.xml"/><Relationship Id="rId7" Type="http://schemas.openxmlformats.org/officeDocument/2006/relationships/image" Target="../media/image49.sv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68.svg"/><Relationship Id="rId3" Type="http://schemas.openxmlformats.org/officeDocument/2006/relationships/notesSlide" Target="../notesSlides/notesSlide19.xml"/><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slideLayout" Target="../slideLayouts/slideLayout1.xml"/><Relationship Id="rId16" Type="http://schemas.openxmlformats.org/officeDocument/2006/relationships/image" Target="../media/image66.svg"/><Relationship Id="rId1" Type="http://schemas.openxmlformats.org/officeDocument/2006/relationships/tags" Target="../tags/tag19.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6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71.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75.sv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notesSlide" Target="../notesSlides/notesSlide7.xm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sv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A8BF-375D-F8F0-4A5C-C311A43BB28D}"/>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An advanced guide to estate planning</a:t>
            </a:r>
            <a:endParaRPr lang="en-GB" sz="5400" dirty="0">
              <a:solidFill>
                <a:srgbClr val="391C66"/>
              </a:solidFill>
              <a:latin typeface="Aptos Display" panose="020B0004020202020204" pitchFamily="34" charset="0"/>
            </a:endParaRPr>
          </a:p>
        </p:txBody>
      </p:sp>
      <p:sp>
        <p:nvSpPr>
          <p:cNvPr id="4" name="QCSIGNOFFTXT">
            <a:extLst>
              <a:ext uri="{FF2B5EF4-FFF2-40B4-BE49-F238E27FC236}">
                <a16:creationId xmlns:a16="http://schemas.microsoft.com/office/drawing/2014/main" id="{AD983CCB-519D-94B3-D4C4-2D64D34A2BCB}"/>
              </a:ext>
            </a:extLst>
          </p:cNvPr>
          <p:cNvSpPr txBox="1"/>
          <p:nvPr/>
        </p:nvSpPr>
        <p:spPr>
          <a:xfrm>
            <a:off x="1461758" y="6850759"/>
            <a:ext cx="1270000" cy="215444"/>
          </a:xfrm>
          <a:prstGeom prst="rect">
            <a:avLst/>
          </a:prstGeom>
          <a:noFill/>
        </p:spPr>
        <p:txBody>
          <a:bodyPr vert="horz" rtlCol="0">
            <a:spAutoFit/>
          </a:bodyPr>
          <a:lstStyle/>
          <a:p>
            <a:r>
              <a:rPr lang="en-GB" sz="800">
                <a:solidFill>
                  <a:srgbClr val="101012"/>
                </a:solidFill>
                <a:latin typeface="Bierstadt" panose="020B0004020202020204" pitchFamily="34" charset="0"/>
              </a:rPr>
              <a:t>QC--277463477</a:t>
            </a:r>
          </a:p>
        </p:txBody>
      </p:sp>
    </p:spTree>
    <p:custDataLst>
      <p:tags r:id="rId1"/>
    </p:custDataLst>
    <p:extLst>
      <p:ext uri="{BB962C8B-B14F-4D97-AF65-F5344CB8AC3E}">
        <p14:creationId xmlns:p14="http://schemas.microsoft.com/office/powerpoint/2010/main" val="37367647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Taper threshold (TT)</a:t>
            </a:r>
            <a:endParaRPr lang="en-GB" sz="3600">
              <a:solidFill>
                <a:srgbClr val="391C66"/>
              </a:solidFill>
              <a:latin typeface="Aptos Display" panose="020B0004020202020204" pitchFamily="34" charset="0"/>
            </a:endParaRPr>
          </a:p>
        </p:txBody>
      </p:sp>
      <p:sp>
        <p:nvSpPr>
          <p:cNvPr id="4" name="Rectangle 3"/>
          <p:cNvSpPr/>
          <p:nvPr/>
        </p:nvSpPr>
        <p:spPr>
          <a:xfrm>
            <a:off x="812943" y="1746781"/>
            <a:ext cx="8534400" cy="369332"/>
          </a:xfrm>
          <a:prstGeom prst="rect">
            <a:avLst/>
          </a:prstGeom>
        </p:spPr>
        <p:txBody>
          <a:bodyPr wrap="square" lIns="0">
            <a:spAutoFit/>
          </a:bodyPr>
          <a:lstStyle/>
          <a:p>
            <a:pPr>
              <a:spcBef>
                <a:spcPts val="0"/>
              </a:spcBef>
              <a:spcAft>
                <a:spcPts val="1200"/>
              </a:spcAft>
              <a:buClr>
                <a:srgbClr val="F47920"/>
              </a:buClr>
            </a:pPr>
            <a:r>
              <a:rPr lang="en-US" dirty="0">
                <a:solidFill>
                  <a:srgbClr val="000000"/>
                </a:solidFill>
                <a:latin typeface="Aptos" panose="020B0004020202020204" pitchFamily="34" charset="0"/>
              </a:rPr>
              <a:t>For estates valued at over £2,000,000 a taper may apply to the RNRB.</a:t>
            </a:r>
            <a:endParaRPr lang="en-GB" dirty="0">
              <a:solidFill>
                <a:srgbClr val="000000"/>
              </a:solidFill>
              <a:latin typeface="Aptos" panose="020B0004020202020204" pitchFamily="34" charset="0"/>
            </a:endParaRPr>
          </a:p>
        </p:txBody>
      </p:sp>
      <p:sp>
        <p:nvSpPr>
          <p:cNvPr id="9" name="Rectangle 8">
            <a:extLst>
              <a:ext uri="{FF2B5EF4-FFF2-40B4-BE49-F238E27FC236}">
                <a16:creationId xmlns:a16="http://schemas.microsoft.com/office/drawing/2014/main" id="{777F5348-FBD9-43D3-BBB3-0AE5D6A21C98}"/>
              </a:ext>
            </a:extLst>
          </p:cNvPr>
          <p:cNvSpPr/>
          <p:nvPr/>
        </p:nvSpPr>
        <p:spPr>
          <a:xfrm>
            <a:off x="796471" y="6388520"/>
            <a:ext cx="8534400" cy="276999"/>
          </a:xfrm>
          <a:prstGeom prst="rect">
            <a:avLst/>
          </a:prstGeom>
        </p:spPr>
        <p:txBody>
          <a:bodyPr wrap="square" lIns="0">
            <a:spAutoFit/>
          </a:bodyPr>
          <a:lstStyle/>
          <a:p>
            <a:pPr>
              <a:spcBef>
                <a:spcPts val="0"/>
              </a:spcBef>
              <a:spcAft>
                <a:spcPts val="1200"/>
              </a:spcAft>
              <a:buClr>
                <a:srgbClr val="F47920"/>
              </a:buClr>
            </a:pPr>
            <a:r>
              <a:rPr lang="en-US" sz="1200" dirty="0">
                <a:solidFill>
                  <a:srgbClr val="000000"/>
                </a:solidFill>
                <a:latin typeface="Aptos" panose="020B0004020202020204" pitchFamily="34" charset="0"/>
              </a:rPr>
              <a:t>*Based on current RNRB of £175,000</a:t>
            </a:r>
          </a:p>
        </p:txBody>
      </p:sp>
      <p:pic>
        <p:nvPicPr>
          <p:cNvPr id="11" name="Picture 10">
            <a:extLst>
              <a:ext uri="{FF2B5EF4-FFF2-40B4-BE49-F238E27FC236}">
                <a16:creationId xmlns:a16="http://schemas.microsoft.com/office/drawing/2014/main" id="{530030B0-C485-4F47-9857-5D2E7183BD3C}"/>
              </a:ext>
            </a:extLst>
          </p:cNvPr>
          <p:cNvPicPr>
            <a:picLocks noChangeAspect="1"/>
          </p:cNvPicPr>
          <p:nvPr/>
        </p:nvPicPr>
        <p:blipFill rotWithShape="1">
          <a:blip r:embed="rId4"/>
          <a:srcRect l="3753" r="49888" b="72813"/>
          <a:stretch/>
        </p:blipFill>
        <p:spPr>
          <a:xfrm>
            <a:off x="1986048" y="3867370"/>
            <a:ext cx="912395" cy="1021602"/>
          </a:xfrm>
          <a:prstGeom prst="rect">
            <a:avLst/>
          </a:prstGeom>
        </p:spPr>
      </p:pic>
      <p:sp>
        <p:nvSpPr>
          <p:cNvPr id="116" name="Rectangle 115">
            <a:extLst>
              <a:ext uri="{FF2B5EF4-FFF2-40B4-BE49-F238E27FC236}">
                <a16:creationId xmlns:a16="http://schemas.microsoft.com/office/drawing/2014/main" id="{7292D869-58D6-4FAB-9C69-E718F2B49756}"/>
              </a:ext>
            </a:extLst>
          </p:cNvPr>
          <p:cNvSpPr/>
          <p:nvPr/>
        </p:nvSpPr>
        <p:spPr>
          <a:xfrm>
            <a:off x="5134673" y="3656271"/>
            <a:ext cx="1812429" cy="338554"/>
          </a:xfrm>
          <a:prstGeom prst="rect">
            <a:avLst/>
          </a:prstGeom>
        </p:spPr>
        <p:txBody>
          <a:bodyPr wrap="square">
            <a:spAutoFit/>
          </a:bodyPr>
          <a:lstStyle/>
          <a:p>
            <a:pPr>
              <a:spcBef>
                <a:spcPts val="0"/>
              </a:spcBef>
              <a:spcAft>
                <a:spcPts val="1200"/>
              </a:spcAft>
              <a:buClr>
                <a:srgbClr val="F47920"/>
              </a:buClr>
            </a:pPr>
            <a:r>
              <a:rPr lang="en-US" sz="1600">
                <a:solidFill>
                  <a:srgbClr val="000000"/>
                </a:solidFill>
                <a:latin typeface="Aptos" panose="020B0004020202020204" pitchFamily="34" charset="0"/>
              </a:rPr>
              <a:t>Maria’s Example:</a:t>
            </a:r>
          </a:p>
        </p:txBody>
      </p:sp>
      <p:sp>
        <p:nvSpPr>
          <p:cNvPr id="117" name="Rectangle 116">
            <a:extLst>
              <a:ext uri="{FF2B5EF4-FFF2-40B4-BE49-F238E27FC236}">
                <a16:creationId xmlns:a16="http://schemas.microsoft.com/office/drawing/2014/main" id="{36877F52-DF06-4B51-9F58-DA1F537F973A}"/>
              </a:ext>
            </a:extLst>
          </p:cNvPr>
          <p:cNvSpPr/>
          <p:nvPr/>
        </p:nvSpPr>
        <p:spPr>
          <a:xfrm>
            <a:off x="3052118" y="3940908"/>
            <a:ext cx="8534400" cy="338554"/>
          </a:xfrm>
          <a:prstGeom prst="rect">
            <a:avLst/>
          </a:prstGeom>
        </p:spPr>
        <p:txBody>
          <a:bodyPr wrap="square">
            <a:spAutoFit/>
          </a:bodyPr>
          <a:lstStyle/>
          <a:p>
            <a:pPr marL="360363" lvl="1" indent="-360363" fontAlgn="auto">
              <a:spcBef>
                <a:spcPts val="600"/>
              </a:spcBef>
              <a:spcAft>
                <a:spcPts val="600"/>
              </a:spcAft>
              <a:buClr>
                <a:schemeClr val="tx1"/>
              </a:buClr>
              <a:buSzPct val="100000"/>
              <a:buFont typeface="Arial" panose="020B0604020202020204" pitchFamily="34" charset="0"/>
              <a:buChar char="•"/>
              <a:defRPr/>
            </a:pPr>
            <a:r>
              <a:rPr lang="en-US" sz="1600">
                <a:solidFill>
                  <a:srgbClr val="000000"/>
                </a:solidFill>
                <a:latin typeface="Aptos" panose="020B0004020202020204" pitchFamily="34" charset="0"/>
                <a:ea typeface="ヒラギノ角ゴ Pro W3" charset="-128"/>
                <a:cs typeface="Arial" pitchFamily="34" charset="0"/>
              </a:rPr>
              <a:t>Estate valued at £2,100,000 including a home worth £500,000</a:t>
            </a:r>
          </a:p>
        </p:txBody>
      </p:sp>
      <p:sp>
        <p:nvSpPr>
          <p:cNvPr id="118" name="Rectangle 117">
            <a:extLst>
              <a:ext uri="{FF2B5EF4-FFF2-40B4-BE49-F238E27FC236}">
                <a16:creationId xmlns:a16="http://schemas.microsoft.com/office/drawing/2014/main" id="{8C0B2441-8560-44BD-904A-5DA7B403A6EA}"/>
              </a:ext>
            </a:extLst>
          </p:cNvPr>
          <p:cNvSpPr/>
          <p:nvPr/>
        </p:nvSpPr>
        <p:spPr>
          <a:xfrm>
            <a:off x="3052118" y="4255629"/>
            <a:ext cx="8534400" cy="338554"/>
          </a:xfrm>
          <a:prstGeom prst="rect">
            <a:avLst/>
          </a:prstGeom>
        </p:spPr>
        <p:txBody>
          <a:bodyPr wrap="square">
            <a:spAutoFit/>
          </a:bodyPr>
          <a:lstStyle/>
          <a:p>
            <a:pPr marL="360363" lvl="1" indent="-360363" fontAlgn="auto">
              <a:spcBef>
                <a:spcPts val="600"/>
              </a:spcBef>
              <a:spcAft>
                <a:spcPts val="600"/>
              </a:spcAft>
              <a:buClr>
                <a:schemeClr val="tx1"/>
              </a:buClr>
              <a:buSzPct val="100000"/>
              <a:buFont typeface="Arial" panose="020B0604020202020204" pitchFamily="34" charset="0"/>
              <a:buChar char="•"/>
              <a:defRPr/>
            </a:pPr>
            <a:r>
              <a:rPr lang="en-US" sz="1600">
                <a:solidFill>
                  <a:srgbClr val="000000"/>
                </a:solidFill>
                <a:latin typeface="Aptos" panose="020B0004020202020204" pitchFamily="34" charset="0"/>
                <a:ea typeface="ヒラギノ角ゴ Pro W3" charset="-128"/>
                <a:cs typeface="Arial" pitchFamily="34" charset="0"/>
              </a:rPr>
              <a:t>Maria has inherited her husband’s full NRB + RNRB from his death</a:t>
            </a:r>
          </a:p>
        </p:txBody>
      </p:sp>
      <p:sp>
        <p:nvSpPr>
          <p:cNvPr id="119" name="Rectangle 118">
            <a:extLst>
              <a:ext uri="{FF2B5EF4-FFF2-40B4-BE49-F238E27FC236}">
                <a16:creationId xmlns:a16="http://schemas.microsoft.com/office/drawing/2014/main" id="{A017F499-E2EE-452B-B3DE-507E96D6CD89}"/>
              </a:ext>
            </a:extLst>
          </p:cNvPr>
          <p:cNvSpPr/>
          <p:nvPr/>
        </p:nvSpPr>
        <p:spPr>
          <a:xfrm>
            <a:off x="3052118" y="4535476"/>
            <a:ext cx="8534400" cy="338554"/>
          </a:xfrm>
          <a:prstGeom prst="rect">
            <a:avLst/>
          </a:prstGeom>
        </p:spPr>
        <p:txBody>
          <a:bodyPr wrap="square">
            <a:spAutoFit/>
          </a:bodyPr>
          <a:lstStyle/>
          <a:p>
            <a:pPr marL="360363" lvl="1" indent="-360363" fontAlgn="auto">
              <a:spcBef>
                <a:spcPts val="600"/>
              </a:spcBef>
              <a:spcAft>
                <a:spcPts val="600"/>
              </a:spcAft>
              <a:buClr>
                <a:schemeClr val="tx1"/>
              </a:buClr>
              <a:buSzPct val="100000"/>
              <a:buFont typeface="Arial" panose="020B0604020202020204" pitchFamily="34" charset="0"/>
              <a:buChar char="•"/>
              <a:defRPr/>
            </a:pPr>
            <a:r>
              <a:rPr lang="en-US" sz="1600">
                <a:solidFill>
                  <a:srgbClr val="000000"/>
                </a:solidFill>
                <a:latin typeface="Aptos" panose="020B0004020202020204" pitchFamily="34" charset="0"/>
                <a:ea typeface="ヒラギノ角ゴ Pro W3" charset="-128"/>
                <a:cs typeface="Arial" pitchFamily="34" charset="0"/>
              </a:rPr>
              <a:t>Maria dies leaving the full estate to their children</a:t>
            </a:r>
          </a:p>
        </p:txBody>
      </p:sp>
      <p:grpSp>
        <p:nvGrpSpPr>
          <p:cNvPr id="120" name="Group 119">
            <a:extLst>
              <a:ext uri="{FF2B5EF4-FFF2-40B4-BE49-F238E27FC236}">
                <a16:creationId xmlns:a16="http://schemas.microsoft.com/office/drawing/2014/main" id="{ECE5E6E6-878D-4911-9899-E408871A1EE8}"/>
              </a:ext>
            </a:extLst>
          </p:cNvPr>
          <p:cNvGrpSpPr/>
          <p:nvPr/>
        </p:nvGrpSpPr>
        <p:grpSpPr>
          <a:xfrm>
            <a:off x="3021850" y="5107339"/>
            <a:ext cx="3380405" cy="739553"/>
            <a:chOff x="5939429" y="3367943"/>
            <a:chExt cx="4507206" cy="986071"/>
          </a:xfrm>
          <a:solidFill>
            <a:srgbClr val="9875A7"/>
          </a:solidFill>
        </p:grpSpPr>
        <p:grpSp>
          <p:nvGrpSpPr>
            <p:cNvPr id="121" name="Group 120">
              <a:extLst>
                <a:ext uri="{FF2B5EF4-FFF2-40B4-BE49-F238E27FC236}">
                  <a16:creationId xmlns:a16="http://schemas.microsoft.com/office/drawing/2014/main" id="{1175D772-E0B5-45B8-8582-11DFB4AE613C}"/>
                </a:ext>
              </a:extLst>
            </p:cNvPr>
            <p:cNvGrpSpPr/>
            <p:nvPr/>
          </p:nvGrpSpPr>
          <p:grpSpPr>
            <a:xfrm>
              <a:off x="6620863" y="3367944"/>
              <a:ext cx="3825772" cy="986070"/>
              <a:chOff x="6620863" y="3765034"/>
              <a:chExt cx="3825772" cy="986070"/>
            </a:xfrm>
            <a:grpFill/>
          </p:grpSpPr>
          <p:sp>
            <p:nvSpPr>
              <p:cNvPr id="125" name="Rectangle 124">
                <a:extLst>
                  <a:ext uri="{FF2B5EF4-FFF2-40B4-BE49-F238E27FC236}">
                    <a16:creationId xmlns:a16="http://schemas.microsoft.com/office/drawing/2014/main" id="{6F50C3DB-A528-4063-9B8A-F9D5C2016421}"/>
                  </a:ext>
                </a:extLst>
              </p:cNvPr>
              <p:cNvSpPr/>
              <p:nvPr/>
            </p:nvSpPr>
            <p:spPr>
              <a:xfrm rot="5400000">
                <a:off x="6215541" y="4170356"/>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6" name="Rectangle 125">
                <a:extLst>
                  <a:ext uri="{FF2B5EF4-FFF2-40B4-BE49-F238E27FC236}">
                    <a16:creationId xmlns:a16="http://schemas.microsoft.com/office/drawing/2014/main" id="{F0B21EAC-83BD-44E3-B531-6F7FBC338CCE}"/>
                  </a:ext>
                </a:extLst>
              </p:cNvPr>
              <p:cNvSpPr/>
              <p:nvPr/>
            </p:nvSpPr>
            <p:spPr>
              <a:xfrm rot="5400000">
                <a:off x="6443186" y="4170356"/>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7" name="Rectangle 126">
                <a:extLst>
                  <a:ext uri="{FF2B5EF4-FFF2-40B4-BE49-F238E27FC236}">
                    <a16:creationId xmlns:a16="http://schemas.microsoft.com/office/drawing/2014/main" id="{9F198167-60EE-4AD1-9476-7532E2C1580F}"/>
                  </a:ext>
                </a:extLst>
              </p:cNvPr>
              <p:cNvSpPr/>
              <p:nvPr/>
            </p:nvSpPr>
            <p:spPr>
              <a:xfrm rot="5400000">
                <a:off x="6670832" y="4170356"/>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8A3A3D43-4092-4827-8FD9-DF09A1C7D15D}"/>
                  </a:ext>
                </a:extLst>
              </p:cNvPr>
              <p:cNvSpPr/>
              <p:nvPr/>
            </p:nvSpPr>
            <p:spPr>
              <a:xfrm rot="5400000">
                <a:off x="6899262"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9" name="Rectangle 128">
                <a:extLst>
                  <a:ext uri="{FF2B5EF4-FFF2-40B4-BE49-F238E27FC236}">
                    <a16:creationId xmlns:a16="http://schemas.microsoft.com/office/drawing/2014/main" id="{5DBD8A4D-A31D-425D-A195-6FEA7DC4FBC4}"/>
                  </a:ext>
                </a:extLst>
              </p:cNvPr>
              <p:cNvSpPr/>
              <p:nvPr/>
            </p:nvSpPr>
            <p:spPr>
              <a:xfrm rot="5400000">
                <a:off x="7127408"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940DEF91-C2DC-4DE2-8201-3483A908CA1E}"/>
                  </a:ext>
                </a:extLst>
              </p:cNvPr>
              <p:cNvSpPr/>
              <p:nvPr/>
            </p:nvSpPr>
            <p:spPr>
              <a:xfrm rot="5400000">
                <a:off x="7355554"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1" name="Rectangle 130">
                <a:extLst>
                  <a:ext uri="{FF2B5EF4-FFF2-40B4-BE49-F238E27FC236}">
                    <a16:creationId xmlns:a16="http://schemas.microsoft.com/office/drawing/2014/main" id="{E2C247C5-C9CD-4826-920E-2BF17D045D67}"/>
                  </a:ext>
                </a:extLst>
              </p:cNvPr>
              <p:cNvSpPr/>
              <p:nvPr/>
            </p:nvSpPr>
            <p:spPr>
              <a:xfrm rot="5400000">
                <a:off x="7583700"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2" name="Rectangle 131">
                <a:extLst>
                  <a:ext uri="{FF2B5EF4-FFF2-40B4-BE49-F238E27FC236}">
                    <a16:creationId xmlns:a16="http://schemas.microsoft.com/office/drawing/2014/main" id="{DB3D16AD-4F5E-47D9-BF2A-C700110F44A9}"/>
                  </a:ext>
                </a:extLst>
              </p:cNvPr>
              <p:cNvSpPr/>
              <p:nvPr/>
            </p:nvSpPr>
            <p:spPr>
              <a:xfrm rot="5400000">
                <a:off x="7811846"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3" name="Rectangle 132">
                <a:extLst>
                  <a:ext uri="{FF2B5EF4-FFF2-40B4-BE49-F238E27FC236}">
                    <a16:creationId xmlns:a16="http://schemas.microsoft.com/office/drawing/2014/main" id="{6F633E89-E41F-472A-B9E9-209C07E12053}"/>
                  </a:ext>
                </a:extLst>
              </p:cNvPr>
              <p:cNvSpPr/>
              <p:nvPr/>
            </p:nvSpPr>
            <p:spPr>
              <a:xfrm rot="5400000">
                <a:off x="8039492"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4" name="Rectangle 133">
                <a:extLst>
                  <a:ext uri="{FF2B5EF4-FFF2-40B4-BE49-F238E27FC236}">
                    <a16:creationId xmlns:a16="http://schemas.microsoft.com/office/drawing/2014/main" id="{09D50A97-5E19-4D23-A474-2CCD02246B3B}"/>
                  </a:ext>
                </a:extLst>
              </p:cNvPr>
              <p:cNvSpPr/>
              <p:nvPr/>
            </p:nvSpPr>
            <p:spPr>
              <a:xfrm rot="5400000">
                <a:off x="8267137"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5" name="Rectangle 134">
                <a:extLst>
                  <a:ext uri="{FF2B5EF4-FFF2-40B4-BE49-F238E27FC236}">
                    <a16:creationId xmlns:a16="http://schemas.microsoft.com/office/drawing/2014/main" id="{4FA7F446-5351-4233-B957-B72B04A38CB6}"/>
                  </a:ext>
                </a:extLst>
              </p:cNvPr>
              <p:cNvSpPr/>
              <p:nvPr/>
            </p:nvSpPr>
            <p:spPr>
              <a:xfrm rot="5400000">
                <a:off x="8494783"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6" name="Rectangle 135">
                <a:extLst>
                  <a:ext uri="{FF2B5EF4-FFF2-40B4-BE49-F238E27FC236}">
                    <a16:creationId xmlns:a16="http://schemas.microsoft.com/office/drawing/2014/main" id="{F8E0C862-5B6A-4650-A610-F2177CC8C196}"/>
                  </a:ext>
                </a:extLst>
              </p:cNvPr>
              <p:cNvSpPr/>
              <p:nvPr/>
            </p:nvSpPr>
            <p:spPr>
              <a:xfrm rot="5400000">
                <a:off x="8722428" y="4170357"/>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7" name="Rectangle 136">
                <a:extLst>
                  <a:ext uri="{FF2B5EF4-FFF2-40B4-BE49-F238E27FC236}">
                    <a16:creationId xmlns:a16="http://schemas.microsoft.com/office/drawing/2014/main" id="{F53FDFBB-CCFE-4554-8661-A6825FA09F4C}"/>
                  </a:ext>
                </a:extLst>
              </p:cNvPr>
              <p:cNvSpPr/>
              <p:nvPr/>
            </p:nvSpPr>
            <p:spPr>
              <a:xfrm rot="5400000">
                <a:off x="8955308" y="4170358"/>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8" name="Rectangle 137">
                <a:extLst>
                  <a:ext uri="{FF2B5EF4-FFF2-40B4-BE49-F238E27FC236}">
                    <a16:creationId xmlns:a16="http://schemas.microsoft.com/office/drawing/2014/main" id="{9D536C55-6A62-4946-85F2-D8FC44D0CB7E}"/>
                  </a:ext>
                </a:extLst>
              </p:cNvPr>
              <p:cNvSpPr/>
              <p:nvPr/>
            </p:nvSpPr>
            <p:spPr>
              <a:xfrm rot="5400000">
                <a:off x="9182954" y="4170358"/>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2BBEDC2F-B5C9-44BD-8430-FB0CBD010DF5}"/>
                  </a:ext>
                </a:extLst>
              </p:cNvPr>
              <p:cNvSpPr/>
              <p:nvPr/>
            </p:nvSpPr>
            <p:spPr>
              <a:xfrm rot="5400000">
                <a:off x="9410599" y="4170358"/>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40" name="Rectangle 139">
                <a:extLst>
                  <a:ext uri="{FF2B5EF4-FFF2-40B4-BE49-F238E27FC236}">
                    <a16:creationId xmlns:a16="http://schemas.microsoft.com/office/drawing/2014/main" id="{01AF0C30-AE55-4D2C-979C-63EC07F72ADF}"/>
                  </a:ext>
                </a:extLst>
              </p:cNvPr>
              <p:cNvSpPr/>
              <p:nvPr/>
            </p:nvSpPr>
            <p:spPr>
              <a:xfrm rot="5400000">
                <a:off x="9638245" y="4170358"/>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41" name="Rectangle 140">
                <a:extLst>
                  <a:ext uri="{FF2B5EF4-FFF2-40B4-BE49-F238E27FC236}">
                    <a16:creationId xmlns:a16="http://schemas.microsoft.com/office/drawing/2014/main" id="{BBFFBD19-5A1B-41BB-9AEB-C9DA41F0D425}"/>
                  </a:ext>
                </a:extLst>
              </p:cNvPr>
              <p:cNvSpPr/>
              <p:nvPr/>
            </p:nvSpPr>
            <p:spPr>
              <a:xfrm rot="5400000">
                <a:off x="9865890" y="4170358"/>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grpSp>
        <p:sp>
          <p:nvSpPr>
            <p:cNvPr id="122" name="Rectangle 121">
              <a:extLst>
                <a:ext uri="{FF2B5EF4-FFF2-40B4-BE49-F238E27FC236}">
                  <a16:creationId xmlns:a16="http://schemas.microsoft.com/office/drawing/2014/main" id="{B42D667A-9E28-4B4E-9F70-FB47AD595E73}"/>
                </a:ext>
              </a:extLst>
            </p:cNvPr>
            <p:cNvSpPr/>
            <p:nvPr/>
          </p:nvSpPr>
          <p:spPr>
            <a:xfrm rot="5400000">
              <a:off x="5534107" y="3773265"/>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3" name="Rectangle 122">
              <a:extLst>
                <a:ext uri="{FF2B5EF4-FFF2-40B4-BE49-F238E27FC236}">
                  <a16:creationId xmlns:a16="http://schemas.microsoft.com/office/drawing/2014/main" id="{593D6AFB-8000-4344-9906-6CEE19DEB840}"/>
                </a:ext>
              </a:extLst>
            </p:cNvPr>
            <p:cNvSpPr/>
            <p:nvPr/>
          </p:nvSpPr>
          <p:spPr>
            <a:xfrm rot="5400000">
              <a:off x="5762253" y="3773265"/>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DB16841C-718E-442B-B35D-92E52EC7C178}"/>
                </a:ext>
              </a:extLst>
            </p:cNvPr>
            <p:cNvSpPr/>
            <p:nvPr/>
          </p:nvSpPr>
          <p:spPr>
            <a:xfrm rot="5400000">
              <a:off x="5989899" y="3773265"/>
              <a:ext cx="986068" cy="175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grpSp>
      <p:sp>
        <p:nvSpPr>
          <p:cNvPr id="153" name="Rectangle 152">
            <a:extLst>
              <a:ext uri="{FF2B5EF4-FFF2-40B4-BE49-F238E27FC236}">
                <a16:creationId xmlns:a16="http://schemas.microsoft.com/office/drawing/2014/main" id="{2FBF9B6F-338D-4AA0-9334-0415EDEDC8D6}"/>
              </a:ext>
            </a:extLst>
          </p:cNvPr>
          <p:cNvSpPr/>
          <p:nvPr/>
        </p:nvSpPr>
        <p:spPr>
          <a:xfrm rot="5400000">
            <a:off x="6096886"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C299A2A2-A910-4037-B449-8FD25145FF4D}"/>
              </a:ext>
            </a:extLst>
          </p:cNvPr>
          <p:cNvSpPr/>
          <p:nvPr/>
        </p:nvSpPr>
        <p:spPr>
          <a:xfrm rot="5400000">
            <a:off x="6267996"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95225EC9-47A2-4D38-ADF3-A330D3BE0B8E}"/>
              </a:ext>
            </a:extLst>
          </p:cNvPr>
          <p:cNvSpPr/>
          <p:nvPr/>
        </p:nvSpPr>
        <p:spPr>
          <a:xfrm rot="5400000">
            <a:off x="6439105"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A56D0E79-0863-48C4-917E-B2A3F0BB4798}"/>
              </a:ext>
            </a:extLst>
          </p:cNvPr>
          <p:cNvSpPr/>
          <p:nvPr/>
        </p:nvSpPr>
        <p:spPr>
          <a:xfrm rot="5400000">
            <a:off x="6610215"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66EB467C-F2D7-46D9-B82E-5C5366BE249F}"/>
              </a:ext>
            </a:extLst>
          </p:cNvPr>
          <p:cNvSpPr/>
          <p:nvPr/>
        </p:nvSpPr>
        <p:spPr>
          <a:xfrm rot="5400000">
            <a:off x="6781324"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09C92D0D-096F-4723-9AFF-C2B26F3C1F8C}"/>
              </a:ext>
            </a:extLst>
          </p:cNvPr>
          <p:cNvSpPr/>
          <p:nvPr/>
        </p:nvSpPr>
        <p:spPr>
          <a:xfrm rot="5400000">
            <a:off x="6952059"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AFA65D47-6DA0-4BC1-853F-1E058D94C4DC}"/>
              </a:ext>
            </a:extLst>
          </p:cNvPr>
          <p:cNvSpPr/>
          <p:nvPr/>
        </p:nvSpPr>
        <p:spPr>
          <a:xfrm rot="5400000">
            <a:off x="7122793"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73C11E03-9707-4BB9-BEF1-7A7A0520E240}"/>
              </a:ext>
            </a:extLst>
          </p:cNvPr>
          <p:cNvSpPr/>
          <p:nvPr/>
        </p:nvSpPr>
        <p:spPr>
          <a:xfrm rot="5400000">
            <a:off x="7293527"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1" name="Rectangle 160">
            <a:extLst>
              <a:ext uri="{FF2B5EF4-FFF2-40B4-BE49-F238E27FC236}">
                <a16:creationId xmlns:a16="http://schemas.microsoft.com/office/drawing/2014/main" id="{49B2CE0C-1018-4C4D-ADEF-FC37AEE0C884}"/>
              </a:ext>
            </a:extLst>
          </p:cNvPr>
          <p:cNvSpPr/>
          <p:nvPr/>
        </p:nvSpPr>
        <p:spPr>
          <a:xfrm rot="5400000">
            <a:off x="7464261"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5FF4974D-22F1-4657-913A-6C4A695587D2}"/>
              </a:ext>
            </a:extLst>
          </p:cNvPr>
          <p:cNvSpPr/>
          <p:nvPr/>
        </p:nvSpPr>
        <p:spPr>
          <a:xfrm rot="5400000">
            <a:off x="7634996"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3" name="Rectangle 162">
            <a:extLst>
              <a:ext uri="{FF2B5EF4-FFF2-40B4-BE49-F238E27FC236}">
                <a16:creationId xmlns:a16="http://schemas.microsoft.com/office/drawing/2014/main" id="{58989034-5F6D-4AC6-BFA6-D5A48D114679}"/>
              </a:ext>
            </a:extLst>
          </p:cNvPr>
          <p:cNvSpPr/>
          <p:nvPr/>
        </p:nvSpPr>
        <p:spPr>
          <a:xfrm rot="5400000">
            <a:off x="7805730"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4" name="Rectangle 163">
            <a:extLst>
              <a:ext uri="{FF2B5EF4-FFF2-40B4-BE49-F238E27FC236}">
                <a16:creationId xmlns:a16="http://schemas.microsoft.com/office/drawing/2014/main" id="{32F9FBCC-A594-4841-B254-427889804AB7}"/>
              </a:ext>
            </a:extLst>
          </p:cNvPr>
          <p:cNvSpPr/>
          <p:nvPr/>
        </p:nvSpPr>
        <p:spPr>
          <a:xfrm rot="5400000">
            <a:off x="7976464"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5" name="Rectangle 164">
            <a:extLst>
              <a:ext uri="{FF2B5EF4-FFF2-40B4-BE49-F238E27FC236}">
                <a16:creationId xmlns:a16="http://schemas.microsoft.com/office/drawing/2014/main" id="{C955A677-AA5B-46A5-90D8-A8C3B4A6D6BE}"/>
              </a:ext>
            </a:extLst>
          </p:cNvPr>
          <p:cNvSpPr/>
          <p:nvPr/>
        </p:nvSpPr>
        <p:spPr>
          <a:xfrm rot="5400000">
            <a:off x="8147198"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BED6D566-67E6-46CD-90D8-7E6CBBD50E33}"/>
              </a:ext>
            </a:extLst>
          </p:cNvPr>
          <p:cNvSpPr/>
          <p:nvPr/>
        </p:nvSpPr>
        <p:spPr>
          <a:xfrm rot="5400000">
            <a:off x="8317932"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7" name="Rectangle 166">
            <a:extLst>
              <a:ext uri="{FF2B5EF4-FFF2-40B4-BE49-F238E27FC236}">
                <a16:creationId xmlns:a16="http://schemas.microsoft.com/office/drawing/2014/main" id="{9B7C4231-0E1E-409C-85B8-30B637DE1B15}"/>
              </a:ext>
            </a:extLst>
          </p:cNvPr>
          <p:cNvSpPr/>
          <p:nvPr/>
        </p:nvSpPr>
        <p:spPr>
          <a:xfrm rot="5400000">
            <a:off x="8489042"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976B5D2F-314F-4477-9030-31597215CD27}"/>
              </a:ext>
            </a:extLst>
          </p:cNvPr>
          <p:cNvSpPr/>
          <p:nvPr/>
        </p:nvSpPr>
        <p:spPr>
          <a:xfrm rot="5400000">
            <a:off x="8660151" y="5411333"/>
            <a:ext cx="739551" cy="131567"/>
          </a:xfrm>
          <a:prstGeom prst="rect">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grpSp>
        <p:nvGrpSpPr>
          <p:cNvPr id="176" name="Group 175">
            <a:extLst>
              <a:ext uri="{FF2B5EF4-FFF2-40B4-BE49-F238E27FC236}">
                <a16:creationId xmlns:a16="http://schemas.microsoft.com/office/drawing/2014/main" id="{D88AAE66-09A5-47E1-9AAA-414CF131EB7E}"/>
              </a:ext>
            </a:extLst>
          </p:cNvPr>
          <p:cNvGrpSpPr/>
          <p:nvPr/>
        </p:nvGrpSpPr>
        <p:grpSpPr>
          <a:xfrm>
            <a:off x="7107767" y="4765536"/>
            <a:ext cx="1453293" cy="369332"/>
            <a:chOff x="3801927" y="3219039"/>
            <a:chExt cx="1937726" cy="492443"/>
          </a:xfrm>
        </p:grpSpPr>
        <p:sp>
          <p:nvSpPr>
            <p:cNvPr id="177" name="Rectangle 176">
              <a:extLst>
                <a:ext uri="{FF2B5EF4-FFF2-40B4-BE49-F238E27FC236}">
                  <a16:creationId xmlns:a16="http://schemas.microsoft.com/office/drawing/2014/main" id="{F88C8261-585F-443B-BA1A-D8AD974C5E3C}"/>
                </a:ext>
              </a:extLst>
            </p:cNvPr>
            <p:cNvSpPr/>
            <p:nvPr/>
          </p:nvSpPr>
          <p:spPr>
            <a:xfrm>
              <a:off x="5153595" y="3406023"/>
              <a:ext cx="586058" cy="284780"/>
            </a:xfrm>
            <a:prstGeom prst="rect">
              <a:avLst/>
            </a:prstGeom>
          </p:spPr>
          <p:txBody>
            <a:bodyPr wrap="none">
              <a:spAutoFit/>
            </a:bodyPr>
            <a:lstStyle/>
            <a:p>
              <a:pPr algn="ctr"/>
              <a:r>
                <a:rPr lang="en-GB" sz="788" dirty="0">
                  <a:solidFill>
                    <a:schemeClr val="accent5"/>
                  </a:solidFill>
                  <a:latin typeface="Aptos" panose="020B0004020202020204" pitchFamily="34" charset="0"/>
                  <a:cs typeface="Arial" panose="020B0604020202020204" pitchFamily="34" charset="0"/>
                </a:rPr>
                <a:t>RNRB</a:t>
              </a:r>
            </a:p>
          </p:txBody>
        </p:sp>
        <p:sp>
          <p:nvSpPr>
            <p:cNvPr id="178" name="Rectangle 177">
              <a:extLst>
                <a:ext uri="{FF2B5EF4-FFF2-40B4-BE49-F238E27FC236}">
                  <a16:creationId xmlns:a16="http://schemas.microsoft.com/office/drawing/2014/main" id="{4EF9CF1F-DE67-4EE0-A0A8-8240A7639094}"/>
                </a:ext>
              </a:extLst>
            </p:cNvPr>
            <p:cNvSpPr/>
            <p:nvPr/>
          </p:nvSpPr>
          <p:spPr>
            <a:xfrm>
              <a:off x="3801927" y="3219039"/>
              <a:ext cx="1528627" cy="492443"/>
            </a:xfrm>
            <a:prstGeom prst="rect">
              <a:avLst/>
            </a:prstGeom>
          </p:spPr>
          <p:txBody>
            <a:bodyPr wrap="none">
              <a:spAutoFit/>
            </a:bodyPr>
            <a:lstStyle/>
            <a:p>
              <a:pPr algn="ctr"/>
              <a:r>
                <a:rPr lang="en-GB" dirty="0">
                  <a:solidFill>
                    <a:schemeClr val="accent5"/>
                  </a:solidFill>
                  <a:latin typeface="Aptos" panose="020B0004020202020204" pitchFamily="34" charset="0"/>
                  <a:cs typeface="Arial" panose="020B0604020202020204" pitchFamily="34" charset="0"/>
                </a:rPr>
                <a:t>£350,000</a:t>
              </a:r>
            </a:p>
          </p:txBody>
        </p:sp>
      </p:grpSp>
      <p:grpSp>
        <p:nvGrpSpPr>
          <p:cNvPr id="181" name="Group 180">
            <a:extLst>
              <a:ext uri="{FF2B5EF4-FFF2-40B4-BE49-F238E27FC236}">
                <a16:creationId xmlns:a16="http://schemas.microsoft.com/office/drawing/2014/main" id="{4E90CF57-8E49-4B02-9CEC-5147389DC263}"/>
              </a:ext>
            </a:extLst>
          </p:cNvPr>
          <p:cNvGrpSpPr/>
          <p:nvPr/>
        </p:nvGrpSpPr>
        <p:grpSpPr>
          <a:xfrm>
            <a:off x="3965376" y="4777841"/>
            <a:ext cx="1367282" cy="369332"/>
            <a:chOff x="-4704660" y="3180498"/>
            <a:chExt cx="1823043" cy="492443"/>
          </a:xfrm>
        </p:grpSpPr>
        <p:sp>
          <p:nvSpPr>
            <p:cNvPr id="182" name="Rectangle 181">
              <a:extLst>
                <a:ext uri="{FF2B5EF4-FFF2-40B4-BE49-F238E27FC236}">
                  <a16:creationId xmlns:a16="http://schemas.microsoft.com/office/drawing/2014/main" id="{8DC79D72-8DC4-4C05-8677-FEDBD14F790E}"/>
                </a:ext>
              </a:extLst>
            </p:cNvPr>
            <p:cNvSpPr/>
            <p:nvPr/>
          </p:nvSpPr>
          <p:spPr>
            <a:xfrm>
              <a:off x="-3386456" y="3341433"/>
              <a:ext cx="504839" cy="284780"/>
            </a:xfrm>
            <a:prstGeom prst="rect">
              <a:avLst/>
            </a:prstGeom>
          </p:spPr>
          <p:txBody>
            <a:bodyPr wrap="none">
              <a:spAutoFit/>
            </a:bodyPr>
            <a:lstStyle/>
            <a:p>
              <a:pPr algn="ctr"/>
              <a:r>
                <a:rPr lang="en-GB" sz="788">
                  <a:solidFill>
                    <a:srgbClr val="823F91"/>
                  </a:solidFill>
                  <a:latin typeface="Aptos" panose="020B0004020202020204" pitchFamily="34" charset="0"/>
                  <a:cs typeface="Arial" panose="020B0604020202020204" pitchFamily="34" charset="0"/>
                </a:rPr>
                <a:t>NRB</a:t>
              </a:r>
            </a:p>
          </p:txBody>
        </p:sp>
        <p:sp>
          <p:nvSpPr>
            <p:cNvPr id="183" name="Rectangle 182">
              <a:extLst>
                <a:ext uri="{FF2B5EF4-FFF2-40B4-BE49-F238E27FC236}">
                  <a16:creationId xmlns:a16="http://schemas.microsoft.com/office/drawing/2014/main" id="{D70E5A6B-56D0-40A9-8904-7CA2FD9F8A83}"/>
                </a:ext>
              </a:extLst>
            </p:cNvPr>
            <p:cNvSpPr/>
            <p:nvPr/>
          </p:nvSpPr>
          <p:spPr>
            <a:xfrm>
              <a:off x="-4704660" y="3180498"/>
              <a:ext cx="1528624" cy="492443"/>
            </a:xfrm>
            <a:prstGeom prst="rect">
              <a:avLst/>
            </a:prstGeom>
          </p:spPr>
          <p:txBody>
            <a:bodyPr wrap="none">
              <a:spAutoFit/>
            </a:bodyPr>
            <a:lstStyle/>
            <a:p>
              <a:pPr algn="ctr"/>
              <a:r>
                <a:rPr lang="en-GB">
                  <a:solidFill>
                    <a:srgbClr val="823F91"/>
                  </a:solidFill>
                  <a:latin typeface="Aptos" panose="020B0004020202020204" pitchFamily="34" charset="0"/>
                  <a:cs typeface="Arial" panose="020B0604020202020204" pitchFamily="34" charset="0"/>
                </a:rPr>
                <a:t>£650,000</a:t>
              </a:r>
            </a:p>
          </p:txBody>
        </p:sp>
      </p:grpSp>
      <p:grpSp>
        <p:nvGrpSpPr>
          <p:cNvPr id="198" name="Group 197">
            <a:extLst>
              <a:ext uri="{FF2B5EF4-FFF2-40B4-BE49-F238E27FC236}">
                <a16:creationId xmlns:a16="http://schemas.microsoft.com/office/drawing/2014/main" id="{9A18CA54-A750-4C35-BB62-C8735F2DAEEC}"/>
              </a:ext>
            </a:extLst>
          </p:cNvPr>
          <p:cNvGrpSpPr/>
          <p:nvPr/>
        </p:nvGrpSpPr>
        <p:grpSpPr>
          <a:xfrm>
            <a:off x="2662046" y="5101103"/>
            <a:ext cx="6668825" cy="761705"/>
            <a:chOff x="694391" y="3792496"/>
            <a:chExt cx="8891767" cy="1015606"/>
          </a:xfrm>
        </p:grpSpPr>
        <p:grpSp>
          <p:nvGrpSpPr>
            <p:cNvPr id="199" name="Group 198">
              <a:extLst>
                <a:ext uri="{FF2B5EF4-FFF2-40B4-BE49-F238E27FC236}">
                  <a16:creationId xmlns:a16="http://schemas.microsoft.com/office/drawing/2014/main" id="{C3CD183D-205D-4300-8FDA-7F900D1311FC}"/>
                </a:ext>
              </a:extLst>
            </p:cNvPr>
            <p:cNvGrpSpPr/>
            <p:nvPr/>
          </p:nvGrpSpPr>
          <p:grpSpPr>
            <a:xfrm>
              <a:off x="694391" y="3807196"/>
              <a:ext cx="418157" cy="1000906"/>
              <a:chOff x="694391" y="3807196"/>
              <a:chExt cx="418157" cy="1000906"/>
            </a:xfrm>
          </p:grpSpPr>
          <p:sp>
            <p:nvSpPr>
              <p:cNvPr id="204" name="Rectangle 203">
                <a:extLst>
                  <a:ext uri="{FF2B5EF4-FFF2-40B4-BE49-F238E27FC236}">
                    <a16:creationId xmlns:a16="http://schemas.microsoft.com/office/drawing/2014/main" id="{376955B8-7EED-4E38-8D92-31C4E93A4045}"/>
                  </a:ext>
                </a:extLst>
              </p:cNvPr>
              <p:cNvSpPr/>
              <p:nvPr/>
            </p:nvSpPr>
            <p:spPr>
              <a:xfrm rot="5400000">
                <a:off x="425067" y="4120621"/>
                <a:ext cx="1000906" cy="374056"/>
              </a:xfrm>
              <a:prstGeom prst="rect">
                <a:avLst/>
              </a:prstGeom>
              <a:gradFill>
                <a:gsLst>
                  <a:gs pos="0">
                    <a:schemeClr val="bg1">
                      <a:lumMod val="95000"/>
                    </a:schemeClr>
                  </a:gs>
                  <a:gs pos="29000">
                    <a:schemeClr val="bg1">
                      <a:lumMod val="95000"/>
                    </a:schemeClr>
                  </a:gs>
                  <a:gs pos="97336">
                    <a:schemeClr val="bg1"/>
                  </a:gs>
                  <a:gs pos="12000">
                    <a:schemeClr val="bg1">
                      <a:lumMod val="75000"/>
                    </a:schemeClr>
                  </a:gs>
                  <a:gs pos="82000">
                    <a:schemeClr val="bg1"/>
                  </a:gs>
                  <a:gs pos="91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205" name="Rectangle 204">
                <a:extLst>
                  <a:ext uri="{FF2B5EF4-FFF2-40B4-BE49-F238E27FC236}">
                    <a16:creationId xmlns:a16="http://schemas.microsoft.com/office/drawing/2014/main" id="{117E6D0C-1063-4364-BE0A-411EB06643F0}"/>
                  </a:ext>
                </a:extLst>
              </p:cNvPr>
              <p:cNvSpPr/>
              <p:nvPr/>
            </p:nvSpPr>
            <p:spPr>
              <a:xfrm rot="5400000">
                <a:off x="312905" y="4259684"/>
                <a:ext cx="816212" cy="53239"/>
              </a:xfrm>
              <a:prstGeom prst="rect">
                <a:avLst/>
              </a:prstGeom>
              <a:gradFill>
                <a:gsLst>
                  <a:gs pos="0">
                    <a:schemeClr val="bg1">
                      <a:lumMod val="95000"/>
                    </a:schemeClr>
                  </a:gs>
                  <a:gs pos="25000">
                    <a:schemeClr val="bg1">
                      <a:lumMod val="95000"/>
                    </a:schemeClr>
                  </a:gs>
                  <a:gs pos="97336">
                    <a:schemeClr val="bg1"/>
                  </a:gs>
                  <a:gs pos="12000">
                    <a:schemeClr val="bg1">
                      <a:lumMod val="50000"/>
                    </a:schemeClr>
                  </a:gs>
                  <a:gs pos="82000">
                    <a:schemeClr val="bg1"/>
                  </a:gs>
                  <a:gs pos="91000">
                    <a:schemeClr val="bg1">
                      <a:lumMod val="6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grpSp>
        <p:grpSp>
          <p:nvGrpSpPr>
            <p:cNvPr id="200" name="Group 199">
              <a:extLst>
                <a:ext uri="{FF2B5EF4-FFF2-40B4-BE49-F238E27FC236}">
                  <a16:creationId xmlns:a16="http://schemas.microsoft.com/office/drawing/2014/main" id="{5BBC9A7B-A43A-42FD-887F-0F05AB63045D}"/>
                </a:ext>
              </a:extLst>
            </p:cNvPr>
            <p:cNvGrpSpPr/>
            <p:nvPr/>
          </p:nvGrpSpPr>
          <p:grpSpPr>
            <a:xfrm>
              <a:off x="9286481" y="3792496"/>
              <a:ext cx="299677" cy="987616"/>
              <a:chOff x="3446293" y="3746614"/>
              <a:chExt cx="299677" cy="987616"/>
            </a:xfrm>
          </p:grpSpPr>
          <p:sp>
            <p:nvSpPr>
              <p:cNvPr id="202" name="Rectangle 201">
                <a:extLst>
                  <a:ext uri="{FF2B5EF4-FFF2-40B4-BE49-F238E27FC236}">
                    <a16:creationId xmlns:a16="http://schemas.microsoft.com/office/drawing/2014/main" id="{153ED033-498C-435C-9F6A-04981834A114}"/>
                  </a:ext>
                </a:extLst>
              </p:cNvPr>
              <p:cNvSpPr/>
              <p:nvPr/>
            </p:nvSpPr>
            <p:spPr>
              <a:xfrm rot="5400000">
                <a:off x="3071112" y="4121795"/>
                <a:ext cx="987616" cy="237253"/>
              </a:xfrm>
              <a:prstGeom prst="rect">
                <a:avLst/>
              </a:prstGeom>
              <a:gradFill>
                <a:gsLst>
                  <a:gs pos="0">
                    <a:schemeClr val="bg1">
                      <a:lumMod val="95000"/>
                    </a:schemeClr>
                  </a:gs>
                  <a:gs pos="29000">
                    <a:schemeClr val="bg1">
                      <a:lumMod val="95000"/>
                    </a:schemeClr>
                  </a:gs>
                  <a:gs pos="97336">
                    <a:schemeClr val="bg1"/>
                  </a:gs>
                  <a:gs pos="12000">
                    <a:schemeClr val="bg1">
                      <a:lumMod val="75000"/>
                    </a:schemeClr>
                  </a:gs>
                  <a:gs pos="82000">
                    <a:schemeClr val="bg1"/>
                  </a:gs>
                  <a:gs pos="91000">
                    <a:schemeClr val="bg1">
                      <a:lumMod val="85000"/>
                    </a:schemeClr>
                  </a:gs>
                </a:gsLst>
                <a:lin ang="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203" name="Rectangle 202">
                <a:extLst>
                  <a:ext uri="{FF2B5EF4-FFF2-40B4-BE49-F238E27FC236}">
                    <a16:creationId xmlns:a16="http://schemas.microsoft.com/office/drawing/2014/main" id="{9026D3E7-BFD1-4810-BF7A-C8ECE9110A59}"/>
                  </a:ext>
                </a:extLst>
              </p:cNvPr>
              <p:cNvSpPr/>
              <p:nvPr/>
            </p:nvSpPr>
            <p:spPr>
              <a:xfrm rot="5400000">
                <a:off x="3311245" y="4213802"/>
                <a:ext cx="816212" cy="53239"/>
              </a:xfrm>
              <a:prstGeom prst="rect">
                <a:avLst/>
              </a:prstGeom>
              <a:gradFill>
                <a:gsLst>
                  <a:gs pos="0">
                    <a:schemeClr val="bg1">
                      <a:lumMod val="95000"/>
                    </a:schemeClr>
                  </a:gs>
                  <a:gs pos="25000">
                    <a:schemeClr val="bg1">
                      <a:lumMod val="95000"/>
                    </a:schemeClr>
                  </a:gs>
                  <a:gs pos="97336">
                    <a:schemeClr val="bg1"/>
                  </a:gs>
                  <a:gs pos="12000">
                    <a:schemeClr val="bg1">
                      <a:lumMod val="50000"/>
                    </a:schemeClr>
                  </a:gs>
                  <a:gs pos="82000">
                    <a:schemeClr val="bg1"/>
                  </a:gs>
                  <a:gs pos="91000">
                    <a:schemeClr val="bg1">
                      <a:lumMod val="6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grpSp>
        <p:sp>
          <p:nvSpPr>
            <p:cNvPr id="201" name="Rectangle 200">
              <a:extLst>
                <a:ext uri="{FF2B5EF4-FFF2-40B4-BE49-F238E27FC236}">
                  <a16:creationId xmlns:a16="http://schemas.microsoft.com/office/drawing/2014/main" id="{BBBE038F-6B45-43FE-9862-5E3AA396618F}"/>
                </a:ext>
              </a:extLst>
            </p:cNvPr>
            <p:cNvSpPr/>
            <p:nvPr/>
          </p:nvSpPr>
          <p:spPr>
            <a:xfrm rot="5400000">
              <a:off x="4699861" y="221476"/>
              <a:ext cx="999307" cy="8173930"/>
            </a:xfrm>
            <a:prstGeom prst="rect">
              <a:avLst/>
            </a:prstGeom>
            <a:gradFill>
              <a:gsLst>
                <a:gs pos="38000">
                  <a:schemeClr val="tx1">
                    <a:alpha val="20000"/>
                  </a:schemeClr>
                </a:gs>
                <a:gs pos="2000">
                  <a:schemeClr val="bg1">
                    <a:alpha val="50000"/>
                  </a:schemeClr>
                </a:gs>
                <a:gs pos="0">
                  <a:srgbClr val="FFFFFF">
                    <a:alpha val="50000"/>
                  </a:srgbClr>
                </a:gs>
                <a:gs pos="88000">
                  <a:schemeClr val="tx1">
                    <a:alpha val="30000"/>
                  </a:schemeClr>
                </a:gs>
                <a:gs pos="79000">
                  <a:schemeClr val="bg1">
                    <a:alpha val="50000"/>
                  </a:schemeClr>
                </a:gs>
                <a:gs pos="67000">
                  <a:schemeClr val="tx1">
                    <a:alpha val="2000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grpSp>
      <p:sp>
        <p:nvSpPr>
          <p:cNvPr id="214" name="TextBox 213">
            <a:extLst>
              <a:ext uri="{FF2B5EF4-FFF2-40B4-BE49-F238E27FC236}">
                <a16:creationId xmlns:a16="http://schemas.microsoft.com/office/drawing/2014/main" id="{D2D58C81-C9C3-4EF2-9D26-67648A44157E}"/>
              </a:ext>
            </a:extLst>
          </p:cNvPr>
          <p:cNvSpPr txBox="1"/>
          <p:nvPr/>
        </p:nvSpPr>
        <p:spPr>
          <a:xfrm>
            <a:off x="802800" y="2391824"/>
            <a:ext cx="10585450" cy="738664"/>
          </a:xfrm>
          <a:prstGeom prst="rect">
            <a:avLst/>
          </a:prstGeom>
          <a:noFill/>
        </p:spPr>
        <p:txBody>
          <a:bodyPr wrap="square" lIns="0">
            <a:spAutoFit/>
          </a:bodyPr>
          <a:lstStyle/>
          <a:p>
            <a:pPr marL="360363" lvl="1" indent="-360363" fontAlgn="auto">
              <a:spcBef>
                <a:spcPts val="600"/>
              </a:spcBef>
              <a:spcAft>
                <a:spcPts val="600"/>
              </a:spcAft>
              <a:buClr>
                <a:schemeClr val="tx1"/>
              </a:buClr>
              <a:buSzPct val="100000"/>
              <a:buFont typeface="Arial" panose="020B0604020202020204" pitchFamily="34" charset="0"/>
              <a:buChar char="•"/>
              <a:defRPr/>
            </a:pPr>
            <a:r>
              <a:rPr lang="en-US" sz="1600" dirty="0">
                <a:solidFill>
                  <a:srgbClr val="000000"/>
                </a:solidFill>
                <a:latin typeface="Aptos" panose="020B0004020202020204" pitchFamily="34" charset="0"/>
                <a:ea typeface="ヒラギノ角ゴ Pro W3" charset="-128"/>
                <a:cs typeface="Arial" pitchFamily="34" charset="0"/>
              </a:rPr>
              <a:t>RNRB is reduced by £1 for every £2 an estate exceeds the taper threshold.</a:t>
            </a:r>
          </a:p>
          <a:p>
            <a:pPr marL="360363" lvl="1" indent="-360363" fontAlgn="auto">
              <a:spcBef>
                <a:spcPts val="600"/>
              </a:spcBef>
              <a:spcAft>
                <a:spcPts val="600"/>
              </a:spcAft>
              <a:buClr>
                <a:schemeClr val="tx1"/>
              </a:buClr>
              <a:buSzPct val="100000"/>
              <a:buFont typeface="Arial" panose="020B0604020202020204" pitchFamily="34" charset="0"/>
              <a:buChar char="•"/>
              <a:defRPr/>
            </a:pPr>
            <a:r>
              <a:rPr lang="en-US" sz="1600" dirty="0">
                <a:solidFill>
                  <a:srgbClr val="000000"/>
                </a:solidFill>
                <a:latin typeface="Aptos" panose="020B0004020202020204" pitchFamily="34" charset="0"/>
                <a:ea typeface="ヒラギノ角ゴ Pro W3" charset="-128"/>
                <a:cs typeface="Arial" pitchFamily="34" charset="0"/>
              </a:rPr>
              <a:t>There will be no RNRB if the estate exceeds £2.35m or £2.7m including available partner's unused allowance.*</a:t>
            </a:r>
          </a:p>
        </p:txBody>
      </p:sp>
      <p:grpSp>
        <p:nvGrpSpPr>
          <p:cNvPr id="216" name="Group 215">
            <a:extLst>
              <a:ext uri="{FF2B5EF4-FFF2-40B4-BE49-F238E27FC236}">
                <a16:creationId xmlns:a16="http://schemas.microsoft.com/office/drawing/2014/main" id="{A6EEF93B-94BB-4FAA-BF54-3B5505EB1EC6}"/>
              </a:ext>
            </a:extLst>
          </p:cNvPr>
          <p:cNvGrpSpPr/>
          <p:nvPr/>
        </p:nvGrpSpPr>
        <p:grpSpPr>
          <a:xfrm>
            <a:off x="6863708" y="5862803"/>
            <a:ext cx="1863505" cy="369332"/>
            <a:chOff x="3801927" y="3219039"/>
            <a:chExt cx="2484676" cy="492443"/>
          </a:xfrm>
        </p:grpSpPr>
        <p:sp>
          <p:nvSpPr>
            <p:cNvPr id="217" name="Rectangle 216">
              <a:extLst>
                <a:ext uri="{FF2B5EF4-FFF2-40B4-BE49-F238E27FC236}">
                  <a16:creationId xmlns:a16="http://schemas.microsoft.com/office/drawing/2014/main" id="{BE874DE4-2295-4977-8B7C-D82D9F307C9C}"/>
                </a:ext>
              </a:extLst>
            </p:cNvPr>
            <p:cNvSpPr/>
            <p:nvPr/>
          </p:nvSpPr>
          <p:spPr>
            <a:xfrm>
              <a:off x="5157659" y="3406023"/>
              <a:ext cx="1128944" cy="284780"/>
            </a:xfrm>
            <a:prstGeom prst="rect">
              <a:avLst/>
            </a:prstGeom>
          </p:spPr>
          <p:txBody>
            <a:bodyPr wrap="none">
              <a:spAutoFit/>
            </a:bodyPr>
            <a:lstStyle/>
            <a:p>
              <a:pPr algn="ctr"/>
              <a:r>
                <a:rPr lang="en-GB" sz="788" dirty="0">
                  <a:solidFill>
                    <a:schemeClr val="accent5"/>
                  </a:solidFill>
                  <a:latin typeface="Aptos" panose="020B0004020202020204" pitchFamily="34" charset="0"/>
                  <a:cs typeface="Arial" panose="020B0604020202020204" pitchFamily="34" charset="0"/>
                </a:rPr>
                <a:t>Adjusted RNRB</a:t>
              </a:r>
            </a:p>
          </p:txBody>
        </p:sp>
        <p:sp>
          <p:nvSpPr>
            <p:cNvPr id="218" name="Rectangle 217">
              <a:extLst>
                <a:ext uri="{FF2B5EF4-FFF2-40B4-BE49-F238E27FC236}">
                  <a16:creationId xmlns:a16="http://schemas.microsoft.com/office/drawing/2014/main" id="{62D9A5FA-AC6E-48E5-BABB-B3F073FE27CD}"/>
                </a:ext>
              </a:extLst>
            </p:cNvPr>
            <p:cNvSpPr/>
            <p:nvPr/>
          </p:nvSpPr>
          <p:spPr>
            <a:xfrm>
              <a:off x="3801927" y="3219039"/>
              <a:ext cx="1528627" cy="492443"/>
            </a:xfrm>
            <a:prstGeom prst="rect">
              <a:avLst/>
            </a:prstGeom>
          </p:spPr>
          <p:txBody>
            <a:bodyPr wrap="none">
              <a:spAutoFit/>
            </a:bodyPr>
            <a:lstStyle/>
            <a:p>
              <a:pPr algn="ctr"/>
              <a:r>
                <a:rPr lang="en-GB" dirty="0">
                  <a:solidFill>
                    <a:schemeClr val="accent5"/>
                  </a:solidFill>
                  <a:latin typeface="Aptos" panose="020B0004020202020204" pitchFamily="34" charset="0"/>
                  <a:cs typeface="Arial" panose="020B0604020202020204" pitchFamily="34" charset="0"/>
                </a:rPr>
                <a:t>£300,000</a:t>
              </a:r>
            </a:p>
          </p:txBody>
        </p:sp>
      </p:grpSp>
      <p:sp>
        <p:nvSpPr>
          <p:cNvPr id="219" name="Rectangle: Rounded Corners 218">
            <a:extLst>
              <a:ext uri="{FF2B5EF4-FFF2-40B4-BE49-F238E27FC236}">
                <a16:creationId xmlns:a16="http://schemas.microsoft.com/office/drawing/2014/main" id="{779D8F3F-A2F2-4618-8DC9-96AD4646DFDF}"/>
              </a:ext>
            </a:extLst>
          </p:cNvPr>
          <p:cNvSpPr/>
          <p:nvPr/>
        </p:nvSpPr>
        <p:spPr>
          <a:xfrm>
            <a:off x="1713600" y="3672501"/>
            <a:ext cx="8613625" cy="2559635"/>
          </a:xfrm>
          <a:prstGeom prst="roundRect">
            <a:avLst/>
          </a:prstGeom>
          <a:noFill/>
          <a:ln w="57150" cap="rnd" cmpd="dbl">
            <a:solidFill>
              <a:schemeClr val="bg2">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TextBox 219">
            <a:extLst>
              <a:ext uri="{FF2B5EF4-FFF2-40B4-BE49-F238E27FC236}">
                <a16:creationId xmlns:a16="http://schemas.microsoft.com/office/drawing/2014/main" id="{935259BD-C01F-4C6E-8797-613E5F99672F}"/>
              </a:ext>
            </a:extLst>
          </p:cNvPr>
          <p:cNvSpPr txBox="1"/>
          <p:nvPr/>
        </p:nvSpPr>
        <p:spPr>
          <a:xfrm rot="5400000">
            <a:off x="8763534" y="5346477"/>
            <a:ext cx="882861" cy="261610"/>
          </a:xfrm>
          <a:prstGeom prst="rect">
            <a:avLst/>
          </a:prstGeom>
          <a:noFill/>
        </p:spPr>
        <p:txBody>
          <a:bodyPr wrap="square" rtlCol="0">
            <a:spAutoFit/>
          </a:bodyPr>
          <a:lstStyle/>
          <a:p>
            <a:pPr algn="ctr"/>
            <a:r>
              <a:rPr lang="en-GB" sz="1100">
                <a:solidFill>
                  <a:schemeClr val="tx1">
                    <a:lumMod val="50000"/>
                    <a:lumOff val="50000"/>
                  </a:schemeClr>
                </a:solidFill>
                <a:latin typeface="Aptos" panose="020B0004020202020204" pitchFamily="34" charset="0"/>
                <a:cs typeface="Arial" panose="020B0604020202020204" pitchFamily="34" charset="0"/>
              </a:rPr>
              <a:t>£1,000,000</a:t>
            </a:r>
            <a:endParaRPr lang="en-GB" sz="500">
              <a:solidFill>
                <a:schemeClr val="tx1">
                  <a:lumMod val="50000"/>
                  <a:lumOff val="50000"/>
                </a:schemeClr>
              </a:solidFill>
              <a:latin typeface="Aptos" panose="020B00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9752A4D7-34F3-4358-B4C0-F4078FFC217E}"/>
              </a:ext>
            </a:extLst>
          </p:cNvPr>
          <p:cNvSpPr txBox="1"/>
          <p:nvPr/>
        </p:nvSpPr>
        <p:spPr>
          <a:xfrm rot="5400000">
            <a:off x="8764879" y="5375181"/>
            <a:ext cx="882861" cy="261610"/>
          </a:xfrm>
          <a:prstGeom prst="rect">
            <a:avLst/>
          </a:prstGeom>
          <a:noFill/>
        </p:spPr>
        <p:txBody>
          <a:bodyPr wrap="square" rtlCol="0">
            <a:spAutoFit/>
          </a:bodyPr>
          <a:lstStyle/>
          <a:p>
            <a:pPr algn="ctr"/>
            <a:r>
              <a:rPr lang="en-GB" sz="1100">
                <a:solidFill>
                  <a:schemeClr val="tx1">
                    <a:lumMod val="50000"/>
                    <a:lumOff val="50000"/>
                  </a:schemeClr>
                </a:solidFill>
                <a:latin typeface="Aptos" panose="020B0004020202020204" pitchFamily="34" charset="0"/>
                <a:cs typeface="Arial" panose="020B0604020202020204" pitchFamily="34" charset="0"/>
              </a:rPr>
              <a:t>£950,000</a:t>
            </a:r>
            <a:endParaRPr lang="en-GB" sz="500">
              <a:solidFill>
                <a:schemeClr val="tx1">
                  <a:lumMod val="50000"/>
                  <a:lumOff val="50000"/>
                </a:schemeClr>
              </a:solidFill>
              <a:latin typeface="Aptos" panose="020B0004020202020204" pitchFamily="34" charset="0"/>
              <a:cs typeface="Arial" panose="020B0604020202020204" pitchFamily="34" charset="0"/>
            </a:endParaRPr>
          </a:p>
        </p:txBody>
      </p:sp>
      <p:sp>
        <p:nvSpPr>
          <p:cNvPr id="3" name="RefTextBox123">
            <a:extLst>
              <a:ext uri="{FF2B5EF4-FFF2-40B4-BE49-F238E27FC236}">
                <a16:creationId xmlns:a16="http://schemas.microsoft.com/office/drawing/2014/main" id="{4EE0D07D-6667-000B-A708-BD5C66E5024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531335124</a:t>
            </a:r>
          </a:p>
        </p:txBody>
      </p:sp>
    </p:spTree>
    <p:custDataLst>
      <p:tags r:id="rId1"/>
    </p:custDataLst>
    <p:extLst>
      <p:ext uri="{BB962C8B-B14F-4D97-AF65-F5344CB8AC3E}">
        <p14:creationId xmlns:p14="http://schemas.microsoft.com/office/powerpoint/2010/main" val="13031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500"/>
                                        <p:tgtEl>
                                          <p:spTgt spid="2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
                                            <p:txEl>
                                              <p:pRg st="1" end="1"/>
                                            </p:txEl>
                                          </p:spTgt>
                                        </p:tgtEl>
                                        <p:attrNameLst>
                                          <p:attrName>style.visibility</p:attrName>
                                        </p:attrNameLst>
                                      </p:cBhvr>
                                      <p:to>
                                        <p:strVal val="visible"/>
                                      </p:to>
                                    </p:set>
                                    <p:animEffect transition="in" filter="fade">
                                      <p:cBhvr>
                                        <p:cTn id="10" dur="500"/>
                                        <p:tgtEl>
                                          <p:spTgt spid="2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wheel(1)">
                                      <p:cBhvr>
                                        <p:cTn id="18" dur="2000"/>
                                        <p:tgtEl>
                                          <p:spTgt spid="219"/>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wipe(left)">
                                      <p:cBhvr>
                                        <p:cTn id="30" dur="1000"/>
                                        <p:tgtEl>
                                          <p:spTgt spid="1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wipe(left)">
                                      <p:cBhvr>
                                        <p:cTn id="35" dur="10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10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8"/>
                                        </p:tgtEl>
                                        <p:attrNameLst>
                                          <p:attrName>style.visibility</p:attrName>
                                        </p:attrNameLst>
                                      </p:cBhvr>
                                      <p:to>
                                        <p:strVal val="visible"/>
                                      </p:to>
                                    </p:set>
                                    <p:animEffect transition="in" filter="fade">
                                      <p:cBhvr>
                                        <p:cTn id="45" dur="500"/>
                                        <p:tgtEl>
                                          <p:spTgt spid="19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wipe(left)">
                                      <p:cBhvr>
                                        <p:cTn id="50" dur="1000"/>
                                        <p:tgtEl>
                                          <p:spTgt spid="120"/>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181"/>
                                        </p:tgtEl>
                                        <p:attrNameLst>
                                          <p:attrName>style.visibility</p:attrName>
                                        </p:attrNameLst>
                                      </p:cBhvr>
                                      <p:to>
                                        <p:strVal val="visible"/>
                                      </p:to>
                                    </p:set>
                                    <p:animEffect transition="in" filter="fade">
                                      <p:cBhvr>
                                        <p:cTn id="54" dur="500"/>
                                        <p:tgtEl>
                                          <p:spTgt spid="18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wipe(left)">
                                      <p:cBhvr>
                                        <p:cTn id="59" dur="100"/>
                                        <p:tgtEl>
                                          <p:spTgt spid="153"/>
                                        </p:tgtEl>
                                      </p:cBhvr>
                                    </p:animEffect>
                                  </p:childTnLst>
                                </p:cTn>
                              </p:par>
                            </p:childTnLst>
                          </p:cTn>
                        </p:par>
                        <p:par>
                          <p:cTn id="60" fill="hold">
                            <p:stCondLst>
                              <p:cond delay="100"/>
                            </p:stCondLst>
                            <p:childTnLst>
                              <p:par>
                                <p:cTn id="61" presetID="22" presetClass="entr" presetSubtype="8" fill="hold" grpId="0"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left)">
                                      <p:cBhvr>
                                        <p:cTn id="63" dur="100"/>
                                        <p:tgtEl>
                                          <p:spTgt spid="154"/>
                                        </p:tgtEl>
                                      </p:cBhvr>
                                    </p:animEffect>
                                  </p:childTnLst>
                                </p:cTn>
                              </p:par>
                            </p:childTnLst>
                          </p:cTn>
                        </p:par>
                        <p:par>
                          <p:cTn id="64" fill="hold">
                            <p:stCondLst>
                              <p:cond delay="200"/>
                            </p:stCondLst>
                            <p:childTnLst>
                              <p:par>
                                <p:cTn id="65" presetID="22" presetClass="entr" presetSubtype="8" fill="hold" grpId="0" nodeType="after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wipe(left)">
                                      <p:cBhvr>
                                        <p:cTn id="67" dur="100"/>
                                        <p:tgtEl>
                                          <p:spTgt spid="155"/>
                                        </p:tgtEl>
                                      </p:cBhvr>
                                    </p:animEffect>
                                  </p:childTnLst>
                                </p:cTn>
                              </p:par>
                            </p:childTnLst>
                          </p:cTn>
                        </p:par>
                        <p:par>
                          <p:cTn id="68" fill="hold">
                            <p:stCondLst>
                              <p:cond delay="300"/>
                            </p:stCondLst>
                            <p:childTnLst>
                              <p:par>
                                <p:cTn id="69" presetID="22" presetClass="entr" presetSubtype="8" fill="hold" grpId="0" nodeType="afterEffect">
                                  <p:stCondLst>
                                    <p:cond delay="0"/>
                                  </p:stCondLst>
                                  <p:childTnLst>
                                    <p:set>
                                      <p:cBhvr>
                                        <p:cTn id="70" dur="1" fill="hold">
                                          <p:stCondLst>
                                            <p:cond delay="0"/>
                                          </p:stCondLst>
                                        </p:cTn>
                                        <p:tgtEl>
                                          <p:spTgt spid="156"/>
                                        </p:tgtEl>
                                        <p:attrNameLst>
                                          <p:attrName>style.visibility</p:attrName>
                                        </p:attrNameLst>
                                      </p:cBhvr>
                                      <p:to>
                                        <p:strVal val="visible"/>
                                      </p:to>
                                    </p:set>
                                    <p:animEffect transition="in" filter="wipe(left)">
                                      <p:cBhvr>
                                        <p:cTn id="71" dur="100"/>
                                        <p:tgtEl>
                                          <p:spTgt spid="156"/>
                                        </p:tgtEl>
                                      </p:cBhvr>
                                    </p:animEffect>
                                  </p:childTnLst>
                                </p:cTn>
                              </p:par>
                            </p:childTnLst>
                          </p:cTn>
                        </p:par>
                        <p:par>
                          <p:cTn id="72" fill="hold">
                            <p:stCondLst>
                              <p:cond delay="400"/>
                            </p:stCondLst>
                            <p:childTnLst>
                              <p:par>
                                <p:cTn id="73" presetID="22" presetClass="entr" presetSubtype="8" fill="hold" grpId="0" nodeType="afterEffect">
                                  <p:stCondLst>
                                    <p:cond delay="0"/>
                                  </p:stCondLst>
                                  <p:childTnLst>
                                    <p:set>
                                      <p:cBhvr>
                                        <p:cTn id="74" dur="1" fill="hold">
                                          <p:stCondLst>
                                            <p:cond delay="0"/>
                                          </p:stCondLst>
                                        </p:cTn>
                                        <p:tgtEl>
                                          <p:spTgt spid="157"/>
                                        </p:tgtEl>
                                        <p:attrNameLst>
                                          <p:attrName>style.visibility</p:attrName>
                                        </p:attrNameLst>
                                      </p:cBhvr>
                                      <p:to>
                                        <p:strVal val="visible"/>
                                      </p:to>
                                    </p:set>
                                    <p:animEffect transition="in" filter="wipe(left)">
                                      <p:cBhvr>
                                        <p:cTn id="75" dur="100"/>
                                        <p:tgtEl>
                                          <p:spTgt spid="157"/>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Effect transition="in" filter="wipe(left)">
                                      <p:cBhvr>
                                        <p:cTn id="79" dur="100"/>
                                        <p:tgtEl>
                                          <p:spTgt spid="158"/>
                                        </p:tgtEl>
                                      </p:cBhvr>
                                    </p:animEffect>
                                  </p:childTnLst>
                                </p:cTn>
                              </p:par>
                            </p:childTnLst>
                          </p:cTn>
                        </p:par>
                        <p:par>
                          <p:cTn id="80" fill="hold">
                            <p:stCondLst>
                              <p:cond delay="600"/>
                            </p:stCondLst>
                            <p:childTnLst>
                              <p:par>
                                <p:cTn id="81" presetID="22" presetClass="entr" presetSubtype="8" fill="hold" grpId="0" nodeType="afterEffect">
                                  <p:stCondLst>
                                    <p:cond delay="0"/>
                                  </p:stCondLst>
                                  <p:childTnLst>
                                    <p:set>
                                      <p:cBhvr>
                                        <p:cTn id="82" dur="1" fill="hold">
                                          <p:stCondLst>
                                            <p:cond delay="0"/>
                                          </p:stCondLst>
                                        </p:cTn>
                                        <p:tgtEl>
                                          <p:spTgt spid="159"/>
                                        </p:tgtEl>
                                        <p:attrNameLst>
                                          <p:attrName>style.visibility</p:attrName>
                                        </p:attrNameLst>
                                      </p:cBhvr>
                                      <p:to>
                                        <p:strVal val="visible"/>
                                      </p:to>
                                    </p:set>
                                    <p:animEffect transition="in" filter="wipe(left)">
                                      <p:cBhvr>
                                        <p:cTn id="83" dur="100"/>
                                        <p:tgtEl>
                                          <p:spTgt spid="159"/>
                                        </p:tgtEl>
                                      </p:cBhvr>
                                    </p:animEffect>
                                  </p:childTnLst>
                                </p:cTn>
                              </p:par>
                            </p:childTnLst>
                          </p:cTn>
                        </p:par>
                        <p:par>
                          <p:cTn id="84" fill="hold">
                            <p:stCondLst>
                              <p:cond delay="700"/>
                            </p:stCondLst>
                            <p:childTnLst>
                              <p:par>
                                <p:cTn id="85" presetID="22" presetClass="entr" presetSubtype="8" fill="hold" grpId="0" nodeType="after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100"/>
                                        <p:tgtEl>
                                          <p:spTgt spid="160"/>
                                        </p:tgtEl>
                                      </p:cBhvr>
                                    </p:animEffect>
                                  </p:childTnLst>
                                </p:cTn>
                              </p:par>
                            </p:childTnLst>
                          </p:cTn>
                        </p:par>
                        <p:par>
                          <p:cTn id="88" fill="hold">
                            <p:stCondLst>
                              <p:cond delay="800"/>
                            </p:stCondLst>
                            <p:childTnLst>
                              <p:par>
                                <p:cTn id="89" presetID="22" presetClass="entr" presetSubtype="8" fill="hold" grpId="0"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wipe(left)">
                                      <p:cBhvr>
                                        <p:cTn id="91" dur="100"/>
                                        <p:tgtEl>
                                          <p:spTgt spid="161"/>
                                        </p:tgtEl>
                                      </p:cBhvr>
                                    </p:animEffect>
                                  </p:childTnLst>
                                </p:cTn>
                              </p:par>
                            </p:childTnLst>
                          </p:cTn>
                        </p:par>
                        <p:par>
                          <p:cTn id="92" fill="hold">
                            <p:stCondLst>
                              <p:cond delay="900"/>
                            </p:stCondLst>
                            <p:childTnLst>
                              <p:par>
                                <p:cTn id="93" presetID="22" presetClass="entr" presetSubtype="8"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wipe(left)">
                                      <p:cBhvr>
                                        <p:cTn id="95" dur="100"/>
                                        <p:tgtEl>
                                          <p:spTgt spid="162"/>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63"/>
                                        </p:tgtEl>
                                        <p:attrNameLst>
                                          <p:attrName>style.visibility</p:attrName>
                                        </p:attrNameLst>
                                      </p:cBhvr>
                                      <p:to>
                                        <p:strVal val="visible"/>
                                      </p:to>
                                    </p:set>
                                    <p:animEffect transition="in" filter="wipe(left)">
                                      <p:cBhvr>
                                        <p:cTn id="99" dur="100"/>
                                        <p:tgtEl>
                                          <p:spTgt spid="163"/>
                                        </p:tgtEl>
                                      </p:cBhvr>
                                    </p:animEffect>
                                  </p:childTnLst>
                                </p:cTn>
                              </p:par>
                            </p:childTnLst>
                          </p:cTn>
                        </p:par>
                        <p:par>
                          <p:cTn id="100" fill="hold">
                            <p:stCondLst>
                              <p:cond delay="1100"/>
                            </p:stCondLst>
                            <p:childTnLst>
                              <p:par>
                                <p:cTn id="101" presetID="22" presetClass="entr" presetSubtype="8" fill="hold" grpId="0" nodeType="afterEffect">
                                  <p:stCondLst>
                                    <p:cond delay="0"/>
                                  </p:stCondLst>
                                  <p:childTnLst>
                                    <p:set>
                                      <p:cBhvr>
                                        <p:cTn id="102" dur="1" fill="hold">
                                          <p:stCondLst>
                                            <p:cond delay="0"/>
                                          </p:stCondLst>
                                        </p:cTn>
                                        <p:tgtEl>
                                          <p:spTgt spid="164"/>
                                        </p:tgtEl>
                                        <p:attrNameLst>
                                          <p:attrName>style.visibility</p:attrName>
                                        </p:attrNameLst>
                                      </p:cBhvr>
                                      <p:to>
                                        <p:strVal val="visible"/>
                                      </p:to>
                                    </p:set>
                                    <p:animEffect transition="in" filter="wipe(left)">
                                      <p:cBhvr>
                                        <p:cTn id="103" dur="100"/>
                                        <p:tgtEl>
                                          <p:spTgt spid="164"/>
                                        </p:tgtEl>
                                      </p:cBhvr>
                                    </p:animEffect>
                                  </p:childTnLst>
                                </p:cTn>
                              </p:par>
                            </p:childTnLst>
                          </p:cTn>
                        </p:par>
                        <p:par>
                          <p:cTn id="104" fill="hold">
                            <p:stCondLst>
                              <p:cond delay="1200"/>
                            </p:stCondLst>
                            <p:childTnLst>
                              <p:par>
                                <p:cTn id="105" presetID="22" presetClass="entr" presetSubtype="8" fill="hold" grpId="0" nodeType="afterEffect">
                                  <p:stCondLst>
                                    <p:cond delay="0"/>
                                  </p:stCondLst>
                                  <p:childTnLst>
                                    <p:set>
                                      <p:cBhvr>
                                        <p:cTn id="106" dur="1" fill="hold">
                                          <p:stCondLst>
                                            <p:cond delay="0"/>
                                          </p:stCondLst>
                                        </p:cTn>
                                        <p:tgtEl>
                                          <p:spTgt spid="165"/>
                                        </p:tgtEl>
                                        <p:attrNameLst>
                                          <p:attrName>style.visibility</p:attrName>
                                        </p:attrNameLst>
                                      </p:cBhvr>
                                      <p:to>
                                        <p:strVal val="visible"/>
                                      </p:to>
                                    </p:set>
                                    <p:animEffect transition="in" filter="wipe(left)">
                                      <p:cBhvr>
                                        <p:cTn id="107" dur="100"/>
                                        <p:tgtEl>
                                          <p:spTgt spid="165"/>
                                        </p:tgtEl>
                                      </p:cBhvr>
                                    </p:animEffect>
                                  </p:childTnLst>
                                </p:cTn>
                              </p:par>
                            </p:childTnLst>
                          </p:cTn>
                        </p:par>
                        <p:par>
                          <p:cTn id="108" fill="hold">
                            <p:stCondLst>
                              <p:cond delay="1300"/>
                            </p:stCondLst>
                            <p:childTnLst>
                              <p:par>
                                <p:cTn id="109" presetID="22" presetClass="entr" presetSubtype="8"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Effect transition="in" filter="wipe(left)">
                                      <p:cBhvr>
                                        <p:cTn id="111" dur="100"/>
                                        <p:tgtEl>
                                          <p:spTgt spid="166"/>
                                        </p:tgtEl>
                                      </p:cBhvr>
                                    </p:animEffect>
                                  </p:childTnLst>
                                </p:cTn>
                              </p:par>
                            </p:childTnLst>
                          </p:cTn>
                        </p:par>
                        <p:par>
                          <p:cTn id="112" fill="hold">
                            <p:stCondLst>
                              <p:cond delay="1400"/>
                            </p:stCondLst>
                            <p:childTnLst>
                              <p:par>
                                <p:cTn id="113" presetID="22" presetClass="entr" presetSubtype="8" fill="hold" grpId="0" nodeType="afterEffect">
                                  <p:stCondLst>
                                    <p:cond delay="0"/>
                                  </p:stCondLst>
                                  <p:childTnLst>
                                    <p:set>
                                      <p:cBhvr>
                                        <p:cTn id="114" dur="1" fill="hold">
                                          <p:stCondLst>
                                            <p:cond delay="0"/>
                                          </p:stCondLst>
                                        </p:cTn>
                                        <p:tgtEl>
                                          <p:spTgt spid="167"/>
                                        </p:tgtEl>
                                        <p:attrNameLst>
                                          <p:attrName>style.visibility</p:attrName>
                                        </p:attrNameLst>
                                      </p:cBhvr>
                                      <p:to>
                                        <p:strVal val="visible"/>
                                      </p:to>
                                    </p:set>
                                    <p:animEffect transition="in" filter="wipe(left)">
                                      <p:cBhvr>
                                        <p:cTn id="115" dur="100"/>
                                        <p:tgtEl>
                                          <p:spTgt spid="167"/>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168"/>
                                        </p:tgtEl>
                                        <p:attrNameLst>
                                          <p:attrName>style.visibility</p:attrName>
                                        </p:attrNameLst>
                                      </p:cBhvr>
                                      <p:to>
                                        <p:strVal val="visible"/>
                                      </p:to>
                                    </p:set>
                                    <p:animEffect transition="in" filter="wipe(left)">
                                      <p:cBhvr>
                                        <p:cTn id="119" dur="100"/>
                                        <p:tgtEl>
                                          <p:spTgt spid="168"/>
                                        </p:tgtEl>
                                      </p:cBhvr>
                                    </p:animEffect>
                                  </p:childTnLst>
                                </p:cTn>
                              </p:par>
                              <p:par>
                                <p:cTn id="120" presetID="10" presetClass="entr" presetSubtype="0" fill="hold" nodeType="withEffect">
                                  <p:stCondLst>
                                    <p:cond delay="0"/>
                                  </p:stCondLst>
                                  <p:childTnLst>
                                    <p:set>
                                      <p:cBhvr>
                                        <p:cTn id="121" dur="1" fill="hold">
                                          <p:stCondLst>
                                            <p:cond delay="0"/>
                                          </p:stCondLst>
                                        </p:cTn>
                                        <p:tgtEl>
                                          <p:spTgt spid="176"/>
                                        </p:tgtEl>
                                        <p:attrNameLst>
                                          <p:attrName>style.visibility</p:attrName>
                                        </p:attrNameLst>
                                      </p:cBhvr>
                                      <p:to>
                                        <p:strVal val="visible"/>
                                      </p:to>
                                    </p:set>
                                    <p:animEffect transition="in" filter="fade">
                                      <p:cBhvr>
                                        <p:cTn id="122" dur="500"/>
                                        <p:tgtEl>
                                          <p:spTgt spid="176"/>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220">
                                            <p:txEl>
                                              <p:pRg st="0" end="0"/>
                                            </p:txEl>
                                          </p:spTgt>
                                        </p:tgtEl>
                                        <p:attrNameLst>
                                          <p:attrName>style.visibility</p:attrName>
                                        </p:attrNameLst>
                                      </p:cBhvr>
                                      <p:to>
                                        <p:strVal val="visible"/>
                                      </p:to>
                                    </p:set>
                                    <p:animEffect transition="in" filter="fade">
                                      <p:cBhvr>
                                        <p:cTn id="126" dur="500"/>
                                        <p:tgtEl>
                                          <p:spTgt spid="220">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xit" presetSubtype="2" fill="hold" grpId="1" nodeType="clickEffect">
                                  <p:stCondLst>
                                    <p:cond delay="0"/>
                                  </p:stCondLst>
                                  <p:childTnLst>
                                    <p:animEffect transition="out" filter="wipe(right)">
                                      <p:cBhvr>
                                        <p:cTn id="130" dur="500"/>
                                        <p:tgtEl>
                                          <p:spTgt spid="168"/>
                                        </p:tgtEl>
                                      </p:cBhvr>
                                    </p:animEffect>
                                    <p:set>
                                      <p:cBhvr>
                                        <p:cTn id="131" dur="1" fill="hold">
                                          <p:stCondLst>
                                            <p:cond delay="499"/>
                                          </p:stCondLst>
                                        </p:cTn>
                                        <p:tgtEl>
                                          <p:spTgt spid="168"/>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220">
                                            <p:txEl>
                                              <p:pRg st="0" end="0"/>
                                            </p:txEl>
                                          </p:spTgt>
                                        </p:tgtEl>
                                      </p:cBhvr>
                                    </p:animEffect>
                                    <p:set>
                                      <p:cBhvr>
                                        <p:cTn id="134" dur="1" fill="hold">
                                          <p:stCondLst>
                                            <p:cond delay="499"/>
                                          </p:stCondLst>
                                        </p:cTn>
                                        <p:tgtEl>
                                          <p:spTgt spid="220">
                                            <p:txEl>
                                              <p:pRg st="0" end="0"/>
                                            </p:txEl>
                                          </p:spTgt>
                                        </p:tgtEl>
                                        <p:attrNameLst>
                                          <p:attrName>style.visibility</p:attrName>
                                        </p:attrNameLst>
                                      </p:cBhvr>
                                      <p:to>
                                        <p:strVal val="hidden"/>
                                      </p:to>
                                    </p:set>
                                  </p:childTnLst>
                                </p:cTn>
                              </p:par>
                            </p:childTnLst>
                          </p:cTn>
                        </p:par>
                        <p:par>
                          <p:cTn id="135" fill="hold">
                            <p:stCondLst>
                              <p:cond delay="500"/>
                            </p:stCondLst>
                            <p:childTnLst>
                              <p:par>
                                <p:cTn id="136" presetID="22" presetClass="exit" presetSubtype="2" fill="hold" grpId="1" nodeType="afterEffect">
                                  <p:stCondLst>
                                    <p:cond delay="0"/>
                                  </p:stCondLst>
                                  <p:childTnLst>
                                    <p:animEffect transition="out" filter="wipe(right)">
                                      <p:cBhvr>
                                        <p:cTn id="137" dur="500"/>
                                        <p:tgtEl>
                                          <p:spTgt spid="167"/>
                                        </p:tgtEl>
                                      </p:cBhvr>
                                    </p:animEffect>
                                    <p:set>
                                      <p:cBhvr>
                                        <p:cTn id="138" dur="1" fill="hold">
                                          <p:stCondLst>
                                            <p:cond delay="499"/>
                                          </p:stCondLst>
                                        </p:cTn>
                                        <p:tgtEl>
                                          <p:spTgt spid="167"/>
                                        </p:tgtEl>
                                        <p:attrNameLst>
                                          <p:attrName>style.visibility</p:attrName>
                                        </p:attrNameLst>
                                      </p:cBhvr>
                                      <p:to>
                                        <p:strVal val="hidden"/>
                                      </p:to>
                                    </p:set>
                                  </p:childTnLst>
                                </p:cTn>
                              </p:par>
                            </p:childTnLst>
                          </p:cTn>
                        </p:par>
                        <p:par>
                          <p:cTn id="139" fill="hold">
                            <p:stCondLst>
                              <p:cond delay="1000"/>
                            </p:stCondLst>
                            <p:childTnLst>
                              <p:par>
                                <p:cTn id="140" presetID="22" presetClass="exit" presetSubtype="2" fill="hold" grpId="1" nodeType="afterEffect">
                                  <p:stCondLst>
                                    <p:cond delay="0"/>
                                  </p:stCondLst>
                                  <p:childTnLst>
                                    <p:animEffect transition="out" filter="wipe(right)">
                                      <p:cBhvr>
                                        <p:cTn id="141" dur="500"/>
                                        <p:tgtEl>
                                          <p:spTgt spid="166"/>
                                        </p:tgtEl>
                                      </p:cBhvr>
                                    </p:animEffect>
                                    <p:set>
                                      <p:cBhvr>
                                        <p:cTn id="142" dur="1" fill="hold">
                                          <p:stCondLst>
                                            <p:cond delay="499"/>
                                          </p:stCondLst>
                                        </p:cTn>
                                        <p:tgtEl>
                                          <p:spTgt spid="166"/>
                                        </p:tgtEl>
                                        <p:attrNameLst>
                                          <p:attrName>style.visibility</p:attrName>
                                        </p:attrNameLst>
                                      </p:cBhvr>
                                      <p:to>
                                        <p:strVal val="hidden"/>
                                      </p:to>
                                    </p:set>
                                  </p:childTnLst>
                                </p:cTn>
                              </p:par>
                              <p:par>
                                <p:cTn id="143" presetID="53" presetClass="exit" presetSubtype="32" fill="hold" nodeType="withEffect">
                                  <p:stCondLst>
                                    <p:cond delay="0"/>
                                  </p:stCondLst>
                                  <p:childTnLst>
                                    <p:anim calcmode="lin" valueType="num">
                                      <p:cBhvr>
                                        <p:cTn id="144" dur="1000"/>
                                        <p:tgtEl>
                                          <p:spTgt spid="176"/>
                                        </p:tgtEl>
                                        <p:attrNameLst>
                                          <p:attrName>ppt_w</p:attrName>
                                        </p:attrNameLst>
                                      </p:cBhvr>
                                      <p:tavLst>
                                        <p:tav tm="0">
                                          <p:val>
                                            <p:strVal val="ppt_w"/>
                                          </p:val>
                                        </p:tav>
                                        <p:tav tm="100000">
                                          <p:val>
                                            <p:fltVal val="0"/>
                                          </p:val>
                                        </p:tav>
                                      </p:tavLst>
                                    </p:anim>
                                    <p:anim calcmode="lin" valueType="num">
                                      <p:cBhvr>
                                        <p:cTn id="145" dur="1000"/>
                                        <p:tgtEl>
                                          <p:spTgt spid="176"/>
                                        </p:tgtEl>
                                        <p:attrNameLst>
                                          <p:attrName>ppt_h</p:attrName>
                                        </p:attrNameLst>
                                      </p:cBhvr>
                                      <p:tavLst>
                                        <p:tav tm="0">
                                          <p:val>
                                            <p:strVal val="ppt_h"/>
                                          </p:val>
                                        </p:tav>
                                        <p:tav tm="100000">
                                          <p:val>
                                            <p:fltVal val="0"/>
                                          </p:val>
                                        </p:tav>
                                      </p:tavLst>
                                    </p:anim>
                                    <p:animEffect transition="out" filter="fade">
                                      <p:cBhvr>
                                        <p:cTn id="146" dur="1000"/>
                                        <p:tgtEl>
                                          <p:spTgt spid="176"/>
                                        </p:tgtEl>
                                      </p:cBhvr>
                                    </p:animEffect>
                                    <p:set>
                                      <p:cBhvr>
                                        <p:cTn id="147" dur="1" fill="hold">
                                          <p:stCondLst>
                                            <p:cond delay="999"/>
                                          </p:stCondLst>
                                        </p:cTn>
                                        <p:tgtEl>
                                          <p:spTgt spid="176"/>
                                        </p:tgtEl>
                                        <p:attrNameLst>
                                          <p:attrName>style.visibility</p:attrName>
                                        </p:attrNameLst>
                                      </p:cBhvr>
                                      <p:to>
                                        <p:strVal val="hidden"/>
                                      </p:to>
                                    </p:set>
                                  </p:childTnLst>
                                </p:cTn>
                              </p:par>
                            </p:childTnLst>
                          </p:cTn>
                        </p:par>
                        <p:par>
                          <p:cTn id="148" fill="hold">
                            <p:stCondLst>
                              <p:cond delay="2000"/>
                            </p:stCondLst>
                            <p:childTnLst>
                              <p:par>
                                <p:cTn id="149" presetID="10" presetClass="entr" presetSubtype="0" fill="hold"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fade">
                                      <p:cBhvr>
                                        <p:cTn id="151" dur="500"/>
                                        <p:tgtEl>
                                          <p:spTgt spid="216"/>
                                        </p:tgtEl>
                                      </p:cBhvr>
                                    </p:animEffect>
                                  </p:childTnLst>
                                </p:cTn>
                              </p:par>
                            </p:childTnLst>
                          </p:cTn>
                        </p:par>
                        <p:par>
                          <p:cTn id="152" fill="hold">
                            <p:stCondLst>
                              <p:cond delay="2500"/>
                            </p:stCondLst>
                            <p:childTnLst>
                              <p:par>
                                <p:cTn id="153" presetID="10" presetClass="entr" presetSubtype="0" fill="hold" nodeType="afterEffect">
                                  <p:stCondLst>
                                    <p:cond delay="0"/>
                                  </p:stCondLst>
                                  <p:childTnLst>
                                    <p:set>
                                      <p:cBhvr>
                                        <p:cTn id="154" dur="1" fill="hold">
                                          <p:stCondLst>
                                            <p:cond delay="0"/>
                                          </p:stCondLst>
                                        </p:cTn>
                                        <p:tgtEl>
                                          <p:spTgt spid="221">
                                            <p:txEl>
                                              <p:pRg st="0" end="0"/>
                                            </p:txEl>
                                          </p:spTgt>
                                        </p:tgtEl>
                                        <p:attrNameLst>
                                          <p:attrName>style.visibility</p:attrName>
                                        </p:attrNameLst>
                                      </p:cBhvr>
                                      <p:to>
                                        <p:strVal val="visible"/>
                                      </p:to>
                                    </p:set>
                                    <p:animEffect transition="in" filter="fade">
                                      <p:cBhvr>
                                        <p:cTn id="155" dur="5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6" grpId="0"/>
      <p:bldP spid="117" grpId="0"/>
      <p:bldP spid="118" grpId="0"/>
      <p:bldP spid="119" grpId="0"/>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6" grpId="1" animBg="1"/>
      <p:bldP spid="167" grpId="0" animBg="1"/>
      <p:bldP spid="167" grpId="1" animBg="1"/>
      <p:bldP spid="168" grpId="0" animBg="1"/>
      <p:bldP spid="168" grpId="1" animBg="1"/>
      <p:bldP spid="214" grpId="0" uiExpand="1" build="p"/>
      <p:bldP spid="219" grpId="0" animBg="1"/>
      <p:bldP spid="22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Downsizing addition</a:t>
            </a:r>
            <a:endParaRPr lang="en-GB" sz="3600">
              <a:solidFill>
                <a:srgbClr val="391C66"/>
              </a:solidFill>
              <a:latin typeface="Aptos Display" panose="020B0004020202020204" pitchFamily="34" charset="0"/>
            </a:endParaRPr>
          </a:p>
        </p:txBody>
      </p:sp>
      <p:sp>
        <p:nvSpPr>
          <p:cNvPr id="49" name="TextBox 48">
            <a:extLst>
              <a:ext uri="{FF2B5EF4-FFF2-40B4-BE49-F238E27FC236}">
                <a16:creationId xmlns:a16="http://schemas.microsoft.com/office/drawing/2014/main" id="{F7D99B46-D469-464D-AAC7-5DB09F8E7044}"/>
              </a:ext>
            </a:extLst>
          </p:cNvPr>
          <p:cNvSpPr txBox="1"/>
          <p:nvPr/>
        </p:nvSpPr>
        <p:spPr>
          <a:xfrm>
            <a:off x="802800" y="1643084"/>
            <a:ext cx="10585450" cy="338554"/>
          </a:xfrm>
          <a:prstGeom prst="rect">
            <a:avLst/>
          </a:prstGeom>
          <a:noFill/>
        </p:spPr>
        <p:txBody>
          <a:bodyPr wrap="square" lIns="0">
            <a:spAutoFit/>
          </a:bodyPr>
          <a:lstStyle/>
          <a:p>
            <a:r>
              <a:rPr lang="en-US" sz="1600" dirty="0">
                <a:solidFill>
                  <a:srgbClr val="000000"/>
                </a:solidFill>
                <a:latin typeface="Aptos" panose="020B0004020202020204" pitchFamily="34" charset="0"/>
              </a:rPr>
              <a:t>An individual may still qualify for the RNRB in cases where they have sold their home or moved to a less valuable home.</a:t>
            </a:r>
            <a:endParaRPr lang="en-GB" sz="1600" dirty="0">
              <a:solidFill>
                <a:srgbClr val="000000"/>
              </a:solidFill>
              <a:latin typeface="Aptos" panose="020B0004020202020204" pitchFamily="34" charset="0"/>
            </a:endParaRPr>
          </a:p>
        </p:txBody>
      </p:sp>
      <p:sp>
        <p:nvSpPr>
          <p:cNvPr id="104" name="TextBox 103">
            <a:extLst>
              <a:ext uri="{FF2B5EF4-FFF2-40B4-BE49-F238E27FC236}">
                <a16:creationId xmlns:a16="http://schemas.microsoft.com/office/drawing/2014/main" id="{CE48C0E6-CA32-45EC-AC32-3029E943AAA3}"/>
              </a:ext>
            </a:extLst>
          </p:cNvPr>
          <p:cNvSpPr txBox="1"/>
          <p:nvPr/>
        </p:nvSpPr>
        <p:spPr>
          <a:xfrm>
            <a:off x="2012149" y="2393820"/>
            <a:ext cx="4567187" cy="338554"/>
          </a:xfrm>
          <a:prstGeom prst="rect">
            <a:avLst/>
          </a:prstGeom>
          <a:noFill/>
        </p:spPr>
        <p:txBody>
          <a:bodyPr wrap="square">
            <a:spAutoFit/>
          </a:bodyPr>
          <a:lstStyle/>
          <a:p>
            <a:pPr defTabSz="914400"/>
            <a:r>
              <a:rPr lang="en-US" altLang="en-US" sz="1600">
                <a:solidFill>
                  <a:srgbClr val="000000"/>
                </a:solidFill>
                <a:latin typeface="Aptos" panose="020B0004020202020204" pitchFamily="34" charset="0"/>
              </a:rPr>
              <a:t>To qualify, all these conditions must apply:</a:t>
            </a:r>
          </a:p>
        </p:txBody>
      </p:sp>
      <p:grpSp>
        <p:nvGrpSpPr>
          <p:cNvPr id="113" name="Group 112">
            <a:extLst>
              <a:ext uri="{FF2B5EF4-FFF2-40B4-BE49-F238E27FC236}">
                <a16:creationId xmlns:a16="http://schemas.microsoft.com/office/drawing/2014/main" id="{B05E5DD5-D0A3-4F96-81AA-07EB4A10982B}"/>
              </a:ext>
            </a:extLst>
          </p:cNvPr>
          <p:cNvGrpSpPr/>
          <p:nvPr/>
        </p:nvGrpSpPr>
        <p:grpSpPr>
          <a:xfrm>
            <a:off x="3830100" y="2998798"/>
            <a:ext cx="6394668" cy="1360252"/>
            <a:chOff x="2306100" y="2170460"/>
            <a:chExt cx="6394668" cy="1360252"/>
          </a:xfrm>
        </p:grpSpPr>
        <p:grpSp>
          <p:nvGrpSpPr>
            <p:cNvPr id="3" name="Group 2">
              <a:extLst>
                <a:ext uri="{FF2B5EF4-FFF2-40B4-BE49-F238E27FC236}">
                  <a16:creationId xmlns:a16="http://schemas.microsoft.com/office/drawing/2014/main" id="{CDB048B5-290A-4FE9-8466-2BD4D4326F09}"/>
                </a:ext>
              </a:extLst>
            </p:cNvPr>
            <p:cNvGrpSpPr/>
            <p:nvPr/>
          </p:nvGrpSpPr>
          <p:grpSpPr>
            <a:xfrm>
              <a:off x="2306100" y="2170460"/>
              <a:ext cx="6394668" cy="1360252"/>
              <a:chOff x="2771494" y="2170460"/>
              <a:chExt cx="6394668" cy="1360252"/>
            </a:xfrm>
          </p:grpSpPr>
          <p:sp>
            <p:nvSpPr>
              <p:cNvPr id="78" name="Shape">
                <a:extLst>
                  <a:ext uri="{FF2B5EF4-FFF2-40B4-BE49-F238E27FC236}">
                    <a16:creationId xmlns:a16="http://schemas.microsoft.com/office/drawing/2014/main" id="{08DBE7B4-A7DB-415C-94AF-25899CB9502C}"/>
                  </a:ext>
                </a:extLst>
              </p:cNvPr>
              <p:cNvSpPr/>
              <p:nvPr/>
            </p:nvSpPr>
            <p:spPr>
              <a:xfrm flipH="1">
                <a:off x="2771494" y="2170461"/>
                <a:ext cx="1642469" cy="649140"/>
              </a:xfrm>
              <a:prstGeom prst="roundRect">
                <a:avLst>
                  <a:gd name="adj" fmla="val 50000"/>
                </a:avLst>
              </a:prstGeom>
              <a:solidFill>
                <a:schemeClr val="accent2">
                  <a:lumMod val="75000"/>
                </a:scheme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79" name="Shape">
                <a:extLst>
                  <a:ext uri="{FF2B5EF4-FFF2-40B4-BE49-F238E27FC236}">
                    <a16:creationId xmlns:a16="http://schemas.microsoft.com/office/drawing/2014/main" id="{65C33F4B-1667-4C1B-931F-B6403EF9447D}"/>
                  </a:ext>
                </a:extLst>
              </p:cNvPr>
              <p:cNvSpPr/>
              <p:nvPr/>
            </p:nvSpPr>
            <p:spPr>
              <a:xfrm>
                <a:off x="4486162" y="2881572"/>
                <a:ext cx="4680000" cy="649140"/>
              </a:xfrm>
              <a:custGeom>
                <a:avLst/>
                <a:gdLst/>
                <a:ahLst/>
                <a:cxnLst>
                  <a:cxn ang="0">
                    <a:pos x="wd2" y="hd2"/>
                  </a:cxn>
                  <a:cxn ang="5400000">
                    <a:pos x="wd2" y="hd2"/>
                  </a:cxn>
                  <a:cxn ang="10800000">
                    <a:pos x="wd2" y="hd2"/>
                  </a:cxn>
                  <a:cxn ang="16200000">
                    <a:pos x="wd2" y="hd2"/>
                  </a:cxn>
                </a:cxnLst>
                <a:rect l="0" t="0" r="r" b="b"/>
                <a:pathLst>
                  <a:path w="21600" h="21600" extrusionOk="0">
                    <a:moveTo>
                      <a:pt x="19819" y="0"/>
                    </a:moveTo>
                    <a:lnTo>
                      <a:pt x="0" y="0"/>
                    </a:lnTo>
                    <a:lnTo>
                      <a:pt x="0" y="21600"/>
                    </a:lnTo>
                    <a:lnTo>
                      <a:pt x="19819" y="21600"/>
                    </a:lnTo>
                    <a:cubicBezTo>
                      <a:pt x="20805" y="21600"/>
                      <a:pt x="21600" y="16777"/>
                      <a:pt x="21600" y="10800"/>
                    </a:cubicBezTo>
                    <a:lnTo>
                      <a:pt x="21600" y="10800"/>
                    </a:lnTo>
                    <a:cubicBezTo>
                      <a:pt x="21600" y="4823"/>
                      <a:pt x="20805" y="0"/>
                      <a:pt x="19819" y="0"/>
                    </a:cubicBezTo>
                    <a:close/>
                  </a:path>
                </a:pathLst>
              </a:custGeom>
              <a:solidFill>
                <a:schemeClr val="accent2">
                  <a:lumMod val="75000"/>
                </a:scheme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80" name="Shape">
                <a:extLst>
                  <a:ext uri="{FF2B5EF4-FFF2-40B4-BE49-F238E27FC236}">
                    <a16:creationId xmlns:a16="http://schemas.microsoft.com/office/drawing/2014/main" id="{6B795DE8-FEE8-40CC-841E-4163EBBEA4BE}"/>
                  </a:ext>
                </a:extLst>
              </p:cNvPr>
              <p:cNvSpPr/>
              <p:nvPr/>
            </p:nvSpPr>
            <p:spPr>
              <a:xfrm>
                <a:off x="3603838" y="2170460"/>
                <a:ext cx="1475794" cy="1360251"/>
              </a:xfrm>
              <a:custGeom>
                <a:avLst/>
                <a:gdLst/>
                <a:ahLst/>
                <a:cxnLst>
                  <a:cxn ang="0">
                    <a:pos x="wd2" y="hd2"/>
                  </a:cxn>
                  <a:cxn ang="5400000">
                    <a:pos x="wd2" y="hd2"/>
                  </a:cxn>
                  <a:cxn ang="10800000">
                    <a:pos x="wd2" y="hd2"/>
                  </a:cxn>
                  <a:cxn ang="16200000">
                    <a:pos x="wd2" y="hd2"/>
                  </a:cxn>
                </a:cxnLst>
                <a:rect l="0" t="0" r="r" b="b"/>
                <a:pathLst>
                  <a:path w="21208" h="21600" extrusionOk="0">
                    <a:moveTo>
                      <a:pt x="20619" y="8373"/>
                    </a:moveTo>
                    <a:lnTo>
                      <a:pt x="17510" y="2435"/>
                    </a:lnTo>
                    <a:cubicBezTo>
                      <a:pt x="16725" y="934"/>
                      <a:pt x="15276" y="0"/>
                      <a:pt x="13706" y="0"/>
                    </a:cubicBezTo>
                    <a:lnTo>
                      <a:pt x="7502" y="0"/>
                    </a:lnTo>
                    <a:cubicBezTo>
                      <a:pt x="5932" y="0"/>
                      <a:pt x="4483" y="934"/>
                      <a:pt x="3698" y="2435"/>
                    </a:cubicBezTo>
                    <a:lnTo>
                      <a:pt x="589" y="8373"/>
                    </a:lnTo>
                    <a:cubicBezTo>
                      <a:pt x="-196" y="9874"/>
                      <a:pt x="-196" y="11726"/>
                      <a:pt x="589" y="13227"/>
                    </a:cubicBezTo>
                    <a:lnTo>
                      <a:pt x="3698" y="19165"/>
                    </a:lnTo>
                    <a:cubicBezTo>
                      <a:pt x="4483" y="20666"/>
                      <a:pt x="5932" y="21600"/>
                      <a:pt x="7502" y="21600"/>
                    </a:cubicBezTo>
                    <a:lnTo>
                      <a:pt x="13706" y="21600"/>
                    </a:lnTo>
                    <a:cubicBezTo>
                      <a:pt x="15276" y="21600"/>
                      <a:pt x="16725" y="20666"/>
                      <a:pt x="17510" y="19165"/>
                    </a:cubicBezTo>
                    <a:lnTo>
                      <a:pt x="20619" y="13227"/>
                    </a:lnTo>
                    <a:cubicBezTo>
                      <a:pt x="21404" y="11726"/>
                      <a:pt x="21404" y="9874"/>
                      <a:pt x="20619" y="8373"/>
                    </a:cubicBezTo>
                    <a:close/>
                  </a:path>
                </a:pathLst>
              </a:custGeom>
              <a:solidFill>
                <a:srgbClr val="0076BE"/>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81" name="Shape">
                <a:extLst>
                  <a:ext uri="{FF2B5EF4-FFF2-40B4-BE49-F238E27FC236}">
                    <a16:creationId xmlns:a16="http://schemas.microsoft.com/office/drawing/2014/main" id="{A627FF65-4BC8-4ACE-936F-79339AB94685}"/>
                  </a:ext>
                </a:extLst>
              </p:cNvPr>
              <p:cNvSpPr/>
              <p:nvPr/>
            </p:nvSpPr>
            <p:spPr>
              <a:xfrm>
                <a:off x="4081108" y="2549650"/>
                <a:ext cx="996818" cy="981062"/>
              </a:xfrm>
              <a:custGeom>
                <a:avLst/>
                <a:gdLst/>
                <a:ahLst/>
                <a:cxnLst>
                  <a:cxn ang="0">
                    <a:pos x="wd2" y="hd2"/>
                  </a:cxn>
                  <a:cxn ang="5400000">
                    <a:pos x="wd2" y="hd2"/>
                  </a:cxn>
                  <a:cxn ang="10800000">
                    <a:pos x="wd2" y="hd2"/>
                  </a:cxn>
                  <a:cxn ang="16200000">
                    <a:pos x="wd2" y="hd2"/>
                  </a:cxn>
                </a:cxnLst>
                <a:rect l="0" t="0" r="r" b="b"/>
                <a:pathLst>
                  <a:path w="21600" h="21600" extrusionOk="0">
                    <a:moveTo>
                      <a:pt x="16069" y="18224"/>
                    </a:moveTo>
                    <a:lnTo>
                      <a:pt x="20758" y="9991"/>
                    </a:lnTo>
                    <a:cubicBezTo>
                      <a:pt x="21236" y="9158"/>
                      <a:pt x="21509" y="8233"/>
                      <a:pt x="21600" y="7308"/>
                    </a:cubicBezTo>
                    <a:lnTo>
                      <a:pt x="14408" y="0"/>
                    </a:lnTo>
                    <a:lnTo>
                      <a:pt x="0" y="12951"/>
                    </a:lnTo>
                    <a:lnTo>
                      <a:pt x="8513" y="21600"/>
                    </a:lnTo>
                    <a:lnTo>
                      <a:pt x="10311" y="21600"/>
                    </a:lnTo>
                    <a:cubicBezTo>
                      <a:pt x="12701" y="21577"/>
                      <a:pt x="14886" y="20305"/>
                      <a:pt x="16069" y="18224"/>
                    </a:cubicBezTo>
                    <a:close/>
                  </a:path>
                </a:pathLst>
              </a:custGeom>
              <a:solidFill>
                <a:sysClr val="windowText" lastClr="000000">
                  <a:alpha val="29000"/>
                </a:sys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82" name="Shape">
                <a:extLst>
                  <a:ext uri="{FF2B5EF4-FFF2-40B4-BE49-F238E27FC236}">
                    <a16:creationId xmlns:a16="http://schemas.microsoft.com/office/drawing/2014/main" id="{A82933F8-390F-4E29-B0E9-5E253161F3E6}"/>
                  </a:ext>
                </a:extLst>
              </p:cNvPr>
              <p:cNvSpPr/>
              <p:nvPr/>
            </p:nvSpPr>
            <p:spPr>
              <a:xfrm>
                <a:off x="3929458" y="2538095"/>
                <a:ext cx="838260" cy="628825"/>
              </a:xfrm>
              <a:custGeom>
                <a:avLst/>
                <a:gdLst/>
                <a:ahLst/>
                <a:cxnLst>
                  <a:cxn ang="0">
                    <a:pos x="wd2" y="hd2"/>
                  </a:cxn>
                  <a:cxn ang="5400000">
                    <a:pos x="wd2" y="hd2"/>
                  </a:cxn>
                  <a:cxn ang="10800000">
                    <a:pos x="wd2" y="hd2"/>
                  </a:cxn>
                  <a:cxn ang="16200000">
                    <a:pos x="wd2" y="hd2"/>
                  </a:cxn>
                </a:cxnLst>
                <a:rect l="0" t="0" r="r" b="b"/>
                <a:pathLst>
                  <a:path w="21467" h="21060" extrusionOk="0">
                    <a:moveTo>
                      <a:pt x="19448" y="158"/>
                    </a:moveTo>
                    <a:cubicBezTo>
                      <a:pt x="16247" y="1776"/>
                      <a:pt x="13207" y="3958"/>
                      <a:pt x="10464" y="6631"/>
                    </a:cubicBezTo>
                    <a:cubicBezTo>
                      <a:pt x="9065" y="7968"/>
                      <a:pt x="7747" y="9446"/>
                      <a:pt x="6509" y="11029"/>
                    </a:cubicBezTo>
                    <a:cubicBezTo>
                      <a:pt x="6429" y="11099"/>
                      <a:pt x="6348" y="11204"/>
                      <a:pt x="6294" y="11310"/>
                    </a:cubicBezTo>
                    <a:cubicBezTo>
                      <a:pt x="6106" y="10993"/>
                      <a:pt x="5810" y="10571"/>
                      <a:pt x="5756" y="10501"/>
                    </a:cubicBezTo>
                    <a:cubicBezTo>
                      <a:pt x="5245" y="9797"/>
                      <a:pt x="4600" y="9059"/>
                      <a:pt x="3900" y="8742"/>
                    </a:cubicBezTo>
                    <a:cubicBezTo>
                      <a:pt x="2313" y="7968"/>
                      <a:pt x="619" y="9023"/>
                      <a:pt x="107" y="11134"/>
                    </a:cubicBezTo>
                    <a:cubicBezTo>
                      <a:pt x="0" y="11380"/>
                      <a:pt x="-27" y="11662"/>
                      <a:pt x="27" y="11943"/>
                    </a:cubicBezTo>
                    <a:cubicBezTo>
                      <a:pt x="54" y="12189"/>
                      <a:pt x="161" y="12401"/>
                      <a:pt x="296" y="12576"/>
                    </a:cubicBezTo>
                    <a:cubicBezTo>
                      <a:pt x="941" y="13667"/>
                      <a:pt x="1533" y="14793"/>
                      <a:pt x="2098" y="15954"/>
                    </a:cubicBezTo>
                    <a:cubicBezTo>
                      <a:pt x="2663" y="17115"/>
                      <a:pt x="3120" y="18381"/>
                      <a:pt x="3685" y="19577"/>
                    </a:cubicBezTo>
                    <a:cubicBezTo>
                      <a:pt x="4142" y="20527"/>
                      <a:pt x="4976" y="21125"/>
                      <a:pt x="5837" y="21055"/>
                    </a:cubicBezTo>
                    <a:cubicBezTo>
                      <a:pt x="6832" y="20984"/>
                      <a:pt x="7424" y="20140"/>
                      <a:pt x="7989" y="19155"/>
                    </a:cubicBezTo>
                    <a:cubicBezTo>
                      <a:pt x="10329" y="15074"/>
                      <a:pt x="12777" y="11029"/>
                      <a:pt x="15709" y="7616"/>
                    </a:cubicBezTo>
                    <a:cubicBezTo>
                      <a:pt x="17350" y="5681"/>
                      <a:pt x="19125" y="3993"/>
                      <a:pt x="21062" y="2586"/>
                    </a:cubicBezTo>
                    <a:cubicBezTo>
                      <a:pt x="21519" y="2234"/>
                      <a:pt x="21573" y="1319"/>
                      <a:pt x="21304" y="791"/>
                    </a:cubicBezTo>
                    <a:cubicBezTo>
                      <a:pt x="20712" y="-475"/>
                      <a:pt x="19448" y="158"/>
                      <a:pt x="19448" y="158"/>
                    </a:cubicBezTo>
                    <a:close/>
                    <a:moveTo>
                      <a:pt x="6052" y="11662"/>
                    </a:moveTo>
                    <a:cubicBezTo>
                      <a:pt x="5998" y="11697"/>
                      <a:pt x="6025" y="11662"/>
                      <a:pt x="6052" y="11662"/>
                    </a:cubicBezTo>
                    <a:lnTo>
                      <a:pt x="6052" y="11662"/>
                    </a:lnTo>
                    <a:close/>
                  </a:path>
                </a:pathLst>
              </a:custGeom>
              <a:solidFill>
                <a:srgbClr val="FFFFFF"/>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a:solidFill>
                    <a:srgbClr val="FFFFFF"/>
                  </a:solidFill>
                  <a:latin typeface="Calibri" panose="020F0502020204030204"/>
                  <a:cs typeface="+mn-cs"/>
                </a:endParaRPr>
              </a:p>
            </p:txBody>
          </p:sp>
        </p:grpSp>
        <p:pic>
          <p:nvPicPr>
            <p:cNvPr id="102" name="Graphic 101" descr="Monthly calendar with solid fill">
              <a:extLst>
                <a:ext uri="{FF2B5EF4-FFF2-40B4-BE49-F238E27FC236}">
                  <a16:creationId xmlns:a16="http://schemas.microsoft.com/office/drawing/2014/main" id="{C5A015FA-2AB1-4682-A5C6-A506E64144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4735" y="2222265"/>
              <a:ext cx="519488" cy="519488"/>
            </a:xfrm>
            <a:prstGeom prst="rect">
              <a:avLst/>
            </a:prstGeom>
            <a:effectLst>
              <a:outerShdw blurRad="50800" dist="38100" dir="2700000" algn="tl" rotWithShape="0">
                <a:prstClr val="black">
                  <a:alpha val="40000"/>
                </a:prstClr>
              </a:outerShdw>
            </a:effectLst>
          </p:spPr>
        </p:pic>
        <p:sp>
          <p:nvSpPr>
            <p:cNvPr id="106" name="TextBox 105">
              <a:extLst>
                <a:ext uri="{FF2B5EF4-FFF2-40B4-BE49-F238E27FC236}">
                  <a16:creationId xmlns:a16="http://schemas.microsoft.com/office/drawing/2014/main" id="{FA44C799-3392-49BD-868C-E0E74B92322D}"/>
                </a:ext>
              </a:extLst>
            </p:cNvPr>
            <p:cNvSpPr txBox="1"/>
            <p:nvPr/>
          </p:nvSpPr>
          <p:spPr>
            <a:xfrm>
              <a:off x="4492761" y="2899636"/>
              <a:ext cx="4206240" cy="584775"/>
            </a:xfrm>
            <a:prstGeom prst="rect">
              <a:avLst/>
            </a:prstGeom>
            <a:noFill/>
          </p:spPr>
          <p:txBody>
            <a:bodyPr wrap="square">
              <a:spAutoFit/>
            </a:bodyPr>
            <a:lstStyle/>
            <a:p>
              <a:r>
                <a:rPr lang="en-US" sz="1600">
                  <a:solidFill>
                    <a:schemeClr val="bg1"/>
                  </a:solidFill>
                  <a:latin typeface="Aptos" panose="020B0004020202020204" pitchFamily="34" charset="0"/>
                </a:rPr>
                <a:t>The person sold, gave away or downsized to a less valuable home on or after 08.07.2015</a:t>
              </a:r>
            </a:p>
          </p:txBody>
        </p:sp>
      </p:grpSp>
      <p:grpSp>
        <p:nvGrpSpPr>
          <p:cNvPr id="112" name="Group 111">
            <a:extLst>
              <a:ext uri="{FF2B5EF4-FFF2-40B4-BE49-F238E27FC236}">
                <a16:creationId xmlns:a16="http://schemas.microsoft.com/office/drawing/2014/main" id="{FA80F7D5-871C-48D9-B195-2BF2F2BB90BC}"/>
              </a:ext>
            </a:extLst>
          </p:cNvPr>
          <p:cNvGrpSpPr/>
          <p:nvPr/>
        </p:nvGrpSpPr>
        <p:grpSpPr>
          <a:xfrm>
            <a:off x="2776914" y="4140112"/>
            <a:ext cx="6396155" cy="1360252"/>
            <a:chOff x="1252913" y="3311774"/>
            <a:chExt cx="6396155" cy="1360252"/>
          </a:xfrm>
        </p:grpSpPr>
        <p:grpSp>
          <p:nvGrpSpPr>
            <p:cNvPr id="4" name="Group 3">
              <a:extLst>
                <a:ext uri="{FF2B5EF4-FFF2-40B4-BE49-F238E27FC236}">
                  <a16:creationId xmlns:a16="http://schemas.microsoft.com/office/drawing/2014/main" id="{0A142A55-1C06-4A6A-A8D4-5DE7E88841BE}"/>
                </a:ext>
              </a:extLst>
            </p:cNvPr>
            <p:cNvGrpSpPr/>
            <p:nvPr/>
          </p:nvGrpSpPr>
          <p:grpSpPr>
            <a:xfrm>
              <a:off x="1252913" y="3311774"/>
              <a:ext cx="6396155" cy="1360252"/>
              <a:chOff x="1718307" y="3311774"/>
              <a:chExt cx="6396155" cy="1360252"/>
            </a:xfrm>
          </p:grpSpPr>
          <p:sp>
            <p:nvSpPr>
              <p:cNvPr id="68" name="Shape">
                <a:extLst>
                  <a:ext uri="{FF2B5EF4-FFF2-40B4-BE49-F238E27FC236}">
                    <a16:creationId xmlns:a16="http://schemas.microsoft.com/office/drawing/2014/main" id="{702302E3-A2AA-44F7-865D-0F28668CF937}"/>
                  </a:ext>
                </a:extLst>
              </p:cNvPr>
              <p:cNvSpPr/>
              <p:nvPr/>
            </p:nvSpPr>
            <p:spPr>
              <a:xfrm flipH="1">
                <a:off x="1718307" y="3311775"/>
                <a:ext cx="1642469" cy="649140"/>
              </a:xfrm>
              <a:prstGeom prst="roundRect">
                <a:avLst>
                  <a:gd name="adj" fmla="val 50000"/>
                </a:avLst>
              </a:prstGeom>
              <a:solidFill>
                <a:schemeClr val="accent6">
                  <a:lumMod val="75000"/>
                </a:scheme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69" name="Shape">
                <a:extLst>
                  <a:ext uri="{FF2B5EF4-FFF2-40B4-BE49-F238E27FC236}">
                    <a16:creationId xmlns:a16="http://schemas.microsoft.com/office/drawing/2014/main" id="{08661343-B88C-4303-8561-75ADABA8DA28}"/>
                  </a:ext>
                </a:extLst>
              </p:cNvPr>
              <p:cNvSpPr/>
              <p:nvPr/>
            </p:nvSpPr>
            <p:spPr>
              <a:xfrm>
                <a:off x="3434462" y="4022886"/>
                <a:ext cx="4680000" cy="649140"/>
              </a:xfrm>
              <a:custGeom>
                <a:avLst/>
                <a:gdLst/>
                <a:ahLst/>
                <a:cxnLst>
                  <a:cxn ang="0">
                    <a:pos x="wd2" y="hd2"/>
                  </a:cxn>
                  <a:cxn ang="5400000">
                    <a:pos x="wd2" y="hd2"/>
                  </a:cxn>
                  <a:cxn ang="10800000">
                    <a:pos x="wd2" y="hd2"/>
                  </a:cxn>
                  <a:cxn ang="16200000">
                    <a:pos x="wd2" y="hd2"/>
                  </a:cxn>
                </a:cxnLst>
                <a:rect l="0" t="0" r="r" b="b"/>
                <a:pathLst>
                  <a:path w="21600" h="21600" extrusionOk="0">
                    <a:moveTo>
                      <a:pt x="19819" y="0"/>
                    </a:moveTo>
                    <a:lnTo>
                      <a:pt x="0" y="0"/>
                    </a:lnTo>
                    <a:lnTo>
                      <a:pt x="0" y="21600"/>
                    </a:lnTo>
                    <a:lnTo>
                      <a:pt x="19819" y="21600"/>
                    </a:lnTo>
                    <a:cubicBezTo>
                      <a:pt x="20805" y="21600"/>
                      <a:pt x="21600" y="16777"/>
                      <a:pt x="21600" y="10800"/>
                    </a:cubicBezTo>
                    <a:lnTo>
                      <a:pt x="21600" y="10800"/>
                    </a:lnTo>
                    <a:cubicBezTo>
                      <a:pt x="21600" y="4823"/>
                      <a:pt x="20805" y="0"/>
                      <a:pt x="19819" y="0"/>
                    </a:cubicBezTo>
                    <a:close/>
                  </a:path>
                </a:pathLst>
              </a:custGeom>
              <a:solidFill>
                <a:schemeClr val="accent6">
                  <a:lumMod val="75000"/>
                </a:scheme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70" name="Shape">
                <a:extLst>
                  <a:ext uri="{FF2B5EF4-FFF2-40B4-BE49-F238E27FC236}">
                    <a16:creationId xmlns:a16="http://schemas.microsoft.com/office/drawing/2014/main" id="{883BCFF3-D616-460F-84C6-2765D472A4B2}"/>
                  </a:ext>
                </a:extLst>
              </p:cNvPr>
              <p:cNvSpPr/>
              <p:nvPr/>
            </p:nvSpPr>
            <p:spPr>
              <a:xfrm>
                <a:off x="2552138" y="3311774"/>
                <a:ext cx="1475794" cy="1360251"/>
              </a:xfrm>
              <a:custGeom>
                <a:avLst/>
                <a:gdLst/>
                <a:ahLst/>
                <a:cxnLst>
                  <a:cxn ang="0">
                    <a:pos x="wd2" y="hd2"/>
                  </a:cxn>
                  <a:cxn ang="5400000">
                    <a:pos x="wd2" y="hd2"/>
                  </a:cxn>
                  <a:cxn ang="10800000">
                    <a:pos x="wd2" y="hd2"/>
                  </a:cxn>
                  <a:cxn ang="16200000">
                    <a:pos x="wd2" y="hd2"/>
                  </a:cxn>
                </a:cxnLst>
                <a:rect l="0" t="0" r="r" b="b"/>
                <a:pathLst>
                  <a:path w="21208" h="21600" extrusionOk="0">
                    <a:moveTo>
                      <a:pt x="20619" y="8373"/>
                    </a:moveTo>
                    <a:lnTo>
                      <a:pt x="17510" y="2435"/>
                    </a:lnTo>
                    <a:cubicBezTo>
                      <a:pt x="16725" y="934"/>
                      <a:pt x="15276" y="0"/>
                      <a:pt x="13706" y="0"/>
                    </a:cubicBezTo>
                    <a:lnTo>
                      <a:pt x="7502" y="0"/>
                    </a:lnTo>
                    <a:cubicBezTo>
                      <a:pt x="5932" y="0"/>
                      <a:pt x="4483" y="934"/>
                      <a:pt x="3698" y="2435"/>
                    </a:cubicBezTo>
                    <a:lnTo>
                      <a:pt x="589" y="8373"/>
                    </a:lnTo>
                    <a:cubicBezTo>
                      <a:pt x="-196" y="9874"/>
                      <a:pt x="-196" y="11726"/>
                      <a:pt x="589" y="13227"/>
                    </a:cubicBezTo>
                    <a:lnTo>
                      <a:pt x="3698" y="19165"/>
                    </a:lnTo>
                    <a:cubicBezTo>
                      <a:pt x="4483" y="20666"/>
                      <a:pt x="5932" y="21600"/>
                      <a:pt x="7502" y="21600"/>
                    </a:cubicBezTo>
                    <a:lnTo>
                      <a:pt x="13706" y="21600"/>
                    </a:lnTo>
                    <a:cubicBezTo>
                      <a:pt x="15276" y="21600"/>
                      <a:pt x="16725" y="20666"/>
                      <a:pt x="17510" y="19165"/>
                    </a:cubicBezTo>
                    <a:lnTo>
                      <a:pt x="20619" y="13227"/>
                    </a:lnTo>
                    <a:cubicBezTo>
                      <a:pt x="21404" y="11726"/>
                      <a:pt x="21404" y="9874"/>
                      <a:pt x="20619" y="8373"/>
                    </a:cubicBezTo>
                    <a:close/>
                  </a:path>
                </a:pathLst>
              </a:custGeom>
              <a:solidFill>
                <a:srgbClr val="F24979"/>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71" name="Shape">
                <a:extLst>
                  <a:ext uri="{FF2B5EF4-FFF2-40B4-BE49-F238E27FC236}">
                    <a16:creationId xmlns:a16="http://schemas.microsoft.com/office/drawing/2014/main" id="{E9CA5A4C-1813-4BA5-9A85-5ACA23F69481}"/>
                  </a:ext>
                </a:extLst>
              </p:cNvPr>
              <p:cNvSpPr/>
              <p:nvPr/>
            </p:nvSpPr>
            <p:spPr>
              <a:xfrm>
                <a:off x="3029409" y="3690964"/>
                <a:ext cx="996818" cy="981062"/>
              </a:xfrm>
              <a:custGeom>
                <a:avLst/>
                <a:gdLst/>
                <a:ahLst/>
                <a:cxnLst>
                  <a:cxn ang="0">
                    <a:pos x="wd2" y="hd2"/>
                  </a:cxn>
                  <a:cxn ang="5400000">
                    <a:pos x="wd2" y="hd2"/>
                  </a:cxn>
                  <a:cxn ang="10800000">
                    <a:pos x="wd2" y="hd2"/>
                  </a:cxn>
                  <a:cxn ang="16200000">
                    <a:pos x="wd2" y="hd2"/>
                  </a:cxn>
                </a:cxnLst>
                <a:rect l="0" t="0" r="r" b="b"/>
                <a:pathLst>
                  <a:path w="21600" h="21600" extrusionOk="0">
                    <a:moveTo>
                      <a:pt x="16069" y="18224"/>
                    </a:moveTo>
                    <a:lnTo>
                      <a:pt x="20758" y="9991"/>
                    </a:lnTo>
                    <a:cubicBezTo>
                      <a:pt x="21236" y="9158"/>
                      <a:pt x="21509" y="8233"/>
                      <a:pt x="21600" y="7308"/>
                    </a:cubicBezTo>
                    <a:lnTo>
                      <a:pt x="14408" y="0"/>
                    </a:lnTo>
                    <a:lnTo>
                      <a:pt x="0" y="12951"/>
                    </a:lnTo>
                    <a:lnTo>
                      <a:pt x="8513" y="21600"/>
                    </a:lnTo>
                    <a:lnTo>
                      <a:pt x="10311" y="21600"/>
                    </a:lnTo>
                    <a:cubicBezTo>
                      <a:pt x="12701" y="21577"/>
                      <a:pt x="14886" y="20305"/>
                      <a:pt x="16069" y="18224"/>
                    </a:cubicBezTo>
                    <a:close/>
                  </a:path>
                </a:pathLst>
              </a:custGeom>
              <a:solidFill>
                <a:sysClr val="windowText" lastClr="000000">
                  <a:alpha val="29000"/>
                </a:sys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72" name="Shape">
                <a:extLst>
                  <a:ext uri="{FF2B5EF4-FFF2-40B4-BE49-F238E27FC236}">
                    <a16:creationId xmlns:a16="http://schemas.microsoft.com/office/drawing/2014/main" id="{65AF7D86-55A7-4B42-8548-65411F6C3C12}"/>
                  </a:ext>
                </a:extLst>
              </p:cNvPr>
              <p:cNvSpPr/>
              <p:nvPr/>
            </p:nvSpPr>
            <p:spPr>
              <a:xfrm>
                <a:off x="2877758" y="3679409"/>
                <a:ext cx="838260" cy="628825"/>
              </a:xfrm>
              <a:custGeom>
                <a:avLst/>
                <a:gdLst/>
                <a:ahLst/>
                <a:cxnLst>
                  <a:cxn ang="0">
                    <a:pos x="wd2" y="hd2"/>
                  </a:cxn>
                  <a:cxn ang="5400000">
                    <a:pos x="wd2" y="hd2"/>
                  </a:cxn>
                  <a:cxn ang="10800000">
                    <a:pos x="wd2" y="hd2"/>
                  </a:cxn>
                  <a:cxn ang="16200000">
                    <a:pos x="wd2" y="hd2"/>
                  </a:cxn>
                </a:cxnLst>
                <a:rect l="0" t="0" r="r" b="b"/>
                <a:pathLst>
                  <a:path w="21467" h="21060" extrusionOk="0">
                    <a:moveTo>
                      <a:pt x="19448" y="158"/>
                    </a:moveTo>
                    <a:cubicBezTo>
                      <a:pt x="16247" y="1776"/>
                      <a:pt x="13207" y="3958"/>
                      <a:pt x="10464" y="6631"/>
                    </a:cubicBezTo>
                    <a:cubicBezTo>
                      <a:pt x="9065" y="7968"/>
                      <a:pt x="7747" y="9446"/>
                      <a:pt x="6509" y="11029"/>
                    </a:cubicBezTo>
                    <a:cubicBezTo>
                      <a:pt x="6429" y="11099"/>
                      <a:pt x="6348" y="11204"/>
                      <a:pt x="6294" y="11310"/>
                    </a:cubicBezTo>
                    <a:cubicBezTo>
                      <a:pt x="6106" y="10993"/>
                      <a:pt x="5810" y="10571"/>
                      <a:pt x="5756" y="10501"/>
                    </a:cubicBezTo>
                    <a:cubicBezTo>
                      <a:pt x="5245" y="9797"/>
                      <a:pt x="4600" y="9059"/>
                      <a:pt x="3900" y="8742"/>
                    </a:cubicBezTo>
                    <a:cubicBezTo>
                      <a:pt x="2313" y="7968"/>
                      <a:pt x="619" y="9023"/>
                      <a:pt x="107" y="11134"/>
                    </a:cubicBezTo>
                    <a:cubicBezTo>
                      <a:pt x="0" y="11380"/>
                      <a:pt x="-27" y="11662"/>
                      <a:pt x="27" y="11943"/>
                    </a:cubicBezTo>
                    <a:cubicBezTo>
                      <a:pt x="54" y="12189"/>
                      <a:pt x="161" y="12401"/>
                      <a:pt x="296" y="12576"/>
                    </a:cubicBezTo>
                    <a:cubicBezTo>
                      <a:pt x="941" y="13667"/>
                      <a:pt x="1533" y="14793"/>
                      <a:pt x="2098" y="15954"/>
                    </a:cubicBezTo>
                    <a:cubicBezTo>
                      <a:pt x="2663" y="17115"/>
                      <a:pt x="3120" y="18381"/>
                      <a:pt x="3685" y="19577"/>
                    </a:cubicBezTo>
                    <a:cubicBezTo>
                      <a:pt x="4142" y="20527"/>
                      <a:pt x="4976" y="21125"/>
                      <a:pt x="5837" y="21055"/>
                    </a:cubicBezTo>
                    <a:cubicBezTo>
                      <a:pt x="6832" y="20984"/>
                      <a:pt x="7424" y="20140"/>
                      <a:pt x="7989" y="19155"/>
                    </a:cubicBezTo>
                    <a:cubicBezTo>
                      <a:pt x="10329" y="15074"/>
                      <a:pt x="12777" y="11029"/>
                      <a:pt x="15709" y="7616"/>
                    </a:cubicBezTo>
                    <a:cubicBezTo>
                      <a:pt x="17350" y="5681"/>
                      <a:pt x="19125" y="3993"/>
                      <a:pt x="21062" y="2586"/>
                    </a:cubicBezTo>
                    <a:cubicBezTo>
                      <a:pt x="21519" y="2234"/>
                      <a:pt x="21573" y="1319"/>
                      <a:pt x="21304" y="791"/>
                    </a:cubicBezTo>
                    <a:cubicBezTo>
                      <a:pt x="20712" y="-475"/>
                      <a:pt x="19448" y="158"/>
                      <a:pt x="19448" y="158"/>
                    </a:cubicBezTo>
                    <a:close/>
                    <a:moveTo>
                      <a:pt x="6052" y="11662"/>
                    </a:moveTo>
                    <a:cubicBezTo>
                      <a:pt x="5998" y="11697"/>
                      <a:pt x="6025" y="11662"/>
                      <a:pt x="6052" y="11662"/>
                    </a:cubicBezTo>
                    <a:lnTo>
                      <a:pt x="6052" y="11662"/>
                    </a:lnTo>
                    <a:close/>
                  </a:path>
                </a:pathLst>
              </a:custGeom>
              <a:solidFill>
                <a:srgbClr val="FFFFFF"/>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a:solidFill>
                    <a:srgbClr val="FFFFFF"/>
                  </a:solidFill>
                  <a:latin typeface="Calibri" panose="020F0502020204030204"/>
                  <a:cs typeface="+mn-cs"/>
                </a:endParaRPr>
              </a:p>
            </p:txBody>
          </p:sp>
        </p:grpSp>
        <p:pic>
          <p:nvPicPr>
            <p:cNvPr id="10" name="Graphic 9" descr="Mortgage with solid fill">
              <a:extLst>
                <a:ext uri="{FF2B5EF4-FFF2-40B4-BE49-F238E27FC236}">
                  <a16:creationId xmlns:a16="http://schemas.microsoft.com/office/drawing/2014/main" id="{361CE88D-A42A-4D13-9B63-39A7E060CA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2823" y="3355343"/>
              <a:ext cx="519488" cy="519488"/>
            </a:xfrm>
            <a:prstGeom prst="rect">
              <a:avLst/>
            </a:prstGeom>
            <a:effectLst>
              <a:outerShdw blurRad="50800" dist="38100" dir="2700000" algn="tl" rotWithShape="0">
                <a:prstClr val="black">
                  <a:alpha val="40000"/>
                </a:prstClr>
              </a:outerShdw>
            </a:effectLst>
          </p:spPr>
        </p:pic>
        <p:sp>
          <p:nvSpPr>
            <p:cNvPr id="108" name="TextBox 107">
              <a:extLst>
                <a:ext uri="{FF2B5EF4-FFF2-40B4-BE49-F238E27FC236}">
                  <a16:creationId xmlns:a16="http://schemas.microsoft.com/office/drawing/2014/main" id="{8C6C2155-C391-4A85-B460-01D7BFBB3A0F}"/>
                </a:ext>
              </a:extLst>
            </p:cNvPr>
            <p:cNvSpPr txBox="1"/>
            <p:nvPr/>
          </p:nvSpPr>
          <p:spPr>
            <a:xfrm>
              <a:off x="3494696" y="4040950"/>
              <a:ext cx="4132037" cy="584775"/>
            </a:xfrm>
            <a:prstGeom prst="rect">
              <a:avLst/>
            </a:prstGeom>
            <a:noFill/>
          </p:spPr>
          <p:txBody>
            <a:bodyPr wrap="square">
              <a:spAutoFit/>
            </a:bodyPr>
            <a:lstStyle/>
            <a:p>
              <a:pPr marL="0" lvl="1" fontAlgn="auto">
                <a:spcBef>
                  <a:spcPts val="600"/>
                </a:spcBef>
                <a:spcAft>
                  <a:spcPts val="600"/>
                </a:spcAft>
                <a:buClr>
                  <a:srgbClr val="FFFFFF"/>
                </a:buClr>
                <a:buSzPct val="100000"/>
                <a:defRPr/>
              </a:pPr>
              <a:r>
                <a:rPr lang="en-US" altLang="en-US" sz="1600">
                  <a:solidFill>
                    <a:schemeClr val="bg1"/>
                  </a:solidFill>
                  <a:latin typeface="Aptos" panose="020B0004020202020204" pitchFamily="34" charset="0"/>
                </a:rPr>
                <a:t>The former home would have qualified for the RNRB if they’d kept it until they died</a:t>
              </a:r>
            </a:p>
          </p:txBody>
        </p:sp>
      </p:grpSp>
      <p:grpSp>
        <p:nvGrpSpPr>
          <p:cNvPr id="111" name="Group 110">
            <a:extLst>
              <a:ext uri="{FF2B5EF4-FFF2-40B4-BE49-F238E27FC236}">
                <a16:creationId xmlns:a16="http://schemas.microsoft.com/office/drawing/2014/main" id="{4BACA34F-E2C7-4B3A-85A5-B2E9319346A6}"/>
              </a:ext>
            </a:extLst>
          </p:cNvPr>
          <p:cNvGrpSpPr/>
          <p:nvPr/>
        </p:nvGrpSpPr>
        <p:grpSpPr>
          <a:xfrm>
            <a:off x="1722237" y="5281427"/>
            <a:ext cx="6397644" cy="1360252"/>
            <a:chOff x="198237" y="4453089"/>
            <a:chExt cx="6397644" cy="1360252"/>
          </a:xfrm>
        </p:grpSpPr>
        <p:grpSp>
          <p:nvGrpSpPr>
            <p:cNvPr id="6" name="Group 5">
              <a:extLst>
                <a:ext uri="{FF2B5EF4-FFF2-40B4-BE49-F238E27FC236}">
                  <a16:creationId xmlns:a16="http://schemas.microsoft.com/office/drawing/2014/main" id="{7FF96013-B357-43BF-B32D-6515158DB049}"/>
                </a:ext>
              </a:extLst>
            </p:cNvPr>
            <p:cNvGrpSpPr/>
            <p:nvPr/>
          </p:nvGrpSpPr>
          <p:grpSpPr>
            <a:xfrm>
              <a:off x="198237" y="4453089"/>
              <a:ext cx="6397644" cy="1360252"/>
              <a:chOff x="663631" y="4453089"/>
              <a:chExt cx="6397644" cy="1360252"/>
            </a:xfrm>
          </p:grpSpPr>
          <p:sp>
            <p:nvSpPr>
              <p:cNvPr id="61" name="Shape">
                <a:extLst>
                  <a:ext uri="{FF2B5EF4-FFF2-40B4-BE49-F238E27FC236}">
                    <a16:creationId xmlns:a16="http://schemas.microsoft.com/office/drawing/2014/main" id="{CBFC899B-1F21-4A9A-9592-4C2DB44C19B9}"/>
                  </a:ext>
                </a:extLst>
              </p:cNvPr>
              <p:cNvSpPr/>
              <p:nvPr/>
            </p:nvSpPr>
            <p:spPr>
              <a:xfrm flipH="1">
                <a:off x="663631" y="4453090"/>
                <a:ext cx="1642469" cy="649140"/>
              </a:xfrm>
              <a:prstGeom prst="roundRect">
                <a:avLst>
                  <a:gd name="adj" fmla="val 50000"/>
                </a:avLst>
              </a:prstGeom>
              <a:solidFill>
                <a:schemeClr val="accent3">
                  <a:lumMod val="50000"/>
                </a:scheme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62" name="Shape">
                <a:extLst>
                  <a:ext uri="{FF2B5EF4-FFF2-40B4-BE49-F238E27FC236}">
                    <a16:creationId xmlns:a16="http://schemas.microsoft.com/office/drawing/2014/main" id="{B4CCE637-646B-438D-8E1F-516577324C41}"/>
                  </a:ext>
                </a:extLst>
              </p:cNvPr>
              <p:cNvSpPr/>
              <p:nvPr/>
            </p:nvSpPr>
            <p:spPr>
              <a:xfrm>
                <a:off x="2381275" y="5164201"/>
                <a:ext cx="4680000" cy="649140"/>
              </a:xfrm>
              <a:custGeom>
                <a:avLst/>
                <a:gdLst/>
                <a:ahLst/>
                <a:cxnLst>
                  <a:cxn ang="0">
                    <a:pos x="wd2" y="hd2"/>
                  </a:cxn>
                  <a:cxn ang="5400000">
                    <a:pos x="wd2" y="hd2"/>
                  </a:cxn>
                  <a:cxn ang="10800000">
                    <a:pos x="wd2" y="hd2"/>
                  </a:cxn>
                  <a:cxn ang="16200000">
                    <a:pos x="wd2" y="hd2"/>
                  </a:cxn>
                </a:cxnLst>
                <a:rect l="0" t="0" r="r" b="b"/>
                <a:pathLst>
                  <a:path w="21600" h="21600" extrusionOk="0">
                    <a:moveTo>
                      <a:pt x="19819" y="0"/>
                    </a:moveTo>
                    <a:lnTo>
                      <a:pt x="0" y="0"/>
                    </a:lnTo>
                    <a:lnTo>
                      <a:pt x="0" y="21600"/>
                    </a:lnTo>
                    <a:lnTo>
                      <a:pt x="19819" y="21600"/>
                    </a:lnTo>
                    <a:cubicBezTo>
                      <a:pt x="20805" y="21600"/>
                      <a:pt x="21600" y="16777"/>
                      <a:pt x="21600" y="10800"/>
                    </a:cubicBezTo>
                    <a:lnTo>
                      <a:pt x="21600" y="10800"/>
                    </a:lnTo>
                    <a:cubicBezTo>
                      <a:pt x="21600" y="4823"/>
                      <a:pt x="20805" y="0"/>
                      <a:pt x="19819" y="0"/>
                    </a:cubicBezTo>
                    <a:close/>
                  </a:path>
                </a:pathLst>
              </a:custGeom>
              <a:solidFill>
                <a:schemeClr val="accent3">
                  <a:lumMod val="50000"/>
                </a:scheme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63" name="Shape">
                <a:extLst>
                  <a:ext uri="{FF2B5EF4-FFF2-40B4-BE49-F238E27FC236}">
                    <a16:creationId xmlns:a16="http://schemas.microsoft.com/office/drawing/2014/main" id="{2C415210-0DCD-4235-A74E-52EFDE294A86}"/>
                  </a:ext>
                </a:extLst>
              </p:cNvPr>
              <p:cNvSpPr/>
              <p:nvPr/>
            </p:nvSpPr>
            <p:spPr>
              <a:xfrm>
                <a:off x="1498951" y="4453089"/>
                <a:ext cx="1475794" cy="1360251"/>
              </a:xfrm>
              <a:custGeom>
                <a:avLst/>
                <a:gdLst/>
                <a:ahLst/>
                <a:cxnLst>
                  <a:cxn ang="0">
                    <a:pos x="wd2" y="hd2"/>
                  </a:cxn>
                  <a:cxn ang="5400000">
                    <a:pos x="wd2" y="hd2"/>
                  </a:cxn>
                  <a:cxn ang="10800000">
                    <a:pos x="wd2" y="hd2"/>
                  </a:cxn>
                  <a:cxn ang="16200000">
                    <a:pos x="wd2" y="hd2"/>
                  </a:cxn>
                </a:cxnLst>
                <a:rect l="0" t="0" r="r" b="b"/>
                <a:pathLst>
                  <a:path w="21208" h="21600" extrusionOk="0">
                    <a:moveTo>
                      <a:pt x="20619" y="8373"/>
                    </a:moveTo>
                    <a:lnTo>
                      <a:pt x="17510" y="2435"/>
                    </a:lnTo>
                    <a:cubicBezTo>
                      <a:pt x="16725" y="934"/>
                      <a:pt x="15276" y="0"/>
                      <a:pt x="13706" y="0"/>
                    </a:cubicBezTo>
                    <a:lnTo>
                      <a:pt x="7502" y="0"/>
                    </a:lnTo>
                    <a:cubicBezTo>
                      <a:pt x="5932" y="0"/>
                      <a:pt x="4483" y="934"/>
                      <a:pt x="3698" y="2435"/>
                    </a:cubicBezTo>
                    <a:lnTo>
                      <a:pt x="589" y="8373"/>
                    </a:lnTo>
                    <a:cubicBezTo>
                      <a:pt x="-196" y="9874"/>
                      <a:pt x="-196" y="11726"/>
                      <a:pt x="589" y="13227"/>
                    </a:cubicBezTo>
                    <a:lnTo>
                      <a:pt x="3698" y="19165"/>
                    </a:lnTo>
                    <a:cubicBezTo>
                      <a:pt x="4483" y="20666"/>
                      <a:pt x="5932" y="21600"/>
                      <a:pt x="7502" y="21600"/>
                    </a:cubicBezTo>
                    <a:lnTo>
                      <a:pt x="13706" y="21600"/>
                    </a:lnTo>
                    <a:cubicBezTo>
                      <a:pt x="15276" y="21600"/>
                      <a:pt x="16725" y="20666"/>
                      <a:pt x="17510" y="19165"/>
                    </a:cubicBezTo>
                    <a:lnTo>
                      <a:pt x="20619" y="13227"/>
                    </a:lnTo>
                    <a:cubicBezTo>
                      <a:pt x="21404" y="11726"/>
                      <a:pt x="21404" y="9874"/>
                      <a:pt x="20619" y="8373"/>
                    </a:cubicBezTo>
                    <a:close/>
                  </a:path>
                </a:pathLst>
              </a:custGeom>
              <a:solidFill>
                <a:srgbClr val="4CC1EF"/>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64" name="Shape">
                <a:extLst>
                  <a:ext uri="{FF2B5EF4-FFF2-40B4-BE49-F238E27FC236}">
                    <a16:creationId xmlns:a16="http://schemas.microsoft.com/office/drawing/2014/main" id="{BCB79528-7E70-4A1A-9C4C-8648D5D3603F}"/>
                  </a:ext>
                </a:extLst>
              </p:cNvPr>
              <p:cNvSpPr/>
              <p:nvPr/>
            </p:nvSpPr>
            <p:spPr>
              <a:xfrm>
                <a:off x="1976222" y="4832279"/>
                <a:ext cx="996818" cy="981062"/>
              </a:xfrm>
              <a:custGeom>
                <a:avLst/>
                <a:gdLst/>
                <a:ahLst/>
                <a:cxnLst>
                  <a:cxn ang="0">
                    <a:pos x="wd2" y="hd2"/>
                  </a:cxn>
                  <a:cxn ang="5400000">
                    <a:pos x="wd2" y="hd2"/>
                  </a:cxn>
                  <a:cxn ang="10800000">
                    <a:pos x="wd2" y="hd2"/>
                  </a:cxn>
                  <a:cxn ang="16200000">
                    <a:pos x="wd2" y="hd2"/>
                  </a:cxn>
                </a:cxnLst>
                <a:rect l="0" t="0" r="r" b="b"/>
                <a:pathLst>
                  <a:path w="21600" h="21600" extrusionOk="0">
                    <a:moveTo>
                      <a:pt x="16069" y="18224"/>
                    </a:moveTo>
                    <a:lnTo>
                      <a:pt x="20758" y="9991"/>
                    </a:lnTo>
                    <a:cubicBezTo>
                      <a:pt x="21236" y="9158"/>
                      <a:pt x="21509" y="8233"/>
                      <a:pt x="21600" y="7308"/>
                    </a:cubicBezTo>
                    <a:lnTo>
                      <a:pt x="14408" y="0"/>
                    </a:lnTo>
                    <a:lnTo>
                      <a:pt x="0" y="12951"/>
                    </a:lnTo>
                    <a:lnTo>
                      <a:pt x="8513" y="21600"/>
                    </a:lnTo>
                    <a:lnTo>
                      <a:pt x="10311" y="21600"/>
                    </a:lnTo>
                    <a:cubicBezTo>
                      <a:pt x="12701" y="21577"/>
                      <a:pt x="14886" y="20305"/>
                      <a:pt x="16069" y="18224"/>
                    </a:cubicBezTo>
                    <a:close/>
                  </a:path>
                </a:pathLst>
              </a:custGeom>
              <a:solidFill>
                <a:sysClr val="windowText" lastClr="000000">
                  <a:alpha val="29000"/>
                </a:sysClr>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kern="0">
                  <a:solidFill>
                    <a:srgbClr val="FFFFFF"/>
                  </a:solidFill>
                  <a:latin typeface="Calibri" panose="020F0502020204030204"/>
                  <a:cs typeface="+mn-cs"/>
                </a:endParaRPr>
              </a:p>
            </p:txBody>
          </p:sp>
          <p:sp>
            <p:nvSpPr>
              <p:cNvPr id="65" name="Shape">
                <a:extLst>
                  <a:ext uri="{FF2B5EF4-FFF2-40B4-BE49-F238E27FC236}">
                    <a16:creationId xmlns:a16="http://schemas.microsoft.com/office/drawing/2014/main" id="{88E28BA7-0988-44CF-A9C0-E96D8B9A32D4}"/>
                  </a:ext>
                </a:extLst>
              </p:cNvPr>
              <p:cNvSpPr/>
              <p:nvPr/>
            </p:nvSpPr>
            <p:spPr>
              <a:xfrm>
                <a:off x="1824571" y="4820724"/>
                <a:ext cx="838260" cy="628825"/>
              </a:xfrm>
              <a:custGeom>
                <a:avLst/>
                <a:gdLst/>
                <a:ahLst/>
                <a:cxnLst>
                  <a:cxn ang="0">
                    <a:pos x="wd2" y="hd2"/>
                  </a:cxn>
                  <a:cxn ang="5400000">
                    <a:pos x="wd2" y="hd2"/>
                  </a:cxn>
                  <a:cxn ang="10800000">
                    <a:pos x="wd2" y="hd2"/>
                  </a:cxn>
                  <a:cxn ang="16200000">
                    <a:pos x="wd2" y="hd2"/>
                  </a:cxn>
                </a:cxnLst>
                <a:rect l="0" t="0" r="r" b="b"/>
                <a:pathLst>
                  <a:path w="21467" h="21060" extrusionOk="0">
                    <a:moveTo>
                      <a:pt x="19448" y="158"/>
                    </a:moveTo>
                    <a:cubicBezTo>
                      <a:pt x="16247" y="1776"/>
                      <a:pt x="13207" y="3958"/>
                      <a:pt x="10464" y="6631"/>
                    </a:cubicBezTo>
                    <a:cubicBezTo>
                      <a:pt x="9065" y="7968"/>
                      <a:pt x="7747" y="9446"/>
                      <a:pt x="6509" y="11029"/>
                    </a:cubicBezTo>
                    <a:cubicBezTo>
                      <a:pt x="6429" y="11099"/>
                      <a:pt x="6348" y="11204"/>
                      <a:pt x="6294" y="11310"/>
                    </a:cubicBezTo>
                    <a:cubicBezTo>
                      <a:pt x="6106" y="10993"/>
                      <a:pt x="5810" y="10571"/>
                      <a:pt x="5756" y="10501"/>
                    </a:cubicBezTo>
                    <a:cubicBezTo>
                      <a:pt x="5245" y="9797"/>
                      <a:pt x="4600" y="9059"/>
                      <a:pt x="3900" y="8742"/>
                    </a:cubicBezTo>
                    <a:cubicBezTo>
                      <a:pt x="2313" y="7968"/>
                      <a:pt x="619" y="9023"/>
                      <a:pt x="107" y="11134"/>
                    </a:cubicBezTo>
                    <a:cubicBezTo>
                      <a:pt x="0" y="11380"/>
                      <a:pt x="-27" y="11662"/>
                      <a:pt x="27" y="11943"/>
                    </a:cubicBezTo>
                    <a:cubicBezTo>
                      <a:pt x="54" y="12189"/>
                      <a:pt x="161" y="12401"/>
                      <a:pt x="296" y="12576"/>
                    </a:cubicBezTo>
                    <a:cubicBezTo>
                      <a:pt x="941" y="13667"/>
                      <a:pt x="1533" y="14793"/>
                      <a:pt x="2098" y="15954"/>
                    </a:cubicBezTo>
                    <a:cubicBezTo>
                      <a:pt x="2663" y="17115"/>
                      <a:pt x="3120" y="18381"/>
                      <a:pt x="3685" y="19577"/>
                    </a:cubicBezTo>
                    <a:cubicBezTo>
                      <a:pt x="4142" y="20527"/>
                      <a:pt x="4976" y="21125"/>
                      <a:pt x="5837" y="21055"/>
                    </a:cubicBezTo>
                    <a:cubicBezTo>
                      <a:pt x="6832" y="20984"/>
                      <a:pt x="7424" y="20140"/>
                      <a:pt x="7989" y="19155"/>
                    </a:cubicBezTo>
                    <a:cubicBezTo>
                      <a:pt x="10329" y="15074"/>
                      <a:pt x="12777" y="11029"/>
                      <a:pt x="15709" y="7616"/>
                    </a:cubicBezTo>
                    <a:cubicBezTo>
                      <a:pt x="17350" y="5681"/>
                      <a:pt x="19125" y="3993"/>
                      <a:pt x="21062" y="2586"/>
                    </a:cubicBezTo>
                    <a:cubicBezTo>
                      <a:pt x="21519" y="2234"/>
                      <a:pt x="21573" y="1319"/>
                      <a:pt x="21304" y="791"/>
                    </a:cubicBezTo>
                    <a:cubicBezTo>
                      <a:pt x="20712" y="-475"/>
                      <a:pt x="19448" y="158"/>
                      <a:pt x="19448" y="158"/>
                    </a:cubicBezTo>
                    <a:close/>
                    <a:moveTo>
                      <a:pt x="6052" y="11662"/>
                    </a:moveTo>
                    <a:cubicBezTo>
                      <a:pt x="5998" y="11697"/>
                      <a:pt x="6025" y="11662"/>
                      <a:pt x="6052" y="11662"/>
                    </a:cubicBezTo>
                    <a:lnTo>
                      <a:pt x="6052" y="11662"/>
                    </a:lnTo>
                    <a:close/>
                  </a:path>
                </a:pathLst>
              </a:custGeom>
              <a:solidFill>
                <a:srgbClr val="FFFFFF"/>
              </a:solidFill>
              <a:ln w="12700">
                <a:miter lim="400000"/>
              </a:ln>
            </p:spPr>
            <p:txBody>
              <a:bodyPr lIns="28575" tIns="28575" rIns="28575" bIns="28575" anchor="ctr"/>
              <a:lstStyle/>
              <a:p>
                <a:pPr defTabSz="914400" eaLnBrk="1" fontAlgn="auto" hangingPunct="1">
                  <a:spcBef>
                    <a:spcPts val="0"/>
                  </a:spcBef>
                  <a:spcAft>
                    <a:spcPts val="0"/>
                  </a:spcAft>
                  <a:defRPr sz="3000">
                    <a:solidFill>
                      <a:srgbClr val="FFFFFF"/>
                    </a:solidFill>
                  </a:defRPr>
                </a:pPr>
                <a:endParaRPr sz="2250">
                  <a:solidFill>
                    <a:srgbClr val="FFFFFF"/>
                  </a:solidFill>
                  <a:latin typeface="Calibri" panose="020F0502020204030204"/>
                  <a:cs typeface="+mn-cs"/>
                </a:endParaRPr>
              </a:p>
            </p:txBody>
          </p:sp>
        </p:grpSp>
        <p:pic>
          <p:nvPicPr>
            <p:cNvPr id="8" name="Graphic 7" descr="Family with two children with solid fill">
              <a:extLst>
                <a:ext uri="{FF2B5EF4-FFF2-40B4-BE49-F238E27FC236}">
                  <a16:creationId xmlns:a16="http://schemas.microsoft.com/office/drawing/2014/main" id="{C301092F-74A8-4F78-A16B-56E1FBFAD0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0035" y="4517916"/>
              <a:ext cx="519488" cy="519488"/>
            </a:xfrm>
            <a:prstGeom prst="rect">
              <a:avLst/>
            </a:prstGeom>
            <a:effectLst>
              <a:outerShdw blurRad="50800" dist="38100" dir="2700000" algn="tl" rotWithShape="0">
                <a:prstClr val="black">
                  <a:alpha val="40000"/>
                </a:prstClr>
              </a:outerShdw>
            </a:effectLst>
          </p:spPr>
        </p:pic>
        <p:sp>
          <p:nvSpPr>
            <p:cNvPr id="110" name="TextBox 109">
              <a:extLst>
                <a:ext uri="{FF2B5EF4-FFF2-40B4-BE49-F238E27FC236}">
                  <a16:creationId xmlns:a16="http://schemas.microsoft.com/office/drawing/2014/main" id="{D80888DA-6C64-4D94-B4A3-0304EE217CDA}"/>
                </a:ext>
              </a:extLst>
            </p:cNvPr>
            <p:cNvSpPr txBox="1"/>
            <p:nvPr/>
          </p:nvSpPr>
          <p:spPr>
            <a:xfrm>
              <a:off x="2412364" y="5196383"/>
              <a:ext cx="3749040" cy="584775"/>
            </a:xfrm>
            <a:prstGeom prst="rect">
              <a:avLst/>
            </a:prstGeom>
            <a:noFill/>
          </p:spPr>
          <p:txBody>
            <a:bodyPr wrap="square">
              <a:spAutoFit/>
            </a:bodyPr>
            <a:lstStyle/>
            <a:p>
              <a:r>
                <a:rPr lang="en-US" sz="1600">
                  <a:solidFill>
                    <a:schemeClr val="bg1"/>
                  </a:solidFill>
                  <a:latin typeface="Aptos" panose="020B0004020202020204" pitchFamily="34" charset="0"/>
                </a:rPr>
                <a:t>Their direct descendants inherit at least some of the estate</a:t>
              </a:r>
            </a:p>
          </p:txBody>
        </p:sp>
      </p:grpSp>
      <p:sp>
        <p:nvSpPr>
          <p:cNvPr id="5" name="RefTextBox123">
            <a:extLst>
              <a:ext uri="{FF2B5EF4-FFF2-40B4-BE49-F238E27FC236}">
                <a16:creationId xmlns:a16="http://schemas.microsoft.com/office/drawing/2014/main" id="{111D8B77-0833-F8C9-470F-BCC956417CD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482546167</a:t>
            </a:r>
          </a:p>
        </p:txBody>
      </p:sp>
    </p:spTree>
    <p:custDataLst>
      <p:tags r:id="rId1"/>
    </p:custDataLst>
    <p:extLst>
      <p:ext uri="{BB962C8B-B14F-4D97-AF65-F5344CB8AC3E}">
        <p14:creationId xmlns:p14="http://schemas.microsoft.com/office/powerpoint/2010/main" val="8057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1000"/>
                                        <p:tgtEl>
                                          <p:spTgt spid="112"/>
                                        </p:tgtEl>
                                      </p:cBhvr>
                                    </p:animEffect>
                                    <p:anim calcmode="lin" valueType="num">
                                      <p:cBhvr>
                                        <p:cTn id="15" dur="1000" fill="hold"/>
                                        <p:tgtEl>
                                          <p:spTgt spid="112"/>
                                        </p:tgtEl>
                                        <p:attrNameLst>
                                          <p:attrName>ppt_x</p:attrName>
                                        </p:attrNameLst>
                                      </p:cBhvr>
                                      <p:tavLst>
                                        <p:tav tm="0">
                                          <p:val>
                                            <p:strVal val="#ppt_x"/>
                                          </p:val>
                                        </p:tav>
                                        <p:tav tm="100000">
                                          <p:val>
                                            <p:strVal val="#ppt_x"/>
                                          </p:val>
                                        </p:tav>
                                      </p:tavLst>
                                    </p:anim>
                                    <p:anim calcmode="lin" valueType="num">
                                      <p:cBhvr>
                                        <p:cTn id="1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1000"/>
                                        <p:tgtEl>
                                          <p:spTgt spid="111"/>
                                        </p:tgtEl>
                                      </p:cBhvr>
                                    </p:animEffect>
                                    <p:anim calcmode="lin" valueType="num">
                                      <p:cBhvr>
                                        <p:cTn id="22" dur="1000" fill="hold"/>
                                        <p:tgtEl>
                                          <p:spTgt spid="111"/>
                                        </p:tgtEl>
                                        <p:attrNameLst>
                                          <p:attrName>ppt_x</p:attrName>
                                        </p:attrNameLst>
                                      </p:cBhvr>
                                      <p:tavLst>
                                        <p:tav tm="0">
                                          <p:val>
                                            <p:strVal val="#ppt_x"/>
                                          </p:val>
                                        </p:tav>
                                        <p:tav tm="100000">
                                          <p:val>
                                            <p:strVal val="#ppt_x"/>
                                          </p:val>
                                        </p:tav>
                                      </p:tavLst>
                                    </p:anim>
                                    <p:anim calcmode="lin" valueType="num">
                                      <p:cBhvr>
                                        <p:cTn id="23"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3275" y="1671403"/>
            <a:ext cx="4563205" cy="2758190"/>
          </a:xfrm>
          <a:prstGeom prst="rect">
            <a:avLst/>
          </a:prstGeom>
          <a:noFill/>
        </p:spPr>
        <p:txBody>
          <a:bodyPr wrap="square" lIns="0" tIns="0" rIns="0" bIns="0" anchor="b">
            <a:noAutofit/>
            <a:scene3d>
              <a:camera prst="orthographicFront"/>
              <a:lightRig rig="threePt" dir="t"/>
            </a:scene3d>
            <a:sp3d extrusionH="57150">
              <a:bevelT w="82550" h="38100" prst="coolSlant"/>
            </a:sp3d>
          </a:bodyPr>
          <a:lstStyle/>
          <a:p>
            <a:pPr>
              <a:defRPr/>
            </a:pPr>
            <a:r>
              <a:rPr lang="en-GB" sz="5400">
                <a:solidFill>
                  <a:srgbClr val="391C66"/>
                </a:solidFill>
                <a:latin typeface="Aptos Display" panose="020B0004020202020204" pitchFamily="34" charset="0"/>
                <a:cs typeface="Times New Roman" pitchFamily="18" charset="0"/>
              </a:rPr>
              <a:t>Making gifts during your lifetime</a:t>
            </a:r>
          </a:p>
        </p:txBody>
      </p:sp>
      <p:sp>
        <p:nvSpPr>
          <p:cNvPr id="2" name="RefTextBox123">
            <a:extLst>
              <a:ext uri="{FF2B5EF4-FFF2-40B4-BE49-F238E27FC236}">
                <a16:creationId xmlns:a16="http://schemas.microsoft.com/office/drawing/2014/main" id="{68CD9C41-368D-1939-8411-C5F8F9D01E8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268806947</a:t>
            </a:r>
          </a:p>
        </p:txBody>
      </p:sp>
    </p:spTree>
    <p:custDataLst>
      <p:tags r:id="rId1"/>
    </p:custDataLst>
    <p:extLst>
      <p:ext uri="{BB962C8B-B14F-4D97-AF65-F5344CB8AC3E}">
        <p14:creationId xmlns:p14="http://schemas.microsoft.com/office/powerpoint/2010/main" val="1855633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D060746F-5D43-B928-35D6-756F5984F68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281704780</a:t>
            </a:r>
          </a:p>
        </p:txBody>
      </p:sp>
      <p:sp>
        <p:nvSpPr>
          <p:cNvPr id="5" name="Title 1">
            <a:extLst>
              <a:ext uri="{FF2B5EF4-FFF2-40B4-BE49-F238E27FC236}">
                <a16:creationId xmlns:a16="http://schemas.microsoft.com/office/drawing/2014/main" id="{E8C4FDA3-204A-28C8-7097-DC5238C80BF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Your estate</a:t>
            </a:r>
            <a:endParaRPr lang="en-GB" sz="3600">
              <a:solidFill>
                <a:srgbClr val="391C66"/>
              </a:solidFill>
              <a:latin typeface="Aptos Display" panose="020B0004020202020204" pitchFamily="34" charset="0"/>
            </a:endParaRPr>
          </a:p>
        </p:txBody>
      </p:sp>
      <p:sp>
        <p:nvSpPr>
          <p:cNvPr id="6" name="Rectangle 5">
            <a:extLst>
              <a:ext uri="{FF2B5EF4-FFF2-40B4-BE49-F238E27FC236}">
                <a16:creationId xmlns:a16="http://schemas.microsoft.com/office/drawing/2014/main" id="{DC0EC012-2C17-216F-6706-0849755501FE}"/>
              </a:ext>
            </a:extLst>
          </p:cNvPr>
          <p:cNvSpPr/>
          <p:nvPr/>
        </p:nvSpPr>
        <p:spPr>
          <a:xfrm>
            <a:off x="802800" y="1584960"/>
            <a:ext cx="10585450" cy="646331"/>
          </a:xfrm>
          <a:prstGeom prst="rect">
            <a:avLst/>
          </a:prstGeom>
        </p:spPr>
        <p:txBody>
          <a:bodyPr wrap="square" lIns="0" rIns="0">
            <a:spAutoFit/>
          </a:bodyPr>
          <a:lstStyle/>
          <a:p>
            <a:pPr>
              <a:spcBef>
                <a:spcPts val="0"/>
              </a:spcBef>
              <a:spcAft>
                <a:spcPts val="1200"/>
              </a:spcAft>
              <a:buClr>
                <a:srgbClr val="F47920"/>
              </a:buClr>
              <a:defRPr/>
            </a:pPr>
            <a:r>
              <a:rPr lang="en-GB">
                <a:solidFill>
                  <a:srgbClr val="000000"/>
                </a:solidFill>
                <a:latin typeface="Aptos" panose="020B0004020202020204" pitchFamily="34" charset="0"/>
              </a:rPr>
              <a:t>In addition to the nil rate bands, there are a number of other gifts that can be made free from IHT.  These include gifts to:</a:t>
            </a:r>
          </a:p>
        </p:txBody>
      </p:sp>
      <p:grpSp>
        <p:nvGrpSpPr>
          <p:cNvPr id="14" name="Group 13">
            <a:extLst>
              <a:ext uri="{FF2B5EF4-FFF2-40B4-BE49-F238E27FC236}">
                <a16:creationId xmlns:a16="http://schemas.microsoft.com/office/drawing/2014/main" id="{E0C236FD-33E0-0BD8-9724-6D831EEF6E5E}"/>
              </a:ext>
            </a:extLst>
          </p:cNvPr>
          <p:cNvGrpSpPr/>
          <p:nvPr/>
        </p:nvGrpSpPr>
        <p:grpSpPr>
          <a:xfrm>
            <a:off x="2025273" y="2523408"/>
            <a:ext cx="3569508" cy="3443523"/>
            <a:chOff x="501273" y="2211646"/>
            <a:chExt cx="3569508" cy="3443523"/>
          </a:xfrm>
        </p:grpSpPr>
        <p:grpSp>
          <p:nvGrpSpPr>
            <p:cNvPr id="15" name="Group 14">
              <a:extLst>
                <a:ext uri="{FF2B5EF4-FFF2-40B4-BE49-F238E27FC236}">
                  <a16:creationId xmlns:a16="http://schemas.microsoft.com/office/drawing/2014/main" id="{D7C133E2-10C8-474E-6FC2-20FF34B8F45D}"/>
                </a:ext>
              </a:extLst>
            </p:cNvPr>
            <p:cNvGrpSpPr/>
            <p:nvPr/>
          </p:nvGrpSpPr>
          <p:grpSpPr>
            <a:xfrm>
              <a:off x="501273" y="3823284"/>
              <a:ext cx="2237027" cy="1831885"/>
              <a:chOff x="501273" y="3823284"/>
              <a:chExt cx="2237027" cy="1831885"/>
            </a:xfrm>
          </p:grpSpPr>
          <p:sp>
            <p:nvSpPr>
              <p:cNvPr id="22" name="Freeform 9">
                <a:extLst>
                  <a:ext uri="{FF2B5EF4-FFF2-40B4-BE49-F238E27FC236}">
                    <a16:creationId xmlns:a16="http://schemas.microsoft.com/office/drawing/2014/main" id="{B2B40A27-BEE6-E6FE-5701-6E5BF7208851}"/>
                  </a:ext>
                </a:extLst>
              </p:cNvPr>
              <p:cNvSpPr/>
              <p:nvPr/>
            </p:nvSpPr>
            <p:spPr>
              <a:xfrm rot="14400000">
                <a:off x="703844" y="3620713"/>
                <a:ext cx="1831885" cy="2237027"/>
              </a:xfrm>
              <a:custGeom>
                <a:avLst/>
                <a:gdLst>
                  <a:gd name="connsiteX0" fmla="*/ 2581844 w 3949844"/>
                  <a:gd name="connsiteY0" fmla="*/ 170546 h 4823399"/>
                  <a:gd name="connsiteX1" fmla="*/ 1384390 w 3949844"/>
                  <a:gd name="connsiteY1" fmla="*/ 1368000 h 4823399"/>
                  <a:gd name="connsiteX2" fmla="*/ 1390573 w 3949844"/>
                  <a:gd name="connsiteY2" fmla="*/ 1490433 h 4823399"/>
                  <a:gd name="connsiteX3" fmla="*/ 1392107 w 3949844"/>
                  <a:gd name="connsiteY3" fmla="*/ 1500485 h 4823399"/>
                  <a:gd name="connsiteX4" fmla="*/ 1400664 w 3949844"/>
                  <a:gd name="connsiteY4" fmla="*/ 1556554 h 4823399"/>
                  <a:gd name="connsiteX5" fmla="*/ 1408718 w 3949844"/>
                  <a:gd name="connsiteY5" fmla="*/ 1609329 h 4823399"/>
                  <a:gd name="connsiteX6" fmla="*/ 1436540 w 3949844"/>
                  <a:gd name="connsiteY6" fmla="*/ 1717533 h 4823399"/>
                  <a:gd name="connsiteX7" fmla="*/ 1448372 w 3949844"/>
                  <a:gd name="connsiteY7" fmla="*/ 1751809 h 4823399"/>
                  <a:gd name="connsiteX8" fmla="*/ 1473952 w 3949844"/>
                  <a:gd name="connsiteY8" fmla="*/ 1821700 h 4823399"/>
                  <a:gd name="connsiteX9" fmla="*/ 1491183 w 3949844"/>
                  <a:gd name="connsiteY9" fmla="*/ 1860448 h 4823399"/>
                  <a:gd name="connsiteX10" fmla="*/ 1520561 w 3949844"/>
                  <a:gd name="connsiteY10" fmla="*/ 1921434 h 4823399"/>
                  <a:gd name="connsiteX11" fmla="*/ 1541841 w 3949844"/>
                  <a:gd name="connsiteY11" fmla="*/ 1960053 h 4823399"/>
                  <a:gd name="connsiteX12" fmla="*/ 1567529 w 3949844"/>
                  <a:gd name="connsiteY12" fmla="*/ 2002337 h 4823399"/>
                  <a:gd name="connsiteX13" fmla="*/ 1670756 w 3949844"/>
                  <a:gd name="connsiteY13" fmla="*/ 2143914 h 4823399"/>
                  <a:gd name="connsiteX14" fmla="*/ 1688736 w 3949844"/>
                  <a:gd name="connsiteY14" fmla="*/ 2163698 h 4823399"/>
                  <a:gd name="connsiteX15" fmla="*/ 1820152 w 3949844"/>
                  <a:gd name="connsiteY15" fmla="*/ 2292014 h 4823399"/>
                  <a:gd name="connsiteX16" fmla="*/ 1971469 w 3949844"/>
                  <a:gd name="connsiteY16" fmla="*/ 2396872 h 4823399"/>
                  <a:gd name="connsiteX17" fmla="*/ 1994491 w 3949844"/>
                  <a:gd name="connsiteY17" fmla="*/ 2410858 h 4823399"/>
                  <a:gd name="connsiteX18" fmla="*/ 2154822 w 3949844"/>
                  <a:gd name="connsiteY18" fmla="*/ 2485656 h 4823399"/>
                  <a:gd name="connsiteX19" fmla="*/ 2186157 w 3949844"/>
                  <a:gd name="connsiteY19" fmla="*/ 2497125 h 4823399"/>
                  <a:gd name="connsiteX20" fmla="*/ 2360139 w 3949844"/>
                  <a:gd name="connsiteY20" fmla="*/ 2544121 h 4823399"/>
                  <a:gd name="connsiteX21" fmla="*/ 2387645 w 3949844"/>
                  <a:gd name="connsiteY21" fmla="*/ 2548319 h 4823399"/>
                  <a:gd name="connsiteX22" fmla="*/ 2581845 w 3949844"/>
                  <a:gd name="connsiteY22" fmla="*/ 2565454 h 4823399"/>
                  <a:gd name="connsiteX23" fmla="*/ 2612727 w 3949844"/>
                  <a:gd name="connsiteY23" fmla="*/ 2563895 h 4823399"/>
                  <a:gd name="connsiteX24" fmla="*/ 2704277 w 3949844"/>
                  <a:gd name="connsiteY24" fmla="*/ 2559272 h 4823399"/>
                  <a:gd name="connsiteX25" fmla="*/ 2753400 w 3949844"/>
                  <a:gd name="connsiteY25" fmla="*/ 2551775 h 4823399"/>
                  <a:gd name="connsiteX26" fmla="*/ 2823173 w 3949844"/>
                  <a:gd name="connsiteY26" fmla="*/ 2541126 h 4823399"/>
                  <a:gd name="connsiteX27" fmla="*/ 2937931 w 3949844"/>
                  <a:gd name="connsiteY27" fmla="*/ 2511619 h 4823399"/>
                  <a:gd name="connsiteX28" fmla="*/ 2998343 w 3949844"/>
                  <a:gd name="connsiteY28" fmla="*/ 2489508 h 4823399"/>
                  <a:gd name="connsiteX29" fmla="*/ 3047948 w 3949844"/>
                  <a:gd name="connsiteY29" fmla="*/ 2471352 h 4823399"/>
                  <a:gd name="connsiteX30" fmla="*/ 3054510 w 3949844"/>
                  <a:gd name="connsiteY30" fmla="*/ 2468191 h 4823399"/>
                  <a:gd name="connsiteX31" fmla="*/ 3152622 w 3949844"/>
                  <a:gd name="connsiteY31" fmla="*/ 2420928 h 4823399"/>
                  <a:gd name="connsiteX32" fmla="*/ 3779298 w 3949844"/>
                  <a:gd name="connsiteY32" fmla="*/ 1368000 h 4823399"/>
                  <a:gd name="connsiteX33" fmla="*/ 2581844 w 3949844"/>
                  <a:gd name="connsiteY33" fmla="*/ 170546 h 4823399"/>
                  <a:gd name="connsiteX34" fmla="*/ 2581844 w 3949844"/>
                  <a:gd name="connsiteY34" fmla="*/ 0 h 4823399"/>
                  <a:gd name="connsiteX35" fmla="*/ 3949844 w 3949844"/>
                  <a:gd name="connsiteY35" fmla="*/ 1368000 h 4823399"/>
                  <a:gd name="connsiteX36" fmla="*/ 3189830 w 3949844"/>
                  <a:gd name="connsiteY36" fmla="*/ 2593809 h 4823399"/>
                  <a:gd name="connsiteX37" fmla="*/ 3099966 w 3949844"/>
                  <a:gd name="connsiteY37" fmla="*/ 2629851 h 4823399"/>
                  <a:gd name="connsiteX38" fmla="*/ 2987212 w 3949844"/>
                  <a:gd name="connsiteY38" fmla="*/ 2663587 h 4823399"/>
                  <a:gd name="connsiteX39" fmla="*/ 1910089 w 3949844"/>
                  <a:gd name="connsiteY39" fmla="*/ 3519105 h 4823399"/>
                  <a:gd name="connsiteX40" fmla="*/ 1479336 w 3949844"/>
                  <a:gd name="connsiteY40" fmla="*/ 4746722 h 4823399"/>
                  <a:gd name="connsiteX41" fmla="*/ 1481406 w 3949844"/>
                  <a:gd name="connsiteY41" fmla="*/ 4823399 h 4823399"/>
                  <a:gd name="connsiteX42" fmla="*/ 1468354 w 3949844"/>
                  <a:gd name="connsiteY42" fmla="*/ 4796306 h 4823399"/>
                  <a:gd name="connsiteX43" fmla="*/ 265464 w 3949844"/>
                  <a:gd name="connsiteY43" fmla="*/ 4080376 h 4823399"/>
                  <a:gd name="connsiteX44" fmla="*/ 125594 w 3949844"/>
                  <a:gd name="connsiteY44" fmla="*/ 4087439 h 4823399"/>
                  <a:gd name="connsiteX45" fmla="*/ 0 w 3949844"/>
                  <a:gd name="connsiteY45" fmla="*/ 4106607 h 4823399"/>
                  <a:gd name="connsiteX46" fmla="*/ 62108 w 3949844"/>
                  <a:gd name="connsiteY46" fmla="*/ 4075706 h 4823399"/>
                  <a:gd name="connsiteX47" fmla="*/ 864838 w 3949844"/>
                  <a:gd name="connsiteY47" fmla="*/ 3342515 h 4823399"/>
                  <a:gd name="connsiteX48" fmla="*/ 1263202 w 3949844"/>
                  <a:gd name="connsiteY48" fmla="*/ 1735832 h 4823399"/>
                  <a:gd name="connsiteX49" fmla="*/ 1242286 w 3949844"/>
                  <a:gd name="connsiteY49" fmla="*/ 1657698 h 4823399"/>
                  <a:gd name="connsiteX50" fmla="*/ 1244284 w 3949844"/>
                  <a:gd name="connsiteY50" fmla="*/ 1653996 h 4823399"/>
                  <a:gd name="connsiteX51" fmla="*/ 1241637 w 3949844"/>
                  <a:gd name="connsiteY51" fmla="*/ 1643700 h 4823399"/>
                  <a:gd name="connsiteX52" fmla="*/ 1213844 w 3949844"/>
                  <a:gd name="connsiteY52" fmla="*/ 1368000 h 4823399"/>
                  <a:gd name="connsiteX53" fmla="*/ 2581844 w 3949844"/>
                  <a:gd name="connsiteY53" fmla="*/ 0 h 482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949844" h="4823399">
                    <a:moveTo>
                      <a:pt x="2581844" y="170546"/>
                    </a:moveTo>
                    <a:cubicBezTo>
                      <a:pt x="1920508" y="170546"/>
                      <a:pt x="1384390" y="706664"/>
                      <a:pt x="1384390" y="1368000"/>
                    </a:cubicBezTo>
                    <a:cubicBezTo>
                      <a:pt x="1384390" y="1409334"/>
                      <a:pt x="1386484" y="1450178"/>
                      <a:pt x="1390573" y="1490433"/>
                    </a:cubicBezTo>
                    <a:lnTo>
                      <a:pt x="1392107" y="1500485"/>
                    </a:lnTo>
                    <a:lnTo>
                      <a:pt x="1400664" y="1556554"/>
                    </a:lnTo>
                    <a:lnTo>
                      <a:pt x="1408718" y="1609329"/>
                    </a:lnTo>
                    <a:lnTo>
                      <a:pt x="1436540" y="1717533"/>
                    </a:lnTo>
                    <a:lnTo>
                      <a:pt x="1448372" y="1751809"/>
                    </a:lnTo>
                    <a:lnTo>
                      <a:pt x="1473952" y="1821700"/>
                    </a:lnTo>
                    <a:lnTo>
                      <a:pt x="1491183" y="1860448"/>
                    </a:lnTo>
                    <a:lnTo>
                      <a:pt x="1520561" y="1921434"/>
                    </a:lnTo>
                    <a:lnTo>
                      <a:pt x="1541841" y="1960053"/>
                    </a:lnTo>
                    <a:lnTo>
                      <a:pt x="1567529" y="2002337"/>
                    </a:lnTo>
                    <a:lnTo>
                      <a:pt x="1670756" y="2143914"/>
                    </a:lnTo>
                    <a:lnTo>
                      <a:pt x="1688736" y="2163698"/>
                    </a:lnTo>
                    <a:lnTo>
                      <a:pt x="1820152" y="2292014"/>
                    </a:lnTo>
                    <a:lnTo>
                      <a:pt x="1971469" y="2396872"/>
                    </a:lnTo>
                    <a:lnTo>
                      <a:pt x="1994491" y="2410858"/>
                    </a:lnTo>
                    <a:lnTo>
                      <a:pt x="2154822" y="2485656"/>
                    </a:lnTo>
                    <a:lnTo>
                      <a:pt x="2186157" y="2497125"/>
                    </a:lnTo>
                    <a:lnTo>
                      <a:pt x="2360139" y="2544121"/>
                    </a:lnTo>
                    <a:lnTo>
                      <a:pt x="2387645" y="2548319"/>
                    </a:lnTo>
                    <a:lnTo>
                      <a:pt x="2581845" y="2565454"/>
                    </a:lnTo>
                    <a:lnTo>
                      <a:pt x="2612727" y="2563895"/>
                    </a:lnTo>
                    <a:lnTo>
                      <a:pt x="2704277" y="2559272"/>
                    </a:lnTo>
                    <a:lnTo>
                      <a:pt x="2753400" y="2551775"/>
                    </a:lnTo>
                    <a:lnTo>
                      <a:pt x="2823173" y="2541126"/>
                    </a:lnTo>
                    <a:cubicBezTo>
                      <a:pt x="2862149" y="2533151"/>
                      <a:pt x="2900435" y="2523281"/>
                      <a:pt x="2937931" y="2511619"/>
                    </a:cubicBezTo>
                    <a:lnTo>
                      <a:pt x="2998343" y="2489508"/>
                    </a:lnTo>
                    <a:lnTo>
                      <a:pt x="3047948" y="2471352"/>
                    </a:lnTo>
                    <a:lnTo>
                      <a:pt x="3054510" y="2468191"/>
                    </a:lnTo>
                    <a:lnTo>
                      <a:pt x="3152622" y="2420928"/>
                    </a:lnTo>
                    <a:cubicBezTo>
                      <a:pt x="3525899" y="2218152"/>
                      <a:pt x="3779298" y="1822669"/>
                      <a:pt x="3779298" y="1368000"/>
                    </a:cubicBezTo>
                    <a:cubicBezTo>
                      <a:pt x="3779298" y="706664"/>
                      <a:pt x="3243180" y="170546"/>
                      <a:pt x="2581844" y="170546"/>
                    </a:cubicBezTo>
                    <a:close/>
                    <a:moveTo>
                      <a:pt x="2581844" y="0"/>
                    </a:moveTo>
                    <a:cubicBezTo>
                      <a:pt x="3337370" y="0"/>
                      <a:pt x="3949844" y="612474"/>
                      <a:pt x="3949844" y="1368000"/>
                    </a:cubicBezTo>
                    <a:cubicBezTo>
                      <a:pt x="3949844" y="1905132"/>
                      <a:pt x="3640281" y="2369961"/>
                      <a:pt x="3189830" y="2593809"/>
                    </a:cubicBezTo>
                    <a:lnTo>
                      <a:pt x="3099966" y="2629851"/>
                    </a:lnTo>
                    <a:lnTo>
                      <a:pt x="2987212" y="2663587"/>
                    </a:lnTo>
                    <a:cubicBezTo>
                      <a:pt x="2594680" y="2800980"/>
                      <a:pt x="2204625" y="3097008"/>
                      <a:pt x="1910089" y="3519105"/>
                    </a:cubicBezTo>
                    <a:cubicBezTo>
                      <a:pt x="1633962" y="3914821"/>
                      <a:pt x="1490800" y="4351098"/>
                      <a:pt x="1479336" y="4746722"/>
                    </a:cubicBezTo>
                    <a:lnTo>
                      <a:pt x="1481406" y="4823399"/>
                    </a:lnTo>
                    <a:lnTo>
                      <a:pt x="1468354" y="4796306"/>
                    </a:lnTo>
                    <a:cubicBezTo>
                      <a:pt x="1236698" y="4369866"/>
                      <a:pt x="784888" y="4080376"/>
                      <a:pt x="265464" y="4080376"/>
                    </a:cubicBezTo>
                    <a:cubicBezTo>
                      <a:pt x="218244" y="4080376"/>
                      <a:pt x="171582" y="4082769"/>
                      <a:pt x="125594" y="4087439"/>
                    </a:cubicBezTo>
                    <a:lnTo>
                      <a:pt x="0" y="4106607"/>
                    </a:lnTo>
                    <a:lnTo>
                      <a:pt x="62108" y="4075706"/>
                    </a:lnTo>
                    <a:cubicBezTo>
                      <a:pt x="357838" y="3914952"/>
                      <a:pt x="639334" y="3665683"/>
                      <a:pt x="864838" y="3342515"/>
                    </a:cubicBezTo>
                    <a:cubicBezTo>
                      <a:pt x="1233008" y="2814894"/>
                      <a:pt x="1364793" y="2215164"/>
                      <a:pt x="1263202" y="1735832"/>
                    </a:cubicBezTo>
                    <a:lnTo>
                      <a:pt x="1242286" y="1657698"/>
                    </a:lnTo>
                    <a:lnTo>
                      <a:pt x="1244284" y="1653996"/>
                    </a:lnTo>
                    <a:lnTo>
                      <a:pt x="1241637" y="1643700"/>
                    </a:lnTo>
                    <a:cubicBezTo>
                      <a:pt x="1223414" y="1554647"/>
                      <a:pt x="1213844" y="1462441"/>
                      <a:pt x="1213844" y="1368000"/>
                    </a:cubicBezTo>
                    <a:cubicBezTo>
                      <a:pt x="1213844" y="612474"/>
                      <a:pt x="1826318" y="0"/>
                      <a:pt x="2581844" y="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srgbClr val="092149"/>
                  </a:solidFill>
                  <a:latin typeface="Arial"/>
                </a:endParaRPr>
              </a:p>
            </p:txBody>
          </p:sp>
          <p:sp>
            <p:nvSpPr>
              <p:cNvPr id="26" name="Rectangle 25">
                <a:extLst>
                  <a:ext uri="{FF2B5EF4-FFF2-40B4-BE49-F238E27FC236}">
                    <a16:creationId xmlns:a16="http://schemas.microsoft.com/office/drawing/2014/main" id="{5A956F73-048D-CDE9-A2FE-1D38D8DBFEB5}"/>
                  </a:ext>
                </a:extLst>
              </p:cNvPr>
              <p:cNvSpPr/>
              <p:nvPr/>
            </p:nvSpPr>
            <p:spPr>
              <a:xfrm>
                <a:off x="524798" y="4299639"/>
                <a:ext cx="1056886" cy="830997"/>
              </a:xfrm>
              <a:prstGeom prst="rect">
                <a:avLst/>
              </a:prstGeom>
            </p:spPr>
            <p:txBody>
              <a:bodyPr wrap="square">
                <a:spAutoFit/>
              </a:bodyPr>
              <a:lstStyle/>
              <a:p>
                <a:pPr algn="ctr">
                  <a:defRPr/>
                </a:pPr>
                <a:r>
                  <a:rPr lang="en-GB" sz="1600">
                    <a:solidFill>
                      <a:srgbClr val="000000"/>
                    </a:solidFill>
                    <a:latin typeface="Aptos" panose="020B0004020202020204" pitchFamily="34" charset="0"/>
                  </a:rPr>
                  <a:t>Political parties in the UK</a:t>
                </a:r>
              </a:p>
            </p:txBody>
          </p:sp>
        </p:grpSp>
        <p:grpSp>
          <p:nvGrpSpPr>
            <p:cNvPr id="16" name="Group 15">
              <a:extLst>
                <a:ext uri="{FF2B5EF4-FFF2-40B4-BE49-F238E27FC236}">
                  <a16:creationId xmlns:a16="http://schemas.microsoft.com/office/drawing/2014/main" id="{30151CB2-2410-BF30-9CC2-165A4847B7E3}"/>
                </a:ext>
              </a:extLst>
            </p:cNvPr>
            <p:cNvGrpSpPr/>
            <p:nvPr/>
          </p:nvGrpSpPr>
          <p:grpSpPr>
            <a:xfrm>
              <a:off x="930613" y="2211646"/>
              <a:ext cx="1831885" cy="2156515"/>
              <a:chOff x="930613" y="2211646"/>
              <a:chExt cx="1831885" cy="2156515"/>
            </a:xfrm>
          </p:grpSpPr>
          <p:sp>
            <p:nvSpPr>
              <p:cNvPr id="20" name="Freeform 11">
                <a:extLst>
                  <a:ext uri="{FF2B5EF4-FFF2-40B4-BE49-F238E27FC236}">
                    <a16:creationId xmlns:a16="http://schemas.microsoft.com/office/drawing/2014/main" id="{7B31723A-CF97-ECE0-B607-D3D3F202C00E}"/>
                  </a:ext>
                </a:extLst>
              </p:cNvPr>
              <p:cNvSpPr/>
              <p:nvPr/>
            </p:nvSpPr>
            <p:spPr>
              <a:xfrm>
                <a:off x="930613" y="2211646"/>
                <a:ext cx="1831885" cy="2156515"/>
              </a:xfrm>
              <a:custGeom>
                <a:avLst/>
                <a:gdLst>
                  <a:gd name="connsiteX0" fmla="*/ 1330438 w 2035375"/>
                  <a:gd name="connsiteY0" fmla="*/ 87883 h 2396066"/>
                  <a:gd name="connsiteX1" fmla="*/ 713383 w 2035375"/>
                  <a:gd name="connsiteY1" fmla="*/ 704938 h 2396066"/>
                  <a:gd name="connsiteX2" fmla="*/ 716570 w 2035375"/>
                  <a:gd name="connsiteY2" fmla="*/ 768028 h 2396066"/>
                  <a:gd name="connsiteX3" fmla="*/ 717360 w 2035375"/>
                  <a:gd name="connsiteY3" fmla="*/ 773208 h 2396066"/>
                  <a:gd name="connsiteX4" fmla="*/ 721770 w 2035375"/>
                  <a:gd name="connsiteY4" fmla="*/ 802101 h 2396066"/>
                  <a:gd name="connsiteX5" fmla="*/ 725920 w 2035375"/>
                  <a:gd name="connsiteY5" fmla="*/ 829296 h 2396066"/>
                  <a:gd name="connsiteX6" fmla="*/ 740257 w 2035375"/>
                  <a:gd name="connsiteY6" fmla="*/ 885054 h 2396066"/>
                  <a:gd name="connsiteX7" fmla="*/ 746354 w 2035375"/>
                  <a:gd name="connsiteY7" fmla="*/ 902717 h 2396066"/>
                  <a:gd name="connsiteX8" fmla="*/ 759535 w 2035375"/>
                  <a:gd name="connsiteY8" fmla="*/ 938732 h 2396066"/>
                  <a:gd name="connsiteX9" fmla="*/ 768414 w 2035375"/>
                  <a:gd name="connsiteY9" fmla="*/ 958699 h 2396066"/>
                  <a:gd name="connsiteX10" fmla="*/ 783553 w 2035375"/>
                  <a:gd name="connsiteY10" fmla="*/ 990125 h 2396066"/>
                  <a:gd name="connsiteX11" fmla="*/ 794519 w 2035375"/>
                  <a:gd name="connsiteY11" fmla="*/ 1010026 h 2396066"/>
                  <a:gd name="connsiteX12" fmla="*/ 807756 w 2035375"/>
                  <a:gd name="connsiteY12" fmla="*/ 1031815 h 2396066"/>
                  <a:gd name="connsiteX13" fmla="*/ 860949 w 2035375"/>
                  <a:gd name="connsiteY13" fmla="*/ 1104770 h 2396066"/>
                  <a:gd name="connsiteX14" fmla="*/ 870215 w 2035375"/>
                  <a:gd name="connsiteY14" fmla="*/ 1114965 h 2396066"/>
                  <a:gd name="connsiteX15" fmla="*/ 937934 w 2035375"/>
                  <a:gd name="connsiteY15" fmla="*/ 1181087 h 2396066"/>
                  <a:gd name="connsiteX16" fmla="*/ 1015908 w 2035375"/>
                  <a:gd name="connsiteY16" fmla="*/ 1235121 h 2396066"/>
                  <a:gd name="connsiteX17" fmla="*/ 1027772 w 2035375"/>
                  <a:gd name="connsiteY17" fmla="*/ 1242328 h 2396066"/>
                  <a:gd name="connsiteX18" fmla="*/ 1110391 w 2035375"/>
                  <a:gd name="connsiteY18" fmla="*/ 1280872 h 2396066"/>
                  <a:gd name="connsiteX19" fmla="*/ 1126538 w 2035375"/>
                  <a:gd name="connsiteY19" fmla="*/ 1286782 h 2396066"/>
                  <a:gd name="connsiteX20" fmla="*/ 1216192 w 2035375"/>
                  <a:gd name="connsiteY20" fmla="*/ 1310999 h 2396066"/>
                  <a:gd name="connsiteX21" fmla="*/ 1230366 w 2035375"/>
                  <a:gd name="connsiteY21" fmla="*/ 1313162 h 2396066"/>
                  <a:gd name="connsiteX22" fmla="*/ 1330438 w 2035375"/>
                  <a:gd name="connsiteY22" fmla="*/ 1321992 h 2396066"/>
                  <a:gd name="connsiteX23" fmla="*/ 1346352 w 2035375"/>
                  <a:gd name="connsiteY23" fmla="*/ 1321189 h 2396066"/>
                  <a:gd name="connsiteX24" fmla="*/ 1393528 w 2035375"/>
                  <a:gd name="connsiteY24" fmla="*/ 1318807 h 2396066"/>
                  <a:gd name="connsiteX25" fmla="*/ 1418841 w 2035375"/>
                  <a:gd name="connsiteY25" fmla="*/ 1314943 h 2396066"/>
                  <a:gd name="connsiteX26" fmla="*/ 1454796 w 2035375"/>
                  <a:gd name="connsiteY26" fmla="*/ 1309456 h 2396066"/>
                  <a:gd name="connsiteX27" fmla="*/ 1513931 w 2035375"/>
                  <a:gd name="connsiteY27" fmla="*/ 1294251 h 2396066"/>
                  <a:gd name="connsiteX28" fmla="*/ 1545062 w 2035375"/>
                  <a:gd name="connsiteY28" fmla="*/ 1282857 h 2396066"/>
                  <a:gd name="connsiteX29" fmla="*/ 1570624 w 2035375"/>
                  <a:gd name="connsiteY29" fmla="*/ 1273501 h 2396066"/>
                  <a:gd name="connsiteX30" fmla="*/ 1574005 w 2035375"/>
                  <a:gd name="connsiteY30" fmla="*/ 1271872 h 2396066"/>
                  <a:gd name="connsiteX31" fmla="*/ 1624563 w 2035375"/>
                  <a:gd name="connsiteY31" fmla="*/ 1247517 h 2396066"/>
                  <a:gd name="connsiteX32" fmla="*/ 1947492 w 2035375"/>
                  <a:gd name="connsiteY32" fmla="*/ 704938 h 2396066"/>
                  <a:gd name="connsiteX33" fmla="*/ 1330438 w 2035375"/>
                  <a:gd name="connsiteY33" fmla="*/ 87883 h 2396066"/>
                  <a:gd name="connsiteX34" fmla="*/ 1330438 w 2035375"/>
                  <a:gd name="connsiteY34" fmla="*/ 0 h 2396066"/>
                  <a:gd name="connsiteX35" fmla="*/ 2035375 w 2035375"/>
                  <a:gd name="connsiteY35" fmla="*/ 704938 h 2396066"/>
                  <a:gd name="connsiteX36" fmla="*/ 1643736 w 2035375"/>
                  <a:gd name="connsiteY36" fmla="*/ 1336604 h 2396066"/>
                  <a:gd name="connsiteX37" fmla="*/ 1597429 w 2035375"/>
                  <a:gd name="connsiteY37" fmla="*/ 1355176 h 2396066"/>
                  <a:gd name="connsiteX38" fmla="*/ 1539326 w 2035375"/>
                  <a:gd name="connsiteY38" fmla="*/ 1372561 h 2396066"/>
                  <a:gd name="connsiteX39" fmla="*/ 984279 w 2035375"/>
                  <a:gd name="connsiteY39" fmla="*/ 1813414 h 2396066"/>
                  <a:gd name="connsiteX40" fmla="*/ 765485 w 2035375"/>
                  <a:gd name="connsiteY40" fmla="*/ 2363461 h 2396066"/>
                  <a:gd name="connsiteX41" fmla="*/ 764922 w 2035375"/>
                  <a:gd name="connsiteY41" fmla="*/ 2396066 h 2396066"/>
                  <a:gd name="connsiteX42" fmla="*/ 751148 w 2035375"/>
                  <a:gd name="connsiteY42" fmla="*/ 2389263 h 2396066"/>
                  <a:gd name="connsiteX43" fmla="*/ 616758 w 2035375"/>
                  <a:gd name="connsiteY43" fmla="*/ 2292821 h 2396066"/>
                  <a:gd name="connsiteX44" fmla="*/ 572651 w 2035375"/>
                  <a:gd name="connsiteY44" fmla="*/ 2251194 h 2396066"/>
                  <a:gd name="connsiteX45" fmla="*/ 533413 w 2035375"/>
                  <a:gd name="connsiteY45" fmla="*/ 2220377 h 2396066"/>
                  <a:gd name="connsiteX46" fmla="*/ 266669 w 2035375"/>
                  <a:gd name="connsiteY46" fmla="*/ 2113509 h 2396066"/>
                  <a:gd name="connsiteX47" fmla="*/ 241439 w 2035375"/>
                  <a:gd name="connsiteY47" fmla="*/ 2110756 h 2396066"/>
                  <a:gd name="connsiteX48" fmla="*/ 235382 w 2035375"/>
                  <a:gd name="connsiteY48" fmla="*/ 2109478 h 2396066"/>
                  <a:gd name="connsiteX49" fmla="*/ 219887 w 2035375"/>
                  <a:gd name="connsiteY49" fmla="*/ 2108404 h 2396066"/>
                  <a:gd name="connsiteX50" fmla="*/ 170890 w 2035375"/>
                  <a:gd name="connsiteY50" fmla="*/ 2103056 h 2396066"/>
                  <a:gd name="connsiteX51" fmla="*/ 150970 w 2035375"/>
                  <a:gd name="connsiteY51" fmla="*/ 2103623 h 2396066"/>
                  <a:gd name="connsiteX52" fmla="*/ 136795 w 2035375"/>
                  <a:gd name="connsiteY52" fmla="*/ 2102639 h 2396066"/>
                  <a:gd name="connsiteX53" fmla="*/ 64719 w 2035375"/>
                  <a:gd name="connsiteY53" fmla="*/ 2106279 h 2396066"/>
                  <a:gd name="connsiteX54" fmla="*/ 0 w 2035375"/>
                  <a:gd name="connsiteY54" fmla="*/ 2116156 h 2396066"/>
                  <a:gd name="connsiteX55" fmla="*/ 32005 w 2035375"/>
                  <a:gd name="connsiteY55" fmla="*/ 2100233 h 2396066"/>
                  <a:gd name="connsiteX56" fmla="*/ 445656 w 2035375"/>
                  <a:gd name="connsiteY56" fmla="*/ 1722416 h 2396066"/>
                  <a:gd name="connsiteX57" fmla="*/ 650935 w 2035375"/>
                  <a:gd name="connsiteY57" fmla="*/ 894484 h 2396066"/>
                  <a:gd name="connsiteX58" fmla="*/ 640157 w 2035375"/>
                  <a:gd name="connsiteY58" fmla="*/ 854221 h 2396066"/>
                  <a:gd name="connsiteX59" fmla="*/ 641186 w 2035375"/>
                  <a:gd name="connsiteY59" fmla="*/ 852313 h 2396066"/>
                  <a:gd name="connsiteX60" fmla="*/ 639822 w 2035375"/>
                  <a:gd name="connsiteY60" fmla="*/ 847007 h 2396066"/>
                  <a:gd name="connsiteX61" fmla="*/ 625500 w 2035375"/>
                  <a:gd name="connsiteY61" fmla="*/ 704938 h 2396066"/>
                  <a:gd name="connsiteX62" fmla="*/ 1330438 w 2035375"/>
                  <a:gd name="connsiteY62" fmla="*/ 0 h 239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35375" h="2396066">
                    <a:moveTo>
                      <a:pt x="1330438" y="87883"/>
                    </a:moveTo>
                    <a:cubicBezTo>
                      <a:pt x="989648" y="87883"/>
                      <a:pt x="713383" y="364148"/>
                      <a:pt x="713383" y="704938"/>
                    </a:cubicBezTo>
                    <a:cubicBezTo>
                      <a:pt x="713383" y="726237"/>
                      <a:pt x="714463" y="747285"/>
                      <a:pt x="716570" y="768028"/>
                    </a:cubicBezTo>
                    <a:lnTo>
                      <a:pt x="717360" y="773208"/>
                    </a:lnTo>
                    <a:lnTo>
                      <a:pt x="721770" y="802101"/>
                    </a:lnTo>
                    <a:lnTo>
                      <a:pt x="725920" y="829296"/>
                    </a:lnTo>
                    <a:lnTo>
                      <a:pt x="740257" y="885054"/>
                    </a:lnTo>
                    <a:lnTo>
                      <a:pt x="746354" y="902717"/>
                    </a:lnTo>
                    <a:lnTo>
                      <a:pt x="759535" y="938732"/>
                    </a:lnTo>
                    <a:lnTo>
                      <a:pt x="768414" y="958699"/>
                    </a:lnTo>
                    <a:lnTo>
                      <a:pt x="783553" y="990125"/>
                    </a:lnTo>
                    <a:lnTo>
                      <a:pt x="794519" y="1010026"/>
                    </a:lnTo>
                    <a:lnTo>
                      <a:pt x="807756" y="1031815"/>
                    </a:lnTo>
                    <a:lnTo>
                      <a:pt x="860949" y="1104770"/>
                    </a:lnTo>
                    <a:lnTo>
                      <a:pt x="870215" y="1114965"/>
                    </a:lnTo>
                    <a:lnTo>
                      <a:pt x="937934" y="1181087"/>
                    </a:lnTo>
                    <a:lnTo>
                      <a:pt x="1015908" y="1235121"/>
                    </a:lnTo>
                    <a:lnTo>
                      <a:pt x="1027772" y="1242328"/>
                    </a:lnTo>
                    <a:lnTo>
                      <a:pt x="1110391" y="1280872"/>
                    </a:lnTo>
                    <a:lnTo>
                      <a:pt x="1126538" y="1286782"/>
                    </a:lnTo>
                    <a:lnTo>
                      <a:pt x="1216192" y="1310999"/>
                    </a:lnTo>
                    <a:lnTo>
                      <a:pt x="1230366" y="1313162"/>
                    </a:lnTo>
                    <a:lnTo>
                      <a:pt x="1330438" y="1321992"/>
                    </a:lnTo>
                    <a:lnTo>
                      <a:pt x="1346352" y="1321189"/>
                    </a:lnTo>
                    <a:lnTo>
                      <a:pt x="1393528" y="1318807"/>
                    </a:lnTo>
                    <a:lnTo>
                      <a:pt x="1418841" y="1314943"/>
                    </a:lnTo>
                    <a:lnTo>
                      <a:pt x="1454796" y="1309456"/>
                    </a:lnTo>
                    <a:cubicBezTo>
                      <a:pt x="1474880" y="1305346"/>
                      <a:pt x="1494609" y="1300260"/>
                      <a:pt x="1513931" y="1294251"/>
                    </a:cubicBezTo>
                    <a:lnTo>
                      <a:pt x="1545062" y="1282857"/>
                    </a:lnTo>
                    <a:lnTo>
                      <a:pt x="1570624" y="1273501"/>
                    </a:lnTo>
                    <a:lnTo>
                      <a:pt x="1574005" y="1271872"/>
                    </a:lnTo>
                    <a:lnTo>
                      <a:pt x="1624563" y="1247517"/>
                    </a:lnTo>
                    <a:cubicBezTo>
                      <a:pt x="1816914" y="1143026"/>
                      <a:pt x="1947492" y="939231"/>
                      <a:pt x="1947492" y="704938"/>
                    </a:cubicBezTo>
                    <a:cubicBezTo>
                      <a:pt x="1947492" y="364148"/>
                      <a:pt x="1671228" y="87883"/>
                      <a:pt x="1330438" y="87883"/>
                    </a:cubicBezTo>
                    <a:close/>
                    <a:moveTo>
                      <a:pt x="1330438" y="0"/>
                    </a:moveTo>
                    <a:cubicBezTo>
                      <a:pt x="1719764" y="0"/>
                      <a:pt x="2035375" y="315611"/>
                      <a:pt x="2035375" y="704938"/>
                    </a:cubicBezTo>
                    <a:cubicBezTo>
                      <a:pt x="2035375" y="981725"/>
                      <a:pt x="1875856" y="1221254"/>
                      <a:pt x="1643736" y="1336604"/>
                    </a:cubicBezTo>
                    <a:lnTo>
                      <a:pt x="1597429" y="1355176"/>
                    </a:lnTo>
                    <a:lnTo>
                      <a:pt x="1539326" y="1372561"/>
                    </a:lnTo>
                    <a:cubicBezTo>
                      <a:pt x="1337052" y="1443360"/>
                      <a:pt x="1113253" y="1648263"/>
                      <a:pt x="984279" y="1813414"/>
                    </a:cubicBezTo>
                    <a:cubicBezTo>
                      <a:pt x="855305" y="1978564"/>
                      <a:pt x="771392" y="2159594"/>
                      <a:pt x="765485" y="2363461"/>
                    </a:cubicBezTo>
                    <a:lnTo>
                      <a:pt x="764922" y="2396066"/>
                    </a:lnTo>
                    <a:lnTo>
                      <a:pt x="751148" y="2389263"/>
                    </a:lnTo>
                    <a:cubicBezTo>
                      <a:pt x="702368" y="2360084"/>
                      <a:pt x="657370" y="2327764"/>
                      <a:pt x="616758" y="2292821"/>
                    </a:cubicBezTo>
                    <a:lnTo>
                      <a:pt x="572651" y="2251194"/>
                    </a:lnTo>
                    <a:lnTo>
                      <a:pt x="533413" y="2220377"/>
                    </a:lnTo>
                    <a:cubicBezTo>
                      <a:pt x="452430" y="2166622"/>
                      <a:pt x="361428" y="2130440"/>
                      <a:pt x="266669" y="2113509"/>
                    </a:cubicBezTo>
                    <a:lnTo>
                      <a:pt x="241439" y="2110756"/>
                    </a:lnTo>
                    <a:lnTo>
                      <a:pt x="235382" y="2109478"/>
                    </a:lnTo>
                    <a:lnTo>
                      <a:pt x="219887" y="2108404"/>
                    </a:lnTo>
                    <a:lnTo>
                      <a:pt x="170890" y="2103056"/>
                    </a:lnTo>
                    <a:lnTo>
                      <a:pt x="150970" y="2103623"/>
                    </a:lnTo>
                    <a:lnTo>
                      <a:pt x="136795" y="2102639"/>
                    </a:lnTo>
                    <a:cubicBezTo>
                      <a:pt x="112462" y="2102639"/>
                      <a:pt x="88417" y="2103873"/>
                      <a:pt x="64719" y="2106279"/>
                    </a:cubicBezTo>
                    <a:lnTo>
                      <a:pt x="0" y="2116156"/>
                    </a:lnTo>
                    <a:lnTo>
                      <a:pt x="32005" y="2100233"/>
                    </a:lnTo>
                    <a:cubicBezTo>
                      <a:pt x="184396" y="2017396"/>
                      <a:pt x="329452" y="1888946"/>
                      <a:pt x="445656" y="1722416"/>
                    </a:cubicBezTo>
                    <a:cubicBezTo>
                      <a:pt x="635376" y="1450530"/>
                      <a:pt x="703285" y="1141486"/>
                      <a:pt x="650935" y="894484"/>
                    </a:cubicBezTo>
                    <a:lnTo>
                      <a:pt x="640157" y="854221"/>
                    </a:lnTo>
                    <a:lnTo>
                      <a:pt x="641186" y="852313"/>
                    </a:lnTo>
                    <a:lnTo>
                      <a:pt x="639822" y="847007"/>
                    </a:lnTo>
                    <a:cubicBezTo>
                      <a:pt x="630432" y="801118"/>
                      <a:pt x="625500" y="753604"/>
                      <a:pt x="625500" y="704938"/>
                    </a:cubicBezTo>
                    <a:cubicBezTo>
                      <a:pt x="625500" y="315611"/>
                      <a:pt x="941111" y="0"/>
                      <a:pt x="1330438" y="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srgbClr val="092149"/>
                  </a:solidFill>
                  <a:latin typeface="Arial"/>
                </a:endParaRPr>
              </a:p>
            </p:txBody>
          </p:sp>
          <p:sp>
            <p:nvSpPr>
              <p:cNvPr id="21" name="Rectangle 20">
                <a:extLst>
                  <a:ext uri="{FF2B5EF4-FFF2-40B4-BE49-F238E27FC236}">
                    <a16:creationId xmlns:a16="http://schemas.microsoft.com/office/drawing/2014/main" id="{877A5B73-436E-7661-A5B4-46286F0413E0}"/>
                  </a:ext>
                </a:extLst>
              </p:cNvPr>
              <p:cNvSpPr/>
              <p:nvPr/>
            </p:nvSpPr>
            <p:spPr>
              <a:xfrm>
                <a:off x="1616037" y="2420384"/>
                <a:ext cx="1056886" cy="1077218"/>
              </a:xfrm>
              <a:prstGeom prst="rect">
                <a:avLst/>
              </a:prstGeom>
            </p:spPr>
            <p:txBody>
              <a:bodyPr wrap="square">
                <a:spAutoFit/>
              </a:bodyPr>
              <a:lstStyle/>
              <a:p>
                <a:pPr algn="ctr">
                  <a:defRPr/>
                </a:pPr>
                <a:r>
                  <a:rPr lang="en-GB" sz="1600">
                    <a:solidFill>
                      <a:srgbClr val="000000"/>
                    </a:solidFill>
                    <a:latin typeface="Aptos" panose="020B0004020202020204" pitchFamily="34" charset="0"/>
                  </a:rPr>
                  <a:t>A spouse or civil partner</a:t>
                </a:r>
              </a:p>
              <a:p>
                <a:pPr algn="ctr" defTabSz="914400" eaLnBrk="1" fontAlgn="auto" hangingPunct="1">
                  <a:spcBef>
                    <a:spcPts val="0"/>
                  </a:spcBef>
                  <a:spcAft>
                    <a:spcPts val="0"/>
                  </a:spcAft>
                  <a:defRPr/>
                </a:pPr>
                <a:endParaRPr lang="en-GB" sz="1600">
                  <a:solidFill>
                    <a:srgbClr val="000000"/>
                  </a:solidFill>
                  <a:latin typeface="Arial"/>
                </a:endParaRPr>
              </a:p>
            </p:txBody>
          </p:sp>
        </p:grpSp>
        <p:grpSp>
          <p:nvGrpSpPr>
            <p:cNvPr id="17" name="Group 16">
              <a:extLst>
                <a:ext uri="{FF2B5EF4-FFF2-40B4-BE49-F238E27FC236}">
                  <a16:creationId xmlns:a16="http://schemas.microsoft.com/office/drawing/2014/main" id="{18877344-E17D-8379-ACAF-399076BB7F7F}"/>
                </a:ext>
              </a:extLst>
            </p:cNvPr>
            <p:cNvGrpSpPr/>
            <p:nvPr/>
          </p:nvGrpSpPr>
          <p:grpSpPr>
            <a:xfrm>
              <a:off x="1833754" y="3313900"/>
              <a:ext cx="2237027" cy="1831885"/>
              <a:chOff x="1833754" y="3313900"/>
              <a:chExt cx="2237027" cy="1831885"/>
            </a:xfrm>
          </p:grpSpPr>
          <p:sp>
            <p:nvSpPr>
              <p:cNvPr id="18" name="Freeform 10">
                <a:extLst>
                  <a:ext uri="{FF2B5EF4-FFF2-40B4-BE49-F238E27FC236}">
                    <a16:creationId xmlns:a16="http://schemas.microsoft.com/office/drawing/2014/main" id="{EAA6F062-C36E-5F0A-4877-B64E9BCF3011}"/>
                  </a:ext>
                </a:extLst>
              </p:cNvPr>
              <p:cNvSpPr/>
              <p:nvPr/>
            </p:nvSpPr>
            <p:spPr>
              <a:xfrm rot="7200000">
                <a:off x="2036325" y="3111329"/>
                <a:ext cx="1831885" cy="2237027"/>
              </a:xfrm>
              <a:custGeom>
                <a:avLst/>
                <a:gdLst>
                  <a:gd name="connsiteX0" fmla="*/ 794519 w 2035375"/>
                  <a:gd name="connsiteY0" fmla="*/ 1010025 h 2485522"/>
                  <a:gd name="connsiteX1" fmla="*/ 807756 w 2035375"/>
                  <a:gd name="connsiteY1" fmla="*/ 1031814 h 2485522"/>
                  <a:gd name="connsiteX2" fmla="*/ 860949 w 2035375"/>
                  <a:gd name="connsiteY2" fmla="*/ 1104770 h 2485522"/>
                  <a:gd name="connsiteX3" fmla="*/ 870214 w 2035375"/>
                  <a:gd name="connsiteY3" fmla="*/ 1114965 h 2485522"/>
                  <a:gd name="connsiteX4" fmla="*/ 937934 w 2035375"/>
                  <a:gd name="connsiteY4" fmla="*/ 1181087 h 2485522"/>
                  <a:gd name="connsiteX5" fmla="*/ 1015908 w 2035375"/>
                  <a:gd name="connsiteY5" fmla="*/ 1235121 h 2485522"/>
                  <a:gd name="connsiteX6" fmla="*/ 1027771 w 2035375"/>
                  <a:gd name="connsiteY6" fmla="*/ 1242327 h 2485522"/>
                  <a:gd name="connsiteX7" fmla="*/ 1110391 w 2035375"/>
                  <a:gd name="connsiteY7" fmla="*/ 1280871 h 2485522"/>
                  <a:gd name="connsiteX8" fmla="*/ 1126538 w 2035375"/>
                  <a:gd name="connsiteY8" fmla="*/ 1286781 h 2485522"/>
                  <a:gd name="connsiteX9" fmla="*/ 1216192 w 2035375"/>
                  <a:gd name="connsiteY9" fmla="*/ 1310998 h 2485522"/>
                  <a:gd name="connsiteX10" fmla="*/ 1230366 w 2035375"/>
                  <a:gd name="connsiteY10" fmla="*/ 1313162 h 2485522"/>
                  <a:gd name="connsiteX11" fmla="*/ 1330438 w 2035375"/>
                  <a:gd name="connsiteY11" fmla="*/ 1321992 h 2485522"/>
                  <a:gd name="connsiteX12" fmla="*/ 1346352 w 2035375"/>
                  <a:gd name="connsiteY12" fmla="*/ 1321188 h 2485522"/>
                  <a:gd name="connsiteX13" fmla="*/ 1393528 w 2035375"/>
                  <a:gd name="connsiteY13" fmla="*/ 1318806 h 2485522"/>
                  <a:gd name="connsiteX14" fmla="*/ 1418841 w 2035375"/>
                  <a:gd name="connsiteY14" fmla="*/ 1314943 h 2485522"/>
                  <a:gd name="connsiteX15" fmla="*/ 1454796 w 2035375"/>
                  <a:gd name="connsiteY15" fmla="*/ 1309455 h 2485522"/>
                  <a:gd name="connsiteX16" fmla="*/ 1513931 w 2035375"/>
                  <a:gd name="connsiteY16" fmla="*/ 1294250 h 2485522"/>
                  <a:gd name="connsiteX17" fmla="*/ 1545062 w 2035375"/>
                  <a:gd name="connsiteY17" fmla="*/ 1282856 h 2485522"/>
                  <a:gd name="connsiteX18" fmla="*/ 1570624 w 2035375"/>
                  <a:gd name="connsiteY18" fmla="*/ 1273500 h 2485522"/>
                  <a:gd name="connsiteX19" fmla="*/ 1574005 w 2035375"/>
                  <a:gd name="connsiteY19" fmla="*/ 1271872 h 2485522"/>
                  <a:gd name="connsiteX20" fmla="*/ 1624563 w 2035375"/>
                  <a:gd name="connsiteY20" fmla="*/ 1247517 h 2485522"/>
                  <a:gd name="connsiteX21" fmla="*/ 1947492 w 2035375"/>
                  <a:gd name="connsiteY21" fmla="*/ 704937 h 2485522"/>
                  <a:gd name="connsiteX22" fmla="*/ 1330438 w 2035375"/>
                  <a:gd name="connsiteY22" fmla="*/ 87883 h 2485522"/>
                  <a:gd name="connsiteX23" fmla="*/ 713383 w 2035375"/>
                  <a:gd name="connsiteY23" fmla="*/ 704937 h 2485522"/>
                  <a:gd name="connsiteX24" fmla="*/ 716569 w 2035375"/>
                  <a:gd name="connsiteY24" fmla="*/ 768028 h 2485522"/>
                  <a:gd name="connsiteX25" fmla="*/ 717360 w 2035375"/>
                  <a:gd name="connsiteY25" fmla="*/ 773208 h 2485522"/>
                  <a:gd name="connsiteX26" fmla="*/ 721769 w 2035375"/>
                  <a:gd name="connsiteY26" fmla="*/ 802100 h 2485522"/>
                  <a:gd name="connsiteX27" fmla="*/ 725920 w 2035375"/>
                  <a:gd name="connsiteY27" fmla="*/ 829295 h 2485522"/>
                  <a:gd name="connsiteX28" fmla="*/ 740256 w 2035375"/>
                  <a:gd name="connsiteY28" fmla="*/ 885053 h 2485522"/>
                  <a:gd name="connsiteX29" fmla="*/ 746354 w 2035375"/>
                  <a:gd name="connsiteY29" fmla="*/ 902716 h 2485522"/>
                  <a:gd name="connsiteX30" fmla="*/ 759535 w 2035375"/>
                  <a:gd name="connsiteY30" fmla="*/ 938731 h 2485522"/>
                  <a:gd name="connsiteX31" fmla="*/ 768414 w 2035375"/>
                  <a:gd name="connsiteY31" fmla="*/ 958698 h 2485522"/>
                  <a:gd name="connsiteX32" fmla="*/ 783553 w 2035375"/>
                  <a:gd name="connsiteY32" fmla="*/ 990125 h 2485522"/>
                  <a:gd name="connsiteX33" fmla="*/ 0 w 2035375"/>
                  <a:gd name="connsiteY33" fmla="*/ 2116155 h 2485522"/>
                  <a:gd name="connsiteX34" fmla="*/ 32004 w 2035375"/>
                  <a:gd name="connsiteY34" fmla="*/ 2100232 h 2485522"/>
                  <a:gd name="connsiteX35" fmla="*/ 445655 w 2035375"/>
                  <a:gd name="connsiteY35" fmla="*/ 1722415 h 2485522"/>
                  <a:gd name="connsiteX36" fmla="*/ 650934 w 2035375"/>
                  <a:gd name="connsiteY36" fmla="*/ 894483 h 2485522"/>
                  <a:gd name="connsiteX37" fmla="*/ 640156 w 2035375"/>
                  <a:gd name="connsiteY37" fmla="*/ 854220 h 2485522"/>
                  <a:gd name="connsiteX38" fmla="*/ 641186 w 2035375"/>
                  <a:gd name="connsiteY38" fmla="*/ 852313 h 2485522"/>
                  <a:gd name="connsiteX39" fmla="*/ 639822 w 2035375"/>
                  <a:gd name="connsiteY39" fmla="*/ 847007 h 2485522"/>
                  <a:gd name="connsiteX40" fmla="*/ 625500 w 2035375"/>
                  <a:gd name="connsiteY40" fmla="*/ 704938 h 2485522"/>
                  <a:gd name="connsiteX41" fmla="*/ 1330438 w 2035375"/>
                  <a:gd name="connsiteY41" fmla="*/ 0 h 2485522"/>
                  <a:gd name="connsiteX42" fmla="*/ 2035375 w 2035375"/>
                  <a:gd name="connsiteY42" fmla="*/ 704938 h 2485522"/>
                  <a:gd name="connsiteX43" fmla="*/ 1643736 w 2035375"/>
                  <a:gd name="connsiteY43" fmla="*/ 1336603 h 2485522"/>
                  <a:gd name="connsiteX44" fmla="*/ 1597428 w 2035375"/>
                  <a:gd name="connsiteY44" fmla="*/ 1355176 h 2485522"/>
                  <a:gd name="connsiteX45" fmla="*/ 1539326 w 2035375"/>
                  <a:gd name="connsiteY45" fmla="*/ 1372560 h 2485522"/>
                  <a:gd name="connsiteX46" fmla="*/ 984279 w 2035375"/>
                  <a:gd name="connsiteY46" fmla="*/ 1813413 h 2485522"/>
                  <a:gd name="connsiteX47" fmla="*/ 762310 w 2035375"/>
                  <a:gd name="connsiteY47" fmla="*/ 2446010 h 2485522"/>
                  <a:gd name="connsiteX48" fmla="*/ 763376 w 2035375"/>
                  <a:gd name="connsiteY48" fmla="*/ 2485522 h 2485522"/>
                  <a:gd name="connsiteX49" fmla="*/ 756650 w 2035375"/>
                  <a:gd name="connsiteY49" fmla="*/ 2471561 h 2485522"/>
                  <a:gd name="connsiteX50" fmla="*/ 136795 w 2035375"/>
                  <a:gd name="connsiteY50" fmla="*/ 2102638 h 2485522"/>
                  <a:gd name="connsiteX51" fmla="*/ 64719 w 2035375"/>
                  <a:gd name="connsiteY51" fmla="*/ 2106278 h 2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5375" h="2485522">
                    <a:moveTo>
                      <a:pt x="794519" y="1010025"/>
                    </a:moveTo>
                    <a:lnTo>
                      <a:pt x="807756" y="1031814"/>
                    </a:lnTo>
                    <a:lnTo>
                      <a:pt x="860949" y="1104770"/>
                    </a:lnTo>
                    <a:lnTo>
                      <a:pt x="870214" y="1114965"/>
                    </a:lnTo>
                    <a:lnTo>
                      <a:pt x="937934" y="1181087"/>
                    </a:lnTo>
                    <a:lnTo>
                      <a:pt x="1015908" y="1235121"/>
                    </a:lnTo>
                    <a:lnTo>
                      <a:pt x="1027771" y="1242327"/>
                    </a:lnTo>
                    <a:lnTo>
                      <a:pt x="1110391" y="1280871"/>
                    </a:lnTo>
                    <a:lnTo>
                      <a:pt x="1126538" y="1286781"/>
                    </a:lnTo>
                    <a:lnTo>
                      <a:pt x="1216192" y="1310998"/>
                    </a:lnTo>
                    <a:lnTo>
                      <a:pt x="1230366" y="1313162"/>
                    </a:lnTo>
                    <a:lnTo>
                      <a:pt x="1330438" y="1321992"/>
                    </a:lnTo>
                    <a:lnTo>
                      <a:pt x="1346352" y="1321188"/>
                    </a:lnTo>
                    <a:lnTo>
                      <a:pt x="1393528" y="1318806"/>
                    </a:lnTo>
                    <a:lnTo>
                      <a:pt x="1418841" y="1314943"/>
                    </a:lnTo>
                    <a:lnTo>
                      <a:pt x="1454796" y="1309455"/>
                    </a:lnTo>
                    <a:cubicBezTo>
                      <a:pt x="1474880" y="1305346"/>
                      <a:pt x="1494609" y="1300260"/>
                      <a:pt x="1513931" y="1294250"/>
                    </a:cubicBezTo>
                    <a:lnTo>
                      <a:pt x="1545062" y="1282856"/>
                    </a:lnTo>
                    <a:lnTo>
                      <a:pt x="1570624" y="1273500"/>
                    </a:lnTo>
                    <a:lnTo>
                      <a:pt x="1574005" y="1271872"/>
                    </a:lnTo>
                    <a:lnTo>
                      <a:pt x="1624563" y="1247517"/>
                    </a:lnTo>
                    <a:cubicBezTo>
                      <a:pt x="1816914" y="1143025"/>
                      <a:pt x="1947492" y="939230"/>
                      <a:pt x="1947492" y="704937"/>
                    </a:cubicBezTo>
                    <a:cubicBezTo>
                      <a:pt x="1947492" y="364147"/>
                      <a:pt x="1671227" y="87883"/>
                      <a:pt x="1330438" y="87883"/>
                    </a:cubicBezTo>
                    <a:cubicBezTo>
                      <a:pt x="989647" y="87883"/>
                      <a:pt x="713383" y="364148"/>
                      <a:pt x="713383" y="704937"/>
                    </a:cubicBezTo>
                    <a:cubicBezTo>
                      <a:pt x="713383" y="726237"/>
                      <a:pt x="714462" y="747284"/>
                      <a:pt x="716569" y="768028"/>
                    </a:cubicBezTo>
                    <a:lnTo>
                      <a:pt x="717360" y="773208"/>
                    </a:lnTo>
                    <a:lnTo>
                      <a:pt x="721769" y="802100"/>
                    </a:lnTo>
                    <a:lnTo>
                      <a:pt x="725920" y="829295"/>
                    </a:lnTo>
                    <a:lnTo>
                      <a:pt x="740256" y="885053"/>
                    </a:lnTo>
                    <a:lnTo>
                      <a:pt x="746354" y="902716"/>
                    </a:lnTo>
                    <a:lnTo>
                      <a:pt x="759535" y="938731"/>
                    </a:lnTo>
                    <a:lnTo>
                      <a:pt x="768414" y="958698"/>
                    </a:lnTo>
                    <a:lnTo>
                      <a:pt x="783553" y="990125"/>
                    </a:lnTo>
                    <a:close/>
                    <a:moveTo>
                      <a:pt x="0" y="2116155"/>
                    </a:moveTo>
                    <a:lnTo>
                      <a:pt x="32004" y="2100232"/>
                    </a:lnTo>
                    <a:cubicBezTo>
                      <a:pt x="184396" y="2017395"/>
                      <a:pt x="329452" y="1888945"/>
                      <a:pt x="445655" y="1722415"/>
                    </a:cubicBezTo>
                    <a:cubicBezTo>
                      <a:pt x="635375" y="1450529"/>
                      <a:pt x="703285" y="1141485"/>
                      <a:pt x="650934" y="894483"/>
                    </a:cubicBezTo>
                    <a:lnTo>
                      <a:pt x="640156" y="854220"/>
                    </a:lnTo>
                    <a:lnTo>
                      <a:pt x="641186" y="852313"/>
                    </a:lnTo>
                    <a:lnTo>
                      <a:pt x="639822" y="847007"/>
                    </a:lnTo>
                    <a:cubicBezTo>
                      <a:pt x="630432" y="801117"/>
                      <a:pt x="625500" y="753603"/>
                      <a:pt x="625500" y="704938"/>
                    </a:cubicBezTo>
                    <a:cubicBezTo>
                      <a:pt x="625500" y="315611"/>
                      <a:pt x="941111" y="0"/>
                      <a:pt x="1330438" y="0"/>
                    </a:cubicBezTo>
                    <a:cubicBezTo>
                      <a:pt x="1719764" y="0"/>
                      <a:pt x="2035375" y="315611"/>
                      <a:pt x="2035375" y="704938"/>
                    </a:cubicBezTo>
                    <a:cubicBezTo>
                      <a:pt x="2035375" y="981724"/>
                      <a:pt x="1875856" y="1221253"/>
                      <a:pt x="1643736" y="1336603"/>
                    </a:cubicBezTo>
                    <a:lnTo>
                      <a:pt x="1597428" y="1355176"/>
                    </a:lnTo>
                    <a:lnTo>
                      <a:pt x="1539326" y="1372560"/>
                    </a:lnTo>
                    <a:cubicBezTo>
                      <a:pt x="1337052" y="1443359"/>
                      <a:pt x="1136055" y="1595904"/>
                      <a:pt x="984279" y="1813413"/>
                    </a:cubicBezTo>
                    <a:cubicBezTo>
                      <a:pt x="841989" y="2017327"/>
                      <a:pt x="768217" y="2242143"/>
                      <a:pt x="762310" y="2446010"/>
                    </a:cubicBezTo>
                    <a:lnTo>
                      <a:pt x="763376" y="2485522"/>
                    </a:lnTo>
                    <a:lnTo>
                      <a:pt x="756650" y="2471561"/>
                    </a:lnTo>
                    <a:cubicBezTo>
                      <a:pt x="637277" y="2251814"/>
                      <a:pt x="404457" y="2102639"/>
                      <a:pt x="136795" y="2102638"/>
                    </a:cubicBezTo>
                    <a:cubicBezTo>
                      <a:pt x="112462" y="2102638"/>
                      <a:pt x="88417" y="2103872"/>
                      <a:pt x="64719" y="2106278"/>
                    </a:cubicBezTo>
                    <a:close/>
                  </a:path>
                </a:pathLst>
              </a:cu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srgbClr val="092149"/>
                  </a:solidFill>
                  <a:latin typeface="Arial"/>
                </a:endParaRPr>
              </a:p>
            </p:txBody>
          </p:sp>
          <p:sp>
            <p:nvSpPr>
              <p:cNvPr id="19" name="Rectangle 18">
                <a:extLst>
                  <a:ext uri="{FF2B5EF4-FFF2-40B4-BE49-F238E27FC236}">
                    <a16:creationId xmlns:a16="http://schemas.microsoft.com/office/drawing/2014/main" id="{EE741C86-2DF8-E56B-A590-B9715432028D}"/>
                  </a:ext>
                </a:extLst>
              </p:cNvPr>
              <p:cNvSpPr/>
              <p:nvPr/>
            </p:nvSpPr>
            <p:spPr>
              <a:xfrm>
                <a:off x="2674148" y="4284398"/>
                <a:ext cx="1162575" cy="830997"/>
              </a:xfrm>
              <a:prstGeom prst="rect">
                <a:avLst/>
              </a:prstGeom>
            </p:spPr>
            <p:txBody>
              <a:bodyPr wrap="square">
                <a:spAutoFit/>
              </a:bodyPr>
              <a:lstStyle/>
              <a:p>
                <a:pPr algn="ctr">
                  <a:defRPr/>
                </a:pPr>
                <a:r>
                  <a:rPr lang="en-GB" sz="1600">
                    <a:solidFill>
                      <a:srgbClr val="000000"/>
                    </a:solidFill>
                    <a:latin typeface="Aptos" panose="020B0004020202020204" pitchFamily="34" charset="0"/>
                  </a:rPr>
                  <a:t>Any registered charity</a:t>
                </a:r>
              </a:p>
            </p:txBody>
          </p:sp>
        </p:grpSp>
      </p:grpSp>
      <p:grpSp>
        <p:nvGrpSpPr>
          <p:cNvPr id="28" name="Group 27">
            <a:extLst>
              <a:ext uri="{FF2B5EF4-FFF2-40B4-BE49-F238E27FC236}">
                <a16:creationId xmlns:a16="http://schemas.microsoft.com/office/drawing/2014/main" id="{94A6C3A6-C4C5-A7B7-4C11-CC0E4A6A5757}"/>
              </a:ext>
            </a:extLst>
          </p:cNvPr>
          <p:cNvGrpSpPr/>
          <p:nvPr/>
        </p:nvGrpSpPr>
        <p:grpSpPr>
          <a:xfrm>
            <a:off x="6081102" y="2732146"/>
            <a:ext cx="4129699" cy="2641669"/>
            <a:chOff x="4557101" y="2420384"/>
            <a:chExt cx="4129699" cy="2641669"/>
          </a:xfrm>
        </p:grpSpPr>
        <p:sp>
          <p:nvSpPr>
            <p:cNvPr id="34" name="Rectangle 33">
              <a:extLst>
                <a:ext uri="{FF2B5EF4-FFF2-40B4-BE49-F238E27FC236}">
                  <a16:creationId xmlns:a16="http://schemas.microsoft.com/office/drawing/2014/main" id="{B39E473A-71BC-21C5-0F35-13442360BC6D}"/>
                </a:ext>
              </a:extLst>
            </p:cNvPr>
            <p:cNvSpPr/>
            <p:nvPr/>
          </p:nvSpPr>
          <p:spPr>
            <a:xfrm>
              <a:off x="5115397" y="2839715"/>
              <a:ext cx="3571403" cy="2200602"/>
            </a:xfrm>
            <a:prstGeom prst="rect">
              <a:avLst/>
            </a:prstGeom>
          </p:spPr>
          <p:txBody>
            <a:bodyPr wrap="square">
              <a:spAutoFit/>
            </a:bodyPr>
            <a:lstStyle/>
            <a:p>
              <a:pPr>
                <a:spcBef>
                  <a:spcPts val="600"/>
                </a:spcBef>
                <a:spcAft>
                  <a:spcPts val="600"/>
                </a:spcAft>
                <a:buClr>
                  <a:srgbClr val="F47920"/>
                </a:buClr>
                <a:defRPr/>
              </a:pPr>
              <a:r>
                <a:rPr lang="en-GB" sz="1600">
                  <a:solidFill>
                    <a:srgbClr val="000000"/>
                  </a:solidFill>
                  <a:latin typeface="Aptos" panose="020B0004020202020204" pitchFamily="34" charset="0"/>
                </a:rPr>
                <a:t>Gifts that are free from IHT regardless of who the recipient is:</a:t>
              </a:r>
            </a:p>
            <a:p>
              <a:pPr marL="360363" lvl="1" indent="-360363" fontAlgn="auto">
                <a:spcBef>
                  <a:spcPts val="600"/>
                </a:spcBef>
                <a:spcAft>
                  <a:spcPts val="600"/>
                </a:spcAft>
                <a:buClr>
                  <a:srgbClr val="FFFFFF"/>
                </a:buClr>
                <a:buSzPct val="100000"/>
                <a:buBlip>
                  <a:blip r:embed="rId4"/>
                </a:buBlip>
                <a:defRPr/>
              </a:pPr>
              <a:r>
                <a:rPr lang="en-GB" sz="1600">
                  <a:solidFill>
                    <a:srgbClr val="000000"/>
                  </a:solidFill>
                  <a:latin typeface="Aptos" panose="020B0004020202020204" pitchFamily="34" charset="0"/>
                  <a:ea typeface="ヒラギノ角ゴ Pro W3" charset="-128"/>
                  <a:cs typeface="Arial" pitchFamily="34" charset="0"/>
                </a:rPr>
                <a:t>The proceeds of a Life Assurance policy held in trust</a:t>
              </a:r>
            </a:p>
            <a:p>
              <a:pPr marL="360363" lvl="1" indent="-360363" fontAlgn="auto">
                <a:spcBef>
                  <a:spcPts val="600"/>
                </a:spcBef>
                <a:spcAft>
                  <a:spcPts val="600"/>
                </a:spcAft>
                <a:buClr>
                  <a:srgbClr val="FFFFFF"/>
                </a:buClr>
                <a:buSzPct val="100000"/>
                <a:buBlip>
                  <a:blip r:embed="rId4"/>
                </a:buBlip>
                <a:defRPr/>
              </a:pPr>
              <a:r>
                <a:rPr lang="en-GB" sz="1600">
                  <a:solidFill>
                    <a:srgbClr val="000000"/>
                  </a:solidFill>
                  <a:latin typeface="Aptos" panose="020B0004020202020204" pitchFamily="34" charset="0"/>
                  <a:ea typeface="ヒラギノ角ゴ Pro W3" charset="-128"/>
                  <a:cs typeface="Arial" pitchFamily="34" charset="0"/>
                </a:rPr>
                <a:t>Discretionary payments from a pension on death to any nominated beneficiary</a:t>
              </a:r>
            </a:p>
          </p:txBody>
        </p:sp>
        <p:sp>
          <p:nvSpPr>
            <p:cNvPr id="35" name="Rounded Rectangle 22">
              <a:extLst>
                <a:ext uri="{FF2B5EF4-FFF2-40B4-BE49-F238E27FC236}">
                  <a16:creationId xmlns:a16="http://schemas.microsoft.com/office/drawing/2014/main" id="{F0DAFD95-CA50-748D-E056-46136A1A6730}"/>
                </a:ext>
              </a:extLst>
            </p:cNvPr>
            <p:cNvSpPr/>
            <p:nvPr/>
          </p:nvSpPr>
          <p:spPr>
            <a:xfrm>
              <a:off x="4797505" y="2660570"/>
              <a:ext cx="3889295" cy="2401483"/>
            </a:xfrm>
            <a:prstGeom prst="roundRect">
              <a:avLst/>
            </a:prstGeom>
            <a:noFill/>
            <a:ln w="76200">
              <a:solidFill>
                <a:srgbClr val="B1B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F7223C59-D4F2-3C9D-A89E-2193DB97120B}"/>
                </a:ext>
              </a:extLst>
            </p:cNvPr>
            <p:cNvGrpSpPr/>
            <p:nvPr/>
          </p:nvGrpSpPr>
          <p:grpSpPr>
            <a:xfrm>
              <a:off x="4557101" y="2420384"/>
              <a:ext cx="551112" cy="584775"/>
              <a:chOff x="257437" y="1995647"/>
              <a:chExt cx="633095" cy="671766"/>
            </a:xfrm>
          </p:grpSpPr>
          <p:sp>
            <p:nvSpPr>
              <p:cNvPr id="37" name="Oval 36">
                <a:extLst>
                  <a:ext uri="{FF2B5EF4-FFF2-40B4-BE49-F238E27FC236}">
                    <a16:creationId xmlns:a16="http://schemas.microsoft.com/office/drawing/2014/main" id="{F5CEDEA1-3AF0-A1C4-ACBF-7F3DA459B841}"/>
                  </a:ext>
                </a:extLst>
              </p:cNvPr>
              <p:cNvSpPr/>
              <p:nvPr/>
            </p:nvSpPr>
            <p:spPr>
              <a:xfrm>
                <a:off x="257437" y="2031879"/>
                <a:ext cx="633095" cy="633095"/>
              </a:xfrm>
              <a:prstGeom prst="ellipse">
                <a:avLst/>
              </a:prstGeom>
              <a:solidFill>
                <a:schemeClr val="bg2"/>
              </a:solidFill>
              <a:ln w="76200">
                <a:solidFill>
                  <a:srgbClr val="B1B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9" name="Rectangle 38">
                <a:extLst>
                  <a:ext uri="{FF2B5EF4-FFF2-40B4-BE49-F238E27FC236}">
                    <a16:creationId xmlns:a16="http://schemas.microsoft.com/office/drawing/2014/main" id="{E7EC6806-A7B7-A7D8-E2E8-66045D60B1E9}"/>
                  </a:ext>
                </a:extLst>
              </p:cNvPr>
              <p:cNvSpPr/>
              <p:nvPr/>
            </p:nvSpPr>
            <p:spPr>
              <a:xfrm>
                <a:off x="342776" y="1995647"/>
                <a:ext cx="464418" cy="671766"/>
              </a:xfrm>
              <a:prstGeom prst="rect">
                <a:avLst/>
              </a:prstGeom>
            </p:spPr>
            <p:txBody>
              <a:bodyPr wrap="none">
                <a:spAutoFit/>
              </a:bodyPr>
              <a:lstStyle/>
              <a:p>
                <a:pPr>
                  <a:defRPr/>
                </a:pPr>
                <a:r>
                  <a:rPr lang="en-GB" sz="3200" b="1">
                    <a:solidFill>
                      <a:srgbClr val="B1B66E"/>
                    </a:solidFill>
                    <a:latin typeface="Aptos" panose="020B0004020202020204" pitchFamily="34" charset="0"/>
                  </a:rPr>
                  <a:t>+</a:t>
                </a:r>
              </a:p>
            </p:txBody>
          </p:sp>
        </p:grpSp>
      </p:grpSp>
      <p:pic>
        <p:nvPicPr>
          <p:cNvPr id="40" name="Picture 39">
            <a:extLst>
              <a:ext uri="{FF2B5EF4-FFF2-40B4-BE49-F238E27FC236}">
                <a16:creationId xmlns:a16="http://schemas.microsoft.com/office/drawing/2014/main" id="{D85D4E2B-D2E9-0088-C72E-F0D57025872C}"/>
              </a:ext>
            </a:extLst>
          </p:cNvPr>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Lst>
          </a:blip>
          <a:stretch>
            <a:fillRect/>
          </a:stretch>
        </p:blipFill>
        <p:spPr>
          <a:xfrm>
            <a:off x="4614651" y="2616177"/>
            <a:ext cx="1295433" cy="688908"/>
          </a:xfrm>
          <a:prstGeom prst="rect">
            <a:avLst/>
          </a:prstGeom>
        </p:spPr>
      </p:pic>
      <p:sp>
        <p:nvSpPr>
          <p:cNvPr id="41" name="Rectangle 40">
            <a:extLst>
              <a:ext uri="{FF2B5EF4-FFF2-40B4-BE49-F238E27FC236}">
                <a16:creationId xmlns:a16="http://schemas.microsoft.com/office/drawing/2014/main" id="{B876F0E7-7BCA-33DE-C52B-939BB827916A}"/>
              </a:ext>
            </a:extLst>
          </p:cNvPr>
          <p:cNvSpPr/>
          <p:nvPr/>
        </p:nvSpPr>
        <p:spPr>
          <a:xfrm>
            <a:off x="802800" y="5966930"/>
            <a:ext cx="10585450" cy="523220"/>
          </a:xfrm>
          <a:prstGeom prst="rect">
            <a:avLst/>
          </a:prstGeom>
        </p:spPr>
        <p:txBody>
          <a:bodyPr wrap="square" lIns="0" rIns="0">
            <a:spAutoFit/>
          </a:bodyPr>
          <a:lstStyle/>
          <a:p>
            <a:pPr>
              <a:spcBef>
                <a:spcPts val="0"/>
              </a:spcBef>
              <a:spcAft>
                <a:spcPts val="1200"/>
              </a:spcAft>
              <a:buClr>
                <a:srgbClr val="F47920"/>
              </a:buClr>
              <a:defRPr/>
            </a:pPr>
            <a:r>
              <a:rPr lang="en-GB" sz="1400" dirty="0">
                <a:solidFill>
                  <a:srgbClr val="000000"/>
                </a:solidFill>
                <a:latin typeface="Aptos" panose="020B0004020202020204" pitchFamily="34" charset="0"/>
              </a:rPr>
              <a:t>From 6 April 2027, unspent DC pension pots and lump sum death benefits from a DB plan left to non-spouse/civil partner beneficiaries will be subject to Inheritance Tax.</a:t>
            </a:r>
          </a:p>
        </p:txBody>
      </p:sp>
    </p:spTree>
    <p:custDataLst>
      <p:tags r:id="rId1"/>
    </p:custDataLst>
    <p:extLst>
      <p:ext uri="{BB962C8B-B14F-4D97-AF65-F5344CB8AC3E}">
        <p14:creationId xmlns:p14="http://schemas.microsoft.com/office/powerpoint/2010/main" val="288984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Gifts during your lifetime</a:t>
            </a:r>
            <a:endParaRPr lang="en-GB" sz="3600">
              <a:solidFill>
                <a:srgbClr val="391C66"/>
              </a:solidFill>
              <a:latin typeface="Aptos Display" panose="020B0004020202020204" pitchFamily="34" charset="0"/>
            </a:endParaRPr>
          </a:p>
        </p:txBody>
      </p:sp>
      <p:sp>
        <p:nvSpPr>
          <p:cNvPr id="4" name="Rectangle 12"/>
          <p:cNvSpPr txBox="1">
            <a:spLocks noChangeArrowheads="1"/>
          </p:cNvSpPr>
          <p:nvPr/>
        </p:nvSpPr>
        <p:spPr>
          <a:xfrm>
            <a:off x="802800" y="1659133"/>
            <a:ext cx="10585450" cy="773940"/>
          </a:xfrm>
          <a:prstGeom prst="rect">
            <a:avLst/>
          </a:prstGeom>
          <a:noFill/>
        </p:spPr>
        <p:txBody>
          <a:bodyPr lIns="0"/>
          <a:lstStyle/>
          <a:p>
            <a:pPr>
              <a:spcBef>
                <a:spcPts val="0"/>
              </a:spcBef>
              <a:spcAft>
                <a:spcPts val="900"/>
              </a:spcAft>
              <a:buClr>
                <a:srgbClr val="F47920"/>
              </a:buClr>
              <a:buSzPct val="120000"/>
              <a:defRPr/>
            </a:pPr>
            <a:r>
              <a:rPr lang="en-GB" dirty="0">
                <a:solidFill>
                  <a:srgbClr val="000000"/>
                </a:solidFill>
                <a:latin typeface="Aptos" panose="020B0004020202020204" pitchFamily="34" charset="0"/>
                <a:ea typeface="ヒラギノ角ゴ Pro W3" charset="-128"/>
                <a:cs typeface="Arial" pitchFamily="34" charset="0"/>
              </a:rPr>
              <a:t>There are certain gifts that can be made during your lifetime that are immediately exempt from any Inheritance Tax charge. These include:</a:t>
            </a:r>
          </a:p>
          <a:p>
            <a:pPr marL="358775" indent="-358775">
              <a:spcBef>
                <a:spcPts val="0"/>
              </a:spcBef>
              <a:spcAft>
                <a:spcPts val="900"/>
              </a:spcAft>
              <a:buClr>
                <a:srgbClr val="F47920"/>
              </a:buClr>
              <a:buSzPct val="120000"/>
              <a:buFont typeface="Arial" pitchFamily="34" charset="0"/>
              <a:buChar char="–"/>
              <a:defRPr/>
            </a:pPr>
            <a:endParaRPr lang="en-GB" dirty="0">
              <a:solidFill>
                <a:srgbClr val="000000"/>
              </a:solidFill>
              <a:latin typeface="Aptos" panose="020B0004020202020204" pitchFamily="34" charset="0"/>
              <a:ea typeface="ヒラギノ角ゴ Pro W3" charset="-128"/>
              <a:cs typeface="Arial" pitchFamily="34" charset="0"/>
            </a:endParaRPr>
          </a:p>
          <a:p>
            <a:pPr>
              <a:spcBef>
                <a:spcPts val="0"/>
              </a:spcBef>
              <a:spcAft>
                <a:spcPts val="900"/>
              </a:spcAft>
              <a:buClr>
                <a:srgbClr val="F47920"/>
              </a:buClr>
              <a:buSzPct val="120000"/>
              <a:defRPr/>
            </a:pPr>
            <a:endParaRPr lang="en-GB" sz="2000" kern="0" dirty="0">
              <a:solidFill>
                <a:srgbClr val="001950"/>
              </a:solidFill>
              <a:latin typeface="Aptos" panose="020B0004020202020204" pitchFamily="34" charset="0"/>
              <a:cs typeface="Arial" pitchFamily="34" charset="0"/>
            </a:endParaRPr>
          </a:p>
          <a:p>
            <a:pPr marL="358775" indent="-358775">
              <a:spcBef>
                <a:spcPts val="0"/>
              </a:spcBef>
              <a:spcAft>
                <a:spcPts val="900"/>
              </a:spcAft>
              <a:buClr>
                <a:srgbClr val="F47920"/>
              </a:buClr>
              <a:buSzPct val="120000"/>
              <a:buFont typeface="Arial" pitchFamily="34" charset="0"/>
              <a:buChar char="–"/>
              <a:defRPr/>
            </a:pPr>
            <a:endParaRPr lang="en-GB" sz="2000" kern="0" dirty="0">
              <a:solidFill>
                <a:srgbClr val="001950"/>
              </a:solidFill>
              <a:latin typeface="Aptos" panose="020B0004020202020204" pitchFamily="34" charset="0"/>
              <a:cs typeface="Arial" pitchFamily="34" charset="0"/>
            </a:endParaRPr>
          </a:p>
          <a:p>
            <a:pPr marL="358775" indent="-358775">
              <a:spcBef>
                <a:spcPts val="0"/>
              </a:spcBef>
              <a:spcAft>
                <a:spcPts val="900"/>
              </a:spcAft>
              <a:buClr>
                <a:srgbClr val="F47920"/>
              </a:buClr>
              <a:buSzPct val="120000"/>
              <a:buFont typeface="Arial" pitchFamily="34" charset="0"/>
              <a:buChar char="–"/>
              <a:defRPr/>
            </a:pPr>
            <a:endParaRPr lang="en-GB" sz="2000" kern="0" dirty="0">
              <a:solidFill>
                <a:srgbClr val="001950"/>
              </a:solidFill>
              <a:cs typeface="Arial" pitchFamily="34" charset="0"/>
            </a:endParaRPr>
          </a:p>
        </p:txBody>
      </p:sp>
      <p:sp>
        <p:nvSpPr>
          <p:cNvPr id="5" name="Donut 6"/>
          <p:cNvSpPr/>
          <p:nvPr/>
        </p:nvSpPr>
        <p:spPr>
          <a:xfrm>
            <a:off x="0" y="2460499"/>
            <a:ext cx="1953158" cy="3906315"/>
          </a:xfrm>
          <a:custGeom>
            <a:avLst/>
            <a:gdLst/>
            <a:ahLst/>
            <a:cxnLst/>
            <a:rect l="l" t="t" r="r" b="b"/>
            <a:pathLst>
              <a:path w="2016224" h="4032448">
                <a:moveTo>
                  <a:pt x="0" y="0"/>
                </a:moveTo>
                <a:cubicBezTo>
                  <a:pt x="1113530" y="0"/>
                  <a:pt x="2016224" y="902694"/>
                  <a:pt x="2016224" y="2016224"/>
                </a:cubicBezTo>
                <a:cubicBezTo>
                  <a:pt x="2016224" y="3129754"/>
                  <a:pt x="1113530" y="4032448"/>
                  <a:pt x="0" y="4032448"/>
                </a:cubicBezTo>
                <a:lnTo>
                  <a:pt x="0" y="3980067"/>
                </a:lnTo>
                <a:cubicBezTo>
                  <a:pt x="1084601" y="3980067"/>
                  <a:pt x="1963843" y="3100825"/>
                  <a:pt x="1963843" y="2016224"/>
                </a:cubicBezTo>
                <a:cubicBezTo>
                  <a:pt x="1963843" y="931623"/>
                  <a:pt x="1084601" y="52381"/>
                  <a:pt x="0" y="52381"/>
                </a:cubicBezTo>
                <a:close/>
              </a:path>
            </a:pathLst>
          </a:cu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1B66E"/>
              </a:solidFill>
              <a:latin typeface="Arial"/>
            </a:endParaRPr>
          </a:p>
        </p:txBody>
      </p:sp>
      <p:sp>
        <p:nvSpPr>
          <p:cNvPr id="6" name="Rectangle 5"/>
          <p:cNvSpPr/>
          <p:nvPr/>
        </p:nvSpPr>
        <p:spPr>
          <a:xfrm rot="2700000">
            <a:off x="1203226" y="2886633"/>
            <a:ext cx="139496" cy="139496"/>
          </a:xfrm>
          <a:prstGeom prst="rect">
            <a:avLst/>
          </a:prstGeom>
          <a:solidFill>
            <a:srgbClr val="5DD6F9"/>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1" name="Rectangle 10"/>
          <p:cNvSpPr/>
          <p:nvPr/>
        </p:nvSpPr>
        <p:spPr>
          <a:xfrm rot="2700000">
            <a:off x="1800199" y="3861867"/>
            <a:ext cx="139496" cy="139496"/>
          </a:xfrm>
          <a:prstGeom prst="rect">
            <a:avLst/>
          </a:prstGeom>
          <a:solidFill>
            <a:srgbClr val="F24979"/>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6" name="Rectangle 15"/>
          <p:cNvSpPr/>
          <p:nvPr/>
        </p:nvSpPr>
        <p:spPr>
          <a:xfrm rot="2700000">
            <a:off x="1800535" y="4842037"/>
            <a:ext cx="139496" cy="139496"/>
          </a:xfrm>
          <a:prstGeom prst="rect">
            <a:avLst/>
          </a:prstGeom>
          <a:solidFill>
            <a:srgbClr val="0076BE"/>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2" name="Rectangle 21"/>
          <p:cNvSpPr/>
          <p:nvPr/>
        </p:nvSpPr>
        <p:spPr>
          <a:xfrm rot="2700000">
            <a:off x="1179078" y="5824034"/>
            <a:ext cx="139496" cy="139496"/>
          </a:xfrm>
          <a:prstGeom prst="rect">
            <a:avLst/>
          </a:prstGeom>
          <a:solidFill>
            <a:schemeClr val="tx2"/>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32" name="TextBox 31"/>
          <p:cNvSpPr txBox="1"/>
          <p:nvPr/>
        </p:nvSpPr>
        <p:spPr>
          <a:xfrm>
            <a:off x="164163" y="3739087"/>
            <a:ext cx="1447442" cy="461665"/>
          </a:xfrm>
          <a:prstGeom prst="rect">
            <a:avLst/>
          </a:prstGeom>
          <a:noFill/>
        </p:spPr>
        <p:txBody>
          <a:bodyPr wrap="square" rtlCol="0">
            <a:spAutoFit/>
          </a:bodyPr>
          <a:lstStyle/>
          <a:p>
            <a:pPr defTabSz="914400" eaLnBrk="1" fontAlgn="auto" hangingPunct="1">
              <a:spcBef>
                <a:spcPts val="0"/>
              </a:spcBef>
              <a:spcAft>
                <a:spcPts val="0"/>
              </a:spcAft>
              <a:defRPr/>
            </a:pPr>
            <a:r>
              <a:rPr lang="en-GB" sz="2400" b="1">
                <a:solidFill>
                  <a:srgbClr val="000000"/>
                </a:solidFill>
                <a:latin typeface="Aptos" panose="020B0004020202020204" pitchFamily="34" charset="0"/>
                <a:ea typeface="+mn-ea"/>
                <a:cs typeface="+mn-cs"/>
              </a:rPr>
              <a:t>Exempt</a:t>
            </a:r>
          </a:p>
        </p:txBody>
      </p:sp>
      <p:sp>
        <p:nvSpPr>
          <p:cNvPr id="33" name="TextBox 32"/>
          <p:cNvSpPr txBox="1"/>
          <p:nvPr/>
        </p:nvSpPr>
        <p:spPr>
          <a:xfrm>
            <a:off x="164163" y="4098594"/>
            <a:ext cx="1183302" cy="369332"/>
          </a:xfrm>
          <a:prstGeom prst="rect">
            <a:avLst/>
          </a:prstGeom>
          <a:noFill/>
        </p:spPr>
        <p:txBody>
          <a:bodyPr wrap="square" rtlCol="0">
            <a:spAutoFit/>
          </a:bodyPr>
          <a:lstStyle/>
          <a:p>
            <a:pPr defTabSz="914400" eaLnBrk="1" fontAlgn="auto" hangingPunct="1">
              <a:spcBef>
                <a:spcPts val="0"/>
              </a:spcBef>
              <a:spcAft>
                <a:spcPts val="0"/>
              </a:spcAft>
              <a:defRPr/>
            </a:pPr>
            <a:r>
              <a:rPr lang="en-GB" b="1">
                <a:solidFill>
                  <a:srgbClr val="000000"/>
                </a:solidFill>
                <a:latin typeface="Aptos" panose="020B0004020202020204" pitchFamily="34" charset="0"/>
                <a:ea typeface="+mn-ea"/>
                <a:cs typeface="+mn-cs"/>
              </a:rPr>
              <a:t>From</a:t>
            </a:r>
          </a:p>
        </p:txBody>
      </p:sp>
      <p:sp>
        <p:nvSpPr>
          <p:cNvPr id="34" name="TextBox 33"/>
          <p:cNvSpPr txBox="1"/>
          <p:nvPr/>
        </p:nvSpPr>
        <p:spPr>
          <a:xfrm>
            <a:off x="164164" y="4365768"/>
            <a:ext cx="1607145" cy="369332"/>
          </a:xfrm>
          <a:prstGeom prst="rect">
            <a:avLst/>
          </a:prstGeom>
          <a:noFill/>
        </p:spPr>
        <p:txBody>
          <a:bodyPr wrap="square" rtlCol="0">
            <a:spAutoFit/>
          </a:bodyPr>
          <a:lstStyle/>
          <a:p>
            <a:pPr defTabSz="914400" eaLnBrk="1" fontAlgn="auto" hangingPunct="1">
              <a:spcBef>
                <a:spcPts val="0"/>
              </a:spcBef>
              <a:spcAft>
                <a:spcPts val="0"/>
              </a:spcAft>
              <a:defRPr/>
            </a:pPr>
            <a:r>
              <a:rPr lang="en-GB" b="1">
                <a:solidFill>
                  <a:srgbClr val="000000"/>
                </a:solidFill>
                <a:latin typeface="Aptos" panose="020B0004020202020204" pitchFamily="34" charset="0"/>
                <a:ea typeface="+mn-ea"/>
                <a:cs typeface="+mn-cs"/>
              </a:rPr>
              <a:t>IHT</a:t>
            </a:r>
          </a:p>
        </p:txBody>
      </p:sp>
      <p:grpSp>
        <p:nvGrpSpPr>
          <p:cNvPr id="78" name="Group 77"/>
          <p:cNvGrpSpPr/>
          <p:nvPr/>
        </p:nvGrpSpPr>
        <p:grpSpPr>
          <a:xfrm>
            <a:off x="1439700" y="2608079"/>
            <a:ext cx="9291793" cy="696605"/>
            <a:chOff x="1439699" y="2066187"/>
            <a:chExt cx="9291793" cy="696605"/>
          </a:xfrm>
        </p:grpSpPr>
        <p:cxnSp>
          <p:nvCxnSpPr>
            <p:cNvPr id="8" name="Straight Connector 7"/>
            <p:cNvCxnSpPr/>
            <p:nvPr/>
          </p:nvCxnSpPr>
          <p:spPr>
            <a:xfrm>
              <a:off x="1462562" y="2398368"/>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439699" y="2363490"/>
              <a:ext cx="69756" cy="69756"/>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A2E2"/>
                </a:solidFill>
                <a:latin typeface="Arial"/>
              </a:endParaRPr>
            </a:p>
          </p:txBody>
        </p:sp>
        <p:sp>
          <p:nvSpPr>
            <p:cNvPr id="10" name="Oval 9"/>
            <p:cNvSpPr/>
            <p:nvPr/>
          </p:nvSpPr>
          <p:spPr>
            <a:xfrm>
              <a:off x="2605352" y="2365318"/>
              <a:ext cx="69756" cy="69756"/>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A2E2"/>
                </a:solidFill>
                <a:latin typeface="Arial"/>
              </a:endParaRPr>
            </a:p>
          </p:txBody>
        </p:sp>
        <p:sp>
          <p:nvSpPr>
            <p:cNvPr id="28" name="Oval 27"/>
            <p:cNvSpPr/>
            <p:nvPr/>
          </p:nvSpPr>
          <p:spPr>
            <a:xfrm>
              <a:off x="2791176" y="2066187"/>
              <a:ext cx="696605" cy="696605"/>
            </a:xfrm>
            <a:prstGeom prst="ellipse">
              <a:avLst/>
            </a:prstGeom>
            <a:solidFill>
              <a:srgbClr val="5DD6F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3" name="Rectangle 2"/>
            <p:cNvSpPr/>
            <p:nvPr/>
          </p:nvSpPr>
          <p:spPr>
            <a:xfrm>
              <a:off x="3619980" y="2174856"/>
              <a:ext cx="7111512" cy="369332"/>
            </a:xfrm>
            <a:prstGeom prst="rect">
              <a:avLst/>
            </a:prstGeom>
          </p:spPr>
          <p:txBody>
            <a:bodyPr wrap="square">
              <a:spAutoFit/>
            </a:bodyPr>
            <a:lstStyle/>
            <a:p>
              <a:r>
                <a:rPr lang="en-GB" dirty="0">
                  <a:solidFill>
                    <a:srgbClr val="000000"/>
                  </a:solidFill>
                  <a:latin typeface="Aptos" panose="020B0004020202020204" pitchFamily="34" charset="0"/>
                </a:rPr>
                <a:t>An annual exemption of £3,000 (carry forward over 1 year is permitted)</a:t>
              </a:r>
            </a:p>
          </p:txBody>
        </p:sp>
        <p:pic>
          <p:nvPicPr>
            <p:cNvPr id="74" name="Picture 73"/>
            <p:cNvPicPr>
              <a:picLocks noChangeAspect="1"/>
            </p:cNvPicPr>
            <p:nvPr/>
          </p:nvPicPr>
          <p:blipFill>
            <a:blip r:embed="rId4">
              <a:grayscl/>
            </a:blip>
            <a:stretch>
              <a:fillRect/>
            </a:stretch>
          </p:blipFill>
          <p:spPr>
            <a:xfrm>
              <a:off x="2961708" y="2188283"/>
              <a:ext cx="355539" cy="444871"/>
            </a:xfrm>
            <a:prstGeom prst="rect">
              <a:avLst/>
            </a:prstGeom>
          </p:spPr>
        </p:pic>
      </p:grpSp>
      <p:grpSp>
        <p:nvGrpSpPr>
          <p:cNvPr id="79" name="Group 78"/>
          <p:cNvGrpSpPr/>
          <p:nvPr/>
        </p:nvGrpSpPr>
        <p:grpSpPr>
          <a:xfrm>
            <a:off x="2092670" y="3584227"/>
            <a:ext cx="7193373" cy="696605"/>
            <a:chOff x="2092669" y="3042335"/>
            <a:chExt cx="7193373" cy="696605"/>
          </a:xfrm>
        </p:grpSpPr>
        <p:cxnSp>
          <p:nvCxnSpPr>
            <p:cNvPr id="13" name="Straight Connector 12"/>
            <p:cNvCxnSpPr/>
            <p:nvPr/>
          </p:nvCxnSpPr>
          <p:spPr>
            <a:xfrm>
              <a:off x="2115532" y="3388810"/>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092669" y="3353932"/>
              <a:ext cx="69756" cy="69756"/>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5" name="Oval 14"/>
            <p:cNvSpPr/>
            <p:nvPr/>
          </p:nvSpPr>
          <p:spPr>
            <a:xfrm>
              <a:off x="3258322" y="3355760"/>
              <a:ext cx="69756" cy="69756"/>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36" name="Oval 35"/>
            <p:cNvSpPr/>
            <p:nvPr/>
          </p:nvSpPr>
          <p:spPr>
            <a:xfrm>
              <a:off x="3487781" y="3042335"/>
              <a:ext cx="696605" cy="696605"/>
            </a:xfrm>
            <a:prstGeom prst="ellipse">
              <a:avLst/>
            </a:prstGeom>
            <a:solidFill>
              <a:srgbClr val="F2497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7" name="Rectangle 46"/>
            <p:cNvSpPr/>
            <p:nvPr/>
          </p:nvSpPr>
          <p:spPr>
            <a:xfrm>
              <a:off x="4383175" y="3197195"/>
              <a:ext cx="4902867" cy="369332"/>
            </a:xfrm>
            <a:prstGeom prst="rect">
              <a:avLst/>
            </a:prstGeom>
          </p:spPr>
          <p:txBody>
            <a:bodyPr wrap="square">
              <a:spAutoFit/>
            </a:bodyPr>
            <a:lstStyle/>
            <a:p>
              <a:r>
                <a:rPr lang="en-GB" dirty="0">
                  <a:solidFill>
                    <a:srgbClr val="000000"/>
                  </a:solidFill>
                  <a:latin typeface="Aptos" panose="020B0004020202020204" pitchFamily="34" charset="0"/>
                </a:rPr>
                <a:t>Small gifts up to the value of £250 per person</a:t>
              </a:r>
            </a:p>
          </p:txBody>
        </p:sp>
        <p:pic>
          <p:nvPicPr>
            <p:cNvPr id="75" name="Picture 74"/>
            <p:cNvPicPr>
              <a:picLocks noChangeAspect="1"/>
            </p:cNvPicPr>
            <p:nvPr/>
          </p:nvPicPr>
          <p:blipFill>
            <a:blip r:embed="rId5"/>
            <a:stretch>
              <a:fillRect/>
            </a:stretch>
          </p:blipFill>
          <p:spPr>
            <a:xfrm>
              <a:off x="3652824" y="3220614"/>
              <a:ext cx="353816" cy="349448"/>
            </a:xfrm>
            <a:prstGeom prst="rect">
              <a:avLst/>
            </a:prstGeom>
          </p:spPr>
        </p:pic>
      </p:grpSp>
      <p:grpSp>
        <p:nvGrpSpPr>
          <p:cNvPr id="81" name="Group 80"/>
          <p:cNvGrpSpPr/>
          <p:nvPr/>
        </p:nvGrpSpPr>
        <p:grpSpPr>
          <a:xfrm>
            <a:off x="1447581" y="5544565"/>
            <a:ext cx="5646057" cy="696605"/>
            <a:chOff x="1447580" y="5002673"/>
            <a:chExt cx="5646057" cy="696605"/>
          </a:xfrm>
        </p:grpSpPr>
        <p:cxnSp>
          <p:nvCxnSpPr>
            <p:cNvPr id="24" name="Straight Connector 23"/>
            <p:cNvCxnSpPr/>
            <p:nvPr/>
          </p:nvCxnSpPr>
          <p:spPr>
            <a:xfrm>
              <a:off x="1470443" y="5350976"/>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447580" y="5316099"/>
              <a:ext cx="69756" cy="6975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6" name="Oval 25"/>
            <p:cNvSpPr/>
            <p:nvPr/>
          </p:nvSpPr>
          <p:spPr>
            <a:xfrm>
              <a:off x="2613233" y="5317927"/>
              <a:ext cx="69756" cy="6975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4" name="Oval 43"/>
            <p:cNvSpPr/>
            <p:nvPr/>
          </p:nvSpPr>
          <p:spPr>
            <a:xfrm>
              <a:off x="2791176" y="5002673"/>
              <a:ext cx="696605" cy="696605"/>
            </a:xfrm>
            <a:prstGeom prst="ellipse">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9" name="Rectangle 48"/>
            <p:cNvSpPr/>
            <p:nvPr/>
          </p:nvSpPr>
          <p:spPr>
            <a:xfrm>
              <a:off x="3664493" y="5200801"/>
              <a:ext cx="3429144" cy="369332"/>
            </a:xfrm>
            <a:prstGeom prst="rect">
              <a:avLst/>
            </a:prstGeom>
          </p:spPr>
          <p:txBody>
            <a:bodyPr wrap="square">
              <a:spAutoFit/>
            </a:bodyPr>
            <a:lstStyle/>
            <a:p>
              <a:r>
                <a:rPr lang="en-GB">
                  <a:solidFill>
                    <a:srgbClr val="000000"/>
                  </a:solidFill>
                  <a:latin typeface="Aptos" panose="020B0004020202020204" pitchFamily="34" charset="0"/>
                </a:rPr>
                <a:t>Gifts to a spouse or civil partner</a:t>
              </a:r>
            </a:p>
          </p:txBody>
        </p:sp>
        <p:pic>
          <p:nvPicPr>
            <p:cNvPr id="76" name="Picture 75"/>
            <p:cNvPicPr>
              <a:picLocks noChangeAspect="1"/>
            </p:cNvPicPr>
            <p:nvPr/>
          </p:nvPicPr>
          <p:blipFill>
            <a:blip r:embed="rId6"/>
            <a:stretch>
              <a:fillRect/>
            </a:stretch>
          </p:blipFill>
          <p:spPr>
            <a:xfrm>
              <a:off x="2892015" y="5229735"/>
              <a:ext cx="502777" cy="251389"/>
            </a:xfrm>
            <a:prstGeom prst="rect">
              <a:avLst/>
            </a:prstGeom>
          </p:spPr>
        </p:pic>
      </p:grpSp>
      <p:grpSp>
        <p:nvGrpSpPr>
          <p:cNvPr id="80" name="Group 79"/>
          <p:cNvGrpSpPr/>
          <p:nvPr/>
        </p:nvGrpSpPr>
        <p:grpSpPr>
          <a:xfrm>
            <a:off x="2092669" y="4564943"/>
            <a:ext cx="9295581" cy="726765"/>
            <a:chOff x="2092669" y="4023051"/>
            <a:chExt cx="9295581" cy="726765"/>
          </a:xfrm>
        </p:grpSpPr>
        <p:cxnSp>
          <p:nvCxnSpPr>
            <p:cNvPr id="18" name="Straight Connector 17"/>
            <p:cNvCxnSpPr/>
            <p:nvPr/>
          </p:nvCxnSpPr>
          <p:spPr>
            <a:xfrm>
              <a:off x="2115532" y="4368980"/>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2092669" y="4334102"/>
              <a:ext cx="69756" cy="69756"/>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0" name="Oval 19"/>
            <p:cNvSpPr/>
            <p:nvPr/>
          </p:nvSpPr>
          <p:spPr>
            <a:xfrm>
              <a:off x="3258322" y="4335930"/>
              <a:ext cx="69756" cy="69756"/>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0" name="Oval 39"/>
            <p:cNvSpPr/>
            <p:nvPr/>
          </p:nvSpPr>
          <p:spPr>
            <a:xfrm>
              <a:off x="3487781" y="4023051"/>
              <a:ext cx="696605" cy="696605"/>
            </a:xfrm>
            <a:prstGeom prst="ellipse">
              <a:avLst/>
            </a:prstGeom>
            <a:solidFill>
              <a:srgbClr val="0076B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8" name="Rectangle 47"/>
            <p:cNvSpPr/>
            <p:nvPr/>
          </p:nvSpPr>
          <p:spPr>
            <a:xfrm>
              <a:off x="4323888" y="4060958"/>
              <a:ext cx="7064362" cy="646331"/>
            </a:xfrm>
            <a:prstGeom prst="rect">
              <a:avLst/>
            </a:prstGeom>
          </p:spPr>
          <p:txBody>
            <a:bodyPr wrap="square">
              <a:spAutoFit/>
            </a:bodyPr>
            <a:lstStyle/>
            <a:p>
              <a:r>
                <a:rPr lang="en-GB" dirty="0">
                  <a:solidFill>
                    <a:srgbClr val="000000"/>
                  </a:solidFill>
                  <a:latin typeface="Aptos" panose="020B0004020202020204" pitchFamily="34" charset="0"/>
                </a:rPr>
                <a:t>Regular gifts or payments that are part of your normal expenditure out of income</a:t>
              </a:r>
            </a:p>
          </p:txBody>
        </p:sp>
        <p:pic>
          <p:nvPicPr>
            <p:cNvPr id="77" name="Picture 76"/>
            <p:cNvPicPr>
              <a:picLocks noChangeAspect="1"/>
            </p:cNvPicPr>
            <p:nvPr/>
          </p:nvPicPr>
          <p:blipFill>
            <a:blip r:embed="rId7"/>
            <a:stretch>
              <a:fillRect/>
            </a:stretch>
          </p:blipFill>
          <p:spPr>
            <a:xfrm>
              <a:off x="3619981" y="4064249"/>
              <a:ext cx="457729" cy="685567"/>
            </a:xfrm>
            <a:prstGeom prst="rect">
              <a:avLst/>
            </a:prstGeom>
          </p:spPr>
        </p:pic>
      </p:grpSp>
      <p:sp>
        <p:nvSpPr>
          <p:cNvPr id="7" name="RefTextBox123">
            <a:extLst>
              <a:ext uri="{FF2B5EF4-FFF2-40B4-BE49-F238E27FC236}">
                <a16:creationId xmlns:a16="http://schemas.microsoft.com/office/drawing/2014/main" id="{CE0B3091-363C-1AEA-5443-526EC4E0A25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605933157</a:t>
            </a:r>
          </a:p>
        </p:txBody>
      </p:sp>
    </p:spTree>
    <p:custDataLst>
      <p:tags r:id="rId1"/>
    </p:custDataLst>
    <p:extLst>
      <p:ext uri="{BB962C8B-B14F-4D97-AF65-F5344CB8AC3E}">
        <p14:creationId xmlns:p14="http://schemas.microsoft.com/office/powerpoint/2010/main" val="42700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wipe(left)">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left)">
                                      <p:cBhvr>
                                        <p:cTn id="49" dur="500"/>
                                        <p:tgtEl>
                                          <p:spTgt spid="8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6" grpId="0" animBg="1"/>
      <p:bldP spid="22" grpId="0" animBg="1"/>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Potentially exempt transfers</a:t>
            </a:r>
            <a:endParaRPr lang="en-GB" sz="3600" dirty="0">
              <a:solidFill>
                <a:srgbClr val="391C66"/>
              </a:solidFill>
              <a:latin typeface="Aptos Display" panose="020B0004020202020204" pitchFamily="34" charset="0"/>
            </a:endParaRPr>
          </a:p>
        </p:txBody>
      </p:sp>
      <p:sp>
        <p:nvSpPr>
          <p:cNvPr id="79" name="Rectangle 78"/>
          <p:cNvSpPr/>
          <p:nvPr/>
        </p:nvSpPr>
        <p:spPr>
          <a:xfrm>
            <a:off x="802800" y="1812433"/>
            <a:ext cx="9474202" cy="343235"/>
          </a:xfrm>
          <a:prstGeom prst="rect">
            <a:avLst/>
          </a:prstGeom>
        </p:spPr>
        <p:txBody>
          <a:bodyPr wrap="square" lIns="0">
            <a:spAutoFit/>
          </a:bodyPr>
          <a:lstStyle/>
          <a:p>
            <a:pPr marL="0" lvl="1" fontAlgn="auto">
              <a:lnSpc>
                <a:spcPct val="90000"/>
              </a:lnSpc>
              <a:spcBef>
                <a:spcPts val="0"/>
              </a:spcBef>
              <a:spcAft>
                <a:spcPts val="1200"/>
              </a:spcAft>
              <a:buClr>
                <a:srgbClr val="635A54"/>
              </a:buClr>
              <a:buSzPct val="75000"/>
              <a:defRPr/>
            </a:pPr>
            <a:r>
              <a:rPr lang="en-GB" dirty="0">
                <a:solidFill>
                  <a:srgbClr val="000000"/>
                </a:solidFill>
                <a:latin typeface="Aptos" panose="020B0004020202020204" pitchFamily="34" charset="0"/>
                <a:ea typeface="ヒラギノ角ゴ Pro W3" charset="-128"/>
                <a:cs typeface="Arial" pitchFamily="34" charset="0"/>
              </a:rPr>
              <a:t>Other gifts made whilst alive may become exempt after a period of time has passed.</a:t>
            </a:r>
          </a:p>
        </p:txBody>
      </p:sp>
      <p:cxnSp>
        <p:nvCxnSpPr>
          <p:cNvPr id="103" name="Straight Connector 102"/>
          <p:cNvCxnSpPr>
            <a:cxnSpLocks/>
          </p:cNvCxnSpPr>
          <p:nvPr/>
        </p:nvCxnSpPr>
        <p:spPr>
          <a:xfrm>
            <a:off x="0" y="4393588"/>
            <a:ext cx="12192000" cy="0"/>
          </a:xfrm>
          <a:prstGeom prst="line">
            <a:avLst/>
          </a:prstGeom>
          <a:solidFill>
            <a:schemeClr val="bg1"/>
          </a:solidFill>
          <a:ln w="53975">
            <a:solidFill>
              <a:schemeClr val="bg2">
                <a:lumMod val="85000"/>
              </a:schemeClr>
            </a:solidFill>
          </a:ln>
          <a:effectLst/>
        </p:spPr>
        <p:style>
          <a:lnRef idx="1">
            <a:schemeClr val="accent1"/>
          </a:lnRef>
          <a:fillRef idx="3">
            <a:schemeClr val="accent1"/>
          </a:fillRef>
          <a:effectRef idx="2">
            <a:schemeClr val="accent1"/>
          </a:effectRef>
          <a:fontRef idx="minor">
            <a:schemeClr val="lt1"/>
          </a:fontRef>
        </p:style>
      </p:cxnSp>
      <p:sp>
        <p:nvSpPr>
          <p:cNvPr id="94" name="Oval 93"/>
          <p:cNvSpPr/>
          <p:nvPr/>
        </p:nvSpPr>
        <p:spPr>
          <a:xfrm>
            <a:off x="2206971" y="4333646"/>
            <a:ext cx="136142" cy="136142"/>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Oval 96"/>
          <p:cNvSpPr/>
          <p:nvPr/>
        </p:nvSpPr>
        <p:spPr>
          <a:xfrm>
            <a:off x="9700107" y="4333646"/>
            <a:ext cx="136142" cy="13614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Oval 99"/>
          <p:cNvSpPr/>
          <p:nvPr/>
        </p:nvSpPr>
        <p:spPr>
          <a:xfrm>
            <a:off x="5846037" y="4333646"/>
            <a:ext cx="136142" cy="136142"/>
          </a:xfrm>
          <a:prstGeom prst="ellipse">
            <a:avLst/>
          </a:pr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4" name="Group 213"/>
          <p:cNvGrpSpPr/>
          <p:nvPr/>
        </p:nvGrpSpPr>
        <p:grpSpPr>
          <a:xfrm>
            <a:off x="1072148" y="4614475"/>
            <a:ext cx="2418138" cy="967827"/>
            <a:chOff x="2206547" y="3619910"/>
            <a:chExt cx="2418138" cy="967827"/>
          </a:xfrm>
        </p:grpSpPr>
        <p:sp>
          <p:nvSpPr>
            <p:cNvPr id="107" name="Rectangle 106"/>
            <p:cNvSpPr/>
            <p:nvPr/>
          </p:nvSpPr>
          <p:spPr>
            <a:xfrm>
              <a:off x="2206547" y="4052206"/>
              <a:ext cx="2418138" cy="535531"/>
            </a:xfrm>
            <a:prstGeom prst="rect">
              <a:avLst/>
            </a:prstGeom>
          </p:spPr>
          <p:txBody>
            <a:bodyPr wrap="square">
              <a:spAutoFit/>
            </a:bodyPr>
            <a:lstStyle/>
            <a:p>
              <a:pPr marL="0" lvl="1" algn="ctr" fontAlgn="auto">
                <a:lnSpc>
                  <a:spcPct val="90000"/>
                </a:lnSpc>
                <a:spcBef>
                  <a:spcPts val="0"/>
                </a:spcBef>
                <a:spcAft>
                  <a:spcPts val="1200"/>
                </a:spcAft>
                <a:buClr>
                  <a:srgbClr val="635A54"/>
                </a:buClr>
                <a:buSzPct val="75000"/>
              </a:pPr>
              <a:r>
                <a:rPr lang="en-GB" sz="1600">
                  <a:solidFill>
                    <a:srgbClr val="000000"/>
                  </a:solidFill>
                  <a:latin typeface="Aptos" panose="020B0004020202020204" pitchFamily="34" charset="0"/>
                  <a:ea typeface="ヒラギノ角ゴ Pro W3" charset="-128"/>
                  <a:cs typeface="Arial" pitchFamily="34" charset="0"/>
                </a:rPr>
                <a:t>The donor must give up all interest in the gift</a:t>
              </a:r>
            </a:p>
          </p:txBody>
        </p:sp>
        <p:sp>
          <p:nvSpPr>
            <p:cNvPr id="112" name="Rectangle 111"/>
            <p:cNvSpPr/>
            <p:nvPr/>
          </p:nvSpPr>
          <p:spPr>
            <a:xfrm>
              <a:off x="2627817" y="3619910"/>
              <a:ext cx="1635897" cy="400110"/>
            </a:xfrm>
            <a:prstGeom prst="rect">
              <a:avLst/>
            </a:prstGeom>
          </p:spPr>
          <p:txBody>
            <a:bodyPr wrap="none">
              <a:spAutoFit/>
            </a:bodyPr>
            <a:lstStyle/>
            <a:p>
              <a:r>
                <a:rPr lang="en-GB" sz="2000" b="1">
                  <a:solidFill>
                    <a:srgbClr val="9875A7"/>
                  </a:solidFill>
                  <a:latin typeface="Aptos" panose="020B0004020202020204" pitchFamily="34" charset="0"/>
                  <a:ea typeface="ヒラギノ角ゴ Pro W3" charset="-128"/>
                  <a:cs typeface="Arial" pitchFamily="34" charset="0"/>
                </a:rPr>
                <a:t>Outright Gift</a:t>
              </a:r>
              <a:endParaRPr lang="en-GB" sz="2000" b="1">
                <a:solidFill>
                  <a:srgbClr val="9875A7"/>
                </a:solidFill>
                <a:latin typeface="Aptos" panose="020B0004020202020204" pitchFamily="34" charset="0"/>
              </a:endParaRPr>
            </a:p>
          </p:txBody>
        </p:sp>
      </p:grpSp>
      <p:grpSp>
        <p:nvGrpSpPr>
          <p:cNvPr id="215" name="Group 214"/>
          <p:cNvGrpSpPr/>
          <p:nvPr/>
        </p:nvGrpSpPr>
        <p:grpSpPr>
          <a:xfrm>
            <a:off x="8838634" y="4614475"/>
            <a:ext cx="2007921" cy="967827"/>
            <a:chOff x="4805012" y="3619910"/>
            <a:chExt cx="2007921" cy="967827"/>
          </a:xfrm>
        </p:grpSpPr>
        <p:sp>
          <p:nvSpPr>
            <p:cNvPr id="108" name="Rectangle 107"/>
            <p:cNvSpPr/>
            <p:nvPr/>
          </p:nvSpPr>
          <p:spPr>
            <a:xfrm>
              <a:off x="4805012" y="4052206"/>
              <a:ext cx="2007921" cy="535531"/>
            </a:xfrm>
            <a:prstGeom prst="rect">
              <a:avLst/>
            </a:prstGeom>
          </p:spPr>
          <p:txBody>
            <a:bodyPr wrap="square">
              <a:spAutoFit/>
            </a:bodyPr>
            <a:lstStyle/>
            <a:p>
              <a:pPr marL="0" lvl="1" algn="ctr" fontAlgn="auto">
                <a:lnSpc>
                  <a:spcPct val="90000"/>
                </a:lnSpc>
                <a:spcBef>
                  <a:spcPts val="0"/>
                </a:spcBef>
                <a:spcAft>
                  <a:spcPts val="1200"/>
                </a:spcAft>
                <a:buClr>
                  <a:srgbClr val="635A54"/>
                </a:buClr>
                <a:buSzPct val="75000"/>
              </a:pPr>
              <a:r>
                <a:rPr lang="en-GB" sz="1600">
                  <a:solidFill>
                    <a:srgbClr val="000000"/>
                  </a:solidFill>
                  <a:latin typeface="Aptos" panose="020B0004020202020204" pitchFamily="34" charset="0"/>
                  <a:ea typeface="ヒラギノ角ゴ Pro W3" charset="-128"/>
                  <a:cs typeface="Arial" pitchFamily="34" charset="0"/>
                </a:rPr>
                <a:t>After 7 years the gift is exempt from IHT</a:t>
              </a:r>
            </a:p>
          </p:txBody>
        </p:sp>
        <p:sp>
          <p:nvSpPr>
            <p:cNvPr id="113" name="Rectangle 112"/>
            <p:cNvSpPr/>
            <p:nvPr/>
          </p:nvSpPr>
          <p:spPr>
            <a:xfrm>
              <a:off x="5214671" y="3619910"/>
              <a:ext cx="1015471" cy="400110"/>
            </a:xfrm>
            <a:prstGeom prst="rect">
              <a:avLst/>
            </a:prstGeom>
          </p:spPr>
          <p:txBody>
            <a:bodyPr wrap="none">
              <a:spAutoFit/>
            </a:bodyPr>
            <a:lstStyle/>
            <a:p>
              <a:r>
                <a:rPr lang="en-GB" sz="2000" b="1" dirty="0">
                  <a:solidFill>
                    <a:schemeClr val="accent5"/>
                  </a:solidFill>
                  <a:latin typeface="Aptos" panose="020B0004020202020204" pitchFamily="34" charset="0"/>
                  <a:ea typeface="ヒラギノ角ゴ Pro W3" charset="-128"/>
                  <a:cs typeface="Arial" pitchFamily="34" charset="0"/>
                </a:rPr>
                <a:t>7 Years</a:t>
              </a:r>
              <a:endParaRPr lang="en-GB" sz="2000" b="1" dirty="0">
                <a:solidFill>
                  <a:schemeClr val="accent5"/>
                </a:solidFill>
                <a:latin typeface="Aptos" panose="020B0004020202020204" pitchFamily="34" charset="0"/>
              </a:endParaRPr>
            </a:p>
          </p:txBody>
        </p:sp>
      </p:grpSp>
      <p:grpSp>
        <p:nvGrpSpPr>
          <p:cNvPr id="216" name="Group 215"/>
          <p:cNvGrpSpPr/>
          <p:nvPr/>
        </p:nvGrpSpPr>
        <p:grpSpPr>
          <a:xfrm>
            <a:off x="4645793" y="4614474"/>
            <a:ext cx="2507740" cy="1189426"/>
            <a:chOff x="6791357" y="3619910"/>
            <a:chExt cx="2507740" cy="1189426"/>
          </a:xfrm>
        </p:grpSpPr>
        <p:sp>
          <p:nvSpPr>
            <p:cNvPr id="109" name="Rectangle 108"/>
            <p:cNvSpPr/>
            <p:nvPr/>
          </p:nvSpPr>
          <p:spPr>
            <a:xfrm>
              <a:off x="6791357" y="4052206"/>
              <a:ext cx="2507740" cy="757130"/>
            </a:xfrm>
            <a:prstGeom prst="rect">
              <a:avLst/>
            </a:prstGeom>
          </p:spPr>
          <p:txBody>
            <a:bodyPr wrap="square">
              <a:spAutoFit/>
            </a:bodyPr>
            <a:lstStyle/>
            <a:p>
              <a:pPr marL="0" lvl="1" algn="ctr" fontAlgn="auto">
                <a:lnSpc>
                  <a:spcPct val="90000"/>
                </a:lnSpc>
                <a:spcBef>
                  <a:spcPts val="0"/>
                </a:spcBef>
                <a:spcAft>
                  <a:spcPts val="1200"/>
                </a:spcAft>
                <a:buClr>
                  <a:srgbClr val="635A54"/>
                </a:buClr>
                <a:buSzPct val="75000"/>
              </a:pPr>
              <a:r>
                <a:rPr lang="en-GB" sz="1600">
                  <a:solidFill>
                    <a:srgbClr val="000000"/>
                  </a:solidFill>
                  <a:latin typeface="Aptos" panose="020B0004020202020204" pitchFamily="34" charset="0"/>
                  <a:ea typeface="ヒラギノ角ゴ Pro W3" charset="-128"/>
                  <a:cs typeface="Arial" pitchFamily="34" charset="0"/>
                </a:rPr>
                <a:t>The donor must survive 7 years from the date the gift was made</a:t>
              </a:r>
            </a:p>
          </p:txBody>
        </p:sp>
        <p:sp>
          <p:nvSpPr>
            <p:cNvPr id="114" name="Rectangle 113"/>
            <p:cNvSpPr/>
            <p:nvPr/>
          </p:nvSpPr>
          <p:spPr>
            <a:xfrm>
              <a:off x="7331748" y="3619910"/>
              <a:ext cx="1382558" cy="400110"/>
            </a:xfrm>
            <a:prstGeom prst="rect">
              <a:avLst/>
            </a:prstGeom>
          </p:spPr>
          <p:txBody>
            <a:bodyPr wrap="none">
              <a:spAutoFit/>
            </a:bodyPr>
            <a:lstStyle/>
            <a:p>
              <a:r>
                <a:rPr lang="en-GB" sz="2000" b="1">
                  <a:solidFill>
                    <a:srgbClr val="00A2E2"/>
                  </a:solidFill>
                  <a:latin typeface="Aptos" panose="020B0004020202020204" pitchFamily="34" charset="0"/>
                  <a:ea typeface="ヒラギノ角ゴ Pro W3" charset="-128"/>
                  <a:cs typeface="Arial" pitchFamily="34" charset="0"/>
                </a:rPr>
                <a:t>Failed PET</a:t>
              </a:r>
              <a:endParaRPr lang="en-GB" sz="2000" b="1">
                <a:solidFill>
                  <a:srgbClr val="00A2E2"/>
                </a:solidFill>
                <a:latin typeface="Aptos" panose="020B0004020202020204" pitchFamily="34" charset="0"/>
              </a:endParaRPr>
            </a:p>
          </p:txBody>
        </p:sp>
      </p:grpSp>
      <p:grpSp>
        <p:nvGrpSpPr>
          <p:cNvPr id="210" name="Group 209"/>
          <p:cNvGrpSpPr/>
          <p:nvPr/>
        </p:nvGrpSpPr>
        <p:grpSpPr>
          <a:xfrm>
            <a:off x="1843125" y="3158300"/>
            <a:ext cx="861363" cy="926986"/>
            <a:chOff x="2977523" y="2163736"/>
            <a:chExt cx="861363" cy="926986"/>
          </a:xfrm>
        </p:grpSpPr>
        <p:sp>
          <p:nvSpPr>
            <p:cNvPr id="125" name="Oval 17"/>
            <p:cNvSpPr/>
            <p:nvPr/>
          </p:nvSpPr>
          <p:spPr>
            <a:xfrm>
              <a:off x="3293100" y="2462190"/>
              <a:ext cx="239735" cy="173938"/>
            </a:xfrm>
            <a:custGeom>
              <a:avLst/>
              <a:gdLst/>
              <a:ahLst/>
              <a:cxnLst/>
              <a:rect l="l" t="t" r="r" b="b"/>
              <a:pathLst>
                <a:path w="983984" h="713925">
                  <a:moveTo>
                    <a:pt x="292729" y="557398"/>
                  </a:moveTo>
                  <a:cubicBezTo>
                    <a:pt x="314428" y="617006"/>
                    <a:pt x="409242" y="661869"/>
                    <a:pt x="522916" y="661869"/>
                  </a:cubicBezTo>
                  <a:cubicBezTo>
                    <a:pt x="636589" y="661869"/>
                    <a:pt x="731403" y="617006"/>
                    <a:pt x="753101" y="557398"/>
                  </a:cubicBezTo>
                  <a:cubicBezTo>
                    <a:pt x="756189" y="565802"/>
                    <a:pt x="757799" y="574510"/>
                    <a:pt x="757799" y="583426"/>
                  </a:cubicBezTo>
                  <a:cubicBezTo>
                    <a:pt x="757799" y="655499"/>
                    <a:pt x="652638" y="713925"/>
                    <a:pt x="522916" y="713925"/>
                  </a:cubicBezTo>
                  <a:cubicBezTo>
                    <a:pt x="393193" y="713925"/>
                    <a:pt x="288032" y="655499"/>
                    <a:pt x="288032" y="583426"/>
                  </a:cubicBezTo>
                  <a:cubicBezTo>
                    <a:pt x="288032" y="574510"/>
                    <a:pt x="289642" y="565802"/>
                    <a:pt x="292729" y="557398"/>
                  </a:cubicBezTo>
                  <a:close/>
                  <a:moveTo>
                    <a:pt x="292794" y="356195"/>
                  </a:moveTo>
                  <a:lnTo>
                    <a:pt x="292794" y="378573"/>
                  </a:lnTo>
                  <a:cubicBezTo>
                    <a:pt x="314537" y="438140"/>
                    <a:pt x="409307" y="482952"/>
                    <a:pt x="522916" y="482952"/>
                  </a:cubicBezTo>
                  <a:cubicBezTo>
                    <a:pt x="636340" y="482952"/>
                    <a:pt x="730987" y="438285"/>
                    <a:pt x="752853" y="378834"/>
                  </a:cubicBezTo>
                  <a:lnTo>
                    <a:pt x="753022" y="356249"/>
                  </a:lnTo>
                  <a:cubicBezTo>
                    <a:pt x="731116" y="407214"/>
                    <a:pt x="636417" y="445550"/>
                    <a:pt x="522916" y="445550"/>
                  </a:cubicBezTo>
                  <a:cubicBezTo>
                    <a:pt x="409376" y="445550"/>
                    <a:pt x="314652" y="407188"/>
                    <a:pt x="292794" y="356195"/>
                  </a:cubicBezTo>
                  <a:close/>
                  <a:moveTo>
                    <a:pt x="4697" y="335547"/>
                  </a:moveTo>
                  <a:cubicBezTo>
                    <a:pt x="26396" y="395155"/>
                    <a:pt x="121210" y="440018"/>
                    <a:pt x="234884" y="440018"/>
                  </a:cubicBezTo>
                  <a:lnTo>
                    <a:pt x="292794" y="434332"/>
                  </a:lnTo>
                  <a:lnTo>
                    <a:pt x="292794" y="468032"/>
                  </a:lnTo>
                  <a:cubicBezTo>
                    <a:pt x="314537" y="527598"/>
                    <a:pt x="409307" y="572411"/>
                    <a:pt x="522916" y="572411"/>
                  </a:cubicBezTo>
                  <a:cubicBezTo>
                    <a:pt x="632947" y="572411"/>
                    <a:pt x="725307" y="530376"/>
                    <a:pt x="749512" y="473048"/>
                  </a:cubicBezTo>
                  <a:lnTo>
                    <a:pt x="751026" y="442481"/>
                  </a:lnTo>
                  <a:cubicBezTo>
                    <a:pt x="863844" y="442163"/>
                    <a:pt x="957711" y="397470"/>
                    <a:pt x="979286" y="338199"/>
                  </a:cubicBezTo>
                  <a:cubicBezTo>
                    <a:pt x="982374" y="346603"/>
                    <a:pt x="983984" y="355311"/>
                    <a:pt x="983984" y="364227"/>
                  </a:cubicBezTo>
                  <a:cubicBezTo>
                    <a:pt x="983984" y="434686"/>
                    <a:pt x="883480" y="492103"/>
                    <a:pt x="757760" y="493755"/>
                  </a:cubicBezTo>
                  <a:cubicBezTo>
                    <a:pt x="757799" y="493826"/>
                    <a:pt x="757799" y="493897"/>
                    <a:pt x="757799" y="493968"/>
                  </a:cubicBezTo>
                  <a:cubicBezTo>
                    <a:pt x="757799" y="566040"/>
                    <a:pt x="652638" y="624467"/>
                    <a:pt x="522916" y="624467"/>
                  </a:cubicBezTo>
                  <a:cubicBezTo>
                    <a:pt x="393193" y="624467"/>
                    <a:pt x="288032" y="566040"/>
                    <a:pt x="288032" y="493968"/>
                  </a:cubicBezTo>
                  <a:lnTo>
                    <a:pt x="289479" y="485950"/>
                  </a:lnTo>
                  <a:cubicBezTo>
                    <a:pt x="272246" y="490828"/>
                    <a:pt x="253826" y="492074"/>
                    <a:pt x="234884" y="492074"/>
                  </a:cubicBezTo>
                  <a:cubicBezTo>
                    <a:pt x="105161" y="492074"/>
                    <a:pt x="0" y="433648"/>
                    <a:pt x="0" y="361575"/>
                  </a:cubicBezTo>
                  <a:cubicBezTo>
                    <a:pt x="0" y="352659"/>
                    <a:pt x="1610" y="343951"/>
                    <a:pt x="4697" y="335547"/>
                  </a:cubicBezTo>
                  <a:close/>
                  <a:moveTo>
                    <a:pt x="4697" y="156630"/>
                  </a:moveTo>
                  <a:cubicBezTo>
                    <a:pt x="26396" y="216238"/>
                    <a:pt x="121210" y="261101"/>
                    <a:pt x="234884" y="261101"/>
                  </a:cubicBezTo>
                  <a:cubicBezTo>
                    <a:pt x="348557" y="261101"/>
                    <a:pt x="443371" y="216238"/>
                    <a:pt x="465069" y="156630"/>
                  </a:cubicBezTo>
                  <a:cubicBezTo>
                    <a:pt x="468157" y="165034"/>
                    <a:pt x="469767" y="173742"/>
                    <a:pt x="469767" y="182658"/>
                  </a:cubicBezTo>
                  <a:cubicBezTo>
                    <a:pt x="469767" y="198917"/>
                    <a:pt x="464415" y="214481"/>
                    <a:pt x="454095" y="228467"/>
                  </a:cubicBezTo>
                  <a:cubicBezTo>
                    <a:pt x="475684" y="223571"/>
                    <a:pt x="498878" y="221851"/>
                    <a:pt x="522916" y="221851"/>
                  </a:cubicBezTo>
                  <a:lnTo>
                    <a:pt x="524111" y="221966"/>
                  </a:lnTo>
                  <a:cubicBezTo>
                    <a:pt x="517540" y="210504"/>
                    <a:pt x="514217" y="198122"/>
                    <a:pt x="514217" y="185310"/>
                  </a:cubicBezTo>
                  <a:cubicBezTo>
                    <a:pt x="514217" y="176394"/>
                    <a:pt x="515827" y="167686"/>
                    <a:pt x="518914" y="159282"/>
                  </a:cubicBezTo>
                  <a:cubicBezTo>
                    <a:pt x="528939" y="186821"/>
                    <a:pt x="554570" y="211213"/>
                    <a:pt x="591012" y="228398"/>
                  </a:cubicBezTo>
                  <a:cubicBezTo>
                    <a:pt x="631949" y="232543"/>
                    <a:pt x="667960" y="243543"/>
                    <a:pt x="695770" y="258516"/>
                  </a:cubicBezTo>
                  <a:cubicBezTo>
                    <a:pt x="712739" y="262574"/>
                    <a:pt x="730672" y="263753"/>
                    <a:pt x="749101" y="263753"/>
                  </a:cubicBezTo>
                  <a:cubicBezTo>
                    <a:pt x="862774" y="263753"/>
                    <a:pt x="957588" y="218890"/>
                    <a:pt x="979286" y="159282"/>
                  </a:cubicBezTo>
                  <a:cubicBezTo>
                    <a:pt x="982374" y="167686"/>
                    <a:pt x="983984" y="176394"/>
                    <a:pt x="983984" y="185310"/>
                  </a:cubicBezTo>
                  <a:cubicBezTo>
                    <a:pt x="983984" y="256492"/>
                    <a:pt x="881407" y="314363"/>
                    <a:pt x="753896" y="315263"/>
                  </a:cubicBezTo>
                  <a:cubicBezTo>
                    <a:pt x="756684" y="321105"/>
                    <a:pt x="757799" y="327341"/>
                    <a:pt x="757799" y="333700"/>
                  </a:cubicBezTo>
                  <a:lnTo>
                    <a:pt x="753766" y="352750"/>
                  </a:lnTo>
                  <a:cubicBezTo>
                    <a:pt x="865364" y="351977"/>
                    <a:pt x="957886" y="307530"/>
                    <a:pt x="979286" y="248741"/>
                  </a:cubicBezTo>
                  <a:cubicBezTo>
                    <a:pt x="982374" y="257144"/>
                    <a:pt x="983984" y="265852"/>
                    <a:pt x="983984" y="274769"/>
                  </a:cubicBezTo>
                  <a:cubicBezTo>
                    <a:pt x="983984" y="345230"/>
                    <a:pt x="883475" y="402647"/>
                    <a:pt x="757756" y="404272"/>
                  </a:cubicBezTo>
                  <a:cubicBezTo>
                    <a:pt x="757798" y="404351"/>
                    <a:pt x="757799" y="404430"/>
                    <a:pt x="757799" y="404509"/>
                  </a:cubicBezTo>
                  <a:cubicBezTo>
                    <a:pt x="757799" y="476582"/>
                    <a:pt x="652638" y="535008"/>
                    <a:pt x="522916" y="535008"/>
                  </a:cubicBezTo>
                  <a:cubicBezTo>
                    <a:pt x="393193" y="535008"/>
                    <a:pt x="288032" y="476582"/>
                    <a:pt x="288032" y="404509"/>
                  </a:cubicBezTo>
                  <a:lnTo>
                    <a:pt x="289479" y="396492"/>
                  </a:lnTo>
                  <a:cubicBezTo>
                    <a:pt x="272246" y="401370"/>
                    <a:pt x="253826" y="402616"/>
                    <a:pt x="234884" y="402616"/>
                  </a:cubicBezTo>
                  <a:cubicBezTo>
                    <a:pt x="105161" y="402616"/>
                    <a:pt x="0" y="344189"/>
                    <a:pt x="0" y="272117"/>
                  </a:cubicBezTo>
                  <a:cubicBezTo>
                    <a:pt x="0" y="263200"/>
                    <a:pt x="1610" y="254492"/>
                    <a:pt x="4697" y="246089"/>
                  </a:cubicBezTo>
                  <a:cubicBezTo>
                    <a:pt x="26396" y="305696"/>
                    <a:pt x="121210" y="350560"/>
                    <a:pt x="234884" y="350560"/>
                  </a:cubicBezTo>
                  <a:lnTo>
                    <a:pt x="290446" y="345104"/>
                  </a:lnTo>
                  <a:cubicBezTo>
                    <a:pt x="288459" y="341524"/>
                    <a:pt x="288032" y="337636"/>
                    <a:pt x="288032" y="333700"/>
                  </a:cubicBezTo>
                  <a:cubicBezTo>
                    <a:pt x="288032" y="324123"/>
                    <a:pt x="290560" y="314827"/>
                    <a:pt x="295968" y="306305"/>
                  </a:cubicBezTo>
                  <a:cubicBezTo>
                    <a:pt x="276737" y="311588"/>
                    <a:pt x="256140" y="313157"/>
                    <a:pt x="234884" y="313157"/>
                  </a:cubicBezTo>
                  <a:cubicBezTo>
                    <a:pt x="105161" y="313157"/>
                    <a:pt x="0" y="254731"/>
                    <a:pt x="0" y="182658"/>
                  </a:cubicBezTo>
                  <a:cubicBezTo>
                    <a:pt x="0" y="173742"/>
                    <a:pt x="1610" y="165034"/>
                    <a:pt x="4697" y="156630"/>
                  </a:cubicBezTo>
                  <a:close/>
                  <a:moveTo>
                    <a:pt x="749101" y="2652"/>
                  </a:moveTo>
                  <a:cubicBezTo>
                    <a:pt x="878823" y="2652"/>
                    <a:pt x="983984" y="52728"/>
                    <a:pt x="983984" y="114501"/>
                  </a:cubicBezTo>
                  <a:cubicBezTo>
                    <a:pt x="983984" y="176274"/>
                    <a:pt x="878823" y="226351"/>
                    <a:pt x="749101" y="226351"/>
                  </a:cubicBezTo>
                  <a:cubicBezTo>
                    <a:pt x="619378" y="226351"/>
                    <a:pt x="514217" y="176274"/>
                    <a:pt x="514217" y="114501"/>
                  </a:cubicBezTo>
                  <a:cubicBezTo>
                    <a:pt x="514217" y="52728"/>
                    <a:pt x="619378" y="2652"/>
                    <a:pt x="749101" y="2652"/>
                  </a:cubicBezTo>
                  <a:close/>
                  <a:moveTo>
                    <a:pt x="234884" y="0"/>
                  </a:moveTo>
                  <a:cubicBezTo>
                    <a:pt x="364606" y="0"/>
                    <a:pt x="469767" y="50076"/>
                    <a:pt x="469767" y="111849"/>
                  </a:cubicBezTo>
                  <a:cubicBezTo>
                    <a:pt x="469767" y="173622"/>
                    <a:pt x="364606" y="223699"/>
                    <a:pt x="234884" y="223699"/>
                  </a:cubicBezTo>
                  <a:cubicBezTo>
                    <a:pt x="105161" y="223699"/>
                    <a:pt x="0" y="173622"/>
                    <a:pt x="0" y="111849"/>
                  </a:cubicBezTo>
                  <a:cubicBezTo>
                    <a:pt x="0" y="50076"/>
                    <a:pt x="105161" y="0"/>
                    <a:pt x="234884"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26" name="Freeform 125"/>
            <p:cNvSpPr/>
            <p:nvPr/>
          </p:nvSpPr>
          <p:spPr bwMode="auto">
            <a:xfrm>
              <a:off x="3180126" y="2300748"/>
              <a:ext cx="472916" cy="472916"/>
            </a:xfrm>
            <a:custGeom>
              <a:avLst/>
              <a:gdLst>
                <a:gd name="connsiteX0" fmla="*/ 1020580 w 4842214"/>
                <a:gd name="connsiteY0" fmla="*/ 1199190 h 4842214"/>
                <a:gd name="connsiteX1" fmla="*/ 985548 w 4842214"/>
                <a:gd name="connsiteY1" fmla="*/ 1237734 h 4842214"/>
                <a:gd name="connsiteX2" fmla="*/ 560728 w 4842214"/>
                <a:gd name="connsiteY2" fmla="*/ 2421107 h 4842214"/>
                <a:gd name="connsiteX3" fmla="*/ 2421106 w 4842214"/>
                <a:gd name="connsiteY3" fmla="*/ 4281485 h 4842214"/>
                <a:gd name="connsiteX4" fmla="*/ 3604479 w 4842214"/>
                <a:gd name="connsiteY4" fmla="*/ 3856665 h 4842214"/>
                <a:gd name="connsiteX5" fmla="*/ 3640882 w 4842214"/>
                <a:gd name="connsiteY5" fmla="*/ 3823580 h 4842214"/>
                <a:gd name="connsiteX6" fmla="*/ 2421106 w 4842214"/>
                <a:gd name="connsiteY6" fmla="*/ 560729 h 4842214"/>
                <a:gd name="connsiteX7" fmla="*/ 1237733 w 4842214"/>
                <a:gd name="connsiteY7" fmla="*/ 985549 h 4842214"/>
                <a:gd name="connsiteX8" fmla="*/ 1217941 w 4842214"/>
                <a:gd name="connsiteY8" fmla="*/ 1003538 h 4842214"/>
                <a:gd name="connsiteX9" fmla="*/ 3836730 w 4842214"/>
                <a:gd name="connsiteY9" fmla="*/ 3626413 h 4842214"/>
                <a:gd name="connsiteX10" fmla="*/ 3856664 w 4842214"/>
                <a:gd name="connsiteY10" fmla="*/ 3604480 h 4842214"/>
                <a:gd name="connsiteX11" fmla="*/ 4281484 w 4842214"/>
                <a:gd name="connsiteY11" fmla="*/ 2421107 h 4842214"/>
                <a:gd name="connsiteX12" fmla="*/ 2421106 w 4842214"/>
                <a:gd name="connsiteY12" fmla="*/ 560729 h 4842214"/>
                <a:gd name="connsiteX13" fmla="*/ 2421107 w 4842214"/>
                <a:gd name="connsiteY13" fmla="*/ 0 h 4842214"/>
                <a:gd name="connsiteX14" fmla="*/ 4842214 w 4842214"/>
                <a:gd name="connsiteY14" fmla="*/ 2421107 h 4842214"/>
                <a:gd name="connsiteX15" fmla="*/ 2421107 w 4842214"/>
                <a:gd name="connsiteY15" fmla="*/ 4842214 h 4842214"/>
                <a:gd name="connsiteX16" fmla="*/ 0 w 4842214"/>
                <a:gd name="connsiteY16" fmla="*/ 2421107 h 4842214"/>
                <a:gd name="connsiteX17" fmla="*/ 2421107 w 4842214"/>
                <a:gd name="connsiteY17" fmla="*/ 0 h 48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42214" h="4842214">
                  <a:moveTo>
                    <a:pt x="1020580" y="1199190"/>
                  </a:moveTo>
                  <a:lnTo>
                    <a:pt x="985548" y="1237734"/>
                  </a:lnTo>
                  <a:cubicBezTo>
                    <a:pt x="720154" y="1559317"/>
                    <a:pt x="560728" y="1971594"/>
                    <a:pt x="560728" y="2421107"/>
                  </a:cubicBezTo>
                  <a:cubicBezTo>
                    <a:pt x="560728" y="3448565"/>
                    <a:pt x="1393648" y="4281485"/>
                    <a:pt x="2421106" y="4281485"/>
                  </a:cubicBezTo>
                  <a:cubicBezTo>
                    <a:pt x="2870619" y="4281485"/>
                    <a:pt x="3282896" y="4122059"/>
                    <a:pt x="3604479" y="3856665"/>
                  </a:cubicBezTo>
                  <a:lnTo>
                    <a:pt x="3640882" y="3823580"/>
                  </a:lnTo>
                  <a:close/>
                  <a:moveTo>
                    <a:pt x="2421106" y="560729"/>
                  </a:moveTo>
                  <a:cubicBezTo>
                    <a:pt x="1971593" y="560729"/>
                    <a:pt x="1559316" y="720155"/>
                    <a:pt x="1237733" y="985549"/>
                  </a:cubicBezTo>
                  <a:lnTo>
                    <a:pt x="1217941" y="1003538"/>
                  </a:lnTo>
                  <a:lnTo>
                    <a:pt x="3836730" y="3626413"/>
                  </a:lnTo>
                  <a:lnTo>
                    <a:pt x="3856664" y="3604480"/>
                  </a:lnTo>
                  <a:cubicBezTo>
                    <a:pt x="4122058" y="3282897"/>
                    <a:pt x="4281484" y="2870620"/>
                    <a:pt x="4281484" y="2421107"/>
                  </a:cubicBezTo>
                  <a:cubicBezTo>
                    <a:pt x="4281484" y="1393649"/>
                    <a:pt x="3448564" y="560729"/>
                    <a:pt x="2421106" y="560729"/>
                  </a:cubicBezTo>
                  <a:close/>
                  <a:moveTo>
                    <a:pt x="2421107" y="0"/>
                  </a:moveTo>
                  <a:cubicBezTo>
                    <a:pt x="3758247" y="0"/>
                    <a:pt x="4842214" y="1083967"/>
                    <a:pt x="4842214" y="2421107"/>
                  </a:cubicBezTo>
                  <a:cubicBezTo>
                    <a:pt x="4842214" y="3758247"/>
                    <a:pt x="3758247" y="4842214"/>
                    <a:pt x="2421107" y="4842214"/>
                  </a:cubicBezTo>
                  <a:cubicBezTo>
                    <a:pt x="1083967" y="4842214"/>
                    <a:pt x="0" y="3758247"/>
                    <a:pt x="0" y="2421107"/>
                  </a:cubicBezTo>
                  <a:cubicBezTo>
                    <a:pt x="0" y="1083967"/>
                    <a:pt x="1083967" y="0"/>
                    <a:pt x="2421107" y="0"/>
                  </a:cubicBezTo>
                  <a:close/>
                </a:path>
              </a:pathLst>
            </a:custGeom>
            <a:solidFill>
              <a:srgbClr val="F24979"/>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eaLnBrk="1" hangingPunct="1">
                <a:spcBef>
                  <a:spcPct val="50000"/>
                </a:spcBef>
              </a:pPr>
              <a:endParaRPr lang="en-GB">
                <a:latin typeface="Futura Medium" pitchFamily="2" charset="0"/>
                <a:cs typeface="Times New Roman" pitchFamily="18" charset="0"/>
              </a:endParaRPr>
            </a:p>
          </p:txBody>
        </p:sp>
        <p:grpSp>
          <p:nvGrpSpPr>
            <p:cNvPr id="206" name="Group 205"/>
            <p:cNvGrpSpPr/>
            <p:nvPr/>
          </p:nvGrpSpPr>
          <p:grpSpPr>
            <a:xfrm>
              <a:off x="2977523" y="2163736"/>
              <a:ext cx="861363" cy="926986"/>
              <a:chOff x="2977523" y="2163736"/>
              <a:chExt cx="861363" cy="926986"/>
            </a:xfrm>
          </p:grpSpPr>
          <p:sp>
            <p:nvSpPr>
              <p:cNvPr id="167" name="Freeform 166"/>
              <p:cNvSpPr/>
              <p:nvPr/>
            </p:nvSpPr>
            <p:spPr>
              <a:xfrm rot="8171891">
                <a:off x="2977523" y="2163737"/>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8" name="Freeform 167"/>
              <p:cNvSpPr/>
              <p:nvPr/>
            </p:nvSpPr>
            <p:spPr>
              <a:xfrm rot="13428109" flipH="1">
                <a:off x="3052741" y="2163736"/>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211" name="Group 210"/>
          <p:cNvGrpSpPr/>
          <p:nvPr/>
        </p:nvGrpSpPr>
        <p:grpSpPr>
          <a:xfrm>
            <a:off x="9356604" y="3158300"/>
            <a:ext cx="861363" cy="926986"/>
            <a:chOff x="5322982" y="2163736"/>
            <a:chExt cx="861363" cy="926986"/>
          </a:xfrm>
        </p:grpSpPr>
        <p:pic>
          <p:nvPicPr>
            <p:cNvPr id="144" name="Picture 143"/>
            <p:cNvPicPr>
              <a:picLocks noChangeAspect="1"/>
            </p:cNvPicPr>
            <p:nvPr/>
          </p:nvPicPr>
          <p:blipFill>
            <a:blip r:embed="rId4"/>
            <a:stretch>
              <a:fillRect/>
            </a:stretch>
          </p:blipFill>
          <p:spPr>
            <a:xfrm>
              <a:off x="5559802" y="2349364"/>
              <a:ext cx="400310" cy="387993"/>
            </a:xfrm>
            <a:prstGeom prst="rect">
              <a:avLst/>
            </a:prstGeom>
          </p:spPr>
        </p:pic>
        <p:grpSp>
          <p:nvGrpSpPr>
            <p:cNvPr id="207" name="Group 206"/>
            <p:cNvGrpSpPr/>
            <p:nvPr/>
          </p:nvGrpSpPr>
          <p:grpSpPr>
            <a:xfrm>
              <a:off x="5322982" y="2163736"/>
              <a:ext cx="861363" cy="926986"/>
              <a:chOff x="5322982" y="2163736"/>
              <a:chExt cx="861363" cy="926986"/>
            </a:xfrm>
          </p:grpSpPr>
          <p:sp>
            <p:nvSpPr>
              <p:cNvPr id="180" name="Freeform 179"/>
              <p:cNvSpPr/>
              <p:nvPr/>
            </p:nvSpPr>
            <p:spPr>
              <a:xfrm rot="8171891">
                <a:off x="5322982" y="2163737"/>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1" name="Freeform 180"/>
              <p:cNvSpPr/>
              <p:nvPr/>
            </p:nvSpPr>
            <p:spPr>
              <a:xfrm rot="13428109" flipH="1">
                <a:off x="5398200" y="2163736"/>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212" name="Group 211"/>
          <p:cNvGrpSpPr/>
          <p:nvPr/>
        </p:nvGrpSpPr>
        <p:grpSpPr>
          <a:xfrm>
            <a:off x="5498410" y="3158300"/>
            <a:ext cx="861363" cy="926986"/>
            <a:chOff x="7643973" y="2163736"/>
            <a:chExt cx="861363" cy="926986"/>
          </a:xfrm>
        </p:grpSpPr>
        <p:grpSp>
          <p:nvGrpSpPr>
            <p:cNvPr id="205" name="Group 204"/>
            <p:cNvGrpSpPr/>
            <p:nvPr/>
          </p:nvGrpSpPr>
          <p:grpSpPr>
            <a:xfrm>
              <a:off x="7863913" y="2331230"/>
              <a:ext cx="425242" cy="363520"/>
              <a:chOff x="7867088" y="2331230"/>
              <a:chExt cx="425242" cy="363520"/>
            </a:xfrm>
          </p:grpSpPr>
          <p:sp>
            <p:nvSpPr>
              <p:cNvPr id="135" name="Round Same Side Corner Rectangle 16"/>
              <p:cNvSpPr/>
              <p:nvPr/>
            </p:nvSpPr>
            <p:spPr>
              <a:xfrm>
                <a:off x="7938086" y="2447148"/>
                <a:ext cx="294948" cy="247602"/>
              </a:xfrm>
              <a:custGeom>
                <a:avLst/>
                <a:gdLst/>
                <a:ahLst/>
                <a:cxnLst/>
                <a:rect l="l" t="t" r="r" b="b"/>
                <a:pathLst>
                  <a:path w="2710774" h="2275634">
                    <a:moveTo>
                      <a:pt x="1252845" y="118236"/>
                    </a:moveTo>
                    <a:lnTo>
                      <a:pt x="1252845" y="1814040"/>
                    </a:lnTo>
                    <a:lnTo>
                      <a:pt x="2177235" y="1814040"/>
                    </a:lnTo>
                    <a:lnTo>
                      <a:pt x="1902385" y="504274"/>
                    </a:lnTo>
                    <a:cubicBezTo>
                      <a:pt x="1902385" y="291071"/>
                      <a:pt x="1721337" y="118236"/>
                      <a:pt x="1498004" y="118236"/>
                    </a:cubicBezTo>
                    <a:close/>
                    <a:moveTo>
                      <a:pt x="1044149" y="0"/>
                    </a:moveTo>
                    <a:lnTo>
                      <a:pt x="1622628" y="0"/>
                    </a:lnTo>
                    <a:cubicBezTo>
                      <a:pt x="1863463" y="0"/>
                      <a:pt x="2058699" y="195236"/>
                      <a:pt x="2058699" y="436071"/>
                    </a:cubicBezTo>
                    <a:lnTo>
                      <a:pt x="2355089" y="1915594"/>
                    </a:lnTo>
                    <a:lnTo>
                      <a:pt x="2710774" y="1915594"/>
                    </a:lnTo>
                    <a:lnTo>
                      <a:pt x="2710774" y="2275634"/>
                    </a:lnTo>
                    <a:lnTo>
                      <a:pt x="0" y="2275634"/>
                    </a:lnTo>
                    <a:lnTo>
                      <a:pt x="0" y="1915594"/>
                    </a:lnTo>
                    <a:lnTo>
                      <a:pt x="361425" y="1915594"/>
                    </a:lnTo>
                    <a:lnTo>
                      <a:pt x="608078" y="436071"/>
                    </a:lnTo>
                    <a:cubicBezTo>
                      <a:pt x="608078" y="195236"/>
                      <a:pt x="803314" y="0"/>
                      <a:pt x="1044149" y="0"/>
                    </a:cubicBezTo>
                    <a:close/>
                  </a:path>
                </a:pathLst>
              </a:cu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nvGrpSpPr>
              <p:cNvPr id="136" name="Group 135"/>
              <p:cNvGrpSpPr/>
              <p:nvPr/>
            </p:nvGrpSpPr>
            <p:grpSpPr>
              <a:xfrm>
                <a:off x="7867088" y="2383203"/>
                <a:ext cx="108230" cy="161224"/>
                <a:chOff x="2648018" y="2394439"/>
                <a:chExt cx="994706" cy="1481761"/>
              </a:xfrm>
              <a:solidFill>
                <a:srgbClr val="00A2E2"/>
              </a:solidFill>
            </p:grpSpPr>
            <p:sp>
              <p:nvSpPr>
                <p:cNvPr id="141" name="Rectangle 140"/>
                <p:cNvSpPr/>
                <p:nvPr/>
              </p:nvSpPr>
              <p:spPr>
                <a:xfrm rot="558235">
                  <a:off x="2648018" y="3584981"/>
                  <a:ext cx="792088" cy="2912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42" name="Rectangle 141"/>
                <p:cNvSpPr/>
                <p:nvPr/>
              </p:nvSpPr>
              <p:spPr>
                <a:xfrm rot="2719771">
                  <a:off x="3101071" y="2644873"/>
                  <a:ext cx="792088" cy="2912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sp>
            <p:nvSpPr>
              <p:cNvPr id="137" name="Rectangle 136"/>
              <p:cNvSpPr/>
              <p:nvPr/>
            </p:nvSpPr>
            <p:spPr>
              <a:xfrm rot="5400000">
                <a:off x="8031563" y="2358479"/>
                <a:ext cx="86184" cy="31686"/>
              </a:xfrm>
              <a:prstGeom prst="rect">
                <a:avLst/>
              </a:pr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nvGrpSpPr>
              <p:cNvPr id="138" name="Group 137"/>
              <p:cNvGrpSpPr/>
              <p:nvPr/>
            </p:nvGrpSpPr>
            <p:grpSpPr>
              <a:xfrm flipH="1">
                <a:off x="8184100" y="2382906"/>
                <a:ext cx="108230" cy="161224"/>
                <a:chOff x="2648018" y="2394439"/>
                <a:chExt cx="994706" cy="1481761"/>
              </a:xfrm>
              <a:solidFill>
                <a:srgbClr val="00A2E2"/>
              </a:solidFill>
            </p:grpSpPr>
            <p:sp>
              <p:nvSpPr>
                <p:cNvPr id="139" name="Rectangle 138"/>
                <p:cNvSpPr/>
                <p:nvPr/>
              </p:nvSpPr>
              <p:spPr>
                <a:xfrm rot="558235">
                  <a:off x="2648018" y="3584981"/>
                  <a:ext cx="792088" cy="2912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40" name="Rectangle 139"/>
                <p:cNvSpPr/>
                <p:nvPr/>
              </p:nvSpPr>
              <p:spPr>
                <a:xfrm rot="2719771">
                  <a:off x="3101071" y="2644873"/>
                  <a:ext cx="792088" cy="2912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grpSp>
          <p:nvGrpSpPr>
            <p:cNvPr id="208" name="Group 207"/>
            <p:cNvGrpSpPr/>
            <p:nvPr/>
          </p:nvGrpSpPr>
          <p:grpSpPr>
            <a:xfrm>
              <a:off x="7643973" y="2163736"/>
              <a:ext cx="861363" cy="926986"/>
              <a:chOff x="7643973" y="2163736"/>
              <a:chExt cx="861363" cy="926986"/>
            </a:xfrm>
          </p:grpSpPr>
          <p:sp>
            <p:nvSpPr>
              <p:cNvPr id="193" name="Freeform 192"/>
              <p:cNvSpPr/>
              <p:nvPr/>
            </p:nvSpPr>
            <p:spPr>
              <a:xfrm rot="8171891">
                <a:off x="7643973" y="2163737"/>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4" name="Freeform 193"/>
              <p:cNvSpPr/>
              <p:nvPr/>
            </p:nvSpPr>
            <p:spPr>
              <a:xfrm rot="13428109" flipH="1">
                <a:off x="7719191" y="2163736"/>
                <a:ext cx="786145" cy="926985"/>
              </a:xfrm>
              <a:custGeom>
                <a:avLst/>
                <a:gdLst>
                  <a:gd name="connsiteX0" fmla="*/ 0 w 786145"/>
                  <a:gd name="connsiteY0" fmla="*/ 809651 h 926985"/>
                  <a:gd name="connsiteX1" fmla="*/ 90050 w 786145"/>
                  <a:gd name="connsiteY1" fmla="*/ 715754 h 926985"/>
                  <a:gd name="connsiteX2" fmla="*/ 132947 w 786145"/>
                  <a:gd name="connsiteY2" fmla="*/ 749324 h 926985"/>
                  <a:gd name="connsiteX3" fmla="*/ 517050 w 786145"/>
                  <a:gd name="connsiteY3" fmla="*/ 702044 h 926985"/>
                  <a:gd name="connsiteX4" fmla="*/ 548229 w 786145"/>
                  <a:gd name="connsiteY4" fmla="*/ 316300 h 926985"/>
                  <a:gd name="connsiteX5" fmla="*/ 512895 w 786145"/>
                  <a:gd name="connsiteY5" fmla="*/ 274843 h 926985"/>
                  <a:gd name="connsiteX6" fmla="*/ 774687 w 786145"/>
                  <a:gd name="connsiteY6" fmla="*/ 1866 h 926985"/>
                  <a:gd name="connsiteX7" fmla="*/ 786145 w 786145"/>
                  <a:gd name="connsiteY7" fmla="*/ 0 h 926985"/>
                  <a:gd name="connsiteX8" fmla="*/ 732936 w 786145"/>
                  <a:gd name="connsiteY8" fmla="*/ 490097 h 926985"/>
                  <a:gd name="connsiteX9" fmla="*/ 296048 w 786145"/>
                  <a:gd name="connsiteY9" fmla="*/ 926985 h 926985"/>
                  <a:gd name="connsiteX10" fmla="*/ 51779 w 786145"/>
                  <a:gd name="connsiteY10" fmla="*/ 852372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45" h="926985">
                    <a:moveTo>
                      <a:pt x="0" y="809651"/>
                    </a:moveTo>
                    <a:lnTo>
                      <a:pt x="90050" y="715754"/>
                    </a:lnTo>
                    <a:lnTo>
                      <a:pt x="132947" y="749324"/>
                    </a:lnTo>
                    <a:cubicBezTo>
                      <a:pt x="253417" y="825297"/>
                      <a:pt x="414627" y="808843"/>
                      <a:pt x="517050" y="702044"/>
                    </a:cubicBezTo>
                    <a:cubicBezTo>
                      <a:pt x="619473" y="595245"/>
                      <a:pt x="629172" y="433488"/>
                      <a:pt x="548229" y="316300"/>
                    </a:cubicBezTo>
                    <a:lnTo>
                      <a:pt x="512895" y="274843"/>
                    </a:lnTo>
                    <a:lnTo>
                      <a:pt x="774687" y="1866"/>
                    </a:lnTo>
                    <a:lnTo>
                      <a:pt x="786145" y="0"/>
                    </a:lnTo>
                    <a:cubicBezTo>
                      <a:pt x="750672" y="163366"/>
                      <a:pt x="732936" y="326732"/>
                      <a:pt x="732936" y="490097"/>
                    </a:cubicBezTo>
                    <a:cubicBezTo>
                      <a:pt x="732936" y="731384"/>
                      <a:pt x="537335" y="926985"/>
                      <a:pt x="296048" y="926985"/>
                    </a:cubicBezTo>
                    <a:cubicBezTo>
                      <a:pt x="205565" y="926985"/>
                      <a:pt x="121507" y="899479"/>
                      <a:pt x="51779" y="852372"/>
                    </a:cubicBezTo>
                    <a:close/>
                  </a:path>
                </a:pathLst>
              </a:custGeom>
              <a:solidFill>
                <a:srgbClr val="57C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2" name="RefTextBox123">
            <a:extLst>
              <a:ext uri="{FF2B5EF4-FFF2-40B4-BE49-F238E27FC236}">
                <a16:creationId xmlns:a16="http://schemas.microsoft.com/office/drawing/2014/main" id="{DA05E1BD-A075-3DD6-999F-3033BCF80A2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191952385</a:t>
            </a:r>
          </a:p>
        </p:txBody>
      </p:sp>
    </p:spTree>
    <p:custDataLst>
      <p:tags r:id="rId1"/>
    </p:custDataLst>
    <p:extLst>
      <p:ext uri="{BB962C8B-B14F-4D97-AF65-F5344CB8AC3E}">
        <p14:creationId xmlns:p14="http://schemas.microsoft.com/office/powerpoint/2010/main" val="17647083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600"/>
                                            <p:tgtEl>
                                              <p:spTgt spid="103"/>
                                            </p:tgtEl>
                                          </p:cBhvr>
                                        </p:animEffect>
                                      </p:childTnLst>
                                    </p:cTn>
                                  </p:par>
                                </p:childTnLst>
                              </p:cTn>
                            </p:par>
                            <p:par>
                              <p:cTn id="8" fill="hold">
                                <p:stCondLst>
                                  <p:cond delay="600"/>
                                </p:stCondLst>
                                <p:childTnLst>
                                  <p:par>
                                    <p:cTn id="9" presetID="1" presetClass="entr" presetSubtype="0"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par>
                              <p:cTn id="11" fill="hold">
                                <p:stCondLst>
                                  <p:cond delay="600"/>
                                </p:stCondLst>
                                <p:childTnLst>
                                  <p:par>
                                    <p:cTn id="12" presetID="42" presetClass="path" presetSubtype="0" accel="50000" fill="hold" nodeType="afterEffect" p14:presetBounceEnd="18500">
                                      <p:stCondLst>
                                        <p:cond delay="0"/>
                                      </p:stCondLst>
                                      <p:childTnLst>
                                        <p:animMotion origin="layout" path="M 1.66667E-6 7.40741E-7 L 1.66667E-6 0.13657 " pathEditMode="relative" rAng="0" ptsTypes="AA" p14:bounceEnd="18500">
                                          <p:cBhvr>
                                            <p:cTn id="13" dur="750" spd="-100000" fill="hold"/>
                                            <p:tgtEl>
                                              <p:spTgt spid="210"/>
                                            </p:tgtEl>
                                            <p:attrNameLst>
                                              <p:attrName>ppt_x</p:attrName>
                                              <p:attrName>ppt_y</p:attrName>
                                            </p:attrNameLst>
                                          </p:cBhvr>
                                          <p:rCtr x="0" y="6829"/>
                                        </p:animMotion>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350"/>
                                </p:stCondLst>
                                <p:childTnLst>
                                  <p:par>
                                    <p:cTn id="20" presetID="10" presetClass="entr" presetSubtype="0" fill="hold" nodeType="after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fade">
                                          <p:cBhvr>
                                            <p:cTn id="22" dur="750"/>
                                            <p:tgtEl>
                                              <p:spTgt spid="2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2"/>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fill="hold" nodeType="afterEffect" p14:presetBounceEnd="18500">
                                      <p:stCondLst>
                                        <p:cond delay="0"/>
                                      </p:stCondLst>
                                      <p:childTnLst>
                                        <p:animMotion origin="layout" path="M 1.875E-6 7.40741E-7 L 1.875E-6 0.13657 " pathEditMode="relative" rAng="0" ptsTypes="AA" p14:bounceEnd="18500">
                                          <p:cBhvr>
                                            <p:cTn id="29" dur="750" spd="-100000" fill="hold"/>
                                            <p:tgtEl>
                                              <p:spTgt spid="212"/>
                                            </p:tgtEl>
                                            <p:attrNameLst>
                                              <p:attrName>ppt_x</p:attrName>
                                              <p:attrName>ppt_y</p:attrName>
                                            </p:attrNameLst>
                                          </p:cBhvr>
                                          <p:rCtr x="0" y="6829"/>
                                        </p:animMotion>
                                      </p:childTnLst>
                                    </p:cTn>
                                  </p:par>
                                  <p:par>
                                    <p:cTn id="30" presetID="53" presetClass="entr" presetSubtype="16"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childTnLst>
                              </p:cTn>
                            </p:par>
                            <p:par>
                              <p:cTn id="35" fill="hold">
                                <p:stCondLst>
                                  <p:cond delay="750"/>
                                </p:stCondLst>
                                <p:childTnLst>
                                  <p:par>
                                    <p:cTn id="36" presetID="10" presetClass="entr" presetSubtype="0" fill="hold"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fade">
                                          <p:cBhvr>
                                            <p:cTn id="38" dur="750"/>
                                            <p:tgtEl>
                                              <p:spTgt spid="2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1"/>
                                            </p:tgtEl>
                                            <p:attrNameLst>
                                              <p:attrName>style.visibility</p:attrName>
                                            </p:attrNameLst>
                                          </p:cBhvr>
                                          <p:to>
                                            <p:strVal val="visible"/>
                                          </p:to>
                                        </p:set>
                                      </p:childTnLst>
                                    </p:cTn>
                                  </p:par>
                                </p:childTnLst>
                              </p:cTn>
                            </p:par>
                            <p:par>
                              <p:cTn id="43" fill="hold">
                                <p:stCondLst>
                                  <p:cond delay="0"/>
                                </p:stCondLst>
                                <p:childTnLst>
                                  <p:par>
                                    <p:cTn id="44" presetID="42" presetClass="path" presetSubtype="0" accel="50000" fill="hold" nodeType="afterEffect" p14:presetBounceEnd="18500">
                                      <p:stCondLst>
                                        <p:cond delay="0"/>
                                      </p:stCondLst>
                                      <p:childTnLst>
                                        <p:animMotion origin="layout" path="M -4.375E-6 7.40741E-7 L -4.375E-6 0.13657 " pathEditMode="relative" rAng="0" ptsTypes="AA" p14:bounceEnd="18500">
                                          <p:cBhvr>
                                            <p:cTn id="45" dur="750" spd="-100000" fill="hold"/>
                                            <p:tgtEl>
                                              <p:spTgt spid="211"/>
                                            </p:tgtEl>
                                            <p:attrNameLst>
                                              <p:attrName>ppt_x</p:attrName>
                                              <p:attrName>ppt_y</p:attrName>
                                            </p:attrNameLst>
                                          </p:cBhvr>
                                          <p:rCtr x="0" y="6829"/>
                                        </p:animMotion>
                                      </p:childTnLst>
                                    </p:cTn>
                                  </p:par>
                                  <p:par>
                                    <p:cTn id="46" presetID="53" presetClass="entr" presetSubtype="16"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animEffect transition="in" filter="fade">
                                          <p:cBhvr>
                                            <p:cTn id="50" dur="500"/>
                                            <p:tgtEl>
                                              <p:spTgt spid="97"/>
                                            </p:tgtEl>
                                          </p:cBhvr>
                                        </p:animEffect>
                                      </p:childTnLst>
                                    </p:cTn>
                                  </p:par>
                                </p:childTnLst>
                              </p:cTn>
                            </p:par>
                            <p:par>
                              <p:cTn id="51" fill="hold">
                                <p:stCondLst>
                                  <p:cond delay="750"/>
                                </p:stCondLst>
                                <p:childTnLst>
                                  <p:par>
                                    <p:cTn id="52" presetID="10" presetClass="entr" presetSubtype="0" fill="hold" nodeType="afterEffect">
                                      <p:stCondLst>
                                        <p:cond delay="0"/>
                                      </p:stCondLst>
                                      <p:childTnLst>
                                        <p:set>
                                          <p:cBhvr>
                                            <p:cTn id="53" dur="1" fill="hold">
                                              <p:stCondLst>
                                                <p:cond delay="0"/>
                                              </p:stCondLst>
                                            </p:cTn>
                                            <p:tgtEl>
                                              <p:spTgt spid="215"/>
                                            </p:tgtEl>
                                            <p:attrNameLst>
                                              <p:attrName>style.visibility</p:attrName>
                                            </p:attrNameLst>
                                          </p:cBhvr>
                                          <p:to>
                                            <p:strVal val="visible"/>
                                          </p:to>
                                        </p:set>
                                        <p:animEffect transition="in" filter="fade">
                                          <p:cBhvr>
                                            <p:cTn id="54" dur="75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7" grpId="0" animBg="1"/>
          <p:bldP spid="10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600"/>
                                            <p:tgtEl>
                                              <p:spTgt spid="103"/>
                                            </p:tgtEl>
                                          </p:cBhvr>
                                        </p:animEffect>
                                      </p:childTnLst>
                                    </p:cTn>
                                  </p:par>
                                </p:childTnLst>
                              </p:cTn>
                            </p:par>
                            <p:par>
                              <p:cTn id="8" fill="hold">
                                <p:stCondLst>
                                  <p:cond delay="600"/>
                                </p:stCondLst>
                                <p:childTnLst>
                                  <p:par>
                                    <p:cTn id="9" presetID="1" presetClass="entr" presetSubtype="0"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par>
                              <p:cTn id="11" fill="hold">
                                <p:stCondLst>
                                  <p:cond delay="600"/>
                                </p:stCondLst>
                                <p:childTnLst>
                                  <p:par>
                                    <p:cTn id="12" presetID="42" presetClass="path" presetSubtype="0" accel="50000" fill="hold" nodeType="afterEffect">
                                      <p:stCondLst>
                                        <p:cond delay="0"/>
                                      </p:stCondLst>
                                      <p:childTnLst>
                                        <p:animMotion origin="layout" path="M 1.94444E-6 3.7037E-6 L 1.94444E-6 0.13657 " pathEditMode="relative" rAng="0" ptsTypes="AA">
                                          <p:cBhvr>
                                            <p:cTn id="13" dur="750" spd="-100000" fill="hold"/>
                                            <p:tgtEl>
                                              <p:spTgt spid="210"/>
                                            </p:tgtEl>
                                            <p:attrNameLst>
                                              <p:attrName>ppt_x</p:attrName>
                                              <p:attrName>ppt_y</p:attrName>
                                            </p:attrNameLst>
                                          </p:cBhvr>
                                          <p:rCtr x="0" y="6829"/>
                                        </p:animMotion>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350"/>
                                </p:stCondLst>
                                <p:childTnLst>
                                  <p:par>
                                    <p:cTn id="20" presetID="10" presetClass="entr" presetSubtype="0" fill="hold" nodeType="after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fade">
                                          <p:cBhvr>
                                            <p:cTn id="22" dur="750"/>
                                            <p:tgtEl>
                                              <p:spTgt spid="2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2"/>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fill="hold" nodeType="afterEffect">
                                      <p:stCondLst>
                                        <p:cond delay="0"/>
                                      </p:stCondLst>
                                      <p:childTnLst>
                                        <p:animMotion origin="layout" path="M 4.16667E-6 3.7037E-6 L 4.16667E-6 0.13657 " pathEditMode="relative" rAng="0" ptsTypes="AA">
                                          <p:cBhvr>
                                            <p:cTn id="29" dur="750" spd="-100000" fill="hold"/>
                                            <p:tgtEl>
                                              <p:spTgt spid="212"/>
                                            </p:tgtEl>
                                            <p:attrNameLst>
                                              <p:attrName>ppt_x</p:attrName>
                                              <p:attrName>ppt_y</p:attrName>
                                            </p:attrNameLst>
                                          </p:cBhvr>
                                          <p:rCtr x="0" y="6829"/>
                                        </p:animMotion>
                                      </p:childTnLst>
                                    </p:cTn>
                                  </p:par>
                                  <p:par>
                                    <p:cTn id="30" presetID="53" presetClass="entr" presetSubtype="16"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childTnLst>
                              </p:cTn>
                            </p:par>
                            <p:par>
                              <p:cTn id="35" fill="hold">
                                <p:stCondLst>
                                  <p:cond delay="750"/>
                                </p:stCondLst>
                                <p:childTnLst>
                                  <p:par>
                                    <p:cTn id="36" presetID="10" presetClass="entr" presetSubtype="0" fill="hold"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fade">
                                          <p:cBhvr>
                                            <p:cTn id="38" dur="750"/>
                                            <p:tgtEl>
                                              <p:spTgt spid="2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1"/>
                                            </p:tgtEl>
                                            <p:attrNameLst>
                                              <p:attrName>style.visibility</p:attrName>
                                            </p:attrNameLst>
                                          </p:cBhvr>
                                          <p:to>
                                            <p:strVal val="visible"/>
                                          </p:to>
                                        </p:set>
                                      </p:childTnLst>
                                    </p:cTn>
                                  </p:par>
                                </p:childTnLst>
                              </p:cTn>
                            </p:par>
                            <p:par>
                              <p:cTn id="43" fill="hold">
                                <p:stCondLst>
                                  <p:cond delay="0"/>
                                </p:stCondLst>
                                <p:childTnLst>
                                  <p:par>
                                    <p:cTn id="44" presetID="42" presetClass="path" presetSubtype="0" accel="50000" fill="hold" nodeType="afterEffect">
                                      <p:stCondLst>
                                        <p:cond delay="0"/>
                                      </p:stCondLst>
                                      <p:childTnLst>
                                        <p:animMotion origin="layout" path="M -8.33333E-7 3.7037E-6 L -8.33333E-7 0.13657 " pathEditMode="relative" rAng="0" ptsTypes="AA">
                                          <p:cBhvr>
                                            <p:cTn id="45" dur="750" spd="-100000" fill="hold"/>
                                            <p:tgtEl>
                                              <p:spTgt spid="211"/>
                                            </p:tgtEl>
                                            <p:attrNameLst>
                                              <p:attrName>ppt_x</p:attrName>
                                              <p:attrName>ppt_y</p:attrName>
                                            </p:attrNameLst>
                                          </p:cBhvr>
                                          <p:rCtr x="0" y="6829"/>
                                        </p:animMotion>
                                      </p:childTnLst>
                                    </p:cTn>
                                  </p:par>
                                  <p:par>
                                    <p:cTn id="46" presetID="53" presetClass="entr" presetSubtype="16"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animEffect transition="in" filter="fade">
                                          <p:cBhvr>
                                            <p:cTn id="50" dur="500"/>
                                            <p:tgtEl>
                                              <p:spTgt spid="97"/>
                                            </p:tgtEl>
                                          </p:cBhvr>
                                        </p:animEffect>
                                      </p:childTnLst>
                                    </p:cTn>
                                  </p:par>
                                </p:childTnLst>
                              </p:cTn>
                            </p:par>
                            <p:par>
                              <p:cTn id="51" fill="hold">
                                <p:stCondLst>
                                  <p:cond delay="750"/>
                                </p:stCondLst>
                                <p:childTnLst>
                                  <p:par>
                                    <p:cTn id="52" presetID="10" presetClass="entr" presetSubtype="0" fill="hold" nodeType="afterEffect">
                                      <p:stCondLst>
                                        <p:cond delay="0"/>
                                      </p:stCondLst>
                                      <p:childTnLst>
                                        <p:set>
                                          <p:cBhvr>
                                            <p:cTn id="53" dur="1" fill="hold">
                                              <p:stCondLst>
                                                <p:cond delay="0"/>
                                              </p:stCondLst>
                                            </p:cTn>
                                            <p:tgtEl>
                                              <p:spTgt spid="215"/>
                                            </p:tgtEl>
                                            <p:attrNameLst>
                                              <p:attrName>style.visibility</p:attrName>
                                            </p:attrNameLst>
                                          </p:cBhvr>
                                          <p:to>
                                            <p:strVal val="visible"/>
                                          </p:to>
                                        </p:set>
                                        <p:animEffect transition="in" filter="fade">
                                          <p:cBhvr>
                                            <p:cTn id="54" dur="75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7" grpId="0" animBg="1"/>
          <p:bldP spid="100"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16EFA973-6EF7-4DCF-AF23-AEA0F33D870C}"/>
              </a:ext>
            </a:extLst>
          </p:cNvPr>
          <p:cNvGrpSpPr/>
          <p:nvPr/>
        </p:nvGrpSpPr>
        <p:grpSpPr>
          <a:xfrm>
            <a:off x="5623546" y="4855622"/>
            <a:ext cx="1984609" cy="1591782"/>
            <a:chOff x="5359596" y="4059907"/>
            <a:chExt cx="1984609" cy="1591782"/>
          </a:xfrm>
        </p:grpSpPr>
        <p:grpSp>
          <p:nvGrpSpPr>
            <p:cNvPr id="149" name="Group 148">
              <a:extLst>
                <a:ext uri="{FF2B5EF4-FFF2-40B4-BE49-F238E27FC236}">
                  <a16:creationId xmlns:a16="http://schemas.microsoft.com/office/drawing/2014/main" id="{89D09A6A-6146-4DD2-9C7D-84981074BD8F}"/>
                </a:ext>
              </a:extLst>
            </p:cNvPr>
            <p:cNvGrpSpPr/>
            <p:nvPr/>
          </p:nvGrpSpPr>
          <p:grpSpPr>
            <a:xfrm>
              <a:off x="5359596" y="4059907"/>
              <a:ext cx="1984609" cy="1591782"/>
              <a:chOff x="4079130" y="4001021"/>
              <a:chExt cx="1984609" cy="1591782"/>
            </a:xfrm>
          </p:grpSpPr>
          <p:grpSp>
            <p:nvGrpSpPr>
              <p:cNvPr id="109" name="Group 108">
                <a:extLst>
                  <a:ext uri="{FF2B5EF4-FFF2-40B4-BE49-F238E27FC236}">
                    <a16:creationId xmlns:a16="http://schemas.microsoft.com/office/drawing/2014/main" id="{4B05C2C1-E141-476D-A026-E64712C5E317}"/>
                  </a:ext>
                </a:extLst>
              </p:cNvPr>
              <p:cNvGrpSpPr/>
              <p:nvPr/>
            </p:nvGrpSpPr>
            <p:grpSpPr>
              <a:xfrm>
                <a:off x="4216291" y="4001021"/>
                <a:ext cx="1710289" cy="1591782"/>
                <a:chOff x="139700" y="4738129"/>
                <a:chExt cx="1752600" cy="1505522"/>
              </a:xfrm>
              <a:effectLst>
                <a:outerShdw blurRad="88900" dist="63500" dir="18900000" algn="ctr" rotWithShape="0">
                  <a:srgbClr val="000000">
                    <a:alpha val="43137"/>
                  </a:srgbClr>
                </a:outerShdw>
              </a:effectLst>
            </p:grpSpPr>
            <p:sp>
              <p:nvSpPr>
                <p:cNvPr id="110" name="Freeform: Shape 109">
                  <a:extLst>
                    <a:ext uri="{FF2B5EF4-FFF2-40B4-BE49-F238E27FC236}">
                      <a16:creationId xmlns:a16="http://schemas.microsoft.com/office/drawing/2014/main" id="{9576818C-436B-4396-B204-4A94916E74BF}"/>
                    </a:ext>
                  </a:extLst>
                </p:cNvPr>
                <p:cNvSpPr/>
                <p:nvPr/>
              </p:nvSpPr>
              <p:spPr>
                <a:xfrm>
                  <a:off x="139700" y="5140432"/>
                  <a:ext cx="1752600" cy="1103219"/>
                </a:xfrm>
                <a:custGeom>
                  <a:avLst/>
                  <a:gdLst>
                    <a:gd name="connsiteX0" fmla="*/ 0 w 1752600"/>
                    <a:gd name="connsiteY0" fmla="*/ 0 h 1103219"/>
                    <a:gd name="connsiteX1" fmla="*/ 1752600 w 1752600"/>
                    <a:gd name="connsiteY1" fmla="*/ 0 h 1103219"/>
                    <a:gd name="connsiteX2" fmla="*/ 1752600 w 1752600"/>
                    <a:gd name="connsiteY2" fmla="*/ 928488 h 1103219"/>
                    <a:gd name="connsiteX3" fmla="*/ 1577869 w 1752600"/>
                    <a:gd name="connsiteY3" fmla="*/ 1103219 h 1103219"/>
                    <a:gd name="connsiteX4" fmla="*/ 174731 w 1752600"/>
                    <a:gd name="connsiteY4" fmla="*/ 1103219 h 1103219"/>
                    <a:gd name="connsiteX5" fmla="*/ 0 w 1752600"/>
                    <a:gd name="connsiteY5" fmla="*/ 928488 h 110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103219">
                      <a:moveTo>
                        <a:pt x="0" y="0"/>
                      </a:moveTo>
                      <a:lnTo>
                        <a:pt x="1752600" y="0"/>
                      </a:lnTo>
                      <a:lnTo>
                        <a:pt x="1752600" y="928488"/>
                      </a:lnTo>
                      <a:cubicBezTo>
                        <a:pt x="1752600" y="1024989"/>
                        <a:pt x="1674370" y="1103219"/>
                        <a:pt x="1577869" y="1103219"/>
                      </a:cubicBezTo>
                      <a:lnTo>
                        <a:pt x="174731" y="1103219"/>
                      </a:lnTo>
                      <a:cubicBezTo>
                        <a:pt x="78230" y="1103219"/>
                        <a:pt x="0" y="1024989"/>
                        <a:pt x="0" y="928488"/>
                      </a:cubicBezTo>
                      <a:close/>
                    </a:path>
                  </a:pathLst>
                </a:custGeom>
                <a:solidFill>
                  <a:sysClr val="window" lastClr="FFFFFF"/>
                </a:solidFill>
                <a:ln w="9525" cap="flat" cmpd="sng" algn="ctr">
                  <a:noFill/>
                  <a:prstDash val="solid"/>
                  <a:miter lim="800000"/>
                </a:ln>
                <a:effectLst/>
              </p:spPr>
              <p:txBody>
                <a:bodyPr rot="0" spcFirstLastPara="0" vert="horz" wrap="square" lIns="68580" tIns="13716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auto">
                    <a:spcBef>
                      <a:spcPts val="0"/>
                    </a:spcBef>
                    <a:spcAft>
                      <a:spcPts val="0"/>
                    </a:spcAft>
                    <a:defRPr/>
                  </a:pPr>
                  <a:endParaRPr lang="en-US" sz="900" noProof="1">
                    <a:solidFill>
                      <a:prstClr val="black">
                        <a:lumMod val="65000"/>
                        <a:lumOff val="35000"/>
                      </a:prstClr>
                    </a:solidFill>
                    <a:latin typeface="Calibri" panose="020F0502020204030204"/>
                  </a:endParaRPr>
                </a:p>
              </p:txBody>
            </p:sp>
            <p:sp>
              <p:nvSpPr>
                <p:cNvPr id="111" name="Freeform: Shape 110">
                  <a:extLst>
                    <a:ext uri="{FF2B5EF4-FFF2-40B4-BE49-F238E27FC236}">
                      <a16:creationId xmlns:a16="http://schemas.microsoft.com/office/drawing/2014/main" id="{D704F523-4D12-45EB-9992-7C04908C1BF0}"/>
                    </a:ext>
                  </a:extLst>
                </p:cNvPr>
                <p:cNvSpPr/>
                <p:nvPr/>
              </p:nvSpPr>
              <p:spPr>
                <a:xfrm>
                  <a:off x="139700" y="4738130"/>
                  <a:ext cx="1752600" cy="402302"/>
                </a:xfrm>
                <a:custGeom>
                  <a:avLst/>
                  <a:gdLst>
                    <a:gd name="connsiteX0" fmla="*/ 174731 w 1752600"/>
                    <a:gd name="connsiteY0" fmla="*/ 0 h 402302"/>
                    <a:gd name="connsiteX1" fmla="*/ 1577869 w 1752600"/>
                    <a:gd name="connsiteY1" fmla="*/ 0 h 402302"/>
                    <a:gd name="connsiteX2" fmla="*/ 1752600 w 1752600"/>
                    <a:gd name="connsiteY2" fmla="*/ 174731 h 402302"/>
                    <a:gd name="connsiteX3" fmla="*/ 1752600 w 1752600"/>
                    <a:gd name="connsiteY3" fmla="*/ 402302 h 402302"/>
                    <a:gd name="connsiteX4" fmla="*/ 0 w 1752600"/>
                    <a:gd name="connsiteY4" fmla="*/ 402302 h 402302"/>
                    <a:gd name="connsiteX5" fmla="*/ 0 w 1752600"/>
                    <a:gd name="connsiteY5" fmla="*/ 174731 h 402302"/>
                    <a:gd name="connsiteX6" fmla="*/ 174731 w 1752600"/>
                    <a:gd name="connsiteY6" fmla="*/ 0 h 4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402302">
                      <a:moveTo>
                        <a:pt x="174731" y="0"/>
                      </a:moveTo>
                      <a:lnTo>
                        <a:pt x="1577869" y="0"/>
                      </a:lnTo>
                      <a:cubicBezTo>
                        <a:pt x="1674370" y="0"/>
                        <a:pt x="1752600" y="78230"/>
                        <a:pt x="1752600" y="174731"/>
                      </a:cubicBezTo>
                      <a:lnTo>
                        <a:pt x="1752600" y="402302"/>
                      </a:lnTo>
                      <a:lnTo>
                        <a:pt x="0" y="402302"/>
                      </a:lnTo>
                      <a:lnTo>
                        <a:pt x="0" y="174731"/>
                      </a:lnTo>
                      <a:cubicBezTo>
                        <a:pt x="0" y="78230"/>
                        <a:pt x="78230" y="0"/>
                        <a:pt x="174731" y="0"/>
                      </a:cubicBezTo>
                      <a:close/>
                    </a:path>
                  </a:pathLst>
                </a:custGeom>
                <a:solidFill>
                  <a:srgbClr val="5DD6F9"/>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b="1" cap="all">
                    <a:solidFill>
                      <a:sysClr val="window" lastClr="FFFFFF"/>
                    </a:solidFill>
                    <a:latin typeface="Calibri" panose="020F0502020204030204"/>
                  </a:endParaRPr>
                </a:p>
              </p:txBody>
            </p:sp>
          </p:grpSp>
          <p:sp>
            <p:nvSpPr>
              <p:cNvPr id="105" name="TextBox 104">
                <a:extLst>
                  <a:ext uri="{FF2B5EF4-FFF2-40B4-BE49-F238E27FC236}">
                    <a16:creationId xmlns:a16="http://schemas.microsoft.com/office/drawing/2014/main" id="{DD281F20-6DEF-4F7A-B286-37276B667849}"/>
                  </a:ext>
                </a:extLst>
              </p:cNvPr>
              <p:cNvSpPr txBox="1"/>
              <p:nvPr/>
            </p:nvSpPr>
            <p:spPr>
              <a:xfrm>
                <a:off x="4079130" y="4484513"/>
                <a:ext cx="1984609" cy="1077218"/>
              </a:xfrm>
              <a:prstGeom prst="rect">
                <a:avLst/>
              </a:prstGeom>
              <a:noFill/>
            </p:spPr>
            <p:txBody>
              <a:bodyPr wrap="square">
                <a:spAutoFit/>
              </a:bodyPr>
              <a:lstStyle/>
              <a:p>
                <a:pPr algn="ctr" eaLnBrk="1" fontAlgn="auto" hangingPunct="1">
                  <a:spcBef>
                    <a:spcPts val="0"/>
                  </a:spcBef>
                  <a:spcAft>
                    <a:spcPts val="0"/>
                  </a:spcAft>
                  <a:defRPr/>
                </a:pPr>
                <a:r>
                  <a:rPr lang="en-US" sz="1600">
                    <a:solidFill>
                      <a:srgbClr val="000000"/>
                    </a:solidFill>
                    <a:latin typeface="Aptos" panose="020B0004020202020204" pitchFamily="34" charset="0"/>
                    <a:ea typeface="+mn-ea"/>
                    <a:cs typeface="+mn-cs"/>
                  </a:rPr>
                  <a:t>Sally dies - leaving an additional £200,000 but no house</a:t>
                </a:r>
              </a:p>
            </p:txBody>
          </p:sp>
        </p:grpSp>
        <p:grpSp>
          <p:nvGrpSpPr>
            <p:cNvPr id="150" name="Group 149">
              <a:extLst>
                <a:ext uri="{FF2B5EF4-FFF2-40B4-BE49-F238E27FC236}">
                  <a16:creationId xmlns:a16="http://schemas.microsoft.com/office/drawing/2014/main" id="{25AE5889-D978-4D57-8CB5-4F2C3D427260}"/>
                </a:ext>
              </a:extLst>
            </p:cNvPr>
            <p:cNvGrpSpPr/>
            <p:nvPr/>
          </p:nvGrpSpPr>
          <p:grpSpPr>
            <a:xfrm>
              <a:off x="5849002" y="4066989"/>
              <a:ext cx="1138137" cy="435152"/>
              <a:chOff x="4565954" y="4001022"/>
              <a:chExt cx="1138137" cy="435152"/>
            </a:xfrm>
          </p:grpSpPr>
          <p:pic>
            <p:nvPicPr>
              <p:cNvPr id="74" name="Graphic 22" descr="Gravestone with solid fill">
                <a:extLst>
                  <a:ext uri="{FF2B5EF4-FFF2-40B4-BE49-F238E27FC236}">
                    <a16:creationId xmlns:a16="http://schemas.microsoft.com/office/drawing/2014/main" id="{94BD174C-D60B-47A4-8134-3D8477281EF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65954" y="4001022"/>
                <a:ext cx="435152" cy="435152"/>
              </a:xfrm>
              <a:prstGeom prst="rect">
                <a:avLst/>
              </a:prstGeom>
            </p:spPr>
          </p:pic>
          <p:sp>
            <p:nvSpPr>
              <p:cNvPr id="137" name="TextBox 136">
                <a:extLst>
                  <a:ext uri="{FF2B5EF4-FFF2-40B4-BE49-F238E27FC236}">
                    <a16:creationId xmlns:a16="http://schemas.microsoft.com/office/drawing/2014/main" id="{393665EB-9862-48D2-94C2-83CB90E4BD18}"/>
                  </a:ext>
                </a:extLst>
              </p:cNvPr>
              <p:cNvSpPr txBox="1"/>
              <p:nvPr/>
            </p:nvSpPr>
            <p:spPr>
              <a:xfrm>
                <a:off x="4924444" y="4049361"/>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2025</a:t>
                </a:r>
              </a:p>
            </p:txBody>
          </p:sp>
        </p:grpSp>
      </p:grpSp>
      <p:grpSp>
        <p:nvGrpSpPr>
          <p:cNvPr id="141" name="Group 140">
            <a:extLst>
              <a:ext uri="{FF2B5EF4-FFF2-40B4-BE49-F238E27FC236}">
                <a16:creationId xmlns:a16="http://schemas.microsoft.com/office/drawing/2014/main" id="{A78AC132-A719-4E33-A1F2-37CF43B9D170}"/>
              </a:ext>
            </a:extLst>
          </p:cNvPr>
          <p:cNvGrpSpPr/>
          <p:nvPr/>
        </p:nvGrpSpPr>
        <p:grpSpPr>
          <a:xfrm>
            <a:off x="8650694" y="1988313"/>
            <a:ext cx="1928482" cy="1591782"/>
            <a:chOff x="7214505" y="920673"/>
            <a:chExt cx="1928482" cy="1591782"/>
          </a:xfrm>
        </p:grpSpPr>
        <p:grpSp>
          <p:nvGrpSpPr>
            <p:cNvPr id="112" name="Group 111">
              <a:extLst>
                <a:ext uri="{FF2B5EF4-FFF2-40B4-BE49-F238E27FC236}">
                  <a16:creationId xmlns:a16="http://schemas.microsoft.com/office/drawing/2014/main" id="{8DA2C1BC-A9FE-44B1-B87F-99F9D090B928}"/>
                </a:ext>
              </a:extLst>
            </p:cNvPr>
            <p:cNvGrpSpPr/>
            <p:nvPr/>
          </p:nvGrpSpPr>
          <p:grpSpPr>
            <a:xfrm>
              <a:off x="7323092" y="920673"/>
              <a:ext cx="1710289" cy="1591782"/>
              <a:chOff x="139700" y="4738129"/>
              <a:chExt cx="1752600" cy="1505522"/>
            </a:xfrm>
            <a:effectLst>
              <a:outerShdw blurRad="88900" dist="63500" dir="18900000" algn="ctr" rotWithShape="0">
                <a:srgbClr val="000000">
                  <a:alpha val="43137"/>
                </a:srgbClr>
              </a:outerShdw>
            </a:effectLst>
          </p:grpSpPr>
          <p:sp>
            <p:nvSpPr>
              <p:cNvPr id="113" name="Freeform: Shape 112">
                <a:extLst>
                  <a:ext uri="{FF2B5EF4-FFF2-40B4-BE49-F238E27FC236}">
                    <a16:creationId xmlns:a16="http://schemas.microsoft.com/office/drawing/2014/main" id="{3467AC71-D646-476E-9FF9-5EC7232A25A9}"/>
                  </a:ext>
                </a:extLst>
              </p:cNvPr>
              <p:cNvSpPr/>
              <p:nvPr/>
            </p:nvSpPr>
            <p:spPr>
              <a:xfrm>
                <a:off x="139700" y="5140432"/>
                <a:ext cx="1752600" cy="1103219"/>
              </a:xfrm>
              <a:custGeom>
                <a:avLst/>
                <a:gdLst>
                  <a:gd name="connsiteX0" fmla="*/ 0 w 1752600"/>
                  <a:gd name="connsiteY0" fmla="*/ 0 h 1103219"/>
                  <a:gd name="connsiteX1" fmla="*/ 1752600 w 1752600"/>
                  <a:gd name="connsiteY1" fmla="*/ 0 h 1103219"/>
                  <a:gd name="connsiteX2" fmla="*/ 1752600 w 1752600"/>
                  <a:gd name="connsiteY2" fmla="*/ 928488 h 1103219"/>
                  <a:gd name="connsiteX3" fmla="*/ 1577869 w 1752600"/>
                  <a:gd name="connsiteY3" fmla="*/ 1103219 h 1103219"/>
                  <a:gd name="connsiteX4" fmla="*/ 174731 w 1752600"/>
                  <a:gd name="connsiteY4" fmla="*/ 1103219 h 1103219"/>
                  <a:gd name="connsiteX5" fmla="*/ 0 w 1752600"/>
                  <a:gd name="connsiteY5" fmla="*/ 928488 h 110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103219">
                    <a:moveTo>
                      <a:pt x="0" y="0"/>
                    </a:moveTo>
                    <a:lnTo>
                      <a:pt x="1752600" y="0"/>
                    </a:lnTo>
                    <a:lnTo>
                      <a:pt x="1752600" y="928488"/>
                    </a:lnTo>
                    <a:cubicBezTo>
                      <a:pt x="1752600" y="1024989"/>
                      <a:pt x="1674370" y="1103219"/>
                      <a:pt x="1577869" y="1103219"/>
                    </a:cubicBezTo>
                    <a:lnTo>
                      <a:pt x="174731" y="1103219"/>
                    </a:lnTo>
                    <a:cubicBezTo>
                      <a:pt x="78230" y="1103219"/>
                      <a:pt x="0" y="1024989"/>
                      <a:pt x="0" y="928488"/>
                    </a:cubicBezTo>
                    <a:close/>
                  </a:path>
                </a:pathLst>
              </a:custGeom>
              <a:solidFill>
                <a:sysClr val="window" lastClr="FFFFFF"/>
              </a:solidFill>
              <a:ln w="9525" cap="flat" cmpd="sng" algn="ctr">
                <a:noFill/>
                <a:prstDash val="solid"/>
                <a:miter lim="800000"/>
              </a:ln>
              <a:effectLst/>
            </p:spPr>
            <p:txBody>
              <a:bodyPr rot="0" spcFirstLastPara="0" vert="horz" wrap="square" lIns="68580" tIns="13716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auto">
                  <a:spcBef>
                    <a:spcPts val="0"/>
                  </a:spcBef>
                  <a:spcAft>
                    <a:spcPts val="0"/>
                  </a:spcAft>
                  <a:defRPr/>
                </a:pPr>
                <a:endParaRPr lang="en-US" sz="900" noProof="1">
                  <a:solidFill>
                    <a:prstClr val="black">
                      <a:lumMod val="65000"/>
                      <a:lumOff val="35000"/>
                    </a:prstClr>
                  </a:solidFill>
                  <a:latin typeface="Calibri" panose="020F0502020204030204"/>
                </a:endParaRPr>
              </a:p>
            </p:txBody>
          </p:sp>
          <p:sp>
            <p:nvSpPr>
              <p:cNvPr id="114" name="Freeform: Shape 113">
                <a:extLst>
                  <a:ext uri="{FF2B5EF4-FFF2-40B4-BE49-F238E27FC236}">
                    <a16:creationId xmlns:a16="http://schemas.microsoft.com/office/drawing/2014/main" id="{03DEE29E-2264-44A5-8045-69127BF75225}"/>
                  </a:ext>
                </a:extLst>
              </p:cNvPr>
              <p:cNvSpPr/>
              <p:nvPr/>
            </p:nvSpPr>
            <p:spPr>
              <a:xfrm>
                <a:off x="139700" y="4738130"/>
                <a:ext cx="1752600" cy="402302"/>
              </a:xfrm>
              <a:custGeom>
                <a:avLst/>
                <a:gdLst>
                  <a:gd name="connsiteX0" fmla="*/ 174731 w 1752600"/>
                  <a:gd name="connsiteY0" fmla="*/ 0 h 402302"/>
                  <a:gd name="connsiteX1" fmla="*/ 1577869 w 1752600"/>
                  <a:gd name="connsiteY1" fmla="*/ 0 h 402302"/>
                  <a:gd name="connsiteX2" fmla="*/ 1752600 w 1752600"/>
                  <a:gd name="connsiteY2" fmla="*/ 174731 h 402302"/>
                  <a:gd name="connsiteX3" fmla="*/ 1752600 w 1752600"/>
                  <a:gd name="connsiteY3" fmla="*/ 402302 h 402302"/>
                  <a:gd name="connsiteX4" fmla="*/ 0 w 1752600"/>
                  <a:gd name="connsiteY4" fmla="*/ 402302 h 402302"/>
                  <a:gd name="connsiteX5" fmla="*/ 0 w 1752600"/>
                  <a:gd name="connsiteY5" fmla="*/ 174731 h 402302"/>
                  <a:gd name="connsiteX6" fmla="*/ 174731 w 1752600"/>
                  <a:gd name="connsiteY6" fmla="*/ 0 h 4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402302">
                    <a:moveTo>
                      <a:pt x="174731" y="0"/>
                    </a:moveTo>
                    <a:lnTo>
                      <a:pt x="1577869" y="0"/>
                    </a:lnTo>
                    <a:cubicBezTo>
                      <a:pt x="1674370" y="0"/>
                      <a:pt x="1752600" y="78230"/>
                      <a:pt x="1752600" y="174731"/>
                    </a:cubicBezTo>
                    <a:lnTo>
                      <a:pt x="1752600" y="402302"/>
                    </a:lnTo>
                    <a:lnTo>
                      <a:pt x="0" y="402302"/>
                    </a:lnTo>
                    <a:lnTo>
                      <a:pt x="0" y="174731"/>
                    </a:lnTo>
                    <a:cubicBezTo>
                      <a:pt x="0" y="78230"/>
                      <a:pt x="78230" y="0"/>
                      <a:pt x="174731" y="0"/>
                    </a:cubicBezTo>
                    <a:close/>
                  </a:path>
                </a:pathLst>
              </a:custGeom>
              <a:solidFill>
                <a:srgbClr val="5DD6F9"/>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b="1" cap="all">
                  <a:solidFill>
                    <a:sysClr val="window" lastClr="FFFFFF"/>
                  </a:solidFill>
                  <a:latin typeface="Calibri" panose="020F0502020204030204"/>
                </a:endParaRPr>
              </a:p>
            </p:txBody>
          </p:sp>
        </p:grpSp>
        <p:sp>
          <p:nvSpPr>
            <p:cNvPr id="104" name="TextBox 103">
              <a:extLst>
                <a:ext uri="{FF2B5EF4-FFF2-40B4-BE49-F238E27FC236}">
                  <a16:creationId xmlns:a16="http://schemas.microsoft.com/office/drawing/2014/main" id="{BD3C057D-1A98-4658-B9BF-EFC27B1DDE4F}"/>
                </a:ext>
              </a:extLst>
            </p:cNvPr>
            <p:cNvSpPr txBox="1"/>
            <p:nvPr/>
          </p:nvSpPr>
          <p:spPr>
            <a:xfrm>
              <a:off x="7214505" y="1511246"/>
              <a:ext cx="1928482" cy="830997"/>
            </a:xfrm>
            <a:prstGeom prst="rect">
              <a:avLst/>
            </a:prstGeom>
            <a:noFill/>
          </p:spPr>
          <p:txBody>
            <a:bodyPr wrap="square">
              <a:spAutoFit/>
            </a:bodyPr>
            <a:lstStyle/>
            <a:p>
              <a:pPr algn="ctr" eaLnBrk="1" fontAlgn="auto" hangingPunct="1">
                <a:spcBef>
                  <a:spcPts val="0"/>
                </a:spcBef>
                <a:spcAft>
                  <a:spcPts val="0"/>
                </a:spcAft>
                <a:defRPr/>
              </a:pPr>
              <a:r>
                <a:rPr lang="en-US" sz="1600" dirty="0">
                  <a:solidFill>
                    <a:srgbClr val="000000"/>
                  </a:solidFill>
                  <a:latin typeface="Aptos" panose="020B0004020202020204" pitchFamily="34" charset="0"/>
                  <a:ea typeface="+mn-ea"/>
                  <a:cs typeface="+mn-cs"/>
                </a:rPr>
                <a:t>Survival date for the gift to be excluded from her estate</a:t>
              </a:r>
            </a:p>
          </p:txBody>
        </p:sp>
        <p:pic>
          <p:nvPicPr>
            <p:cNvPr id="71" name="Graphic 13" descr="Bullseye with solid fill">
              <a:extLst>
                <a:ext uri="{FF2B5EF4-FFF2-40B4-BE49-F238E27FC236}">
                  <a16:creationId xmlns:a16="http://schemas.microsoft.com/office/drawing/2014/main" id="{4357B0E7-D8FF-45EF-AA3E-A6E8F7F1150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607755" y="925400"/>
              <a:ext cx="435152" cy="435152"/>
            </a:xfrm>
            <a:prstGeom prst="rect">
              <a:avLst/>
            </a:prstGeom>
          </p:spPr>
        </p:pic>
        <p:sp>
          <p:nvSpPr>
            <p:cNvPr id="136" name="TextBox 135">
              <a:extLst>
                <a:ext uri="{FF2B5EF4-FFF2-40B4-BE49-F238E27FC236}">
                  <a16:creationId xmlns:a16="http://schemas.microsoft.com/office/drawing/2014/main" id="{34A46720-B180-4565-ADDB-69819BA99654}"/>
                </a:ext>
              </a:extLst>
            </p:cNvPr>
            <p:cNvSpPr txBox="1"/>
            <p:nvPr/>
          </p:nvSpPr>
          <p:spPr>
            <a:xfrm>
              <a:off x="8007985" y="971562"/>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2028</a:t>
              </a:r>
            </a:p>
          </p:txBody>
        </p:sp>
      </p:grpSp>
      <p:grpSp>
        <p:nvGrpSpPr>
          <p:cNvPr id="140" name="group">
            <a:extLst>
              <a:ext uri="{FF2B5EF4-FFF2-40B4-BE49-F238E27FC236}">
                <a16:creationId xmlns:a16="http://schemas.microsoft.com/office/drawing/2014/main" id="{90C2BEB0-B825-47AA-B75B-838EC8CC35CE}"/>
              </a:ext>
            </a:extLst>
          </p:cNvPr>
          <p:cNvGrpSpPr/>
          <p:nvPr/>
        </p:nvGrpSpPr>
        <p:grpSpPr>
          <a:xfrm>
            <a:off x="1632662" y="1988312"/>
            <a:ext cx="1710289" cy="1591782"/>
            <a:chOff x="423445" y="1039746"/>
            <a:chExt cx="1710289" cy="1591782"/>
          </a:xfrm>
        </p:grpSpPr>
        <p:grpSp>
          <p:nvGrpSpPr>
            <p:cNvPr id="75" name="Group 74">
              <a:extLst>
                <a:ext uri="{FF2B5EF4-FFF2-40B4-BE49-F238E27FC236}">
                  <a16:creationId xmlns:a16="http://schemas.microsoft.com/office/drawing/2014/main" id="{90A64922-8D38-4088-B037-9C35E0C964F0}"/>
                </a:ext>
              </a:extLst>
            </p:cNvPr>
            <p:cNvGrpSpPr/>
            <p:nvPr/>
          </p:nvGrpSpPr>
          <p:grpSpPr>
            <a:xfrm>
              <a:off x="423445" y="1039746"/>
              <a:ext cx="1710289" cy="1591782"/>
              <a:chOff x="139700" y="4738129"/>
              <a:chExt cx="1752600" cy="1505522"/>
            </a:xfrm>
            <a:effectLst>
              <a:outerShdw blurRad="88900" dist="63500" dir="18900000" algn="ctr" rotWithShape="0">
                <a:srgbClr val="000000">
                  <a:alpha val="43137"/>
                </a:srgbClr>
              </a:outerShdw>
            </a:effectLst>
          </p:grpSpPr>
          <p:sp>
            <p:nvSpPr>
              <p:cNvPr id="91" name="Freeform: Shape 90">
                <a:extLst>
                  <a:ext uri="{FF2B5EF4-FFF2-40B4-BE49-F238E27FC236}">
                    <a16:creationId xmlns:a16="http://schemas.microsoft.com/office/drawing/2014/main" id="{38986929-4A96-4195-8827-59247F7DF30E}"/>
                  </a:ext>
                </a:extLst>
              </p:cNvPr>
              <p:cNvSpPr/>
              <p:nvPr/>
            </p:nvSpPr>
            <p:spPr>
              <a:xfrm>
                <a:off x="139700" y="5140432"/>
                <a:ext cx="1752600" cy="1103219"/>
              </a:xfrm>
              <a:custGeom>
                <a:avLst/>
                <a:gdLst>
                  <a:gd name="connsiteX0" fmla="*/ 0 w 1752600"/>
                  <a:gd name="connsiteY0" fmla="*/ 0 h 1103219"/>
                  <a:gd name="connsiteX1" fmla="*/ 1752600 w 1752600"/>
                  <a:gd name="connsiteY1" fmla="*/ 0 h 1103219"/>
                  <a:gd name="connsiteX2" fmla="*/ 1752600 w 1752600"/>
                  <a:gd name="connsiteY2" fmla="*/ 928488 h 1103219"/>
                  <a:gd name="connsiteX3" fmla="*/ 1577869 w 1752600"/>
                  <a:gd name="connsiteY3" fmla="*/ 1103219 h 1103219"/>
                  <a:gd name="connsiteX4" fmla="*/ 174731 w 1752600"/>
                  <a:gd name="connsiteY4" fmla="*/ 1103219 h 1103219"/>
                  <a:gd name="connsiteX5" fmla="*/ 0 w 1752600"/>
                  <a:gd name="connsiteY5" fmla="*/ 928488 h 110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103219">
                    <a:moveTo>
                      <a:pt x="0" y="0"/>
                    </a:moveTo>
                    <a:lnTo>
                      <a:pt x="1752600" y="0"/>
                    </a:lnTo>
                    <a:lnTo>
                      <a:pt x="1752600" y="928488"/>
                    </a:lnTo>
                    <a:cubicBezTo>
                      <a:pt x="1752600" y="1024989"/>
                      <a:pt x="1674370" y="1103219"/>
                      <a:pt x="1577869" y="1103219"/>
                    </a:cubicBezTo>
                    <a:lnTo>
                      <a:pt x="174731" y="1103219"/>
                    </a:lnTo>
                    <a:cubicBezTo>
                      <a:pt x="78230" y="1103219"/>
                      <a:pt x="0" y="1024989"/>
                      <a:pt x="0" y="928488"/>
                    </a:cubicBezTo>
                    <a:close/>
                  </a:path>
                </a:pathLst>
              </a:custGeom>
              <a:solidFill>
                <a:sysClr val="window" lastClr="FFFFFF"/>
              </a:solidFill>
              <a:ln w="9525" cap="flat" cmpd="sng" algn="ctr">
                <a:noFill/>
                <a:prstDash val="solid"/>
                <a:miter lim="800000"/>
              </a:ln>
              <a:effectLst/>
            </p:spPr>
            <p:txBody>
              <a:bodyPr rot="0" spcFirstLastPara="0" vert="horz" wrap="square" lIns="68580" tIns="137160" rIns="68580" bIns="3429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auto">
                  <a:spcBef>
                    <a:spcPts val="0"/>
                  </a:spcBef>
                  <a:spcAft>
                    <a:spcPts val="0"/>
                  </a:spcAft>
                  <a:defRPr/>
                </a:pPr>
                <a:endParaRPr lang="en-US" sz="900" noProof="1">
                  <a:solidFill>
                    <a:prstClr val="black">
                      <a:lumMod val="65000"/>
                      <a:lumOff val="35000"/>
                    </a:prstClr>
                  </a:solidFill>
                  <a:latin typeface="Calibri" panose="020F0502020204030204"/>
                </a:endParaRPr>
              </a:p>
            </p:txBody>
          </p:sp>
          <p:sp>
            <p:nvSpPr>
              <p:cNvPr id="92" name="Freeform: Shape 91">
                <a:extLst>
                  <a:ext uri="{FF2B5EF4-FFF2-40B4-BE49-F238E27FC236}">
                    <a16:creationId xmlns:a16="http://schemas.microsoft.com/office/drawing/2014/main" id="{678F62C9-A39F-47CE-9C7E-25AF7A0C76CA}"/>
                  </a:ext>
                </a:extLst>
              </p:cNvPr>
              <p:cNvSpPr/>
              <p:nvPr/>
            </p:nvSpPr>
            <p:spPr>
              <a:xfrm>
                <a:off x="139700" y="4738130"/>
                <a:ext cx="1752600" cy="402302"/>
              </a:xfrm>
              <a:custGeom>
                <a:avLst/>
                <a:gdLst>
                  <a:gd name="connsiteX0" fmla="*/ 174731 w 1752600"/>
                  <a:gd name="connsiteY0" fmla="*/ 0 h 402302"/>
                  <a:gd name="connsiteX1" fmla="*/ 1577869 w 1752600"/>
                  <a:gd name="connsiteY1" fmla="*/ 0 h 402302"/>
                  <a:gd name="connsiteX2" fmla="*/ 1752600 w 1752600"/>
                  <a:gd name="connsiteY2" fmla="*/ 174731 h 402302"/>
                  <a:gd name="connsiteX3" fmla="*/ 1752600 w 1752600"/>
                  <a:gd name="connsiteY3" fmla="*/ 402302 h 402302"/>
                  <a:gd name="connsiteX4" fmla="*/ 0 w 1752600"/>
                  <a:gd name="connsiteY4" fmla="*/ 402302 h 402302"/>
                  <a:gd name="connsiteX5" fmla="*/ 0 w 1752600"/>
                  <a:gd name="connsiteY5" fmla="*/ 174731 h 402302"/>
                  <a:gd name="connsiteX6" fmla="*/ 174731 w 1752600"/>
                  <a:gd name="connsiteY6" fmla="*/ 0 h 4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402302">
                    <a:moveTo>
                      <a:pt x="174731" y="0"/>
                    </a:moveTo>
                    <a:lnTo>
                      <a:pt x="1577869" y="0"/>
                    </a:lnTo>
                    <a:cubicBezTo>
                      <a:pt x="1674370" y="0"/>
                      <a:pt x="1752600" y="78230"/>
                      <a:pt x="1752600" y="174731"/>
                    </a:cubicBezTo>
                    <a:lnTo>
                      <a:pt x="1752600" y="402302"/>
                    </a:lnTo>
                    <a:lnTo>
                      <a:pt x="0" y="402302"/>
                    </a:lnTo>
                    <a:lnTo>
                      <a:pt x="0" y="174731"/>
                    </a:lnTo>
                    <a:cubicBezTo>
                      <a:pt x="0" y="78230"/>
                      <a:pt x="78230" y="0"/>
                      <a:pt x="174731" y="0"/>
                    </a:cubicBezTo>
                    <a:close/>
                  </a:path>
                </a:pathLst>
              </a:custGeom>
              <a:solidFill>
                <a:srgbClr val="5DD6F9"/>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b="1" cap="all">
                  <a:solidFill>
                    <a:sysClr val="window" lastClr="FFFFFF"/>
                  </a:solidFill>
                  <a:latin typeface="Calibri" panose="020F0502020204030204"/>
                </a:endParaRPr>
              </a:p>
            </p:txBody>
          </p:sp>
        </p:grpSp>
        <p:sp>
          <p:nvSpPr>
            <p:cNvPr id="102" name="TextBox 101">
              <a:extLst>
                <a:ext uri="{FF2B5EF4-FFF2-40B4-BE49-F238E27FC236}">
                  <a16:creationId xmlns:a16="http://schemas.microsoft.com/office/drawing/2014/main" id="{E4F34FCF-8E0D-432C-8B4F-AE840272B40A}"/>
                </a:ext>
              </a:extLst>
            </p:cNvPr>
            <p:cNvSpPr txBox="1"/>
            <p:nvPr/>
          </p:nvSpPr>
          <p:spPr>
            <a:xfrm>
              <a:off x="591479" y="1513412"/>
              <a:ext cx="1314450" cy="1107996"/>
            </a:xfrm>
            <a:prstGeom prst="rect">
              <a:avLst/>
            </a:prstGeom>
            <a:noFill/>
          </p:spPr>
          <p:txBody>
            <a:bodyPr wrap="square" rtlCol="0">
              <a:spAutoFit/>
            </a:bodyPr>
            <a:lstStyle/>
            <a:p>
              <a:pPr eaLnBrk="1" fontAlgn="auto" hangingPunct="1">
                <a:spcBef>
                  <a:spcPts val="0"/>
                </a:spcBef>
                <a:spcAft>
                  <a:spcPts val="0"/>
                </a:spcAft>
                <a:defRPr/>
              </a:pPr>
              <a:r>
                <a:rPr lang="en-US" sz="1600">
                  <a:solidFill>
                    <a:srgbClr val="000000"/>
                  </a:solidFill>
                  <a:latin typeface="Aptos" panose="020B0004020202020204" pitchFamily="34" charset="0"/>
                  <a:ea typeface="+mn-ea"/>
                  <a:cs typeface="+mn-cs"/>
                </a:rPr>
                <a:t>Sally makes a cash gift of £300,000</a:t>
              </a:r>
            </a:p>
            <a:p>
              <a:pPr eaLnBrk="1" fontAlgn="auto" hangingPunct="1">
                <a:spcBef>
                  <a:spcPts val="0"/>
                </a:spcBef>
                <a:spcAft>
                  <a:spcPts val="0"/>
                </a:spcAft>
                <a:defRPr/>
              </a:pPr>
              <a:endParaRPr lang="en-GB">
                <a:solidFill>
                  <a:srgbClr val="000000"/>
                </a:solidFill>
                <a:latin typeface="Arial"/>
                <a:ea typeface="+mn-ea"/>
                <a:cs typeface="+mn-cs"/>
              </a:endParaRPr>
            </a:p>
          </p:txBody>
        </p:sp>
        <p:pic>
          <p:nvPicPr>
            <p:cNvPr id="69" name="Gift" descr="Money with solid fill">
              <a:extLst>
                <a:ext uri="{FF2B5EF4-FFF2-40B4-BE49-F238E27FC236}">
                  <a16:creationId xmlns:a16="http://schemas.microsoft.com/office/drawing/2014/main" id="{A5C959EF-A832-4F15-BB49-5EF2C4C5B75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67045" y="1044300"/>
              <a:ext cx="435152" cy="435152"/>
            </a:xfrm>
            <a:prstGeom prst="rect">
              <a:avLst/>
            </a:prstGeom>
          </p:spPr>
        </p:pic>
        <p:sp>
          <p:nvSpPr>
            <p:cNvPr id="138" name="TextBox 137">
              <a:extLst>
                <a:ext uri="{FF2B5EF4-FFF2-40B4-BE49-F238E27FC236}">
                  <a16:creationId xmlns:a16="http://schemas.microsoft.com/office/drawing/2014/main" id="{C58DFC7C-36ED-4868-90C6-CF0665D347AF}"/>
                </a:ext>
              </a:extLst>
            </p:cNvPr>
            <p:cNvSpPr txBox="1"/>
            <p:nvPr/>
          </p:nvSpPr>
          <p:spPr>
            <a:xfrm>
              <a:off x="1155973" y="1091302"/>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2021</a:t>
              </a:r>
            </a:p>
          </p:txBody>
        </p:sp>
      </p:grpSp>
      <p:pic>
        <p:nvPicPr>
          <p:cNvPr id="3" name="!!300k" descr="A picture containing window blind, comb, leaf&#10;&#10;Description automatically generated">
            <a:extLst>
              <a:ext uri="{FF2B5EF4-FFF2-40B4-BE49-F238E27FC236}">
                <a16:creationId xmlns:a16="http://schemas.microsoft.com/office/drawing/2014/main" id="{1C9DDC47-08EE-43B2-95CD-8B83407D926F}"/>
              </a:ext>
            </a:extLst>
          </p:cNvPr>
          <p:cNvPicPr>
            <a:picLocks noChangeAspect="1"/>
          </p:cNvPicPr>
          <p:nvPr/>
        </p:nvPicPr>
        <p:blipFill>
          <a:blip r:embed="rId10"/>
          <a:stretch>
            <a:fillRect/>
          </a:stretch>
        </p:blipFill>
        <p:spPr>
          <a:xfrm>
            <a:off x="3565331" y="2088214"/>
            <a:ext cx="822968" cy="1449200"/>
          </a:xfrm>
          <a:prstGeom prst="rect">
            <a:avLst/>
          </a:prstGeom>
        </p:spPr>
      </p:pic>
      <p:sp>
        <p:nvSpPr>
          <p:cNvPr id="13"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Potentially exempt transfers</a:t>
            </a:r>
            <a:endParaRPr lang="en-GB" sz="3600" kern="0" dirty="0">
              <a:solidFill>
                <a:srgbClr val="391C66"/>
              </a:solidFill>
              <a:latin typeface="Aptos Display" panose="020B0004020202020204" pitchFamily="34" charset="0"/>
            </a:endParaRPr>
          </a:p>
        </p:txBody>
      </p:sp>
      <p:grpSp>
        <p:nvGrpSpPr>
          <p:cNvPr id="62" name="Group 61">
            <a:extLst>
              <a:ext uri="{FF2B5EF4-FFF2-40B4-BE49-F238E27FC236}">
                <a16:creationId xmlns:a16="http://schemas.microsoft.com/office/drawing/2014/main" id="{DE0221F6-7F27-434C-81A4-D499C6C25DA9}"/>
              </a:ext>
            </a:extLst>
          </p:cNvPr>
          <p:cNvGrpSpPr/>
          <p:nvPr/>
        </p:nvGrpSpPr>
        <p:grpSpPr>
          <a:xfrm>
            <a:off x="1461759" y="3456429"/>
            <a:ext cx="9144000" cy="1331278"/>
            <a:chOff x="0" y="2608446"/>
            <a:chExt cx="12192000" cy="1775037"/>
          </a:xfrm>
        </p:grpSpPr>
        <p:sp>
          <p:nvSpPr>
            <p:cNvPr id="93" name="Rectangle 92">
              <a:extLst>
                <a:ext uri="{FF2B5EF4-FFF2-40B4-BE49-F238E27FC236}">
                  <a16:creationId xmlns:a16="http://schemas.microsoft.com/office/drawing/2014/main" id="{7B1D9D00-B49D-4B3C-AE65-FF9725CD988D}"/>
                </a:ext>
              </a:extLst>
            </p:cNvPr>
            <p:cNvSpPr/>
            <p:nvPr/>
          </p:nvSpPr>
          <p:spPr>
            <a:xfrm>
              <a:off x="0" y="2914074"/>
              <a:ext cx="12192000" cy="1163781"/>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50">
                <a:solidFill>
                  <a:sysClr val="window" lastClr="FFFFFF"/>
                </a:solidFill>
                <a:latin typeface="Calibri" panose="020F0502020204030204"/>
              </a:endParaRPr>
            </a:p>
          </p:txBody>
        </p:sp>
        <p:sp>
          <p:nvSpPr>
            <p:cNvPr id="94" name="Rectangle 93">
              <a:extLst>
                <a:ext uri="{FF2B5EF4-FFF2-40B4-BE49-F238E27FC236}">
                  <a16:creationId xmlns:a16="http://schemas.microsoft.com/office/drawing/2014/main" id="{99663736-4E54-4E0F-984A-A8E46D0C2A8C}"/>
                </a:ext>
              </a:extLst>
            </p:cNvPr>
            <p:cNvSpPr/>
            <p:nvPr/>
          </p:nvSpPr>
          <p:spPr>
            <a:xfrm>
              <a:off x="0" y="2608446"/>
              <a:ext cx="12192000" cy="305628"/>
            </a:xfrm>
            <a:prstGeom prst="rect">
              <a:avLst/>
            </a:prstGeom>
            <a:gradFill>
              <a:gsLst>
                <a:gs pos="0">
                  <a:srgbClr val="EFEDEE">
                    <a:alpha val="0"/>
                  </a:srgbClr>
                </a:gs>
                <a:gs pos="100000">
                  <a:sysClr val="windowText" lastClr="000000">
                    <a:alpha val="25000"/>
                  </a:sysClr>
                </a:gs>
              </a:gsLst>
              <a:lin ang="5400000" scaled="1"/>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50">
                <a:solidFill>
                  <a:sysClr val="window" lastClr="FFFFFF"/>
                </a:solidFill>
                <a:latin typeface="Calibri" panose="020F0502020204030204"/>
              </a:endParaRPr>
            </a:p>
          </p:txBody>
        </p:sp>
        <p:sp>
          <p:nvSpPr>
            <p:cNvPr id="95" name="Rectangle 94">
              <a:extLst>
                <a:ext uri="{FF2B5EF4-FFF2-40B4-BE49-F238E27FC236}">
                  <a16:creationId xmlns:a16="http://schemas.microsoft.com/office/drawing/2014/main" id="{48DDC1D6-1C88-43AA-AEFC-C63284E979D0}"/>
                </a:ext>
              </a:extLst>
            </p:cNvPr>
            <p:cNvSpPr/>
            <p:nvPr/>
          </p:nvSpPr>
          <p:spPr>
            <a:xfrm rot="10800000">
              <a:off x="0" y="4077855"/>
              <a:ext cx="12192000" cy="305628"/>
            </a:xfrm>
            <a:prstGeom prst="rect">
              <a:avLst/>
            </a:prstGeom>
            <a:gradFill>
              <a:gsLst>
                <a:gs pos="0">
                  <a:srgbClr val="EFEDEE">
                    <a:alpha val="0"/>
                  </a:srgbClr>
                </a:gs>
                <a:gs pos="100000">
                  <a:sysClr val="windowText" lastClr="000000">
                    <a:alpha val="25000"/>
                  </a:sysClr>
                </a:gs>
              </a:gsLst>
              <a:lin ang="5400000" scaled="1"/>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50">
                <a:solidFill>
                  <a:sysClr val="window" lastClr="FFFFFF"/>
                </a:solidFill>
                <a:latin typeface="Calibri" panose="020F0502020204030204"/>
              </a:endParaRPr>
            </a:p>
          </p:txBody>
        </p:sp>
      </p:grpSp>
      <p:sp>
        <p:nvSpPr>
          <p:cNvPr id="121" name="Rectangle 120">
            <a:extLst>
              <a:ext uri="{FF2B5EF4-FFF2-40B4-BE49-F238E27FC236}">
                <a16:creationId xmlns:a16="http://schemas.microsoft.com/office/drawing/2014/main" id="{D1870EC6-BD3C-478A-9802-BA18289FBD7A}"/>
              </a:ext>
            </a:extLst>
          </p:cNvPr>
          <p:cNvSpPr/>
          <p:nvPr/>
        </p:nvSpPr>
        <p:spPr>
          <a:xfrm>
            <a:off x="4916772" y="3869245"/>
            <a:ext cx="1122759" cy="493324"/>
          </a:xfrm>
          <a:prstGeom prst="roundRect">
            <a:avLst/>
          </a:prstGeom>
          <a:solidFill>
            <a:srgbClr val="7A64C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grpSp>
        <p:nvGrpSpPr>
          <p:cNvPr id="142" name="Group 141">
            <a:extLst>
              <a:ext uri="{FF2B5EF4-FFF2-40B4-BE49-F238E27FC236}">
                <a16:creationId xmlns:a16="http://schemas.microsoft.com/office/drawing/2014/main" id="{D0568AA6-5054-4097-92D1-A088880D2896}"/>
              </a:ext>
            </a:extLst>
          </p:cNvPr>
          <p:cNvGrpSpPr/>
          <p:nvPr/>
        </p:nvGrpSpPr>
        <p:grpSpPr>
          <a:xfrm>
            <a:off x="1548495" y="3869243"/>
            <a:ext cx="1122759" cy="493324"/>
            <a:chOff x="86735" y="3073528"/>
            <a:chExt cx="1122759" cy="493324"/>
          </a:xfrm>
          <a:effectLst>
            <a:outerShdw blurRad="50800" dist="38100" algn="l" rotWithShape="0">
              <a:prstClr val="black">
                <a:alpha val="40000"/>
              </a:prstClr>
            </a:outerShdw>
          </a:effectLst>
        </p:grpSpPr>
        <p:sp>
          <p:nvSpPr>
            <p:cNvPr id="118" name="Rectangle 117">
              <a:extLst>
                <a:ext uri="{FF2B5EF4-FFF2-40B4-BE49-F238E27FC236}">
                  <a16:creationId xmlns:a16="http://schemas.microsoft.com/office/drawing/2014/main" id="{5CC0C4DD-CAFE-40D8-9BC5-B360D0A4ACF9}"/>
                </a:ext>
              </a:extLst>
            </p:cNvPr>
            <p:cNvSpPr/>
            <p:nvPr/>
          </p:nvSpPr>
          <p:spPr>
            <a:xfrm>
              <a:off x="86735" y="3073528"/>
              <a:ext cx="1122759" cy="4933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sp>
          <p:nvSpPr>
            <p:cNvPr id="126" name="TextBox 125">
              <a:extLst>
                <a:ext uri="{FF2B5EF4-FFF2-40B4-BE49-F238E27FC236}">
                  <a16:creationId xmlns:a16="http://schemas.microsoft.com/office/drawing/2014/main" id="{6DC6E476-639C-481F-A1F7-F903AD544CB2}"/>
                </a:ext>
              </a:extLst>
            </p:cNvPr>
            <p:cNvSpPr txBox="1"/>
            <p:nvPr/>
          </p:nvSpPr>
          <p:spPr>
            <a:xfrm>
              <a:off x="296294" y="3143724"/>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2021</a:t>
              </a:r>
            </a:p>
          </p:txBody>
        </p:sp>
      </p:grpSp>
      <p:grpSp>
        <p:nvGrpSpPr>
          <p:cNvPr id="145" name="Group 144">
            <a:extLst>
              <a:ext uri="{FF2B5EF4-FFF2-40B4-BE49-F238E27FC236}">
                <a16:creationId xmlns:a16="http://schemas.microsoft.com/office/drawing/2014/main" id="{0C46E7FF-90F4-4AA7-8E1C-3CDE289954AB}"/>
              </a:ext>
            </a:extLst>
          </p:cNvPr>
          <p:cNvGrpSpPr/>
          <p:nvPr/>
        </p:nvGrpSpPr>
        <p:grpSpPr>
          <a:xfrm>
            <a:off x="2671254" y="3869245"/>
            <a:ext cx="1122759" cy="493324"/>
            <a:chOff x="1209494" y="3073530"/>
            <a:chExt cx="1122759" cy="493324"/>
          </a:xfrm>
          <a:effectLst>
            <a:outerShdw blurRad="50800" dist="38100" algn="l" rotWithShape="0">
              <a:prstClr val="black">
                <a:alpha val="40000"/>
              </a:prstClr>
            </a:outerShdw>
          </a:effectLst>
        </p:grpSpPr>
        <p:sp>
          <p:nvSpPr>
            <p:cNvPr id="119" name="Rectangle 118">
              <a:extLst>
                <a:ext uri="{FF2B5EF4-FFF2-40B4-BE49-F238E27FC236}">
                  <a16:creationId xmlns:a16="http://schemas.microsoft.com/office/drawing/2014/main" id="{9F3FD43C-1273-47EA-A271-AB222B430C88}"/>
                </a:ext>
              </a:extLst>
            </p:cNvPr>
            <p:cNvSpPr/>
            <p:nvPr/>
          </p:nvSpPr>
          <p:spPr>
            <a:xfrm>
              <a:off x="1209494" y="3073530"/>
              <a:ext cx="1122759" cy="493324"/>
            </a:xfrm>
            <a:prstGeom prst="roundRect">
              <a:avLst/>
            </a:prstGeom>
            <a:solidFill>
              <a:srgbClr val="7A64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sp>
          <p:nvSpPr>
            <p:cNvPr id="127" name="TextBox 126">
              <a:extLst>
                <a:ext uri="{FF2B5EF4-FFF2-40B4-BE49-F238E27FC236}">
                  <a16:creationId xmlns:a16="http://schemas.microsoft.com/office/drawing/2014/main" id="{6E0A90EB-862E-4D12-957C-D4AFCE0AE133}"/>
                </a:ext>
              </a:extLst>
            </p:cNvPr>
            <p:cNvSpPr txBox="1"/>
            <p:nvPr/>
          </p:nvSpPr>
          <p:spPr>
            <a:xfrm>
              <a:off x="1375867" y="3140381"/>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2022</a:t>
              </a:r>
            </a:p>
          </p:txBody>
        </p:sp>
      </p:grpSp>
      <p:grpSp>
        <p:nvGrpSpPr>
          <p:cNvPr id="146" name="Group 145">
            <a:extLst>
              <a:ext uri="{FF2B5EF4-FFF2-40B4-BE49-F238E27FC236}">
                <a16:creationId xmlns:a16="http://schemas.microsoft.com/office/drawing/2014/main" id="{8C469300-1A16-438E-9255-55335CBC694A}"/>
              </a:ext>
            </a:extLst>
          </p:cNvPr>
          <p:cNvGrpSpPr/>
          <p:nvPr/>
        </p:nvGrpSpPr>
        <p:grpSpPr>
          <a:xfrm>
            <a:off x="3794013" y="3869245"/>
            <a:ext cx="1122759" cy="493324"/>
            <a:chOff x="2332253" y="3073530"/>
            <a:chExt cx="1122759" cy="493324"/>
          </a:xfrm>
          <a:effectLst>
            <a:outerShdw blurRad="50800" dist="38100" algn="l" rotWithShape="0">
              <a:prstClr val="black">
                <a:alpha val="40000"/>
              </a:prstClr>
            </a:outerShdw>
          </a:effectLst>
        </p:grpSpPr>
        <p:sp>
          <p:nvSpPr>
            <p:cNvPr id="120" name="Rectangle 119">
              <a:extLst>
                <a:ext uri="{FF2B5EF4-FFF2-40B4-BE49-F238E27FC236}">
                  <a16:creationId xmlns:a16="http://schemas.microsoft.com/office/drawing/2014/main" id="{ED34E611-71E8-4724-8363-4C93A2817FBA}"/>
                </a:ext>
              </a:extLst>
            </p:cNvPr>
            <p:cNvSpPr/>
            <p:nvPr/>
          </p:nvSpPr>
          <p:spPr>
            <a:xfrm>
              <a:off x="2332253" y="3073530"/>
              <a:ext cx="1122759" cy="4933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sp>
          <p:nvSpPr>
            <p:cNvPr id="128" name="TextBox 127">
              <a:extLst>
                <a:ext uri="{FF2B5EF4-FFF2-40B4-BE49-F238E27FC236}">
                  <a16:creationId xmlns:a16="http://schemas.microsoft.com/office/drawing/2014/main" id="{DAE10C82-EA48-4041-97F9-2F370DE614F6}"/>
                </a:ext>
              </a:extLst>
            </p:cNvPr>
            <p:cNvSpPr txBox="1"/>
            <p:nvPr/>
          </p:nvSpPr>
          <p:spPr>
            <a:xfrm>
              <a:off x="2505334" y="3140381"/>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2023</a:t>
              </a:r>
            </a:p>
          </p:txBody>
        </p:sp>
      </p:grpSp>
      <p:sp>
        <p:nvSpPr>
          <p:cNvPr id="129" name="TextBox 128">
            <a:extLst>
              <a:ext uri="{FF2B5EF4-FFF2-40B4-BE49-F238E27FC236}">
                <a16:creationId xmlns:a16="http://schemas.microsoft.com/office/drawing/2014/main" id="{A5468445-2628-48BD-A7FC-E1FD0A3AA4C8}"/>
              </a:ext>
            </a:extLst>
          </p:cNvPr>
          <p:cNvSpPr txBox="1"/>
          <p:nvPr/>
        </p:nvSpPr>
        <p:spPr>
          <a:xfrm>
            <a:off x="5096561" y="3936096"/>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2024</a:t>
            </a:r>
          </a:p>
        </p:txBody>
      </p:sp>
      <p:grpSp>
        <p:nvGrpSpPr>
          <p:cNvPr id="143" name="Group 142">
            <a:extLst>
              <a:ext uri="{FF2B5EF4-FFF2-40B4-BE49-F238E27FC236}">
                <a16:creationId xmlns:a16="http://schemas.microsoft.com/office/drawing/2014/main" id="{6AE8B45C-195D-4C47-8B50-602443EE829A}"/>
              </a:ext>
            </a:extLst>
          </p:cNvPr>
          <p:cNvGrpSpPr/>
          <p:nvPr/>
        </p:nvGrpSpPr>
        <p:grpSpPr>
          <a:xfrm>
            <a:off x="6039529" y="3869243"/>
            <a:ext cx="1122759" cy="493324"/>
            <a:chOff x="4577769" y="3073528"/>
            <a:chExt cx="1122759" cy="493324"/>
          </a:xfrm>
          <a:effectLst>
            <a:outerShdw blurRad="50800" dist="38100" algn="l" rotWithShape="0">
              <a:prstClr val="black">
                <a:alpha val="40000"/>
              </a:prstClr>
            </a:outerShdw>
          </a:effectLst>
        </p:grpSpPr>
        <p:sp>
          <p:nvSpPr>
            <p:cNvPr id="122" name="Rectangle 121">
              <a:extLst>
                <a:ext uri="{FF2B5EF4-FFF2-40B4-BE49-F238E27FC236}">
                  <a16:creationId xmlns:a16="http://schemas.microsoft.com/office/drawing/2014/main" id="{91EAE01E-B012-440F-B8EC-540C7915B81C}"/>
                </a:ext>
              </a:extLst>
            </p:cNvPr>
            <p:cNvSpPr/>
            <p:nvPr/>
          </p:nvSpPr>
          <p:spPr>
            <a:xfrm>
              <a:off x="4577769" y="3073528"/>
              <a:ext cx="1122759" cy="4933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sp>
          <p:nvSpPr>
            <p:cNvPr id="130" name="TextBox 129">
              <a:extLst>
                <a:ext uri="{FF2B5EF4-FFF2-40B4-BE49-F238E27FC236}">
                  <a16:creationId xmlns:a16="http://schemas.microsoft.com/office/drawing/2014/main" id="{051F7C90-15A2-445E-9CCA-9F4CD6AEA0C6}"/>
                </a:ext>
              </a:extLst>
            </p:cNvPr>
            <p:cNvSpPr txBox="1"/>
            <p:nvPr/>
          </p:nvSpPr>
          <p:spPr>
            <a:xfrm>
              <a:off x="4764268" y="3140381"/>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2025</a:t>
              </a:r>
            </a:p>
          </p:txBody>
        </p:sp>
      </p:grpSp>
      <p:grpSp>
        <p:nvGrpSpPr>
          <p:cNvPr id="147" name="Group 146">
            <a:extLst>
              <a:ext uri="{FF2B5EF4-FFF2-40B4-BE49-F238E27FC236}">
                <a16:creationId xmlns:a16="http://schemas.microsoft.com/office/drawing/2014/main" id="{E805A9FF-4737-415A-AF76-4CC394AE5CF4}"/>
              </a:ext>
            </a:extLst>
          </p:cNvPr>
          <p:cNvGrpSpPr/>
          <p:nvPr/>
        </p:nvGrpSpPr>
        <p:grpSpPr>
          <a:xfrm>
            <a:off x="7162289" y="3869245"/>
            <a:ext cx="1122759" cy="493324"/>
            <a:chOff x="5700529" y="3073530"/>
            <a:chExt cx="1122759" cy="493324"/>
          </a:xfrm>
          <a:effectLst>
            <a:outerShdw blurRad="50800" dist="38100" algn="l" rotWithShape="0">
              <a:prstClr val="black">
                <a:alpha val="40000"/>
              </a:prstClr>
            </a:outerShdw>
          </a:effectLst>
        </p:grpSpPr>
        <p:sp>
          <p:nvSpPr>
            <p:cNvPr id="123" name="Rectangle 122">
              <a:extLst>
                <a:ext uri="{FF2B5EF4-FFF2-40B4-BE49-F238E27FC236}">
                  <a16:creationId xmlns:a16="http://schemas.microsoft.com/office/drawing/2014/main" id="{722D99FB-2C38-4CAC-BE52-D1E6623D4AD0}"/>
                </a:ext>
              </a:extLst>
            </p:cNvPr>
            <p:cNvSpPr/>
            <p:nvPr/>
          </p:nvSpPr>
          <p:spPr>
            <a:xfrm>
              <a:off x="5700529" y="3073530"/>
              <a:ext cx="1122759" cy="493324"/>
            </a:xfrm>
            <a:prstGeom prst="roundRect">
              <a:avLst/>
            </a:prstGeom>
            <a:solidFill>
              <a:srgbClr val="7A64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sp>
          <p:nvSpPr>
            <p:cNvPr id="131" name="TextBox 130">
              <a:extLst>
                <a:ext uri="{FF2B5EF4-FFF2-40B4-BE49-F238E27FC236}">
                  <a16:creationId xmlns:a16="http://schemas.microsoft.com/office/drawing/2014/main" id="{3D7FB368-62F0-4D80-AEA7-C8C2383BF497}"/>
                </a:ext>
              </a:extLst>
            </p:cNvPr>
            <p:cNvSpPr txBox="1"/>
            <p:nvPr/>
          </p:nvSpPr>
          <p:spPr>
            <a:xfrm>
              <a:off x="5893735" y="3140381"/>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2026</a:t>
              </a:r>
            </a:p>
          </p:txBody>
        </p:sp>
      </p:grpSp>
      <p:grpSp>
        <p:nvGrpSpPr>
          <p:cNvPr id="148" name="Group 147">
            <a:extLst>
              <a:ext uri="{FF2B5EF4-FFF2-40B4-BE49-F238E27FC236}">
                <a16:creationId xmlns:a16="http://schemas.microsoft.com/office/drawing/2014/main" id="{23B521CB-EE47-4BA8-8BCA-2C10AF1C5E3A}"/>
              </a:ext>
            </a:extLst>
          </p:cNvPr>
          <p:cNvGrpSpPr/>
          <p:nvPr/>
        </p:nvGrpSpPr>
        <p:grpSpPr>
          <a:xfrm>
            <a:off x="8285048" y="3867659"/>
            <a:ext cx="1122759" cy="493324"/>
            <a:chOff x="6823288" y="3071944"/>
            <a:chExt cx="1122759" cy="493324"/>
          </a:xfrm>
          <a:effectLst>
            <a:outerShdw blurRad="50800" dist="38100" algn="l" rotWithShape="0">
              <a:prstClr val="black">
                <a:alpha val="40000"/>
              </a:prstClr>
            </a:outerShdw>
          </a:effectLst>
        </p:grpSpPr>
        <p:sp>
          <p:nvSpPr>
            <p:cNvPr id="124" name="Rectangle 123">
              <a:extLst>
                <a:ext uri="{FF2B5EF4-FFF2-40B4-BE49-F238E27FC236}">
                  <a16:creationId xmlns:a16="http://schemas.microsoft.com/office/drawing/2014/main" id="{D0FCA66A-4F8E-4602-9169-618CE321F6BA}"/>
                </a:ext>
              </a:extLst>
            </p:cNvPr>
            <p:cNvSpPr/>
            <p:nvPr/>
          </p:nvSpPr>
          <p:spPr>
            <a:xfrm>
              <a:off x="6823288" y="3071944"/>
              <a:ext cx="1122759" cy="4933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sp>
          <p:nvSpPr>
            <p:cNvPr id="132" name="TextBox 131">
              <a:extLst>
                <a:ext uri="{FF2B5EF4-FFF2-40B4-BE49-F238E27FC236}">
                  <a16:creationId xmlns:a16="http://schemas.microsoft.com/office/drawing/2014/main" id="{6F2524E9-A6DD-4EB8-8D1B-36413EEC43CF}"/>
                </a:ext>
              </a:extLst>
            </p:cNvPr>
            <p:cNvSpPr txBox="1"/>
            <p:nvPr/>
          </p:nvSpPr>
          <p:spPr>
            <a:xfrm>
              <a:off x="7023202" y="3140381"/>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2027</a:t>
              </a:r>
            </a:p>
          </p:txBody>
        </p:sp>
      </p:grpSp>
      <p:grpSp>
        <p:nvGrpSpPr>
          <p:cNvPr id="144" name="Group 143">
            <a:extLst>
              <a:ext uri="{FF2B5EF4-FFF2-40B4-BE49-F238E27FC236}">
                <a16:creationId xmlns:a16="http://schemas.microsoft.com/office/drawing/2014/main" id="{3B6FA14C-09BC-480E-B976-840CC84E41B1}"/>
              </a:ext>
            </a:extLst>
          </p:cNvPr>
          <p:cNvGrpSpPr/>
          <p:nvPr/>
        </p:nvGrpSpPr>
        <p:grpSpPr>
          <a:xfrm>
            <a:off x="9410814" y="3868452"/>
            <a:ext cx="1122759" cy="493324"/>
            <a:chOff x="7949054" y="3072737"/>
            <a:chExt cx="1122759" cy="493324"/>
          </a:xfrm>
          <a:effectLst>
            <a:outerShdw blurRad="50800" dist="38100" algn="l" rotWithShape="0">
              <a:prstClr val="black">
                <a:alpha val="40000"/>
              </a:prstClr>
            </a:outerShdw>
          </a:effectLst>
        </p:grpSpPr>
        <p:sp>
          <p:nvSpPr>
            <p:cNvPr id="134" name="Rectangle 123">
              <a:extLst>
                <a:ext uri="{FF2B5EF4-FFF2-40B4-BE49-F238E27FC236}">
                  <a16:creationId xmlns:a16="http://schemas.microsoft.com/office/drawing/2014/main" id="{F31F507B-8826-4BF3-84FC-7E1E151F64FB}"/>
                </a:ext>
              </a:extLst>
            </p:cNvPr>
            <p:cNvSpPr/>
            <p:nvPr/>
          </p:nvSpPr>
          <p:spPr>
            <a:xfrm>
              <a:off x="7949054" y="3072737"/>
              <a:ext cx="1122759" cy="493324"/>
            </a:xfrm>
            <a:prstGeom prst="roundRect">
              <a:avLst/>
            </a:prstGeom>
            <a:solidFill>
              <a:srgbClr val="7A64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a:solidFill>
                  <a:srgbClr val="FFFFFF"/>
                </a:solidFill>
                <a:latin typeface="Arial"/>
              </a:endParaRPr>
            </a:p>
          </p:txBody>
        </p:sp>
        <p:sp>
          <p:nvSpPr>
            <p:cNvPr id="135" name="TextBox 134">
              <a:extLst>
                <a:ext uri="{FF2B5EF4-FFF2-40B4-BE49-F238E27FC236}">
                  <a16:creationId xmlns:a16="http://schemas.microsoft.com/office/drawing/2014/main" id="{735E9033-2801-4178-A0A6-9DBC02342C90}"/>
                </a:ext>
              </a:extLst>
            </p:cNvPr>
            <p:cNvSpPr txBox="1"/>
            <p:nvPr/>
          </p:nvSpPr>
          <p:spPr>
            <a:xfrm>
              <a:off x="8152667" y="3119156"/>
              <a:ext cx="779647" cy="369332"/>
            </a:xfrm>
            <a:prstGeom prst="rect">
              <a:avLst/>
            </a:prstGeom>
            <a:noFill/>
          </p:spPr>
          <p:txBody>
            <a:bodyPr wrap="square" rtlCol="0">
              <a:spAutoFit/>
            </a:bodyPr>
            <a:lstStyle/>
            <a:p>
              <a:pPr eaLnBrk="1" fontAlgn="auto" hangingPunct="1">
                <a:spcBef>
                  <a:spcPts val="0"/>
                </a:spcBef>
                <a:spcAft>
                  <a:spcPts val="0"/>
                </a:spcAft>
                <a:defRPr/>
              </a:pPr>
              <a:r>
                <a:rPr lang="en-GB" b="1" dirty="0">
                  <a:solidFill>
                    <a:srgbClr val="FFFFFF"/>
                  </a:solidFill>
                  <a:latin typeface="Aptos" panose="020B0004020202020204" pitchFamily="34" charset="0"/>
                  <a:ea typeface="+mn-ea"/>
                  <a:cs typeface="+mn-cs"/>
                </a:rPr>
                <a:t>2028</a:t>
              </a:r>
            </a:p>
          </p:txBody>
        </p:sp>
      </p:grpSp>
      <p:pic>
        <p:nvPicPr>
          <p:cNvPr id="5" name="!!200k" descr="A picture containing window blind, vector graphics&#10;&#10;Description automatically generated">
            <a:extLst>
              <a:ext uri="{FF2B5EF4-FFF2-40B4-BE49-F238E27FC236}">
                <a16:creationId xmlns:a16="http://schemas.microsoft.com/office/drawing/2014/main" id="{936E3573-9915-4E05-A388-78B3F4BD73A5}"/>
              </a:ext>
            </a:extLst>
          </p:cNvPr>
          <p:cNvPicPr>
            <a:picLocks noChangeAspect="1"/>
          </p:cNvPicPr>
          <p:nvPr/>
        </p:nvPicPr>
        <p:blipFill>
          <a:blip r:embed="rId11"/>
          <a:stretch>
            <a:fillRect/>
          </a:stretch>
        </p:blipFill>
        <p:spPr>
          <a:xfrm>
            <a:off x="7608154" y="5618302"/>
            <a:ext cx="822968" cy="798030"/>
          </a:xfrm>
          <a:prstGeom prst="rect">
            <a:avLst/>
          </a:prstGeom>
        </p:spPr>
      </p:pic>
      <p:sp>
        <p:nvSpPr>
          <p:cNvPr id="2" name="RefTextBox123">
            <a:extLst>
              <a:ext uri="{FF2B5EF4-FFF2-40B4-BE49-F238E27FC236}">
                <a16:creationId xmlns:a16="http://schemas.microsoft.com/office/drawing/2014/main" id="{F2BACB2B-2FFD-45DB-2561-A3DB0AF58D9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eaLnBrk="1" fontAlgn="auto" hangingPunct="1">
              <a:spcBef>
                <a:spcPts val="0"/>
              </a:spcBef>
              <a:spcAft>
                <a:spcPts val="0"/>
              </a:spcAft>
              <a:defRPr/>
            </a:pPr>
            <a:r>
              <a:rPr lang="en-GB" sz="800" dirty="0">
                <a:solidFill>
                  <a:srgbClr val="101012"/>
                </a:solidFill>
                <a:latin typeface="Bierstadt" panose="020B0004020202020204" pitchFamily="34" charset="0"/>
                <a:ea typeface="+mn-ea"/>
                <a:cs typeface="+mn-cs"/>
              </a:rPr>
              <a:t>530449813</a:t>
            </a:r>
          </a:p>
        </p:txBody>
      </p:sp>
    </p:spTree>
    <p:custDataLst>
      <p:tags r:id="rId1"/>
    </p:custDataLst>
    <p:extLst>
      <p:ext uri="{BB962C8B-B14F-4D97-AF65-F5344CB8AC3E}">
        <p14:creationId xmlns:p14="http://schemas.microsoft.com/office/powerpoint/2010/main" val="27082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2"/>
                                        </p:tgtEl>
                                      </p:cBhvr>
                                    </p:animEffect>
                                    <p:animScale>
                                      <p:cBhvr>
                                        <p:cTn id="7" dur="250" autoRev="1" fill="hold"/>
                                        <p:tgtEl>
                                          <p:spTgt spid="142"/>
                                        </p:tgtEl>
                                      </p:cBhvr>
                                      <p:by x="105000" y="105000"/>
                                    </p:animScale>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1000"/>
                                        <p:tgtEl>
                                          <p:spTgt spid="140"/>
                                        </p:tgtEl>
                                      </p:cBhvr>
                                    </p:animEffect>
                                    <p:anim calcmode="lin" valueType="num">
                                      <p:cBhvr>
                                        <p:cTn id="12" dur="1000" fill="hold"/>
                                        <p:tgtEl>
                                          <p:spTgt spid="140"/>
                                        </p:tgtEl>
                                        <p:attrNameLst>
                                          <p:attrName>ppt_x</p:attrName>
                                        </p:attrNameLst>
                                      </p:cBhvr>
                                      <p:tavLst>
                                        <p:tav tm="0">
                                          <p:val>
                                            <p:strVal val="#ppt_x"/>
                                          </p:val>
                                        </p:tav>
                                        <p:tav tm="100000">
                                          <p:val>
                                            <p:strVal val="#ppt_x"/>
                                          </p:val>
                                        </p:tav>
                                      </p:tavLst>
                                    </p:anim>
                                    <p:anim calcmode="lin" valueType="num">
                                      <p:cBhvr>
                                        <p:cTn id="13" dur="1000" fill="hold"/>
                                        <p:tgtEl>
                                          <p:spTgt spid="14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44"/>
                                        </p:tgtEl>
                                      </p:cBhvr>
                                    </p:animEffect>
                                    <p:animScale>
                                      <p:cBhvr>
                                        <p:cTn id="23" dur="250" autoRev="1" fill="hold"/>
                                        <p:tgtEl>
                                          <p:spTgt spid="144"/>
                                        </p:tgtEl>
                                      </p:cBhvr>
                                      <p:by x="105000" y="105000"/>
                                    </p:animScale>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1000"/>
                                        <p:tgtEl>
                                          <p:spTgt spid="141"/>
                                        </p:tgtEl>
                                      </p:cBhvr>
                                    </p:animEffect>
                                    <p:anim calcmode="lin" valueType="num">
                                      <p:cBhvr>
                                        <p:cTn id="28" dur="1000" fill="hold"/>
                                        <p:tgtEl>
                                          <p:spTgt spid="141"/>
                                        </p:tgtEl>
                                        <p:attrNameLst>
                                          <p:attrName>ppt_x</p:attrName>
                                        </p:attrNameLst>
                                      </p:cBhvr>
                                      <p:tavLst>
                                        <p:tav tm="0">
                                          <p:val>
                                            <p:strVal val="#ppt_x"/>
                                          </p:val>
                                        </p:tav>
                                        <p:tav tm="100000">
                                          <p:val>
                                            <p:strVal val="#ppt_x"/>
                                          </p:val>
                                        </p:tav>
                                      </p:tavLst>
                                    </p:anim>
                                    <p:anim calcmode="lin" valueType="num">
                                      <p:cBhvr>
                                        <p:cTn id="2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143"/>
                                        </p:tgtEl>
                                      </p:cBhvr>
                                    </p:animEffect>
                                    <p:animScale>
                                      <p:cBhvr>
                                        <p:cTn id="34" dur="250" autoRev="1" fill="hold"/>
                                        <p:tgtEl>
                                          <p:spTgt spid="143"/>
                                        </p:tgtEl>
                                      </p:cBhvr>
                                      <p:by x="105000" y="105000"/>
                                    </p:animScale>
                                  </p:childTnLst>
                                </p:cTn>
                              </p:par>
                            </p:childTnLst>
                          </p:cTn>
                        </p:par>
                        <p:par>
                          <p:cTn id="35" fill="hold">
                            <p:stCondLst>
                              <p:cond delay="500"/>
                            </p:stCondLst>
                            <p:childTnLst>
                              <p:par>
                                <p:cTn id="36" presetID="47" presetClass="entr" presetSubtype="0" fill="hold" nodeType="afterEffect">
                                  <p:stCondLst>
                                    <p:cond delay="0"/>
                                  </p:stCondLst>
                                  <p:childTnLst>
                                    <p:set>
                                      <p:cBhvr>
                                        <p:cTn id="37" dur="1" fill="hold">
                                          <p:stCondLst>
                                            <p:cond delay="0"/>
                                          </p:stCondLst>
                                        </p:cTn>
                                        <p:tgtEl>
                                          <p:spTgt spid="151"/>
                                        </p:tgtEl>
                                        <p:attrNameLst>
                                          <p:attrName>style.visibility</p:attrName>
                                        </p:attrNameLst>
                                      </p:cBhvr>
                                      <p:to>
                                        <p:strVal val="visible"/>
                                      </p:to>
                                    </p:set>
                                    <p:animEffect transition="in" filter="fade">
                                      <p:cBhvr>
                                        <p:cTn id="38" dur="1000"/>
                                        <p:tgtEl>
                                          <p:spTgt spid="151"/>
                                        </p:tgtEl>
                                      </p:cBhvr>
                                    </p:animEffect>
                                    <p:anim calcmode="lin" valueType="num">
                                      <p:cBhvr>
                                        <p:cTn id="39" dur="1000" fill="hold"/>
                                        <p:tgtEl>
                                          <p:spTgt spid="151"/>
                                        </p:tgtEl>
                                        <p:attrNameLst>
                                          <p:attrName>ppt_x</p:attrName>
                                        </p:attrNameLst>
                                      </p:cBhvr>
                                      <p:tavLst>
                                        <p:tav tm="0">
                                          <p:val>
                                            <p:strVal val="#ppt_x"/>
                                          </p:val>
                                        </p:tav>
                                        <p:tav tm="100000">
                                          <p:val>
                                            <p:strVal val="#ppt_x"/>
                                          </p:val>
                                        </p:tav>
                                      </p:tavLst>
                                    </p:anim>
                                    <p:anim calcmode="lin" valueType="num">
                                      <p:cBhvr>
                                        <p:cTn id="40" dur="1000" fill="hold"/>
                                        <p:tgtEl>
                                          <p:spTgt spid="15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Potentially exempt transfers</a:t>
            </a:r>
            <a:endParaRPr lang="en-GB" sz="3600" kern="0" dirty="0">
              <a:solidFill>
                <a:srgbClr val="391C66"/>
              </a:solidFill>
              <a:latin typeface="Aptos Display" panose="020B0004020202020204" pitchFamily="34" charset="0"/>
            </a:endParaRPr>
          </a:p>
        </p:txBody>
      </p:sp>
      <p:sp>
        <p:nvSpPr>
          <p:cNvPr id="35" name="Rectangle 34">
            <a:extLst>
              <a:ext uri="{FF2B5EF4-FFF2-40B4-BE49-F238E27FC236}">
                <a16:creationId xmlns:a16="http://schemas.microsoft.com/office/drawing/2014/main" id="{A67EC9E0-06D3-4567-8CEC-18FF7C3A3EBA}"/>
              </a:ext>
            </a:extLst>
          </p:cNvPr>
          <p:cNvSpPr/>
          <p:nvPr/>
        </p:nvSpPr>
        <p:spPr>
          <a:xfrm>
            <a:off x="9014987" y="3632880"/>
            <a:ext cx="904139" cy="1705931"/>
          </a:xfrm>
          <a:prstGeom prst="rect">
            <a:avLst/>
          </a:prstGeom>
          <a:pattFill prst="lgCheck">
            <a:fgClr>
              <a:srgbClr val="CEEAB0"/>
            </a:fgClr>
            <a:bgClr>
              <a:schemeClr val="bg1"/>
            </a:bgClr>
          </a:pattFill>
          <a:ln>
            <a:noFill/>
          </a:ln>
          <a:effectLst>
            <a:innerShdw blurRad="139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6B9BDED7-58AB-4C14-A1CB-C40E03FF34B6}"/>
              </a:ext>
            </a:extLst>
          </p:cNvPr>
          <p:cNvSpPr/>
          <p:nvPr/>
        </p:nvSpPr>
        <p:spPr>
          <a:xfrm>
            <a:off x="9014987" y="5338811"/>
            <a:ext cx="904139" cy="716327"/>
          </a:xfrm>
          <a:custGeom>
            <a:avLst/>
            <a:gdLst>
              <a:gd name="connsiteX0" fmla="*/ 0 w 843966"/>
              <a:gd name="connsiteY0" fmla="*/ 0 h 773413"/>
              <a:gd name="connsiteX1" fmla="*/ 843966 w 843966"/>
              <a:gd name="connsiteY1" fmla="*/ 0 h 773413"/>
              <a:gd name="connsiteX2" fmla="*/ 843966 w 843966"/>
              <a:gd name="connsiteY2" fmla="*/ 731256 h 773413"/>
              <a:gd name="connsiteX3" fmla="*/ 843966 w 843966"/>
              <a:gd name="connsiteY3" fmla="*/ 739664 h 773413"/>
              <a:gd name="connsiteX4" fmla="*/ 843966 w 843966"/>
              <a:gd name="connsiteY4" fmla="*/ 765588 h 773413"/>
              <a:gd name="connsiteX5" fmla="*/ 389691 w 843966"/>
              <a:gd name="connsiteY5" fmla="*/ 773413 h 773413"/>
              <a:gd name="connsiteX6" fmla="*/ 0 w 843966"/>
              <a:gd name="connsiteY6" fmla="*/ 766700 h 773413"/>
              <a:gd name="connsiteX7" fmla="*/ 0 w 843966"/>
              <a:gd name="connsiteY7" fmla="*/ 739664 h 773413"/>
              <a:gd name="connsiteX8" fmla="*/ 0 w 843966"/>
              <a:gd name="connsiteY8" fmla="*/ 732368 h 77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966" h="773413">
                <a:moveTo>
                  <a:pt x="0" y="0"/>
                </a:moveTo>
                <a:lnTo>
                  <a:pt x="843966" y="0"/>
                </a:lnTo>
                <a:lnTo>
                  <a:pt x="843966" y="731256"/>
                </a:lnTo>
                <a:lnTo>
                  <a:pt x="843966" y="739664"/>
                </a:lnTo>
                <a:lnTo>
                  <a:pt x="843966" y="765588"/>
                </a:lnTo>
                <a:lnTo>
                  <a:pt x="389691" y="773413"/>
                </a:lnTo>
                <a:lnTo>
                  <a:pt x="0" y="766700"/>
                </a:lnTo>
                <a:lnTo>
                  <a:pt x="0" y="739664"/>
                </a:lnTo>
                <a:lnTo>
                  <a:pt x="0" y="732368"/>
                </a:lnTo>
                <a:close/>
              </a:path>
            </a:pathLst>
          </a:cu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40" name="Rectangle 39">
            <a:extLst>
              <a:ext uri="{FF2B5EF4-FFF2-40B4-BE49-F238E27FC236}">
                <a16:creationId xmlns:a16="http://schemas.microsoft.com/office/drawing/2014/main" id="{F8FC7BCD-29C9-49EB-9C93-D0F86CFDE6D3}"/>
              </a:ext>
            </a:extLst>
          </p:cNvPr>
          <p:cNvSpPr/>
          <p:nvPr/>
        </p:nvSpPr>
        <p:spPr>
          <a:xfrm>
            <a:off x="9014987" y="2912950"/>
            <a:ext cx="904139" cy="719930"/>
          </a:xfrm>
          <a:prstGeom prst="rect">
            <a:avLst/>
          </a:prstGeom>
          <a:pattFill prst="lgCheck">
            <a:fgClr>
              <a:srgbClr val="A3D5F3"/>
            </a:fgClr>
            <a:bgClr>
              <a:schemeClr val="bg1"/>
            </a:bgClr>
          </a:pattFill>
          <a:ln>
            <a:noFill/>
          </a:ln>
          <a:effectLst>
            <a:innerShdw blurRad="139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D424672-EA32-4EBA-BF65-E1A0C47EBF2F}"/>
              </a:ext>
            </a:extLst>
          </p:cNvPr>
          <p:cNvSpPr/>
          <p:nvPr/>
        </p:nvSpPr>
        <p:spPr>
          <a:xfrm>
            <a:off x="802800" y="1940536"/>
            <a:ext cx="8597146" cy="1551194"/>
          </a:xfrm>
          <a:prstGeom prst="rect">
            <a:avLst/>
          </a:prstGeom>
        </p:spPr>
        <p:txBody>
          <a:bodyPr wrap="square" lIns="0">
            <a:spAutoFit/>
          </a:bodyPr>
          <a:lstStyle/>
          <a:p>
            <a:pPr marL="360363" lvl="1" indent="-360363" fontAlgn="auto">
              <a:lnSpc>
                <a:spcPct val="90000"/>
              </a:lnSpc>
              <a:spcBef>
                <a:spcPts val="600"/>
              </a:spcBef>
              <a:spcAft>
                <a:spcPts val="6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The gift forms part of the nil rate band</a:t>
            </a:r>
          </a:p>
          <a:p>
            <a:pPr marL="360363" lvl="1" indent="-360363" fontAlgn="auto">
              <a:lnSpc>
                <a:spcPct val="90000"/>
              </a:lnSpc>
              <a:spcBef>
                <a:spcPts val="600"/>
              </a:spcBef>
              <a:spcAft>
                <a:spcPts val="6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The remaining estate is then added</a:t>
            </a:r>
          </a:p>
          <a:p>
            <a:pPr marL="360363" lvl="1" indent="-360363" fontAlgn="auto">
              <a:lnSpc>
                <a:spcPct val="90000"/>
              </a:lnSpc>
              <a:spcBef>
                <a:spcPts val="600"/>
              </a:spcBef>
              <a:spcAft>
                <a:spcPts val="6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IHT applies to £175,000*</a:t>
            </a:r>
          </a:p>
          <a:p>
            <a:pPr marL="360363" lvl="1" indent="-360363" fontAlgn="auto">
              <a:lnSpc>
                <a:spcPct val="90000"/>
              </a:lnSpc>
              <a:spcBef>
                <a:spcPts val="600"/>
              </a:spcBef>
              <a:spcAft>
                <a:spcPts val="6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40% of £175,000 = £70,000</a:t>
            </a:r>
          </a:p>
        </p:txBody>
      </p:sp>
      <p:grpSp>
        <p:nvGrpSpPr>
          <p:cNvPr id="69" name="Group 68">
            <a:extLst>
              <a:ext uri="{FF2B5EF4-FFF2-40B4-BE49-F238E27FC236}">
                <a16:creationId xmlns:a16="http://schemas.microsoft.com/office/drawing/2014/main" id="{0D7844BB-166E-45BB-85B4-BEA4A4EB98BF}"/>
              </a:ext>
            </a:extLst>
          </p:cNvPr>
          <p:cNvGrpSpPr/>
          <p:nvPr/>
        </p:nvGrpSpPr>
        <p:grpSpPr>
          <a:xfrm>
            <a:off x="10293589" y="3484045"/>
            <a:ext cx="907621" cy="444917"/>
            <a:chOff x="6995160" y="3061533"/>
            <a:chExt cx="907621" cy="444917"/>
          </a:xfrm>
        </p:grpSpPr>
        <p:sp>
          <p:nvSpPr>
            <p:cNvPr id="63" name="Rectangle 62">
              <a:extLst>
                <a:ext uri="{FF2B5EF4-FFF2-40B4-BE49-F238E27FC236}">
                  <a16:creationId xmlns:a16="http://schemas.microsoft.com/office/drawing/2014/main" id="{048F04EE-763B-4BFE-A548-F0AEC7EE58E5}"/>
                </a:ext>
              </a:extLst>
            </p:cNvPr>
            <p:cNvSpPr/>
            <p:nvPr/>
          </p:nvSpPr>
          <p:spPr>
            <a:xfrm>
              <a:off x="7011670" y="3061533"/>
              <a:ext cx="671979" cy="307777"/>
            </a:xfrm>
            <a:prstGeom prst="rect">
              <a:avLst/>
            </a:prstGeom>
          </p:spPr>
          <p:txBody>
            <a:bodyPr wrap="none">
              <a:spAutoFit/>
            </a:bodyPr>
            <a:lstStyle/>
            <a:p>
              <a:r>
                <a:rPr lang="en-GB" sz="1400">
                  <a:solidFill>
                    <a:srgbClr val="000000"/>
                  </a:solidFill>
                  <a:latin typeface="Aptos" panose="020B0004020202020204" pitchFamily="34" charset="0"/>
                  <a:ea typeface="ヒラギノ角ゴ Pro W3" charset="-128"/>
                  <a:cs typeface="Arial" pitchFamily="34" charset="0"/>
                </a:rPr>
                <a:t>£325K</a:t>
              </a:r>
              <a:endParaRPr lang="en-GB" sz="1400">
                <a:latin typeface="Aptos" panose="020B0004020202020204" pitchFamily="34" charset="0"/>
              </a:endParaRPr>
            </a:p>
          </p:txBody>
        </p:sp>
        <p:sp>
          <p:nvSpPr>
            <p:cNvPr id="64" name="Rectangle 63">
              <a:extLst>
                <a:ext uri="{FF2B5EF4-FFF2-40B4-BE49-F238E27FC236}">
                  <a16:creationId xmlns:a16="http://schemas.microsoft.com/office/drawing/2014/main" id="{1A4E4D76-71EF-479A-B4C4-DBD205F13DDE}"/>
                </a:ext>
              </a:extLst>
            </p:cNvPr>
            <p:cNvSpPr/>
            <p:nvPr/>
          </p:nvSpPr>
          <p:spPr>
            <a:xfrm>
              <a:off x="6995160" y="3252534"/>
              <a:ext cx="907621" cy="253916"/>
            </a:xfrm>
            <a:prstGeom prst="rect">
              <a:avLst/>
            </a:prstGeom>
          </p:spPr>
          <p:txBody>
            <a:bodyPr wrap="none">
              <a:spAutoFit/>
            </a:bodyPr>
            <a:lstStyle/>
            <a:p>
              <a:r>
                <a:rPr lang="en-GB" sz="1050">
                  <a:solidFill>
                    <a:srgbClr val="000000"/>
                  </a:solidFill>
                  <a:latin typeface="Aptos" panose="020B0004020202020204" pitchFamily="34" charset="0"/>
                  <a:ea typeface="ヒラギノ角ゴ Pro W3" charset="-128"/>
                  <a:cs typeface="Arial" pitchFamily="34" charset="0"/>
                </a:rPr>
                <a:t>nil rate band</a:t>
              </a:r>
              <a:endParaRPr lang="en-GB" sz="1050">
                <a:latin typeface="Aptos" panose="020B0004020202020204" pitchFamily="34" charset="0"/>
              </a:endParaRPr>
            </a:p>
          </p:txBody>
        </p:sp>
      </p:grpSp>
      <p:cxnSp>
        <p:nvCxnSpPr>
          <p:cNvPr id="66" name="Straight Connector 65">
            <a:extLst>
              <a:ext uri="{FF2B5EF4-FFF2-40B4-BE49-F238E27FC236}">
                <a16:creationId xmlns:a16="http://schemas.microsoft.com/office/drawing/2014/main" id="{6AD791D3-F5D6-4D3A-9AA3-62A947D3A66C}"/>
              </a:ext>
            </a:extLst>
          </p:cNvPr>
          <p:cNvCxnSpPr>
            <a:cxnSpLocks/>
          </p:cNvCxnSpPr>
          <p:nvPr/>
        </p:nvCxnSpPr>
        <p:spPr>
          <a:xfrm>
            <a:off x="9919127" y="3640727"/>
            <a:ext cx="356711" cy="0"/>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80F2D2A4-7ABC-4277-AC48-3A7FC809DFA0}"/>
              </a:ext>
            </a:extLst>
          </p:cNvPr>
          <p:cNvSpPr/>
          <p:nvPr/>
        </p:nvSpPr>
        <p:spPr>
          <a:xfrm>
            <a:off x="10273660" y="3615399"/>
            <a:ext cx="54769" cy="54769"/>
          </a:xfrm>
          <a:prstGeom prst="ellipse">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6FEE5CE7-3C36-465E-AEDF-E1CF33A9E275}"/>
              </a:ext>
            </a:extLst>
          </p:cNvPr>
          <p:cNvSpPr/>
          <p:nvPr/>
        </p:nvSpPr>
        <p:spPr>
          <a:xfrm>
            <a:off x="802800" y="6225102"/>
            <a:ext cx="4063100" cy="276999"/>
          </a:xfrm>
          <a:prstGeom prst="rect">
            <a:avLst/>
          </a:prstGeom>
        </p:spPr>
        <p:txBody>
          <a:bodyPr wrap="none" lIns="0">
            <a:spAutoFit/>
          </a:bodyPr>
          <a:lstStyle/>
          <a:p>
            <a:r>
              <a:rPr lang="en-GB" sz="1200">
                <a:solidFill>
                  <a:srgbClr val="000000"/>
                </a:solidFill>
                <a:latin typeface="Aptos" panose="020B0004020202020204" pitchFamily="34" charset="0"/>
                <a:ea typeface="ヒラギノ角ゴ Pro W3" charset="-128"/>
                <a:cs typeface="Arial" pitchFamily="34" charset="0"/>
              </a:rPr>
              <a:t>*Example assumes a home does not form part of her estate.</a:t>
            </a:r>
            <a:endParaRPr lang="en-GB" sz="1200">
              <a:solidFill>
                <a:srgbClr val="000000"/>
              </a:solidFill>
              <a:latin typeface="Aptos" panose="020B0004020202020204" pitchFamily="34" charset="0"/>
            </a:endParaRPr>
          </a:p>
        </p:txBody>
      </p:sp>
      <p:grpSp>
        <p:nvGrpSpPr>
          <p:cNvPr id="75" name="Group 74">
            <a:extLst>
              <a:ext uri="{FF2B5EF4-FFF2-40B4-BE49-F238E27FC236}">
                <a16:creationId xmlns:a16="http://schemas.microsoft.com/office/drawing/2014/main" id="{29258466-18A7-4E8B-A8F4-69345DD5707E}"/>
              </a:ext>
            </a:extLst>
          </p:cNvPr>
          <p:cNvGrpSpPr/>
          <p:nvPr/>
        </p:nvGrpSpPr>
        <p:grpSpPr>
          <a:xfrm>
            <a:off x="9888896" y="3031433"/>
            <a:ext cx="1330443" cy="566578"/>
            <a:chOff x="6340090" y="2690393"/>
            <a:chExt cx="1330443" cy="566578"/>
          </a:xfrm>
        </p:grpSpPr>
        <p:sp>
          <p:nvSpPr>
            <p:cNvPr id="71" name="Right Brace 70">
              <a:extLst>
                <a:ext uri="{FF2B5EF4-FFF2-40B4-BE49-F238E27FC236}">
                  <a16:creationId xmlns:a16="http://schemas.microsoft.com/office/drawing/2014/main" id="{5DB8C818-0A06-4B05-91D2-C7C09AB9178D}"/>
                </a:ext>
              </a:extLst>
            </p:cNvPr>
            <p:cNvSpPr/>
            <p:nvPr/>
          </p:nvSpPr>
          <p:spPr>
            <a:xfrm>
              <a:off x="6340090" y="2851958"/>
              <a:ext cx="101596" cy="405013"/>
            </a:xfrm>
            <a:prstGeom prst="rightBrace">
              <a:avLst>
                <a:gd name="adj1" fmla="val 35405"/>
                <a:gd name="adj2" fmla="val 49342"/>
              </a:avLst>
            </a:prstGeom>
            <a:ln w="15875">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74" name="Group 73">
              <a:extLst>
                <a:ext uri="{FF2B5EF4-FFF2-40B4-BE49-F238E27FC236}">
                  <a16:creationId xmlns:a16="http://schemas.microsoft.com/office/drawing/2014/main" id="{3929506C-4388-4DC9-ACEC-309FC9D847DF}"/>
                </a:ext>
              </a:extLst>
            </p:cNvPr>
            <p:cNvGrpSpPr/>
            <p:nvPr/>
          </p:nvGrpSpPr>
          <p:grpSpPr>
            <a:xfrm>
              <a:off x="6469563" y="2690393"/>
              <a:ext cx="1200970" cy="441632"/>
              <a:chOff x="6469563" y="2690393"/>
              <a:chExt cx="1200970" cy="441632"/>
            </a:xfrm>
          </p:grpSpPr>
          <p:sp>
            <p:nvSpPr>
              <p:cNvPr id="72" name="Rectangle 71">
                <a:extLst>
                  <a:ext uri="{FF2B5EF4-FFF2-40B4-BE49-F238E27FC236}">
                    <a16:creationId xmlns:a16="http://schemas.microsoft.com/office/drawing/2014/main" id="{530EC869-5E90-462F-985E-A507C3268B29}"/>
                  </a:ext>
                </a:extLst>
              </p:cNvPr>
              <p:cNvSpPr/>
              <p:nvPr/>
            </p:nvSpPr>
            <p:spPr>
              <a:xfrm>
                <a:off x="6469563" y="2690393"/>
                <a:ext cx="671979" cy="307777"/>
              </a:xfrm>
              <a:prstGeom prst="rect">
                <a:avLst/>
              </a:prstGeom>
            </p:spPr>
            <p:txBody>
              <a:bodyPr wrap="none">
                <a:spAutoFit/>
              </a:bodyPr>
              <a:lstStyle/>
              <a:p>
                <a:r>
                  <a:rPr lang="en-GB" sz="1400">
                    <a:solidFill>
                      <a:srgbClr val="000000"/>
                    </a:solidFill>
                    <a:latin typeface="Aptos" panose="020B0004020202020204" pitchFamily="34" charset="0"/>
                    <a:ea typeface="ヒラギノ角ゴ Pro W3" charset="-128"/>
                    <a:cs typeface="Arial" pitchFamily="34" charset="0"/>
                  </a:rPr>
                  <a:t>£175k</a:t>
                </a:r>
              </a:p>
            </p:txBody>
          </p:sp>
          <p:sp>
            <p:nvSpPr>
              <p:cNvPr id="73" name="Rectangle 72">
                <a:extLst>
                  <a:ext uri="{FF2B5EF4-FFF2-40B4-BE49-F238E27FC236}">
                    <a16:creationId xmlns:a16="http://schemas.microsoft.com/office/drawing/2014/main" id="{ED23B0A1-F546-437E-A2A8-9E6F5B7118E7}"/>
                  </a:ext>
                </a:extLst>
              </p:cNvPr>
              <p:cNvSpPr/>
              <p:nvPr/>
            </p:nvSpPr>
            <p:spPr>
              <a:xfrm>
                <a:off x="6469563" y="2878109"/>
                <a:ext cx="1200970" cy="253916"/>
              </a:xfrm>
              <a:prstGeom prst="rect">
                <a:avLst/>
              </a:prstGeom>
            </p:spPr>
            <p:txBody>
              <a:bodyPr wrap="none">
                <a:spAutoFit/>
              </a:bodyPr>
              <a:lstStyle/>
              <a:p>
                <a:r>
                  <a:rPr lang="en-GB" sz="1050">
                    <a:solidFill>
                      <a:srgbClr val="000000"/>
                    </a:solidFill>
                    <a:latin typeface="Aptos" panose="020B0004020202020204" pitchFamily="34" charset="0"/>
                    <a:ea typeface="ヒラギノ角ゴ Pro W3" charset="-128"/>
                    <a:cs typeface="Arial" pitchFamily="34" charset="0"/>
                  </a:rPr>
                  <a:t>chargeable to IHT</a:t>
                </a:r>
              </a:p>
            </p:txBody>
          </p:sp>
        </p:grpSp>
      </p:grpSp>
      <p:sp>
        <p:nvSpPr>
          <p:cNvPr id="85" name="Freeform: Shape 84">
            <a:extLst>
              <a:ext uri="{FF2B5EF4-FFF2-40B4-BE49-F238E27FC236}">
                <a16:creationId xmlns:a16="http://schemas.microsoft.com/office/drawing/2014/main" id="{4D96EC3B-5589-4B93-A24F-8F9641B5761F}"/>
              </a:ext>
            </a:extLst>
          </p:cNvPr>
          <p:cNvSpPr/>
          <p:nvPr/>
        </p:nvSpPr>
        <p:spPr>
          <a:xfrm>
            <a:off x="9014987" y="5942692"/>
            <a:ext cx="843966" cy="42157"/>
          </a:xfrm>
          <a:custGeom>
            <a:avLst/>
            <a:gdLst>
              <a:gd name="connsiteX0" fmla="*/ 843966 w 843966"/>
              <a:gd name="connsiteY0" fmla="*/ 0 h 42157"/>
              <a:gd name="connsiteX1" fmla="*/ 843966 w 843966"/>
              <a:gd name="connsiteY1" fmla="*/ 34332 h 42157"/>
              <a:gd name="connsiteX2" fmla="*/ 389691 w 843966"/>
              <a:gd name="connsiteY2" fmla="*/ 42157 h 42157"/>
              <a:gd name="connsiteX3" fmla="*/ 0 w 843966"/>
              <a:gd name="connsiteY3" fmla="*/ 35444 h 42157"/>
              <a:gd name="connsiteX4" fmla="*/ 0 w 843966"/>
              <a:gd name="connsiteY4" fmla="*/ 1112 h 42157"/>
              <a:gd name="connsiteX5" fmla="*/ 389691 w 843966"/>
              <a:gd name="connsiteY5" fmla="*/ 7825 h 4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966" h="42157">
                <a:moveTo>
                  <a:pt x="843966" y="0"/>
                </a:moveTo>
                <a:lnTo>
                  <a:pt x="843966" y="34332"/>
                </a:lnTo>
                <a:lnTo>
                  <a:pt x="389691" y="42157"/>
                </a:lnTo>
                <a:lnTo>
                  <a:pt x="0" y="35444"/>
                </a:lnTo>
                <a:lnTo>
                  <a:pt x="0" y="1112"/>
                </a:lnTo>
                <a:lnTo>
                  <a:pt x="389691" y="7825"/>
                </a:lnTo>
                <a:close/>
              </a:path>
            </a:pathLst>
          </a:custGeom>
          <a:gradFill flip="none" rotWithShape="1">
            <a:gsLst>
              <a:gs pos="68000">
                <a:schemeClr val="bg1"/>
              </a:gs>
              <a:gs pos="9000">
                <a:schemeClr val="bg1"/>
              </a:gs>
              <a:gs pos="0">
                <a:schemeClr val="bg1">
                  <a:lumMod val="65000"/>
                </a:schemeClr>
              </a:gs>
              <a:gs pos="31000">
                <a:schemeClr val="bg1">
                  <a:lumMod val="75000"/>
                </a:schemeClr>
              </a:gs>
              <a:gs pos="100000">
                <a:schemeClr val="bg1">
                  <a:lumMod val="75000"/>
                </a:schemeClr>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2" name="Group 1">
            <a:extLst>
              <a:ext uri="{FF2B5EF4-FFF2-40B4-BE49-F238E27FC236}">
                <a16:creationId xmlns:a16="http://schemas.microsoft.com/office/drawing/2014/main" id="{205C38E6-944D-47F8-B583-E8BF8E8ACC24}"/>
              </a:ext>
            </a:extLst>
          </p:cNvPr>
          <p:cNvGrpSpPr/>
          <p:nvPr/>
        </p:nvGrpSpPr>
        <p:grpSpPr>
          <a:xfrm>
            <a:off x="8250411" y="4498345"/>
            <a:ext cx="759105" cy="407804"/>
            <a:chOff x="3946245" y="3993847"/>
            <a:chExt cx="759105" cy="407804"/>
          </a:xfrm>
        </p:grpSpPr>
        <p:sp>
          <p:nvSpPr>
            <p:cNvPr id="44" name="TextBox 43">
              <a:extLst>
                <a:ext uri="{FF2B5EF4-FFF2-40B4-BE49-F238E27FC236}">
                  <a16:creationId xmlns:a16="http://schemas.microsoft.com/office/drawing/2014/main" id="{16F055B9-1777-4FE2-811E-80D5D263E6DA}"/>
                </a:ext>
              </a:extLst>
            </p:cNvPr>
            <p:cNvSpPr txBox="1"/>
            <p:nvPr/>
          </p:nvSpPr>
          <p:spPr>
            <a:xfrm>
              <a:off x="3946245" y="3993847"/>
              <a:ext cx="759105" cy="276999"/>
            </a:xfrm>
            <a:prstGeom prst="rect">
              <a:avLst/>
            </a:prstGeom>
            <a:noFill/>
          </p:spPr>
          <p:txBody>
            <a:bodyPr wrap="square" rtlCol="0">
              <a:spAutoFit/>
            </a:bodyPr>
            <a:lstStyle/>
            <a:p>
              <a:pPr algn="ctr"/>
              <a:r>
                <a:rPr lang="en-GB" sz="1200">
                  <a:solidFill>
                    <a:srgbClr val="000000"/>
                  </a:solidFill>
                  <a:latin typeface="Aptos" panose="020B0004020202020204" pitchFamily="34" charset="0"/>
                </a:rPr>
                <a:t>£300K</a:t>
              </a:r>
            </a:p>
          </p:txBody>
        </p:sp>
        <p:sp>
          <p:nvSpPr>
            <p:cNvPr id="45" name="TextBox 44">
              <a:extLst>
                <a:ext uri="{FF2B5EF4-FFF2-40B4-BE49-F238E27FC236}">
                  <a16:creationId xmlns:a16="http://schemas.microsoft.com/office/drawing/2014/main" id="{BE5BE103-8A73-4462-993E-2DD30BD7787E}"/>
                </a:ext>
              </a:extLst>
            </p:cNvPr>
            <p:cNvSpPr txBox="1"/>
            <p:nvPr/>
          </p:nvSpPr>
          <p:spPr>
            <a:xfrm>
              <a:off x="4012920" y="4140041"/>
              <a:ext cx="625754" cy="261610"/>
            </a:xfrm>
            <a:prstGeom prst="rect">
              <a:avLst/>
            </a:prstGeom>
            <a:noFill/>
          </p:spPr>
          <p:txBody>
            <a:bodyPr wrap="square" rtlCol="0">
              <a:spAutoFit/>
            </a:bodyPr>
            <a:lstStyle/>
            <a:p>
              <a:pPr algn="ctr"/>
              <a:r>
                <a:rPr lang="en-GB" sz="1050">
                  <a:solidFill>
                    <a:srgbClr val="000000"/>
                  </a:solidFill>
                  <a:latin typeface="Aptos" panose="020B0004020202020204" pitchFamily="34" charset="0"/>
                </a:rPr>
                <a:t>gift</a:t>
              </a:r>
            </a:p>
          </p:txBody>
        </p:sp>
      </p:grpSp>
      <p:grpSp>
        <p:nvGrpSpPr>
          <p:cNvPr id="100" name="Group 99">
            <a:extLst>
              <a:ext uri="{FF2B5EF4-FFF2-40B4-BE49-F238E27FC236}">
                <a16:creationId xmlns:a16="http://schemas.microsoft.com/office/drawing/2014/main" id="{FA08E94B-4BAB-4767-869D-0685FC62160E}"/>
              </a:ext>
            </a:extLst>
          </p:cNvPr>
          <p:cNvGrpSpPr/>
          <p:nvPr/>
        </p:nvGrpSpPr>
        <p:grpSpPr>
          <a:xfrm>
            <a:off x="8220294" y="3402235"/>
            <a:ext cx="843966" cy="400110"/>
            <a:chOff x="3794708" y="3993847"/>
            <a:chExt cx="843966" cy="400110"/>
          </a:xfrm>
        </p:grpSpPr>
        <p:sp>
          <p:nvSpPr>
            <p:cNvPr id="101" name="TextBox 100">
              <a:extLst>
                <a:ext uri="{FF2B5EF4-FFF2-40B4-BE49-F238E27FC236}">
                  <a16:creationId xmlns:a16="http://schemas.microsoft.com/office/drawing/2014/main" id="{28FBF5CC-B497-4CD8-8625-B2A62551644E}"/>
                </a:ext>
              </a:extLst>
            </p:cNvPr>
            <p:cNvSpPr txBox="1"/>
            <p:nvPr/>
          </p:nvSpPr>
          <p:spPr>
            <a:xfrm>
              <a:off x="3833074" y="3993847"/>
              <a:ext cx="759105" cy="276999"/>
            </a:xfrm>
            <a:prstGeom prst="rect">
              <a:avLst/>
            </a:prstGeom>
            <a:noFill/>
          </p:spPr>
          <p:txBody>
            <a:bodyPr wrap="square" rtlCol="0">
              <a:spAutoFit/>
            </a:bodyPr>
            <a:lstStyle/>
            <a:p>
              <a:pPr algn="ctr"/>
              <a:r>
                <a:rPr lang="en-GB" sz="1200">
                  <a:solidFill>
                    <a:srgbClr val="000000"/>
                  </a:solidFill>
                  <a:latin typeface="Aptos" panose="020B0004020202020204" pitchFamily="34" charset="0"/>
                </a:rPr>
                <a:t>£200K</a:t>
              </a:r>
            </a:p>
          </p:txBody>
        </p:sp>
        <p:sp>
          <p:nvSpPr>
            <p:cNvPr id="102" name="TextBox 101">
              <a:extLst>
                <a:ext uri="{FF2B5EF4-FFF2-40B4-BE49-F238E27FC236}">
                  <a16:creationId xmlns:a16="http://schemas.microsoft.com/office/drawing/2014/main" id="{64B9590C-5A82-4529-AC40-91D75065541E}"/>
                </a:ext>
              </a:extLst>
            </p:cNvPr>
            <p:cNvSpPr txBox="1"/>
            <p:nvPr/>
          </p:nvSpPr>
          <p:spPr>
            <a:xfrm>
              <a:off x="3794708" y="4140041"/>
              <a:ext cx="843966" cy="253916"/>
            </a:xfrm>
            <a:prstGeom prst="rect">
              <a:avLst/>
            </a:prstGeom>
            <a:noFill/>
          </p:spPr>
          <p:txBody>
            <a:bodyPr wrap="square" rtlCol="0">
              <a:spAutoFit/>
            </a:bodyPr>
            <a:lstStyle/>
            <a:p>
              <a:pPr algn="ctr"/>
              <a:r>
                <a:rPr lang="en-GB" sz="1050">
                  <a:solidFill>
                    <a:srgbClr val="000000"/>
                  </a:solidFill>
                  <a:latin typeface="Aptos" panose="020B0004020202020204" pitchFamily="34" charset="0"/>
                </a:rPr>
                <a:t>additional</a:t>
              </a:r>
            </a:p>
          </p:txBody>
        </p:sp>
      </p:grpSp>
      <p:pic>
        <p:nvPicPr>
          <p:cNvPr id="34" name="!!300k" descr="A picture containing window blind, comb, leaf&#10;&#10;Description automatically generated">
            <a:extLst>
              <a:ext uri="{FF2B5EF4-FFF2-40B4-BE49-F238E27FC236}">
                <a16:creationId xmlns:a16="http://schemas.microsoft.com/office/drawing/2014/main" id="{9F6E352D-0622-4EA5-A333-380456F7205D}"/>
              </a:ext>
            </a:extLst>
          </p:cNvPr>
          <p:cNvPicPr>
            <a:picLocks noChangeAspect="1"/>
          </p:cNvPicPr>
          <p:nvPr/>
        </p:nvPicPr>
        <p:blipFill>
          <a:blip r:embed="rId4"/>
          <a:stretch>
            <a:fillRect/>
          </a:stretch>
        </p:blipFill>
        <p:spPr>
          <a:xfrm>
            <a:off x="9051319" y="3759592"/>
            <a:ext cx="822968" cy="1449200"/>
          </a:xfrm>
          <a:prstGeom prst="rect">
            <a:avLst/>
          </a:prstGeom>
        </p:spPr>
      </p:pic>
      <p:pic>
        <p:nvPicPr>
          <p:cNvPr id="39" name="!!200k" descr="A picture containing window blind, vector graphics&#10;&#10;Description automatically generated">
            <a:extLst>
              <a:ext uri="{FF2B5EF4-FFF2-40B4-BE49-F238E27FC236}">
                <a16:creationId xmlns:a16="http://schemas.microsoft.com/office/drawing/2014/main" id="{F80FFFED-B787-41BF-AA9E-C71CAFA9FE5B}"/>
              </a:ext>
            </a:extLst>
          </p:cNvPr>
          <p:cNvPicPr>
            <a:picLocks noChangeAspect="1"/>
          </p:cNvPicPr>
          <p:nvPr/>
        </p:nvPicPr>
        <p:blipFill>
          <a:blip r:embed="rId5"/>
          <a:stretch>
            <a:fillRect/>
          </a:stretch>
        </p:blipFill>
        <p:spPr>
          <a:xfrm>
            <a:off x="9059768" y="3099833"/>
            <a:ext cx="822968" cy="798030"/>
          </a:xfrm>
          <a:prstGeom prst="rect">
            <a:avLst/>
          </a:prstGeom>
        </p:spPr>
      </p:pic>
      <p:sp>
        <p:nvSpPr>
          <p:cNvPr id="41" name="Rectangle 40">
            <a:extLst>
              <a:ext uri="{FF2B5EF4-FFF2-40B4-BE49-F238E27FC236}">
                <a16:creationId xmlns:a16="http://schemas.microsoft.com/office/drawing/2014/main" id="{3E6241D8-9347-4D0A-B047-F944780D2F85}"/>
              </a:ext>
            </a:extLst>
          </p:cNvPr>
          <p:cNvSpPr/>
          <p:nvPr/>
        </p:nvSpPr>
        <p:spPr>
          <a:xfrm>
            <a:off x="9043137" y="2912951"/>
            <a:ext cx="907195" cy="2425860"/>
          </a:xfrm>
          <a:prstGeom prst="rect">
            <a:avLst/>
          </a:prstGeom>
          <a:gradFill>
            <a:gsLst>
              <a:gs pos="38000">
                <a:schemeClr val="tx1">
                  <a:alpha val="20000"/>
                </a:schemeClr>
              </a:gs>
              <a:gs pos="2000">
                <a:schemeClr val="bg1">
                  <a:alpha val="50000"/>
                </a:schemeClr>
              </a:gs>
              <a:gs pos="0">
                <a:srgbClr val="FFFFFF">
                  <a:alpha val="50000"/>
                </a:srgbClr>
              </a:gs>
              <a:gs pos="88000">
                <a:schemeClr val="tx1">
                  <a:alpha val="30000"/>
                </a:schemeClr>
              </a:gs>
              <a:gs pos="79000">
                <a:schemeClr val="bg1">
                  <a:alpha val="50000"/>
                </a:schemeClr>
              </a:gs>
              <a:gs pos="67000">
                <a:schemeClr val="tx1">
                  <a:alpha val="2000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BCC5BE0A-BC0A-411F-B78A-6C9372C89145}"/>
              </a:ext>
            </a:extLst>
          </p:cNvPr>
          <p:cNvGrpSpPr/>
          <p:nvPr/>
        </p:nvGrpSpPr>
        <p:grpSpPr>
          <a:xfrm>
            <a:off x="8979036" y="2527981"/>
            <a:ext cx="972463" cy="535492"/>
            <a:chOff x="1855727" y="5108467"/>
            <a:chExt cx="843966" cy="552259"/>
          </a:xfrm>
        </p:grpSpPr>
        <p:sp>
          <p:nvSpPr>
            <p:cNvPr id="60" name="Freeform: Shape 59">
              <a:extLst>
                <a:ext uri="{FF2B5EF4-FFF2-40B4-BE49-F238E27FC236}">
                  <a16:creationId xmlns:a16="http://schemas.microsoft.com/office/drawing/2014/main" id="{8283ACB0-DA1C-4455-980B-E0FC84D3D8F0}"/>
                </a:ext>
              </a:extLst>
            </p:cNvPr>
            <p:cNvSpPr/>
            <p:nvPr/>
          </p:nvSpPr>
          <p:spPr>
            <a:xfrm>
              <a:off x="1855727" y="5143139"/>
              <a:ext cx="843966" cy="517587"/>
            </a:xfrm>
            <a:custGeom>
              <a:avLst/>
              <a:gdLst>
                <a:gd name="connsiteX0" fmla="*/ 0 w 843966"/>
                <a:gd name="connsiteY0" fmla="*/ 0 h 517587"/>
                <a:gd name="connsiteX1" fmla="*/ 843966 w 843966"/>
                <a:gd name="connsiteY1" fmla="*/ 0 h 517587"/>
                <a:gd name="connsiteX2" fmla="*/ 843966 w 843966"/>
                <a:gd name="connsiteY2" fmla="*/ 482404 h 517587"/>
                <a:gd name="connsiteX3" fmla="*/ 421983 w 843966"/>
                <a:gd name="connsiteY3" fmla="*/ 517587 h 517587"/>
                <a:gd name="connsiteX4" fmla="*/ 0 w 843966"/>
                <a:gd name="connsiteY4" fmla="*/ 482404 h 51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66" h="517587">
                  <a:moveTo>
                    <a:pt x="0" y="0"/>
                  </a:moveTo>
                  <a:lnTo>
                    <a:pt x="843966" y="0"/>
                  </a:lnTo>
                  <a:lnTo>
                    <a:pt x="843966" y="482404"/>
                  </a:lnTo>
                  <a:cubicBezTo>
                    <a:pt x="843966" y="501835"/>
                    <a:pt x="655038" y="517587"/>
                    <a:pt x="421983" y="517587"/>
                  </a:cubicBezTo>
                  <a:cubicBezTo>
                    <a:pt x="188928" y="517587"/>
                    <a:pt x="0" y="501835"/>
                    <a:pt x="0" y="482404"/>
                  </a:cubicBezTo>
                  <a:close/>
                </a:path>
              </a:pathLst>
            </a:cu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56" name="Group 55">
              <a:extLst>
                <a:ext uri="{FF2B5EF4-FFF2-40B4-BE49-F238E27FC236}">
                  <a16:creationId xmlns:a16="http://schemas.microsoft.com/office/drawing/2014/main" id="{16CD8D85-593D-46A0-A122-3D6B1F6A2AE5}"/>
                </a:ext>
              </a:extLst>
            </p:cNvPr>
            <p:cNvGrpSpPr/>
            <p:nvPr/>
          </p:nvGrpSpPr>
          <p:grpSpPr>
            <a:xfrm>
              <a:off x="1973835" y="5132246"/>
              <a:ext cx="583186" cy="489111"/>
              <a:chOff x="5619033" y="2093101"/>
              <a:chExt cx="583186" cy="552153"/>
            </a:xfrm>
          </p:grpSpPr>
          <p:sp>
            <p:nvSpPr>
              <p:cNvPr id="53" name="Rectangle 52">
                <a:extLst>
                  <a:ext uri="{FF2B5EF4-FFF2-40B4-BE49-F238E27FC236}">
                    <a16:creationId xmlns:a16="http://schemas.microsoft.com/office/drawing/2014/main" id="{3D9EE4A8-EE77-4B66-AF68-74E8FBC158CE}"/>
                  </a:ext>
                </a:extLst>
              </p:cNvPr>
              <p:cNvSpPr/>
              <p:nvPr/>
            </p:nvSpPr>
            <p:spPr>
              <a:xfrm>
                <a:off x="5619033" y="2093101"/>
                <a:ext cx="583186" cy="358326"/>
              </a:xfrm>
              <a:prstGeom prst="rect">
                <a:avLst/>
              </a:prstGeom>
            </p:spPr>
            <p:txBody>
              <a:bodyPr wrap="none">
                <a:spAutoFit/>
              </a:bodyPr>
              <a:lstStyle/>
              <a:p>
                <a:pPr algn="ctr"/>
                <a:r>
                  <a:rPr lang="en-GB" sz="1400">
                    <a:solidFill>
                      <a:schemeClr val="bg1">
                        <a:lumMod val="50000"/>
                      </a:schemeClr>
                    </a:solidFill>
                    <a:latin typeface="Aptos" panose="020B0004020202020204" pitchFamily="34" charset="0"/>
                    <a:ea typeface="ヒラギノ角ゴ Pro W3" charset="-128"/>
                    <a:cs typeface="Arial" pitchFamily="34" charset="0"/>
                  </a:rPr>
                  <a:t>£500K</a:t>
                </a:r>
                <a:endParaRPr lang="en-GB" sz="1400">
                  <a:solidFill>
                    <a:schemeClr val="bg1">
                      <a:lumMod val="50000"/>
                    </a:schemeClr>
                  </a:solidFill>
                  <a:latin typeface="Aptos" panose="020B0004020202020204" pitchFamily="34" charset="0"/>
                </a:endParaRPr>
              </a:p>
            </p:txBody>
          </p:sp>
          <p:sp>
            <p:nvSpPr>
              <p:cNvPr id="54" name="Rectangle 53">
                <a:extLst>
                  <a:ext uri="{FF2B5EF4-FFF2-40B4-BE49-F238E27FC236}">
                    <a16:creationId xmlns:a16="http://schemas.microsoft.com/office/drawing/2014/main" id="{83FEFF42-6B5A-4202-B2FE-2825987A93A2}"/>
                  </a:ext>
                </a:extLst>
              </p:cNvPr>
              <p:cNvSpPr/>
              <p:nvPr/>
            </p:nvSpPr>
            <p:spPr>
              <a:xfrm>
                <a:off x="5674147" y="2340678"/>
                <a:ext cx="432938" cy="304576"/>
              </a:xfrm>
              <a:prstGeom prst="rect">
                <a:avLst/>
              </a:prstGeom>
            </p:spPr>
            <p:txBody>
              <a:bodyPr wrap="none">
                <a:spAutoFit/>
              </a:bodyPr>
              <a:lstStyle/>
              <a:p>
                <a:pPr algn="ctr"/>
                <a:r>
                  <a:rPr lang="en-GB" sz="1100">
                    <a:solidFill>
                      <a:schemeClr val="bg1">
                        <a:lumMod val="50000"/>
                      </a:schemeClr>
                    </a:solidFill>
                    <a:latin typeface="Aptos" panose="020B0004020202020204" pitchFamily="34" charset="0"/>
                    <a:ea typeface="ヒラギノ角ゴ Pro W3" charset="-128"/>
                    <a:cs typeface="Arial" pitchFamily="34" charset="0"/>
                  </a:rPr>
                  <a:t>Total</a:t>
                </a:r>
                <a:endParaRPr lang="en-GB" sz="1100">
                  <a:solidFill>
                    <a:schemeClr val="bg1">
                      <a:lumMod val="50000"/>
                    </a:schemeClr>
                  </a:solidFill>
                  <a:latin typeface="Aptos" panose="020B0004020202020204" pitchFamily="34" charset="0"/>
                </a:endParaRPr>
              </a:p>
            </p:txBody>
          </p:sp>
        </p:grpSp>
        <p:sp>
          <p:nvSpPr>
            <p:cNvPr id="58" name="Oval 57">
              <a:extLst>
                <a:ext uri="{FF2B5EF4-FFF2-40B4-BE49-F238E27FC236}">
                  <a16:creationId xmlns:a16="http://schemas.microsoft.com/office/drawing/2014/main" id="{55EC8BFA-7AF1-4DD4-9F54-EDC8BD301A8D}"/>
                </a:ext>
              </a:extLst>
            </p:cNvPr>
            <p:cNvSpPr/>
            <p:nvPr/>
          </p:nvSpPr>
          <p:spPr>
            <a:xfrm>
              <a:off x="1855727" y="5108467"/>
              <a:ext cx="843966" cy="70365"/>
            </a:xfrm>
            <a:prstGeom prst="ellipse">
              <a:avLst/>
            </a:prstGeom>
            <a:gradFill flip="none" rotWithShape="1">
              <a:gsLst>
                <a:gs pos="0">
                  <a:schemeClr val="bg1">
                    <a:lumMod val="50000"/>
                  </a:schemeClr>
                </a:gs>
                <a:gs pos="100000">
                  <a:schemeClr val="bg1">
                    <a:lumMod val="8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prstClr val="white"/>
                </a:solidFill>
                <a:latin typeface="Calibri"/>
              </a:endParaRPr>
            </a:p>
          </p:txBody>
        </p:sp>
      </p:grpSp>
      <p:sp>
        <p:nvSpPr>
          <p:cNvPr id="3" name="RefTextBox123">
            <a:extLst>
              <a:ext uri="{FF2B5EF4-FFF2-40B4-BE49-F238E27FC236}">
                <a16:creationId xmlns:a16="http://schemas.microsoft.com/office/drawing/2014/main" id="{EDE6FAE1-F1BD-C83D-1B48-E2F2F7E57D9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988102315</a:t>
            </a:r>
          </a:p>
        </p:txBody>
      </p:sp>
    </p:spTree>
    <p:custDataLst>
      <p:tags r:id="rId1"/>
    </p:custDataLst>
    <p:extLst>
      <p:ext uri="{BB962C8B-B14F-4D97-AF65-F5344CB8AC3E}">
        <p14:creationId xmlns:p14="http://schemas.microsoft.com/office/powerpoint/2010/main" val="1698335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wipe(left)">
                                          <p:cBhvr>
                                            <p:cTn id="7" dur="500"/>
                                            <p:tgtEl>
                                              <p:spTgt spid="4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animEffect transition="in" filter="wipe(left)">
                                          <p:cBhvr>
                                            <p:cTn id="11" dur="500"/>
                                            <p:tgtEl>
                                              <p:spTgt spid="4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childTnLst>
                              </p:cTn>
                            </p:par>
                            <p:par>
                              <p:cTn id="20" fill="hold">
                                <p:stCondLst>
                                  <p:cond delay="500"/>
                                </p:stCondLst>
                                <p:childTnLst>
                                  <p:par>
                                    <p:cTn id="21" presetID="1" presetClass="entr" presetSubtype="0" fill="hold" nodeType="afterEffect">
                                      <p:stCondLst>
                                        <p:cond delay="150"/>
                                      </p:stCondLst>
                                      <p:childTnLst>
                                        <p:set>
                                          <p:cBhvr>
                                            <p:cTn id="22" dur="1" fill="hold">
                                              <p:stCondLst>
                                                <p:cond delay="0"/>
                                              </p:stCondLst>
                                            </p:cTn>
                                            <p:tgtEl>
                                              <p:spTgt spid="61"/>
                                            </p:tgtEl>
                                            <p:attrNameLst>
                                              <p:attrName>style.visibility</p:attrName>
                                            </p:attrNameLst>
                                          </p:cBhvr>
                                          <p:to>
                                            <p:strVal val="visible"/>
                                          </p:to>
                                        </p:set>
                                      </p:childTnLst>
                                    </p:cTn>
                                  </p:par>
                                </p:childTnLst>
                              </p:cTn>
                            </p:par>
                            <p:par>
                              <p:cTn id="23" fill="hold">
                                <p:stCondLst>
                                  <p:cond delay="650"/>
                                </p:stCondLst>
                                <p:childTnLst>
                                  <p:par>
                                    <p:cTn id="24" presetID="42" presetClass="path" presetSubtype="0" accel="50000" fill="hold" nodeType="afterEffect" p14:presetBounceEnd="20000">
                                      <p:stCondLst>
                                        <p:cond delay="0"/>
                                      </p:stCondLst>
                                      <p:childTnLst>
                                        <p:animMotion origin="layout" path="M -2.08333E-6 1.11111E-6 L -2.08333E-6 0.0294 " pathEditMode="relative" rAng="0" ptsTypes="AA" p14:bounceEnd="20000">
                                          <p:cBhvr>
                                            <p:cTn id="25" dur="500" spd="-100000" fill="hold"/>
                                            <p:tgtEl>
                                              <p:spTgt spid="61"/>
                                            </p:tgtEl>
                                            <p:attrNameLst>
                                              <p:attrName>ppt_x</p:attrName>
                                              <p:attrName>ppt_y</p:attrName>
                                            </p:attrNameLst>
                                          </p:cBhvr>
                                          <p:rCtr x="0" y="1458"/>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500"/>
                                            <p:tgtEl>
                                              <p:spTgt spid="69"/>
                                            </p:tgtEl>
                                          </p:cBhvr>
                                        </p:animEffect>
                                      </p:childTnLst>
                                    </p:cTn>
                                  </p:par>
                                  <p:par>
                                    <p:cTn id="31" presetID="22" presetClass="entr" presetSubtype="4"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6">
                                                <p:txEl>
                                                  <p:pRg st="2" end="2"/>
                                                </p:txEl>
                                              </p:spTgt>
                                            </p:tgtEl>
                                            <p:attrNameLst>
                                              <p:attrName>style.visibility</p:attrName>
                                            </p:attrNameLst>
                                          </p:cBhvr>
                                          <p:to>
                                            <p:strVal val="visible"/>
                                          </p:to>
                                        </p:set>
                                        <p:animEffect transition="in" filter="wipe(left)">
                                          <p:cBhvr>
                                            <p:cTn id="38" dur="500"/>
                                            <p:tgtEl>
                                              <p:spTgt spid="46">
                                                <p:txEl>
                                                  <p:pRg st="2" end="2"/>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6">
                                                <p:txEl>
                                                  <p:pRg st="3" end="3"/>
                                                </p:txEl>
                                              </p:spTgt>
                                            </p:tgtEl>
                                            <p:attrNameLst>
                                              <p:attrName>style.visibility</p:attrName>
                                            </p:attrNameLst>
                                          </p:cBhvr>
                                          <p:to>
                                            <p:strVal val="visible"/>
                                          </p:to>
                                        </p:set>
                                        <p:animEffect transition="in" filter="wipe(left)">
                                          <p:cBhvr>
                                            <p:cTn id="51"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wipe(left)">
                                          <p:cBhvr>
                                            <p:cTn id="7" dur="500"/>
                                            <p:tgtEl>
                                              <p:spTgt spid="4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animEffect transition="in" filter="wipe(left)">
                                          <p:cBhvr>
                                            <p:cTn id="11" dur="500"/>
                                            <p:tgtEl>
                                              <p:spTgt spid="4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childTnLst>
                              </p:cTn>
                            </p:par>
                            <p:par>
                              <p:cTn id="20" fill="hold">
                                <p:stCondLst>
                                  <p:cond delay="500"/>
                                </p:stCondLst>
                                <p:childTnLst>
                                  <p:par>
                                    <p:cTn id="21" presetID="1" presetClass="entr" presetSubtype="0" fill="hold" nodeType="afterEffect">
                                      <p:stCondLst>
                                        <p:cond delay="150"/>
                                      </p:stCondLst>
                                      <p:childTnLst>
                                        <p:set>
                                          <p:cBhvr>
                                            <p:cTn id="22" dur="1" fill="hold">
                                              <p:stCondLst>
                                                <p:cond delay="0"/>
                                              </p:stCondLst>
                                            </p:cTn>
                                            <p:tgtEl>
                                              <p:spTgt spid="61"/>
                                            </p:tgtEl>
                                            <p:attrNameLst>
                                              <p:attrName>style.visibility</p:attrName>
                                            </p:attrNameLst>
                                          </p:cBhvr>
                                          <p:to>
                                            <p:strVal val="visible"/>
                                          </p:to>
                                        </p:set>
                                      </p:childTnLst>
                                    </p:cTn>
                                  </p:par>
                                </p:childTnLst>
                              </p:cTn>
                            </p:par>
                            <p:par>
                              <p:cTn id="23" fill="hold">
                                <p:stCondLst>
                                  <p:cond delay="650"/>
                                </p:stCondLst>
                                <p:childTnLst>
                                  <p:par>
                                    <p:cTn id="24" presetID="42" presetClass="path" presetSubtype="0" accel="50000" fill="hold" nodeType="afterEffect">
                                      <p:stCondLst>
                                        <p:cond delay="0"/>
                                      </p:stCondLst>
                                      <p:childTnLst>
                                        <p:animMotion origin="layout" path="M 1.11111E-6 -1.85185E-6 L 1.11111E-6 0.0294 " pathEditMode="relative" rAng="0" ptsTypes="AA">
                                          <p:cBhvr>
                                            <p:cTn id="25" dur="500" spd="-100000" fill="hold"/>
                                            <p:tgtEl>
                                              <p:spTgt spid="61"/>
                                            </p:tgtEl>
                                            <p:attrNameLst>
                                              <p:attrName>ppt_x</p:attrName>
                                              <p:attrName>ppt_y</p:attrName>
                                            </p:attrNameLst>
                                          </p:cBhvr>
                                          <p:rCtr x="0" y="1458"/>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500"/>
                                            <p:tgtEl>
                                              <p:spTgt spid="69"/>
                                            </p:tgtEl>
                                          </p:cBhvr>
                                        </p:animEffect>
                                      </p:childTnLst>
                                    </p:cTn>
                                  </p:par>
                                  <p:par>
                                    <p:cTn id="31" presetID="22" presetClass="entr" presetSubtype="4"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6">
                                                <p:txEl>
                                                  <p:pRg st="2" end="2"/>
                                                </p:txEl>
                                              </p:spTgt>
                                            </p:tgtEl>
                                            <p:attrNameLst>
                                              <p:attrName>style.visibility</p:attrName>
                                            </p:attrNameLst>
                                          </p:cBhvr>
                                          <p:to>
                                            <p:strVal val="visible"/>
                                          </p:to>
                                        </p:set>
                                        <p:animEffect transition="in" filter="wipe(left)">
                                          <p:cBhvr>
                                            <p:cTn id="38" dur="500"/>
                                            <p:tgtEl>
                                              <p:spTgt spid="46">
                                                <p:txEl>
                                                  <p:pRg st="2" end="2"/>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6">
                                                <p:txEl>
                                                  <p:pRg st="3" end="3"/>
                                                </p:txEl>
                                              </p:spTgt>
                                            </p:tgtEl>
                                            <p:attrNameLst>
                                              <p:attrName>style.visibility</p:attrName>
                                            </p:attrNameLst>
                                          </p:cBhvr>
                                          <p:to>
                                            <p:strVal val="visible"/>
                                          </p:to>
                                        </p:set>
                                        <p:animEffect transition="in" filter="wipe(left)">
                                          <p:cBhvr>
                                            <p:cTn id="51"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802800" y="1740900"/>
            <a:ext cx="9928700" cy="662940"/>
          </a:xfrm>
          <a:prstGeom prst="rect">
            <a:avLst/>
          </a:prstGeom>
          <a:noFill/>
        </p:spPr>
        <p:txBody>
          <a:bodyPr lIns="0"/>
          <a:lstStyle/>
          <a:p>
            <a:pPr>
              <a:spcBef>
                <a:spcPts val="0"/>
              </a:spcBef>
              <a:spcAft>
                <a:spcPts val="900"/>
              </a:spcAft>
              <a:buClr>
                <a:srgbClr val="F47920"/>
              </a:buClr>
              <a:buSzPct val="120000"/>
              <a:defRPr/>
            </a:pPr>
            <a:r>
              <a:rPr lang="en-GB" dirty="0">
                <a:solidFill>
                  <a:srgbClr val="000000"/>
                </a:solidFill>
                <a:latin typeface="Aptos" panose="020B0004020202020204" pitchFamily="34" charset="0"/>
                <a:ea typeface="ヒラギノ角ゴ Pro W3" charset="-128"/>
                <a:cs typeface="Arial" pitchFamily="34" charset="0"/>
              </a:rPr>
              <a:t>If a Potentially Exempt Transfer was made within 7 years of death, taper relief may apply:</a:t>
            </a:r>
          </a:p>
        </p:txBody>
      </p:sp>
      <p:graphicFrame>
        <p:nvGraphicFramePr>
          <p:cNvPr id="3" name="Group 116"/>
          <p:cNvGraphicFramePr>
            <a:graphicFrameLocks noGrp="1"/>
          </p:cNvGraphicFramePr>
          <p:nvPr>
            <p:extLst>
              <p:ext uri="{D42A27DB-BD31-4B8C-83A1-F6EECF244321}">
                <p14:modId xmlns:p14="http://schemas.microsoft.com/office/powerpoint/2010/main" val="2234828543"/>
              </p:ext>
            </p:extLst>
          </p:nvPr>
        </p:nvGraphicFramePr>
        <p:xfrm>
          <a:off x="1892300" y="3618991"/>
          <a:ext cx="8407400" cy="2712936"/>
        </p:xfrm>
        <a:graphic>
          <a:graphicData uri="http://schemas.openxmlformats.org/drawingml/2006/table">
            <a:tbl>
              <a:tblPr>
                <a:tableStyleId>{2A488322-F2BA-4B5B-9748-0D474271808F}</a:tableStyleId>
              </a:tblPr>
              <a:tblGrid>
                <a:gridCol w="4206903">
                  <a:extLst>
                    <a:ext uri="{9D8B030D-6E8A-4147-A177-3AD203B41FA5}">
                      <a16:colId xmlns:a16="http://schemas.microsoft.com/office/drawing/2014/main" val="20000"/>
                    </a:ext>
                  </a:extLst>
                </a:gridCol>
                <a:gridCol w="4200497">
                  <a:extLst>
                    <a:ext uri="{9D8B030D-6E8A-4147-A177-3AD203B41FA5}">
                      <a16:colId xmlns:a16="http://schemas.microsoft.com/office/drawing/2014/main" val="20001"/>
                    </a:ext>
                  </a:extLst>
                </a:gridCol>
              </a:tblGrid>
              <a:tr h="373488">
                <a:tc>
                  <a:txBody>
                    <a:bodyPr/>
                    <a:lstStyle/>
                    <a:p>
                      <a:pPr algn="ctr"/>
                      <a:r>
                        <a:rPr kumimoji="0" lang="en-GB" sz="1800" b="1" u="none" strike="noStrike" kern="1200" cap="none" normalizeH="0" baseline="0">
                          <a:ln>
                            <a:noFill/>
                          </a:ln>
                          <a:solidFill>
                            <a:schemeClr val="tx1"/>
                          </a:solidFill>
                          <a:effectLst/>
                        </a:rPr>
                        <a:t>Time since death</a:t>
                      </a:r>
                      <a:endParaRPr kumimoji="0" lang="en-GB" sz="1800" b="1" i="0" u="none" strike="noStrike" kern="1200" cap="none" normalizeH="0" baseline="0">
                        <a:ln>
                          <a:noFill/>
                        </a:ln>
                        <a:solidFill>
                          <a:schemeClr val="tx1"/>
                        </a:solidFill>
                        <a:effectLst/>
                        <a:latin typeface="Arial" charset="0"/>
                        <a:ea typeface="+mn-ea"/>
                        <a:cs typeface="+mn-cs"/>
                      </a:endParaRPr>
                    </a:p>
                  </a:txBody>
                  <a:tcPr/>
                </a:tc>
                <a:tc>
                  <a:txBody>
                    <a:bodyPr/>
                    <a:lstStyle/>
                    <a:p>
                      <a:pPr algn="ctr"/>
                      <a:r>
                        <a:rPr kumimoji="0" lang="en-GB" sz="1800" b="1" u="none" strike="noStrike" kern="1200" cap="none" normalizeH="0" baseline="0">
                          <a:ln>
                            <a:noFill/>
                          </a:ln>
                          <a:solidFill>
                            <a:schemeClr val="tx1"/>
                          </a:solidFill>
                          <a:effectLst/>
                        </a:rPr>
                        <a:t>Tax paid</a:t>
                      </a:r>
                      <a:endParaRPr kumimoji="0" lang="en-GB" sz="1800" b="1" i="0" u="none" strike="noStrike" kern="1200" cap="none" normalizeH="0" baseline="0">
                        <a:ln>
                          <a:noFill/>
                        </a:ln>
                        <a:solidFill>
                          <a:schemeClr val="tx1"/>
                        </a:solidFill>
                        <a:effectLst/>
                        <a:latin typeface="Arial" charset="0"/>
                        <a:ea typeface="+mn-ea"/>
                        <a:cs typeface="+mn-cs"/>
                      </a:endParaRPr>
                    </a:p>
                  </a:txBody>
                  <a:tcPr/>
                </a:tc>
                <a:extLst>
                  <a:ext uri="{0D108BD9-81ED-4DB2-BD59-A6C34878D82A}">
                    <a16:rowId xmlns:a16="http://schemas.microsoft.com/office/drawing/2014/main" val="10000"/>
                  </a:ext>
                </a:extLst>
              </a:tr>
              <a:tr h="396348">
                <a:tc>
                  <a:txBody>
                    <a:bodyPr/>
                    <a:lstStyle/>
                    <a:p>
                      <a:pPr algn="ctr"/>
                      <a:r>
                        <a:rPr kumimoji="0" lang="en-GB" sz="1800" u="none" strike="noStrike" kern="1200" cap="none" normalizeH="0" baseline="0">
                          <a:ln>
                            <a:noFill/>
                          </a:ln>
                          <a:solidFill>
                            <a:srgbClr val="000000"/>
                          </a:solidFill>
                          <a:effectLst/>
                        </a:rPr>
                        <a:t>Less than 3 years</a:t>
                      </a:r>
                      <a:endParaRPr kumimoji="0" lang="en-GB" sz="1800" b="0" i="0" u="none" strike="noStrike" kern="1200" cap="none" normalizeH="0" baseline="0">
                        <a:ln>
                          <a:noFill/>
                        </a:ln>
                        <a:solidFill>
                          <a:srgbClr val="000000"/>
                        </a:solidFill>
                        <a:effectLst/>
                        <a:latin typeface="Arial" charset="0"/>
                        <a:ea typeface="+mn-ea"/>
                        <a:cs typeface="+mn-cs"/>
                      </a:endParaRPr>
                    </a:p>
                  </a:txBody>
                  <a:tcPr/>
                </a:tc>
                <a:tc>
                  <a:txBody>
                    <a:bodyPr/>
                    <a:lstStyle/>
                    <a:p>
                      <a:pPr algn="ctr"/>
                      <a:r>
                        <a:rPr kumimoji="0" lang="en-GB" sz="1800" u="none" strike="noStrike" kern="1200" cap="none" normalizeH="0" baseline="0">
                          <a:ln>
                            <a:noFill/>
                          </a:ln>
                          <a:solidFill>
                            <a:srgbClr val="000000"/>
                          </a:solidFill>
                          <a:effectLst/>
                        </a:rPr>
                        <a:t>40%</a:t>
                      </a:r>
                      <a:endParaRPr kumimoji="0" lang="en-GB" sz="1800" b="0" i="0" u="none" strike="noStrike" kern="1200" cap="none" normalizeH="0" baseline="0">
                        <a:ln>
                          <a:noFill/>
                        </a:ln>
                        <a:solidFill>
                          <a:srgbClr val="000000"/>
                        </a:solidFill>
                        <a:effectLst/>
                        <a:latin typeface="Arial" charset="0"/>
                        <a:ea typeface="+mn-ea"/>
                        <a:cs typeface="+mn-cs"/>
                      </a:endParaRPr>
                    </a:p>
                  </a:txBody>
                  <a:tcPr/>
                </a:tc>
                <a:extLst>
                  <a:ext uri="{0D108BD9-81ED-4DB2-BD59-A6C34878D82A}">
                    <a16:rowId xmlns:a16="http://schemas.microsoft.com/office/drawing/2014/main" val="10001"/>
                  </a:ext>
                </a:extLst>
              </a:tr>
              <a:tr h="381000">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3 to 4 years</a:t>
                      </a:r>
                      <a:endParaRPr lang="en-GB" sz="1800" kern="1200">
                        <a:solidFill>
                          <a:srgbClr val="000000"/>
                        </a:solidFill>
                        <a:latin typeface="Arial" charset="0"/>
                        <a:ea typeface="+mn-ea"/>
                        <a:cs typeface="+mn-cs"/>
                      </a:endParaRPr>
                    </a:p>
                  </a:txBody>
                  <a:tcPr marL="57150" marR="57150" marT="57150" marB="57150"/>
                </a:tc>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32%</a:t>
                      </a:r>
                      <a:endParaRPr lang="en-GB" sz="1800" kern="1200">
                        <a:solidFill>
                          <a:srgbClr val="000000"/>
                        </a:solidFill>
                        <a:latin typeface="Arial" charset="0"/>
                        <a:ea typeface="+mn-ea"/>
                        <a:cs typeface="+mn-cs"/>
                      </a:endParaRPr>
                    </a:p>
                  </a:txBody>
                  <a:tcPr marL="57150" marR="57150" marT="57150" marB="57150"/>
                </a:tc>
                <a:extLst>
                  <a:ext uri="{0D108BD9-81ED-4DB2-BD59-A6C34878D82A}">
                    <a16:rowId xmlns:a16="http://schemas.microsoft.com/office/drawing/2014/main" val="10002"/>
                  </a:ext>
                </a:extLst>
              </a:tr>
              <a:tr h="296849">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4 to 5 years</a:t>
                      </a:r>
                      <a:endParaRPr lang="en-GB" sz="1800" kern="1200">
                        <a:solidFill>
                          <a:srgbClr val="000000"/>
                        </a:solidFill>
                        <a:latin typeface="Arial" charset="0"/>
                        <a:ea typeface="+mn-ea"/>
                        <a:cs typeface="+mn-cs"/>
                      </a:endParaRPr>
                    </a:p>
                  </a:txBody>
                  <a:tcPr marL="57150" marR="57150" marT="57150" marB="57150"/>
                </a:tc>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24%</a:t>
                      </a:r>
                      <a:endParaRPr lang="en-GB" sz="1800" kern="1200">
                        <a:solidFill>
                          <a:srgbClr val="000000"/>
                        </a:solidFill>
                        <a:latin typeface="Arial" charset="0"/>
                        <a:ea typeface="+mn-ea"/>
                        <a:cs typeface="+mn-cs"/>
                      </a:endParaRPr>
                    </a:p>
                  </a:txBody>
                  <a:tcPr marL="57150" marR="57150" marT="57150" marB="57150"/>
                </a:tc>
                <a:extLst>
                  <a:ext uri="{0D108BD9-81ED-4DB2-BD59-A6C34878D82A}">
                    <a16:rowId xmlns:a16="http://schemas.microsoft.com/office/drawing/2014/main" val="10003"/>
                  </a:ext>
                </a:extLst>
              </a:tr>
              <a:tr h="296849">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5 to 6 years</a:t>
                      </a:r>
                      <a:endParaRPr lang="en-GB" sz="1800" kern="1200">
                        <a:solidFill>
                          <a:srgbClr val="000000"/>
                        </a:solidFill>
                        <a:latin typeface="Arial" charset="0"/>
                        <a:ea typeface="+mn-ea"/>
                        <a:cs typeface="+mn-cs"/>
                      </a:endParaRPr>
                    </a:p>
                  </a:txBody>
                  <a:tcPr marL="57150" marR="57150" marT="57150" marB="57150"/>
                </a:tc>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16%</a:t>
                      </a:r>
                      <a:endParaRPr lang="en-GB" sz="1800" kern="1200">
                        <a:solidFill>
                          <a:srgbClr val="000000"/>
                        </a:solidFill>
                        <a:latin typeface="Arial" charset="0"/>
                        <a:ea typeface="+mn-ea"/>
                        <a:cs typeface="+mn-cs"/>
                      </a:endParaRPr>
                    </a:p>
                  </a:txBody>
                  <a:tcPr marL="57150" marR="57150" marT="57150" marB="57150"/>
                </a:tc>
                <a:extLst>
                  <a:ext uri="{0D108BD9-81ED-4DB2-BD59-A6C34878D82A}">
                    <a16:rowId xmlns:a16="http://schemas.microsoft.com/office/drawing/2014/main" val="10004"/>
                  </a:ext>
                </a:extLst>
              </a:tr>
              <a:tr h="296849">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6 to 7 years</a:t>
                      </a:r>
                      <a:endParaRPr lang="en-GB" sz="1800" kern="1200">
                        <a:solidFill>
                          <a:srgbClr val="000000"/>
                        </a:solidFill>
                        <a:latin typeface="Arial" charset="0"/>
                        <a:ea typeface="+mn-ea"/>
                        <a:cs typeface="+mn-cs"/>
                      </a:endParaRPr>
                    </a:p>
                  </a:txBody>
                  <a:tcPr marL="57150" marR="57150" marT="57150" marB="57150"/>
                </a:tc>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8%</a:t>
                      </a:r>
                      <a:endParaRPr lang="en-GB" sz="1800" kern="1200">
                        <a:solidFill>
                          <a:srgbClr val="000000"/>
                        </a:solidFill>
                        <a:latin typeface="Arial" charset="0"/>
                        <a:ea typeface="+mn-ea"/>
                        <a:cs typeface="+mn-cs"/>
                      </a:endParaRPr>
                    </a:p>
                  </a:txBody>
                  <a:tcPr marL="57150" marR="57150" marT="57150" marB="57150"/>
                </a:tc>
                <a:extLst>
                  <a:ext uri="{0D108BD9-81ED-4DB2-BD59-A6C34878D82A}">
                    <a16:rowId xmlns:a16="http://schemas.microsoft.com/office/drawing/2014/main" val="10005"/>
                  </a:ext>
                </a:extLst>
              </a:tr>
              <a:tr h="296849">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a:solidFill>
                            <a:srgbClr val="000000"/>
                          </a:solidFill>
                        </a:rPr>
                        <a:t>7 or more years</a:t>
                      </a:r>
                      <a:endParaRPr lang="en-GB" sz="1800" kern="1200">
                        <a:solidFill>
                          <a:srgbClr val="000000"/>
                        </a:solidFill>
                        <a:latin typeface="Arial" charset="0"/>
                        <a:ea typeface="+mn-ea"/>
                        <a:cs typeface="+mn-cs"/>
                      </a:endParaRPr>
                    </a:p>
                  </a:txBody>
                  <a:tcPr marL="57150" marR="57150" marT="57150" marB="57150"/>
                </a:tc>
                <a:tc>
                  <a:txBody>
                    <a:bodyPr/>
                    <a:lstStyle/>
                    <a:p>
                      <a:pPr marL="0" marR="0" lvl="0" indent="0" algn="ctr" defTabSz="914400" rtl="0" eaLnBrk="0" fontAlgn="base" latinLnBrk="0" hangingPunct="0">
                        <a:lnSpc>
                          <a:spcPct val="100000"/>
                        </a:lnSpc>
                        <a:spcBef>
                          <a:spcPct val="80000"/>
                        </a:spcBef>
                        <a:spcAft>
                          <a:spcPct val="0"/>
                        </a:spcAft>
                        <a:buClr>
                          <a:srgbClr val="FF4900"/>
                        </a:buClr>
                        <a:buSzTx/>
                        <a:buFont typeface="Arial" charset="0"/>
                        <a:buNone/>
                        <a:tabLst/>
                      </a:pPr>
                      <a:r>
                        <a:rPr lang="en-GB" sz="1800" kern="1200" dirty="0">
                          <a:solidFill>
                            <a:srgbClr val="000000"/>
                          </a:solidFill>
                        </a:rPr>
                        <a:t>0%</a:t>
                      </a:r>
                      <a:endParaRPr lang="en-GB" sz="1800" kern="1200" dirty="0">
                        <a:solidFill>
                          <a:srgbClr val="000000"/>
                        </a:solidFill>
                        <a:latin typeface="Arial" charset="0"/>
                        <a:ea typeface="+mn-ea"/>
                        <a:cs typeface="+mn-cs"/>
                      </a:endParaRPr>
                    </a:p>
                  </a:txBody>
                  <a:tcPr marL="57150" marR="57150" marT="57150" marB="57150"/>
                </a:tc>
                <a:extLst>
                  <a:ext uri="{0D108BD9-81ED-4DB2-BD59-A6C34878D82A}">
                    <a16:rowId xmlns:a16="http://schemas.microsoft.com/office/drawing/2014/main" val="10006"/>
                  </a:ext>
                </a:extLst>
              </a:tr>
            </a:tbl>
          </a:graphicData>
        </a:graphic>
      </p:graphicFrame>
      <p:sp>
        <p:nvSpPr>
          <p:cNvPr id="4"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Potentially exempt transfers</a:t>
            </a:r>
            <a:endParaRPr lang="en-GB" sz="3600" kern="0" dirty="0">
              <a:solidFill>
                <a:srgbClr val="391C66"/>
              </a:solidFill>
              <a:latin typeface="Aptos Display" panose="020B0004020202020204" pitchFamily="34" charset="0"/>
            </a:endParaRPr>
          </a:p>
        </p:txBody>
      </p:sp>
      <p:sp>
        <p:nvSpPr>
          <p:cNvPr id="5" name="Rectangle 4">
            <a:extLst>
              <a:ext uri="{FF2B5EF4-FFF2-40B4-BE49-F238E27FC236}">
                <a16:creationId xmlns:a16="http://schemas.microsoft.com/office/drawing/2014/main" id="{9A0540A8-A77D-4308-9464-D72F3C281DA2}"/>
              </a:ext>
            </a:extLst>
          </p:cNvPr>
          <p:cNvSpPr/>
          <p:nvPr/>
        </p:nvSpPr>
        <p:spPr>
          <a:xfrm>
            <a:off x="802800" y="2403840"/>
            <a:ext cx="8395970" cy="772519"/>
          </a:xfrm>
          <a:prstGeom prst="rect">
            <a:avLst/>
          </a:prstGeom>
        </p:spPr>
        <p:txBody>
          <a:bodyPr wrap="square" lIns="0">
            <a:spAutoFit/>
          </a:bodyPr>
          <a:lstStyle/>
          <a:p>
            <a:pPr marL="360363" lvl="1" indent="-360363" fontAlgn="auto">
              <a:lnSpc>
                <a:spcPct val="90000"/>
              </a:lnSpc>
              <a:spcBef>
                <a:spcPts val="600"/>
              </a:spcBef>
              <a:spcAft>
                <a:spcPts val="6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Gifts made before death will use up the nil rate band first</a:t>
            </a:r>
          </a:p>
          <a:p>
            <a:pPr marL="360363" lvl="1" indent="-360363" fontAlgn="auto">
              <a:lnSpc>
                <a:spcPct val="90000"/>
              </a:lnSpc>
              <a:spcBef>
                <a:spcPts val="600"/>
              </a:spcBef>
              <a:spcAft>
                <a:spcPts val="6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Taper relief applies where the total value of gifts exceeds the nil rate band</a:t>
            </a:r>
          </a:p>
        </p:txBody>
      </p:sp>
      <p:sp>
        <p:nvSpPr>
          <p:cNvPr id="6" name="RefTextBox123">
            <a:extLst>
              <a:ext uri="{FF2B5EF4-FFF2-40B4-BE49-F238E27FC236}">
                <a16:creationId xmlns:a16="http://schemas.microsoft.com/office/drawing/2014/main" id="{027937C0-18A1-1BFC-C998-B371859CA19D}"/>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124173915</a:t>
            </a:r>
          </a:p>
        </p:txBody>
      </p:sp>
    </p:spTree>
    <p:custDataLst>
      <p:tags r:id="rId1"/>
    </p:custDataLst>
    <p:extLst>
      <p:ext uri="{BB962C8B-B14F-4D97-AF65-F5344CB8AC3E}">
        <p14:creationId xmlns:p14="http://schemas.microsoft.com/office/powerpoint/2010/main" val="123368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AB09-1F3D-EBFD-C461-FAE1C0BEF089}"/>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Intestacy rules and Will writing</a:t>
            </a:r>
            <a:endParaRPr lang="en-GB" sz="5400" dirty="0">
              <a:solidFill>
                <a:srgbClr val="391C66"/>
              </a:solidFill>
              <a:latin typeface="Aptos Display" panose="020B0004020202020204" pitchFamily="34" charset="0"/>
            </a:endParaRPr>
          </a:p>
        </p:txBody>
      </p:sp>
    </p:spTree>
    <p:extLst>
      <p:ext uri="{BB962C8B-B14F-4D97-AF65-F5344CB8AC3E}">
        <p14:creationId xmlns:p14="http://schemas.microsoft.com/office/powerpoint/2010/main" val="304837607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FE2A067E-9ADE-4DAF-AC4A-7C5E3E9DE0F3}"/>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Using the chat box</a:t>
            </a:r>
            <a:endParaRPr lang="en-GB" sz="3600" dirty="0">
              <a:solidFill>
                <a:srgbClr val="391C66"/>
              </a:solidFill>
              <a:latin typeface="Aptos Display" panose="020B0004020202020204" pitchFamily="34" charset="0"/>
              <a:cs typeface="+mn-cs"/>
            </a:endParaRPr>
          </a:p>
        </p:txBody>
      </p:sp>
      <p:grpSp>
        <p:nvGrpSpPr>
          <p:cNvPr id="13" name="Group 12">
            <a:extLst>
              <a:ext uri="{FF2B5EF4-FFF2-40B4-BE49-F238E27FC236}">
                <a16:creationId xmlns:a16="http://schemas.microsoft.com/office/drawing/2014/main" id="{35932213-D046-4E19-A4D6-3D969D740BCD}"/>
              </a:ext>
            </a:extLst>
          </p:cNvPr>
          <p:cNvGrpSpPr/>
          <p:nvPr/>
        </p:nvGrpSpPr>
        <p:grpSpPr>
          <a:xfrm rot="3217853">
            <a:off x="9028096" y="3829704"/>
            <a:ext cx="714234" cy="626743"/>
            <a:chOff x="6934436" y="4159588"/>
            <a:chExt cx="801677" cy="703474"/>
          </a:xfrm>
        </p:grpSpPr>
        <p:cxnSp>
          <p:nvCxnSpPr>
            <p:cNvPr id="66" name="Straight Connector 65">
              <a:extLst>
                <a:ext uri="{FF2B5EF4-FFF2-40B4-BE49-F238E27FC236}">
                  <a16:creationId xmlns:a16="http://schemas.microsoft.com/office/drawing/2014/main" id="{0A3637DC-A639-4883-9E10-69A58798D20D}"/>
                </a:ext>
              </a:extLst>
            </p:cNvPr>
            <p:cNvCxnSpPr>
              <a:cxnSpLocks/>
            </p:cNvCxnSpPr>
            <p:nvPr/>
          </p:nvCxnSpPr>
          <p:spPr>
            <a:xfrm rot="18382147" flipH="1">
              <a:off x="7094439" y="3999585"/>
              <a:ext cx="481672" cy="80167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8CD36FEE-6D87-4E33-A799-F8F5795BD299}"/>
                </a:ext>
              </a:extLst>
            </p:cNvPr>
            <p:cNvSpPr/>
            <p:nvPr/>
          </p:nvSpPr>
          <p:spPr>
            <a:xfrm>
              <a:off x="7488223" y="4809062"/>
              <a:ext cx="54000" cy="5400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36" name="Group 35">
            <a:extLst>
              <a:ext uri="{FF2B5EF4-FFF2-40B4-BE49-F238E27FC236}">
                <a16:creationId xmlns:a16="http://schemas.microsoft.com/office/drawing/2014/main" id="{95137FF0-C260-4EEA-9F60-F1B3B873D467}"/>
              </a:ext>
            </a:extLst>
          </p:cNvPr>
          <p:cNvGrpSpPr/>
          <p:nvPr/>
        </p:nvGrpSpPr>
        <p:grpSpPr>
          <a:xfrm>
            <a:off x="7507923" y="1171727"/>
            <a:ext cx="280262" cy="336332"/>
            <a:chOff x="5432451" y="1433656"/>
            <a:chExt cx="314574" cy="377509"/>
          </a:xfrm>
        </p:grpSpPr>
        <p:sp>
          <p:nvSpPr>
            <p:cNvPr id="41" name="Graphic 8" descr="Cursor">
              <a:extLst>
                <a:ext uri="{FF2B5EF4-FFF2-40B4-BE49-F238E27FC236}">
                  <a16:creationId xmlns:a16="http://schemas.microsoft.com/office/drawing/2014/main" id="{C7CE938E-FE4D-48AF-BD42-A2B66C70F1EF}"/>
                </a:ext>
              </a:extLst>
            </p:cNvPr>
            <p:cNvSpPr/>
            <p:nvPr/>
          </p:nvSpPr>
          <p:spPr>
            <a:xfrm rot="16200000">
              <a:off x="5537921" y="1433586"/>
              <a:ext cx="209034" cy="209174"/>
            </a:xfrm>
            <a:custGeom>
              <a:avLst/>
              <a:gdLst>
                <a:gd name="connsiteX0" fmla="*/ 533045 w 533044"/>
                <a:gd name="connsiteY0" fmla="*/ 448628 h 533400"/>
                <a:gd name="connsiteX1" fmla="*/ 340640 w 533044"/>
                <a:gd name="connsiteY1" fmla="*/ 256318 h 533400"/>
                <a:gd name="connsiteX2" fmla="*/ 510185 w 533044"/>
                <a:gd name="connsiteY2" fmla="*/ 195263 h 533400"/>
                <a:gd name="connsiteX3" fmla="*/ 520531 w 533044"/>
                <a:gd name="connsiteY3" fmla="*/ 174082 h 533400"/>
                <a:gd name="connsiteX4" fmla="*/ 510185 w 533044"/>
                <a:gd name="connsiteY4" fmla="*/ 163735 h 533400"/>
                <a:gd name="connsiteX5" fmla="*/ 21648 w 533044"/>
                <a:gd name="connsiteY5" fmla="*/ 857 h 533400"/>
                <a:gd name="connsiteX6" fmla="*/ 16218 w 533044"/>
                <a:gd name="connsiteY6" fmla="*/ 0 h 533400"/>
                <a:gd name="connsiteX7" fmla="*/ 16218 w 533044"/>
                <a:gd name="connsiteY7" fmla="*/ 0 h 533400"/>
                <a:gd name="connsiteX8" fmla="*/ 4 w 533044"/>
                <a:gd name="connsiteY8" fmla="*/ 16925 h 533400"/>
                <a:gd name="connsiteX9" fmla="*/ 883 w 533044"/>
                <a:gd name="connsiteY9" fmla="*/ 21908 h 533400"/>
                <a:gd name="connsiteX10" fmla="*/ 163380 w 533044"/>
                <a:gd name="connsiteY10" fmla="*/ 510921 h 533400"/>
                <a:gd name="connsiteX11" fmla="*/ 184650 w 533044"/>
                <a:gd name="connsiteY11" fmla="*/ 521083 h 533400"/>
                <a:gd name="connsiteX12" fmla="*/ 194812 w 533044"/>
                <a:gd name="connsiteY12" fmla="*/ 510921 h 533400"/>
                <a:gd name="connsiteX13" fmla="*/ 255963 w 533044"/>
                <a:gd name="connsiteY13" fmla="*/ 341186 h 533400"/>
                <a:gd name="connsiteX14" fmla="*/ 448177 w 533044"/>
                <a:gd name="connsiteY14"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044" h="533400">
                  <a:moveTo>
                    <a:pt x="533045" y="448628"/>
                  </a:moveTo>
                  <a:lnTo>
                    <a:pt x="340640" y="256318"/>
                  </a:lnTo>
                  <a:lnTo>
                    <a:pt x="510185" y="195263"/>
                  </a:lnTo>
                  <a:cubicBezTo>
                    <a:pt x="518891" y="192271"/>
                    <a:pt x="523524" y="182788"/>
                    <a:pt x="520531" y="174082"/>
                  </a:cubicBezTo>
                  <a:cubicBezTo>
                    <a:pt x="518861" y="169222"/>
                    <a:pt x="515044" y="165405"/>
                    <a:pt x="510185" y="163735"/>
                  </a:cubicBezTo>
                  <a:lnTo>
                    <a:pt x="21648" y="857"/>
                  </a:lnTo>
                  <a:cubicBezTo>
                    <a:pt x="19896" y="280"/>
                    <a:pt x="18062" y="-9"/>
                    <a:pt x="16218" y="0"/>
                  </a:cubicBezTo>
                  <a:lnTo>
                    <a:pt x="16218" y="0"/>
                  </a:lnTo>
                  <a:cubicBezTo>
                    <a:pt x="7067" y="196"/>
                    <a:pt x="-192" y="7774"/>
                    <a:pt x="4" y="16925"/>
                  </a:cubicBezTo>
                  <a:cubicBezTo>
                    <a:pt x="40" y="18622"/>
                    <a:pt x="336" y="20302"/>
                    <a:pt x="883" y="21908"/>
                  </a:cubicBezTo>
                  <a:lnTo>
                    <a:pt x="163380" y="510921"/>
                  </a:lnTo>
                  <a:cubicBezTo>
                    <a:pt x="166447" y="519601"/>
                    <a:pt x="175970" y="524151"/>
                    <a:pt x="184650" y="521083"/>
                  </a:cubicBezTo>
                  <a:cubicBezTo>
                    <a:pt x="189399" y="519405"/>
                    <a:pt x="193134" y="515670"/>
                    <a:pt x="194812" y="510921"/>
                  </a:cubicBezTo>
                  <a:lnTo>
                    <a:pt x="255963" y="341186"/>
                  </a:lnTo>
                  <a:lnTo>
                    <a:pt x="448177" y="533400"/>
                  </a:lnTo>
                  <a:close/>
                </a:path>
              </a:pathLst>
            </a:custGeom>
            <a:noFill/>
            <a:ln w="19050" cap="flat">
              <a:solidFill>
                <a:schemeClr val="tx1"/>
              </a:solidFill>
              <a:prstDash val="solid"/>
              <a:miter/>
            </a:ln>
          </p:spPr>
          <p:txBody>
            <a:bodyPr rtlCol="0" anchor="ctr"/>
            <a:lstStyle/>
            <a:p>
              <a:pPr>
                <a:defRPr/>
              </a:pPr>
              <a:endParaRPr lang="en-GB" sz="1600">
                <a:solidFill>
                  <a:srgbClr val="FFFFFF"/>
                </a:solidFill>
              </a:endParaRPr>
            </a:p>
          </p:txBody>
        </p:sp>
        <p:grpSp>
          <p:nvGrpSpPr>
            <p:cNvPr id="42" name="Group 41">
              <a:extLst>
                <a:ext uri="{FF2B5EF4-FFF2-40B4-BE49-F238E27FC236}">
                  <a16:creationId xmlns:a16="http://schemas.microsoft.com/office/drawing/2014/main" id="{E8358264-75C3-405B-974E-DFC85B45EE9B}"/>
                </a:ext>
              </a:extLst>
            </p:cNvPr>
            <p:cNvGrpSpPr/>
            <p:nvPr/>
          </p:nvGrpSpPr>
          <p:grpSpPr>
            <a:xfrm rot="13537615">
              <a:off x="5370558" y="1611166"/>
              <a:ext cx="261892" cy="138106"/>
              <a:chOff x="-551323" y="603845"/>
              <a:chExt cx="1734244" cy="914531"/>
            </a:xfrm>
          </p:grpSpPr>
          <p:cxnSp>
            <p:nvCxnSpPr>
              <p:cNvPr id="52" name="Straight Connector 51">
                <a:extLst>
                  <a:ext uri="{FF2B5EF4-FFF2-40B4-BE49-F238E27FC236}">
                    <a16:creationId xmlns:a16="http://schemas.microsoft.com/office/drawing/2014/main" id="{F0BE7357-609E-4918-A498-7C018A5351F9}"/>
                  </a:ext>
                </a:extLst>
              </p:cNvPr>
              <p:cNvCxnSpPr/>
              <p:nvPr/>
            </p:nvCxnSpPr>
            <p:spPr>
              <a:xfrm>
                <a:off x="312071" y="603845"/>
                <a:ext cx="0" cy="508778"/>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0784D54C-D5FC-4D21-B8B9-9F65A6354927}"/>
                  </a:ext>
                </a:extLst>
              </p:cNvPr>
              <p:cNvGrpSpPr/>
              <p:nvPr/>
            </p:nvGrpSpPr>
            <p:grpSpPr>
              <a:xfrm>
                <a:off x="599084" y="887180"/>
                <a:ext cx="583837" cy="628086"/>
                <a:chOff x="599084" y="887180"/>
                <a:chExt cx="583837" cy="628086"/>
              </a:xfrm>
            </p:grpSpPr>
            <p:cxnSp>
              <p:nvCxnSpPr>
                <p:cNvPr id="57" name="Straight Connector 56">
                  <a:extLst>
                    <a:ext uri="{FF2B5EF4-FFF2-40B4-BE49-F238E27FC236}">
                      <a16:creationId xmlns:a16="http://schemas.microsoft.com/office/drawing/2014/main" id="{F880D5DA-3B5F-41EF-BE29-32CDF3E1F0A1}"/>
                    </a:ext>
                  </a:extLst>
                </p:cNvPr>
                <p:cNvCxnSpPr>
                  <a:cxnSpLocks/>
                </p:cNvCxnSpPr>
                <p:nvPr/>
              </p:nvCxnSpPr>
              <p:spPr>
                <a:xfrm flipH="1">
                  <a:off x="599084" y="887180"/>
                  <a:ext cx="342402" cy="345493"/>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6B08332-EAD7-4224-A16F-C9035E29CCCC}"/>
                    </a:ext>
                  </a:extLst>
                </p:cNvPr>
                <p:cNvCxnSpPr>
                  <a:cxnSpLocks/>
                </p:cNvCxnSpPr>
                <p:nvPr/>
              </p:nvCxnSpPr>
              <p:spPr>
                <a:xfrm flipH="1" flipV="1">
                  <a:off x="702338" y="1510266"/>
                  <a:ext cx="480583"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DD49B31-1915-4643-9118-4F204BCDC6DB}"/>
                  </a:ext>
                </a:extLst>
              </p:cNvPr>
              <p:cNvGrpSpPr/>
              <p:nvPr/>
            </p:nvGrpSpPr>
            <p:grpSpPr>
              <a:xfrm flipH="1">
                <a:off x="-551323" y="890301"/>
                <a:ext cx="583821" cy="628075"/>
                <a:chOff x="3329374" y="887195"/>
                <a:chExt cx="583821" cy="628075"/>
              </a:xfrm>
            </p:grpSpPr>
            <p:cxnSp>
              <p:nvCxnSpPr>
                <p:cNvPr id="55" name="Straight Connector 54">
                  <a:extLst>
                    <a:ext uri="{FF2B5EF4-FFF2-40B4-BE49-F238E27FC236}">
                      <a16:creationId xmlns:a16="http://schemas.microsoft.com/office/drawing/2014/main" id="{76C20A95-01F9-49C4-808A-B35BD4F24413}"/>
                    </a:ext>
                  </a:extLst>
                </p:cNvPr>
                <p:cNvCxnSpPr>
                  <a:cxnSpLocks/>
                </p:cNvCxnSpPr>
                <p:nvPr/>
              </p:nvCxnSpPr>
              <p:spPr>
                <a:xfrm flipH="1">
                  <a:off x="3329374" y="887195"/>
                  <a:ext cx="342403" cy="345497"/>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5413B7D-7A39-4068-947C-24EB6AE177B9}"/>
                    </a:ext>
                  </a:extLst>
                </p:cNvPr>
                <p:cNvCxnSpPr>
                  <a:cxnSpLocks/>
                </p:cNvCxnSpPr>
                <p:nvPr/>
              </p:nvCxnSpPr>
              <p:spPr>
                <a:xfrm flipH="1" flipV="1">
                  <a:off x="3432616" y="1510270"/>
                  <a:ext cx="480579"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8" name="Straight Connector 37">
            <a:extLst>
              <a:ext uri="{FF2B5EF4-FFF2-40B4-BE49-F238E27FC236}">
                <a16:creationId xmlns:a16="http://schemas.microsoft.com/office/drawing/2014/main" id="{D7640232-CE5B-4A89-A27C-6BC6FA19A85F}"/>
              </a:ext>
            </a:extLst>
          </p:cNvPr>
          <p:cNvCxnSpPr>
            <a:cxnSpLocks/>
          </p:cNvCxnSpPr>
          <p:nvPr/>
        </p:nvCxnSpPr>
        <p:spPr>
          <a:xfrm>
            <a:off x="7359299" y="1566680"/>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0A9D21CF-3515-4E59-8D47-5E00425EE285}"/>
              </a:ext>
            </a:extLst>
          </p:cNvPr>
          <p:cNvGrpSpPr/>
          <p:nvPr/>
        </p:nvGrpSpPr>
        <p:grpSpPr>
          <a:xfrm>
            <a:off x="9639643" y="3192298"/>
            <a:ext cx="1446843" cy="505635"/>
            <a:chOff x="7255803" y="3779628"/>
            <a:chExt cx="1623979" cy="567539"/>
          </a:xfrm>
        </p:grpSpPr>
        <p:sp>
          <p:nvSpPr>
            <p:cNvPr id="2" name="TextBox 1">
              <a:extLst>
                <a:ext uri="{FF2B5EF4-FFF2-40B4-BE49-F238E27FC236}">
                  <a16:creationId xmlns:a16="http://schemas.microsoft.com/office/drawing/2014/main" id="{3A53F094-884A-4F9E-BD91-6235BA4C72E1}"/>
                </a:ext>
              </a:extLst>
            </p:cNvPr>
            <p:cNvSpPr txBox="1"/>
            <p:nvPr/>
          </p:nvSpPr>
          <p:spPr>
            <a:xfrm>
              <a:off x="7255803" y="3779628"/>
              <a:ext cx="1609523" cy="310912"/>
            </a:xfrm>
            <a:prstGeom prst="rect">
              <a:avLst/>
            </a:prstGeom>
            <a:noFill/>
          </p:spPr>
          <p:txBody>
            <a:bodyPr wrap="square" rtlCol="0">
              <a:spAutoFit/>
            </a:bodyPr>
            <a:lstStyle/>
            <a:p>
              <a:pPr>
                <a:defRPr/>
              </a:pPr>
              <a:r>
                <a:rPr lang="en-GB" sz="1200" dirty="0">
                  <a:solidFill>
                    <a:srgbClr val="000000"/>
                  </a:solidFill>
                  <a:latin typeface="Aptos" panose="020B0004020202020204" pitchFamily="34" charset="0"/>
                  <a:cs typeface="Arial" panose="020B0604020202020204" pitchFamily="34" charset="0"/>
                </a:rPr>
                <a:t>type a message</a:t>
              </a:r>
            </a:p>
          </p:txBody>
        </p:sp>
        <p:sp>
          <p:nvSpPr>
            <p:cNvPr id="26" name="Rectangle 25">
              <a:extLst>
                <a:ext uri="{FF2B5EF4-FFF2-40B4-BE49-F238E27FC236}">
                  <a16:creationId xmlns:a16="http://schemas.microsoft.com/office/drawing/2014/main" id="{746AF6B6-0DC4-4C04-BA00-7D18A06907D1}"/>
                </a:ext>
              </a:extLst>
            </p:cNvPr>
            <p:cNvSpPr/>
            <p:nvPr/>
          </p:nvSpPr>
          <p:spPr>
            <a:xfrm>
              <a:off x="7319850" y="4098836"/>
              <a:ext cx="1559932" cy="220429"/>
            </a:xfrm>
            <a:prstGeom prst="rect">
              <a:avLst/>
            </a:prstGeom>
            <a:noFill/>
            <a:ln>
              <a:solidFill>
                <a:srgbClr val="000000"/>
              </a:solidFill>
            </a:ln>
            <a:effectLst>
              <a:outerShdw blurRad="381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63" name="TextBox 62">
              <a:extLst>
                <a:ext uri="{FF2B5EF4-FFF2-40B4-BE49-F238E27FC236}">
                  <a16:creationId xmlns:a16="http://schemas.microsoft.com/office/drawing/2014/main" id="{75972DC4-C2EE-4CAC-A8C6-A2A9D4A43064}"/>
                </a:ext>
              </a:extLst>
            </p:cNvPr>
            <p:cNvSpPr txBox="1"/>
            <p:nvPr/>
          </p:nvSpPr>
          <p:spPr>
            <a:xfrm>
              <a:off x="7338184" y="4062164"/>
              <a:ext cx="1070624" cy="285003"/>
            </a:xfrm>
            <a:prstGeom prst="rect">
              <a:avLst/>
            </a:prstGeom>
            <a:noFill/>
          </p:spPr>
          <p:txBody>
            <a:bodyPr wrap="square" anchor="ctr">
              <a:spAutoFit/>
            </a:bodyPr>
            <a:lstStyle/>
            <a:p>
              <a:pPr>
                <a:defRPr/>
              </a:pPr>
              <a:r>
                <a:rPr lang="en-GB" sz="1050" dirty="0">
                  <a:solidFill>
                    <a:srgbClr val="000000"/>
                  </a:solidFill>
                  <a:latin typeface="Meta" panose="020B0502030101020104" pitchFamily="34" charset="0"/>
                  <a:cs typeface="Arial" panose="020B0604020202020204" pitchFamily="34" charset="0"/>
                </a:rPr>
                <a:t>Hello  all…</a:t>
              </a:r>
              <a:endParaRPr lang="en-GB" sz="1050" dirty="0">
                <a:solidFill>
                  <a:srgbClr val="111111"/>
                </a:solidFill>
                <a:latin typeface="Meta" panose="020B0502030101020104" pitchFamily="34" charset="0"/>
              </a:endParaRPr>
            </a:p>
          </p:txBody>
        </p:sp>
      </p:grpSp>
      <p:sp>
        <p:nvSpPr>
          <p:cNvPr id="10" name="Rectangle 9">
            <a:extLst>
              <a:ext uri="{FF2B5EF4-FFF2-40B4-BE49-F238E27FC236}">
                <a16:creationId xmlns:a16="http://schemas.microsoft.com/office/drawing/2014/main" id="{34620F3A-A29C-4FEE-A8A5-BB96AA97F0E8}"/>
              </a:ext>
            </a:extLst>
          </p:cNvPr>
          <p:cNvSpPr/>
          <p:nvPr/>
        </p:nvSpPr>
        <p:spPr>
          <a:xfrm>
            <a:off x="5333405" y="2544666"/>
            <a:ext cx="3573352" cy="2117690"/>
          </a:xfrm>
          <a:prstGeom prst="rect">
            <a:avLst/>
          </a:prstGeom>
          <a:pattFill prst="shingle">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17" name="Group 16">
            <a:extLst>
              <a:ext uri="{FF2B5EF4-FFF2-40B4-BE49-F238E27FC236}">
                <a16:creationId xmlns:a16="http://schemas.microsoft.com/office/drawing/2014/main" id="{A1F21A09-2371-4BAA-BBBB-0097E4775883}"/>
              </a:ext>
            </a:extLst>
          </p:cNvPr>
          <p:cNvGrpSpPr/>
          <p:nvPr/>
        </p:nvGrpSpPr>
        <p:grpSpPr>
          <a:xfrm>
            <a:off x="8071493" y="2558674"/>
            <a:ext cx="930864" cy="2147467"/>
            <a:chOff x="6481135" y="1356982"/>
            <a:chExt cx="1983582" cy="4576048"/>
          </a:xfrm>
        </p:grpSpPr>
        <p:pic>
          <p:nvPicPr>
            <p:cNvPr id="5" name="Picture 4">
              <a:extLst>
                <a:ext uri="{FF2B5EF4-FFF2-40B4-BE49-F238E27FC236}">
                  <a16:creationId xmlns:a16="http://schemas.microsoft.com/office/drawing/2014/main" id="{8153F6E7-B1D8-4694-9AD0-A7483F2934F6}"/>
                </a:ext>
              </a:extLst>
            </p:cNvPr>
            <p:cNvPicPr>
              <a:picLocks noChangeAspect="1"/>
            </p:cNvPicPr>
            <p:nvPr/>
          </p:nvPicPr>
          <p:blipFill>
            <a:blip r:embed="rId4"/>
            <a:stretch>
              <a:fillRect/>
            </a:stretch>
          </p:blipFill>
          <p:spPr>
            <a:xfrm>
              <a:off x="6481135" y="1356982"/>
              <a:ext cx="1983582" cy="4576048"/>
            </a:xfrm>
            <a:prstGeom prst="rect">
              <a:avLst/>
            </a:prstGeom>
          </p:spPr>
        </p:pic>
        <p:sp>
          <p:nvSpPr>
            <p:cNvPr id="7" name="Rectangle 6">
              <a:extLst>
                <a:ext uri="{FF2B5EF4-FFF2-40B4-BE49-F238E27FC236}">
                  <a16:creationId xmlns:a16="http://schemas.microsoft.com/office/drawing/2014/main" id="{382A12E4-80EC-4A05-99B7-DC90FC8D4821}"/>
                </a:ext>
              </a:extLst>
            </p:cNvPr>
            <p:cNvSpPr/>
            <p:nvPr/>
          </p:nvSpPr>
          <p:spPr>
            <a:xfrm>
              <a:off x="6576922" y="1788994"/>
              <a:ext cx="1792008" cy="2695920"/>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18" name="Group 17">
            <a:extLst>
              <a:ext uri="{FF2B5EF4-FFF2-40B4-BE49-F238E27FC236}">
                <a16:creationId xmlns:a16="http://schemas.microsoft.com/office/drawing/2014/main" id="{FE385944-2BC6-49AD-B5E9-6E278949D398}"/>
              </a:ext>
            </a:extLst>
          </p:cNvPr>
          <p:cNvGrpSpPr/>
          <p:nvPr/>
        </p:nvGrpSpPr>
        <p:grpSpPr>
          <a:xfrm>
            <a:off x="5482634" y="2370826"/>
            <a:ext cx="3509893" cy="202736"/>
            <a:chOff x="985475" y="924970"/>
            <a:chExt cx="7479242" cy="432012"/>
          </a:xfrm>
        </p:grpSpPr>
        <p:pic>
          <p:nvPicPr>
            <p:cNvPr id="4" name="Picture 3">
              <a:extLst>
                <a:ext uri="{FF2B5EF4-FFF2-40B4-BE49-F238E27FC236}">
                  <a16:creationId xmlns:a16="http://schemas.microsoft.com/office/drawing/2014/main" id="{00BA9261-B24A-4439-A9B0-FE8D96BA22C8}"/>
                </a:ext>
              </a:extLst>
            </p:cNvPr>
            <p:cNvPicPr>
              <a:picLocks noChangeAspect="1"/>
            </p:cNvPicPr>
            <p:nvPr/>
          </p:nvPicPr>
          <p:blipFill>
            <a:blip r:embed="rId5"/>
            <a:stretch>
              <a:fillRect/>
            </a:stretch>
          </p:blipFill>
          <p:spPr>
            <a:xfrm>
              <a:off x="4963143" y="924970"/>
              <a:ext cx="3501574" cy="432012"/>
            </a:xfrm>
            <a:prstGeom prst="rect">
              <a:avLst/>
            </a:prstGeom>
          </p:spPr>
        </p:pic>
        <p:sp>
          <p:nvSpPr>
            <p:cNvPr id="3" name="Rectangle 2">
              <a:extLst>
                <a:ext uri="{FF2B5EF4-FFF2-40B4-BE49-F238E27FC236}">
                  <a16:creationId xmlns:a16="http://schemas.microsoft.com/office/drawing/2014/main" id="{EEAC3229-F3DD-4766-925B-E60C9B6E816B}"/>
                </a:ext>
              </a:extLst>
            </p:cNvPr>
            <p:cNvSpPr/>
            <p:nvPr/>
          </p:nvSpPr>
          <p:spPr>
            <a:xfrm>
              <a:off x="985475" y="924970"/>
              <a:ext cx="3977668" cy="432012"/>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6" name="Group 5">
            <a:extLst>
              <a:ext uri="{FF2B5EF4-FFF2-40B4-BE49-F238E27FC236}">
                <a16:creationId xmlns:a16="http://schemas.microsoft.com/office/drawing/2014/main" id="{E75B1C58-1220-42A2-A111-22BC85CE10E2}"/>
              </a:ext>
            </a:extLst>
          </p:cNvPr>
          <p:cNvGrpSpPr/>
          <p:nvPr/>
        </p:nvGrpSpPr>
        <p:grpSpPr>
          <a:xfrm>
            <a:off x="6388890" y="3650140"/>
            <a:ext cx="858522" cy="1019494"/>
            <a:chOff x="3169329" y="3860899"/>
            <a:chExt cx="1252519" cy="1487365"/>
          </a:xfrm>
        </p:grpSpPr>
        <p:sp>
          <p:nvSpPr>
            <p:cNvPr id="20" name="Freeform: Shape 19">
              <a:extLst>
                <a:ext uri="{FF2B5EF4-FFF2-40B4-BE49-F238E27FC236}">
                  <a16:creationId xmlns:a16="http://schemas.microsoft.com/office/drawing/2014/main" id="{EBEB8A8F-C9F8-4E95-9A16-A5CECA02CD0B}"/>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21" name="Freeform: Shape 20">
              <a:extLst>
                <a:ext uri="{FF2B5EF4-FFF2-40B4-BE49-F238E27FC236}">
                  <a16:creationId xmlns:a16="http://schemas.microsoft.com/office/drawing/2014/main" id="{6E623C52-E0AE-4C4B-97EF-ED919C93A183}"/>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22" name="Freeform: Shape 21">
              <a:extLst>
                <a:ext uri="{FF2B5EF4-FFF2-40B4-BE49-F238E27FC236}">
                  <a16:creationId xmlns:a16="http://schemas.microsoft.com/office/drawing/2014/main" id="{79558DAB-2CD2-428F-89A1-17CF8573A97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sp>
        <p:nvSpPr>
          <p:cNvPr id="29" name="Freeform: Shape 28">
            <a:extLst>
              <a:ext uri="{FF2B5EF4-FFF2-40B4-BE49-F238E27FC236}">
                <a16:creationId xmlns:a16="http://schemas.microsoft.com/office/drawing/2014/main" id="{34059148-76AE-427E-96FB-D3FF7FDEB198}"/>
              </a:ext>
            </a:extLst>
          </p:cNvPr>
          <p:cNvSpPr/>
          <p:nvPr/>
        </p:nvSpPr>
        <p:spPr>
          <a:xfrm>
            <a:off x="5333405" y="2214946"/>
            <a:ext cx="3828015" cy="2524834"/>
          </a:xfrm>
          <a:custGeom>
            <a:avLst/>
            <a:gdLst>
              <a:gd name="connsiteX0" fmla="*/ 270941 w 5584785"/>
              <a:gd name="connsiteY0" fmla="*/ 231178 h 3683543"/>
              <a:gd name="connsiteX1" fmla="*/ 235859 w 5584785"/>
              <a:gd name="connsiteY1" fmla="*/ 266260 h 3683543"/>
              <a:gd name="connsiteX2" fmla="*/ 235859 w 5584785"/>
              <a:gd name="connsiteY2" fmla="*/ 3438382 h 3683543"/>
              <a:gd name="connsiteX3" fmla="*/ 270941 w 5584785"/>
              <a:gd name="connsiteY3" fmla="*/ 3473464 h 3683543"/>
              <a:gd name="connsiteX4" fmla="*/ 5313844 w 5584785"/>
              <a:gd name="connsiteY4" fmla="*/ 3473464 h 3683543"/>
              <a:gd name="connsiteX5" fmla="*/ 5348926 w 5584785"/>
              <a:gd name="connsiteY5" fmla="*/ 3438382 h 3683543"/>
              <a:gd name="connsiteX6" fmla="*/ 5348926 w 5584785"/>
              <a:gd name="connsiteY6" fmla="*/ 266260 h 3683543"/>
              <a:gd name="connsiteX7" fmla="*/ 5313844 w 5584785"/>
              <a:gd name="connsiteY7" fmla="*/ 231178 h 3683543"/>
              <a:gd name="connsiteX8" fmla="*/ 181060 w 5584785"/>
              <a:gd name="connsiteY8" fmla="*/ 0 h 3683543"/>
              <a:gd name="connsiteX9" fmla="*/ 5403726 w 5584785"/>
              <a:gd name="connsiteY9" fmla="*/ 0 h 3683543"/>
              <a:gd name="connsiteX10" fmla="*/ 5584785 w 5584785"/>
              <a:gd name="connsiteY10" fmla="*/ 181059 h 3683543"/>
              <a:gd name="connsiteX11" fmla="*/ 5584785 w 5584785"/>
              <a:gd name="connsiteY11" fmla="*/ 3683543 h 3683543"/>
              <a:gd name="connsiteX12" fmla="*/ 0 w 5584785"/>
              <a:gd name="connsiteY12" fmla="*/ 3683543 h 3683543"/>
              <a:gd name="connsiteX13" fmla="*/ 0 w 5584785"/>
              <a:gd name="connsiteY13" fmla="*/ 181059 h 3683543"/>
              <a:gd name="connsiteX14" fmla="*/ 181060 w 5584785"/>
              <a:gd name="connsiteY14" fmla="*/ 0 h 36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4785" h="3683543">
                <a:moveTo>
                  <a:pt x="270941" y="231178"/>
                </a:moveTo>
                <a:cubicBezTo>
                  <a:pt x="251566" y="231178"/>
                  <a:pt x="235859" y="246885"/>
                  <a:pt x="235859" y="266260"/>
                </a:cubicBezTo>
                <a:lnTo>
                  <a:pt x="235859" y="3438382"/>
                </a:lnTo>
                <a:cubicBezTo>
                  <a:pt x="235859" y="3457757"/>
                  <a:pt x="251566" y="3473464"/>
                  <a:pt x="270941" y="3473464"/>
                </a:cubicBezTo>
                <a:lnTo>
                  <a:pt x="5313844" y="3473464"/>
                </a:lnTo>
                <a:cubicBezTo>
                  <a:pt x="5333219" y="3473464"/>
                  <a:pt x="5348926" y="3457757"/>
                  <a:pt x="5348926" y="3438382"/>
                </a:cubicBezTo>
                <a:lnTo>
                  <a:pt x="5348926" y="266260"/>
                </a:lnTo>
                <a:cubicBezTo>
                  <a:pt x="5348926" y="246885"/>
                  <a:pt x="5333219" y="231178"/>
                  <a:pt x="5313844" y="231178"/>
                </a:cubicBezTo>
                <a:close/>
                <a:moveTo>
                  <a:pt x="181060" y="0"/>
                </a:moveTo>
                <a:lnTo>
                  <a:pt x="5403726" y="0"/>
                </a:lnTo>
                <a:cubicBezTo>
                  <a:pt x="5503722" y="0"/>
                  <a:pt x="5584785" y="81063"/>
                  <a:pt x="5584785" y="181059"/>
                </a:cubicBezTo>
                <a:lnTo>
                  <a:pt x="5584785" y="3683543"/>
                </a:lnTo>
                <a:lnTo>
                  <a:pt x="0" y="3683543"/>
                </a:lnTo>
                <a:lnTo>
                  <a:pt x="0" y="181059"/>
                </a:lnTo>
                <a:cubicBezTo>
                  <a:pt x="0" y="81063"/>
                  <a:pt x="81063" y="0"/>
                  <a:pt x="181060"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sz="1600">
              <a:solidFill>
                <a:srgbClr val="FFFFFF"/>
              </a:solidFill>
              <a:latin typeface="Arial"/>
            </a:endParaRPr>
          </a:p>
        </p:txBody>
      </p:sp>
      <p:grpSp>
        <p:nvGrpSpPr>
          <p:cNvPr id="15" name="Group 14">
            <a:extLst>
              <a:ext uri="{FF2B5EF4-FFF2-40B4-BE49-F238E27FC236}">
                <a16:creationId xmlns:a16="http://schemas.microsoft.com/office/drawing/2014/main" id="{B516E973-C20D-4CA4-9BDA-33C02D1E941C}"/>
              </a:ext>
            </a:extLst>
          </p:cNvPr>
          <p:cNvGrpSpPr/>
          <p:nvPr/>
        </p:nvGrpSpPr>
        <p:grpSpPr>
          <a:xfrm>
            <a:off x="4709935" y="4729074"/>
            <a:ext cx="5074954" cy="215907"/>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31A80588-F1F4-47B4-877D-CDD48F50B344}"/>
                </a:ext>
              </a:extLst>
            </p:cNvPr>
            <p:cNvGrpSpPr/>
            <p:nvPr/>
          </p:nvGrpSpPr>
          <p:grpSpPr>
            <a:xfrm>
              <a:off x="561975" y="3521871"/>
              <a:ext cx="3248025" cy="138183"/>
              <a:chOff x="1514475" y="5594433"/>
              <a:chExt cx="5543550" cy="235843"/>
            </a:xfrm>
          </p:grpSpPr>
          <p:sp>
            <p:nvSpPr>
              <p:cNvPr id="24" name="Rectangle 23">
                <a:extLst>
                  <a:ext uri="{FF2B5EF4-FFF2-40B4-BE49-F238E27FC236}">
                    <a16:creationId xmlns:a16="http://schemas.microsoft.com/office/drawing/2014/main" id="{1DD79D34-E3B9-4197-A60A-F184CD1FF978}"/>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5" name="Flowchart: Manual Operation 24">
                <a:extLst>
                  <a:ext uri="{FF2B5EF4-FFF2-40B4-BE49-F238E27FC236}">
                    <a16:creationId xmlns:a16="http://schemas.microsoft.com/office/drawing/2014/main" id="{14C82C2C-D08B-48DD-A57B-441053E65EE7}"/>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sp>
          <p:nvSpPr>
            <p:cNvPr id="19" name="Trapezoid 18">
              <a:extLst>
                <a:ext uri="{FF2B5EF4-FFF2-40B4-BE49-F238E27FC236}">
                  <a16:creationId xmlns:a16="http://schemas.microsoft.com/office/drawing/2014/main" id="{30030932-0527-48E3-B274-5214342975FB}"/>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3" name="Rectangle 22">
              <a:extLst>
                <a:ext uri="{FF2B5EF4-FFF2-40B4-BE49-F238E27FC236}">
                  <a16:creationId xmlns:a16="http://schemas.microsoft.com/office/drawing/2014/main" id="{FDB7829D-9320-49A9-95EB-248B7FCF9039}"/>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pic>
        <p:nvPicPr>
          <p:cNvPr id="14" name="Picture 13">
            <a:extLst>
              <a:ext uri="{FF2B5EF4-FFF2-40B4-BE49-F238E27FC236}">
                <a16:creationId xmlns:a16="http://schemas.microsoft.com/office/drawing/2014/main" id="{87C66671-7B33-41E2-8C7F-2930B534DA9B}"/>
              </a:ext>
            </a:extLst>
          </p:cNvPr>
          <p:cNvPicPr>
            <a:picLocks noChangeAspect="1"/>
          </p:cNvPicPr>
          <p:nvPr/>
        </p:nvPicPr>
        <p:blipFill>
          <a:blip r:embed="rId6"/>
          <a:stretch>
            <a:fillRect/>
          </a:stretch>
        </p:blipFill>
        <p:spPr>
          <a:xfrm>
            <a:off x="7113947" y="2386112"/>
            <a:ext cx="1872340" cy="157277"/>
          </a:xfrm>
          <a:prstGeom prst="rect">
            <a:avLst/>
          </a:prstGeom>
        </p:spPr>
      </p:pic>
      <p:pic>
        <p:nvPicPr>
          <p:cNvPr id="2050" name="Picture 2" descr="Free Icon | Circular black speech bubble with text lines">
            <a:extLst>
              <a:ext uri="{FF2B5EF4-FFF2-40B4-BE49-F238E27FC236}">
                <a16:creationId xmlns:a16="http://schemas.microsoft.com/office/drawing/2014/main" id="{4A151655-2AA8-4C91-B32B-CA44A89AA6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5745" y="1218221"/>
            <a:ext cx="270221" cy="270221"/>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D378BCD9-A747-49A4-BB66-32870ACB9CD0}"/>
              </a:ext>
            </a:extLst>
          </p:cNvPr>
          <p:cNvSpPr/>
          <p:nvPr/>
        </p:nvSpPr>
        <p:spPr>
          <a:xfrm>
            <a:off x="7329891" y="2285506"/>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6" name="Group 45">
            <a:extLst>
              <a:ext uri="{FF2B5EF4-FFF2-40B4-BE49-F238E27FC236}">
                <a16:creationId xmlns:a16="http://schemas.microsoft.com/office/drawing/2014/main" id="{6954193C-A285-45F0-B195-DED26189F5EE}"/>
              </a:ext>
            </a:extLst>
          </p:cNvPr>
          <p:cNvGrpSpPr/>
          <p:nvPr/>
        </p:nvGrpSpPr>
        <p:grpSpPr>
          <a:xfrm>
            <a:off x="1717070" y="2275642"/>
            <a:ext cx="1222996" cy="2273177"/>
            <a:chOff x="914871" y="1727517"/>
            <a:chExt cx="1222996" cy="2273177"/>
          </a:xfrm>
        </p:grpSpPr>
        <p:grpSp>
          <p:nvGrpSpPr>
            <p:cNvPr id="31" name="Group 30">
              <a:extLst>
                <a:ext uri="{FF2B5EF4-FFF2-40B4-BE49-F238E27FC236}">
                  <a16:creationId xmlns:a16="http://schemas.microsoft.com/office/drawing/2014/main" id="{93001B05-6467-44E5-967D-65552AC7DDCA}"/>
                </a:ext>
              </a:extLst>
            </p:cNvPr>
            <p:cNvGrpSpPr/>
            <p:nvPr/>
          </p:nvGrpSpPr>
          <p:grpSpPr>
            <a:xfrm>
              <a:off x="914871" y="1727517"/>
              <a:ext cx="1222996" cy="2273177"/>
              <a:chOff x="-2426929" y="2060923"/>
              <a:chExt cx="3537523" cy="6575178"/>
            </a:xfrm>
          </p:grpSpPr>
          <p:sp>
            <p:nvSpPr>
              <p:cNvPr id="51" name="Freeform 76">
                <a:extLst>
                  <a:ext uri="{FF2B5EF4-FFF2-40B4-BE49-F238E27FC236}">
                    <a16:creationId xmlns:a16="http://schemas.microsoft.com/office/drawing/2014/main" id="{656AECF1-785B-4907-B58F-6AEB5A9D1D97}"/>
                  </a:ext>
                </a:extLst>
              </p:cNvPr>
              <p:cNvSpPr>
                <a:spLocks noChangeArrowheads="1"/>
              </p:cNvSpPr>
              <p:nvPr/>
            </p:nvSpPr>
            <p:spPr bwMode="auto">
              <a:xfrm>
                <a:off x="-2426929" y="2060923"/>
                <a:ext cx="3537523" cy="6575178"/>
              </a:xfrm>
              <a:custGeom>
                <a:avLst/>
                <a:gdLst>
                  <a:gd name="T0" fmla="*/ 2610 w 2840"/>
                  <a:gd name="T1" fmla="*/ 5278 h 5279"/>
                  <a:gd name="T2" fmla="*/ 230 w 2840"/>
                  <a:gd name="T3" fmla="*/ 5278 h 5279"/>
                  <a:gd name="T4" fmla="*/ 230 w 2840"/>
                  <a:gd name="T5" fmla="*/ 5278 h 5279"/>
                  <a:gd name="T6" fmla="*/ 0 w 2840"/>
                  <a:gd name="T7" fmla="*/ 5049 h 5279"/>
                  <a:gd name="T8" fmla="*/ 0 w 2840"/>
                  <a:gd name="T9" fmla="*/ 230 h 5279"/>
                  <a:gd name="T10" fmla="*/ 0 w 2840"/>
                  <a:gd name="T11" fmla="*/ 230 h 5279"/>
                  <a:gd name="T12" fmla="*/ 230 w 2840"/>
                  <a:gd name="T13" fmla="*/ 0 h 5279"/>
                  <a:gd name="T14" fmla="*/ 2610 w 2840"/>
                  <a:gd name="T15" fmla="*/ 0 h 5279"/>
                  <a:gd name="T16" fmla="*/ 2610 w 2840"/>
                  <a:gd name="T17" fmla="*/ 0 h 5279"/>
                  <a:gd name="T18" fmla="*/ 2839 w 2840"/>
                  <a:gd name="T19" fmla="*/ 230 h 5279"/>
                  <a:gd name="T20" fmla="*/ 2839 w 2840"/>
                  <a:gd name="T21" fmla="*/ 5049 h 5279"/>
                  <a:gd name="T22" fmla="*/ 2839 w 2840"/>
                  <a:gd name="T23" fmla="*/ 5049 h 5279"/>
                  <a:gd name="T24" fmla="*/ 2610 w 2840"/>
                  <a:gd name="T25" fmla="*/ 5278 h 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0" h="5279">
                    <a:moveTo>
                      <a:pt x="2610" y="5278"/>
                    </a:moveTo>
                    <a:lnTo>
                      <a:pt x="230" y="5278"/>
                    </a:lnTo>
                    <a:lnTo>
                      <a:pt x="230" y="5278"/>
                    </a:lnTo>
                    <a:cubicBezTo>
                      <a:pt x="103" y="5278"/>
                      <a:pt x="0" y="5176"/>
                      <a:pt x="0" y="5049"/>
                    </a:cubicBezTo>
                    <a:lnTo>
                      <a:pt x="0" y="230"/>
                    </a:lnTo>
                    <a:lnTo>
                      <a:pt x="0" y="230"/>
                    </a:lnTo>
                    <a:cubicBezTo>
                      <a:pt x="0" y="103"/>
                      <a:pt x="103" y="0"/>
                      <a:pt x="230" y="0"/>
                    </a:cubicBezTo>
                    <a:lnTo>
                      <a:pt x="2610" y="0"/>
                    </a:lnTo>
                    <a:lnTo>
                      <a:pt x="2610" y="0"/>
                    </a:lnTo>
                    <a:cubicBezTo>
                      <a:pt x="2736" y="0"/>
                      <a:pt x="2839" y="103"/>
                      <a:pt x="2839" y="230"/>
                    </a:cubicBezTo>
                    <a:lnTo>
                      <a:pt x="2839" y="5049"/>
                    </a:lnTo>
                    <a:lnTo>
                      <a:pt x="2839" y="5049"/>
                    </a:lnTo>
                    <a:cubicBezTo>
                      <a:pt x="2839" y="5176"/>
                      <a:pt x="2736" y="5278"/>
                      <a:pt x="2610" y="5278"/>
                    </a:cubicBezTo>
                  </a:path>
                </a:pathLst>
              </a:custGeom>
              <a:solidFill>
                <a:srgbClr val="000000"/>
              </a:solidFill>
              <a:ln>
                <a:noFill/>
              </a:ln>
              <a:effectLst/>
            </p:spPr>
            <p:txBody>
              <a:bodyPr wrap="none" anchor="ctr"/>
              <a:lstStyle/>
              <a:p>
                <a:pPr>
                  <a:defRPr/>
                </a:pPr>
                <a:endParaRPr lang="en-US" sz="3599">
                  <a:solidFill>
                    <a:srgbClr val="111111"/>
                  </a:solidFill>
                  <a:latin typeface="Poppins" pitchFamily="2" charset="77"/>
                </a:endParaRPr>
              </a:p>
            </p:txBody>
          </p:sp>
          <p:sp>
            <p:nvSpPr>
              <p:cNvPr id="59" name="Freeform 77">
                <a:extLst>
                  <a:ext uri="{FF2B5EF4-FFF2-40B4-BE49-F238E27FC236}">
                    <a16:creationId xmlns:a16="http://schemas.microsoft.com/office/drawing/2014/main" id="{B5D9947A-3CEC-4917-9410-1D176E5E1CD7}"/>
                  </a:ext>
                </a:extLst>
              </p:cNvPr>
              <p:cNvSpPr>
                <a:spLocks noChangeArrowheads="1"/>
              </p:cNvSpPr>
              <p:nvPr/>
            </p:nvSpPr>
            <p:spPr bwMode="auto">
              <a:xfrm>
                <a:off x="-2196218" y="2308115"/>
                <a:ext cx="3070615" cy="5833614"/>
              </a:xfrm>
              <a:custGeom>
                <a:avLst/>
                <a:gdLst>
                  <a:gd name="T0" fmla="*/ 2360 w 2467"/>
                  <a:gd name="T1" fmla="*/ 4684 h 4685"/>
                  <a:gd name="T2" fmla="*/ 106 w 2467"/>
                  <a:gd name="T3" fmla="*/ 4684 h 4685"/>
                  <a:gd name="T4" fmla="*/ 106 w 2467"/>
                  <a:gd name="T5" fmla="*/ 4684 h 4685"/>
                  <a:gd name="T6" fmla="*/ 0 w 2467"/>
                  <a:gd name="T7" fmla="*/ 4579 h 4685"/>
                  <a:gd name="T8" fmla="*/ 0 w 2467"/>
                  <a:gd name="T9" fmla="*/ 105 h 4685"/>
                  <a:gd name="T10" fmla="*/ 0 w 2467"/>
                  <a:gd name="T11" fmla="*/ 105 h 4685"/>
                  <a:gd name="T12" fmla="*/ 106 w 2467"/>
                  <a:gd name="T13" fmla="*/ 0 h 4685"/>
                  <a:gd name="T14" fmla="*/ 2360 w 2467"/>
                  <a:gd name="T15" fmla="*/ 0 h 4685"/>
                  <a:gd name="T16" fmla="*/ 2360 w 2467"/>
                  <a:gd name="T17" fmla="*/ 0 h 4685"/>
                  <a:gd name="T18" fmla="*/ 2466 w 2467"/>
                  <a:gd name="T19" fmla="*/ 105 h 4685"/>
                  <a:gd name="T20" fmla="*/ 2466 w 2467"/>
                  <a:gd name="T21" fmla="*/ 4579 h 4685"/>
                  <a:gd name="T22" fmla="*/ 2466 w 2467"/>
                  <a:gd name="T23" fmla="*/ 4579 h 4685"/>
                  <a:gd name="T24" fmla="*/ 2360 w 2467"/>
                  <a:gd name="T25" fmla="*/ 4684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7" h="4685">
                    <a:moveTo>
                      <a:pt x="2360" y="4684"/>
                    </a:moveTo>
                    <a:lnTo>
                      <a:pt x="106" y="4684"/>
                    </a:lnTo>
                    <a:lnTo>
                      <a:pt x="106" y="4684"/>
                    </a:lnTo>
                    <a:cubicBezTo>
                      <a:pt x="47" y="4684"/>
                      <a:pt x="0" y="4637"/>
                      <a:pt x="0" y="4579"/>
                    </a:cubicBezTo>
                    <a:lnTo>
                      <a:pt x="0" y="105"/>
                    </a:lnTo>
                    <a:lnTo>
                      <a:pt x="0" y="105"/>
                    </a:lnTo>
                    <a:cubicBezTo>
                      <a:pt x="0" y="47"/>
                      <a:pt x="47" y="0"/>
                      <a:pt x="106" y="0"/>
                    </a:cubicBezTo>
                    <a:lnTo>
                      <a:pt x="2360" y="0"/>
                    </a:lnTo>
                    <a:lnTo>
                      <a:pt x="2360" y="0"/>
                    </a:lnTo>
                    <a:cubicBezTo>
                      <a:pt x="2418" y="0"/>
                      <a:pt x="2466" y="47"/>
                      <a:pt x="2466" y="105"/>
                    </a:cubicBezTo>
                    <a:lnTo>
                      <a:pt x="2466" y="4579"/>
                    </a:lnTo>
                    <a:lnTo>
                      <a:pt x="2466" y="4579"/>
                    </a:lnTo>
                    <a:cubicBezTo>
                      <a:pt x="2466" y="4637"/>
                      <a:pt x="2418" y="4684"/>
                      <a:pt x="2360" y="4684"/>
                    </a:cubicBezTo>
                  </a:path>
                </a:pathLst>
              </a:custGeom>
              <a:gradFill>
                <a:gsLst>
                  <a:gs pos="1000">
                    <a:srgbClr val="B7CCEF"/>
                  </a:gs>
                  <a:gs pos="99000">
                    <a:srgbClr val="FFFFFF"/>
                  </a:gs>
                </a:gsLst>
                <a:lin ang="16200000" scaled="0"/>
              </a:gradFill>
              <a:ln>
                <a:noFill/>
              </a:ln>
              <a:effectLst/>
            </p:spPr>
            <p:txBody>
              <a:bodyPr wrap="none" anchor="ctr"/>
              <a:lstStyle/>
              <a:p>
                <a:pPr>
                  <a:defRPr/>
                </a:pPr>
                <a:endParaRPr lang="en-US" sz="3599">
                  <a:solidFill>
                    <a:srgbClr val="111111"/>
                  </a:solidFill>
                  <a:latin typeface="Poppins" pitchFamily="2" charset="77"/>
                </a:endParaRPr>
              </a:p>
            </p:txBody>
          </p:sp>
          <p:sp>
            <p:nvSpPr>
              <p:cNvPr id="61" name="Freeform 103">
                <a:extLst>
                  <a:ext uri="{FF2B5EF4-FFF2-40B4-BE49-F238E27FC236}">
                    <a16:creationId xmlns:a16="http://schemas.microsoft.com/office/drawing/2014/main" id="{D780C645-E95B-42B8-A876-56CD0455BB14}"/>
                  </a:ext>
                </a:extLst>
              </p:cNvPr>
              <p:cNvSpPr>
                <a:spLocks noChangeArrowheads="1"/>
              </p:cNvSpPr>
              <p:nvPr/>
            </p:nvSpPr>
            <p:spPr bwMode="auto">
              <a:xfrm>
                <a:off x="-2196218" y="2308115"/>
                <a:ext cx="3074857" cy="5832369"/>
              </a:xfrm>
              <a:custGeom>
                <a:avLst/>
                <a:gdLst>
                  <a:gd name="connsiteX0" fmla="*/ 3074857 w 3074857"/>
                  <a:gd name="connsiteY0" fmla="*/ 1719320 h 5832369"/>
                  <a:gd name="connsiteX1" fmla="*/ 3074857 w 3074857"/>
                  <a:gd name="connsiteY1" fmla="*/ 2413132 h 5832369"/>
                  <a:gd name="connsiteX2" fmla="*/ 1605465 w 3074857"/>
                  <a:gd name="connsiteY2" fmla="*/ 5832367 h 5832369"/>
                  <a:gd name="connsiteX3" fmla="*/ 1307345 w 3074857"/>
                  <a:gd name="connsiteY3" fmla="*/ 5832367 h 5832369"/>
                  <a:gd name="connsiteX4" fmla="*/ 2744393 w 3074857"/>
                  <a:gd name="connsiteY4" fmla="*/ 0 h 5832369"/>
                  <a:gd name="connsiteX5" fmla="*/ 2913729 w 3074857"/>
                  <a:gd name="connsiteY5" fmla="*/ 0 h 5832369"/>
                  <a:gd name="connsiteX6" fmla="*/ 2975985 w 3074857"/>
                  <a:gd name="connsiteY6" fmla="*/ 12452 h 5832369"/>
                  <a:gd name="connsiteX7" fmla="*/ 478267 w 3074857"/>
                  <a:gd name="connsiteY7" fmla="*/ 5832369 h 5832369"/>
                  <a:gd name="connsiteX8" fmla="*/ 241693 w 3074857"/>
                  <a:gd name="connsiteY8" fmla="*/ 5832369 h 5832369"/>
                  <a:gd name="connsiteX9" fmla="*/ 1778901 w 3074857"/>
                  <a:gd name="connsiteY9" fmla="*/ 0 h 5832369"/>
                  <a:gd name="connsiteX10" fmla="*/ 2426681 w 3074857"/>
                  <a:gd name="connsiteY10" fmla="*/ 0 h 5832369"/>
                  <a:gd name="connsiteX11" fmla="*/ 0 w 3074857"/>
                  <a:gd name="connsiteY11" fmla="*/ 5656590 h 5832369"/>
                  <a:gd name="connsiteX12" fmla="*/ 0 w 3074857"/>
                  <a:gd name="connsiteY12" fmla="*/ 4146505 h 58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857" h="5832369">
                    <a:moveTo>
                      <a:pt x="3074857" y="1719320"/>
                    </a:moveTo>
                    <a:lnTo>
                      <a:pt x="3074857" y="2413132"/>
                    </a:lnTo>
                    <a:lnTo>
                      <a:pt x="1605465" y="5832367"/>
                    </a:lnTo>
                    <a:lnTo>
                      <a:pt x="1307345" y="5832367"/>
                    </a:lnTo>
                    <a:close/>
                    <a:moveTo>
                      <a:pt x="2744393" y="0"/>
                    </a:moveTo>
                    <a:lnTo>
                      <a:pt x="2913729" y="0"/>
                    </a:lnTo>
                    <a:cubicBezTo>
                      <a:pt x="2936141" y="0"/>
                      <a:pt x="2957309" y="3736"/>
                      <a:pt x="2975985" y="12452"/>
                    </a:cubicBezTo>
                    <a:lnTo>
                      <a:pt x="478267" y="5832369"/>
                    </a:lnTo>
                    <a:lnTo>
                      <a:pt x="241693" y="5832369"/>
                    </a:lnTo>
                    <a:close/>
                    <a:moveTo>
                      <a:pt x="1778901" y="0"/>
                    </a:moveTo>
                    <a:lnTo>
                      <a:pt x="2426681" y="0"/>
                    </a:lnTo>
                    <a:lnTo>
                      <a:pt x="0" y="5656590"/>
                    </a:lnTo>
                    <a:lnTo>
                      <a:pt x="0" y="4146505"/>
                    </a:lnTo>
                    <a:close/>
                  </a:path>
                </a:pathLst>
              </a:custGeom>
              <a:solidFill>
                <a:srgbClr val="FFFFFF">
                  <a:alpha val="50000"/>
                </a:srgbClr>
              </a:solidFill>
              <a:ln>
                <a:noFill/>
              </a:ln>
              <a:effectLst/>
            </p:spPr>
            <p:txBody>
              <a:bodyPr wrap="square" anchor="ctr">
                <a:noAutofit/>
              </a:bodyPr>
              <a:lstStyle/>
              <a:p>
                <a:pPr>
                  <a:defRPr/>
                </a:pPr>
                <a:endParaRPr lang="en-US" sz="3599">
                  <a:solidFill>
                    <a:srgbClr val="111111"/>
                  </a:solidFill>
                  <a:latin typeface="Poppins" pitchFamily="2" charset="77"/>
                </a:endParaRPr>
              </a:p>
            </p:txBody>
          </p:sp>
          <p:sp>
            <p:nvSpPr>
              <p:cNvPr id="60" name="Freeform 79">
                <a:extLst>
                  <a:ext uri="{FF2B5EF4-FFF2-40B4-BE49-F238E27FC236}">
                    <a16:creationId xmlns:a16="http://schemas.microsoft.com/office/drawing/2014/main" id="{DDA6255E-BFA6-4540-8962-87CCFA0F3CD3}"/>
                  </a:ext>
                </a:extLst>
              </p:cNvPr>
              <p:cNvSpPr>
                <a:spLocks noChangeArrowheads="1"/>
              </p:cNvSpPr>
              <p:nvPr/>
            </p:nvSpPr>
            <p:spPr bwMode="auto">
              <a:xfrm>
                <a:off x="-757041" y="8279054"/>
                <a:ext cx="214231" cy="164791"/>
              </a:xfrm>
              <a:custGeom>
                <a:avLst/>
                <a:gdLst>
                  <a:gd name="T0" fmla="*/ 169 w 170"/>
                  <a:gd name="T1" fmla="*/ 85 h 132"/>
                  <a:gd name="T2" fmla="*/ 169 w 170"/>
                  <a:gd name="T3" fmla="*/ 85 h 132"/>
                  <a:gd name="T4" fmla="*/ 84 w 170"/>
                  <a:gd name="T5" fmla="*/ 106 h 132"/>
                  <a:gd name="T6" fmla="*/ 84 w 170"/>
                  <a:gd name="T7" fmla="*/ 106 h 132"/>
                  <a:gd name="T8" fmla="*/ 0 w 170"/>
                  <a:gd name="T9" fmla="*/ 85 h 132"/>
                  <a:gd name="T10" fmla="*/ 0 w 170"/>
                  <a:gd name="T11" fmla="*/ 85 h 132"/>
                  <a:gd name="T12" fmla="*/ 84 w 170"/>
                  <a:gd name="T13" fmla="*/ 0 h 132"/>
                  <a:gd name="T14" fmla="*/ 84 w 170"/>
                  <a:gd name="T15" fmla="*/ 0 h 132"/>
                  <a:gd name="T16" fmla="*/ 169 w 170"/>
                  <a:gd name="T17" fmla="*/ 8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32">
                    <a:moveTo>
                      <a:pt x="169" y="85"/>
                    </a:moveTo>
                    <a:lnTo>
                      <a:pt x="169" y="85"/>
                    </a:lnTo>
                    <a:cubicBezTo>
                      <a:pt x="169" y="131"/>
                      <a:pt x="131" y="106"/>
                      <a:pt x="84" y="106"/>
                    </a:cubicBezTo>
                    <a:lnTo>
                      <a:pt x="84" y="106"/>
                    </a:lnTo>
                    <a:cubicBezTo>
                      <a:pt x="38" y="106"/>
                      <a:pt x="0" y="131"/>
                      <a:pt x="0" y="85"/>
                    </a:cubicBezTo>
                    <a:lnTo>
                      <a:pt x="0" y="85"/>
                    </a:lnTo>
                    <a:cubicBezTo>
                      <a:pt x="0" y="38"/>
                      <a:pt x="38" y="0"/>
                      <a:pt x="84" y="0"/>
                    </a:cubicBezTo>
                    <a:lnTo>
                      <a:pt x="84" y="0"/>
                    </a:lnTo>
                    <a:cubicBezTo>
                      <a:pt x="131" y="0"/>
                      <a:pt x="169" y="38"/>
                      <a:pt x="169" y="85"/>
                    </a:cubicBezTo>
                  </a:path>
                </a:pathLst>
              </a:custGeom>
              <a:solidFill>
                <a:srgbClr val="B7CC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3599">
                  <a:solidFill>
                    <a:srgbClr val="111111"/>
                  </a:solidFill>
                  <a:latin typeface="Poppins" pitchFamily="2" charset="77"/>
                </a:endParaRPr>
              </a:p>
            </p:txBody>
          </p:sp>
        </p:grpSp>
        <p:grpSp>
          <p:nvGrpSpPr>
            <p:cNvPr id="64" name="Group 63">
              <a:extLst>
                <a:ext uri="{FF2B5EF4-FFF2-40B4-BE49-F238E27FC236}">
                  <a16:creationId xmlns:a16="http://schemas.microsoft.com/office/drawing/2014/main" id="{B5ABDBE2-237A-4920-851C-596512014004}"/>
                </a:ext>
              </a:extLst>
            </p:cNvPr>
            <p:cNvGrpSpPr/>
            <p:nvPr/>
          </p:nvGrpSpPr>
          <p:grpSpPr>
            <a:xfrm>
              <a:off x="1249651" y="2978317"/>
              <a:ext cx="600774" cy="713418"/>
              <a:chOff x="3169329" y="3860899"/>
              <a:chExt cx="1252519" cy="1487365"/>
            </a:xfrm>
          </p:grpSpPr>
          <p:sp>
            <p:nvSpPr>
              <p:cNvPr id="65" name="Freeform: Shape 64">
                <a:extLst>
                  <a:ext uri="{FF2B5EF4-FFF2-40B4-BE49-F238E27FC236}">
                    <a16:creationId xmlns:a16="http://schemas.microsoft.com/office/drawing/2014/main" id="{7DE79A13-AD3B-4112-B0E5-6262707F03E7}"/>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67" name="Freeform: Shape 66">
                <a:extLst>
                  <a:ext uri="{FF2B5EF4-FFF2-40B4-BE49-F238E27FC236}">
                    <a16:creationId xmlns:a16="http://schemas.microsoft.com/office/drawing/2014/main" id="{58107B42-C0C2-4E19-9EBF-A665BC58A365}"/>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69" name="Freeform: Shape 68">
                <a:extLst>
                  <a:ext uri="{FF2B5EF4-FFF2-40B4-BE49-F238E27FC236}">
                    <a16:creationId xmlns:a16="http://schemas.microsoft.com/office/drawing/2014/main" id="{4ADF62DF-0BB4-420B-A1FC-32B77371211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pic>
          <p:nvPicPr>
            <p:cNvPr id="45" name="Picture 44">
              <a:extLst>
                <a:ext uri="{FF2B5EF4-FFF2-40B4-BE49-F238E27FC236}">
                  <a16:creationId xmlns:a16="http://schemas.microsoft.com/office/drawing/2014/main" id="{C84A8C87-18FB-4F62-A2CF-A9DC85EB3299}"/>
                </a:ext>
              </a:extLst>
            </p:cNvPr>
            <p:cNvPicPr>
              <a:picLocks noChangeAspect="1"/>
            </p:cNvPicPr>
            <p:nvPr/>
          </p:nvPicPr>
          <p:blipFill>
            <a:blip r:embed="rId8"/>
            <a:stretch>
              <a:fillRect/>
            </a:stretch>
          </p:blipFill>
          <p:spPr>
            <a:xfrm>
              <a:off x="994631" y="3688080"/>
              <a:ext cx="1055351" cy="141484"/>
            </a:xfrm>
            <a:prstGeom prst="rect">
              <a:avLst/>
            </a:prstGeom>
          </p:spPr>
        </p:pic>
      </p:grpSp>
      <p:cxnSp>
        <p:nvCxnSpPr>
          <p:cNvPr id="70" name="Straight Connector 69">
            <a:extLst>
              <a:ext uri="{FF2B5EF4-FFF2-40B4-BE49-F238E27FC236}">
                <a16:creationId xmlns:a16="http://schemas.microsoft.com/office/drawing/2014/main" id="{58C709CB-FB91-4018-9A45-FA3E313288C6}"/>
              </a:ext>
            </a:extLst>
          </p:cNvPr>
          <p:cNvCxnSpPr>
            <a:cxnSpLocks/>
          </p:cNvCxnSpPr>
          <p:nvPr/>
        </p:nvCxnSpPr>
        <p:spPr>
          <a:xfrm rot="10800000">
            <a:off x="2098951" y="4448252"/>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CC85B5D1-05CA-4C02-A4B8-E97255F54551}"/>
              </a:ext>
            </a:extLst>
          </p:cNvPr>
          <p:cNvSpPr/>
          <p:nvPr/>
        </p:nvSpPr>
        <p:spPr>
          <a:xfrm>
            <a:off x="2074896" y="4440859"/>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7" name="Group 46">
            <a:extLst>
              <a:ext uri="{FF2B5EF4-FFF2-40B4-BE49-F238E27FC236}">
                <a16:creationId xmlns:a16="http://schemas.microsoft.com/office/drawing/2014/main" id="{3B884DB7-D369-4371-8BCB-EE7D6819ABBD}"/>
              </a:ext>
            </a:extLst>
          </p:cNvPr>
          <p:cNvGrpSpPr/>
          <p:nvPr/>
        </p:nvGrpSpPr>
        <p:grpSpPr>
          <a:xfrm>
            <a:off x="1086894" y="5117513"/>
            <a:ext cx="2200261" cy="638950"/>
            <a:chOff x="155566" y="4191952"/>
            <a:chExt cx="2200261" cy="638950"/>
          </a:xfrm>
        </p:grpSpPr>
        <p:sp>
          <p:nvSpPr>
            <p:cNvPr id="40" name="TextBox 39">
              <a:extLst>
                <a:ext uri="{FF2B5EF4-FFF2-40B4-BE49-F238E27FC236}">
                  <a16:creationId xmlns:a16="http://schemas.microsoft.com/office/drawing/2014/main" id="{0DE57353-C666-429D-AEC3-DE705BD020C3}"/>
                </a:ext>
              </a:extLst>
            </p:cNvPr>
            <p:cNvSpPr txBox="1"/>
            <p:nvPr/>
          </p:nvSpPr>
          <p:spPr>
            <a:xfrm>
              <a:off x="155566" y="4191952"/>
              <a:ext cx="2200261" cy="276999"/>
            </a:xfrm>
            <a:prstGeom prst="rect">
              <a:avLst/>
            </a:prstGeom>
            <a:noFill/>
          </p:spPr>
          <p:txBody>
            <a:bodyPr wrap="square" rtlCol="0">
              <a:spAutoFit/>
            </a:bodyPr>
            <a:lstStyle/>
            <a:p>
              <a:pPr algn="ctr">
                <a:defRPr/>
              </a:pPr>
              <a:r>
                <a:rPr lang="en-GB" sz="1200">
                  <a:solidFill>
                    <a:srgbClr val="000000"/>
                  </a:solidFill>
                  <a:latin typeface="Aptos" panose="020B0004020202020204" pitchFamily="34" charset="0"/>
                  <a:cs typeface="Arial" panose="020B0604020202020204" pitchFamily="34" charset="0"/>
                </a:rPr>
                <a:t>tap the chat box icon</a:t>
              </a:r>
            </a:p>
          </p:txBody>
        </p:sp>
        <p:sp>
          <p:nvSpPr>
            <p:cNvPr id="72" name="TextBox 71">
              <a:extLst>
                <a:ext uri="{FF2B5EF4-FFF2-40B4-BE49-F238E27FC236}">
                  <a16:creationId xmlns:a16="http://schemas.microsoft.com/office/drawing/2014/main" id="{5FFB78F1-4CF4-4285-A760-4140785CBEF9}"/>
                </a:ext>
              </a:extLst>
            </p:cNvPr>
            <p:cNvSpPr txBox="1"/>
            <p:nvPr/>
          </p:nvSpPr>
          <p:spPr>
            <a:xfrm>
              <a:off x="155566" y="4400015"/>
              <a:ext cx="2200261" cy="430887"/>
            </a:xfrm>
            <a:prstGeom prst="rect">
              <a:avLst/>
            </a:prstGeom>
            <a:noFill/>
          </p:spPr>
          <p:txBody>
            <a:bodyPr wrap="square" rtlCol="0">
              <a:spAutoFit/>
            </a:bodyPr>
            <a:lstStyle/>
            <a:p>
              <a:pPr algn="ctr">
                <a:defRPr/>
              </a:pPr>
              <a:r>
                <a:rPr lang="en-GB" sz="1100" dirty="0">
                  <a:solidFill>
                    <a:srgbClr val="000000"/>
                  </a:solidFill>
                  <a:latin typeface="Aptos" panose="020B0004020202020204" pitchFamily="34" charset="0"/>
                  <a:cs typeface="Arial" panose="020B0604020202020204" pitchFamily="34" charset="0"/>
                </a:rPr>
                <a:t>(it may be at the top of your device’s screen)</a:t>
              </a:r>
            </a:p>
          </p:txBody>
        </p:sp>
      </p:grpSp>
      <p:sp>
        <p:nvSpPr>
          <p:cNvPr id="82" name="TextBox 81">
            <a:extLst>
              <a:ext uri="{FF2B5EF4-FFF2-40B4-BE49-F238E27FC236}">
                <a16:creationId xmlns:a16="http://schemas.microsoft.com/office/drawing/2014/main" id="{B23854C5-44BC-46B1-ADD4-BBFC9B59B83B}"/>
              </a:ext>
            </a:extLst>
          </p:cNvPr>
          <p:cNvSpPr txBox="1"/>
          <p:nvPr/>
        </p:nvSpPr>
        <p:spPr>
          <a:xfrm>
            <a:off x="7805257" y="1141939"/>
            <a:ext cx="2469637" cy="307777"/>
          </a:xfrm>
          <a:prstGeom prst="rect">
            <a:avLst/>
          </a:prstGeom>
          <a:noFill/>
        </p:spPr>
        <p:txBody>
          <a:bodyPr wrap="square" rtlCol="0">
            <a:spAutoFit/>
          </a:bodyPr>
          <a:lstStyle/>
          <a:p>
            <a:pPr>
              <a:defRPr/>
            </a:pPr>
            <a:r>
              <a:rPr lang="en-GB" sz="1400">
                <a:solidFill>
                  <a:srgbClr val="000000"/>
                </a:solidFill>
                <a:latin typeface="Aptos" panose="020B0004020202020204" pitchFamily="34" charset="0"/>
                <a:cs typeface="Arial" panose="020B0604020202020204" pitchFamily="34" charset="0"/>
              </a:rPr>
              <a:t>click the chat box icon</a:t>
            </a:r>
          </a:p>
        </p:txBody>
      </p:sp>
      <p:sp>
        <p:nvSpPr>
          <p:cNvPr id="9" name="RefTextBox123">
            <a:extLst>
              <a:ext uri="{FF2B5EF4-FFF2-40B4-BE49-F238E27FC236}">
                <a16:creationId xmlns:a16="http://schemas.microsoft.com/office/drawing/2014/main" id="{F058F6BA-EF0F-05CE-3ABC-574E5CD79D14}"/>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410452555</a:t>
            </a:r>
          </a:p>
        </p:txBody>
      </p:sp>
    </p:spTree>
    <p:custDataLst>
      <p:tags r:id="rId1"/>
    </p:custDataLst>
    <p:extLst>
      <p:ext uri="{BB962C8B-B14F-4D97-AF65-F5344CB8AC3E}">
        <p14:creationId xmlns:p14="http://schemas.microsoft.com/office/powerpoint/2010/main" val="279614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B541F1-FAA8-4AEE-83A5-1FF329065688}"/>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Writing a will</a:t>
            </a:r>
            <a:endParaRPr lang="en-GB" altLang="en-US" sz="3600" dirty="0">
              <a:solidFill>
                <a:srgbClr val="391C66"/>
              </a:solidFill>
              <a:latin typeface="Aptos Display" panose="020B0004020202020204" pitchFamily="34" charset="0"/>
              <a:ea typeface="ヒラギノ角ゴ Pro W3"/>
            </a:endParaRPr>
          </a:p>
        </p:txBody>
      </p:sp>
      <p:sp>
        <p:nvSpPr>
          <p:cNvPr id="133" name="TextBox 132">
            <a:extLst>
              <a:ext uri="{FF2B5EF4-FFF2-40B4-BE49-F238E27FC236}">
                <a16:creationId xmlns:a16="http://schemas.microsoft.com/office/drawing/2014/main" id="{67C656BC-C78F-497F-A033-86F39811D2E1}"/>
              </a:ext>
            </a:extLst>
          </p:cNvPr>
          <p:cNvSpPr txBox="1"/>
          <p:nvPr/>
        </p:nvSpPr>
        <p:spPr>
          <a:xfrm>
            <a:off x="802800" y="6357287"/>
            <a:ext cx="3440125" cy="286737"/>
          </a:xfrm>
          <a:prstGeom prst="rect">
            <a:avLst/>
          </a:prstGeom>
          <a:noFill/>
        </p:spPr>
        <p:txBody>
          <a:bodyPr wrap="square" lIns="0">
            <a:spAutoFit/>
          </a:bodyPr>
          <a:lstStyle/>
          <a:p>
            <a:pPr eaLnBrk="1" hangingPunct="1">
              <a:defRPr/>
            </a:pPr>
            <a:r>
              <a:rPr lang="en-US" sz="1200" kern="0" dirty="0">
                <a:latin typeface="Aptos" panose="020B0004020202020204" pitchFamily="34" charset="0"/>
                <a:cs typeface="Arial" pitchFamily="34" charset="0"/>
              </a:rPr>
              <a:t>*Unless your Will specifically states otherwise</a:t>
            </a:r>
            <a:endParaRPr lang="en-GB" sz="1200" dirty="0">
              <a:latin typeface="Aptos" panose="020B0004020202020204" pitchFamily="34" charset="0"/>
              <a:cs typeface="Times New Roman" pitchFamily="18" charset="0"/>
            </a:endParaRPr>
          </a:p>
        </p:txBody>
      </p:sp>
      <p:grpSp>
        <p:nvGrpSpPr>
          <p:cNvPr id="144" name="Group 143">
            <a:extLst>
              <a:ext uri="{FF2B5EF4-FFF2-40B4-BE49-F238E27FC236}">
                <a16:creationId xmlns:a16="http://schemas.microsoft.com/office/drawing/2014/main" id="{B971A78A-CE2A-4CD3-B33F-E02CE00DF9FB}"/>
              </a:ext>
            </a:extLst>
          </p:cNvPr>
          <p:cNvGrpSpPr/>
          <p:nvPr/>
        </p:nvGrpSpPr>
        <p:grpSpPr>
          <a:xfrm>
            <a:off x="802801" y="1962845"/>
            <a:ext cx="6044376" cy="745334"/>
            <a:chOff x="-721199" y="1436928"/>
            <a:chExt cx="6044376" cy="745334"/>
          </a:xfrm>
        </p:grpSpPr>
        <p:sp>
          <p:nvSpPr>
            <p:cNvPr id="73" name="Freeform: Shape 72">
              <a:extLst>
                <a:ext uri="{FF2B5EF4-FFF2-40B4-BE49-F238E27FC236}">
                  <a16:creationId xmlns:a16="http://schemas.microsoft.com/office/drawing/2014/main" id="{C0B16DD9-38B8-4295-887F-5634AB625E93}"/>
                </a:ext>
              </a:extLst>
            </p:cNvPr>
            <p:cNvSpPr/>
            <p:nvPr/>
          </p:nvSpPr>
          <p:spPr>
            <a:xfrm>
              <a:off x="3649331" y="1793940"/>
              <a:ext cx="171964" cy="31776"/>
            </a:xfrm>
            <a:custGeom>
              <a:avLst/>
              <a:gdLst/>
              <a:ahLst/>
              <a:cxnLst>
                <a:cxn ang="3cd4">
                  <a:pos x="hc" y="t"/>
                </a:cxn>
                <a:cxn ang="cd2">
                  <a:pos x="l" y="vc"/>
                </a:cxn>
                <a:cxn ang="cd4">
                  <a:pos x="hc" y="b"/>
                </a:cxn>
                <a:cxn ang="0">
                  <a:pos x="r" y="vc"/>
                </a:cxn>
              </a:cxnLst>
              <a:rect l="l" t="t" r="r" b="b"/>
              <a:pathLst>
                <a:path w="369" h="69">
                  <a:moveTo>
                    <a:pt x="369" y="69"/>
                  </a:moveTo>
                  <a:lnTo>
                    <a:pt x="0" y="69"/>
                  </a:lnTo>
                  <a:lnTo>
                    <a:pt x="0" y="0"/>
                  </a:lnTo>
                  <a:lnTo>
                    <a:pt x="369" y="0"/>
                  </a:lnTo>
                  <a:close/>
                </a:path>
              </a:pathLst>
            </a:custGeom>
            <a:solidFill>
              <a:srgbClr val="91BF67"/>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77" name="Freeform: Shape 76">
              <a:extLst>
                <a:ext uri="{FF2B5EF4-FFF2-40B4-BE49-F238E27FC236}">
                  <a16:creationId xmlns:a16="http://schemas.microsoft.com/office/drawing/2014/main" id="{D7BD048F-7B65-48A7-A6E1-5CDB8484ED08}"/>
                </a:ext>
              </a:extLst>
            </p:cNvPr>
            <p:cNvSpPr/>
            <p:nvPr/>
          </p:nvSpPr>
          <p:spPr>
            <a:xfrm>
              <a:off x="3053064" y="1508424"/>
              <a:ext cx="602809" cy="602809"/>
            </a:xfrm>
            <a:custGeom>
              <a:avLst/>
              <a:gdLst/>
              <a:ahLst/>
              <a:cxnLst>
                <a:cxn ang="3cd4">
                  <a:pos x="hc" y="t"/>
                </a:cxn>
                <a:cxn ang="cd2">
                  <a:pos x="l" y="vc"/>
                </a:cxn>
                <a:cxn ang="cd4">
                  <a:pos x="hc" y="b"/>
                </a:cxn>
                <a:cxn ang="0">
                  <a:pos x="r" y="vc"/>
                </a:cxn>
              </a:cxnLst>
              <a:rect l="l" t="t" r="r" b="b"/>
              <a:pathLst>
                <a:path w="1291" h="1291">
                  <a:moveTo>
                    <a:pt x="1291" y="645"/>
                  </a:moveTo>
                  <a:cubicBezTo>
                    <a:pt x="1291" y="1001"/>
                    <a:pt x="1002" y="1291"/>
                    <a:pt x="646" y="1291"/>
                  </a:cubicBezTo>
                  <a:cubicBezTo>
                    <a:pt x="289" y="1291"/>
                    <a:pt x="0" y="1001"/>
                    <a:pt x="0" y="645"/>
                  </a:cubicBezTo>
                  <a:cubicBezTo>
                    <a:pt x="0" y="289"/>
                    <a:pt x="289" y="0"/>
                    <a:pt x="646" y="0"/>
                  </a:cubicBezTo>
                  <a:cubicBezTo>
                    <a:pt x="1002" y="0"/>
                    <a:pt x="1291" y="289"/>
                    <a:pt x="1291" y="645"/>
                  </a:cubicBezTo>
                  <a:close/>
                </a:path>
              </a:pathLst>
            </a:custGeom>
            <a:solidFill>
              <a:srgbClr val="91BF67"/>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grpSp>
          <p:nvGrpSpPr>
            <p:cNvPr id="107" name="Group 106">
              <a:extLst>
                <a:ext uri="{FF2B5EF4-FFF2-40B4-BE49-F238E27FC236}">
                  <a16:creationId xmlns:a16="http://schemas.microsoft.com/office/drawing/2014/main" id="{52FD0069-757D-4E75-BCED-1052895FEB77}"/>
                </a:ext>
              </a:extLst>
            </p:cNvPr>
            <p:cNvGrpSpPr/>
            <p:nvPr/>
          </p:nvGrpSpPr>
          <p:grpSpPr>
            <a:xfrm>
              <a:off x="3821762" y="1436928"/>
              <a:ext cx="1501415" cy="745334"/>
              <a:chOff x="10188090" y="3286316"/>
              <a:chExt cx="4002729" cy="1987038"/>
            </a:xfrm>
          </p:grpSpPr>
          <p:sp>
            <p:nvSpPr>
              <p:cNvPr id="108" name="Freeform: Shape 107">
                <a:extLst>
                  <a:ext uri="{FF2B5EF4-FFF2-40B4-BE49-F238E27FC236}">
                    <a16:creationId xmlns:a16="http://schemas.microsoft.com/office/drawing/2014/main" id="{01CCEC47-052A-4B86-915F-92D8AB63C843}"/>
                  </a:ext>
                </a:extLst>
              </p:cNvPr>
              <p:cNvSpPr/>
              <p:nvPr/>
            </p:nvSpPr>
            <p:spPr>
              <a:xfrm>
                <a:off x="10188090" y="3286316"/>
                <a:ext cx="4002729" cy="720068"/>
              </a:xfrm>
              <a:custGeom>
                <a:avLst/>
                <a:gdLst/>
                <a:ahLst/>
                <a:cxnLst>
                  <a:cxn ang="3cd4">
                    <a:pos x="hc" y="t"/>
                  </a:cxn>
                  <a:cxn ang="cd2">
                    <a:pos x="l" y="vc"/>
                  </a:cxn>
                  <a:cxn ang="cd4">
                    <a:pos x="hc" y="b"/>
                  </a:cxn>
                  <a:cxn ang="0">
                    <a:pos x="r" y="vc"/>
                  </a:cxn>
                </a:cxnLst>
                <a:rect l="l" t="t" r="r" b="b"/>
                <a:pathLst>
                  <a:path w="3214" h="579">
                    <a:moveTo>
                      <a:pt x="1607" y="367"/>
                    </a:moveTo>
                    <a:cubicBezTo>
                      <a:pt x="1814" y="367"/>
                      <a:pt x="1981" y="332"/>
                      <a:pt x="1981" y="290"/>
                    </a:cubicBezTo>
                    <a:cubicBezTo>
                      <a:pt x="1981" y="247"/>
                      <a:pt x="1814" y="212"/>
                      <a:pt x="1607" y="212"/>
                    </a:cubicBezTo>
                    <a:cubicBezTo>
                      <a:pt x="1400" y="212"/>
                      <a:pt x="1233" y="247"/>
                      <a:pt x="1233" y="290"/>
                    </a:cubicBezTo>
                    <a:cubicBezTo>
                      <a:pt x="1233" y="332"/>
                      <a:pt x="1400" y="367"/>
                      <a:pt x="1607" y="367"/>
                    </a:cubicBezTo>
                    <a:close/>
                    <a:moveTo>
                      <a:pt x="2411" y="0"/>
                    </a:moveTo>
                    <a:lnTo>
                      <a:pt x="3214" y="290"/>
                    </a:lnTo>
                    <a:lnTo>
                      <a:pt x="2411" y="579"/>
                    </a:lnTo>
                    <a:lnTo>
                      <a:pt x="804" y="579"/>
                    </a:lnTo>
                    <a:lnTo>
                      <a:pt x="0" y="290"/>
                    </a:lnTo>
                    <a:lnTo>
                      <a:pt x="804" y="0"/>
                    </a:lnTo>
                    <a:close/>
                  </a:path>
                </a:pathLst>
              </a:custGeom>
              <a:solidFill>
                <a:srgbClr val="A5A5A5">
                  <a:lumMod val="20000"/>
                  <a:lumOff val="80000"/>
                </a:srgb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09" name="Freeform: Shape 108">
                <a:extLst>
                  <a:ext uri="{FF2B5EF4-FFF2-40B4-BE49-F238E27FC236}">
                    <a16:creationId xmlns:a16="http://schemas.microsoft.com/office/drawing/2014/main" id="{CF5DA0C5-34F3-471E-9BB6-80A872CB10BA}"/>
                  </a:ext>
                </a:extLst>
              </p:cNvPr>
              <p:cNvSpPr/>
              <p:nvPr/>
            </p:nvSpPr>
            <p:spPr>
              <a:xfrm>
                <a:off x="11724151" y="3550424"/>
                <a:ext cx="930606" cy="191852"/>
              </a:xfrm>
              <a:custGeom>
                <a:avLst/>
                <a:gdLst/>
                <a:ahLst/>
                <a:cxnLst>
                  <a:cxn ang="3cd4">
                    <a:pos x="hc" y="t"/>
                  </a:cxn>
                  <a:cxn ang="cd2">
                    <a:pos x="l" y="vc"/>
                  </a:cxn>
                  <a:cxn ang="cd4">
                    <a:pos x="hc" y="b"/>
                  </a:cxn>
                  <a:cxn ang="0">
                    <a:pos x="r" y="vc"/>
                  </a:cxn>
                </a:cxnLst>
                <a:rect l="l" t="t" r="r" b="b"/>
                <a:pathLst>
                  <a:path w="748" h="155">
                    <a:moveTo>
                      <a:pt x="374" y="0"/>
                    </a:moveTo>
                    <a:cubicBezTo>
                      <a:pt x="581" y="0"/>
                      <a:pt x="748" y="35"/>
                      <a:pt x="748" y="78"/>
                    </a:cubicBezTo>
                    <a:cubicBezTo>
                      <a:pt x="748" y="120"/>
                      <a:pt x="581" y="155"/>
                      <a:pt x="374" y="155"/>
                    </a:cubicBezTo>
                    <a:cubicBezTo>
                      <a:pt x="167" y="155"/>
                      <a:pt x="0" y="120"/>
                      <a:pt x="0" y="78"/>
                    </a:cubicBezTo>
                    <a:cubicBezTo>
                      <a:pt x="0" y="35"/>
                      <a:pt x="167" y="0"/>
                      <a:pt x="374" y="0"/>
                    </a:cubicBezTo>
                    <a:close/>
                  </a:path>
                </a:pathLst>
              </a:custGeom>
              <a:solidFill>
                <a:srgbClr val="44546A"/>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10" name="Freeform: Shape 109">
                <a:extLst>
                  <a:ext uri="{FF2B5EF4-FFF2-40B4-BE49-F238E27FC236}">
                    <a16:creationId xmlns:a16="http://schemas.microsoft.com/office/drawing/2014/main" id="{1B3BEB4D-0261-4CF4-92E8-389AF6A082EB}"/>
                  </a:ext>
                </a:extLst>
              </p:cNvPr>
              <p:cNvSpPr/>
              <p:nvPr/>
            </p:nvSpPr>
            <p:spPr>
              <a:xfrm>
                <a:off x="11189706" y="4007629"/>
                <a:ext cx="2000742" cy="1265724"/>
              </a:xfrm>
              <a:custGeom>
                <a:avLst/>
                <a:gdLst/>
                <a:ahLst/>
                <a:cxnLst>
                  <a:cxn ang="3cd4">
                    <a:pos x="hc" y="t"/>
                  </a:cxn>
                  <a:cxn ang="cd2">
                    <a:pos x="l" y="vc"/>
                  </a:cxn>
                  <a:cxn ang="cd4">
                    <a:pos x="hc" y="b"/>
                  </a:cxn>
                  <a:cxn ang="0">
                    <a:pos x="r" y="vc"/>
                  </a:cxn>
                </a:cxnLst>
                <a:rect l="l" t="t" r="r" b="b"/>
                <a:pathLst>
                  <a:path w="1607" h="1017">
                    <a:moveTo>
                      <a:pt x="1607" y="1017"/>
                    </a:moveTo>
                    <a:lnTo>
                      <a:pt x="0" y="1017"/>
                    </a:lnTo>
                    <a:lnTo>
                      <a:pt x="0" y="0"/>
                    </a:lnTo>
                    <a:lnTo>
                      <a:pt x="1607" y="0"/>
                    </a:lnTo>
                    <a:close/>
                  </a:path>
                </a:pathLst>
              </a:custGeom>
              <a:solidFill>
                <a:srgbClr val="91BF67"/>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11" name="Freeform: Shape 110">
                <a:extLst>
                  <a:ext uri="{FF2B5EF4-FFF2-40B4-BE49-F238E27FC236}">
                    <a16:creationId xmlns:a16="http://schemas.microsoft.com/office/drawing/2014/main" id="{F451121F-85F8-4A34-A758-065FEF5D0F38}"/>
                  </a:ext>
                </a:extLst>
              </p:cNvPr>
              <p:cNvSpPr/>
              <p:nvPr/>
            </p:nvSpPr>
            <p:spPr>
              <a:xfrm>
                <a:off x="13190448" y="3647596"/>
                <a:ext cx="999125" cy="1625758"/>
              </a:xfrm>
              <a:custGeom>
                <a:avLst/>
                <a:gdLst/>
                <a:ahLst/>
                <a:cxnLst>
                  <a:cxn ang="3cd4">
                    <a:pos x="hc" y="t"/>
                  </a:cxn>
                  <a:cxn ang="cd2">
                    <a:pos x="l" y="vc"/>
                  </a:cxn>
                  <a:cxn ang="cd4">
                    <a:pos x="hc" y="b"/>
                  </a:cxn>
                  <a:cxn ang="0">
                    <a:pos x="r" y="vc"/>
                  </a:cxn>
                </a:cxnLst>
                <a:rect l="l" t="t" r="r" b="b"/>
                <a:pathLst>
                  <a:path w="803" h="1306">
                    <a:moveTo>
                      <a:pt x="803" y="0"/>
                    </a:moveTo>
                    <a:lnTo>
                      <a:pt x="803" y="1017"/>
                    </a:lnTo>
                    <a:lnTo>
                      <a:pt x="0" y="1306"/>
                    </a:lnTo>
                    <a:lnTo>
                      <a:pt x="0" y="289"/>
                    </a:lnTo>
                    <a:close/>
                  </a:path>
                </a:pathLst>
              </a:custGeom>
              <a:solidFill>
                <a:schemeClr val="accent5">
                  <a:lumMod val="60000"/>
                  <a:lumOff val="40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12" name="Freeform: Shape 111">
                <a:extLst>
                  <a:ext uri="{FF2B5EF4-FFF2-40B4-BE49-F238E27FC236}">
                    <a16:creationId xmlns:a16="http://schemas.microsoft.com/office/drawing/2014/main" id="{B6D6A899-F535-4809-B62E-D51071016FEB}"/>
                  </a:ext>
                </a:extLst>
              </p:cNvPr>
              <p:cNvSpPr/>
              <p:nvPr/>
            </p:nvSpPr>
            <p:spPr>
              <a:xfrm>
                <a:off x="10188090" y="3647595"/>
                <a:ext cx="1000371" cy="1625759"/>
              </a:xfrm>
              <a:custGeom>
                <a:avLst/>
                <a:gdLst/>
                <a:ahLst/>
                <a:cxnLst>
                  <a:cxn ang="3cd4">
                    <a:pos x="hc" y="t"/>
                  </a:cxn>
                  <a:cxn ang="cd2">
                    <a:pos x="l" y="vc"/>
                  </a:cxn>
                  <a:cxn ang="cd4">
                    <a:pos x="hc" y="b"/>
                  </a:cxn>
                  <a:cxn ang="0">
                    <a:pos x="r" y="vc"/>
                  </a:cxn>
                </a:cxnLst>
                <a:rect l="l" t="t" r="r" b="b"/>
                <a:pathLst>
                  <a:path w="804" h="1306">
                    <a:moveTo>
                      <a:pt x="804" y="289"/>
                    </a:moveTo>
                    <a:lnTo>
                      <a:pt x="804" y="1306"/>
                    </a:lnTo>
                    <a:lnTo>
                      <a:pt x="0" y="1017"/>
                    </a:lnTo>
                    <a:lnTo>
                      <a:pt x="0" y="0"/>
                    </a:lnTo>
                    <a:close/>
                  </a:path>
                </a:pathLst>
              </a:custGeom>
              <a:solidFill>
                <a:schemeClr val="accent5">
                  <a:lumMod val="75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grpSp>
        <p:sp>
          <p:nvSpPr>
            <p:cNvPr id="125" name="TextBox 124">
              <a:extLst>
                <a:ext uri="{FF2B5EF4-FFF2-40B4-BE49-F238E27FC236}">
                  <a16:creationId xmlns:a16="http://schemas.microsoft.com/office/drawing/2014/main" id="{7C894D97-6001-4816-AB72-84F93E95FBEC}"/>
                </a:ext>
              </a:extLst>
            </p:cNvPr>
            <p:cNvSpPr txBox="1"/>
            <p:nvPr/>
          </p:nvSpPr>
          <p:spPr>
            <a:xfrm>
              <a:off x="-721199" y="1508424"/>
              <a:ext cx="3774264" cy="646331"/>
            </a:xfrm>
            <a:prstGeom prst="rect">
              <a:avLst/>
            </a:prstGeom>
            <a:noFill/>
          </p:spPr>
          <p:txBody>
            <a:bodyPr wrap="square">
              <a:spAutoFit/>
            </a:bodyPr>
            <a:lstStyle/>
            <a:p>
              <a:pPr algn="ctr" eaLnBrk="1" hangingPunct="1">
                <a:defRPr/>
              </a:pPr>
              <a:r>
                <a:rPr lang="en-GB" kern="0" dirty="0">
                  <a:latin typeface="Aptos" panose="020B0004020202020204" pitchFamily="34" charset="0"/>
                  <a:cs typeface="Arial" pitchFamily="34" charset="0"/>
                </a:rPr>
                <a:t>A solicitor will write a Will that reflects your wishes or intentions</a:t>
              </a:r>
              <a:endParaRPr lang="en-US" kern="0" dirty="0">
                <a:latin typeface="Aptos" panose="020B0004020202020204" pitchFamily="34" charset="0"/>
                <a:cs typeface="Arial" pitchFamily="34" charset="0"/>
              </a:endParaRPr>
            </a:p>
          </p:txBody>
        </p:sp>
        <p:pic>
          <p:nvPicPr>
            <p:cNvPr id="137" name="Graphic 136" descr="Signature with solid fill">
              <a:extLst>
                <a:ext uri="{FF2B5EF4-FFF2-40B4-BE49-F238E27FC236}">
                  <a16:creationId xmlns:a16="http://schemas.microsoft.com/office/drawing/2014/main" id="{B7C0754A-AC05-4339-898D-2F1F84ADA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048" y="1604126"/>
              <a:ext cx="379628" cy="379628"/>
            </a:xfrm>
            <a:prstGeom prst="rect">
              <a:avLst/>
            </a:prstGeom>
          </p:spPr>
        </p:pic>
      </p:grpSp>
      <p:grpSp>
        <p:nvGrpSpPr>
          <p:cNvPr id="145" name="Group 144">
            <a:extLst>
              <a:ext uri="{FF2B5EF4-FFF2-40B4-BE49-F238E27FC236}">
                <a16:creationId xmlns:a16="http://schemas.microsoft.com/office/drawing/2014/main" id="{52290210-FA59-4BD2-8A27-DCC17B6618B4}"/>
              </a:ext>
            </a:extLst>
          </p:cNvPr>
          <p:cNvGrpSpPr/>
          <p:nvPr/>
        </p:nvGrpSpPr>
        <p:grpSpPr>
          <a:xfrm>
            <a:off x="5345763" y="2646985"/>
            <a:ext cx="6042487" cy="923330"/>
            <a:chOff x="3821762" y="2121067"/>
            <a:chExt cx="6042487" cy="923330"/>
          </a:xfrm>
        </p:grpSpPr>
        <p:sp>
          <p:nvSpPr>
            <p:cNvPr id="75" name="Freeform: Shape 74">
              <a:extLst>
                <a:ext uri="{FF2B5EF4-FFF2-40B4-BE49-F238E27FC236}">
                  <a16:creationId xmlns:a16="http://schemas.microsoft.com/office/drawing/2014/main" id="{075FA552-A98A-4836-8379-C53E25105436}"/>
                </a:ext>
              </a:extLst>
            </p:cNvPr>
            <p:cNvSpPr/>
            <p:nvPr/>
          </p:nvSpPr>
          <p:spPr>
            <a:xfrm>
              <a:off x="5323177" y="2582732"/>
              <a:ext cx="171964" cy="31776"/>
            </a:xfrm>
            <a:custGeom>
              <a:avLst/>
              <a:gdLst/>
              <a:ahLst/>
              <a:cxnLst>
                <a:cxn ang="3cd4">
                  <a:pos x="hc" y="t"/>
                </a:cxn>
                <a:cxn ang="cd2">
                  <a:pos x="l" y="vc"/>
                </a:cxn>
                <a:cxn ang="cd4">
                  <a:pos x="hc" y="b"/>
                </a:cxn>
                <a:cxn ang="0">
                  <a:pos x="r" y="vc"/>
                </a:cxn>
              </a:cxnLst>
              <a:rect l="l" t="t" r="r" b="b"/>
              <a:pathLst>
                <a:path w="369" h="69">
                  <a:moveTo>
                    <a:pt x="0" y="69"/>
                  </a:moveTo>
                  <a:lnTo>
                    <a:pt x="369" y="69"/>
                  </a:lnTo>
                  <a:lnTo>
                    <a:pt x="369" y="0"/>
                  </a:lnTo>
                  <a:lnTo>
                    <a:pt x="0" y="0"/>
                  </a:lnTo>
                  <a:close/>
                </a:path>
              </a:pathLst>
            </a:custGeom>
            <a:solidFill>
              <a:srgbClr val="F24979"/>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78" name="Freeform: Shape 77">
              <a:extLst>
                <a:ext uri="{FF2B5EF4-FFF2-40B4-BE49-F238E27FC236}">
                  <a16:creationId xmlns:a16="http://schemas.microsoft.com/office/drawing/2014/main" id="{69A5E725-736F-46B4-8C7A-D3328B8A62EF}"/>
                </a:ext>
              </a:extLst>
            </p:cNvPr>
            <p:cNvSpPr/>
            <p:nvPr/>
          </p:nvSpPr>
          <p:spPr>
            <a:xfrm>
              <a:off x="5488597" y="2297216"/>
              <a:ext cx="602809" cy="602342"/>
            </a:xfrm>
            <a:custGeom>
              <a:avLst/>
              <a:gdLst/>
              <a:ahLst/>
              <a:cxnLst>
                <a:cxn ang="3cd4">
                  <a:pos x="hc" y="t"/>
                </a:cxn>
                <a:cxn ang="cd2">
                  <a:pos x="l" y="vc"/>
                </a:cxn>
                <a:cxn ang="cd4">
                  <a:pos x="hc" y="b"/>
                </a:cxn>
                <a:cxn ang="0">
                  <a:pos x="r" y="vc"/>
                </a:cxn>
              </a:cxnLst>
              <a:rect l="l" t="t" r="r" b="b"/>
              <a:pathLst>
                <a:path w="1291" h="1290">
                  <a:moveTo>
                    <a:pt x="0" y="645"/>
                  </a:moveTo>
                  <a:cubicBezTo>
                    <a:pt x="0" y="1002"/>
                    <a:pt x="289" y="1290"/>
                    <a:pt x="646" y="1290"/>
                  </a:cubicBezTo>
                  <a:cubicBezTo>
                    <a:pt x="1002" y="1290"/>
                    <a:pt x="1291" y="1002"/>
                    <a:pt x="1291" y="645"/>
                  </a:cubicBezTo>
                  <a:cubicBezTo>
                    <a:pt x="1291" y="289"/>
                    <a:pt x="1002" y="0"/>
                    <a:pt x="646" y="0"/>
                  </a:cubicBezTo>
                  <a:cubicBezTo>
                    <a:pt x="289" y="0"/>
                    <a:pt x="0" y="289"/>
                    <a:pt x="0" y="645"/>
                  </a:cubicBezTo>
                  <a:close/>
                </a:path>
              </a:pathLst>
            </a:custGeom>
            <a:solidFill>
              <a:srgbClr val="F24979"/>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grpSp>
          <p:nvGrpSpPr>
            <p:cNvPr id="100" name="Group 99">
              <a:extLst>
                <a:ext uri="{FF2B5EF4-FFF2-40B4-BE49-F238E27FC236}">
                  <a16:creationId xmlns:a16="http://schemas.microsoft.com/office/drawing/2014/main" id="{9C4ED7BA-0FCC-4C52-B5C9-239A2B12E753}"/>
                </a:ext>
              </a:extLst>
            </p:cNvPr>
            <p:cNvGrpSpPr/>
            <p:nvPr/>
          </p:nvGrpSpPr>
          <p:grpSpPr>
            <a:xfrm>
              <a:off x="3821762" y="2225718"/>
              <a:ext cx="1501415" cy="745802"/>
              <a:chOff x="10188090" y="5389209"/>
              <a:chExt cx="4002729" cy="1988287"/>
            </a:xfrm>
          </p:grpSpPr>
          <p:sp>
            <p:nvSpPr>
              <p:cNvPr id="101" name="Freeform: Shape 100">
                <a:extLst>
                  <a:ext uri="{FF2B5EF4-FFF2-40B4-BE49-F238E27FC236}">
                    <a16:creationId xmlns:a16="http://schemas.microsoft.com/office/drawing/2014/main" id="{C8BDE25C-2E68-495D-9ACD-2DAE4D36F52C}"/>
                  </a:ext>
                </a:extLst>
              </p:cNvPr>
              <p:cNvSpPr/>
              <p:nvPr/>
            </p:nvSpPr>
            <p:spPr>
              <a:xfrm>
                <a:off x="10188090" y="5389209"/>
                <a:ext cx="4002729" cy="721313"/>
              </a:xfrm>
              <a:custGeom>
                <a:avLst/>
                <a:gdLst/>
                <a:ahLst/>
                <a:cxnLst>
                  <a:cxn ang="3cd4">
                    <a:pos x="hc" y="t"/>
                  </a:cxn>
                  <a:cxn ang="cd2">
                    <a:pos x="l" y="vc"/>
                  </a:cxn>
                  <a:cxn ang="cd4">
                    <a:pos x="hc" y="b"/>
                  </a:cxn>
                  <a:cxn ang="0">
                    <a:pos x="r" y="vc"/>
                  </a:cxn>
                </a:cxnLst>
                <a:rect l="l" t="t" r="r" b="b"/>
                <a:pathLst>
                  <a:path w="3214" h="580">
                    <a:moveTo>
                      <a:pt x="1607" y="368"/>
                    </a:moveTo>
                    <a:cubicBezTo>
                      <a:pt x="1814" y="368"/>
                      <a:pt x="1981" y="333"/>
                      <a:pt x="1981" y="290"/>
                    </a:cubicBezTo>
                    <a:cubicBezTo>
                      <a:pt x="1981" y="247"/>
                      <a:pt x="1814" y="212"/>
                      <a:pt x="1607" y="212"/>
                    </a:cubicBezTo>
                    <a:cubicBezTo>
                      <a:pt x="1400" y="212"/>
                      <a:pt x="1233" y="247"/>
                      <a:pt x="1233" y="290"/>
                    </a:cubicBezTo>
                    <a:cubicBezTo>
                      <a:pt x="1233" y="333"/>
                      <a:pt x="1400" y="368"/>
                      <a:pt x="1607" y="368"/>
                    </a:cubicBezTo>
                    <a:close/>
                    <a:moveTo>
                      <a:pt x="2411" y="0"/>
                    </a:moveTo>
                    <a:lnTo>
                      <a:pt x="3214" y="290"/>
                    </a:lnTo>
                    <a:lnTo>
                      <a:pt x="2411" y="580"/>
                    </a:lnTo>
                    <a:lnTo>
                      <a:pt x="804" y="580"/>
                    </a:lnTo>
                    <a:lnTo>
                      <a:pt x="0" y="290"/>
                    </a:lnTo>
                    <a:lnTo>
                      <a:pt x="804" y="0"/>
                    </a:lnTo>
                    <a:close/>
                  </a:path>
                </a:pathLst>
              </a:custGeom>
              <a:solidFill>
                <a:srgbClr val="A5A5A5">
                  <a:lumMod val="20000"/>
                  <a:lumOff val="80000"/>
                </a:srgb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02" name="Freeform: Shape 101">
                <a:extLst>
                  <a:ext uri="{FF2B5EF4-FFF2-40B4-BE49-F238E27FC236}">
                    <a16:creationId xmlns:a16="http://schemas.microsoft.com/office/drawing/2014/main" id="{C3038ADC-5C4F-403C-A91D-09FF08D71E09}"/>
                  </a:ext>
                </a:extLst>
              </p:cNvPr>
              <p:cNvSpPr/>
              <p:nvPr/>
            </p:nvSpPr>
            <p:spPr>
              <a:xfrm>
                <a:off x="11724151" y="5653320"/>
                <a:ext cx="930606" cy="193098"/>
              </a:xfrm>
              <a:custGeom>
                <a:avLst/>
                <a:gdLst/>
                <a:ahLst/>
                <a:cxnLst>
                  <a:cxn ang="3cd4">
                    <a:pos x="hc" y="t"/>
                  </a:cxn>
                  <a:cxn ang="cd2">
                    <a:pos x="l" y="vc"/>
                  </a:cxn>
                  <a:cxn ang="cd4">
                    <a:pos x="hc" y="b"/>
                  </a:cxn>
                  <a:cxn ang="0">
                    <a:pos x="r" y="vc"/>
                  </a:cxn>
                </a:cxnLst>
                <a:rect l="l" t="t" r="r" b="b"/>
                <a:pathLst>
                  <a:path w="748" h="156">
                    <a:moveTo>
                      <a:pt x="374" y="0"/>
                    </a:moveTo>
                    <a:cubicBezTo>
                      <a:pt x="581" y="0"/>
                      <a:pt x="748" y="35"/>
                      <a:pt x="748" y="78"/>
                    </a:cubicBezTo>
                    <a:cubicBezTo>
                      <a:pt x="748" y="121"/>
                      <a:pt x="581" y="156"/>
                      <a:pt x="374" y="156"/>
                    </a:cubicBezTo>
                    <a:cubicBezTo>
                      <a:pt x="167" y="156"/>
                      <a:pt x="0" y="121"/>
                      <a:pt x="0" y="78"/>
                    </a:cubicBezTo>
                    <a:cubicBezTo>
                      <a:pt x="0" y="35"/>
                      <a:pt x="167" y="0"/>
                      <a:pt x="374" y="0"/>
                    </a:cubicBezTo>
                    <a:close/>
                  </a:path>
                </a:pathLst>
              </a:custGeom>
              <a:solidFill>
                <a:srgbClr val="44546A"/>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03" name="Freeform: Shape 102">
                <a:extLst>
                  <a:ext uri="{FF2B5EF4-FFF2-40B4-BE49-F238E27FC236}">
                    <a16:creationId xmlns:a16="http://schemas.microsoft.com/office/drawing/2014/main" id="{EB2C0F3B-6911-406B-A33A-4CAFEE9CF01C}"/>
                  </a:ext>
                </a:extLst>
              </p:cNvPr>
              <p:cNvSpPr/>
              <p:nvPr/>
            </p:nvSpPr>
            <p:spPr>
              <a:xfrm>
                <a:off x="11189706" y="6111772"/>
                <a:ext cx="2000742" cy="1265724"/>
              </a:xfrm>
              <a:custGeom>
                <a:avLst/>
                <a:gdLst/>
                <a:ahLst/>
                <a:cxnLst>
                  <a:cxn ang="3cd4">
                    <a:pos x="hc" y="t"/>
                  </a:cxn>
                  <a:cxn ang="cd2">
                    <a:pos x="l" y="vc"/>
                  </a:cxn>
                  <a:cxn ang="cd4">
                    <a:pos x="hc" y="b"/>
                  </a:cxn>
                  <a:cxn ang="0">
                    <a:pos x="r" y="vc"/>
                  </a:cxn>
                </a:cxnLst>
                <a:rect l="l" t="t" r="r" b="b"/>
                <a:pathLst>
                  <a:path w="1607" h="1017">
                    <a:moveTo>
                      <a:pt x="1607" y="1017"/>
                    </a:moveTo>
                    <a:lnTo>
                      <a:pt x="0" y="1017"/>
                    </a:lnTo>
                    <a:lnTo>
                      <a:pt x="0" y="0"/>
                    </a:lnTo>
                    <a:lnTo>
                      <a:pt x="1607" y="0"/>
                    </a:lnTo>
                    <a:close/>
                  </a:path>
                </a:pathLst>
              </a:custGeom>
              <a:solidFill>
                <a:srgbClr val="F24979"/>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04" name="Freeform: Shape 103">
                <a:extLst>
                  <a:ext uri="{FF2B5EF4-FFF2-40B4-BE49-F238E27FC236}">
                    <a16:creationId xmlns:a16="http://schemas.microsoft.com/office/drawing/2014/main" id="{B2106350-4243-499E-8EDC-ACCDEF2BFC50}"/>
                  </a:ext>
                </a:extLst>
              </p:cNvPr>
              <p:cNvSpPr/>
              <p:nvPr/>
            </p:nvSpPr>
            <p:spPr>
              <a:xfrm>
                <a:off x="13190448" y="5750492"/>
                <a:ext cx="999125" cy="1627004"/>
              </a:xfrm>
              <a:custGeom>
                <a:avLst/>
                <a:gdLst/>
                <a:ahLst/>
                <a:cxnLst>
                  <a:cxn ang="3cd4">
                    <a:pos x="hc" y="t"/>
                  </a:cxn>
                  <a:cxn ang="cd2">
                    <a:pos x="l" y="vc"/>
                  </a:cxn>
                  <a:cxn ang="cd4">
                    <a:pos x="hc" y="b"/>
                  </a:cxn>
                  <a:cxn ang="0">
                    <a:pos x="r" y="vc"/>
                  </a:cxn>
                </a:cxnLst>
                <a:rect l="l" t="t" r="r" b="b"/>
                <a:pathLst>
                  <a:path w="803" h="1307">
                    <a:moveTo>
                      <a:pt x="803" y="0"/>
                    </a:moveTo>
                    <a:lnTo>
                      <a:pt x="803" y="1017"/>
                    </a:lnTo>
                    <a:lnTo>
                      <a:pt x="0" y="1307"/>
                    </a:lnTo>
                    <a:lnTo>
                      <a:pt x="0" y="290"/>
                    </a:lnTo>
                    <a:close/>
                  </a:path>
                </a:pathLst>
              </a:custGeom>
              <a:solidFill>
                <a:schemeClr val="accent6">
                  <a:lumMod val="60000"/>
                  <a:lumOff val="40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05" name="Freeform: Shape 104">
                <a:extLst>
                  <a:ext uri="{FF2B5EF4-FFF2-40B4-BE49-F238E27FC236}">
                    <a16:creationId xmlns:a16="http://schemas.microsoft.com/office/drawing/2014/main" id="{35143BBC-88D6-4C1D-A467-E167856E4C6D}"/>
                  </a:ext>
                </a:extLst>
              </p:cNvPr>
              <p:cNvSpPr/>
              <p:nvPr/>
            </p:nvSpPr>
            <p:spPr>
              <a:xfrm>
                <a:off x="10188090" y="5750492"/>
                <a:ext cx="1000371" cy="1627004"/>
              </a:xfrm>
              <a:custGeom>
                <a:avLst/>
                <a:gdLst/>
                <a:ahLst/>
                <a:cxnLst>
                  <a:cxn ang="3cd4">
                    <a:pos x="hc" y="t"/>
                  </a:cxn>
                  <a:cxn ang="cd2">
                    <a:pos x="l" y="vc"/>
                  </a:cxn>
                  <a:cxn ang="cd4">
                    <a:pos x="hc" y="b"/>
                  </a:cxn>
                  <a:cxn ang="0">
                    <a:pos x="r" y="vc"/>
                  </a:cxn>
                </a:cxnLst>
                <a:rect l="l" t="t" r="r" b="b"/>
                <a:pathLst>
                  <a:path w="804" h="1307">
                    <a:moveTo>
                      <a:pt x="804" y="290"/>
                    </a:moveTo>
                    <a:lnTo>
                      <a:pt x="804" y="1307"/>
                    </a:lnTo>
                    <a:lnTo>
                      <a:pt x="0" y="1017"/>
                    </a:lnTo>
                    <a:lnTo>
                      <a:pt x="0" y="0"/>
                    </a:lnTo>
                    <a:close/>
                  </a:path>
                </a:pathLst>
              </a:custGeom>
              <a:solidFill>
                <a:schemeClr val="accent6">
                  <a:lumMod val="75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dirty="0">
                  <a:solidFill>
                    <a:prstClr val="black"/>
                  </a:solidFill>
                  <a:latin typeface="Arial" pitchFamily="18"/>
                  <a:ea typeface="Microsoft YaHei" pitchFamily="2"/>
                  <a:cs typeface="Lucida Sans" pitchFamily="2"/>
                </a:endParaRPr>
              </a:p>
            </p:txBody>
          </p:sp>
        </p:grpSp>
        <p:sp>
          <p:nvSpPr>
            <p:cNvPr id="127" name="TextBox 126">
              <a:extLst>
                <a:ext uri="{FF2B5EF4-FFF2-40B4-BE49-F238E27FC236}">
                  <a16:creationId xmlns:a16="http://schemas.microsoft.com/office/drawing/2014/main" id="{55863AA7-A249-4777-A755-2E9FA06F24DB}"/>
                </a:ext>
              </a:extLst>
            </p:cNvPr>
            <p:cNvSpPr txBox="1"/>
            <p:nvPr/>
          </p:nvSpPr>
          <p:spPr>
            <a:xfrm>
              <a:off x="6091406" y="2121067"/>
              <a:ext cx="3772843" cy="923330"/>
            </a:xfrm>
            <a:prstGeom prst="rect">
              <a:avLst/>
            </a:prstGeom>
            <a:noFill/>
          </p:spPr>
          <p:txBody>
            <a:bodyPr wrap="square">
              <a:spAutoFit/>
            </a:bodyPr>
            <a:lstStyle/>
            <a:p>
              <a:pPr algn="ctr" eaLnBrk="1" hangingPunct="1">
                <a:defRPr/>
              </a:pPr>
              <a:r>
                <a:rPr lang="en-GB" kern="0" dirty="0">
                  <a:latin typeface="Aptos" panose="020B0004020202020204" pitchFamily="34" charset="0"/>
                  <a:cs typeface="Arial" pitchFamily="34" charset="0"/>
                </a:rPr>
                <a:t>O</a:t>
              </a:r>
              <a:r>
                <a:rPr lang="en-GB" kern="0" dirty="0" err="1">
                  <a:latin typeface="Aptos" panose="020B0004020202020204" pitchFamily="34" charset="0"/>
                  <a:cs typeface="Arial" pitchFamily="34" charset="0"/>
                </a:rPr>
                <a:t>nly</a:t>
              </a:r>
              <a:r>
                <a:rPr lang="en-GB" kern="0" dirty="0">
                  <a:latin typeface="Aptos" panose="020B0004020202020204" pitchFamily="34" charset="0"/>
                  <a:cs typeface="Arial" pitchFamily="34" charset="0"/>
                </a:rPr>
                <a:t> consider writing a Will yourself if you’re confident that it reflects your wishes or intentions</a:t>
              </a:r>
              <a:endParaRPr lang="en-GB" dirty="0">
                <a:latin typeface="Aptos" panose="020B0004020202020204" pitchFamily="34" charset="0"/>
                <a:cs typeface="Times New Roman" pitchFamily="18" charset="0"/>
              </a:endParaRPr>
            </a:p>
          </p:txBody>
        </p:sp>
        <p:pic>
          <p:nvPicPr>
            <p:cNvPr id="139" name="Graphic 138" descr="Thumbs up sign with solid fill">
              <a:extLst>
                <a:ext uri="{FF2B5EF4-FFF2-40B4-BE49-F238E27FC236}">
                  <a16:creationId xmlns:a16="http://schemas.microsoft.com/office/drawing/2014/main" id="{B0EF75C3-911D-4F61-A24D-9ACBB054F5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1753" y="2354484"/>
              <a:ext cx="456496" cy="456496"/>
            </a:xfrm>
            <a:prstGeom prst="rect">
              <a:avLst/>
            </a:prstGeom>
          </p:spPr>
        </p:pic>
      </p:grpSp>
      <p:grpSp>
        <p:nvGrpSpPr>
          <p:cNvPr id="147" name="Group 146">
            <a:extLst>
              <a:ext uri="{FF2B5EF4-FFF2-40B4-BE49-F238E27FC236}">
                <a16:creationId xmlns:a16="http://schemas.microsoft.com/office/drawing/2014/main" id="{4E9C1926-C436-4996-A810-96791A4AD4F8}"/>
              </a:ext>
            </a:extLst>
          </p:cNvPr>
          <p:cNvGrpSpPr/>
          <p:nvPr/>
        </p:nvGrpSpPr>
        <p:grpSpPr>
          <a:xfrm>
            <a:off x="802801" y="3540429"/>
            <a:ext cx="6044376" cy="2068332"/>
            <a:chOff x="-721199" y="3014511"/>
            <a:chExt cx="6044376" cy="2068332"/>
          </a:xfrm>
        </p:grpSpPr>
        <p:sp>
          <p:nvSpPr>
            <p:cNvPr id="74" name="Freeform: Shape 73">
              <a:extLst>
                <a:ext uri="{FF2B5EF4-FFF2-40B4-BE49-F238E27FC236}">
                  <a16:creationId xmlns:a16="http://schemas.microsoft.com/office/drawing/2014/main" id="{67079594-C878-4A18-AD47-611E221DB60C}"/>
                </a:ext>
              </a:extLst>
            </p:cNvPr>
            <p:cNvSpPr/>
            <p:nvPr/>
          </p:nvSpPr>
          <p:spPr>
            <a:xfrm>
              <a:off x="3649331" y="3371056"/>
              <a:ext cx="171964" cy="31776"/>
            </a:xfrm>
            <a:custGeom>
              <a:avLst/>
              <a:gdLst/>
              <a:ahLst/>
              <a:cxnLst>
                <a:cxn ang="3cd4">
                  <a:pos x="hc" y="t"/>
                </a:cxn>
                <a:cxn ang="cd2">
                  <a:pos x="l" y="vc"/>
                </a:cxn>
                <a:cxn ang="cd4">
                  <a:pos x="hc" y="b"/>
                </a:cxn>
                <a:cxn ang="0">
                  <a:pos x="r" y="vc"/>
                </a:cxn>
              </a:cxnLst>
              <a:rect l="l" t="t" r="r" b="b"/>
              <a:pathLst>
                <a:path w="369" h="69">
                  <a:moveTo>
                    <a:pt x="369" y="69"/>
                  </a:moveTo>
                  <a:lnTo>
                    <a:pt x="0" y="69"/>
                  </a:lnTo>
                  <a:lnTo>
                    <a:pt x="0" y="0"/>
                  </a:lnTo>
                  <a:lnTo>
                    <a:pt x="369" y="0"/>
                  </a:lnTo>
                  <a:close/>
                </a:path>
              </a:pathLst>
            </a:custGeom>
            <a:solidFill>
              <a:srgbClr val="0076BE"/>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80" name="Freeform: Shape 79">
              <a:extLst>
                <a:ext uri="{FF2B5EF4-FFF2-40B4-BE49-F238E27FC236}">
                  <a16:creationId xmlns:a16="http://schemas.microsoft.com/office/drawing/2014/main" id="{D83580C2-55A6-4FCE-B0B3-D535E7F75B93}"/>
                </a:ext>
              </a:extLst>
            </p:cNvPr>
            <p:cNvSpPr/>
            <p:nvPr/>
          </p:nvSpPr>
          <p:spPr>
            <a:xfrm>
              <a:off x="3053064" y="3085539"/>
              <a:ext cx="602809" cy="602809"/>
            </a:xfrm>
            <a:custGeom>
              <a:avLst/>
              <a:gdLst/>
              <a:ahLst/>
              <a:cxnLst>
                <a:cxn ang="3cd4">
                  <a:pos x="hc" y="t"/>
                </a:cxn>
                <a:cxn ang="cd2">
                  <a:pos x="l" y="vc"/>
                </a:cxn>
                <a:cxn ang="cd4">
                  <a:pos x="hc" y="b"/>
                </a:cxn>
                <a:cxn ang="0">
                  <a:pos x="r" y="vc"/>
                </a:cxn>
              </a:cxnLst>
              <a:rect l="l" t="t" r="r" b="b"/>
              <a:pathLst>
                <a:path w="1291" h="1291">
                  <a:moveTo>
                    <a:pt x="1291" y="645"/>
                  </a:moveTo>
                  <a:cubicBezTo>
                    <a:pt x="1291" y="1002"/>
                    <a:pt x="1002" y="1291"/>
                    <a:pt x="646" y="1291"/>
                  </a:cubicBezTo>
                  <a:cubicBezTo>
                    <a:pt x="289" y="1291"/>
                    <a:pt x="0" y="1002"/>
                    <a:pt x="0" y="645"/>
                  </a:cubicBezTo>
                  <a:cubicBezTo>
                    <a:pt x="0" y="289"/>
                    <a:pt x="289" y="0"/>
                    <a:pt x="646" y="0"/>
                  </a:cubicBezTo>
                  <a:cubicBezTo>
                    <a:pt x="1002" y="0"/>
                    <a:pt x="1291" y="289"/>
                    <a:pt x="1291" y="645"/>
                  </a:cubicBezTo>
                  <a:close/>
                </a:path>
              </a:pathLst>
            </a:custGeom>
            <a:solidFill>
              <a:srgbClr val="0076BE"/>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grpSp>
          <p:nvGrpSpPr>
            <p:cNvPr id="93" name="Group 92">
              <a:extLst>
                <a:ext uri="{FF2B5EF4-FFF2-40B4-BE49-F238E27FC236}">
                  <a16:creationId xmlns:a16="http://schemas.microsoft.com/office/drawing/2014/main" id="{0EA6C275-86AA-4D13-8F54-95D67E557F22}"/>
                </a:ext>
              </a:extLst>
            </p:cNvPr>
            <p:cNvGrpSpPr/>
            <p:nvPr/>
          </p:nvGrpSpPr>
          <p:grpSpPr>
            <a:xfrm>
              <a:off x="3821762" y="3014511"/>
              <a:ext cx="1501415" cy="745334"/>
              <a:chOff x="10188090" y="7492109"/>
              <a:chExt cx="4002729" cy="1987038"/>
            </a:xfrm>
          </p:grpSpPr>
          <p:sp>
            <p:nvSpPr>
              <p:cNvPr id="94" name="Freeform: Shape 93">
                <a:extLst>
                  <a:ext uri="{FF2B5EF4-FFF2-40B4-BE49-F238E27FC236}">
                    <a16:creationId xmlns:a16="http://schemas.microsoft.com/office/drawing/2014/main" id="{6234C18C-A0C5-49D2-A777-156FCC543412}"/>
                  </a:ext>
                </a:extLst>
              </p:cNvPr>
              <p:cNvSpPr/>
              <p:nvPr/>
            </p:nvSpPr>
            <p:spPr>
              <a:xfrm>
                <a:off x="10188090" y="7492109"/>
                <a:ext cx="4002729" cy="720068"/>
              </a:xfrm>
              <a:custGeom>
                <a:avLst/>
                <a:gdLst/>
                <a:ahLst/>
                <a:cxnLst>
                  <a:cxn ang="3cd4">
                    <a:pos x="hc" y="t"/>
                  </a:cxn>
                  <a:cxn ang="cd2">
                    <a:pos x="l" y="vc"/>
                  </a:cxn>
                  <a:cxn ang="cd4">
                    <a:pos x="hc" y="b"/>
                  </a:cxn>
                  <a:cxn ang="0">
                    <a:pos x="r" y="vc"/>
                  </a:cxn>
                </a:cxnLst>
                <a:rect l="l" t="t" r="r" b="b"/>
                <a:pathLst>
                  <a:path w="3214" h="579">
                    <a:moveTo>
                      <a:pt x="1607" y="367"/>
                    </a:moveTo>
                    <a:cubicBezTo>
                      <a:pt x="1814" y="367"/>
                      <a:pt x="1981" y="332"/>
                      <a:pt x="1981" y="289"/>
                    </a:cubicBezTo>
                    <a:cubicBezTo>
                      <a:pt x="1981" y="246"/>
                      <a:pt x="1814" y="212"/>
                      <a:pt x="1607" y="212"/>
                    </a:cubicBezTo>
                    <a:cubicBezTo>
                      <a:pt x="1400" y="212"/>
                      <a:pt x="1233" y="246"/>
                      <a:pt x="1233" y="289"/>
                    </a:cubicBezTo>
                    <a:cubicBezTo>
                      <a:pt x="1233" y="332"/>
                      <a:pt x="1400" y="367"/>
                      <a:pt x="1607" y="367"/>
                    </a:cubicBezTo>
                    <a:close/>
                    <a:moveTo>
                      <a:pt x="2411" y="0"/>
                    </a:moveTo>
                    <a:lnTo>
                      <a:pt x="3214" y="289"/>
                    </a:lnTo>
                    <a:lnTo>
                      <a:pt x="2411" y="579"/>
                    </a:lnTo>
                    <a:lnTo>
                      <a:pt x="804" y="579"/>
                    </a:lnTo>
                    <a:lnTo>
                      <a:pt x="0" y="289"/>
                    </a:lnTo>
                    <a:lnTo>
                      <a:pt x="804" y="0"/>
                    </a:lnTo>
                    <a:close/>
                  </a:path>
                </a:pathLst>
              </a:custGeom>
              <a:solidFill>
                <a:srgbClr val="A5A5A5">
                  <a:lumMod val="20000"/>
                  <a:lumOff val="80000"/>
                </a:srgb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95" name="Freeform: Shape 94">
                <a:extLst>
                  <a:ext uri="{FF2B5EF4-FFF2-40B4-BE49-F238E27FC236}">
                    <a16:creationId xmlns:a16="http://schemas.microsoft.com/office/drawing/2014/main" id="{2ACF523F-5415-4A9B-881D-E289B3564C9A}"/>
                  </a:ext>
                </a:extLst>
              </p:cNvPr>
              <p:cNvSpPr/>
              <p:nvPr/>
            </p:nvSpPr>
            <p:spPr>
              <a:xfrm>
                <a:off x="11724151" y="7756217"/>
                <a:ext cx="930606" cy="191852"/>
              </a:xfrm>
              <a:custGeom>
                <a:avLst/>
                <a:gdLst/>
                <a:ahLst/>
                <a:cxnLst>
                  <a:cxn ang="3cd4">
                    <a:pos x="hc" y="t"/>
                  </a:cxn>
                  <a:cxn ang="cd2">
                    <a:pos x="l" y="vc"/>
                  </a:cxn>
                  <a:cxn ang="cd4">
                    <a:pos x="hc" y="b"/>
                  </a:cxn>
                  <a:cxn ang="0">
                    <a:pos x="r" y="vc"/>
                  </a:cxn>
                </a:cxnLst>
                <a:rect l="l" t="t" r="r" b="b"/>
                <a:pathLst>
                  <a:path w="748" h="155">
                    <a:moveTo>
                      <a:pt x="374" y="0"/>
                    </a:moveTo>
                    <a:cubicBezTo>
                      <a:pt x="581" y="0"/>
                      <a:pt x="748" y="34"/>
                      <a:pt x="748" y="77"/>
                    </a:cubicBezTo>
                    <a:cubicBezTo>
                      <a:pt x="748" y="120"/>
                      <a:pt x="581" y="155"/>
                      <a:pt x="374" y="155"/>
                    </a:cubicBezTo>
                    <a:cubicBezTo>
                      <a:pt x="167" y="155"/>
                      <a:pt x="0" y="120"/>
                      <a:pt x="0" y="77"/>
                    </a:cubicBezTo>
                    <a:cubicBezTo>
                      <a:pt x="0" y="34"/>
                      <a:pt x="167" y="0"/>
                      <a:pt x="374" y="0"/>
                    </a:cubicBezTo>
                    <a:close/>
                  </a:path>
                </a:pathLst>
              </a:custGeom>
              <a:solidFill>
                <a:srgbClr val="44546A"/>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96" name="Freeform: Shape 95">
                <a:extLst>
                  <a:ext uri="{FF2B5EF4-FFF2-40B4-BE49-F238E27FC236}">
                    <a16:creationId xmlns:a16="http://schemas.microsoft.com/office/drawing/2014/main" id="{CA84B147-87C1-4279-851A-7B932534819D}"/>
                  </a:ext>
                </a:extLst>
              </p:cNvPr>
              <p:cNvSpPr/>
              <p:nvPr/>
            </p:nvSpPr>
            <p:spPr>
              <a:xfrm>
                <a:off x="11189706" y="8213422"/>
                <a:ext cx="2000742" cy="1265724"/>
              </a:xfrm>
              <a:custGeom>
                <a:avLst/>
                <a:gdLst/>
                <a:ahLst/>
                <a:cxnLst>
                  <a:cxn ang="3cd4">
                    <a:pos x="hc" y="t"/>
                  </a:cxn>
                  <a:cxn ang="cd2">
                    <a:pos x="l" y="vc"/>
                  </a:cxn>
                  <a:cxn ang="cd4">
                    <a:pos x="hc" y="b"/>
                  </a:cxn>
                  <a:cxn ang="0">
                    <a:pos x="r" y="vc"/>
                  </a:cxn>
                </a:cxnLst>
                <a:rect l="l" t="t" r="r" b="b"/>
                <a:pathLst>
                  <a:path w="1607" h="1017">
                    <a:moveTo>
                      <a:pt x="1607" y="1017"/>
                    </a:moveTo>
                    <a:lnTo>
                      <a:pt x="0" y="1017"/>
                    </a:lnTo>
                    <a:lnTo>
                      <a:pt x="0" y="0"/>
                    </a:lnTo>
                    <a:lnTo>
                      <a:pt x="1607" y="0"/>
                    </a:lnTo>
                    <a:close/>
                  </a:path>
                </a:pathLst>
              </a:custGeom>
              <a:solidFill>
                <a:srgbClr val="0076BE"/>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97" name="Freeform: Shape 96">
                <a:extLst>
                  <a:ext uri="{FF2B5EF4-FFF2-40B4-BE49-F238E27FC236}">
                    <a16:creationId xmlns:a16="http://schemas.microsoft.com/office/drawing/2014/main" id="{4780A13B-9165-484A-986E-796807C56F3D}"/>
                  </a:ext>
                </a:extLst>
              </p:cNvPr>
              <p:cNvSpPr/>
              <p:nvPr/>
            </p:nvSpPr>
            <p:spPr>
              <a:xfrm>
                <a:off x="13190448" y="7852143"/>
                <a:ext cx="999125" cy="1627004"/>
              </a:xfrm>
              <a:custGeom>
                <a:avLst/>
                <a:gdLst/>
                <a:ahLst/>
                <a:cxnLst>
                  <a:cxn ang="3cd4">
                    <a:pos x="hc" y="t"/>
                  </a:cxn>
                  <a:cxn ang="cd2">
                    <a:pos x="l" y="vc"/>
                  </a:cxn>
                  <a:cxn ang="cd4">
                    <a:pos x="hc" y="b"/>
                  </a:cxn>
                  <a:cxn ang="0">
                    <a:pos x="r" y="vc"/>
                  </a:cxn>
                </a:cxnLst>
                <a:rect l="l" t="t" r="r" b="b"/>
                <a:pathLst>
                  <a:path w="803" h="1307">
                    <a:moveTo>
                      <a:pt x="803" y="0"/>
                    </a:moveTo>
                    <a:lnTo>
                      <a:pt x="803" y="1017"/>
                    </a:lnTo>
                    <a:lnTo>
                      <a:pt x="0" y="1307"/>
                    </a:lnTo>
                    <a:lnTo>
                      <a:pt x="0" y="290"/>
                    </a:lnTo>
                    <a:close/>
                  </a:path>
                </a:pathLst>
              </a:custGeom>
              <a:solidFill>
                <a:schemeClr val="accent2">
                  <a:lumMod val="60000"/>
                  <a:lumOff val="40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98" name="Freeform: Shape 97">
                <a:extLst>
                  <a:ext uri="{FF2B5EF4-FFF2-40B4-BE49-F238E27FC236}">
                    <a16:creationId xmlns:a16="http://schemas.microsoft.com/office/drawing/2014/main" id="{EBB7A3F1-D7A8-43C4-9B18-EF1F6CC480AE}"/>
                  </a:ext>
                </a:extLst>
              </p:cNvPr>
              <p:cNvSpPr/>
              <p:nvPr/>
            </p:nvSpPr>
            <p:spPr>
              <a:xfrm>
                <a:off x="10188090" y="7852143"/>
                <a:ext cx="1000371" cy="1627004"/>
              </a:xfrm>
              <a:custGeom>
                <a:avLst/>
                <a:gdLst/>
                <a:ahLst/>
                <a:cxnLst>
                  <a:cxn ang="3cd4">
                    <a:pos x="hc" y="t"/>
                  </a:cxn>
                  <a:cxn ang="cd2">
                    <a:pos x="l" y="vc"/>
                  </a:cxn>
                  <a:cxn ang="cd4">
                    <a:pos x="hc" y="b"/>
                  </a:cxn>
                  <a:cxn ang="0">
                    <a:pos x="r" y="vc"/>
                  </a:cxn>
                </a:cxnLst>
                <a:rect l="l" t="t" r="r" b="b"/>
                <a:pathLst>
                  <a:path w="804" h="1307">
                    <a:moveTo>
                      <a:pt x="804" y="290"/>
                    </a:moveTo>
                    <a:lnTo>
                      <a:pt x="804" y="1307"/>
                    </a:lnTo>
                    <a:lnTo>
                      <a:pt x="0" y="1017"/>
                    </a:lnTo>
                    <a:lnTo>
                      <a:pt x="0" y="0"/>
                    </a:lnTo>
                    <a:close/>
                  </a:path>
                </a:pathLst>
              </a:custGeom>
              <a:solidFill>
                <a:schemeClr val="accent2">
                  <a:lumMod val="75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dirty="0">
                  <a:solidFill>
                    <a:prstClr val="black"/>
                  </a:solidFill>
                  <a:latin typeface="Arial" pitchFamily="18"/>
                  <a:ea typeface="Microsoft YaHei" pitchFamily="2"/>
                  <a:cs typeface="Lucida Sans" pitchFamily="2"/>
                </a:endParaRPr>
              </a:p>
            </p:txBody>
          </p:sp>
        </p:grpSp>
        <p:sp>
          <p:nvSpPr>
            <p:cNvPr id="131" name="TextBox 130">
              <a:extLst>
                <a:ext uri="{FF2B5EF4-FFF2-40B4-BE49-F238E27FC236}">
                  <a16:creationId xmlns:a16="http://schemas.microsoft.com/office/drawing/2014/main" id="{FF5464AE-F183-4DDA-8737-6E19DFAF0637}"/>
                </a:ext>
              </a:extLst>
            </p:cNvPr>
            <p:cNvSpPr txBox="1"/>
            <p:nvPr/>
          </p:nvSpPr>
          <p:spPr>
            <a:xfrm>
              <a:off x="-721199" y="3190017"/>
              <a:ext cx="3995650" cy="1892826"/>
            </a:xfrm>
            <a:prstGeom prst="rect">
              <a:avLst/>
            </a:prstGeom>
            <a:noFill/>
          </p:spPr>
          <p:txBody>
            <a:bodyPr wrap="square">
              <a:spAutoFit/>
            </a:bodyPr>
            <a:lstStyle/>
            <a:p>
              <a:pPr algn="ctr" eaLnBrk="1" hangingPunct="1">
                <a:defRPr/>
              </a:pPr>
              <a:r>
                <a:rPr lang="en-US" kern="0" dirty="0">
                  <a:latin typeface="Aptos" panose="020B0004020202020204" pitchFamily="34" charset="0"/>
                  <a:cs typeface="Arial" pitchFamily="34" charset="0"/>
                </a:rPr>
                <a:t>Keep your Will up to date </a:t>
              </a:r>
            </a:p>
            <a:p>
              <a:pPr algn="ctr" eaLnBrk="1" hangingPunct="1">
                <a:defRPr/>
              </a:pPr>
              <a:endParaRPr lang="en-US" sz="900" kern="0" dirty="0">
                <a:latin typeface="Aptos" panose="020B0004020202020204" pitchFamily="34" charset="0"/>
                <a:cs typeface="Arial" pitchFamily="34" charset="0"/>
              </a:endParaRPr>
            </a:p>
            <a:p>
              <a:pPr algn="ctr" eaLnBrk="1" hangingPunct="1">
                <a:defRPr/>
              </a:pPr>
              <a:r>
                <a:rPr lang="en-US" kern="0" dirty="0">
                  <a:latin typeface="Aptos" panose="020B0004020202020204" pitchFamily="34" charset="0"/>
                  <a:cs typeface="Arial" pitchFamily="34" charset="0"/>
                </a:rPr>
                <a:t>Divorce automatically removes any entitlement to the ex-spouse*</a:t>
              </a:r>
            </a:p>
            <a:p>
              <a:pPr algn="ctr" eaLnBrk="1" hangingPunct="1">
                <a:defRPr/>
              </a:pPr>
              <a:endParaRPr lang="en-US" sz="900" kern="0" dirty="0">
                <a:latin typeface="Aptos" panose="020B0004020202020204" pitchFamily="34" charset="0"/>
                <a:cs typeface="Arial" pitchFamily="34" charset="0"/>
              </a:endParaRPr>
            </a:p>
            <a:p>
              <a:pPr algn="ctr" eaLnBrk="1" hangingPunct="1">
                <a:defRPr/>
              </a:pPr>
              <a:r>
                <a:rPr lang="en-US" kern="0" dirty="0">
                  <a:latin typeface="Aptos" panose="020B0004020202020204" pitchFamily="34" charset="0"/>
                  <a:cs typeface="Arial" pitchFamily="34" charset="0"/>
                </a:rPr>
                <a:t>A Will is automatically revoked on marriage*</a:t>
              </a:r>
            </a:p>
            <a:p>
              <a:pPr algn="ctr" eaLnBrk="1" hangingPunct="1">
                <a:defRPr/>
              </a:pPr>
              <a:endParaRPr lang="en-US" sz="900" kern="0" dirty="0">
                <a:latin typeface="Arial"/>
                <a:cs typeface="Arial" pitchFamily="34" charset="0"/>
              </a:endParaRPr>
            </a:p>
          </p:txBody>
        </p:sp>
        <p:pic>
          <p:nvPicPr>
            <p:cNvPr id="141" name="Graphic 140" descr="Daily calendar with solid fill">
              <a:extLst>
                <a:ext uri="{FF2B5EF4-FFF2-40B4-BE49-F238E27FC236}">
                  <a16:creationId xmlns:a16="http://schemas.microsoft.com/office/drawing/2014/main" id="{D6E3641A-29BB-49C5-B9DD-2CC068A700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18206" y="3133598"/>
              <a:ext cx="483368" cy="483368"/>
            </a:xfrm>
            <a:prstGeom prst="rect">
              <a:avLst/>
            </a:prstGeom>
          </p:spPr>
        </p:pic>
      </p:grpSp>
      <p:grpSp>
        <p:nvGrpSpPr>
          <p:cNvPr id="146" name="Group 145">
            <a:extLst>
              <a:ext uri="{FF2B5EF4-FFF2-40B4-BE49-F238E27FC236}">
                <a16:creationId xmlns:a16="http://schemas.microsoft.com/office/drawing/2014/main" id="{B4559135-AE81-48D1-9DE0-5D58A179B017}"/>
              </a:ext>
            </a:extLst>
          </p:cNvPr>
          <p:cNvGrpSpPr/>
          <p:nvPr/>
        </p:nvGrpSpPr>
        <p:grpSpPr>
          <a:xfrm>
            <a:off x="5345763" y="4255876"/>
            <a:ext cx="6042487" cy="1335972"/>
            <a:chOff x="3821762" y="3729959"/>
            <a:chExt cx="6042487" cy="1335972"/>
          </a:xfrm>
        </p:grpSpPr>
        <p:sp>
          <p:nvSpPr>
            <p:cNvPr id="76" name="Freeform: Shape 75">
              <a:extLst>
                <a:ext uri="{FF2B5EF4-FFF2-40B4-BE49-F238E27FC236}">
                  <a16:creationId xmlns:a16="http://schemas.microsoft.com/office/drawing/2014/main" id="{B61D2E84-AFB4-4965-BF19-9C89BBA7CA4E}"/>
                </a:ext>
              </a:extLst>
            </p:cNvPr>
            <p:cNvSpPr/>
            <p:nvPr/>
          </p:nvSpPr>
          <p:spPr>
            <a:xfrm>
              <a:off x="5323177" y="4159848"/>
              <a:ext cx="171964" cy="31776"/>
            </a:xfrm>
            <a:custGeom>
              <a:avLst/>
              <a:gdLst/>
              <a:ahLst/>
              <a:cxnLst>
                <a:cxn ang="3cd4">
                  <a:pos x="hc" y="t"/>
                </a:cxn>
                <a:cxn ang="cd2">
                  <a:pos x="l" y="vc"/>
                </a:cxn>
                <a:cxn ang="cd4">
                  <a:pos x="hc" y="b"/>
                </a:cxn>
                <a:cxn ang="0">
                  <a:pos x="r" y="vc"/>
                </a:cxn>
              </a:cxnLst>
              <a:rect l="l" t="t" r="r" b="b"/>
              <a:pathLst>
                <a:path w="369" h="69">
                  <a:moveTo>
                    <a:pt x="0" y="69"/>
                  </a:moveTo>
                  <a:lnTo>
                    <a:pt x="369" y="69"/>
                  </a:lnTo>
                  <a:lnTo>
                    <a:pt x="369" y="0"/>
                  </a:lnTo>
                  <a:lnTo>
                    <a:pt x="0" y="0"/>
                  </a:lnTo>
                  <a:close/>
                </a:path>
              </a:pathLst>
            </a:custGeom>
            <a:solidFill>
              <a:srgbClr val="7A65CD"/>
            </a:solidFill>
            <a:ln cap="flat">
              <a:solidFill>
                <a:schemeClr val="bg1"/>
              </a:solid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79" name="Freeform: Shape 78">
              <a:extLst>
                <a:ext uri="{FF2B5EF4-FFF2-40B4-BE49-F238E27FC236}">
                  <a16:creationId xmlns:a16="http://schemas.microsoft.com/office/drawing/2014/main" id="{178314C4-E5B0-432B-9CC5-A359C3061317}"/>
                </a:ext>
              </a:extLst>
            </p:cNvPr>
            <p:cNvSpPr/>
            <p:nvPr/>
          </p:nvSpPr>
          <p:spPr>
            <a:xfrm>
              <a:off x="5488597" y="3874332"/>
              <a:ext cx="602809" cy="602809"/>
            </a:xfrm>
            <a:custGeom>
              <a:avLst/>
              <a:gdLst/>
              <a:ahLst/>
              <a:cxnLst>
                <a:cxn ang="3cd4">
                  <a:pos x="hc" y="t"/>
                </a:cxn>
                <a:cxn ang="cd2">
                  <a:pos x="l" y="vc"/>
                </a:cxn>
                <a:cxn ang="cd4">
                  <a:pos x="hc" y="b"/>
                </a:cxn>
                <a:cxn ang="0">
                  <a:pos x="r" y="vc"/>
                </a:cxn>
              </a:cxnLst>
              <a:rect l="l" t="t" r="r" b="b"/>
              <a:pathLst>
                <a:path w="1291" h="1291">
                  <a:moveTo>
                    <a:pt x="0" y="646"/>
                  </a:moveTo>
                  <a:cubicBezTo>
                    <a:pt x="0" y="1003"/>
                    <a:pt x="289" y="1291"/>
                    <a:pt x="646" y="1291"/>
                  </a:cubicBezTo>
                  <a:cubicBezTo>
                    <a:pt x="1002" y="1291"/>
                    <a:pt x="1291" y="1003"/>
                    <a:pt x="1291" y="646"/>
                  </a:cubicBezTo>
                  <a:cubicBezTo>
                    <a:pt x="1291" y="289"/>
                    <a:pt x="1002" y="0"/>
                    <a:pt x="646" y="0"/>
                  </a:cubicBezTo>
                  <a:cubicBezTo>
                    <a:pt x="289" y="0"/>
                    <a:pt x="0" y="289"/>
                    <a:pt x="0" y="646"/>
                  </a:cubicBezTo>
                  <a:close/>
                </a:path>
              </a:pathLst>
            </a:custGeom>
            <a:solidFill>
              <a:srgbClr val="7A65CD"/>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grpSp>
          <p:nvGrpSpPr>
            <p:cNvPr id="114" name="Group 113">
              <a:extLst>
                <a:ext uri="{FF2B5EF4-FFF2-40B4-BE49-F238E27FC236}">
                  <a16:creationId xmlns:a16="http://schemas.microsoft.com/office/drawing/2014/main" id="{C8D8CFD7-6E30-43E5-BEAF-CB4EC32B07A9}"/>
                </a:ext>
              </a:extLst>
            </p:cNvPr>
            <p:cNvGrpSpPr/>
            <p:nvPr/>
          </p:nvGrpSpPr>
          <p:grpSpPr>
            <a:xfrm>
              <a:off x="3821762" y="3803303"/>
              <a:ext cx="1501415" cy="1262628"/>
              <a:chOff x="10188090" y="9595005"/>
              <a:chExt cx="4002729" cy="3366130"/>
            </a:xfrm>
          </p:grpSpPr>
          <p:sp>
            <p:nvSpPr>
              <p:cNvPr id="115" name="Freeform: Shape 114">
                <a:extLst>
                  <a:ext uri="{FF2B5EF4-FFF2-40B4-BE49-F238E27FC236}">
                    <a16:creationId xmlns:a16="http://schemas.microsoft.com/office/drawing/2014/main" id="{873ED715-A60F-49D4-BF0E-C9D47B9FADB4}"/>
                  </a:ext>
                </a:extLst>
              </p:cNvPr>
              <p:cNvSpPr/>
              <p:nvPr/>
            </p:nvSpPr>
            <p:spPr>
              <a:xfrm>
                <a:off x="10188090" y="11222010"/>
                <a:ext cx="4002729" cy="1739125"/>
              </a:xfrm>
              <a:custGeom>
                <a:avLst/>
                <a:gdLst/>
                <a:ahLst/>
                <a:cxnLst>
                  <a:cxn ang="3cd4">
                    <a:pos x="hc" y="t"/>
                  </a:cxn>
                  <a:cxn ang="cd2">
                    <a:pos x="l" y="vc"/>
                  </a:cxn>
                  <a:cxn ang="cd4">
                    <a:pos x="hc" y="b"/>
                  </a:cxn>
                  <a:cxn ang="0">
                    <a:pos x="r" y="vc"/>
                  </a:cxn>
                </a:cxnLst>
                <a:rect l="l" t="t" r="r" b="b"/>
                <a:pathLst>
                  <a:path w="3214" h="1397">
                    <a:moveTo>
                      <a:pt x="3214" y="0"/>
                    </a:moveTo>
                    <a:lnTo>
                      <a:pt x="1988" y="1066"/>
                    </a:lnTo>
                    <a:lnTo>
                      <a:pt x="1776" y="1250"/>
                    </a:lnTo>
                    <a:lnTo>
                      <a:pt x="1607" y="1397"/>
                    </a:lnTo>
                    <a:lnTo>
                      <a:pt x="1438" y="1250"/>
                    </a:lnTo>
                    <a:lnTo>
                      <a:pt x="1226" y="1066"/>
                    </a:lnTo>
                    <a:lnTo>
                      <a:pt x="0" y="0"/>
                    </a:lnTo>
                    <a:close/>
                  </a:path>
                </a:pathLst>
              </a:custGeom>
              <a:solidFill>
                <a:srgbClr val="A5A5A5">
                  <a:lumMod val="20000"/>
                  <a:lumOff val="80000"/>
                </a:srgb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16" name="Freeform: Shape 115">
                <a:extLst>
                  <a:ext uri="{FF2B5EF4-FFF2-40B4-BE49-F238E27FC236}">
                    <a16:creationId xmlns:a16="http://schemas.microsoft.com/office/drawing/2014/main" id="{BB062B34-24AF-43F2-9B81-6A8026098941}"/>
                  </a:ext>
                </a:extLst>
              </p:cNvPr>
              <p:cNvSpPr/>
              <p:nvPr/>
            </p:nvSpPr>
            <p:spPr>
              <a:xfrm>
                <a:off x="11715430" y="12512650"/>
                <a:ext cx="948048" cy="448485"/>
              </a:xfrm>
              <a:custGeom>
                <a:avLst/>
                <a:gdLst/>
                <a:ahLst/>
                <a:cxnLst>
                  <a:cxn ang="3cd4">
                    <a:pos x="hc" y="t"/>
                  </a:cxn>
                  <a:cxn ang="cd2">
                    <a:pos x="l" y="vc"/>
                  </a:cxn>
                  <a:cxn ang="cd4">
                    <a:pos x="hc" y="b"/>
                  </a:cxn>
                  <a:cxn ang="0">
                    <a:pos x="r" y="vc"/>
                  </a:cxn>
                </a:cxnLst>
                <a:rect l="l" t="t" r="r" b="b"/>
                <a:pathLst>
                  <a:path w="762" h="361">
                    <a:moveTo>
                      <a:pt x="762" y="30"/>
                    </a:moveTo>
                    <a:lnTo>
                      <a:pt x="550" y="214"/>
                    </a:lnTo>
                    <a:lnTo>
                      <a:pt x="381" y="361"/>
                    </a:lnTo>
                    <a:lnTo>
                      <a:pt x="212" y="214"/>
                    </a:lnTo>
                    <a:lnTo>
                      <a:pt x="0" y="30"/>
                    </a:lnTo>
                    <a:cubicBezTo>
                      <a:pt x="113" y="11"/>
                      <a:pt x="243" y="0"/>
                      <a:pt x="381" y="0"/>
                    </a:cubicBezTo>
                    <a:cubicBezTo>
                      <a:pt x="519" y="0"/>
                      <a:pt x="650" y="11"/>
                      <a:pt x="762" y="30"/>
                    </a:cubicBezTo>
                    <a:close/>
                  </a:path>
                </a:pathLst>
              </a:custGeom>
              <a:solidFill>
                <a:srgbClr val="44546A"/>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17" name="Freeform: Shape 116">
                <a:extLst>
                  <a:ext uri="{FF2B5EF4-FFF2-40B4-BE49-F238E27FC236}">
                    <a16:creationId xmlns:a16="http://schemas.microsoft.com/office/drawing/2014/main" id="{8478CBD4-33BD-4E5C-A884-C93C6E3A5A86}"/>
                  </a:ext>
                </a:extLst>
              </p:cNvPr>
              <p:cNvSpPr/>
              <p:nvPr/>
            </p:nvSpPr>
            <p:spPr>
              <a:xfrm>
                <a:off x="12190077" y="11222010"/>
                <a:ext cx="2000742" cy="1739125"/>
              </a:xfrm>
              <a:custGeom>
                <a:avLst/>
                <a:gdLst/>
                <a:ahLst/>
                <a:cxnLst>
                  <a:cxn ang="3cd4">
                    <a:pos x="hc" y="t"/>
                  </a:cxn>
                  <a:cxn ang="cd2">
                    <a:pos x="l" y="vc"/>
                  </a:cxn>
                  <a:cxn ang="cd4">
                    <a:pos x="hc" y="b"/>
                  </a:cxn>
                  <a:cxn ang="0">
                    <a:pos x="r" y="vc"/>
                  </a:cxn>
                </a:cxnLst>
                <a:rect l="l" t="t" r="r" b="b"/>
                <a:pathLst>
                  <a:path w="1607" h="1397">
                    <a:moveTo>
                      <a:pt x="804" y="289"/>
                    </a:moveTo>
                    <a:lnTo>
                      <a:pt x="0" y="1397"/>
                    </a:lnTo>
                    <a:lnTo>
                      <a:pt x="1607" y="0"/>
                    </a:lnTo>
                    <a:lnTo>
                      <a:pt x="804" y="0"/>
                    </a:lnTo>
                    <a:close/>
                  </a:path>
                </a:pathLst>
              </a:custGeom>
              <a:solidFill>
                <a:srgbClr val="E7E6E6">
                  <a:alpha val="25000"/>
                </a:srgb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18" name="Freeform: Shape 117">
                <a:extLst>
                  <a:ext uri="{FF2B5EF4-FFF2-40B4-BE49-F238E27FC236}">
                    <a16:creationId xmlns:a16="http://schemas.microsoft.com/office/drawing/2014/main" id="{7CF65F9D-5D6A-49F8-946B-0B607FA6198E}"/>
                  </a:ext>
                </a:extLst>
              </p:cNvPr>
              <p:cNvSpPr/>
              <p:nvPr/>
            </p:nvSpPr>
            <p:spPr>
              <a:xfrm>
                <a:off x="10188090" y="11222010"/>
                <a:ext cx="2000742" cy="1739125"/>
              </a:xfrm>
              <a:custGeom>
                <a:avLst/>
                <a:gdLst/>
                <a:ahLst/>
                <a:cxnLst>
                  <a:cxn ang="3cd4">
                    <a:pos x="hc" y="t"/>
                  </a:cxn>
                  <a:cxn ang="cd2">
                    <a:pos x="l" y="vc"/>
                  </a:cxn>
                  <a:cxn ang="cd4">
                    <a:pos x="hc" y="b"/>
                  </a:cxn>
                  <a:cxn ang="0">
                    <a:pos x="r" y="vc"/>
                  </a:cxn>
                </a:cxnLst>
                <a:rect l="l" t="t" r="r" b="b"/>
                <a:pathLst>
                  <a:path w="1607" h="1397">
                    <a:moveTo>
                      <a:pt x="804" y="289"/>
                    </a:moveTo>
                    <a:lnTo>
                      <a:pt x="1607" y="1397"/>
                    </a:lnTo>
                    <a:lnTo>
                      <a:pt x="0" y="0"/>
                    </a:lnTo>
                    <a:lnTo>
                      <a:pt x="804" y="0"/>
                    </a:lnTo>
                    <a:close/>
                  </a:path>
                </a:pathLst>
              </a:custGeom>
              <a:solidFill>
                <a:srgbClr val="A5A5A5">
                  <a:alpha val="10000"/>
                </a:srgb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19" name="Freeform: Shape 118">
                <a:extLst>
                  <a:ext uri="{FF2B5EF4-FFF2-40B4-BE49-F238E27FC236}">
                    <a16:creationId xmlns:a16="http://schemas.microsoft.com/office/drawing/2014/main" id="{D13627D4-7BB8-431A-BE8C-B4D107DE2D6C}"/>
                  </a:ext>
                </a:extLst>
              </p:cNvPr>
              <p:cNvSpPr/>
              <p:nvPr/>
            </p:nvSpPr>
            <p:spPr>
              <a:xfrm>
                <a:off x="10188090" y="9595005"/>
                <a:ext cx="4002729" cy="720068"/>
              </a:xfrm>
              <a:custGeom>
                <a:avLst/>
                <a:gdLst/>
                <a:ahLst/>
                <a:cxnLst>
                  <a:cxn ang="3cd4">
                    <a:pos x="hc" y="t"/>
                  </a:cxn>
                  <a:cxn ang="cd2">
                    <a:pos x="l" y="vc"/>
                  </a:cxn>
                  <a:cxn ang="cd4">
                    <a:pos x="hc" y="b"/>
                  </a:cxn>
                  <a:cxn ang="0">
                    <a:pos x="r" y="vc"/>
                  </a:cxn>
                </a:cxnLst>
                <a:rect l="l" t="t" r="r" b="b"/>
                <a:pathLst>
                  <a:path w="3214" h="579">
                    <a:moveTo>
                      <a:pt x="1607" y="367"/>
                    </a:moveTo>
                    <a:cubicBezTo>
                      <a:pt x="1814" y="367"/>
                      <a:pt x="1981" y="333"/>
                      <a:pt x="1981" y="289"/>
                    </a:cubicBezTo>
                    <a:cubicBezTo>
                      <a:pt x="1981" y="246"/>
                      <a:pt x="1814" y="211"/>
                      <a:pt x="1607" y="211"/>
                    </a:cubicBezTo>
                    <a:cubicBezTo>
                      <a:pt x="1400" y="211"/>
                      <a:pt x="1233" y="246"/>
                      <a:pt x="1233" y="289"/>
                    </a:cubicBezTo>
                    <a:cubicBezTo>
                      <a:pt x="1233" y="333"/>
                      <a:pt x="1400" y="367"/>
                      <a:pt x="1607" y="367"/>
                    </a:cubicBezTo>
                    <a:close/>
                    <a:moveTo>
                      <a:pt x="2411" y="0"/>
                    </a:moveTo>
                    <a:lnTo>
                      <a:pt x="3214" y="289"/>
                    </a:lnTo>
                    <a:lnTo>
                      <a:pt x="2411" y="579"/>
                    </a:lnTo>
                    <a:lnTo>
                      <a:pt x="804" y="579"/>
                    </a:lnTo>
                    <a:lnTo>
                      <a:pt x="0" y="289"/>
                    </a:lnTo>
                    <a:lnTo>
                      <a:pt x="804" y="0"/>
                    </a:lnTo>
                    <a:close/>
                  </a:path>
                </a:pathLst>
              </a:custGeom>
              <a:solidFill>
                <a:srgbClr val="A5A5A5">
                  <a:lumMod val="20000"/>
                  <a:lumOff val="80000"/>
                </a:srgb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20" name="Freeform: Shape 119">
                <a:extLst>
                  <a:ext uri="{FF2B5EF4-FFF2-40B4-BE49-F238E27FC236}">
                    <a16:creationId xmlns:a16="http://schemas.microsoft.com/office/drawing/2014/main" id="{F1C61C72-6C62-4AC5-8189-D2BE610D9B1A}"/>
                  </a:ext>
                </a:extLst>
              </p:cNvPr>
              <p:cNvSpPr/>
              <p:nvPr/>
            </p:nvSpPr>
            <p:spPr>
              <a:xfrm>
                <a:off x="11724151" y="9857868"/>
                <a:ext cx="930606" cy="193098"/>
              </a:xfrm>
              <a:custGeom>
                <a:avLst/>
                <a:gdLst/>
                <a:ahLst/>
                <a:cxnLst>
                  <a:cxn ang="3cd4">
                    <a:pos x="hc" y="t"/>
                  </a:cxn>
                  <a:cxn ang="cd2">
                    <a:pos x="l" y="vc"/>
                  </a:cxn>
                  <a:cxn ang="cd4">
                    <a:pos x="hc" y="b"/>
                  </a:cxn>
                  <a:cxn ang="0">
                    <a:pos x="r" y="vc"/>
                  </a:cxn>
                </a:cxnLst>
                <a:rect l="l" t="t" r="r" b="b"/>
                <a:pathLst>
                  <a:path w="748" h="156">
                    <a:moveTo>
                      <a:pt x="374" y="0"/>
                    </a:moveTo>
                    <a:cubicBezTo>
                      <a:pt x="581" y="0"/>
                      <a:pt x="748" y="35"/>
                      <a:pt x="748" y="78"/>
                    </a:cubicBezTo>
                    <a:cubicBezTo>
                      <a:pt x="748" y="122"/>
                      <a:pt x="581" y="156"/>
                      <a:pt x="374" y="156"/>
                    </a:cubicBezTo>
                    <a:cubicBezTo>
                      <a:pt x="167" y="156"/>
                      <a:pt x="0" y="122"/>
                      <a:pt x="0" y="78"/>
                    </a:cubicBezTo>
                    <a:cubicBezTo>
                      <a:pt x="0" y="35"/>
                      <a:pt x="167" y="0"/>
                      <a:pt x="374" y="0"/>
                    </a:cubicBezTo>
                    <a:close/>
                  </a:path>
                </a:pathLst>
              </a:custGeom>
              <a:solidFill>
                <a:srgbClr val="44546A"/>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21" name="Freeform: Shape 120">
                <a:extLst>
                  <a:ext uri="{FF2B5EF4-FFF2-40B4-BE49-F238E27FC236}">
                    <a16:creationId xmlns:a16="http://schemas.microsoft.com/office/drawing/2014/main" id="{AB450C92-37BE-4DB3-B6E3-D05C376AF4CC}"/>
                  </a:ext>
                </a:extLst>
              </p:cNvPr>
              <p:cNvSpPr/>
              <p:nvPr/>
            </p:nvSpPr>
            <p:spPr>
              <a:xfrm>
                <a:off x="10188090" y="9974391"/>
                <a:ext cx="1000371" cy="1625757"/>
              </a:xfrm>
              <a:custGeom>
                <a:avLst/>
                <a:gdLst/>
                <a:ahLst/>
                <a:cxnLst>
                  <a:cxn ang="3cd4">
                    <a:pos x="hc" y="t"/>
                  </a:cxn>
                  <a:cxn ang="cd2">
                    <a:pos x="l" y="vc"/>
                  </a:cxn>
                  <a:cxn ang="cd4">
                    <a:pos x="hc" y="b"/>
                  </a:cxn>
                  <a:cxn ang="0">
                    <a:pos x="r" y="vc"/>
                  </a:cxn>
                </a:cxnLst>
                <a:rect l="l" t="t" r="r" b="b"/>
                <a:pathLst>
                  <a:path w="804" h="1306">
                    <a:moveTo>
                      <a:pt x="0" y="0"/>
                    </a:moveTo>
                    <a:lnTo>
                      <a:pt x="0" y="1017"/>
                    </a:lnTo>
                    <a:cubicBezTo>
                      <a:pt x="0" y="1017"/>
                      <a:pt x="446" y="1037"/>
                      <a:pt x="804" y="1306"/>
                    </a:cubicBezTo>
                    <a:lnTo>
                      <a:pt x="804" y="290"/>
                    </a:lnTo>
                    <a:close/>
                  </a:path>
                </a:pathLst>
              </a:custGeom>
              <a:solidFill>
                <a:schemeClr val="tx2">
                  <a:lumMod val="60000"/>
                  <a:lumOff val="40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22" name="Freeform: Shape 121">
                <a:extLst>
                  <a:ext uri="{FF2B5EF4-FFF2-40B4-BE49-F238E27FC236}">
                    <a16:creationId xmlns:a16="http://schemas.microsoft.com/office/drawing/2014/main" id="{74FAA6DE-B83E-4D9F-ACFC-6005C6350550}"/>
                  </a:ext>
                </a:extLst>
              </p:cNvPr>
              <p:cNvSpPr/>
              <p:nvPr/>
            </p:nvSpPr>
            <p:spPr>
              <a:xfrm>
                <a:off x="13190448" y="9955039"/>
                <a:ext cx="999125" cy="1625758"/>
              </a:xfrm>
              <a:custGeom>
                <a:avLst/>
                <a:gdLst/>
                <a:ahLst/>
                <a:cxnLst>
                  <a:cxn ang="3cd4">
                    <a:pos x="hc" y="t"/>
                  </a:cxn>
                  <a:cxn ang="cd2">
                    <a:pos x="l" y="vc"/>
                  </a:cxn>
                  <a:cxn ang="cd4">
                    <a:pos x="hc" y="b"/>
                  </a:cxn>
                  <a:cxn ang="0">
                    <a:pos x="r" y="vc"/>
                  </a:cxn>
                </a:cxnLst>
                <a:rect l="l" t="t" r="r" b="b"/>
                <a:pathLst>
                  <a:path w="803" h="1306">
                    <a:moveTo>
                      <a:pt x="803" y="1017"/>
                    </a:moveTo>
                    <a:lnTo>
                      <a:pt x="803" y="0"/>
                    </a:lnTo>
                    <a:lnTo>
                      <a:pt x="0" y="290"/>
                    </a:lnTo>
                    <a:lnTo>
                      <a:pt x="0" y="1306"/>
                    </a:lnTo>
                    <a:cubicBezTo>
                      <a:pt x="357" y="1039"/>
                      <a:pt x="801" y="1017"/>
                      <a:pt x="803" y="1017"/>
                    </a:cubicBezTo>
                    <a:close/>
                  </a:path>
                </a:pathLst>
              </a:custGeom>
              <a:solidFill>
                <a:schemeClr val="tx2">
                  <a:lumMod val="40000"/>
                  <a:lumOff val="60000"/>
                </a:schemeClr>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sp>
            <p:nvSpPr>
              <p:cNvPr id="123" name="Freeform: Shape 122">
                <a:extLst>
                  <a:ext uri="{FF2B5EF4-FFF2-40B4-BE49-F238E27FC236}">
                    <a16:creationId xmlns:a16="http://schemas.microsoft.com/office/drawing/2014/main" id="{F974E74A-49BC-4787-9CF8-5683B99FD8E6}"/>
                  </a:ext>
                </a:extLst>
              </p:cNvPr>
              <p:cNvSpPr/>
              <p:nvPr/>
            </p:nvSpPr>
            <p:spPr>
              <a:xfrm>
                <a:off x="11189706" y="10316315"/>
                <a:ext cx="2000742" cy="1264475"/>
              </a:xfrm>
              <a:custGeom>
                <a:avLst/>
                <a:gdLst/>
                <a:ahLst/>
                <a:cxnLst>
                  <a:cxn ang="3cd4">
                    <a:pos x="hc" y="t"/>
                  </a:cxn>
                  <a:cxn ang="cd2">
                    <a:pos x="l" y="vc"/>
                  </a:cxn>
                  <a:cxn ang="cd4">
                    <a:pos x="hc" y="b"/>
                  </a:cxn>
                  <a:cxn ang="0">
                    <a:pos x="r" y="vc"/>
                  </a:cxn>
                </a:cxnLst>
                <a:rect l="l" t="t" r="r" b="b"/>
                <a:pathLst>
                  <a:path w="1607" h="1016">
                    <a:moveTo>
                      <a:pt x="1607" y="1016"/>
                    </a:moveTo>
                    <a:lnTo>
                      <a:pt x="1607" y="0"/>
                    </a:lnTo>
                    <a:lnTo>
                      <a:pt x="0" y="0"/>
                    </a:lnTo>
                    <a:lnTo>
                      <a:pt x="0" y="1016"/>
                    </a:lnTo>
                    <a:cubicBezTo>
                      <a:pt x="0" y="1016"/>
                      <a:pt x="760" y="832"/>
                      <a:pt x="1607" y="1016"/>
                    </a:cubicBezTo>
                    <a:close/>
                  </a:path>
                </a:pathLst>
              </a:custGeom>
              <a:solidFill>
                <a:srgbClr val="7A65CD"/>
              </a:solidFill>
              <a:ln cap="flat">
                <a:noFill/>
                <a:prstDash val="solid"/>
              </a:ln>
            </p:spPr>
            <p:txBody>
              <a:bodyPr vert="horz" wrap="none" lIns="33759" tIns="16880" rIns="33759" bIns="16880" anchor="ctr" anchorCtr="1" compatLnSpc="0"/>
              <a:lstStyle/>
              <a:p>
                <a:pPr defTabSz="228600" eaLnBrk="1" fontAlgn="auto" hangingPunct="1">
                  <a:spcBef>
                    <a:spcPts val="0"/>
                  </a:spcBef>
                  <a:spcAft>
                    <a:spcPts val="0"/>
                  </a:spcAft>
                  <a:defRPr/>
                </a:pPr>
                <a:endParaRPr lang="en-US" sz="675" kern="0">
                  <a:solidFill>
                    <a:prstClr val="black"/>
                  </a:solidFill>
                  <a:latin typeface="Arial" pitchFamily="18"/>
                  <a:ea typeface="Microsoft YaHei" pitchFamily="2"/>
                  <a:cs typeface="Lucida Sans" pitchFamily="2"/>
                </a:endParaRPr>
              </a:p>
            </p:txBody>
          </p:sp>
        </p:grpSp>
        <p:sp>
          <p:nvSpPr>
            <p:cNvPr id="135" name="TextBox 134">
              <a:extLst>
                <a:ext uri="{FF2B5EF4-FFF2-40B4-BE49-F238E27FC236}">
                  <a16:creationId xmlns:a16="http://schemas.microsoft.com/office/drawing/2014/main" id="{1C9FCBD9-A407-4CFF-9232-827CA9308A2D}"/>
                </a:ext>
              </a:extLst>
            </p:cNvPr>
            <p:cNvSpPr txBox="1"/>
            <p:nvPr/>
          </p:nvSpPr>
          <p:spPr>
            <a:xfrm>
              <a:off x="6082393" y="3729959"/>
              <a:ext cx="3781856" cy="923330"/>
            </a:xfrm>
            <a:prstGeom prst="rect">
              <a:avLst/>
            </a:prstGeom>
            <a:noFill/>
          </p:spPr>
          <p:txBody>
            <a:bodyPr wrap="square">
              <a:spAutoFit/>
            </a:bodyPr>
            <a:lstStyle/>
            <a:p>
              <a:pPr algn="ctr"/>
              <a:r>
                <a:rPr lang="en-US" kern="0" dirty="0">
                  <a:latin typeface="Aptos" panose="020B0004020202020204" pitchFamily="34" charset="0"/>
                  <a:cs typeface="Arial" pitchFamily="34" charset="0"/>
                </a:rPr>
                <a:t>Regularly review your nomination forms for life assurance and pensions</a:t>
              </a:r>
              <a:endParaRPr lang="en-GB" dirty="0">
                <a:latin typeface="Aptos" panose="020B0004020202020204" pitchFamily="34" charset="0"/>
              </a:endParaRPr>
            </a:p>
          </p:txBody>
        </p:sp>
        <p:pic>
          <p:nvPicPr>
            <p:cNvPr id="143" name="Graphic 142" descr="Contract with solid fill">
              <a:extLst>
                <a:ext uri="{FF2B5EF4-FFF2-40B4-BE49-F238E27FC236}">
                  <a16:creationId xmlns:a16="http://schemas.microsoft.com/office/drawing/2014/main" id="{70898D58-2121-43AE-A184-31D463E87E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5475" y="3940816"/>
              <a:ext cx="456497" cy="456497"/>
            </a:xfrm>
            <a:prstGeom prst="rect">
              <a:avLst/>
            </a:prstGeom>
          </p:spPr>
        </p:pic>
      </p:grpSp>
      <p:sp>
        <p:nvSpPr>
          <p:cNvPr id="2" name="RefTextBox123">
            <a:extLst>
              <a:ext uri="{FF2B5EF4-FFF2-40B4-BE49-F238E27FC236}">
                <a16:creationId xmlns:a16="http://schemas.microsoft.com/office/drawing/2014/main" id="{7FC037DD-B90B-01F5-9674-DD3C006597F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673281448</a:t>
            </a:r>
          </a:p>
        </p:txBody>
      </p:sp>
    </p:spTree>
    <p:custDataLst>
      <p:tags r:id="rId1"/>
    </p:custDataLst>
    <p:extLst>
      <p:ext uri="{BB962C8B-B14F-4D97-AF65-F5344CB8AC3E}">
        <p14:creationId xmlns:p14="http://schemas.microsoft.com/office/powerpoint/2010/main" val="39110205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fade">
                                      <p:cBhvr>
                                        <p:cTn id="20" dur="500"/>
                                        <p:tgtEl>
                                          <p:spTgt spid="1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fade">
                                      <p:cBhvr>
                                        <p:cTn id="25"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53DB38-E8C8-41EE-BA64-21E2962632B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sz="3600" kern="0">
                <a:solidFill>
                  <a:srgbClr val="391C66"/>
                </a:solidFill>
                <a:latin typeface="Aptos Display" panose="020B0004020202020204" pitchFamily="34" charset="0"/>
              </a:rPr>
              <a:t>Intestacy rules – England &amp; Wales</a:t>
            </a:r>
            <a:endParaRPr lang="en-GB" sz="3600" dirty="0">
              <a:solidFill>
                <a:srgbClr val="391C66"/>
              </a:solidFill>
              <a:latin typeface="Aptos Display" panose="020B0004020202020204" pitchFamily="34" charset="0"/>
            </a:endParaRPr>
          </a:p>
        </p:txBody>
      </p:sp>
      <p:sp>
        <p:nvSpPr>
          <p:cNvPr id="4" name="TextBox 3">
            <a:extLst>
              <a:ext uri="{FF2B5EF4-FFF2-40B4-BE49-F238E27FC236}">
                <a16:creationId xmlns:a16="http://schemas.microsoft.com/office/drawing/2014/main" id="{0FAE43C7-4FDD-4BF1-9A83-8999DFAC5745}"/>
              </a:ext>
            </a:extLst>
          </p:cNvPr>
          <p:cNvSpPr txBox="1"/>
          <p:nvPr/>
        </p:nvSpPr>
        <p:spPr>
          <a:xfrm>
            <a:off x="802800" y="1659041"/>
            <a:ext cx="10585450" cy="646331"/>
          </a:xfrm>
          <a:prstGeom prst="rect">
            <a:avLst/>
          </a:prstGeom>
          <a:noFill/>
        </p:spPr>
        <p:txBody>
          <a:bodyPr wrap="square" lIns="0" rIns="0" rtlCol="0">
            <a:spAutoFit/>
          </a:bodyPr>
          <a:lstStyle/>
          <a:p>
            <a:pPr defTabSz="914400" eaLnBrk="1" hangingPunct="1">
              <a:defRPr/>
            </a:pPr>
            <a:r>
              <a:rPr lang="en-GB" kern="0" dirty="0">
                <a:solidFill>
                  <a:srgbClr val="000000"/>
                </a:solidFill>
                <a:latin typeface="Aptos" panose="020B0004020202020204" pitchFamily="34" charset="0"/>
                <a:cs typeface="+mn-cs"/>
              </a:rPr>
              <a:t>If you were to die without a valid will, intestacy rules would apply.  The rules that apply depend upon your personal circumstances.</a:t>
            </a:r>
          </a:p>
        </p:txBody>
      </p:sp>
      <p:grpSp>
        <p:nvGrpSpPr>
          <p:cNvPr id="5" name="Group 4">
            <a:extLst>
              <a:ext uri="{FF2B5EF4-FFF2-40B4-BE49-F238E27FC236}">
                <a16:creationId xmlns:a16="http://schemas.microsoft.com/office/drawing/2014/main" id="{AFB8742D-3FB4-4F50-88DA-D54A7BA61F05}"/>
              </a:ext>
            </a:extLst>
          </p:cNvPr>
          <p:cNvGrpSpPr/>
          <p:nvPr/>
        </p:nvGrpSpPr>
        <p:grpSpPr>
          <a:xfrm>
            <a:off x="5652889" y="2458167"/>
            <a:ext cx="908778" cy="908778"/>
            <a:chOff x="3861526" y="1599496"/>
            <a:chExt cx="1420948" cy="1420948"/>
          </a:xfrm>
        </p:grpSpPr>
        <p:grpSp>
          <p:nvGrpSpPr>
            <p:cNvPr id="6" name="Group 5">
              <a:extLst>
                <a:ext uri="{FF2B5EF4-FFF2-40B4-BE49-F238E27FC236}">
                  <a16:creationId xmlns:a16="http://schemas.microsoft.com/office/drawing/2014/main" id="{EB862988-3C8F-4117-91C7-54847B811661}"/>
                </a:ext>
              </a:extLst>
            </p:cNvPr>
            <p:cNvGrpSpPr/>
            <p:nvPr/>
          </p:nvGrpSpPr>
          <p:grpSpPr>
            <a:xfrm>
              <a:off x="3861526" y="1599496"/>
              <a:ext cx="1420948" cy="1420948"/>
              <a:chOff x="3861526" y="1599496"/>
              <a:chExt cx="1420948" cy="1420948"/>
            </a:xfrm>
          </p:grpSpPr>
          <p:sp>
            <p:nvSpPr>
              <p:cNvPr id="8" name="Oval 7">
                <a:extLst>
                  <a:ext uri="{FF2B5EF4-FFF2-40B4-BE49-F238E27FC236}">
                    <a16:creationId xmlns:a16="http://schemas.microsoft.com/office/drawing/2014/main" id="{2B833F48-DD85-4B01-8437-F29BB1A30262}"/>
                  </a:ext>
                </a:extLst>
              </p:cNvPr>
              <p:cNvSpPr/>
              <p:nvPr/>
            </p:nvSpPr>
            <p:spPr>
              <a:xfrm>
                <a:off x="3861526"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9" name="Oval 8">
                <a:extLst>
                  <a:ext uri="{FF2B5EF4-FFF2-40B4-BE49-F238E27FC236}">
                    <a16:creationId xmlns:a16="http://schemas.microsoft.com/office/drawing/2014/main" id="{FE125A50-B57B-49B6-8D6A-DE1B4E0782F6}"/>
                  </a:ext>
                </a:extLst>
              </p:cNvPr>
              <p:cNvSpPr/>
              <p:nvPr/>
            </p:nvSpPr>
            <p:spPr>
              <a:xfrm>
                <a:off x="4076348" y="1814318"/>
                <a:ext cx="991304" cy="9913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7" name="Graphic 6" descr="Wedding rings with solid fill">
              <a:extLst>
                <a:ext uri="{FF2B5EF4-FFF2-40B4-BE49-F238E27FC236}">
                  <a16:creationId xmlns:a16="http://schemas.microsoft.com/office/drawing/2014/main" id="{6752C290-2688-4D95-ADCE-2E2B96241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85686" y="1950237"/>
              <a:ext cx="719465" cy="719465"/>
            </a:xfrm>
            <a:prstGeom prst="rect">
              <a:avLst/>
            </a:prstGeom>
          </p:spPr>
        </p:pic>
      </p:grpSp>
      <p:grpSp>
        <p:nvGrpSpPr>
          <p:cNvPr id="10" name="Group 9">
            <a:extLst>
              <a:ext uri="{FF2B5EF4-FFF2-40B4-BE49-F238E27FC236}">
                <a16:creationId xmlns:a16="http://schemas.microsoft.com/office/drawing/2014/main" id="{A1B53265-8889-4C13-9D95-F1D05EE0DE29}"/>
              </a:ext>
            </a:extLst>
          </p:cNvPr>
          <p:cNvGrpSpPr/>
          <p:nvPr/>
        </p:nvGrpSpPr>
        <p:grpSpPr>
          <a:xfrm>
            <a:off x="8413441" y="2669291"/>
            <a:ext cx="486530" cy="486530"/>
            <a:chOff x="6422172" y="1806753"/>
            <a:chExt cx="914400" cy="914400"/>
          </a:xfrm>
          <a:solidFill>
            <a:srgbClr val="0070C0"/>
          </a:solidFill>
          <a:effectLst>
            <a:outerShdw blurRad="63500" sx="102000" sy="102000" algn="ctr" rotWithShape="0">
              <a:prstClr val="black">
                <a:alpha val="40000"/>
              </a:prstClr>
            </a:outerShdw>
          </a:effectLst>
        </p:grpSpPr>
        <p:grpSp>
          <p:nvGrpSpPr>
            <p:cNvPr id="11" name="Group 10">
              <a:extLst>
                <a:ext uri="{FF2B5EF4-FFF2-40B4-BE49-F238E27FC236}">
                  <a16:creationId xmlns:a16="http://schemas.microsoft.com/office/drawing/2014/main" id="{CFBBBAD1-601B-44FD-8AA8-E53A248E1EEE}"/>
                </a:ext>
              </a:extLst>
            </p:cNvPr>
            <p:cNvGrpSpPr/>
            <p:nvPr/>
          </p:nvGrpSpPr>
          <p:grpSpPr>
            <a:xfrm>
              <a:off x="6422172" y="1806753"/>
              <a:ext cx="914400" cy="914400"/>
              <a:chOff x="6422172" y="1806753"/>
              <a:chExt cx="914400" cy="914400"/>
            </a:xfrm>
            <a:grpFill/>
          </p:grpSpPr>
          <p:pic>
            <p:nvPicPr>
              <p:cNvPr id="13" name="Graphic 12" descr="Badge Tick with solid fill">
                <a:extLst>
                  <a:ext uri="{FF2B5EF4-FFF2-40B4-BE49-F238E27FC236}">
                    <a16:creationId xmlns:a16="http://schemas.microsoft.com/office/drawing/2014/main" id="{6674D2F5-C34E-4E1B-AA21-F4D205A201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2172" y="1806753"/>
                <a:ext cx="914400" cy="914400"/>
              </a:xfrm>
              <a:prstGeom prst="rect">
                <a:avLst/>
              </a:prstGeom>
            </p:spPr>
          </p:pic>
          <p:sp>
            <p:nvSpPr>
              <p:cNvPr id="14" name="Oval 13">
                <a:extLst>
                  <a:ext uri="{FF2B5EF4-FFF2-40B4-BE49-F238E27FC236}">
                    <a16:creationId xmlns:a16="http://schemas.microsoft.com/office/drawing/2014/main" id="{985290E8-B40A-494C-96A6-6115DBD52F18}"/>
                  </a:ext>
                </a:extLst>
              </p:cNvPr>
              <p:cNvSpPr/>
              <p:nvPr/>
            </p:nvSpPr>
            <p:spPr>
              <a:xfrm>
                <a:off x="6681515" y="2070849"/>
                <a:ext cx="412679" cy="3969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12" name="Graphic 11" descr="Close with solid fill">
              <a:extLst>
                <a:ext uri="{FF2B5EF4-FFF2-40B4-BE49-F238E27FC236}">
                  <a16:creationId xmlns:a16="http://schemas.microsoft.com/office/drawing/2014/main" id="{A2D9F576-9499-4AD0-95CC-6952E4E6A8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5056" y="2091473"/>
              <a:ext cx="334812" cy="334812"/>
            </a:xfrm>
            <a:prstGeom prst="rect">
              <a:avLst/>
            </a:prstGeom>
          </p:spPr>
        </p:pic>
      </p:grpSp>
      <p:grpSp>
        <p:nvGrpSpPr>
          <p:cNvPr id="15" name="Group 14">
            <a:extLst>
              <a:ext uri="{FF2B5EF4-FFF2-40B4-BE49-F238E27FC236}">
                <a16:creationId xmlns:a16="http://schemas.microsoft.com/office/drawing/2014/main" id="{FB41E8E1-C5C2-41CD-94EE-123F700342B9}"/>
              </a:ext>
            </a:extLst>
          </p:cNvPr>
          <p:cNvGrpSpPr/>
          <p:nvPr/>
        </p:nvGrpSpPr>
        <p:grpSpPr>
          <a:xfrm>
            <a:off x="3101870" y="3253647"/>
            <a:ext cx="908778" cy="908778"/>
            <a:chOff x="1541273" y="2786195"/>
            <a:chExt cx="1420948" cy="1420948"/>
          </a:xfrm>
        </p:grpSpPr>
        <p:grpSp>
          <p:nvGrpSpPr>
            <p:cNvPr id="16" name="Group 15">
              <a:extLst>
                <a:ext uri="{FF2B5EF4-FFF2-40B4-BE49-F238E27FC236}">
                  <a16:creationId xmlns:a16="http://schemas.microsoft.com/office/drawing/2014/main" id="{3AB02ACE-A765-4D44-A9F0-5767CB5B1C59}"/>
                </a:ext>
              </a:extLst>
            </p:cNvPr>
            <p:cNvGrpSpPr/>
            <p:nvPr/>
          </p:nvGrpSpPr>
          <p:grpSpPr>
            <a:xfrm>
              <a:off x="1541273" y="2786195"/>
              <a:ext cx="1420948" cy="1420948"/>
              <a:chOff x="3861526" y="1599496"/>
              <a:chExt cx="1420948" cy="1420948"/>
            </a:xfrm>
          </p:grpSpPr>
          <p:sp>
            <p:nvSpPr>
              <p:cNvPr id="18" name="Oval 17">
                <a:extLst>
                  <a:ext uri="{FF2B5EF4-FFF2-40B4-BE49-F238E27FC236}">
                    <a16:creationId xmlns:a16="http://schemas.microsoft.com/office/drawing/2014/main" id="{22439EC0-3D69-4A44-94B9-AFA0E688FAC7}"/>
                  </a:ext>
                </a:extLst>
              </p:cNvPr>
              <p:cNvSpPr/>
              <p:nvPr/>
            </p:nvSpPr>
            <p:spPr>
              <a:xfrm>
                <a:off x="3861526"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19" name="Oval 18">
                <a:extLst>
                  <a:ext uri="{FF2B5EF4-FFF2-40B4-BE49-F238E27FC236}">
                    <a16:creationId xmlns:a16="http://schemas.microsoft.com/office/drawing/2014/main" id="{69110212-14C5-48C0-938F-F28CEB196E4D}"/>
                  </a:ext>
                </a:extLst>
              </p:cNvPr>
              <p:cNvSpPr/>
              <p:nvPr/>
            </p:nvSpPr>
            <p:spPr>
              <a:xfrm>
                <a:off x="4076348" y="1814318"/>
                <a:ext cx="991304" cy="9913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17" name="Graphic 16" descr="Children with solid fill">
              <a:extLst>
                <a:ext uri="{FF2B5EF4-FFF2-40B4-BE49-F238E27FC236}">
                  <a16:creationId xmlns:a16="http://schemas.microsoft.com/office/drawing/2014/main" id="{3C8522FC-9D60-4C50-9A39-B347D5EB4F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19628" y="3048656"/>
              <a:ext cx="914399" cy="914399"/>
            </a:xfrm>
            <a:prstGeom prst="rect">
              <a:avLst/>
            </a:prstGeom>
          </p:spPr>
        </p:pic>
      </p:grpSp>
      <p:grpSp>
        <p:nvGrpSpPr>
          <p:cNvPr id="20" name="Group 19">
            <a:extLst>
              <a:ext uri="{FF2B5EF4-FFF2-40B4-BE49-F238E27FC236}">
                <a16:creationId xmlns:a16="http://schemas.microsoft.com/office/drawing/2014/main" id="{DC0F1707-B629-4871-9004-E645307B7E74}"/>
              </a:ext>
            </a:extLst>
          </p:cNvPr>
          <p:cNvGrpSpPr/>
          <p:nvPr/>
        </p:nvGrpSpPr>
        <p:grpSpPr>
          <a:xfrm>
            <a:off x="8202317" y="3253647"/>
            <a:ext cx="908778" cy="908778"/>
            <a:chOff x="6373625" y="2786195"/>
            <a:chExt cx="1420948" cy="1420948"/>
          </a:xfrm>
        </p:grpSpPr>
        <p:grpSp>
          <p:nvGrpSpPr>
            <p:cNvPr id="21" name="Group 20">
              <a:extLst>
                <a:ext uri="{FF2B5EF4-FFF2-40B4-BE49-F238E27FC236}">
                  <a16:creationId xmlns:a16="http://schemas.microsoft.com/office/drawing/2014/main" id="{800906F3-72F2-4891-9274-58B3FB49D2A4}"/>
                </a:ext>
              </a:extLst>
            </p:cNvPr>
            <p:cNvGrpSpPr/>
            <p:nvPr/>
          </p:nvGrpSpPr>
          <p:grpSpPr>
            <a:xfrm>
              <a:off x="6373625" y="2786195"/>
              <a:ext cx="1420948" cy="1420948"/>
              <a:chOff x="3861526" y="1599496"/>
              <a:chExt cx="1420948" cy="1420948"/>
            </a:xfrm>
          </p:grpSpPr>
          <p:sp>
            <p:nvSpPr>
              <p:cNvPr id="23" name="Oval 22">
                <a:extLst>
                  <a:ext uri="{FF2B5EF4-FFF2-40B4-BE49-F238E27FC236}">
                    <a16:creationId xmlns:a16="http://schemas.microsoft.com/office/drawing/2014/main" id="{FD866B56-3786-48D1-81DA-FF9FD6026AF5}"/>
                  </a:ext>
                </a:extLst>
              </p:cNvPr>
              <p:cNvSpPr/>
              <p:nvPr/>
            </p:nvSpPr>
            <p:spPr>
              <a:xfrm>
                <a:off x="3861526"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4" name="Oval 23">
                <a:extLst>
                  <a:ext uri="{FF2B5EF4-FFF2-40B4-BE49-F238E27FC236}">
                    <a16:creationId xmlns:a16="http://schemas.microsoft.com/office/drawing/2014/main" id="{F5E7AF8B-329E-4566-B5EF-3CA4833A3056}"/>
                  </a:ext>
                </a:extLst>
              </p:cNvPr>
              <p:cNvSpPr/>
              <p:nvPr/>
            </p:nvSpPr>
            <p:spPr>
              <a:xfrm>
                <a:off x="4076348" y="1814318"/>
                <a:ext cx="991304" cy="9913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22" name="Graphic 21" descr="Children with solid fill">
              <a:extLst>
                <a:ext uri="{FF2B5EF4-FFF2-40B4-BE49-F238E27FC236}">
                  <a16:creationId xmlns:a16="http://schemas.microsoft.com/office/drawing/2014/main" id="{60FEAD90-9AB4-45E2-8780-F4C590098A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35381" y="3027537"/>
              <a:ext cx="914400" cy="914400"/>
            </a:xfrm>
            <a:prstGeom prst="rect">
              <a:avLst/>
            </a:prstGeom>
          </p:spPr>
        </p:pic>
      </p:grpSp>
      <p:cxnSp>
        <p:nvCxnSpPr>
          <p:cNvPr id="25" name="Straight Arrow Connector 24">
            <a:extLst>
              <a:ext uri="{FF2B5EF4-FFF2-40B4-BE49-F238E27FC236}">
                <a16:creationId xmlns:a16="http://schemas.microsoft.com/office/drawing/2014/main" id="{E0FB985B-795A-420E-BC1D-D1A3380630F7}"/>
              </a:ext>
            </a:extLst>
          </p:cNvPr>
          <p:cNvCxnSpPr>
            <a:cxnSpLocks/>
          </p:cNvCxnSpPr>
          <p:nvPr/>
        </p:nvCxnSpPr>
        <p:spPr>
          <a:xfrm flipH="1">
            <a:off x="4272357" y="2923096"/>
            <a:ext cx="782006" cy="0"/>
          </a:xfrm>
          <a:prstGeom prst="straightConnector1">
            <a:avLst/>
          </a:prstGeom>
          <a:ln>
            <a:solidFill>
              <a:schemeClr val="tx1"/>
            </a:solidFill>
            <a:tailEnd type="triangle"/>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CC01599-055F-4BE2-8164-07C89FC62DF0}"/>
              </a:ext>
            </a:extLst>
          </p:cNvPr>
          <p:cNvCxnSpPr>
            <a:cxnSpLocks/>
          </p:cNvCxnSpPr>
          <p:nvPr/>
        </p:nvCxnSpPr>
        <p:spPr>
          <a:xfrm>
            <a:off x="7029412" y="2923096"/>
            <a:ext cx="782006" cy="0"/>
          </a:xfrm>
          <a:prstGeom prst="straightConnector1">
            <a:avLst/>
          </a:prstGeom>
          <a:ln>
            <a:solidFill>
              <a:schemeClr val="tx1"/>
            </a:solidFill>
            <a:tailEnd type="triangle"/>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68B5D684-E868-4060-9603-B4330059B027}"/>
              </a:ext>
            </a:extLst>
          </p:cNvPr>
          <p:cNvGrpSpPr/>
          <p:nvPr/>
        </p:nvGrpSpPr>
        <p:grpSpPr>
          <a:xfrm>
            <a:off x="3314585" y="2669291"/>
            <a:ext cx="486530" cy="486530"/>
            <a:chOff x="1781060" y="1834558"/>
            <a:chExt cx="486530" cy="486530"/>
          </a:xfrm>
        </p:grpSpPr>
        <p:pic>
          <p:nvPicPr>
            <p:cNvPr id="28" name="Graphic 27" descr="Badge Tick with solid fill">
              <a:extLst>
                <a:ext uri="{FF2B5EF4-FFF2-40B4-BE49-F238E27FC236}">
                  <a16:creationId xmlns:a16="http://schemas.microsoft.com/office/drawing/2014/main" id="{F7CB3C38-98FF-4ABC-97D6-4EDA56CBFD7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81060" y="1834558"/>
              <a:ext cx="486530" cy="486530"/>
            </a:xfrm>
            <a:prstGeom prst="rect">
              <a:avLst/>
            </a:prstGeom>
            <a:effectLst>
              <a:outerShdw blurRad="63500" sx="102000" sy="102000" algn="ctr" rotWithShape="0">
                <a:prstClr val="black">
                  <a:alpha val="40000"/>
                </a:prstClr>
              </a:outerShdw>
            </a:effectLst>
          </p:spPr>
        </p:pic>
        <p:grpSp>
          <p:nvGrpSpPr>
            <p:cNvPr id="29" name="Group 28">
              <a:extLst>
                <a:ext uri="{FF2B5EF4-FFF2-40B4-BE49-F238E27FC236}">
                  <a16:creationId xmlns:a16="http://schemas.microsoft.com/office/drawing/2014/main" id="{7FBC47BA-E816-4B73-A689-0C1AB6E7589C}"/>
                </a:ext>
              </a:extLst>
            </p:cNvPr>
            <p:cNvGrpSpPr/>
            <p:nvPr/>
          </p:nvGrpSpPr>
          <p:grpSpPr>
            <a:xfrm>
              <a:off x="1924865" y="1969372"/>
              <a:ext cx="195738" cy="198167"/>
              <a:chOff x="2031940" y="2379219"/>
              <a:chExt cx="195738" cy="198167"/>
            </a:xfrm>
          </p:grpSpPr>
          <p:sp>
            <p:nvSpPr>
              <p:cNvPr id="30" name="Oval 29">
                <a:extLst>
                  <a:ext uri="{FF2B5EF4-FFF2-40B4-BE49-F238E27FC236}">
                    <a16:creationId xmlns:a16="http://schemas.microsoft.com/office/drawing/2014/main" id="{10B747BA-F5B7-4817-BC49-BB469A2B8943}"/>
                  </a:ext>
                </a:extLst>
              </p:cNvPr>
              <p:cNvSpPr/>
              <p:nvPr/>
            </p:nvSpPr>
            <p:spPr>
              <a:xfrm>
                <a:off x="2031940" y="2379219"/>
                <a:ext cx="195738" cy="198167"/>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pic>
            <p:nvPicPr>
              <p:cNvPr id="31" name="Graphic 30" descr="Checkmark with solid fill">
                <a:extLst>
                  <a:ext uri="{FF2B5EF4-FFF2-40B4-BE49-F238E27FC236}">
                    <a16:creationId xmlns:a16="http://schemas.microsoft.com/office/drawing/2014/main" id="{76B0C3C9-6F44-445F-8AFA-E0FD0A347A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43210" y="2403416"/>
                <a:ext cx="173197" cy="173197"/>
              </a:xfrm>
              <a:prstGeom prst="rect">
                <a:avLst/>
              </a:prstGeom>
            </p:spPr>
          </p:pic>
        </p:grpSp>
      </p:grpSp>
      <p:cxnSp>
        <p:nvCxnSpPr>
          <p:cNvPr id="32" name="Straight Connector 31">
            <a:extLst>
              <a:ext uri="{FF2B5EF4-FFF2-40B4-BE49-F238E27FC236}">
                <a16:creationId xmlns:a16="http://schemas.microsoft.com/office/drawing/2014/main" id="{421E5242-84A3-4635-944C-D16B6814B311}"/>
              </a:ext>
            </a:extLst>
          </p:cNvPr>
          <p:cNvCxnSpPr>
            <a:cxnSpLocks/>
          </p:cNvCxnSpPr>
          <p:nvPr/>
        </p:nvCxnSpPr>
        <p:spPr>
          <a:xfrm>
            <a:off x="6105526" y="3811690"/>
            <a:ext cx="9525" cy="2861869"/>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56B00B99-362D-4278-BB3B-8C0339473D4E}"/>
              </a:ext>
            </a:extLst>
          </p:cNvPr>
          <p:cNvGrpSpPr/>
          <p:nvPr/>
        </p:nvGrpSpPr>
        <p:grpSpPr>
          <a:xfrm>
            <a:off x="6805784" y="4903604"/>
            <a:ext cx="3002656" cy="486530"/>
            <a:chOff x="5281784" y="3889249"/>
            <a:chExt cx="3002656" cy="486530"/>
          </a:xfrm>
        </p:grpSpPr>
        <p:sp>
          <p:nvSpPr>
            <p:cNvPr id="66" name="TextBox 65">
              <a:extLst>
                <a:ext uri="{FF2B5EF4-FFF2-40B4-BE49-F238E27FC236}">
                  <a16:creationId xmlns:a16="http://schemas.microsoft.com/office/drawing/2014/main" id="{13FFC3F7-C87D-4517-9260-311D4DFD739E}"/>
                </a:ext>
              </a:extLst>
            </p:cNvPr>
            <p:cNvSpPr txBox="1"/>
            <p:nvPr/>
          </p:nvSpPr>
          <p:spPr>
            <a:xfrm>
              <a:off x="6198824" y="3956030"/>
              <a:ext cx="2085616" cy="338554"/>
            </a:xfrm>
            <a:prstGeom prst="rect">
              <a:avLst/>
            </a:prstGeom>
            <a:noFill/>
          </p:spPr>
          <p:txBody>
            <a:bodyPr wrap="square" rtlCol="0">
              <a:spAutoFit/>
            </a:bodyPr>
            <a:lstStyle/>
            <a:p>
              <a:pPr defTabSz="914400" eaLnBrk="1" hangingPunct="1">
                <a:defRPr/>
              </a:pPr>
              <a:r>
                <a:rPr lang="en-GB" sz="1600" kern="0">
                  <a:solidFill>
                    <a:srgbClr val="000000"/>
                  </a:solidFill>
                  <a:latin typeface="Aptos" panose="020B0004020202020204" pitchFamily="34" charset="0"/>
                  <a:cs typeface="+mn-cs"/>
                </a:rPr>
                <a:t>Children - Everything</a:t>
              </a:r>
            </a:p>
          </p:txBody>
        </p:sp>
        <p:grpSp>
          <p:nvGrpSpPr>
            <p:cNvPr id="67" name="Group 66">
              <a:extLst>
                <a:ext uri="{FF2B5EF4-FFF2-40B4-BE49-F238E27FC236}">
                  <a16:creationId xmlns:a16="http://schemas.microsoft.com/office/drawing/2014/main" id="{456440B0-570D-4C60-A28F-CDC102683FDB}"/>
                </a:ext>
              </a:extLst>
            </p:cNvPr>
            <p:cNvGrpSpPr/>
            <p:nvPr/>
          </p:nvGrpSpPr>
          <p:grpSpPr>
            <a:xfrm>
              <a:off x="5281784" y="3889249"/>
              <a:ext cx="486530" cy="486530"/>
              <a:chOff x="5272259" y="3889249"/>
              <a:chExt cx="486530" cy="486530"/>
            </a:xfrm>
          </p:grpSpPr>
          <p:pic>
            <p:nvPicPr>
              <p:cNvPr id="73" name="Graphic 72" descr="Badge Tick with solid fill">
                <a:extLst>
                  <a:ext uri="{FF2B5EF4-FFF2-40B4-BE49-F238E27FC236}">
                    <a16:creationId xmlns:a16="http://schemas.microsoft.com/office/drawing/2014/main" id="{2CBEC7D2-8695-4880-AD91-AF8D380E21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72259" y="3889249"/>
                <a:ext cx="486530" cy="486530"/>
              </a:xfrm>
              <a:prstGeom prst="rect">
                <a:avLst/>
              </a:prstGeom>
              <a:effectLst>
                <a:outerShdw blurRad="63500" sx="102000" sy="102000" algn="ctr" rotWithShape="0">
                  <a:prstClr val="black">
                    <a:alpha val="40000"/>
                  </a:prstClr>
                </a:outerShdw>
              </a:effectLst>
            </p:spPr>
          </p:pic>
          <p:grpSp>
            <p:nvGrpSpPr>
              <p:cNvPr id="74" name="Group 73">
                <a:extLst>
                  <a:ext uri="{FF2B5EF4-FFF2-40B4-BE49-F238E27FC236}">
                    <a16:creationId xmlns:a16="http://schemas.microsoft.com/office/drawing/2014/main" id="{5AE9F7A8-7F77-4FA7-BE20-B178E45E388F}"/>
                  </a:ext>
                </a:extLst>
              </p:cNvPr>
              <p:cNvGrpSpPr/>
              <p:nvPr/>
            </p:nvGrpSpPr>
            <p:grpSpPr>
              <a:xfrm>
                <a:off x="5414235" y="4033430"/>
                <a:ext cx="195738" cy="198167"/>
                <a:chOff x="2031940" y="2379219"/>
                <a:chExt cx="195738" cy="198167"/>
              </a:xfrm>
            </p:grpSpPr>
            <p:sp>
              <p:nvSpPr>
                <p:cNvPr id="75" name="Oval 74">
                  <a:extLst>
                    <a:ext uri="{FF2B5EF4-FFF2-40B4-BE49-F238E27FC236}">
                      <a16:creationId xmlns:a16="http://schemas.microsoft.com/office/drawing/2014/main" id="{816B6967-AEB2-47DC-9308-A22EB2134FBD}"/>
                    </a:ext>
                  </a:extLst>
                </p:cNvPr>
                <p:cNvSpPr/>
                <p:nvPr/>
              </p:nvSpPr>
              <p:spPr>
                <a:xfrm>
                  <a:off x="2031940" y="2379219"/>
                  <a:ext cx="195738" cy="198167"/>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pic>
              <p:nvPicPr>
                <p:cNvPr id="76" name="Graphic 75" descr="Checkmark with solid fill">
                  <a:extLst>
                    <a:ext uri="{FF2B5EF4-FFF2-40B4-BE49-F238E27FC236}">
                      <a16:creationId xmlns:a16="http://schemas.microsoft.com/office/drawing/2014/main" id="{2FCA35B3-192F-424C-9E6E-5226448D917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43210" y="2403416"/>
                  <a:ext cx="173197" cy="173197"/>
                </a:xfrm>
                <a:prstGeom prst="rect">
                  <a:avLst/>
                </a:prstGeom>
              </p:spPr>
            </p:pic>
          </p:grpSp>
        </p:grpSp>
        <p:grpSp>
          <p:nvGrpSpPr>
            <p:cNvPr id="68" name="Group 67">
              <a:extLst>
                <a:ext uri="{FF2B5EF4-FFF2-40B4-BE49-F238E27FC236}">
                  <a16:creationId xmlns:a16="http://schemas.microsoft.com/office/drawing/2014/main" id="{DA504EB3-D39D-4146-AD45-3F36014E4433}"/>
                </a:ext>
              </a:extLst>
            </p:cNvPr>
            <p:cNvGrpSpPr/>
            <p:nvPr/>
          </p:nvGrpSpPr>
          <p:grpSpPr>
            <a:xfrm>
              <a:off x="5754011" y="3905003"/>
              <a:ext cx="440609" cy="440609"/>
              <a:chOff x="1336617" y="2786195"/>
              <a:chExt cx="1420948" cy="1420948"/>
            </a:xfrm>
          </p:grpSpPr>
          <p:grpSp>
            <p:nvGrpSpPr>
              <p:cNvPr id="69" name="Group 68">
                <a:extLst>
                  <a:ext uri="{FF2B5EF4-FFF2-40B4-BE49-F238E27FC236}">
                    <a16:creationId xmlns:a16="http://schemas.microsoft.com/office/drawing/2014/main" id="{D7F5CF87-F813-4508-9B0D-6909DD768E57}"/>
                  </a:ext>
                </a:extLst>
              </p:cNvPr>
              <p:cNvGrpSpPr/>
              <p:nvPr/>
            </p:nvGrpSpPr>
            <p:grpSpPr>
              <a:xfrm>
                <a:off x="1336617" y="2786195"/>
                <a:ext cx="1420948" cy="1420948"/>
                <a:chOff x="3656870" y="1599496"/>
                <a:chExt cx="1420948" cy="1420948"/>
              </a:xfrm>
            </p:grpSpPr>
            <p:sp>
              <p:nvSpPr>
                <p:cNvPr id="71" name="Oval 70">
                  <a:extLst>
                    <a:ext uri="{FF2B5EF4-FFF2-40B4-BE49-F238E27FC236}">
                      <a16:creationId xmlns:a16="http://schemas.microsoft.com/office/drawing/2014/main" id="{39D50596-F9C8-4C31-B1A8-3CFCBC7C7CE4}"/>
                    </a:ext>
                  </a:extLst>
                </p:cNvPr>
                <p:cNvSpPr/>
                <p:nvPr/>
              </p:nvSpPr>
              <p:spPr>
                <a:xfrm>
                  <a:off x="3656870"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72" name="Oval 71">
                  <a:extLst>
                    <a:ext uri="{FF2B5EF4-FFF2-40B4-BE49-F238E27FC236}">
                      <a16:creationId xmlns:a16="http://schemas.microsoft.com/office/drawing/2014/main" id="{ADB36637-3785-464C-A2C9-541359701654}"/>
                    </a:ext>
                  </a:extLst>
                </p:cNvPr>
                <p:cNvSpPr/>
                <p:nvPr/>
              </p:nvSpPr>
              <p:spPr>
                <a:xfrm>
                  <a:off x="3877838" y="1814317"/>
                  <a:ext cx="991305" cy="99130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70" name="Graphic 69" descr="Children with solid fill">
                <a:extLst>
                  <a:ext uri="{FF2B5EF4-FFF2-40B4-BE49-F238E27FC236}">
                    <a16:creationId xmlns:a16="http://schemas.microsoft.com/office/drawing/2014/main" id="{1515A958-2780-4FE2-AB84-C272D6152B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4973" y="3048655"/>
                <a:ext cx="914400" cy="914400"/>
              </a:xfrm>
              <a:prstGeom prst="rect">
                <a:avLst/>
              </a:prstGeom>
            </p:spPr>
          </p:pic>
        </p:grpSp>
      </p:grpSp>
      <p:grpSp>
        <p:nvGrpSpPr>
          <p:cNvPr id="77" name="Group 76">
            <a:extLst>
              <a:ext uri="{FF2B5EF4-FFF2-40B4-BE49-F238E27FC236}">
                <a16:creationId xmlns:a16="http://schemas.microsoft.com/office/drawing/2014/main" id="{8FD9BA14-5AF3-47C9-9708-4E148103C373}"/>
              </a:ext>
            </a:extLst>
          </p:cNvPr>
          <p:cNvGrpSpPr/>
          <p:nvPr/>
        </p:nvGrpSpPr>
        <p:grpSpPr>
          <a:xfrm>
            <a:off x="6805785" y="5813477"/>
            <a:ext cx="3924699" cy="584775"/>
            <a:chOff x="5281784" y="5028733"/>
            <a:chExt cx="3924699" cy="584775"/>
          </a:xfrm>
        </p:grpSpPr>
        <p:grpSp>
          <p:nvGrpSpPr>
            <p:cNvPr id="78" name="Group 77">
              <a:extLst>
                <a:ext uri="{FF2B5EF4-FFF2-40B4-BE49-F238E27FC236}">
                  <a16:creationId xmlns:a16="http://schemas.microsoft.com/office/drawing/2014/main" id="{8112215A-AAC0-48F9-B7AA-EF2845B246D1}"/>
                </a:ext>
              </a:extLst>
            </p:cNvPr>
            <p:cNvGrpSpPr/>
            <p:nvPr/>
          </p:nvGrpSpPr>
          <p:grpSpPr>
            <a:xfrm>
              <a:off x="5281784" y="5096105"/>
              <a:ext cx="486530" cy="486530"/>
              <a:chOff x="6422172" y="1806753"/>
              <a:chExt cx="914400" cy="914400"/>
            </a:xfrm>
            <a:solidFill>
              <a:srgbClr val="0070C0"/>
            </a:solidFill>
            <a:effectLst>
              <a:outerShdw blurRad="63500" sx="102000" sy="102000" algn="ctr" rotWithShape="0">
                <a:prstClr val="black">
                  <a:alpha val="40000"/>
                </a:prstClr>
              </a:outerShdw>
            </a:effectLst>
          </p:grpSpPr>
          <p:grpSp>
            <p:nvGrpSpPr>
              <p:cNvPr id="85" name="Group 84">
                <a:extLst>
                  <a:ext uri="{FF2B5EF4-FFF2-40B4-BE49-F238E27FC236}">
                    <a16:creationId xmlns:a16="http://schemas.microsoft.com/office/drawing/2014/main" id="{B3A1E44D-D0B4-4A58-B666-4919BEC6DBE9}"/>
                  </a:ext>
                </a:extLst>
              </p:cNvPr>
              <p:cNvGrpSpPr/>
              <p:nvPr/>
            </p:nvGrpSpPr>
            <p:grpSpPr>
              <a:xfrm>
                <a:off x="6422172" y="1806753"/>
                <a:ext cx="914400" cy="914400"/>
                <a:chOff x="6422172" y="1806753"/>
                <a:chExt cx="914400" cy="914400"/>
              </a:xfrm>
              <a:grpFill/>
            </p:grpSpPr>
            <p:pic>
              <p:nvPicPr>
                <p:cNvPr id="87" name="Graphic 86" descr="Badge Tick with solid fill">
                  <a:extLst>
                    <a:ext uri="{FF2B5EF4-FFF2-40B4-BE49-F238E27FC236}">
                      <a16:creationId xmlns:a16="http://schemas.microsoft.com/office/drawing/2014/main" id="{EC09051C-A651-48AA-BECD-44383AB0F1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2172" y="1806753"/>
                  <a:ext cx="914400" cy="914400"/>
                </a:xfrm>
                <a:prstGeom prst="rect">
                  <a:avLst/>
                </a:prstGeom>
              </p:spPr>
            </p:pic>
            <p:sp>
              <p:nvSpPr>
                <p:cNvPr id="88" name="Oval 87">
                  <a:extLst>
                    <a:ext uri="{FF2B5EF4-FFF2-40B4-BE49-F238E27FC236}">
                      <a16:creationId xmlns:a16="http://schemas.microsoft.com/office/drawing/2014/main" id="{042A3773-0106-44D1-A938-4F6F8B06FB29}"/>
                    </a:ext>
                  </a:extLst>
                </p:cNvPr>
                <p:cNvSpPr/>
                <p:nvPr/>
              </p:nvSpPr>
              <p:spPr>
                <a:xfrm>
                  <a:off x="6681515" y="2070849"/>
                  <a:ext cx="412679" cy="3969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86" name="Graphic 85" descr="Close with solid fill">
                <a:extLst>
                  <a:ext uri="{FF2B5EF4-FFF2-40B4-BE49-F238E27FC236}">
                    <a16:creationId xmlns:a16="http://schemas.microsoft.com/office/drawing/2014/main" id="{87EC2340-45C5-470D-AA69-237BB65D6C07}"/>
                  </a:ext>
                </a:extLst>
              </p:cNvPr>
              <p:cNvPicPr>
                <a:picLocks noChangeAspect="1"/>
              </p:cNvPicPr>
              <p:nvPr/>
            </p:nvPicPr>
            <p:blipFill>
              <a:blip r:embed="rId8">
                <a:extLst>
                  <a:ext uri="{96DAC541-7B7A-43D3-8B79-37D633B846F1}">
                    <asvg:svgBlip xmlns:asvg="http://schemas.microsoft.com/office/drawing/2016/SVG/main" r:embed="rId16"/>
                  </a:ext>
                </a:extLst>
              </a:blip>
              <a:stretch>
                <a:fillRect/>
              </a:stretch>
            </p:blipFill>
            <p:spPr>
              <a:xfrm>
                <a:off x="6715056" y="2091473"/>
                <a:ext cx="334812" cy="334812"/>
              </a:xfrm>
              <a:prstGeom prst="rect">
                <a:avLst/>
              </a:prstGeom>
            </p:spPr>
          </p:pic>
        </p:grpSp>
        <p:sp>
          <p:nvSpPr>
            <p:cNvPr id="79" name="TextBox 78">
              <a:extLst>
                <a:ext uri="{FF2B5EF4-FFF2-40B4-BE49-F238E27FC236}">
                  <a16:creationId xmlns:a16="http://schemas.microsoft.com/office/drawing/2014/main" id="{4117F62B-430F-48DD-8A9B-B73F4C064709}"/>
                </a:ext>
              </a:extLst>
            </p:cNvPr>
            <p:cNvSpPr txBox="1"/>
            <p:nvPr/>
          </p:nvSpPr>
          <p:spPr>
            <a:xfrm>
              <a:off x="6121655" y="5028733"/>
              <a:ext cx="3084828" cy="584775"/>
            </a:xfrm>
            <a:prstGeom prst="rect">
              <a:avLst/>
            </a:prstGeom>
            <a:noFill/>
          </p:spPr>
          <p:txBody>
            <a:bodyPr wrap="square">
              <a:spAutoFit/>
            </a:bodyPr>
            <a:lstStyle/>
            <a:p>
              <a:pPr defTabSz="914400" eaLnBrk="1" hangingPunct="1">
                <a:spcBef>
                  <a:spcPct val="50000"/>
                </a:spcBef>
                <a:defRPr/>
              </a:pPr>
              <a:r>
                <a:rPr lang="en-GB" sz="1600" kern="0">
                  <a:solidFill>
                    <a:srgbClr val="000000"/>
                  </a:solidFill>
                  <a:latin typeface="Aptos" panose="020B0004020202020204" pitchFamily="34" charset="0"/>
                  <a:cs typeface="+mn-cs"/>
                </a:rPr>
                <a:t>Parents, siblings, grandparents, aunts/uncles or crown takes all</a:t>
              </a:r>
            </a:p>
          </p:txBody>
        </p:sp>
        <p:grpSp>
          <p:nvGrpSpPr>
            <p:cNvPr id="80" name="Group 79">
              <a:extLst>
                <a:ext uri="{FF2B5EF4-FFF2-40B4-BE49-F238E27FC236}">
                  <a16:creationId xmlns:a16="http://schemas.microsoft.com/office/drawing/2014/main" id="{754AEFB5-FF28-469D-BBDB-6FF7F127C558}"/>
                </a:ext>
              </a:extLst>
            </p:cNvPr>
            <p:cNvGrpSpPr/>
            <p:nvPr/>
          </p:nvGrpSpPr>
          <p:grpSpPr>
            <a:xfrm>
              <a:off x="5742250" y="5116365"/>
              <a:ext cx="440609" cy="440609"/>
              <a:chOff x="1541273" y="2786195"/>
              <a:chExt cx="1420948" cy="1420948"/>
            </a:xfrm>
          </p:grpSpPr>
          <p:grpSp>
            <p:nvGrpSpPr>
              <p:cNvPr id="81" name="Group 80">
                <a:extLst>
                  <a:ext uri="{FF2B5EF4-FFF2-40B4-BE49-F238E27FC236}">
                    <a16:creationId xmlns:a16="http://schemas.microsoft.com/office/drawing/2014/main" id="{8B2F0C98-C87C-4295-98AB-243070F001C6}"/>
                  </a:ext>
                </a:extLst>
              </p:cNvPr>
              <p:cNvGrpSpPr/>
              <p:nvPr/>
            </p:nvGrpSpPr>
            <p:grpSpPr>
              <a:xfrm>
                <a:off x="1541273" y="2786195"/>
                <a:ext cx="1420948" cy="1420948"/>
                <a:chOff x="3861526" y="1599496"/>
                <a:chExt cx="1420948" cy="1420948"/>
              </a:xfrm>
            </p:grpSpPr>
            <p:sp>
              <p:nvSpPr>
                <p:cNvPr id="83" name="Oval 82">
                  <a:extLst>
                    <a:ext uri="{FF2B5EF4-FFF2-40B4-BE49-F238E27FC236}">
                      <a16:creationId xmlns:a16="http://schemas.microsoft.com/office/drawing/2014/main" id="{49809BC6-FFE7-4CB2-A060-D69A8F5B2468}"/>
                    </a:ext>
                  </a:extLst>
                </p:cNvPr>
                <p:cNvSpPr/>
                <p:nvPr/>
              </p:nvSpPr>
              <p:spPr>
                <a:xfrm>
                  <a:off x="3861526"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84" name="Oval 83">
                  <a:extLst>
                    <a:ext uri="{FF2B5EF4-FFF2-40B4-BE49-F238E27FC236}">
                      <a16:creationId xmlns:a16="http://schemas.microsoft.com/office/drawing/2014/main" id="{CE383D3A-1B50-4991-8655-784D16690438}"/>
                    </a:ext>
                  </a:extLst>
                </p:cNvPr>
                <p:cNvSpPr/>
                <p:nvPr/>
              </p:nvSpPr>
              <p:spPr>
                <a:xfrm>
                  <a:off x="4076348" y="1814318"/>
                  <a:ext cx="991304" cy="9913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82" name="Graphic 81" descr="Social network with solid fill">
                <a:extLst>
                  <a:ext uri="{FF2B5EF4-FFF2-40B4-BE49-F238E27FC236}">
                    <a16:creationId xmlns:a16="http://schemas.microsoft.com/office/drawing/2014/main" id="{554899CE-74B5-4EC3-AF2F-FF62965AF809}"/>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819629" y="3007698"/>
                <a:ext cx="914400" cy="914400"/>
              </a:xfrm>
              <a:prstGeom prst="rect">
                <a:avLst/>
              </a:prstGeom>
            </p:spPr>
          </p:pic>
        </p:grpSp>
      </p:grpSp>
      <p:sp>
        <p:nvSpPr>
          <p:cNvPr id="89" name="TextBox 88">
            <a:extLst>
              <a:ext uri="{FF2B5EF4-FFF2-40B4-BE49-F238E27FC236}">
                <a16:creationId xmlns:a16="http://schemas.microsoft.com/office/drawing/2014/main" id="{AE7957C6-A266-4915-91E4-2738B5448214}"/>
              </a:ext>
            </a:extLst>
          </p:cNvPr>
          <p:cNvSpPr txBox="1"/>
          <p:nvPr/>
        </p:nvSpPr>
        <p:spPr>
          <a:xfrm>
            <a:off x="3030778" y="4136700"/>
            <a:ext cx="1171252" cy="338554"/>
          </a:xfrm>
          <a:prstGeom prst="rect">
            <a:avLst/>
          </a:prstGeom>
          <a:noFill/>
        </p:spPr>
        <p:txBody>
          <a:bodyPr wrap="square" rtlCol="0">
            <a:spAutoFit/>
          </a:bodyPr>
          <a:lstStyle/>
          <a:p>
            <a:pPr defTabSz="914400" eaLnBrk="1" hangingPunct="1">
              <a:defRPr/>
            </a:pPr>
            <a:r>
              <a:rPr lang="en-GB" sz="1600" kern="0">
                <a:solidFill>
                  <a:srgbClr val="000000"/>
                </a:solidFill>
                <a:latin typeface="Aptos" panose="020B0004020202020204" pitchFamily="34" charset="0"/>
                <a:cs typeface="+mn-cs"/>
              </a:rPr>
              <a:t>Children?</a:t>
            </a:r>
          </a:p>
        </p:txBody>
      </p:sp>
      <p:sp>
        <p:nvSpPr>
          <p:cNvPr id="90" name="TextBox 89">
            <a:extLst>
              <a:ext uri="{FF2B5EF4-FFF2-40B4-BE49-F238E27FC236}">
                <a16:creationId xmlns:a16="http://schemas.microsoft.com/office/drawing/2014/main" id="{14559903-B443-4FE6-ADD2-5C2C890F6916}"/>
              </a:ext>
            </a:extLst>
          </p:cNvPr>
          <p:cNvSpPr txBox="1"/>
          <p:nvPr/>
        </p:nvSpPr>
        <p:spPr>
          <a:xfrm>
            <a:off x="8172075" y="4136700"/>
            <a:ext cx="1142035" cy="338554"/>
          </a:xfrm>
          <a:prstGeom prst="rect">
            <a:avLst/>
          </a:prstGeom>
          <a:noFill/>
        </p:spPr>
        <p:txBody>
          <a:bodyPr wrap="square" rtlCol="0">
            <a:spAutoFit/>
          </a:bodyPr>
          <a:lstStyle/>
          <a:p>
            <a:pPr defTabSz="914400" eaLnBrk="1" hangingPunct="1">
              <a:defRPr/>
            </a:pPr>
            <a:r>
              <a:rPr lang="en-GB" sz="1600" kern="0">
                <a:solidFill>
                  <a:srgbClr val="000000"/>
                </a:solidFill>
                <a:latin typeface="Aptos" panose="020B0004020202020204" pitchFamily="34" charset="0"/>
                <a:cs typeface="+mn-cs"/>
              </a:rPr>
              <a:t>Children?</a:t>
            </a:r>
          </a:p>
        </p:txBody>
      </p:sp>
      <p:sp>
        <p:nvSpPr>
          <p:cNvPr id="91" name="TextBox 90">
            <a:extLst>
              <a:ext uri="{FF2B5EF4-FFF2-40B4-BE49-F238E27FC236}">
                <a16:creationId xmlns:a16="http://schemas.microsoft.com/office/drawing/2014/main" id="{C8B79A6E-783B-490D-83BA-E9A89CEB5A7E}"/>
              </a:ext>
            </a:extLst>
          </p:cNvPr>
          <p:cNvSpPr txBox="1"/>
          <p:nvPr/>
        </p:nvSpPr>
        <p:spPr>
          <a:xfrm>
            <a:off x="5076188" y="3335744"/>
            <a:ext cx="2391413" cy="338554"/>
          </a:xfrm>
          <a:prstGeom prst="rect">
            <a:avLst/>
          </a:prstGeom>
          <a:noFill/>
        </p:spPr>
        <p:txBody>
          <a:bodyPr wrap="square" rtlCol="0">
            <a:spAutoFit/>
          </a:bodyPr>
          <a:lstStyle/>
          <a:p>
            <a:pPr defTabSz="914400" eaLnBrk="1" hangingPunct="1">
              <a:defRPr/>
            </a:pPr>
            <a:r>
              <a:rPr lang="en-GB" sz="1600" kern="0">
                <a:solidFill>
                  <a:srgbClr val="000000"/>
                </a:solidFill>
                <a:latin typeface="Aptos" panose="020B0004020202020204" pitchFamily="34" charset="0"/>
                <a:cs typeface="+mn-cs"/>
              </a:rPr>
              <a:t>Married / Civil Partner?</a:t>
            </a:r>
          </a:p>
        </p:txBody>
      </p:sp>
      <p:grpSp>
        <p:nvGrpSpPr>
          <p:cNvPr id="113" name="Group 112">
            <a:extLst>
              <a:ext uri="{FF2B5EF4-FFF2-40B4-BE49-F238E27FC236}">
                <a16:creationId xmlns:a16="http://schemas.microsoft.com/office/drawing/2014/main" id="{E1BC897C-3191-721B-4D7A-0B2D2017854C}"/>
              </a:ext>
            </a:extLst>
          </p:cNvPr>
          <p:cNvGrpSpPr/>
          <p:nvPr/>
        </p:nvGrpSpPr>
        <p:grpSpPr>
          <a:xfrm>
            <a:off x="1689484" y="4745511"/>
            <a:ext cx="4689995" cy="998057"/>
            <a:chOff x="165483" y="3910777"/>
            <a:chExt cx="4689995" cy="998057"/>
          </a:xfrm>
        </p:grpSpPr>
        <p:grpSp>
          <p:nvGrpSpPr>
            <p:cNvPr id="34" name="Group 33">
              <a:extLst>
                <a:ext uri="{FF2B5EF4-FFF2-40B4-BE49-F238E27FC236}">
                  <a16:creationId xmlns:a16="http://schemas.microsoft.com/office/drawing/2014/main" id="{37D7F097-352F-417E-A0AA-705ADA6ACD98}"/>
                </a:ext>
              </a:extLst>
            </p:cNvPr>
            <p:cNvGrpSpPr/>
            <p:nvPr/>
          </p:nvGrpSpPr>
          <p:grpSpPr>
            <a:xfrm>
              <a:off x="165483" y="3910777"/>
              <a:ext cx="4689995" cy="974261"/>
              <a:chOff x="347671" y="3681165"/>
              <a:chExt cx="4689995" cy="974261"/>
            </a:xfrm>
          </p:grpSpPr>
          <p:sp>
            <p:nvSpPr>
              <p:cNvPr id="45" name="TextBox 44">
                <a:extLst>
                  <a:ext uri="{FF2B5EF4-FFF2-40B4-BE49-F238E27FC236}">
                    <a16:creationId xmlns:a16="http://schemas.microsoft.com/office/drawing/2014/main" id="{D34D4155-1729-4196-BBBF-DE8854494431}"/>
                  </a:ext>
                </a:extLst>
              </p:cNvPr>
              <p:cNvSpPr txBox="1"/>
              <p:nvPr/>
            </p:nvSpPr>
            <p:spPr>
              <a:xfrm>
                <a:off x="1327907" y="3681165"/>
                <a:ext cx="3709759" cy="584775"/>
              </a:xfrm>
              <a:prstGeom prst="rect">
                <a:avLst/>
              </a:prstGeom>
              <a:noFill/>
            </p:spPr>
            <p:txBody>
              <a:bodyPr wrap="square" rtlCol="0">
                <a:spAutoFit/>
              </a:bodyPr>
              <a:lstStyle/>
              <a:p>
                <a:pPr defTabSz="914400" eaLnBrk="1" hangingPunct="1">
                  <a:defRPr/>
                </a:pPr>
                <a:r>
                  <a:rPr lang="en-GB" sz="1600" kern="0">
                    <a:solidFill>
                      <a:srgbClr val="000000"/>
                    </a:solidFill>
                    <a:latin typeface="Aptos" panose="020B0004020202020204" pitchFamily="34" charset="0"/>
                    <a:cs typeface="+mn-cs"/>
                  </a:rPr>
                  <a:t>Spouse / Civil Partner - £322,000 +</a:t>
                </a:r>
              </a:p>
              <a:p>
                <a:pPr defTabSz="914400" eaLnBrk="1" hangingPunct="1">
                  <a:defRPr/>
                </a:pPr>
                <a:r>
                  <a:rPr lang="en-GB" sz="1600" kern="0">
                    <a:solidFill>
                      <a:srgbClr val="000000"/>
                    </a:solidFill>
                    <a:latin typeface="Aptos" panose="020B0004020202020204" pitchFamily="34" charset="0"/>
                    <a:cs typeface="+mn-cs"/>
                  </a:rPr>
                  <a:t> ½ the remainder</a:t>
                </a:r>
              </a:p>
            </p:txBody>
          </p:sp>
          <p:sp>
            <p:nvSpPr>
              <p:cNvPr id="46" name="TextBox 45">
                <a:extLst>
                  <a:ext uri="{FF2B5EF4-FFF2-40B4-BE49-F238E27FC236}">
                    <a16:creationId xmlns:a16="http://schemas.microsoft.com/office/drawing/2014/main" id="{C218DD9C-43B3-4F83-89D2-0A30B588B8F9}"/>
                  </a:ext>
                </a:extLst>
              </p:cNvPr>
              <p:cNvSpPr txBox="1"/>
              <p:nvPr/>
            </p:nvSpPr>
            <p:spPr>
              <a:xfrm>
                <a:off x="1377731" y="4316872"/>
                <a:ext cx="2085616" cy="338554"/>
              </a:xfrm>
              <a:prstGeom prst="rect">
                <a:avLst/>
              </a:prstGeom>
              <a:noFill/>
            </p:spPr>
            <p:txBody>
              <a:bodyPr wrap="square" rtlCol="0">
                <a:spAutoFit/>
              </a:bodyPr>
              <a:lstStyle/>
              <a:p>
                <a:pPr defTabSz="914400" eaLnBrk="1" hangingPunct="1">
                  <a:defRPr/>
                </a:pPr>
                <a:r>
                  <a:rPr lang="en-GB" sz="1600" kern="0">
                    <a:solidFill>
                      <a:srgbClr val="000000"/>
                    </a:solidFill>
                    <a:latin typeface="Aptos" panose="020B0004020202020204" pitchFamily="34" charset="0"/>
                    <a:cs typeface="+mn-cs"/>
                  </a:rPr>
                  <a:t>Children - the rest</a:t>
                </a:r>
              </a:p>
            </p:txBody>
          </p:sp>
          <p:grpSp>
            <p:nvGrpSpPr>
              <p:cNvPr id="47" name="Group 46">
                <a:extLst>
                  <a:ext uri="{FF2B5EF4-FFF2-40B4-BE49-F238E27FC236}">
                    <a16:creationId xmlns:a16="http://schemas.microsoft.com/office/drawing/2014/main" id="{1C369A47-B5FB-4FC8-B8A5-428EF5033203}"/>
                  </a:ext>
                </a:extLst>
              </p:cNvPr>
              <p:cNvGrpSpPr/>
              <p:nvPr/>
            </p:nvGrpSpPr>
            <p:grpSpPr>
              <a:xfrm>
                <a:off x="347671" y="3889249"/>
                <a:ext cx="486530" cy="486530"/>
                <a:chOff x="358934" y="3889249"/>
                <a:chExt cx="486530" cy="486530"/>
              </a:xfrm>
            </p:grpSpPr>
            <p:pic>
              <p:nvPicPr>
                <p:cNvPr id="48" name="Graphic 47" descr="Badge Tick with solid fill">
                  <a:extLst>
                    <a:ext uri="{FF2B5EF4-FFF2-40B4-BE49-F238E27FC236}">
                      <a16:creationId xmlns:a16="http://schemas.microsoft.com/office/drawing/2014/main" id="{F72CB0F2-89A1-41DA-9CBF-AE221B0366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8934" y="3889249"/>
                  <a:ext cx="486530" cy="486530"/>
                </a:xfrm>
                <a:prstGeom prst="rect">
                  <a:avLst/>
                </a:prstGeom>
                <a:effectLst>
                  <a:outerShdw blurRad="63500" sx="102000" sy="102000" algn="ctr" rotWithShape="0">
                    <a:prstClr val="black">
                      <a:alpha val="40000"/>
                    </a:prstClr>
                  </a:outerShdw>
                </a:effectLst>
              </p:spPr>
            </p:pic>
            <p:grpSp>
              <p:nvGrpSpPr>
                <p:cNvPr id="49" name="Group 48">
                  <a:extLst>
                    <a:ext uri="{FF2B5EF4-FFF2-40B4-BE49-F238E27FC236}">
                      <a16:creationId xmlns:a16="http://schemas.microsoft.com/office/drawing/2014/main" id="{5CB4344B-2127-409F-8300-4EC39C6FEEF6}"/>
                    </a:ext>
                  </a:extLst>
                </p:cNvPr>
                <p:cNvGrpSpPr/>
                <p:nvPr/>
              </p:nvGrpSpPr>
              <p:grpSpPr>
                <a:xfrm>
                  <a:off x="504239" y="4033430"/>
                  <a:ext cx="195738" cy="198167"/>
                  <a:chOff x="2031940" y="2379219"/>
                  <a:chExt cx="195738" cy="198167"/>
                </a:xfrm>
              </p:grpSpPr>
              <p:sp>
                <p:nvSpPr>
                  <p:cNvPr id="50" name="Oval 49">
                    <a:extLst>
                      <a:ext uri="{FF2B5EF4-FFF2-40B4-BE49-F238E27FC236}">
                        <a16:creationId xmlns:a16="http://schemas.microsoft.com/office/drawing/2014/main" id="{E845116D-FF3C-4C0E-9B2A-D6364C1E0AFE}"/>
                      </a:ext>
                    </a:extLst>
                  </p:cNvPr>
                  <p:cNvSpPr/>
                  <p:nvPr/>
                </p:nvSpPr>
                <p:spPr>
                  <a:xfrm>
                    <a:off x="2031940" y="2379219"/>
                    <a:ext cx="195738" cy="198167"/>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pic>
                <p:nvPicPr>
                  <p:cNvPr id="51" name="Graphic 50" descr="Checkmark with solid fill">
                    <a:extLst>
                      <a:ext uri="{FF2B5EF4-FFF2-40B4-BE49-F238E27FC236}">
                        <a16:creationId xmlns:a16="http://schemas.microsoft.com/office/drawing/2014/main" id="{56D60F4B-7C06-4397-A3BD-B383FFBA20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43210" y="2403416"/>
                    <a:ext cx="173197" cy="173197"/>
                  </a:xfrm>
                  <a:prstGeom prst="rect">
                    <a:avLst/>
                  </a:prstGeom>
                </p:spPr>
              </p:pic>
            </p:grpSp>
          </p:grpSp>
        </p:grpSp>
        <p:grpSp>
          <p:nvGrpSpPr>
            <p:cNvPr id="35" name="Group 34">
              <a:extLst>
                <a:ext uri="{FF2B5EF4-FFF2-40B4-BE49-F238E27FC236}">
                  <a16:creationId xmlns:a16="http://schemas.microsoft.com/office/drawing/2014/main" id="{6567EBAF-FF06-4E20-94C8-B284B0E47494}"/>
                </a:ext>
              </a:extLst>
            </p:cNvPr>
            <p:cNvGrpSpPr/>
            <p:nvPr/>
          </p:nvGrpSpPr>
          <p:grpSpPr>
            <a:xfrm>
              <a:off x="689535" y="4468225"/>
              <a:ext cx="440609" cy="440609"/>
              <a:chOff x="1541273" y="2786195"/>
              <a:chExt cx="1420948" cy="1420948"/>
            </a:xfrm>
          </p:grpSpPr>
          <p:grpSp>
            <p:nvGrpSpPr>
              <p:cNvPr id="41" name="Group 40">
                <a:extLst>
                  <a:ext uri="{FF2B5EF4-FFF2-40B4-BE49-F238E27FC236}">
                    <a16:creationId xmlns:a16="http://schemas.microsoft.com/office/drawing/2014/main" id="{994909D8-B81D-45CD-B4C7-9A0CD9611C4C}"/>
                  </a:ext>
                </a:extLst>
              </p:cNvPr>
              <p:cNvGrpSpPr/>
              <p:nvPr/>
            </p:nvGrpSpPr>
            <p:grpSpPr>
              <a:xfrm>
                <a:off x="1541273" y="2786195"/>
                <a:ext cx="1420948" cy="1420948"/>
                <a:chOff x="3861526" y="1599496"/>
                <a:chExt cx="1420948" cy="1420948"/>
              </a:xfrm>
            </p:grpSpPr>
            <p:sp>
              <p:nvSpPr>
                <p:cNvPr id="43" name="Oval 42">
                  <a:extLst>
                    <a:ext uri="{FF2B5EF4-FFF2-40B4-BE49-F238E27FC236}">
                      <a16:creationId xmlns:a16="http://schemas.microsoft.com/office/drawing/2014/main" id="{104123B1-3B7F-47AF-82DF-A9A12A70C8F7}"/>
                    </a:ext>
                  </a:extLst>
                </p:cNvPr>
                <p:cNvSpPr/>
                <p:nvPr/>
              </p:nvSpPr>
              <p:spPr>
                <a:xfrm>
                  <a:off x="3861526"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44" name="Oval 43">
                  <a:extLst>
                    <a:ext uri="{FF2B5EF4-FFF2-40B4-BE49-F238E27FC236}">
                      <a16:creationId xmlns:a16="http://schemas.microsoft.com/office/drawing/2014/main" id="{45C8DEEC-34EC-4455-B35E-D3B223BA8266}"/>
                    </a:ext>
                  </a:extLst>
                </p:cNvPr>
                <p:cNvSpPr/>
                <p:nvPr/>
              </p:nvSpPr>
              <p:spPr>
                <a:xfrm>
                  <a:off x="4076348" y="1814318"/>
                  <a:ext cx="991304" cy="9913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42" name="Graphic 41" descr="Children with solid fill">
                <a:extLst>
                  <a:ext uri="{FF2B5EF4-FFF2-40B4-BE49-F238E27FC236}">
                    <a16:creationId xmlns:a16="http://schemas.microsoft.com/office/drawing/2014/main" id="{53F6870A-230E-4410-9578-6890F4178B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19628" y="3048656"/>
                <a:ext cx="914399" cy="914399"/>
              </a:xfrm>
              <a:prstGeom prst="rect">
                <a:avLst/>
              </a:prstGeom>
            </p:spPr>
          </p:pic>
        </p:grpSp>
        <p:grpSp>
          <p:nvGrpSpPr>
            <p:cNvPr id="37" name="Group 36">
              <a:extLst>
                <a:ext uri="{FF2B5EF4-FFF2-40B4-BE49-F238E27FC236}">
                  <a16:creationId xmlns:a16="http://schemas.microsoft.com/office/drawing/2014/main" id="{D16FCB56-E6AC-42A4-89E3-3682BA63A472}"/>
                </a:ext>
              </a:extLst>
            </p:cNvPr>
            <p:cNvGrpSpPr/>
            <p:nvPr/>
          </p:nvGrpSpPr>
          <p:grpSpPr>
            <a:xfrm>
              <a:off x="683253" y="3980923"/>
              <a:ext cx="440609" cy="440609"/>
              <a:chOff x="3861526" y="1599496"/>
              <a:chExt cx="1420948" cy="1420948"/>
            </a:xfrm>
          </p:grpSpPr>
          <p:sp>
            <p:nvSpPr>
              <p:cNvPr id="39" name="Oval 38">
                <a:extLst>
                  <a:ext uri="{FF2B5EF4-FFF2-40B4-BE49-F238E27FC236}">
                    <a16:creationId xmlns:a16="http://schemas.microsoft.com/office/drawing/2014/main" id="{2DD4E199-FE78-4713-8B39-82563F665828}"/>
                  </a:ext>
                </a:extLst>
              </p:cNvPr>
              <p:cNvSpPr/>
              <p:nvPr/>
            </p:nvSpPr>
            <p:spPr>
              <a:xfrm>
                <a:off x="3861526"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40" name="Oval 39">
                <a:extLst>
                  <a:ext uri="{FF2B5EF4-FFF2-40B4-BE49-F238E27FC236}">
                    <a16:creationId xmlns:a16="http://schemas.microsoft.com/office/drawing/2014/main" id="{583BB4F0-3913-40AD-A98A-AEFB6A863C00}"/>
                  </a:ext>
                </a:extLst>
              </p:cNvPr>
              <p:cNvSpPr/>
              <p:nvPr/>
            </p:nvSpPr>
            <p:spPr>
              <a:xfrm>
                <a:off x="4076348" y="1814318"/>
                <a:ext cx="991304" cy="9913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111" name="Graphic 110" descr="Wedding rings with solid fill">
              <a:extLst>
                <a:ext uri="{FF2B5EF4-FFF2-40B4-BE49-F238E27FC236}">
                  <a16:creationId xmlns:a16="http://schemas.microsoft.com/office/drawing/2014/main" id="{CE0AF1AC-2DEB-0054-43EA-D3085C759B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3947" y="4074294"/>
              <a:ext cx="227827" cy="227827"/>
            </a:xfrm>
            <a:prstGeom prst="rect">
              <a:avLst/>
            </a:prstGeom>
          </p:spPr>
        </p:pic>
      </p:grpSp>
      <p:grpSp>
        <p:nvGrpSpPr>
          <p:cNvPr id="114" name="Group 113">
            <a:extLst>
              <a:ext uri="{FF2B5EF4-FFF2-40B4-BE49-F238E27FC236}">
                <a16:creationId xmlns:a16="http://schemas.microsoft.com/office/drawing/2014/main" id="{9CF171D9-02CC-883F-4BF6-536998920D59}"/>
              </a:ext>
            </a:extLst>
          </p:cNvPr>
          <p:cNvGrpSpPr/>
          <p:nvPr/>
        </p:nvGrpSpPr>
        <p:grpSpPr>
          <a:xfrm>
            <a:off x="1689484" y="5930839"/>
            <a:ext cx="3575825" cy="623729"/>
            <a:chOff x="165483" y="5096105"/>
            <a:chExt cx="3575825" cy="623729"/>
          </a:xfrm>
        </p:grpSpPr>
        <p:grpSp>
          <p:nvGrpSpPr>
            <p:cNvPr id="59" name="Group 58">
              <a:extLst>
                <a:ext uri="{FF2B5EF4-FFF2-40B4-BE49-F238E27FC236}">
                  <a16:creationId xmlns:a16="http://schemas.microsoft.com/office/drawing/2014/main" id="{B239A411-CCE2-4E90-B771-14129E009F11}"/>
                </a:ext>
              </a:extLst>
            </p:cNvPr>
            <p:cNvGrpSpPr/>
            <p:nvPr/>
          </p:nvGrpSpPr>
          <p:grpSpPr>
            <a:xfrm>
              <a:off x="165483" y="5096105"/>
              <a:ext cx="486530" cy="486530"/>
              <a:chOff x="6422172" y="1806753"/>
              <a:chExt cx="914400" cy="914400"/>
            </a:xfrm>
            <a:solidFill>
              <a:srgbClr val="0070C0"/>
            </a:solidFill>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F73B3CA9-188B-4DE4-86C1-580BA0A7C072}"/>
                  </a:ext>
                </a:extLst>
              </p:cNvPr>
              <p:cNvGrpSpPr/>
              <p:nvPr/>
            </p:nvGrpSpPr>
            <p:grpSpPr>
              <a:xfrm>
                <a:off x="6422172" y="1806753"/>
                <a:ext cx="914400" cy="914400"/>
                <a:chOff x="6422172" y="1806753"/>
                <a:chExt cx="914400" cy="914400"/>
              </a:xfrm>
              <a:grpFill/>
            </p:grpSpPr>
            <p:pic>
              <p:nvPicPr>
                <p:cNvPr id="63" name="Graphic 62" descr="Badge Tick with solid fill">
                  <a:extLst>
                    <a:ext uri="{FF2B5EF4-FFF2-40B4-BE49-F238E27FC236}">
                      <a16:creationId xmlns:a16="http://schemas.microsoft.com/office/drawing/2014/main" id="{2145072D-1A32-4C72-BDB1-9B4E3B2883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2172" y="1806753"/>
                  <a:ext cx="914400" cy="914400"/>
                </a:xfrm>
                <a:prstGeom prst="rect">
                  <a:avLst/>
                </a:prstGeom>
              </p:spPr>
            </p:pic>
            <p:sp>
              <p:nvSpPr>
                <p:cNvPr id="64" name="Oval 63">
                  <a:extLst>
                    <a:ext uri="{FF2B5EF4-FFF2-40B4-BE49-F238E27FC236}">
                      <a16:creationId xmlns:a16="http://schemas.microsoft.com/office/drawing/2014/main" id="{4F0896AA-20E7-454F-8682-86689C30784D}"/>
                    </a:ext>
                  </a:extLst>
                </p:cNvPr>
                <p:cNvSpPr/>
                <p:nvPr/>
              </p:nvSpPr>
              <p:spPr>
                <a:xfrm>
                  <a:off x="6681515" y="2070849"/>
                  <a:ext cx="412679" cy="3969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62" name="Graphic 61" descr="Close with solid fill">
                <a:extLst>
                  <a:ext uri="{FF2B5EF4-FFF2-40B4-BE49-F238E27FC236}">
                    <a16:creationId xmlns:a16="http://schemas.microsoft.com/office/drawing/2014/main" id="{A41E06F2-B693-4CDF-9568-95CBA64CABFA}"/>
                  </a:ext>
                </a:extLst>
              </p:cNvPr>
              <p:cNvPicPr>
                <a:picLocks noChangeAspect="1"/>
              </p:cNvPicPr>
              <p:nvPr/>
            </p:nvPicPr>
            <p:blipFill>
              <a:blip r:embed="rId8">
                <a:extLst>
                  <a:ext uri="{96DAC541-7B7A-43D3-8B79-37D633B846F1}">
                    <asvg:svgBlip xmlns:asvg="http://schemas.microsoft.com/office/drawing/2016/SVG/main" r:embed="rId16"/>
                  </a:ext>
                </a:extLst>
              </a:blip>
              <a:stretch>
                <a:fillRect/>
              </a:stretch>
            </p:blipFill>
            <p:spPr>
              <a:xfrm>
                <a:off x="6715056" y="2091473"/>
                <a:ext cx="334812" cy="334812"/>
              </a:xfrm>
              <a:prstGeom prst="rect">
                <a:avLst/>
              </a:prstGeom>
            </p:spPr>
          </p:pic>
        </p:grpSp>
        <p:sp>
          <p:nvSpPr>
            <p:cNvPr id="60" name="TextBox 59">
              <a:extLst>
                <a:ext uri="{FF2B5EF4-FFF2-40B4-BE49-F238E27FC236}">
                  <a16:creationId xmlns:a16="http://schemas.microsoft.com/office/drawing/2014/main" id="{9CB333D3-9C6F-4692-939F-DFE23E19AB82}"/>
                </a:ext>
              </a:extLst>
            </p:cNvPr>
            <p:cNvSpPr txBox="1"/>
            <p:nvPr/>
          </p:nvSpPr>
          <p:spPr>
            <a:xfrm>
              <a:off x="1213783" y="5135059"/>
              <a:ext cx="2527525" cy="584775"/>
            </a:xfrm>
            <a:prstGeom prst="rect">
              <a:avLst/>
            </a:prstGeom>
            <a:noFill/>
          </p:spPr>
          <p:txBody>
            <a:bodyPr wrap="square" rtlCol="0">
              <a:spAutoFit/>
            </a:bodyPr>
            <a:lstStyle/>
            <a:p>
              <a:pPr defTabSz="914400" eaLnBrk="1" hangingPunct="1">
                <a:defRPr/>
              </a:pPr>
              <a:r>
                <a:rPr lang="en-GB" sz="1600" kern="0">
                  <a:solidFill>
                    <a:srgbClr val="000000"/>
                  </a:solidFill>
                  <a:latin typeface="Aptos" panose="020B0004020202020204" pitchFamily="34" charset="0"/>
                  <a:cs typeface="+mn-cs"/>
                </a:rPr>
                <a:t>Spouse / Civil Partner - everything</a:t>
              </a:r>
            </a:p>
          </p:txBody>
        </p:sp>
        <p:grpSp>
          <p:nvGrpSpPr>
            <p:cNvPr id="55" name="Group 54">
              <a:extLst>
                <a:ext uri="{FF2B5EF4-FFF2-40B4-BE49-F238E27FC236}">
                  <a16:creationId xmlns:a16="http://schemas.microsoft.com/office/drawing/2014/main" id="{CF6B1F3A-1914-41C9-B14F-246AD0EEF3ED}"/>
                </a:ext>
              </a:extLst>
            </p:cNvPr>
            <p:cNvGrpSpPr/>
            <p:nvPr/>
          </p:nvGrpSpPr>
          <p:grpSpPr>
            <a:xfrm>
              <a:off x="683253" y="5114239"/>
              <a:ext cx="440609" cy="440609"/>
              <a:chOff x="3962274" y="1599496"/>
              <a:chExt cx="1420948" cy="1420948"/>
            </a:xfrm>
          </p:grpSpPr>
          <p:sp>
            <p:nvSpPr>
              <p:cNvPr id="57" name="Oval 56">
                <a:extLst>
                  <a:ext uri="{FF2B5EF4-FFF2-40B4-BE49-F238E27FC236}">
                    <a16:creationId xmlns:a16="http://schemas.microsoft.com/office/drawing/2014/main" id="{E5606D7C-C608-4D6F-AED9-C509DFE209A2}"/>
                  </a:ext>
                </a:extLst>
              </p:cNvPr>
              <p:cNvSpPr/>
              <p:nvPr/>
            </p:nvSpPr>
            <p:spPr>
              <a:xfrm>
                <a:off x="3962274" y="1599496"/>
                <a:ext cx="1420948" cy="1420948"/>
              </a:xfrm>
              <a:prstGeom prst="ellipse">
                <a:avLst/>
              </a:prstGeom>
              <a:solidFill>
                <a:srgbClr val="5DD6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8" name="Oval 57">
                <a:extLst>
                  <a:ext uri="{FF2B5EF4-FFF2-40B4-BE49-F238E27FC236}">
                    <a16:creationId xmlns:a16="http://schemas.microsoft.com/office/drawing/2014/main" id="{3782B69A-9C52-46C2-9DD6-19410D0DC76D}"/>
                  </a:ext>
                </a:extLst>
              </p:cNvPr>
              <p:cNvSpPr/>
              <p:nvPr/>
            </p:nvSpPr>
            <p:spPr>
              <a:xfrm>
                <a:off x="4189608" y="1814317"/>
                <a:ext cx="991305" cy="99130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pic>
          <p:nvPicPr>
            <p:cNvPr id="112" name="Graphic 111" descr="Wedding rings with solid fill">
              <a:extLst>
                <a:ext uri="{FF2B5EF4-FFF2-40B4-BE49-F238E27FC236}">
                  <a16:creationId xmlns:a16="http://schemas.microsoft.com/office/drawing/2014/main" id="{7C583333-8A61-278E-87FD-316C6A8EA6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787" y="5215255"/>
              <a:ext cx="227827" cy="227827"/>
            </a:xfrm>
            <a:prstGeom prst="rect">
              <a:avLst/>
            </a:prstGeom>
          </p:spPr>
        </p:pic>
      </p:grpSp>
      <p:sp>
        <p:nvSpPr>
          <p:cNvPr id="2" name="RefTextBox123">
            <a:extLst>
              <a:ext uri="{FF2B5EF4-FFF2-40B4-BE49-F238E27FC236}">
                <a16:creationId xmlns:a16="http://schemas.microsoft.com/office/drawing/2014/main" id="{D955CEA7-CCAA-58B1-03D8-CCC3528354D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296502304</a:t>
            </a:r>
          </a:p>
        </p:txBody>
      </p:sp>
    </p:spTree>
    <p:custDataLst>
      <p:tags r:id="rId1"/>
    </p:custDataLst>
    <p:extLst>
      <p:ext uri="{BB962C8B-B14F-4D97-AF65-F5344CB8AC3E}">
        <p14:creationId xmlns:p14="http://schemas.microsoft.com/office/powerpoint/2010/main" val="30027551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500"/>
                                        <p:tgtEl>
                                          <p:spTgt spid="1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500"/>
                                        <p:tgtEl>
                                          <p:spTgt spid="9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Applying for probate</a:t>
            </a:r>
            <a:endParaRPr lang="en-GB" sz="3600">
              <a:solidFill>
                <a:srgbClr val="391C66"/>
              </a:solidFill>
              <a:latin typeface="Aptos Display" panose="020B0004020202020204" pitchFamily="34" charset="0"/>
            </a:endParaRPr>
          </a:p>
        </p:txBody>
      </p:sp>
      <p:sp>
        <p:nvSpPr>
          <p:cNvPr id="32" name="TextBox 31">
            <a:extLst>
              <a:ext uri="{FF2B5EF4-FFF2-40B4-BE49-F238E27FC236}">
                <a16:creationId xmlns:a16="http://schemas.microsoft.com/office/drawing/2014/main" id="{2F486DF7-496C-46CE-B5A8-654D5E887567}"/>
              </a:ext>
            </a:extLst>
          </p:cNvPr>
          <p:cNvSpPr txBox="1"/>
          <p:nvPr/>
        </p:nvSpPr>
        <p:spPr>
          <a:xfrm>
            <a:off x="802800" y="1734114"/>
            <a:ext cx="7999730" cy="369332"/>
          </a:xfrm>
          <a:prstGeom prst="rect">
            <a:avLst/>
          </a:prstGeom>
          <a:noFill/>
        </p:spPr>
        <p:txBody>
          <a:bodyPr wrap="square" lIns="0">
            <a:spAutoFit/>
          </a:bodyPr>
          <a:lstStyle/>
          <a:p>
            <a:r>
              <a:rPr lang="en-GB">
                <a:solidFill>
                  <a:srgbClr val="0B0C0C"/>
                </a:solidFill>
                <a:latin typeface="Aptos" panose="020B0004020202020204" pitchFamily="34" charset="0"/>
                <a:cs typeface="Arial" panose="020B0604020202020204" pitchFamily="34" charset="0"/>
              </a:rPr>
              <a:t>Probate is the legal </a:t>
            </a:r>
            <a:r>
              <a:rPr lang="en-GB" b="0" i="0">
                <a:solidFill>
                  <a:srgbClr val="0B0C0C"/>
                </a:solidFill>
                <a:effectLst/>
                <a:latin typeface="Aptos" panose="020B0004020202020204" pitchFamily="34" charset="0"/>
                <a:cs typeface="Arial" panose="020B0604020202020204" pitchFamily="34" charset="0"/>
              </a:rPr>
              <a:t>right to deal with </a:t>
            </a:r>
            <a:r>
              <a:rPr lang="en-GB">
                <a:solidFill>
                  <a:srgbClr val="0B0C0C"/>
                </a:solidFill>
                <a:latin typeface="Aptos" panose="020B0004020202020204" pitchFamily="34" charset="0"/>
                <a:cs typeface="Arial" panose="020B0604020202020204" pitchFamily="34" charset="0"/>
              </a:rPr>
              <a:t>an individual’s estate when they die.</a:t>
            </a:r>
          </a:p>
        </p:txBody>
      </p:sp>
      <p:sp>
        <p:nvSpPr>
          <p:cNvPr id="45" name="Rectangle 44">
            <a:extLst>
              <a:ext uri="{FF2B5EF4-FFF2-40B4-BE49-F238E27FC236}">
                <a16:creationId xmlns:a16="http://schemas.microsoft.com/office/drawing/2014/main" id="{E2C89D3D-9280-4E4A-9F9E-B26F63DC2E99}"/>
              </a:ext>
            </a:extLst>
          </p:cNvPr>
          <p:cNvSpPr/>
          <p:nvPr/>
        </p:nvSpPr>
        <p:spPr>
          <a:xfrm rot="5400000">
            <a:off x="1436690" y="2949919"/>
            <a:ext cx="269870" cy="3143250"/>
          </a:xfrm>
          <a:prstGeom prst="rect">
            <a:avLst/>
          </a:prstGeom>
          <a:solidFill>
            <a:srgbClr val="98E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EA4675C-0C14-4C84-B6B4-232AB23F3933}"/>
              </a:ext>
            </a:extLst>
          </p:cNvPr>
          <p:cNvSpPr/>
          <p:nvPr/>
        </p:nvSpPr>
        <p:spPr>
          <a:xfrm rot="16200000" flipV="1">
            <a:off x="2351089" y="1306036"/>
            <a:ext cx="269870" cy="4972050"/>
          </a:xfrm>
          <a:prstGeom prst="rect">
            <a:avLst/>
          </a:prstGeom>
          <a:solidFill>
            <a:srgbClr val="4BB8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Freeform 4">
            <a:extLst>
              <a:ext uri="{FF2B5EF4-FFF2-40B4-BE49-F238E27FC236}">
                <a16:creationId xmlns:a16="http://schemas.microsoft.com/office/drawing/2014/main" id="{24D4CBE7-6E59-4F7C-87DD-658930C06075}"/>
              </a:ext>
            </a:extLst>
          </p:cNvPr>
          <p:cNvSpPr/>
          <p:nvPr/>
        </p:nvSpPr>
        <p:spPr>
          <a:xfrm rot="10800000" flipV="1">
            <a:off x="4845927" y="2991264"/>
            <a:ext cx="518183" cy="930993"/>
          </a:xfrm>
          <a:custGeom>
            <a:avLst/>
            <a:gdLst>
              <a:gd name="connsiteX0" fmla="*/ 0 w 876300"/>
              <a:gd name="connsiteY0" fmla="*/ 488950 h 1574403"/>
              <a:gd name="connsiteX1" fmla="*/ 438150 w 876300"/>
              <a:gd name="connsiteY1" fmla="*/ 0 h 1574403"/>
              <a:gd name="connsiteX2" fmla="*/ 876300 w 876300"/>
              <a:gd name="connsiteY2" fmla="*/ 488950 h 1574403"/>
              <a:gd name="connsiteX3" fmla="*/ 666338 w 876300"/>
              <a:gd name="connsiteY3" fmla="*/ 488950 h 1574403"/>
              <a:gd name="connsiteX4" fmla="*/ 666338 w 876300"/>
              <a:gd name="connsiteY4" fmla="*/ 1574403 h 1574403"/>
              <a:gd name="connsiteX5" fmla="*/ 663338 w 876300"/>
              <a:gd name="connsiteY5" fmla="*/ 1574403 h 1574403"/>
              <a:gd name="connsiteX6" fmla="*/ 209962 w 876300"/>
              <a:gd name="connsiteY6" fmla="*/ 1114832 h 1574403"/>
              <a:gd name="connsiteX7" fmla="*/ 209962 w 876300"/>
              <a:gd name="connsiteY7" fmla="*/ 488950 h 157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1574403">
                <a:moveTo>
                  <a:pt x="0" y="488950"/>
                </a:moveTo>
                <a:lnTo>
                  <a:pt x="438150" y="0"/>
                </a:lnTo>
                <a:lnTo>
                  <a:pt x="876300" y="488950"/>
                </a:lnTo>
                <a:lnTo>
                  <a:pt x="666338" y="488950"/>
                </a:lnTo>
                <a:lnTo>
                  <a:pt x="666338" y="1574403"/>
                </a:lnTo>
                <a:lnTo>
                  <a:pt x="663338" y="1574403"/>
                </a:lnTo>
                <a:lnTo>
                  <a:pt x="209962" y="1114832"/>
                </a:lnTo>
                <a:lnTo>
                  <a:pt x="209962" y="488950"/>
                </a:lnTo>
                <a:close/>
              </a:path>
            </a:pathLst>
          </a:cu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B75E74E-6D8C-43E0-9604-F4BA734DA7BF}"/>
              </a:ext>
            </a:extLst>
          </p:cNvPr>
          <p:cNvSpPr txBox="1"/>
          <p:nvPr/>
        </p:nvSpPr>
        <p:spPr>
          <a:xfrm>
            <a:off x="5364109" y="2897515"/>
            <a:ext cx="4622800" cy="369332"/>
          </a:xfrm>
          <a:prstGeom prst="rect">
            <a:avLst/>
          </a:prstGeom>
          <a:noFill/>
        </p:spPr>
        <p:txBody>
          <a:bodyPr wrap="square">
            <a:spAutoFit/>
          </a:bodyPr>
          <a:lstStyle/>
          <a:p>
            <a:r>
              <a:rPr lang="en-GB" b="0" i="0">
                <a:solidFill>
                  <a:srgbClr val="047BC1"/>
                </a:solidFill>
                <a:effectLst/>
                <a:latin typeface="Aptos" panose="020B0004020202020204" pitchFamily="34" charset="0"/>
                <a:cs typeface="Arial" panose="020B0604020202020204" pitchFamily="34" charset="0"/>
              </a:rPr>
              <a:t>If the person left a Will</a:t>
            </a:r>
            <a:endParaRPr lang="en-GB">
              <a:solidFill>
                <a:srgbClr val="047BC1"/>
              </a:solidFill>
              <a:latin typeface="Aptos" panose="020B00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F6E505C-BCCC-42FE-B5C9-75B879023556}"/>
              </a:ext>
            </a:extLst>
          </p:cNvPr>
          <p:cNvSpPr txBox="1"/>
          <p:nvPr/>
        </p:nvSpPr>
        <p:spPr>
          <a:xfrm>
            <a:off x="3475786" y="4338734"/>
            <a:ext cx="3582124" cy="369332"/>
          </a:xfrm>
          <a:prstGeom prst="rect">
            <a:avLst/>
          </a:prstGeom>
          <a:noFill/>
        </p:spPr>
        <p:txBody>
          <a:bodyPr wrap="square">
            <a:spAutoFit/>
          </a:bodyPr>
          <a:lstStyle/>
          <a:p>
            <a:r>
              <a:rPr lang="en-GB" b="0" i="0">
                <a:solidFill>
                  <a:srgbClr val="6EAA02"/>
                </a:solidFill>
                <a:effectLst/>
                <a:latin typeface="Aptos" panose="020B0004020202020204" pitchFamily="34" charset="0"/>
                <a:cs typeface="Arial" panose="020B0604020202020204" pitchFamily="34" charset="0"/>
              </a:rPr>
              <a:t>If the person did not leave a Will</a:t>
            </a:r>
            <a:endParaRPr lang="en-GB">
              <a:solidFill>
                <a:srgbClr val="6EAA02"/>
              </a:solidFill>
              <a:latin typeface="Aptos" panose="020B00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8144BE4C-8A53-4B5E-A485-1E654432B10F}"/>
              </a:ext>
            </a:extLst>
          </p:cNvPr>
          <p:cNvSpPr txBox="1"/>
          <p:nvPr/>
        </p:nvSpPr>
        <p:spPr>
          <a:xfrm>
            <a:off x="5364109" y="3235408"/>
            <a:ext cx="5683250" cy="63094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500">
                <a:solidFill>
                  <a:srgbClr val="0B0C0C"/>
                </a:solidFill>
                <a:latin typeface="Aptos" panose="020B0004020202020204" pitchFamily="34" charset="0"/>
                <a:cs typeface="Arial" panose="020B0604020202020204" pitchFamily="34" charset="0"/>
              </a:rPr>
              <a:t>You can apply for probate if you’re named as the executor</a:t>
            </a:r>
          </a:p>
          <a:p>
            <a:pPr marL="285750" indent="-285750">
              <a:spcAft>
                <a:spcPts val="600"/>
              </a:spcAft>
              <a:buFont typeface="Arial" panose="020B0604020202020204" pitchFamily="34" charset="0"/>
              <a:buChar char="•"/>
            </a:pPr>
            <a:r>
              <a:rPr lang="en-GB" sz="1500">
                <a:solidFill>
                  <a:srgbClr val="0B0C0C"/>
                </a:solidFill>
                <a:latin typeface="Aptos" panose="020B0004020202020204" pitchFamily="34" charset="0"/>
                <a:cs typeface="Arial" panose="020B0604020202020204" pitchFamily="34" charset="0"/>
              </a:rPr>
              <a:t>You will get a ‘grant of probate’</a:t>
            </a:r>
            <a:endParaRPr lang="en-GB" sz="1500">
              <a:latin typeface="Aptos" panose="020B00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4239E25C-0E73-40D4-BC08-FFF82DFA4261}"/>
              </a:ext>
            </a:extLst>
          </p:cNvPr>
          <p:cNvSpPr txBox="1"/>
          <p:nvPr/>
        </p:nvSpPr>
        <p:spPr>
          <a:xfrm>
            <a:off x="3492420" y="4650446"/>
            <a:ext cx="6287735" cy="938719"/>
          </a:xfrm>
          <a:prstGeom prst="rect">
            <a:avLst/>
          </a:prstGeom>
          <a:noFill/>
        </p:spPr>
        <p:txBody>
          <a:bodyPr wrap="square">
            <a:spAutoFit/>
          </a:bodyPr>
          <a:lstStyle>
            <a:defPPr>
              <a:defRPr lang="en-US"/>
            </a:defPPr>
            <a:lvl1pPr marL="285750" indent="-285750">
              <a:buFont typeface="Arial" panose="020B0604020202020204" pitchFamily="34" charset="0"/>
              <a:buChar char="•"/>
              <a:defRPr sz="1600" i="0">
                <a:solidFill>
                  <a:srgbClr val="0B0C0C"/>
                </a:solidFill>
                <a:effectLst/>
                <a:cs typeface="Arial" panose="020B0604020202020204" pitchFamily="34" charset="0"/>
              </a:defRPr>
            </a:lvl1pPr>
          </a:lstStyle>
          <a:p>
            <a:pPr>
              <a:spcAft>
                <a:spcPts val="600"/>
              </a:spcAft>
            </a:pPr>
            <a:r>
              <a:rPr lang="en-GB" sz="1500" dirty="0">
                <a:latin typeface="Aptos" panose="020B0004020202020204" pitchFamily="34" charset="0"/>
              </a:rPr>
              <a:t>The administrator deals with the estate</a:t>
            </a:r>
          </a:p>
          <a:p>
            <a:pPr>
              <a:spcAft>
                <a:spcPts val="600"/>
              </a:spcAft>
            </a:pPr>
            <a:r>
              <a:rPr lang="en-GB" sz="1500" dirty="0">
                <a:latin typeface="Aptos" panose="020B0004020202020204" pitchFamily="34" charset="0"/>
              </a:rPr>
              <a:t>A spouse, civil partner or child can apply to be the administrator</a:t>
            </a:r>
          </a:p>
          <a:p>
            <a:pPr>
              <a:spcAft>
                <a:spcPts val="600"/>
              </a:spcAft>
            </a:pPr>
            <a:r>
              <a:rPr lang="en-GB" sz="1500" dirty="0">
                <a:latin typeface="Aptos" panose="020B0004020202020204" pitchFamily="34" charset="0"/>
              </a:rPr>
              <a:t>You’ll receive ‘letters of administration’</a:t>
            </a:r>
          </a:p>
        </p:txBody>
      </p:sp>
      <p:sp>
        <p:nvSpPr>
          <p:cNvPr id="72" name="Freeform: Shape 71">
            <a:extLst>
              <a:ext uri="{FF2B5EF4-FFF2-40B4-BE49-F238E27FC236}">
                <a16:creationId xmlns:a16="http://schemas.microsoft.com/office/drawing/2014/main" id="{752B796A-AF61-42E7-A49F-2F81992EBF1C}"/>
              </a:ext>
            </a:extLst>
          </p:cNvPr>
          <p:cNvSpPr/>
          <p:nvPr/>
        </p:nvSpPr>
        <p:spPr>
          <a:xfrm rot="10800000">
            <a:off x="2998515" y="4386609"/>
            <a:ext cx="518183" cy="1098665"/>
          </a:xfrm>
          <a:custGeom>
            <a:avLst/>
            <a:gdLst>
              <a:gd name="connsiteX0" fmla="*/ 394026 w 518183"/>
              <a:gd name="connsiteY0" fmla="*/ 1098665 h 1098665"/>
              <a:gd name="connsiteX1" fmla="*/ 392252 w 518183"/>
              <a:gd name="connsiteY1" fmla="*/ 1098665 h 1098665"/>
              <a:gd name="connsiteX2" fmla="*/ 124157 w 518183"/>
              <a:gd name="connsiteY2" fmla="*/ 826906 h 1098665"/>
              <a:gd name="connsiteX3" fmla="*/ 124157 w 518183"/>
              <a:gd name="connsiteY3" fmla="*/ 659235 h 1098665"/>
              <a:gd name="connsiteX4" fmla="*/ 124157 w 518183"/>
              <a:gd name="connsiteY4" fmla="*/ 476687 h 1098665"/>
              <a:gd name="connsiteX5" fmla="*/ 124157 w 518183"/>
              <a:gd name="connsiteY5" fmla="*/ 289131 h 1098665"/>
              <a:gd name="connsiteX6" fmla="*/ 0 w 518183"/>
              <a:gd name="connsiteY6" fmla="*/ 289131 h 1098665"/>
              <a:gd name="connsiteX7" fmla="*/ 259092 w 518183"/>
              <a:gd name="connsiteY7" fmla="*/ 0 h 1098665"/>
              <a:gd name="connsiteX8" fmla="*/ 518183 w 518183"/>
              <a:gd name="connsiteY8" fmla="*/ 289131 h 1098665"/>
              <a:gd name="connsiteX9" fmla="*/ 394026 w 518183"/>
              <a:gd name="connsiteY9" fmla="*/ 289131 h 1098665"/>
              <a:gd name="connsiteX10" fmla="*/ 394026 w 518183"/>
              <a:gd name="connsiteY10" fmla="*/ 476687 h 1098665"/>
              <a:gd name="connsiteX11" fmla="*/ 394026 w 518183"/>
              <a:gd name="connsiteY11" fmla="*/ 930993 h 10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183" h="1098665">
                <a:moveTo>
                  <a:pt x="394026" y="1098665"/>
                </a:moveTo>
                <a:lnTo>
                  <a:pt x="392252" y="1098665"/>
                </a:lnTo>
                <a:lnTo>
                  <a:pt x="124157" y="826906"/>
                </a:lnTo>
                <a:lnTo>
                  <a:pt x="124157" y="659235"/>
                </a:lnTo>
                <a:lnTo>
                  <a:pt x="124157" y="476687"/>
                </a:lnTo>
                <a:lnTo>
                  <a:pt x="124157" y="289131"/>
                </a:lnTo>
                <a:lnTo>
                  <a:pt x="0" y="289131"/>
                </a:lnTo>
                <a:lnTo>
                  <a:pt x="259092" y="0"/>
                </a:lnTo>
                <a:lnTo>
                  <a:pt x="518183" y="289131"/>
                </a:lnTo>
                <a:lnTo>
                  <a:pt x="394026" y="289131"/>
                </a:lnTo>
                <a:lnTo>
                  <a:pt x="394026" y="476687"/>
                </a:lnTo>
                <a:lnTo>
                  <a:pt x="394026" y="930993"/>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3" name="RefTextBox123">
            <a:extLst>
              <a:ext uri="{FF2B5EF4-FFF2-40B4-BE49-F238E27FC236}">
                <a16:creationId xmlns:a16="http://schemas.microsoft.com/office/drawing/2014/main" id="{6F2F5CFE-FA73-638B-5502-4342D761CAA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572381585</a:t>
            </a:r>
          </a:p>
        </p:txBody>
      </p:sp>
    </p:spTree>
    <p:custDataLst>
      <p:tags r:id="rId1"/>
    </p:custDataLst>
    <p:extLst>
      <p:ext uri="{BB962C8B-B14F-4D97-AF65-F5344CB8AC3E}">
        <p14:creationId xmlns:p14="http://schemas.microsoft.com/office/powerpoint/2010/main" val="36375506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400"/>
                                        <p:tgtEl>
                                          <p:spTgt spid="47"/>
                                        </p:tgtEl>
                                      </p:cBhvr>
                                    </p:animEffect>
                                  </p:childTnLst>
                                </p:cTn>
                              </p:par>
                            </p:childTnLst>
                          </p:cTn>
                        </p:par>
                        <p:par>
                          <p:cTn id="8" fill="hold">
                            <p:stCondLst>
                              <p:cond delay="400"/>
                            </p:stCondLst>
                            <p:childTnLst>
                              <p:par>
                                <p:cTn id="9" presetID="2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200"/>
                                        <p:tgtEl>
                                          <p:spTgt spid="48"/>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wipe(left)">
                                      <p:cBhvr>
                                        <p:cTn id="20" dur="500"/>
                                        <p:tgtEl>
                                          <p:spTgt spid="5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3">
                                            <p:txEl>
                                              <p:pRg st="1" end="1"/>
                                            </p:txEl>
                                          </p:spTgt>
                                        </p:tgtEl>
                                        <p:attrNameLst>
                                          <p:attrName>style.visibility</p:attrName>
                                        </p:attrNameLst>
                                      </p:cBhvr>
                                      <p:to>
                                        <p:strVal val="visible"/>
                                      </p:to>
                                    </p:set>
                                    <p:animEffect transition="in" filter="wipe(left)">
                                      <p:cBhvr>
                                        <p:cTn id="25" dur="500"/>
                                        <p:tgtEl>
                                          <p:spTgt spid="5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300"/>
                                        <p:tgtEl>
                                          <p:spTgt spid="45"/>
                                        </p:tgtEl>
                                      </p:cBhvr>
                                    </p:animEffect>
                                  </p:childTnLst>
                                </p:cTn>
                              </p:par>
                            </p:childTnLst>
                          </p:cTn>
                        </p:par>
                        <p:par>
                          <p:cTn id="31" fill="hold">
                            <p:stCondLst>
                              <p:cond delay="300"/>
                            </p:stCondLst>
                            <p:childTnLst>
                              <p:par>
                                <p:cTn id="32" presetID="22" presetClass="entr" presetSubtype="1"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up)">
                                      <p:cBhvr>
                                        <p:cTn id="34" dur="200"/>
                                        <p:tgtEl>
                                          <p:spTgt spid="7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5">
                                            <p:txEl>
                                              <p:pRg st="0" end="0"/>
                                            </p:txEl>
                                          </p:spTgt>
                                        </p:tgtEl>
                                        <p:attrNameLst>
                                          <p:attrName>style.visibility</p:attrName>
                                        </p:attrNameLst>
                                      </p:cBhvr>
                                      <p:to>
                                        <p:strVal val="visible"/>
                                      </p:to>
                                    </p:set>
                                    <p:animEffect transition="in" filter="wipe(left)">
                                      <p:cBhvr>
                                        <p:cTn id="43" dur="500"/>
                                        <p:tgtEl>
                                          <p:spTgt spid="5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5">
                                            <p:txEl>
                                              <p:pRg st="1" end="1"/>
                                            </p:txEl>
                                          </p:spTgt>
                                        </p:tgtEl>
                                        <p:attrNameLst>
                                          <p:attrName>style.visibility</p:attrName>
                                        </p:attrNameLst>
                                      </p:cBhvr>
                                      <p:to>
                                        <p:strVal val="visible"/>
                                      </p:to>
                                    </p:set>
                                    <p:animEffect transition="in" filter="wipe(left)">
                                      <p:cBhvr>
                                        <p:cTn id="48" dur="500"/>
                                        <p:tgtEl>
                                          <p:spTgt spid="5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5">
                                            <p:txEl>
                                              <p:pRg st="2" end="2"/>
                                            </p:txEl>
                                          </p:spTgt>
                                        </p:tgtEl>
                                        <p:attrNameLst>
                                          <p:attrName>style.visibility</p:attrName>
                                        </p:attrNameLst>
                                      </p:cBhvr>
                                      <p:to>
                                        <p:strVal val="visible"/>
                                      </p:to>
                                    </p:set>
                                    <p:animEffect transition="in" filter="wipe(left)">
                                      <p:cBhvr>
                                        <p:cTn id="53" dur="500"/>
                                        <p:tgtEl>
                                          <p:spTgt spid="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50" grpId="0"/>
      <p:bldP spid="51" grpId="0"/>
      <p:bldP spid="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3DF5D5-349E-45D0-A661-9B02EFB735D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Applying for probate</a:t>
            </a:r>
            <a:endParaRPr lang="en-GB" sz="3600">
              <a:solidFill>
                <a:srgbClr val="391C66"/>
              </a:solidFill>
              <a:latin typeface="Aptos Display" panose="020B0004020202020204" pitchFamily="34" charset="0"/>
            </a:endParaRPr>
          </a:p>
        </p:txBody>
      </p:sp>
      <p:sp>
        <p:nvSpPr>
          <p:cNvPr id="8" name="TextBox 7">
            <a:extLst>
              <a:ext uri="{FF2B5EF4-FFF2-40B4-BE49-F238E27FC236}">
                <a16:creationId xmlns:a16="http://schemas.microsoft.com/office/drawing/2014/main" id="{D43E6224-CAA8-434F-9842-10A34BB7079D}"/>
              </a:ext>
            </a:extLst>
          </p:cNvPr>
          <p:cNvSpPr txBox="1"/>
          <p:nvPr/>
        </p:nvSpPr>
        <p:spPr>
          <a:xfrm>
            <a:off x="802800" y="1727808"/>
            <a:ext cx="9992200" cy="744819"/>
          </a:xfrm>
          <a:prstGeom prst="rect">
            <a:avLst/>
          </a:prstGeom>
          <a:noFill/>
        </p:spPr>
        <p:txBody>
          <a:bodyPr wrap="square" lIns="0">
            <a:spAutoFit/>
          </a:bodyPr>
          <a:lstStyle/>
          <a:p>
            <a:pPr marL="285750" lvl="1" indent="-285750" fontAlgn="auto">
              <a:lnSpc>
                <a:spcPct val="90000"/>
              </a:lnSpc>
              <a:spcBef>
                <a:spcPts val="0"/>
              </a:spcBef>
              <a:spcAft>
                <a:spcPts val="1200"/>
              </a:spcAft>
              <a:buClr>
                <a:schemeClr val="tx1"/>
              </a:buClr>
              <a:buSzPct val="75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If tax is due, at least some of it is normally payable before probate is granted</a:t>
            </a:r>
          </a:p>
          <a:p>
            <a:pPr marL="285750" lvl="1" indent="-285750" fontAlgn="auto">
              <a:lnSpc>
                <a:spcPct val="90000"/>
              </a:lnSpc>
              <a:spcBef>
                <a:spcPts val="0"/>
              </a:spcBef>
              <a:spcAft>
                <a:spcPts val="1200"/>
              </a:spcAft>
              <a:buClr>
                <a:schemeClr val="tx1"/>
              </a:buClr>
              <a:buSzPct val="75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The executor can claim the tax back from the estate or the beneficiaries</a:t>
            </a:r>
            <a:endParaRPr lang="en-GB" dirty="0">
              <a:latin typeface="Aptos" panose="020B0004020202020204" pitchFamily="34" charset="0"/>
            </a:endParaRPr>
          </a:p>
        </p:txBody>
      </p:sp>
      <p:grpSp>
        <p:nvGrpSpPr>
          <p:cNvPr id="30" name="Group 29">
            <a:extLst>
              <a:ext uri="{FF2B5EF4-FFF2-40B4-BE49-F238E27FC236}">
                <a16:creationId xmlns:a16="http://schemas.microsoft.com/office/drawing/2014/main" id="{99F5C423-12BC-47EA-9D49-BFC20FA8486B}"/>
              </a:ext>
            </a:extLst>
          </p:cNvPr>
          <p:cNvGrpSpPr/>
          <p:nvPr/>
        </p:nvGrpSpPr>
        <p:grpSpPr>
          <a:xfrm>
            <a:off x="0" y="3000399"/>
            <a:ext cx="12192000" cy="1510698"/>
            <a:chOff x="0" y="2345543"/>
            <a:chExt cx="9144000" cy="1510698"/>
          </a:xfrm>
        </p:grpSpPr>
        <p:sp>
          <p:nvSpPr>
            <p:cNvPr id="19" name="Rectangle 18">
              <a:extLst>
                <a:ext uri="{FF2B5EF4-FFF2-40B4-BE49-F238E27FC236}">
                  <a16:creationId xmlns:a16="http://schemas.microsoft.com/office/drawing/2014/main" id="{A3210203-B3BA-418B-97D3-BF79578BC9BE}"/>
                </a:ext>
              </a:extLst>
            </p:cNvPr>
            <p:cNvSpPr/>
            <p:nvPr/>
          </p:nvSpPr>
          <p:spPr>
            <a:xfrm>
              <a:off x="0" y="2345543"/>
              <a:ext cx="9144000" cy="1510698"/>
            </a:xfrm>
            <a:prstGeom prst="rect">
              <a:avLst/>
            </a:prstGeom>
            <a:pattFill prst="shingle">
              <a:fgClr>
                <a:schemeClr val="bg1">
                  <a:lumMod val="8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11798C8-6248-477C-8A0F-95D8E5BFFB0E}"/>
                </a:ext>
              </a:extLst>
            </p:cNvPr>
            <p:cNvSpPr txBox="1"/>
            <p:nvPr/>
          </p:nvSpPr>
          <p:spPr>
            <a:xfrm>
              <a:off x="2286000" y="2449302"/>
              <a:ext cx="4572000" cy="369332"/>
            </a:xfrm>
            <a:prstGeom prst="rect">
              <a:avLst/>
            </a:prstGeom>
            <a:noFill/>
          </p:spPr>
          <p:txBody>
            <a:bodyPr wrap="square">
              <a:spAutoFit/>
            </a:bodyPr>
            <a:lstStyle/>
            <a:p>
              <a:pPr algn="ctr" fontAlgn="base"/>
              <a:r>
                <a:rPr lang="en-GB" b="1" i="0">
                  <a:solidFill>
                    <a:srgbClr val="0B0C0C"/>
                  </a:solidFill>
                  <a:effectLst/>
                  <a:latin typeface="Aptos" panose="020B0004020202020204" pitchFamily="34" charset="0"/>
                </a:rPr>
                <a:t>Probate application fees</a:t>
              </a:r>
            </a:p>
          </p:txBody>
        </p:sp>
        <p:grpSp>
          <p:nvGrpSpPr>
            <p:cNvPr id="20" name="Group 19">
              <a:extLst>
                <a:ext uri="{FF2B5EF4-FFF2-40B4-BE49-F238E27FC236}">
                  <a16:creationId xmlns:a16="http://schemas.microsoft.com/office/drawing/2014/main" id="{A2AE54AB-63E1-4952-83E9-EB5DCA4717D3}"/>
                </a:ext>
              </a:extLst>
            </p:cNvPr>
            <p:cNvGrpSpPr/>
            <p:nvPr/>
          </p:nvGrpSpPr>
          <p:grpSpPr>
            <a:xfrm>
              <a:off x="463550" y="2797027"/>
              <a:ext cx="3943985" cy="847627"/>
              <a:chOff x="463550" y="3222556"/>
              <a:chExt cx="3943985" cy="847627"/>
            </a:xfrm>
          </p:grpSpPr>
          <p:sp>
            <p:nvSpPr>
              <p:cNvPr id="3" name="TextBox 2">
                <a:extLst>
                  <a:ext uri="{FF2B5EF4-FFF2-40B4-BE49-F238E27FC236}">
                    <a16:creationId xmlns:a16="http://schemas.microsoft.com/office/drawing/2014/main" id="{87F16225-1C4F-4F07-9C0D-DE789EF53E53}"/>
                  </a:ext>
                </a:extLst>
              </p:cNvPr>
              <p:cNvSpPr txBox="1"/>
              <p:nvPr/>
            </p:nvSpPr>
            <p:spPr>
              <a:xfrm>
                <a:off x="463550" y="3762406"/>
                <a:ext cx="3943985" cy="307777"/>
              </a:xfrm>
              <a:prstGeom prst="rect">
                <a:avLst/>
              </a:prstGeom>
              <a:noFill/>
            </p:spPr>
            <p:txBody>
              <a:bodyPr wrap="square">
                <a:spAutoFit/>
              </a:bodyPr>
              <a:lstStyle/>
              <a:p>
                <a:pPr algn="ctr"/>
                <a:r>
                  <a:rPr lang="en-GB" sz="1400">
                    <a:solidFill>
                      <a:srgbClr val="0B0C0C"/>
                    </a:solidFill>
                    <a:latin typeface="Aptos" panose="020B0004020202020204" pitchFamily="34" charset="0"/>
                    <a:cs typeface="Arial" panose="020B0604020202020204" pitchFamily="34" charset="0"/>
                  </a:rPr>
                  <a:t>If the value of the estate is £5,000 or over</a:t>
                </a:r>
              </a:p>
            </p:txBody>
          </p:sp>
          <p:sp>
            <p:nvSpPr>
              <p:cNvPr id="17" name="TextBox 16">
                <a:extLst>
                  <a:ext uri="{FF2B5EF4-FFF2-40B4-BE49-F238E27FC236}">
                    <a16:creationId xmlns:a16="http://schemas.microsoft.com/office/drawing/2014/main" id="{934C71FB-460B-48AD-BF4B-21A0CCEF3E96}"/>
                  </a:ext>
                </a:extLst>
              </p:cNvPr>
              <p:cNvSpPr txBox="1"/>
              <p:nvPr/>
            </p:nvSpPr>
            <p:spPr>
              <a:xfrm>
                <a:off x="1688782" y="3222556"/>
                <a:ext cx="1493520" cy="584775"/>
              </a:xfrm>
              <a:prstGeom prst="rect">
                <a:avLst/>
              </a:prstGeom>
              <a:noFill/>
            </p:spPr>
            <p:txBody>
              <a:bodyPr wrap="square" rtlCol="0">
                <a:spAutoFit/>
              </a:bodyPr>
              <a:lstStyle/>
              <a:p>
                <a:pPr algn="ctr"/>
                <a:r>
                  <a:rPr lang="en-GB" sz="3200">
                    <a:solidFill>
                      <a:srgbClr val="1E96E0"/>
                    </a:solidFill>
                    <a:latin typeface="Aptos" panose="020B0004020202020204" pitchFamily="34" charset="0"/>
                  </a:rPr>
                  <a:t>£273</a:t>
                </a:r>
              </a:p>
            </p:txBody>
          </p:sp>
        </p:grpSp>
        <p:grpSp>
          <p:nvGrpSpPr>
            <p:cNvPr id="21" name="Group 20">
              <a:extLst>
                <a:ext uri="{FF2B5EF4-FFF2-40B4-BE49-F238E27FC236}">
                  <a16:creationId xmlns:a16="http://schemas.microsoft.com/office/drawing/2014/main" id="{DEEDA168-8023-4BFD-971B-2030DAF26B6A}"/>
                </a:ext>
              </a:extLst>
            </p:cNvPr>
            <p:cNvGrpSpPr/>
            <p:nvPr/>
          </p:nvGrpSpPr>
          <p:grpSpPr>
            <a:xfrm>
              <a:off x="4939665" y="2797027"/>
              <a:ext cx="3411855" cy="847627"/>
              <a:chOff x="4939665" y="3222556"/>
              <a:chExt cx="3411855" cy="847627"/>
            </a:xfrm>
          </p:grpSpPr>
          <p:sp>
            <p:nvSpPr>
              <p:cNvPr id="16" name="TextBox 15">
                <a:extLst>
                  <a:ext uri="{FF2B5EF4-FFF2-40B4-BE49-F238E27FC236}">
                    <a16:creationId xmlns:a16="http://schemas.microsoft.com/office/drawing/2014/main" id="{6A802C9E-A112-4EF7-91C9-7F63665ACC9D}"/>
                  </a:ext>
                </a:extLst>
              </p:cNvPr>
              <p:cNvSpPr txBox="1"/>
              <p:nvPr/>
            </p:nvSpPr>
            <p:spPr>
              <a:xfrm>
                <a:off x="4939665" y="3762406"/>
                <a:ext cx="3411855" cy="307777"/>
              </a:xfrm>
              <a:prstGeom prst="rect">
                <a:avLst/>
              </a:prstGeom>
              <a:noFill/>
            </p:spPr>
            <p:txBody>
              <a:bodyPr wrap="square">
                <a:spAutoFit/>
              </a:bodyPr>
              <a:lstStyle/>
              <a:p>
                <a:pPr algn="ctr"/>
                <a:r>
                  <a:rPr lang="en-GB" sz="1400">
                    <a:solidFill>
                      <a:srgbClr val="0B0C0C"/>
                    </a:solidFill>
                    <a:latin typeface="Aptos" panose="020B0004020202020204" pitchFamily="34" charset="0"/>
                    <a:cs typeface="Arial" panose="020B0604020202020204" pitchFamily="34" charset="0"/>
                  </a:rPr>
                  <a:t>If the estate is under £5,000</a:t>
                </a:r>
              </a:p>
            </p:txBody>
          </p:sp>
          <p:sp>
            <p:nvSpPr>
              <p:cNvPr id="18" name="TextBox 17">
                <a:extLst>
                  <a:ext uri="{FF2B5EF4-FFF2-40B4-BE49-F238E27FC236}">
                    <a16:creationId xmlns:a16="http://schemas.microsoft.com/office/drawing/2014/main" id="{B8B39BF9-E8A0-4134-A400-9C9FFF9E10DC}"/>
                  </a:ext>
                </a:extLst>
              </p:cNvPr>
              <p:cNvSpPr txBox="1"/>
              <p:nvPr/>
            </p:nvSpPr>
            <p:spPr>
              <a:xfrm>
                <a:off x="5898832" y="3222556"/>
                <a:ext cx="1493520" cy="584775"/>
              </a:xfrm>
              <a:prstGeom prst="rect">
                <a:avLst/>
              </a:prstGeom>
              <a:noFill/>
            </p:spPr>
            <p:txBody>
              <a:bodyPr wrap="square" rtlCol="0">
                <a:spAutoFit/>
              </a:bodyPr>
              <a:lstStyle/>
              <a:p>
                <a:pPr algn="ctr"/>
                <a:r>
                  <a:rPr lang="en-GB" sz="3200">
                    <a:solidFill>
                      <a:srgbClr val="1E96E0"/>
                    </a:solidFill>
                    <a:latin typeface="Aptos" panose="020B0004020202020204" pitchFamily="34" charset="0"/>
                  </a:rPr>
                  <a:t>No fee</a:t>
                </a:r>
              </a:p>
            </p:txBody>
          </p:sp>
        </p:grpSp>
      </p:grpSp>
      <p:grpSp>
        <p:nvGrpSpPr>
          <p:cNvPr id="31" name="Group 30">
            <a:extLst>
              <a:ext uri="{FF2B5EF4-FFF2-40B4-BE49-F238E27FC236}">
                <a16:creationId xmlns:a16="http://schemas.microsoft.com/office/drawing/2014/main" id="{A5F42BC9-9862-4140-A906-7D394224A3E6}"/>
              </a:ext>
            </a:extLst>
          </p:cNvPr>
          <p:cNvGrpSpPr/>
          <p:nvPr/>
        </p:nvGrpSpPr>
        <p:grpSpPr>
          <a:xfrm>
            <a:off x="2152015" y="4848623"/>
            <a:ext cx="7887970" cy="1630677"/>
            <a:chOff x="628015" y="4193766"/>
            <a:chExt cx="7887970" cy="1630677"/>
          </a:xfrm>
        </p:grpSpPr>
        <p:sp>
          <p:nvSpPr>
            <p:cNvPr id="4" name="TextBox 3">
              <a:extLst>
                <a:ext uri="{FF2B5EF4-FFF2-40B4-BE49-F238E27FC236}">
                  <a16:creationId xmlns:a16="http://schemas.microsoft.com/office/drawing/2014/main" id="{683FB122-3B13-4644-89D7-67FD9770BA7B}"/>
                </a:ext>
              </a:extLst>
            </p:cNvPr>
            <p:cNvSpPr txBox="1"/>
            <p:nvPr/>
          </p:nvSpPr>
          <p:spPr>
            <a:xfrm>
              <a:off x="628015" y="5455111"/>
              <a:ext cx="7887970" cy="369332"/>
            </a:xfrm>
            <a:prstGeom prst="rect">
              <a:avLst/>
            </a:prstGeom>
            <a:noFill/>
          </p:spPr>
          <p:txBody>
            <a:bodyPr wrap="square">
              <a:spAutoFit/>
            </a:bodyPr>
            <a:lstStyle/>
            <a:p>
              <a:pPr algn="ctr"/>
              <a:r>
                <a:rPr lang="en-GB" b="0" i="0">
                  <a:solidFill>
                    <a:srgbClr val="0B0C0C"/>
                  </a:solidFill>
                  <a:effectLst/>
                  <a:latin typeface="nta"/>
                </a:rPr>
                <a:t>An executor can apply for probate </a:t>
              </a:r>
              <a:r>
                <a:rPr lang="en-GB">
                  <a:solidFill>
                    <a:srgbClr val="0B0C0C"/>
                  </a:solidFill>
                  <a:latin typeface="nta"/>
                </a:rPr>
                <a:t>or pay a solicitor to apply on their behalf</a:t>
              </a:r>
            </a:p>
          </p:txBody>
        </p:sp>
        <p:grpSp>
          <p:nvGrpSpPr>
            <p:cNvPr id="29" name="Group 28">
              <a:extLst>
                <a:ext uri="{FF2B5EF4-FFF2-40B4-BE49-F238E27FC236}">
                  <a16:creationId xmlns:a16="http://schemas.microsoft.com/office/drawing/2014/main" id="{8AFD35E7-AD26-40F4-9342-D8FE2459E6C6}"/>
                </a:ext>
              </a:extLst>
            </p:cNvPr>
            <p:cNvGrpSpPr/>
            <p:nvPr/>
          </p:nvGrpSpPr>
          <p:grpSpPr>
            <a:xfrm>
              <a:off x="1154608" y="4193766"/>
              <a:ext cx="7126884" cy="887570"/>
              <a:chOff x="685801" y="4250170"/>
              <a:chExt cx="7126884" cy="887570"/>
            </a:xfrm>
          </p:grpSpPr>
          <p:sp>
            <p:nvSpPr>
              <p:cNvPr id="23" name="Rounded Rectangle 11">
                <a:extLst>
                  <a:ext uri="{FF2B5EF4-FFF2-40B4-BE49-F238E27FC236}">
                    <a16:creationId xmlns:a16="http://schemas.microsoft.com/office/drawing/2014/main" id="{4EF49023-10AF-4783-99BF-41BBC5F1C7F2}"/>
                  </a:ext>
                </a:extLst>
              </p:cNvPr>
              <p:cNvSpPr/>
              <p:nvPr/>
            </p:nvSpPr>
            <p:spPr>
              <a:xfrm>
                <a:off x="1087172" y="4569004"/>
                <a:ext cx="5999428" cy="537469"/>
              </a:xfrm>
              <a:prstGeom prst="roundRect">
                <a:avLst/>
              </a:prstGeom>
              <a:noFill/>
              <a:ln w="38100">
                <a:solidFill>
                  <a:srgbClr val="1E96E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5BCE3E3D-5337-4116-8A9C-0A8A0AA5AACA}"/>
                  </a:ext>
                </a:extLst>
              </p:cNvPr>
              <p:cNvSpPr/>
              <p:nvPr/>
            </p:nvSpPr>
            <p:spPr>
              <a:xfrm>
                <a:off x="1623415" y="4668461"/>
                <a:ext cx="6189270" cy="338554"/>
              </a:xfrm>
              <a:prstGeom prst="rect">
                <a:avLst/>
              </a:prstGeom>
            </p:spPr>
            <p:txBody>
              <a:bodyPr wrap="square" anchor="ctr">
                <a:spAutoFit/>
              </a:bodyPr>
              <a:lstStyle/>
              <a:p>
                <a:r>
                  <a:rPr lang="en-GB" sz="1600">
                    <a:latin typeface="Aptos" panose="020B0004020202020204" pitchFamily="34" charset="0"/>
                  </a:rPr>
                  <a:t>www.gov.uk/applying-for-probate/apply-for-probate</a:t>
                </a:r>
              </a:p>
            </p:txBody>
          </p:sp>
          <p:sp>
            <p:nvSpPr>
              <p:cNvPr id="25" name="Rounded Rectangle 14">
                <a:extLst>
                  <a:ext uri="{FF2B5EF4-FFF2-40B4-BE49-F238E27FC236}">
                    <a16:creationId xmlns:a16="http://schemas.microsoft.com/office/drawing/2014/main" id="{4B75B4A8-B6CD-4AB1-B370-34BA3114F1DD}"/>
                  </a:ext>
                </a:extLst>
              </p:cNvPr>
              <p:cNvSpPr/>
              <p:nvPr/>
            </p:nvSpPr>
            <p:spPr>
              <a:xfrm>
                <a:off x="685801" y="4511964"/>
                <a:ext cx="802744" cy="625776"/>
              </a:xfrm>
              <a:prstGeom prst="roundRect">
                <a:avLst/>
              </a:prstGeom>
              <a:solidFill>
                <a:srgbClr val="1E96E0"/>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26" name="Picture 25">
                <a:extLst>
                  <a:ext uri="{FF2B5EF4-FFF2-40B4-BE49-F238E27FC236}">
                    <a16:creationId xmlns:a16="http://schemas.microsoft.com/office/drawing/2014/main" id="{FD299363-2425-46F9-8382-92E99591BCE1}"/>
                  </a:ext>
                </a:extLst>
              </p:cNvPr>
              <p:cNvPicPr>
                <a:picLocks noChangeAspect="1"/>
              </p:cNvPicPr>
              <p:nvPr/>
            </p:nvPicPr>
            <p:blipFill>
              <a:blip r:embed="rId3"/>
              <a:stretch>
                <a:fillRect/>
              </a:stretch>
            </p:blipFill>
            <p:spPr>
              <a:xfrm>
                <a:off x="774730" y="4620749"/>
                <a:ext cx="556585" cy="443309"/>
              </a:xfrm>
              <a:prstGeom prst="rect">
                <a:avLst/>
              </a:prstGeom>
            </p:spPr>
          </p:pic>
          <p:sp>
            <p:nvSpPr>
              <p:cNvPr id="28" name="TextBox 27">
                <a:extLst>
                  <a:ext uri="{FF2B5EF4-FFF2-40B4-BE49-F238E27FC236}">
                    <a16:creationId xmlns:a16="http://schemas.microsoft.com/office/drawing/2014/main" id="{8061B741-F7F8-4348-A21E-20C676BD0396}"/>
                  </a:ext>
                </a:extLst>
              </p:cNvPr>
              <p:cNvSpPr txBox="1"/>
              <p:nvPr/>
            </p:nvSpPr>
            <p:spPr>
              <a:xfrm>
                <a:off x="1575358" y="4250170"/>
                <a:ext cx="5070234" cy="307777"/>
              </a:xfrm>
              <a:prstGeom prst="rect">
                <a:avLst/>
              </a:prstGeom>
              <a:noFill/>
            </p:spPr>
            <p:txBody>
              <a:bodyPr wrap="square">
                <a:spAutoFit/>
              </a:bodyPr>
              <a:lstStyle/>
              <a:p>
                <a:pPr algn="ctr"/>
                <a:r>
                  <a:rPr lang="en-GB" sz="1400">
                    <a:latin typeface="Aptos" panose="020B0004020202020204" pitchFamily="34" charset="0"/>
                  </a:rPr>
                  <a:t>For more information and to apply for probate:</a:t>
                </a:r>
              </a:p>
            </p:txBody>
          </p:sp>
        </p:grpSp>
      </p:grpSp>
      <p:sp>
        <p:nvSpPr>
          <p:cNvPr id="6" name="RefTextBox123">
            <a:extLst>
              <a:ext uri="{FF2B5EF4-FFF2-40B4-BE49-F238E27FC236}">
                <a16:creationId xmlns:a16="http://schemas.microsoft.com/office/drawing/2014/main" id="{0AF58F37-2431-8F2B-7D03-5791243BB46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790400493</a:t>
            </a:r>
          </a:p>
        </p:txBody>
      </p:sp>
    </p:spTree>
    <p:custDataLst>
      <p:tags r:id="rId1"/>
    </p:custDataLst>
    <p:extLst>
      <p:ext uri="{BB962C8B-B14F-4D97-AF65-F5344CB8AC3E}">
        <p14:creationId xmlns:p14="http://schemas.microsoft.com/office/powerpoint/2010/main" val="41035369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DA50-C4E1-776A-F75D-C705ACB3869D}"/>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Trusts</a:t>
            </a:r>
            <a:endParaRPr lang="en-GB" sz="5400" dirty="0">
              <a:solidFill>
                <a:srgbClr val="391C66"/>
              </a:solidFill>
              <a:latin typeface="Aptos Display" panose="020B0004020202020204" pitchFamily="34" charset="0"/>
            </a:endParaRPr>
          </a:p>
        </p:txBody>
      </p:sp>
    </p:spTree>
    <p:extLst>
      <p:ext uri="{BB962C8B-B14F-4D97-AF65-F5344CB8AC3E}">
        <p14:creationId xmlns:p14="http://schemas.microsoft.com/office/powerpoint/2010/main" val="114856329"/>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F6EE1855-C1A6-CD20-F7C5-9E1840AC2D7F}"/>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Trusts</a:t>
            </a:r>
          </a:p>
        </p:txBody>
      </p:sp>
      <p:grpSp>
        <p:nvGrpSpPr>
          <p:cNvPr id="97" name="Group 96">
            <a:extLst>
              <a:ext uri="{FF2B5EF4-FFF2-40B4-BE49-F238E27FC236}">
                <a16:creationId xmlns:a16="http://schemas.microsoft.com/office/drawing/2014/main" id="{270F799C-1288-06D9-72BF-2C3C75F233AA}"/>
              </a:ext>
            </a:extLst>
          </p:cNvPr>
          <p:cNvGrpSpPr/>
          <p:nvPr/>
        </p:nvGrpSpPr>
        <p:grpSpPr>
          <a:xfrm>
            <a:off x="1499669" y="2679405"/>
            <a:ext cx="1685601" cy="2180734"/>
            <a:chOff x="671519" y="2510607"/>
            <a:chExt cx="1685601" cy="2180734"/>
          </a:xfrm>
        </p:grpSpPr>
        <p:grpSp>
          <p:nvGrpSpPr>
            <p:cNvPr id="46" name="Group 45">
              <a:extLst>
                <a:ext uri="{FF2B5EF4-FFF2-40B4-BE49-F238E27FC236}">
                  <a16:creationId xmlns:a16="http://schemas.microsoft.com/office/drawing/2014/main" id="{9CE9F8FA-2CA7-02F7-EF73-294F7C5272AC}"/>
                </a:ext>
              </a:extLst>
            </p:cNvPr>
            <p:cNvGrpSpPr/>
            <p:nvPr/>
          </p:nvGrpSpPr>
          <p:grpSpPr>
            <a:xfrm>
              <a:off x="848261" y="2510607"/>
              <a:ext cx="1317429" cy="1317429"/>
              <a:chOff x="607129" y="2510607"/>
              <a:chExt cx="1317429" cy="1317429"/>
            </a:xfrm>
          </p:grpSpPr>
          <p:sp>
            <p:nvSpPr>
              <p:cNvPr id="44" name="Oval 43">
                <a:extLst>
                  <a:ext uri="{FF2B5EF4-FFF2-40B4-BE49-F238E27FC236}">
                    <a16:creationId xmlns:a16="http://schemas.microsoft.com/office/drawing/2014/main" id="{EBE67A15-439C-61A4-1451-1EC5FB4CE683}"/>
                  </a:ext>
                </a:extLst>
              </p:cNvPr>
              <p:cNvSpPr/>
              <p:nvPr/>
            </p:nvSpPr>
            <p:spPr>
              <a:xfrm>
                <a:off x="607129" y="2510607"/>
                <a:ext cx="1317429" cy="1317429"/>
              </a:xfrm>
              <a:prstGeom prst="ellipse">
                <a:avLst/>
              </a:prstGeom>
              <a:solidFill>
                <a:srgbClr val="C5C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1738B94F-F4C2-ADF0-909B-8B6EFC3284A8}"/>
                  </a:ext>
                </a:extLst>
              </p:cNvPr>
              <p:cNvSpPr/>
              <p:nvPr/>
            </p:nvSpPr>
            <p:spPr>
              <a:xfrm rot="5400000">
                <a:off x="1062226" y="3146041"/>
                <a:ext cx="407236" cy="956752"/>
              </a:xfrm>
              <a:custGeom>
                <a:avLst/>
                <a:gdLst>
                  <a:gd name="connsiteX0" fmla="*/ 196586 w 407236"/>
                  <a:gd name="connsiteY0" fmla="*/ 357808 h 956752"/>
                  <a:gd name="connsiteX1" fmla="*/ 196982 w 407236"/>
                  <a:gd name="connsiteY1" fmla="*/ 356539 h 956752"/>
                  <a:gd name="connsiteX2" fmla="*/ 197095 w 407236"/>
                  <a:gd name="connsiteY2" fmla="*/ 356285 h 956752"/>
                  <a:gd name="connsiteX3" fmla="*/ 196982 w 407236"/>
                  <a:gd name="connsiteY3" fmla="*/ 356539 h 956752"/>
                  <a:gd name="connsiteX4" fmla="*/ 0 w 407236"/>
                  <a:gd name="connsiteY4" fmla="*/ 630462 h 956752"/>
                  <a:gd name="connsiteX5" fmla="*/ 407 w 407236"/>
                  <a:gd name="connsiteY5" fmla="*/ 630506 h 956752"/>
                  <a:gd name="connsiteX6" fmla="*/ 112749 w 407236"/>
                  <a:gd name="connsiteY6" fmla="*/ 629867 h 956752"/>
                  <a:gd name="connsiteX7" fmla="*/ 170344 w 407236"/>
                  <a:gd name="connsiteY7" fmla="*/ 622340 h 956752"/>
                  <a:gd name="connsiteX8" fmla="*/ 216148 w 407236"/>
                  <a:gd name="connsiteY8" fmla="*/ 612321 h 956752"/>
                  <a:gd name="connsiteX9" fmla="*/ 213942 w 407236"/>
                  <a:gd name="connsiteY9" fmla="*/ 611538 h 956752"/>
                  <a:gd name="connsiteX10" fmla="*/ 130719 w 407236"/>
                  <a:gd name="connsiteY10" fmla="*/ 536917 h 956752"/>
                  <a:gd name="connsiteX11" fmla="*/ 128530 w 407236"/>
                  <a:gd name="connsiteY11" fmla="*/ 531996 h 956752"/>
                  <a:gd name="connsiteX12" fmla="*/ 128531 w 407236"/>
                  <a:gd name="connsiteY12" fmla="*/ 531996 h 956752"/>
                  <a:gd name="connsiteX13" fmla="*/ 128531 w 407236"/>
                  <a:gd name="connsiteY13" fmla="*/ 531996 h 956752"/>
                  <a:gd name="connsiteX14" fmla="*/ 129710 w 407236"/>
                  <a:gd name="connsiteY14" fmla="*/ 529824 h 956752"/>
                  <a:gd name="connsiteX15" fmla="*/ 137157 w 407236"/>
                  <a:gd name="connsiteY15" fmla="*/ 505831 h 956752"/>
                  <a:gd name="connsiteX16" fmla="*/ 138869 w 407236"/>
                  <a:gd name="connsiteY16" fmla="*/ 488847 h 956752"/>
                  <a:gd name="connsiteX17" fmla="*/ 139754 w 407236"/>
                  <a:gd name="connsiteY17" fmla="*/ 480072 h 956752"/>
                  <a:gd name="connsiteX18" fmla="*/ 139754 w 407236"/>
                  <a:gd name="connsiteY18" fmla="*/ 480072 h 956752"/>
                  <a:gd name="connsiteX19" fmla="*/ 129710 w 407236"/>
                  <a:gd name="connsiteY19" fmla="*/ 430321 h 956752"/>
                  <a:gd name="connsiteX20" fmla="*/ 128531 w 407236"/>
                  <a:gd name="connsiteY20" fmla="*/ 428149 h 956752"/>
                  <a:gd name="connsiteX21" fmla="*/ 130719 w 407236"/>
                  <a:gd name="connsiteY21" fmla="*/ 423229 h 956752"/>
                  <a:gd name="connsiteX22" fmla="*/ 187596 w 407236"/>
                  <a:gd name="connsiteY22" fmla="*/ 362575 h 956752"/>
                  <a:gd name="connsiteX23" fmla="*/ 196586 w 407236"/>
                  <a:gd name="connsiteY23" fmla="*/ 357808 h 956752"/>
                  <a:gd name="connsiteX24" fmla="*/ 213942 w 407236"/>
                  <a:gd name="connsiteY24" fmla="*/ 348607 h 956752"/>
                  <a:gd name="connsiteX25" fmla="*/ 216148 w 407236"/>
                  <a:gd name="connsiteY25" fmla="*/ 347825 h 956752"/>
                  <a:gd name="connsiteX26" fmla="*/ 172815 w 407236"/>
                  <a:gd name="connsiteY26" fmla="*/ 338346 h 956752"/>
                  <a:gd name="connsiteX27" fmla="*/ 170344 w 407236"/>
                  <a:gd name="connsiteY27" fmla="*/ 337806 h 956752"/>
                  <a:gd name="connsiteX28" fmla="*/ 112749 w 407236"/>
                  <a:gd name="connsiteY28" fmla="*/ 330278 h 956752"/>
                  <a:gd name="connsiteX29" fmla="*/ 407 w 407236"/>
                  <a:gd name="connsiteY29" fmla="*/ 329640 h 956752"/>
                  <a:gd name="connsiteX30" fmla="*/ 0 w 407236"/>
                  <a:gd name="connsiteY30" fmla="*/ 329684 h 956752"/>
                  <a:gd name="connsiteX31" fmla="*/ 3280 w 407236"/>
                  <a:gd name="connsiteY31" fmla="*/ 319448 h 956752"/>
                  <a:gd name="connsiteX32" fmla="*/ 103964 w 407236"/>
                  <a:gd name="connsiteY32" fmla="*/ 87817 h 956752"/>
                  <a:gd name="connsiteX33" fmla="*/ 146063 w 407236"/>
                  <a:gd name="connsiteY33" fmla="*/ 33688 h 956752"/>
                  <a:gd name="connsiteX34" fmla="*/ 199704 w 407236"/>
                  <a:gd name="connsiteY34" fmla="*/ 904 h 956752"/>
                  <a:gd name="connsiteX35" fmla="*/ 202447 w 407236"/>
                  <a:gd name="connsiteY35" fmla="*/ 0 h 956752"/>
                  <a:gd name="connsiteX36" fmla="*/ 214304 w 407236"/>
                  <a:gd name="connsiteY36" fmla="*/ 9783 h 956752"/>
                  <a:gd name="connsiteX37" fmla="*/ 393855 w 407236"/>
                  <a:gd name="connsiteY37" fmla="*/ 342811 h 956752"/>
                  <a:gd name="connsiteX38" fmla="*/ 407236 w 407236"/>
                  <a:gd name="connsiteY38" fmla="*/ 475550 h 956752"/>
                  <a:gd name="connsiteX39" fmla="*/ 407236 w 407236"/>
                  <a:gd name="connsiteY39" fmla="*/ 475579 h 956752"/>
                  <a:gd name="connsiteX40" fmla="*/ 393855 w 407236"/>
                  <a:gd name="connsiteY40" fmla="*/ 608319 h 956752"/>
                  <a:gd name="connsiteX41" fmla="*/ 214304 w 407236"/>
                  <a:gd name="connsiteY41" fmla="*/ 941346 h 956752"/>
                  <a:gd name="connsiteX42" fmla="*/ 195632 w 407236"/>
                  <a:gd name="connsiteY42" fmla="*/ 956752 h 956752"/>
                  <a:gd name="connsiteX43" fmla="*/ 146063 w 407236"/>
                  <a:gd name="connsiteY43" fmla="*/ 926458 h 956752"/>
                  <a:gd name="connsiteX44" fmla="*/ 103964 w 407236"/>
                  <a:gd name="connsiteY44" fmla="*/ 872328 h 956752"/>
                  <a:gd name="connsiteX45" fmla="*/ 3280 w 407236"/>
                  <a:gd name="connsiteY45" fmla="*/ 640697 h 9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7236" h="956752">
                    <a:moveTo>
                      <a:pt x="196586" y="357808"/>
                    </a:moveTo>
                    <a:lnTo>
                      <a:pt x="196982" y="356539"/>
                    </a:lnTo>
                    <a:lnTo>
                      <a:pt x="197095" y="356285"/>
                    </a:lnTo>
                    <a:lnTo>
                      <a:pt x="196982" y="356539"/>
                    </a:lnTo>
                    <a:close/>
                    <a:moveTo>
                      <a:pt x="0" y="630462"/>
                    </a:moveTo>
                    <a:lnTo>
                      <a:pt x="407" y="630506"/>
                    </a:lnTo>
                    <a:cubicBezTo>
                      <a:pt x="35184" y="633429"/>
                      <a:pt x="73161" y="633382"/>
                      <a:pt x="112749" y="629867"/>
                    </a:cubicBezTo>
                    <a:cubicBezTo>
                      <a:pt x="132544" y="628109"/>
                      <a:pt x="151804" y="625568"/>
                      <a:pt x="170344" y="622340"/>
                    </a:cubicBezTo>
                    <a:lnTo>
                      <a:pt x="216148" y="612321"/>
                    </a:lnTo>
                    <a:lnTo>
                      <a:pt x="213942" y="611538"/>
                    </a:lnTo>
                    <a:cubicBezTo>
                      <a:pt x="176810" y="595377"/>
                      <a:pt x="147233" y="568988"/>
                      <a:pt x="130719" y="536917"/>
                    </a:cubicBezTo>
                    <a:lnTo>
                      <a:pt x="128530" y="531996"/>
                    </a:lnTo>
                    <a:lnTo>
                      <a:pt x="128531" y="531996"/>
                    </a:lnTo>
                    <a:lnTo>
                      <a:pt x="128531" y="531996"/>
                    </a:lnTo>
                    <a:lnTo>
                      <a:pt x="129710" y="529824"/>
                    </a:lnTo>
                    <a:cubicBezTo>
                      <a:pt x="132944" y="522178"/>
                      <a:pt x="135455" y="514152"/>
                      <a:pt x="137157" y="505831"/>
                    </a:cubicBezTo>
                    <a:lnTo>
                      <a:pt x="138869" y="488847"/>
                    </a:lnTo>
                    <a:lnTo>
                      <a:pt x="139754" y="480072"/>
                    </a:lnTo>
                    <a:lnTo>
                      <a:pt x="139754" y="480072"/>
                    </a:lnTo>
                    <a:cubicBezTo>
                      <a:pt x="139754" y="462425"/>
                      <a:pt x="136178" y="445612"/>
                      <a:pt x="129710" y="430321"/>
                    </a:cubicBezTo>
                    <a:lnTo>
                      <a:pt x="128531" y="428149"/>
                    </a:lnTo>
                    <a:lnTo>
                      <a:pt x="130719" y="423229"/>
                    </a:lnTo>
                    <a:cubicBezTo>
                      <a:pt x="143104" y="399175"/>
                      <a:pt x="162838" y="378318"/>
                      <a:pt x="187596" y="362575"/>
                    </a:cubicBezTo>
                    <a:lnTo>
                      <a:pt x="196586" y="357808"/>
                    </a:lnTo>
                    <a:lnTo>
                      <a:pt x="213942" y="348607"/>
                    </a:lnTo>
                    <a:lnTo>
                      <a:pt x="216148" y="347825"/>
                    </a:lnTo>
                    <a:lnTo>
                      <a:pt x="172815" y="338346"/>
                    </a:lnTo>
                    <a:lnTo>
                      <a:pt x="170344" y="337806"/>
                    </a:lnTo>
                    <a:cubicBezTo>
                      <a:pt x="151804" y="334577"/>
                      <a:pt x="132544" y="332036"/>
                      <a:pt x="112749" y="330278"/>
                    </a:cubicBezTo>
                    <a:cubicBezTo>
                      <a:pt x="73161" y="326763"/>
                      <a:pt x="35184" y="326716"/>
                      <a:pt x="407" y="329640"/>
                    </a:cubicBezTo>
                    <a:lnTo>
                      <a:pt x="0" y="329684"/>
                    </a:lnTo>
                    <a:lnTo>
                      <a:pt x="3280" y="319448"/>
                    </a:lnTo>
                    <a:cubicBezTo>
                      <a:pt x="32005" y="234072"/>
                      <a:pt x="89589" y="111852"/>
                      <a:pt x="103964" y="87817"/>
                    </a:cubicBezTo>
                    <a:cubicBezTo>
                      <a:pt x="122836" y="56263"/>
                      <a:pt x="102996" y="80594"/>
                      <a:pt x="146063" y="33688"/>
                    </a:cubicBezTo>
                    <a:cubicBezTo>
                      <a:pt x="165124" y="19731"/>
                      <a:pt x="182259" y="9110"/>
                      <a:pt x="199704" y="904"/>
                    </a:cubicBezTo>
                    <a:lnTo>
                      <a:pt x="202447" y="0"/>
                    </a:lnTo>
                    <a:lnTo>
                      <a:pt x="214304" y="9783"/>
                    </a:lnTo>
                    <a:cubicBezTo>
                      <a:pt x="303707" y="99186"/>
                      <a:pt x="367531" y="214168"/>
                      <a:pt x="393855" y="342811"/>
                    </a:cubicBezTo>
                    <a:lnTo>
                      <a:pt x="407236" y="475550"/>
                    </a:lnTo>
                    <a:lnTo>
                      <a:pt x="407236" y="475579"/>
                    </a:lnTo>
                    <a:lnTo>
                      <a:pt x="393855" y="608319"/>
                    </a:lnTo>
                    <a:cubicBezTo>
                      <a:pt x="367531" y="736961"/>
                      <a:pt x="303707" y="851943"/>
                      <a:pt x="214304" y="941346"/>
                    </a:cubicBezTo>
                    <a:lnTo>
                      <a:pt x="195632" y="956752"/>
                    </a:lnTo>
                    <a:lnTo>
                      <a:pt x="146063" y="926458"/>
                    </a:lnTo>
                    <a:cubicBezTo>
                      <a:pt x="102996" y="879551"/>
                      <a:pt x="122836" y="903882"/>
                      <a:pt x="103964" y="872328"/>
                    </a:cubicBezTo>
                    <a:cubicBezTo>
                      <a:pt x="89589" y="848293"/>
                      <a:pt x="32005" y="726073"/>
                      <a:pt x="3280" y="640697"/>
                    </a:cubicBezTo>
                    <a:close/>
                  </a:path>
                </a:pathLst>
              </a:custGeom>
              <a:solidFill>
                <a:srgbClr val="0078A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37" name="Freeform 124">
                <a:extLst>
                  <a:ext uri="{FF2B5EF4-FFF2-40B4-BE49-F238E27FC236}">
                    <a16:creationId xmlns:a16="http://schemas.microsoft.com/office/drawing/2014/main" id="{8C002A6C-6FAE-EFD3-7007-02BB0D037A92}"/>
                  </a:ext>
                </a:extLst>
              </p:cNvPr>
              <p:cNvSpPr/>
              <p:nvPr/>
            </p:nvSpPr>
            <p:spPr>
              <a:xfrm rot="5400000">
                <a:off x="1152730" y="3372995"/>
                <a:ext cx="222835" cy="305070"/>
              </a:xfrm>
              <a:custGeom>
                <a:avLst/>
                <a:gdLst>
                  <a:gd name="connsiteX0" fmla="*/ 1067039 w 1218414"/>
                  <a:gd name="connsiteY0" fmla="*/ 189058 h 1668052"/>
                  <a:gd name="connsiteX1" fmla="*/ 1090104 w 1218414"/>
                  <a:gd name="connsiteY1" fmla="*/ 234000 h 1668052"/>
                  <a:gd name="connsiteX2" fmla="*/ 1074671 w 1218414"/>
                  <a:gd name="connsiteY2" fmla="*/ 203929 h 1668052"/>
                  <a:gd name="connsiteX3" fmla="*/ 53261 w 1218414"/>
                  <a:gd name="connsiteY3" fmla="*/ 1106123 h 1668052"/>
                  <a:gd name="connsiteX4" fmla="*/ 57791 w 1218414"/>
                  <a:gd name="connsiteY4" fmla="*/ 1102199 h 1668052"/>
                  <a:gd name="connsiteX5" fmla="*/ 69751 w 1218414"/>
                  <a:gd name="connsiteY5" fmla="*/ 1087703 h 1668052"/>
                  <a:gd name="connsiteX6" fmla="*/ 79487 w 1218414"/>
                  <a:gd name="connsiteY6" fmla="*/ 1088684 h 1668052"/>
                  <a:gd name="connsiteX7" fmla="*/ 56363 w 1218414"/>
                  <a:gd name="connsiteY7" fmla="*/ 1104880 h 1668052"/>
                  <a:gd name="connsiteX8" fmla="*/ 1 w 1218414"/>
                  <a:gd name="connsiteY8" fmla="*/ 1532889 h 1668052"/>
                  <a:gd name="connsiteX9" fmla="*/ 101841 w 1218414"/>
                  <a:gd name="connsiteY9" fmla="*/ 1532890 h 1668052"/>
                  <a:gd name="connsiteX10" fmla="*/ 681349 w 1218414"/>
                  <a:gd name="connsiteY10" fmla="*/ 1224768 h 1668052"/>
                  <a:gd name="connsiteX11" fmla="*/ 739337 w 1218414"/>
                  <a:gd name="connsiteY11" fmla="*/ 1117933 h 1668052"/>
                  <a:gd name="connsiteX12" fmla="*/ 751301 w 1218414"/>
                  <a:gd name="connsiteY12" fmla="*/ 1144834 h 1668052"/>
                  <a:gd name="connsiteX13" fmla="*/ 1206348 w 1218414"/>
                  <a:gd name="connsiteY13" fmla="*/ 1552850 h 1668052"/>
                  <a:gd name="connsiteX14" fmla="*/ 1218414 w 1218414"/>
                  <a:gd name="connsiteY14" fmla="*/ 1557128 h 1668052"/>
                  <a:gd name="connsiteX15" fmla="*/ 967964 w 1218414"/>
                  <a:gd name="connsiteY15" fmla="*/ 1611909 h 1668052"/>
                  <a:gd name="connsiteX16" fmla="*/ 653049 w 1218414"/>
                  <a:gd name="connsiteY16" fmla="*/ 1653067 h 1668052"/>
                  <a:gd name="connsiteX17" fmla="*/ 38787 w 1218414"/>
                  <a:gd name="connsiteY17" fmla="*/ 1656558 h 1668052"/>
                  <a:gd name="connsiteX18" fmla="*/ 36564 w 1218414"/>
                  <a:gd name="connsiteY18" fmla="*/ 1656318 h 1668052"/>
                  <a:gd name="connsiteX19" fmla="*/ 21232 w 1218414"/>
                  <a:gd name="connsiteY19" fmla="*/ 1608469 h 1668052"/>
                  <a:gd name="connsiteX20" fmla="*/ 0 w 1218414"/>
                  <a:gd name="connsiteY20" fmla="*/ 135162 h 1668052"/>
                  <a:gd name="connsiteX21" fmla="*/ 21232 w 1218414"/>
                  <a:gd name="connsiteY21" fmla="*/ 59582 h 1668052"/>
                  <a:gd name="connsiteX22" fmla="*/ 36564 w 1218414"/>
                  <a:gd name="connsiteY22" fmla="*/ 11734 h 1668052"/>
                  <a:gd name="connsiteX23" fmla="*/ 38787 w 1218414"/>
                  <a:gd name="connsiteY23" fmla="*/ 11494 h 1668052"/>
                  <a:gd name="connsiteX24" fmla="*/ 653048 w 1218414"/>
                  <a:gd name="connsiteY24" fmla="*/ 14985 h 1668052"/>
                  <a:gd name="connsiteX25" fmla="*/ 967963 w 1218414"/>
                  <a:gd name="connsiteY25" fmla="*/ 56143 h 1668052"/>
                  <a:gd name="connsiteX26" fmla="*/ 1218413 w 1218414"/>
                  <a:gd name="connsiteY26" fmla="*/ 110924 h 1668052"/>
                  <a:gd name="connsiteX27" fmla="*/ 1206347 w 1218414"/>
                  <a:gd name="connsiteY27" fmla="*/ 115202 h 1668052"/>
                  <a:gd name="connsiteX28" fmla="*/ 1067039 w 1218414"/>
                  <a:gd name="connsiteY28" fmla="*/ 189058 h 1668052"/>
                  <a:gd name="connsiteX29" fmla="*/ 1062291 w 1218414"/>
                  <a:gd name="connsiteY29" fmla="*/ 191575 h 1668052"/>
                  <a:gd name="connsiteX30" fmla="*/ 751300 w 1218414"/>
                  <a:gd name="connsiteY30" fmla="*/ 523217 h 1668052"/>
                  <a:gd name="connsiteX31" fmla="*/ 739336 w 1218414"/>
                  <a:gd name="connsiteY31" fmla="*/ 550117 h 1668052"/>
                  <a:gd name="connsiteX32" fmla="*/ 681349 w 1218414"/>
                  <a:gd name="connsiteY32" fmla="*/ 443284 h 1668052"/>
                  <a:gd name="connsiteX33" fmla="*/ 101842 w 1218414"/>
                  <a:gd name="connsiteY33" fmla="*/ 135162 h 166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414" h="1668052">
                    <a:moveTo>
                      <a:pt x="1067039" y="189058"/>
                    </a:moveTo>
                    <a:lnTo>
                      <a:pt x="1090104" y="234000"/>
                    </a:lnTo>
                    <a:lnTo>
                      <a:pt x="1074671" y="203929"/>
                    </a:lnTo>
                    <a:close/>
                    <a:moveTo>
                      <a:pt x="53261" y="1106123"/>
                    </a:moveTo>
                    <a:lnTo>
                      <a:pt x="57791" y="1102199"/>
                    </a:lnTo>
                    <a:lnTo>
                      <a:pt x="69751" y="1087703"/>
                    </a:lnTo>
                    <a:lnTo>
                      <a:pt x="79487" y="1088684"/>
                    </a:lnTo>
                    <a:lnTo>
                      <a:pt x="56363" y="1104880"/>
                    </a:lnTo>
                    <a:close/>
                    <a:moveTo>
                      <a:pt x="1" y="1532889"/>
                    </a:moveTo>
                    <a:lnTo>
                      <a:pt x="101841" y="1532890"/>
                    </a:lnTo>
                    <a:cubicBezTo>
                      <a:pt x="343073" y="1532890"/>
                      <a:pt x="555758" y="1410666"/>
                      <a:pt x="681349" y="1224768"/>
                    </a:cubicBezTo>
                    <a:lnTo>
                      <a:pt x="739337" y="1117933"/>
                    </a:lnTo>
                    <a:lnTo>
                      <a:pt x="751301" y="1144834"/>
                    </a:lnTo>
                    <a:cubicBezTo>
                      <a:pt x="841597" y="1320194"/>
                      <a:pt x="1003319" y="1464480"/>
                      <a:pt x="1206348" y="1552850"/>
                    </a:cubicBezTo>
                    <a:lnTo>
                      <a:pt x="1218414" y="1557128"/>
                    </a:lnTo>
                    <a:lnTo>
                      <a:pt x="967964" y="1611909"/>
                    </a:lnTo>
                    <a:cubicBezTo>
                      <a:pt x="866590" y="1629562"/>
                      <a:pt x="761280" y="1643456"/>
                      <a:pt x="653049" y="1653067"/>
                    </a:cubicBezTo>
                    <a:cubicBezTo>
                      <a:pt x="436588" y="1672287"/>
                      <a:pt x="228941" y="1672546"/>
                      <a:pt x="38787" y="1656558"/>
                    </a:cubicBezTo>
                    <a:lnTo>
                      <a:pt x="36564" y="1656318"/>
                    </a:lnTo>
                    <a:lnTo>
                      <a:pt x="21232" y="1608469"/>
                    </a:lnTo>
                    <a:close/>
                    <a:moveTo>
                      <a:pt x="0" y="135162"/>
                    </a:moveTo>
                    <a:lnTo>
                      <a:pt x="21232" y="59582"/>
                    </a:lnTo>
                    <a:lnTo>
                      <a:pt x="36564" y="11734"/>
                    </a:lnTo>
                    <a:lnTo>
                      <a:pt x="38787" y="11494"/>
                    </a:lnTo>
                    <a:cubicBezTo>
                      <a:pt x="228940" y="-4494"/>
                      <a:pt x="436587" y="-4235"/>
                      <a:pt x="653048" y="14985"/>
                    </a:cubicBezTo>
                    <a:cubicBezTo>
                      <a:pt x="761279" y="24595"/>
                      <a:pt x="866589" y="38490"/>
                      <a:pt x="967963" y="56143"/>
                    </a:cubicBezTo>
                    <a:lnTo>
                      <a:pt x="1218413" y="110924"/>
                    </a:lnTo>
                    <a:lnTo>
                      <a:pt x="1206347" y="115202"/>
                    </a:lnTo>
                    <a:lnTo>
                      <a:pt x="1067039" y="189058"/>
                    </a:lnTo>
                    <a:lnTo>
                      <a:pt x="1062291" y="191575"/>
                    </a:lnTo>
                    <a:cubicBezTo>
                      <a:pt x="926921" y="277657"/>
                      <a:pt x="819022" y="391698"/>
                      <a:pt x="751300" y="523217"/>
                    </a:cubicBezTo>
                    <a:lnTo>
                      <a:pt x="739336" y="550117"/>
                    </a:lnTo>
                    <a:lnTo>
                      <a:pt x="681349" y="443284"/>
                    </a:lnTo>
                    <a:cubicBezTo>
                      <a:pt x="555758" y="257385"/>
                      <a:pt x="343073" y="135162"/>
                      <a:pt x="101842" y="135162"/>
                    </a:cubicBezTo>
                    <a:close/>
                  </a:path>
                </a:pathLst>
              </a:custGeom>
              <a:solidFill>
                <a:srgbClr val="ACE1F6"/>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38" name="Freeform 125">
                <a:extLst>
                  <a:ext uri="{FF2B5EF4-FFF2-40B4-BE49-F238E27FC236}">
                    <a16:creationId xmlns:a16="http://schemas.microsoft.com/office/drawing/2014/main" id="{90C12640-43FD-AD89-95F4-FD9B1F8A6F1E}"/>
                  </a:ext>
                </a:extLst>
              </p:cNvPr>
              <p:cNvSpPr/>
              <p:nvPr/>
            </p:nvSpPr>
            <p:spPr>
              <a:xfrm rot="5673523">
                <a:off x="1149507" y="3325392"/>
                <a:ext cx="216947" cy="260950"/>
              </a:xfrm>
              <a:custGeom>
                <a:avLst/>
                <a:gdLst>
                  <a:gd name="connsiteX0" fmla="*/ 1089747 w 1186217"/>
                  <a:gd name="connsiteY0" fmla="*/ 809768 h 1426817"/>
                  <a:gd name="connsiteX1" fmla="*/ 1089748 w 1186217"/>
                  <a:gd name="connsiteY1" fmla="*/ 809767 h 1426817"/>
                  <a:gd name="connsiteX2" fmla="*/ 1096471 w 1186217"/>
                  <a:gd name="connsiteY2" fmla="*/ 793623 h 1426817"/>
                  <a:gd name="connsiteX3" fmla="*/ 1103560 w 1186217"/>
                  <a:gd name="connsiteY3" fmla="*/ 776600 h 1426817"/>
                  <a:gd name="connsiteX4" fmla="*/ 1130503 w 1186217"/>
                  <a:gd name="connsiteY4" fmla="*/ 647620 h 1426817"/>
                  <a:gd name="connsiteX5" fmla="*/ 1103560 w 1186217"/>
                  <a:gd name="connsiteY5" fmla="*/ 776599 h 1426817"/>
                  <a:gd name="connsiteX6" fmla="*/ 1096471 w 1186217"/>
                  <a:gd name="connsiteY6" fmla="*/ 793623 h 1426817"/>
                  <a:gd name="connsiteX7" fmla="*/ 887858 w 1186217"/>
                  <a:gd name="connsiteY7" fmla="*/ 277901 h 1426817"/>
                  <a:gd name="connsiteX8" fmla="*/ 951041 w 1186217"/>
                  <a:gd name="connsiteY8" fmla="*/ 336257 h 1426817"/>
                  <a:gd name="connsiteX9" fmla="*/ 887858 w 1186217"/>
                  <a:gd name="connsiteY9" fmla="*/ 277900 h 1426817"/>
                  <a:gd name="connsiteX10" fmla="*/ 0 w 1186217"/>
                  <a:gd name="connsiteY10" fmla="*/ 37505 h 1426817"/>
                  <a:gd name="connsiteX11" fmla="*/ 624 w 1186217"/>
                  <a:gd name="connsiteY11" fmla="*/ 35576 h 1426817"/>
                  <a:gd name="connsiteX12" fmla="*/ 4771 w 1186217"/>
                  <a:gd name="connsiteY12" fmla="*/ 39858 h 1426817"/>
                  <a:gd name="connsiteX13" fmla="*/ 39635 w 1186217"/>
                  <a:gd name="connsiteY13" fmla="*/ 33513 h 1426817"/>
                  <a:gd name="connsiteX14" fmla="*/ 330254 w 1186217"/>
                  <a:gd name="connsiteY14" fmla="*/ 10340 h 1426817"/>
                  <a:gd name="connsiteX15" fmla="*/ 326431 w 1186217"/>
                  <a:gd name="connsiteY15" fmla="*/ 29773 h 1426817"/>
                  <a:gd name="connsiteX16" fmla="*/ 314292 w 1186217"/>
                  <a:gd name="connsiteY16" fmla="*/ 114468 h 1426817"/>
                  <a:gd name="connsiteX17" fmla="*/ 313409 w 1186217"/>
                  <a:gd name="connsiteY17" fmla="*/ 129602 h 1426817"/>
                  <a:gd name="connsiteX18" fmla="*/ 313410 w 1186217"/>
                  <a:gd name="connsiteY18" fmla="*/ 129602 h 1426817"/>
                  <a:gd name="connsiteX19" fmla="*/ 314293 w 1186217"/>
                  <a:gd name="connsiteY19" fmla="*/ 114469 h 1426817"/>
                  <a:gd name="connsiteX20" fmla="*/ 326432 w 1186217"/>
                  <a:gd name="connsiteY20" fmla="*/ 29773 h 1426817"/>
                  <a:gd name="connsiteX21" fmla="*/ 330256 w 1186217"/>
                  <a:gd name="connsiteY21" fmla="*/ 10342 h 1426817"/>
                  <a:gd name="connsiteX22" fmla="*/ 431774 w 1186217"/>
                  <a:gd name="connsiteY22" fmla="*/ 2248 h 1426817"/>
                  <a:gd name="connsiteX23" fmla="*/ 1033938 w 1186217"/>
                  <a:gd name="connsiteY23" fmla="*/ 263334 h 1426817"/>
                  <a:gd name="connsiteX24" fmla="*/ 1100232 w 1186217"/>
                  <a:gd name="connsiteY24" fmla="*/ 365221 h 1426817"/>
                  <a:gd name="connsiteX25" fmla="*/ 1082515 w 1186217"/>
                  <a:gd name="connsiteY25" fmla="*/ 415484 h 1426817"/>
                  <a:gd name="connsiteX26" fmla="*/ 1082010 w 1186217"/>
                  <a:gd name="connsiteY26" fmla="*/ 416916 h 1426817"/>
                  <a:gd name="connsiteX27" fmla="*/ 1064569 w 1186217"/>
                  <a:gd name="connsiteY27" fmla="*/ 493975 h 1426817"/>
                  <a:gd name="connsiteX28" fmla="*/ 1008682 w 1186217"/>
                  <a:gd name="connsiteY28" fmla="*/ 403582 h 1426817"/>
                  <a:gd name="connsiteX29" fmla="*/ 957637 w 1186217"/>
                  <a:gd name="connsiteY29" fmla="*/ 343806 h 1426817"/>
                  <a:gd name="connsiteX30" fmla="*/ 1008682 w 1186217"/>
                  <a:gd name="connsiteY30" fmla="*/ 403583 h 1426817"/>
                  <a:gd name="connsiteX31" fmla="*/ 1064569 w 1186217"/>
                  <a:gd name="connsiteY31" fmla="*/ 493975 h 1426817"/>
                  <a:gd name="connsiteX32" fmla="*/ 1082010 w 1186217"/>
                  <a:gd name="connsiteY32" fmla="*/ 416917 h 1426817"/>
                  <a:gd name="connsiteX33" fmla="*/ 1082515 w 1186217"/>
                  <a:gd name="connsiteY33" fmla="*/ 415484 h 1426817"/>
                  <a:gd name="connsiteX34" fmla="*/ 1100233 w 1186217"/>
                  <a:gd name="connsiteY34" fmla="*/ 365222 h 1426817"/>
                  <a:gd name="connsiteX35" fmla="*/ 1107604 w 1186217"/>
                  <a:gd name="connsiteY35" fmla="*/ 376551 h 1426817"/>
                  <a:gd name="connsiteX36" fmla="*/ 1183972 w 1186217"/>
                  <a:gd name="connsiteY36" fmla="*/ 643355 h 1426817"/>
                  <a:gd name="connsiteX37" fmla="*/ 1183971 w 1186217"/>
                  <a:gd name="connsiteY37" fmla="*/ 643355 h 1426817"/>
                  <a:gd name="connsiteX38" fmla="*/ 1150845 w 1186217"/>
                  <a:gd name="connsiteY38" fmla="*/ 918887 h 1426817"/>
                  <a:gd name="connsiteX39" fmla="*/ 1145363 w 1186217"/>
                  <a:gd name="connsiteY39" fmla="*/ 931241 h 1426817"/>
                  <a:gd name="connsiteX40" fmla="*/ 1145364 w 1186217"/>
                  <a:gd name="connsiteY40" fmla="*/ 931242 h 1426817"/>
                  <a:gd name="connsiteX41" fmla="*/ 1145363 w 1186217"/>
                  <a:gd name="connsiteY41" fmla="*/ 931242 h 1426817"/>
                  <a:gd name="connsiteX42" fmla="*/ 1096050 w 1186217"/>
                  <a:gd name="connsiteY42" fmla="*/ 1042347 h 1426817"/>
                  <a:gd name="connsiteX43" fmla="*/ 542865 w 1186217"/>
                  <a:gd name="connsiteY43" fmla="*/ 1395554 h 1426817"/>
                  <a:gd name="connsiteX44" fmla="*/ 441347 w 1186217"/>
                  <a:gd name="connsiteY44" fmla="*/ 1403646 h 1426817"/>
                  <a:gd name="connsiteX45" fmla="*/ 434492 w 1186217"/>
                  <a:gd name="connsiteY45" fmla="*/ 1385065 h 1426817"/>
                  <a:gd name="connsiteX46" fmla="*/ 409086 w 1186217"/>
                  <a:gd name="connsiteY46" fmla="*/ 1303364 h 1426817"/>
                  <a:gd name="connsiteX47" fmla="*/ 405816 w 1186217"/>
                  <a:gd name="connsiteY47" fmla="*/ 1288560 h 1426817"/>
                  <a:gd name="connsiteX48" fmla="*/ 492872 w 1186217"/>
                  <a:gd name="connsiteY48" fmla="*/ 1281620 h 1426817"/>
                  <a:gd name="connsiteX49" fmla="*/ 1003238 w 1186217"/>
                  <a:gd name="connsiteY49" fmla="*/ 982727 h 1426817"/>
                  <a:gd name="connsiteX50" fmla="*/ 1036329 w 1186217"/>
                  <a:gd name="connsiteY50" fmla="*/ 928468 h 1426817"/>
                  <a:gd name="connsiteX51" fmla="*/ 1048891 w 1186217"/>
                  <a:gd name="connsiteY51" fmla="*/ 907870 h 1426817"/>
                  <a:gd name="connsiteX52" fmla="*/ 1068778 w 1186217"/>
                  <a:gd name="connsiteY52" fmla="*/ 860115 h 1426817"/>
                  <a:gd name="connsiteX53" fmla="*/ 1089747 w 1186217"/>
                  <a:gd name="connsiteY53" fmla="*/ 809764 h 1426817"/>
                  <a:gd name="connsiteX54" fmla="*/ 1089747 w 1186217"/>
                  <a:gd name="connsiteY54" fmla="*/ 809763 h 1426817"/>
                  <a:gd name="connsiteX55" fmla="*/ 1068778 w 1186217"/>
                  <a:gd name="connsiteY55" fmla="*/ 860115 h 1426817"/>
                  <a:gd name="connsiteX56" fmla="*/ 1048890 w 1186217"/>
                  <a:gd name="connsiteY56" fmla="*/ 907871 h 1426817"/>
                  <a:gd name="connsiteX57" fmla="*/ 1036329 w 1186217"/>
                  <a:gd name="connsiteY57" fmla="*/ 928468 h 1426817"/>
                  <a:gd name="connsiteX58" fmla="*/ 1003238 w 1186217"/>
                  <a:gd name="connsiteY58" fmla="*/ 982726 h 1426817"/>
                  <a:gd name="connsiteX59" fmla="*/ 492871 w 1186217"/>
                  <a:gd name="connsiteY59" fmla="*/ 1281619 h 1426817"/>
                  <a:gd name="connsiteX60" fmla="*/ 405815 w 1186217"/>
                  <a:gd name="connsiteY60" fmla="*/ 1288559 h 1426817"/>
                  <a:gd name="connsiteX61" fmla="*/ 409085 w 1186217"/>
                  <a:gd name="connsiteY61" fmla="*/ 1303363 h 1426817"/>
                  <a:gd name="connsiteX62" fmla="*/ 434491 w 1186217"/>
                  <a:gd name="connsiteY62" fmla="*/ 1385065 h 1426817"/>
                  <a:gd name="connsiteX63" fmla="*/ 441346 w 1186217"/>
                  <a:gd name="connsiteY63" fmla="*/ 1403645 h 1426817"/>
                  <a:gd name="connsiteX64" fmla="*/ 150727 w 1186217"/>
                  <a:gd name="connsiteY64" fmla="*/ 1426817 h 1426817"/>
                  <a:gd name="connsiteX65" fmla="*/ 125080 w 1186217"/>
                  <a:gd name="connsiteY65" fmla="*/ 1426282 h 1426817"/>
                  <a:gd name="connsiteX66" fmla="*/ 198537 w 1186217"/>
                  <a:gd name="connsiteY66" fmla="*/ 1365586 h 1426817"/>
                  <a:gd name="connsiteX67" fmla="*/ 409651 w 1186217"/>
                  <a:gd name="connsiteY67" fmla="*/ 709418 h 1426817"/>
                  <a:gd name="connsiteX68" fmla="*/ 71550 w 1186217"/>
                  <a:gd name="connsiteY68" fmla="*/ 76986 h 142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86217" h="1426817">
                    <a:moveTo>
                      <a:pt x="1089747" y="809768"/>
                    </a:moveTo>
                    <a:lnTo>
                      <a:pt x="1089748" y="809767"/>
                    </a:lnTo>
                    <a:lnTo>
                      <a:pt x="1096471" y="793623"/>
                    </a:lnTo>
                    <a:lnTo>
                      <a:pt x="1103560" y="776600"/>
                    </a:lnTo>
                    <a:lnTo>
                      <a:pt x="1130503" y="647620"/>
                    </a:lnTo>
                    <a:lnTo>
                      <a:pt x="1103560" y="776599"/>
                    </a:lnTo>
                    <a:lnTo>
                      <a:pt x="1096471" y="793623"/>
                    </a:lnTo>
                    <a:close/>
                    <a:moveTo>
                      <a:pt x="887858" y="277901"/>
                    </a:moveTo>
                    <a:lnTo>
                      <a:pt x="951041" y="336257"/>
                    </a:lnTo>
                    <a:lnTo>
                      <a:pt x="887858" y="277900"/>
                    </a:lnTo>
                    <a:close/>
                    <a:moveTo>
                      <a:pt x="0" y="37505"/>
                    </a:moveTo>
                    <a:lnTo>
                      <a:pt x="624" y="35576"/>
                    </a:lnTo>
                    <a:lnTo>
                      <a:pt x="4771" y="39858"/>
                    </a:lnTo>
                    <a:lnTo>
                      <a:pt x="39635" y="33513"/>
                    </a:lnTo>
                    <a:lnTo>
                      <a:pt x="330254" y="10340"/>
                    </a:lnTo>
                    <a:lnTo>
                      <a:pt x="326431" y="29773"/>
                    </a:lnTo>
                    <a:cubicBezTo>
                      <a:pt x="321193" y="60083"/>
                      <a:pt x="317096" y="88431"/>
                      <a:pt x="314292" y="114468"/>
                    </a:cubicBezTo>
                    <a:cubicBezTo>
                      <a:pt x="313998" y="119513"/>
                      <a:pt x="313703" y="124557"/>
                      <a:pt x="313409" y="129602"/>
                    </a:cubicBezTo>
                    <a:lnTo>
                      <a:pt x="313410" y="129602"/>
                    </a:lnTo>
                    <a:cubicBezTo>
                      <a:pt x="313704" y="124558"/>
                      <a:pt x="313999" y="119513"/>
                      <a:pt x="314293" y="114469"/>
                    </a:cubicBezTo>
                    <a:cubicBezTo>
                      <a:pt x="317098" y="88432"/>
                      <a:pt x="321194" y="60083"/>
                      <a:pt x="326432" y="29773"/>
                    </a:cubicBezTo>
                    <a:lnTo>
                      <a:pt x="330256" y="10342"/>
                    </a:lnTo>
                    <a:lnTo>
                      <a:pt x="431774" y="2248"/>
                    </a:lnTo>
                    <a:cubicBezTo>
                      <a:pt x="672243" y="-16926"/>
                      <a:pt x="893969" y="88005"/>
                      <a:pt x="1033938" y="263334"/>
                    </a:cubicBezTo>
                    <a:lnTo>
                      <a:pt x="1100232" y="365221"/>
                    </a:lnTo>
                    <a:lnTo>
                      <a:pt x="1082515" y="415484"/>
                    </a:lnTo>
                    <a:lnTo>
                      <a:pt x="1082010" y="416916"/>
                    </a:lnTo>
                    <a:lnTo>
                      <a:pt x="1064569" y="493975"/>
                    </a:lnTo>
                    <a:lnTo>
                      <a:pt x="1008682" y="403582"/>
                    </a:lnTo>
                    <a:lnTo>
                      <a:pt x="957637" y="343806"/>
                    </a:lnTo>
                    <a:lnTo>
                      <a:pt x="1008682" y="403583"/>
                    </a:lnTo>
                    <a:lnTo>
                      <a:pt x="1064569" y="493975"/>
                    </a:lnTo>
                    <a:lnTo>
                      <a:pt x="1082010" y="416917"/>
                    </a:lnTo>
                    <a:lnTo>
                      <a:pt x="1082515" y="415484"/>
                    </a:lnTo>
                    <a:lnTo>
                      <a:pt x="1100233" y="365222"/>
                    </a:lnTo>
                    <a:lnTo>
                      <a:pt x="1107604" y="376551"/>
                    </a:lnTo>
                    <a:cubicBezTo>
                      <a:pt x="1149502" y="457086"/>
                      <a:pt x="1176302" y="547167"/>
                      <a:pt x="1183972" y="643355"/>
                    </a:cubicBezTo>
                    <a:lnTo>
                      <a:pt x="1183971" y="643355"/>
                    </a:lnTo>
                    <a:cubicBezTo>
                      <a:pt x="1191640" y="739542"/>
                      <a:pt x="1179453" y="832731"/>
                      <a:pt x="1150845" y="918887"/>
                    </a:cubicBezTo>
                    <a:lnTo>
                      <a:pt x="1145363" y="931241"/>
                    </a:lnTo>
                    <a:lnTo>
                      <a:pt x="1145364" y="931242"/>
                    </a:lnTo>
                    <a:lnTo>
                      <a:pt x="1145363" y="931242"/>
                    </a:lnTo>
                    <a:lnTo>
                      <a:pt x="1096050" y="1042347"/>
                    </a:lnTo>
                    <a:cubicBezTo>
                      <a:pt x="985631" y="1237639"/>
                      <a:pt x="783334" y="1376381"/>
                      <a:pt x="542865" y="1395554"/>
                    </a:cubicBezTo>
                    <a:lnTo>
                      <a:pt x="441347" y="1403646"/>
                    </a:lnTo>
                    <a:lnTo>
                      <a:pt x="434492" y="1385065"/>
                    </a:lnTo>
                    <a:cubicBezTo>
                      <a:pt x="424518" y="1355970"/>
                      <a:pt x="415981" y="1328629"/>
                      <a:pt x="409086" y="1303364"/>
                    </a:cubicBezTo>
                    <a:lnTo>
                      <a:pt x="405816" y="1288560"/>
                    </a:lnTo>
                    <a:lnTo>
                      <a:pt x="492872" y="1281620"/>
                    </a:lnTo>
                    <a:cubicBezTo>
                      <a:pt x="704900" y="1264714"/>
                      <a:pt x="887048" y="1150147"/>
                      <a:pt x="1003238" y="982727"/>
                    </a:cubicBezTo>
                    <a:lnTo>
                      <a:pt x="1036329" y="928468"/>
                    </a:lnTo>
                    <a:lnTo>
                      <a:pt x="1048891" y="907870"/>
                    </a:lnTo>
                    <a:lnTo>
                      <a:pt x="1068778" y="860115"/>
                    </a:lnTo>
                    <a:lnTo>
                      <a:pt x="1089747" y="809764"/>
                    </a:lnTo>
                    <a:lnTo>
                      <a:pt x="1089747" y="809763"/>
                    </a:lnTo>
                    <a:lnTo>
                      <a:pt x="1068778" y="860115"/>
                    </a:lnTo>
                    <a:lnTo>
                      <a:pt x="1048890" y="907871"/>
                    </a:lnTo>
                    <a:lnTo>
                      <a:pt x="1036329" y="928468"/>
                    </a:lnTo>
                    <a:lnTo>
                      <a:pt x="1003238" y="982726"/>
                    </a:lnTo>
                    <a:cubicBezTo>
                      <a:pt x="887048" y="1150146"/>
                      <a:pt x="704900" y="1264713"/>
                      <a:pt x="492871" y="1281619"/>
                    </a:cubicBezTo>
                    <a:lnTo>
                      <a:pt x="405815" y="1288559"/>
                    </a:lnTo>
                    <a:lnTo>
                      <a:pt x="409085" y="1303363"/>
                    </a:lnTo>
                    <a:cubicBezTo>
                      <a:pt x="415981" y="1328628"/>
                      <a:pt x="424517" y="1355969"/>
                      <a:pt x="434491" y="1385065"/>
                    </a:cubicBezTo>
                    <a:lnTo>
                      <a:pt x="441346" y="1403645"/>
                    </a:lnTo>
                    <a:lnTo>
                      <a:pt x="150727" y="1426817"/>
                    </a:lnTo>
                    <a:lnTo>
                      <a:pt x="125080" y="1426282"/>
                    </a:lnTo>
                    <a:lnTo>
                      <a:pt x="198537" y="1365586"/>
                    </a:lnTo>
                    <a:cubicBezTo>
                      <a:pt x="345492" y="1215312"/>
                      <a:pt x="430737" y="973874"/>
                      <a:pt x="409651" y="709418"/>
                    </a:cubicBezTo>
                    <a:cubicBezTo>
                      <a:pt x="387511" y="431740"/>
                      <a:pt x="253642" y="197693"/>
                      <a:pt x="71550" y="76986"/>
                    </a:cubicBezTo>
                    <a:close/>
                  </a:path>
                </a:pathLst>
              </a:custGeom>
              <a:solidFill>
                <a:srgbClr val="F0A7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C263"/>
                  </a:solidFill>
                </a:endParaRPr>
              </a:p>
            </p:txBody>
          </p:sp>
          <p:sp>
            <p:nvSpPr>
              <p:cNvPr id="39" name="Freeform 132">
                <a:extLst>
                  <a:ext uri="{FF2B5EF4-FFF2-40B4-BE49-F238E27FC236}">
                    <a16:creationId xmlns:a16="http://schemas.microsoft.com/office/drawing/2014/main" id="{4F62367A-81B1-2A2D-F2BB-5C9117EA0350}"/>
                  </a:ext>
                </a:extLst>
              </p:cNvPr>
              <p:cNvSpPr/>
              <p:nvPr/>
            </p:nvSpPr>
            <p:spPr>
              <a:xfrm rot="5673523">
                <a:off x="1026457" y="2923220"/>
                <a:ext cx="464350" cy="533468"/>
              </a:xfrm>
              <a:custGeom>
                <a:avLst/>
                <a:gdLst>
                  <a:gd name="connsiteX0" fmla="*/ 1894015 w 2538969"/>
                  <a:gd name="connsiteY0" fmla="*/ 616611 h 2916886"/>
                  <a:gd name="connsiteX1" fmla="*/ 2001873 w 2538969"/>
                  <a:gd name="connsiteY1" fmla="*/ 621985 h 2916886"/>
                  <a:gd name="connsiteX2" fmla="*/ 1894015 w 2538969"/>
                  <a:gd name="connsiteY2" fmla="*/ 616610 h 2916886"/>
                  <a:gd name="connsiteX3" fmla="*/ 1957 w 2538969"/>
                  <a:gd name="connsiteY3" fmla="*/ 948824 h 2916886"/>
                  <a:gd name="connsiteX4" fmla="*/ 200315 w 2538969"/>
                  <a:gd name="connsiteY4" fmla="*/ 714571 h 2916886"/>
                  <a:gd name="connsiteX5" fmla="*/ 228331 w 2538969"/>
                  <a:gd name="connsiteY5" fmla="*/ 701938 h 2916886"/>
                  <a:gd name="connsiteX6" fmla="*/ 228008 w 2538969"/>
                  <a:gd name="connsiteY6" fmla="*/ 697888 h 2916886"/>
                  <a:gd name="connsiteX7" fmla="*/ 235886 w 2538969"/>
                  <a:gd name="connsiteY7" fmla="*/ 698536 h 2916886"/>
                  <a:gd name="connsiteX8" fmla="*/ 266158 w 2538969"/>
                  <a:gd name="connsiteY8" fmla="*/ 684887 h 2916886"/>
                  <a:gd name="connsiteX9" fmla="*/ 267133 w 2538969"/>
                  <a:gd name="connsiteY9" fmla="*/ 682472 h 2916886"/>
                  <a:gd name="connsiteX10" fmla="*/ 507903 w 2538969"/>
                  <a:gd name="connsiteY10" fmla="*/ 525675 h 2916886"/>
                  <a:gd name="connsiteX11" fmla="*/ 538425 w 2538969"/>
                  <a:gd name="connsiteY11" fmla="*/ 516688 h 2916886"/>
                  <a:gd name="connsiteX12" fmla="*/ 538398 w 2538969"/>
                  <a:gd name="connsiteY12" fmla="*/ 516339 h 2916886"/>
                  <a:gd name="connsiteX13" fmla="*/ 540059 w 2538969"/>
                  <a:gd name="connsiteY13" fmla="*/ 516205 h 2916886"/>
                  <a:gd name="connsiteX14" fmla="*/ 544518 w 2538969"/>
                  <a:gd name="connsiteY14" fmla="*/ 514892 h 2916886"/>
                  <a:gd name="connsiteX15" fmla="*/ 621748 w 2538969"/>
                  <a:gd name="connsiteY15" fmla="*/ 492156 h 2916886"/>
                  <a:gd name="connsiteX16" fmla="*/ 792697 w 2538969"/>
                  <a:gd name="connsiteY16" fmla="*/ 487613 h 2916886"/>
                  <a:gd name="connsiteX17" fmla="*/ 805257 w 2538969"/>
                  <a:gd name="connsiteY17" fmla="*/ 494102 h 2916886"/>
                  <a:gd name="connsiteX18" fmla="*/ 908785 w 2538969"/>
                  <a:gd name="connsiteY18" fmla="*/ 485847 h 2916886"/>
                  <a:gd name="connsiteX19" fmla="*/ 791079 w 2538969"/>
                  <a:gd name="connsiteY19" fmla="*/ 439504 h 2916886"/>
                  <a:gd name="connsiteX20" fmla="*/ 757350 w 2538969"/>
                  <a:gd name="connsiteY20" fmla="*/ 420123 h 2916886"/>
                  <a:gd name="connsiteX21" fmla="*/ 757352 w 2538969"/>
                  <a:gd name="connsiteY21" fmla="*/ 420124 h 2916886"/>
                  <a:gd name="connsiteX22" fmla="*/ 791080 w 2538969"/>
                  <a:gd name="connsiteY22" fmla="*/ 439504 h 2916886"/>
                  <a:gd name="connsiteX23" fmla="*/ 908786 w 2538969"/>
                  <a:gd name="connsiteY23" fmla="*/ 485847 h 2916886"/>
                  <a:gd name="connsiteX24" fmla="*/ 1088227 w 2538969"/>
                  <a:gd name="connsiteY24" fmla="*/ 471540 h 2916886"/>
                  <a:gd name="connsiteX25" fmla="*/ 642531 w 2538969"/>
                  <a:gd name="connsiteY25" fmla="*/ 280531 h 2916886"/>
                  <a:gd name="connsiteX26" fmla="*/ 622609 w 2538969"/>
                  <a:gd name="connsiteY26" fmla="*/ 278893 h 2916886"/>
                  <a:gd name="connsiteX27" fmla="*/ 625684 w 2538969"/>
                  <a:gd name="connsiteY27" fmla="*/ 288778 h 2916886"/>
                  <a:gd name="connsiteX28" fmla="*/ 625683 w 2538969"/>
                  <a:gd name="connsiteY28" fmla="*/ 288777 h 2916886"/>
                  <a:gd name="connsiteX29" fmla="*/ 622608 w 2538969"/>
                  <a:gd name="connsiteY29" fmla="*/ 278892 h 2916886"/>
                  <a:gd name="connsiteX30" fmla="*/ 597214 w 2538969"/>
                  <a:gd name="connsiteY30" fmla="*/ 276806 h 2916886"/>
                  <a:gd name="connsiteX31" fmla="*/ 589205 w 2538969"/>
                  <a:gd name="connsiteY31" fmla="*/ 276592 h 2916886"/>
                  <a:gd name="connsiteX32" fmla="*/ 580300 w 2538969"/>
                  <a:gd name="connsiteY32" fmla="*/ 247967 h 2916886"/>
                  <a:gd name="connsiteX33" fmla="*/ 579992 w 2538969"/>
                  <a:gd name="connsiteY33" fmla="*/ 199157 h 2916886"/>
                  <a:gd name="connsiteX34" fmla="*/ 952706 w 2538969"/>
                  <a:gd name="connsiteY34" fmla="*/ 4813 h 2916886"/>
                  <a:gd name="connsiteX35" fmla="*/ 1596746 w 2538969"/>
                  <a:gd name="connsiteY35" fmla="*/ 422327 h 2916886"/>
                  <a:gd name="connsiteX36" fmla="*/ 1609748 w 2538969"/>
                  <a:gd name="connsiteY36" fmla="*/ 441660 h 2916886"/>
                  <a:gd name="connsiteX37" fmla="*/ 1647097 w 2538969"/>
                  <a:gd name="connsiteY37" fmla="*/ 444350 h 2916886"/>
                  <a:gd name="connsiteX38" fmla="*/ 2117834 w 2538969"/>
                  <a:gd name="connsiteY38" fmla="*/ 651701 h 2916886"/>
                  <a:gd name="connsiteX39" fmla="*/ 2130909 w 2538969"/>
                  <a:gd name="connsiteY39" fmla="*/ 665202 h 2916886"/>
                  <a:gd name="connsiteX40" fmla="*/ 2140540 w 2538969"/>
                  <a:gd name="connsiteY40" fmla="*/ 663449 h 2916886"/>
                  <a:gd name="connsiteX41" fmla="*/ 2141226 w 2538969"/>
                  <a:gd name="connsiteY41" fmla="*/ 672052 h 2916886"/>
                  <a:gd name="connsiteX42" fmla="*/ 2116882 w 2538969"/>
                  <a:gd name="connsiteY42" fmla="*/ 657741 h 2916886"/>
                  <a:gd name="connsiteX43" fmla="*/ 2116881 w 2538969"/>
                  <a:gd name="connsiteY43" fmla="*/ 657742 h 2916886"/>
                  <a:gd name="connsiteX44" fmla="*/ 2223366 w 2538969"/>
                  <a:gd name="connsiteY44" fmla="*/ 720338 h 2916886"/>
                  <a:gd name="connsiteX45" fmla="*/ 2535788 w 2538969"/>
                  <a:gd name="connsiteY45" fmla="*/ 1334761 h 2916886"/>
                  <a:gd name="connsiteX46" fmla="*/ 2324675 w 2538969"/>
                  <a:gd name="connsiteY46" fmla="*/ 1990930 h 2916886"/>
                  <a:gd name="connsiteX47" fmla="*/ 2252443 w 2538969"/>
                  <a:gd name="connsiteY47" fmla="*/ 2050613 h 2916886"/>
                  <a:gd name="connsiteX48" fmla="*/ 2252526 w 2538969"/>
                  <a:gd name="connsiteY48" fmla="*/ 2051653 h 2916886"/>
                  <a:gd name="connsiteX49" fmla="*/ 2251218 w 2538969"/>
                  <a:gd name="connsiteY49" fmla="*/ 2051626 h 2916886"/>
                  <a:gd name="connsiteX50" fmla="*/ 2241435 w 2538969"/>
                  <a:gd name="connsiteY50" fmla="*/ 2051422 h 2916886"/>
                  <a:gd name="connsiteX51" fmla="*/ 2230665 w 2538969"/>
                  <a:gd name="connsiteY51" fmla="*/ 2066823 h 2916886"/>
                  <a:gd name="connsiteX52" fmla="*/ 2226461 w 2538969"/>
                  <a:gd name="connsiteY52" fmla="*/ 2071093 h 2916886"/>
                  <a:gd name="connsiteX53" fmla="*/ 2140252 w 2538969"/>
                  <a:gd name="connsiteY53" fmla="*/ 2158685 h 2916886"/>
                  <a:gd name="connsiteX54" fmla="*/ 1798732 w 2538969"/>
                  <a:gd name="connsiteY54" fmla="*/ 2346145 h 2916886"/>
                  <a:gd name="connsiteX55" fmla="*/ 1750907 w 2538969"/>
                  <a:gd name="connsiteY55" fmla="*/ 2357393 h 2916886"/>
                  <a:gd name="connsiteX56" fmla="*/ 1746319 w 2538969"/>
                  <a:gd name="connsiteY56" fmla="*/ 2396738 h 2916886"/>
                  <a:gd name="connsiteX57" fmla="*/ 1442613 w 2538969"/>
                  <a:gd name="connsiteY57" fmla="*/ 2788911 h 2916886"/>
                  <a:gd name="connsiteX58" fmla="*/ 767893 w 2538969"/>
                  <a:gd name="connsiteY58" fmla="*/ 2789091 h 2916886"/>
                  <a:gd name="connsiteX59" fmla="*/ 736924 w 2538969"/>
                  <a:gd name="connsiteY59" fmla="*/ 2720614 h 2916886"/>
                  <a:gd name="connsiteX60" fmla="*/ 730221 w 2538969"/>
                  <a:gd name="connsiteY60" fmla="*/ 2670818 h 2916886"/>
                  <a:gd name="connsiteX61" fmla="*/ 761854 w 2538969"/>
                  <a:gd name="connsiteY61" fmla="*/ 2665189 h 2916886"/>
                  <a:gd name="connsiteX62" fmla="*/ 761854 w 2538969"/>
                  <a:gd name="connsiteY62" fmla="*/ 2665187 h 2916886"/>
                  <a:gd name="connsiteX63" fmla="*/ 822356 w 2538969"/>
                  <a:gd name="connsiteY63" fmla="*/ 2654418 h 2916886"/>
                  <a:gd name="connsiteX64" fmla="*/ 923564 w 2538969"/>
                  <a:gd name="connsiteY64" fmla="*/ 2631796 h 2916886"/>
                  <a:gd name="connsiteX65" fmla="*/ 997778 w 2538969"/>
                  <a:gd name="connsiteY65" fmla="*/ 2610478 h 2916886"/>
                  <a:gd name="connsiteX66" fmla="*/ 1263920 w 2538969"/>
                  <a:gd name="connsiteY66" fmla="*/ 2417000 h 2916886"/>
                  <a:gd name="connsiteX67" fmla="*/ 1263870 w 2538969"/>
                  <a:gd name="connsiteY67" fmla="*/ 2416816 h 2916886"/>
                  <a:gd name="connsiteX68" fmla="*/ 1257677 w 2538969"/>
                  <a:gd name="connsiteY68" fmla="*/ 2408418 h 2916886"/>
                  <a:gd name="connsiteX69" fmla="*/ 1252631 w 2538969"/>
                  <a:gd name="connsiteY69" fmla="*/ 2401571 h 2916886"/>
                  <a:gd name="connsiteX70" fmla="*/ 819514 w 2538969"/>
                  <a:gd name="connsiteY70" fmla="*/ 2436105 h 2916886"/>
                  <a:gd name="connsiteX71" fmla="*/ 819514 w 2538969"/>
                  <a:gd name="connsiteY71" fmla="*/ 2436106 h 2916886"/>
                  <a:gd name="connsiteX72" fmla="*/ 739282 w 2538969"/>
                  <a:gd name="connsiteY72" fmla="*/ 2442504 h 2916886"/>
                  <a:gd name="connsiteX73" fmla="*/ 739281 w 2538969"/>
                  <a:gd name="connsiteY73" fmla="*/ 2442502 h 2916886"/>
                  <a:gd name="connsiteX74" fmla="*/ 712168 w 2538969"/>
                  <a:gd name="connsiteY74" fmla="*/ 2444664 h 2916886"/>
                  <a:gd name="connsiteX75" fmla="*/ 710671 w 2538969"/>
                  <a:gd name="connsiteY75" fmla="*/ 2425877 h 2916886"/>
                  <a:gd name="connsiteX76" fmla="*/ 687389 w 2538969"/>
                  <a:gd name="connsiteY76" fmla="*/ 2412350 h 2916886"/>
                  <a:gd name="connsiteX77" fmla="*/ 442256 w 2538969"/>
                  <a:gd name="connsiteY77" fmla="*/ 2322618 h 2916886"/>
                  <a:gd name="connsiteX78" fmla="*/ 379156 w 2538969"/>
                  <a:gd name="connsiteY78" fmla="*/ 2307797 h 2916886"/>
                  <a:gd name="connsiteX79" fmla="*/ 371241 w 2538969"/>
                  <a:gd name="connsiteY79" fmla="*/ 2308625 h 2916886"/>
                  <a:gd name="connsiteX80" fmla="*/ 372624 w 2538969"/>
                  <a:gd name="connsiteY80" fmla="*/ 2306264 h 2916886"/>
                  <a:gd name="connsiteX81" fmla="*/ 372622 w 2538969"/>
                  <a:gd name="connsiteY81" fmla="*/ 2306262 h 2916886"/>
                  <a:gd name="connsiteX82" fmla="*/ 397511 w 2538969"/>
                  <a:gd name="connsiteY82" fmla="*/ 2263742 h 2916886"/>
                  <a:gd name="connsiteX83" fmla="*/ 508938 w 2538969"/>
                  <a:gd name="connsiteY83" fmla="*/ 1967911 h 2916886"/>
                  <a:gd name="connsiteX84" fmla="*/ 387633 w 2538969"/>
                  <a:gd name="connsiteY84" fmla="*/ 1118019 h 2916886"/>
                  <a:gd name="connsiteX85" fmla="*/ 327504 w 2538969"/>
                  <a:gd name="connsiteY85" fmla="*/ 1089027 h 2916886"/>
                  <a:gd name="connsiteX86" fmla="*/ 275682 w 2538969"/>
                  <a:gd name="connsiteY86" fmla="*/ 1087728 h 2916886"/>
                  <a:gd name="connsiteX87" fmla="*/ 1957 w 2538969"/>
                  <a:gd name="connsiteY87" fmla="*/ 948824 h 2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38969" h="2916886">
                    <a:moveTo>
                      <a:pt x="1894015" y="616611"/>
                    </a:moveTo>
                    <a:lnTo>
                      <a:pt x="2001873" y="621985"/>
                    </a:lnTo>
                    <a:lnTo>
                      <a:pt x="1894015" y="616610"/>
                    </a:lnTo>
                    <a:close/>
                    <a:moveTo>
                      <a:pt x="1957" y="948824"/>
                    </a:moveTo>
                    <a:cubicBezTo>
                      <a:pt x="-13730" y="871156"/>
                      <a:pt x="66071" y="783770"/>
                      <a:pt x="200315" y="714571"/>
                    </a:cubicBezTo>
                    <a:lnTo>
                      <a:pt x="228331" y="701938"/>
                    </a:lnTo>
                    <a:lnTo>
                      <a:pt x="228008" y="697888"/>
                    </a:lnTo>
                    <a:lnTo>
                      <a:pt x="235886" y="698536"/>
                    </a:lnTo>
                    <a:lnTo>
                      <a:pt x="266158" y="684887"/>
                    </a:lnTo>
                    <a:lnTo>
                      <a:pt x="267133" y="682472"/>
                    </a:lnTo>
                    <a:cubicBezTo>
                      <a:pt x="297492" y="631534"/>
                      <a:pt x="389770" y="569473"/>
                      <a:pt x="507903" y="525675"/>
                    </a:cubicBezTo>
                    <a:lnTo>
                      <a:pt x="538425" y="516688"/>
                    </a:lnTo>
                    <a:lnTo>
                      <a:pt x="538398" y="516339"/>
                    </a:lnTo>
                    <a:lnTo>
                      <a:pt x="540059" y="516205"/>
                    </a:lnTo>
                    <a:lnTo>
                      <a:pt x="544518" y="514892"/>
                    </a:lnTo>
                    <a:lnTo>
                      <a:pt x="621748" y="492156"/>
                    </a:lnTo>
                    <a:cubicBezTo>
                      <a:pt x="693633" y="476693"/>
                      <a:pt x="755209" y="475054"/>
                      <a:pt x="792697" y="487613"/>
                    </a:cubicBezTo>
                    <a:lnTo>
                      <a:pt x="805257" y="494102"/>
                    </a:lnTo>
                    <a:lnTo>
                      <a:pt x="908785" y="485847"/>
                    </a:lnTo>
                    <a:lnTo>
                      <a:pt x="791079" y="439504"/>
                    </a:lnTo>
                    <a:lnTo>
                      <a:pt x="757350" y="420123"/>
                    </a:lnTo>
                    <a:lnTo>
                      <a:pt x="757352" y="420124"/>
                    </a:lnTo>
                    <a:lnTo>
                      <a:pt x="791080" y="439504"/>
                    </a:lnTo>
                    <a:lnTo>
                      <a:pt x="908786" y="485847"/>
                    </a:lnTo>
                    <a:lnTo>
                      <a:pt x="1088227" y="471540"/>
                    </a:lnTo>
                    <a:lnTo>
                      <a:pt x="642531" y="280531"/>
                    </a:lnTo>
                    <a:lnTo>
                      <a:pt x="622609" y="278893"/>
                    </a:lnTo>
                    <a:lnTo>
                      <a:pt x="625684" y="288778"/>
                    </a:lnTo>
                    <a:lnTo>
                      <a:pt x="625683" y="288777"/>
                    </a:lnTo>
                    <a:lnTo>
                      <a:pt x="622608" y="278892"/>
                    </a:lnTo>
                    <a:lnTo>
                      <a:pt x="597214" y="276806"/>
                    </a:lnTo>
                    <a:lnTo>
                      <a:pt x="589205" y="276592"/>
                    </a:lnTo>
                    <a:lnTo>
                      <a:pt x="580300" y="247967"/>
                    </a:lnTo>
                    <a:cubicBezTo>
                      <a:pt x="577788" y="232192"/>
                      <a:pt x="577596" y="215908"/>
                      <a:pt x="579992" y="199157"/>
                    </a:cubicBezTo>
                    <a:cubicBezTo>
                      <a:pt x="599156" y="65130"/>
                      <a:pt x="766026" y="-21880"/>
                      <a:pt x="952706" y="4813"/>
                    </a:cubicBezTo>
                    <a:cubicBezTo>
                      <a:pt x="1104384" y="26502"/>
                      <a:pt x="1473819" y="262648"/>
                      <a:pt x="1596746" y="422327"/>
                    </a:cubicBezTo>
                    <a:lnTo>
                      <a:pt x="1609748" y="441660"/>
                    </a:lnTo>
                    <a:lnTo>
                      <a:pt x="1647097" y="444350"/>
                    </a:lnTo>
                    <a:cubicBezTo>
                      <a:pt x="1824284" y="466125"/>
                      <a:pt x="1987010" y="540199"/>
                      <a:pt x="2117834" y="651701"/>
                    </a:cubicBezTo>
                    <a:lnTo>
                      <a:pt x="2130909" y="665202"/>
                    </a:lnTo>
                    <a:lnTo>
                      <a:pt x="2140540" y="663449"/>
                    </a:lnTo>
                    <a:lnTo>
                      <a:pt x="2141226" y="672052"/>
                    </a:lnTo>
                    <a:lnTo>
                      <a:pt x="2116882" y="657741"/>
                    </a:lnTo>
                    <a:lnTo>
                      <a:pt x="2116881" y="657742"/>
                    </a:lnTo>
                    <a:lnTo>
                      <a:pt x="2223366" y="720338"/>
                    </a:lnTo>
                    <a:cubicBezTo>
                      <a:pt x="2392276" y="845427"/>
                      <a:pt x="2514703" y="1070306"/>
                      <a:pt x="2535788" y="1334761"/>
                    </a:cubicBezTo>
                    <a:cubicBezTo>
                      <a:pt x="2556875" y="1599218"/>
                      <a:pt x="2471630" y="1840656"/>
                      <a:pt x="2324675" y="1990930"/>
                    </a:cubicBezTo>
                    <a:lnTo>
                      <a:pt x="2252443" y="2050613"/>
                    </a:lnTo>
                    <a:lnTo>
                      <a:pt x="2252526" y="2051653"/>
                    </a:lnTo>
                    <a:lnTo>
                      <a:pt x="2251218" y="2051626"/>
                    </a:lnTo>
                    <a:lnTo>
                      <a:pt x="2241435" y="2051422"/>
                    </a:lnTo>
                    <a:lnTo>
                      <a:pt x="2230665" y="2066823"/>
                    </a:lnTo>
                    <a:lnTo>
                      <a:pt x="2226461" y="2071093"/>
                    </a:lnTo>
                    <a:lnTo>
                      <a:pt x="2140252" y="2158685"/>
                    </a:lnTo>
                    <a:cubicBezTo>
                      <a:pt x="2043285" y="2244022"/>
                      <a:pt x="1927355" y="2308962"/>
                      <a:pt x="1798732" y="2346145"/>
                    </a:cubicBezTo>
                    <a:lnTo>
                      <a:pt x="1750907" y="2357393"/>
                    </a:lnTo>
                    <a:lnTo>
                      <a:pt x="1746319" y="2396738"/>
                    </a:lnTo>
                    <a:cubicBezTo>
                      <a:pt x="1714826" y="2534340"/>
                      <a:pt x="1605997" y="2682307"/>
                      <a:pt x="1442613" y="2788911"/>
                    </a:cubicBezTo>
                    <a:cubicBezTo>
                      <a:pt x="1181197" y="2959475"/>
                      <a:pt x="879115" y="2959556"/>
                      <a:pt x="767893" y="2789091"/>
                    </a:cubicBezTo>
                    <a:cubicBezTo>
                      <a:pt x="753991" y="2767783"/>
                      <a:pt x="743729" y="2744818"/>
                      <a:pt x="736924" y="2720614"/>
                    </a:cubicBezTo>
                    <a:lnTo>
                      <a:pt x="730221" y="2670818"/>
                    </a:lnTo>
                    <a:lnTo>
                      <a:pt x="761854" y="2665189"/>
                    </a:lnTo>
                    <a:lnTo>
                      <a:pt x="761854" y="2665187"/>
                    </a:lnTo>
                    <a:lnTo>
                      <a:pt x="822356" y="2654418"/>
                    </a:lnTo>
                    <a:cubicBezTo>
                      <a:pt x="857657" y="2647356"/>
                      <a:pt x="891468" y="2639790"/>
                      <a:pt x="923564" y="2631796"/>
                    </a:cubicBezTo>
                    <a:lnTo>
                      <a:pt x="997778" y="2610478"/>
                    </a:lnTo>
                    <a:lnTo>
                      <a:pt x="1263920" y="2417000"/>
                    </a:lnTo>
                    <a:lnTo>
                      <a:pt x="1263870" y="2416816"/>
                    </a:lnTo>
                    <a:lnTo>
                      <a:pt x="1257677" y="2408418"/>
                    </a:lnTo>
                    <a:lnTo>
                      <a:pt x="1252631" y="2401571"/>
                    </a:lnTo>
                    <a:lnTo>
                      <a:pt x="819514" y="2436105"/>
                    </a:lnTo>
                    <a:lnTo>
                      <a:pt x="819514" y="2436106"/>
                    </a:lnTo>
                    <a:lnTo>
                      <a:pt x="739282" y="2442504"/>
                    </a:lnTo>
                    <a:lnTo>
                      <a:pt x="739281" y="2442502"/>
                    </a:lnTo>
                    <a:lnTo>
                      <a:pt x="712168" y="2444664"/>
                    </a:lnTo>
                    <a:lnTo>
                      <a:pt x="710671" y="2425877"/>
                    </a:lnTo>
                    <a:lnTo>
                      <a:pt x="687389" y="2412350"/>
                    </a:lnTo>
                    <a:cubicBezTo>
                      <a:pt x="623363" y="2379604"/>
                      <a:pt x="538806" y="2348239"/>
                      <a:pt x="442256" y="2322618"/>
                    </a:cubicBezTo>
                    <a:lnTo>
                      <a:pt x="379156" y="2307797"/>
                    </a:lnTo>
                    <a:lnTo>
                      <a:pt x="371241" y="2308625"/>
                    </a:lnTo>
                    <a:lnTo>
                      <a:pt x="372624" y="2306264"/>
                    </a:lnTo>
                    <a:lnTo>
                      <a:pt x="372622" y="2306262"/>
                    </a:lnTo>
                    <a:lnTo>
                      <a:pt x="397511" y="2263742"/>
                    </a:lnTo>
                    <a:cubicBezTo>
                      <a:pt x="442424" y="2175613"/>
                      <a:pt x="480653" y="2075794"/>
                      <a:pt x="508938" y="1967911"/>
                    </a:cubicBezTo>
                    <a:cubicBezTo>
                      <a:pt x="607933" y="1590326"/>
                      <a:pt x="552293" y="1239054"/>
                      <a:pt x="387633" y="1118019"/>
                    </a:cubicBezTo>
                    <a:lnTo>
                      <a:pt x="327504" y="1089027"/>
                    </a:lnTo>
                    <a:lnTo>
                      <a:pt x="275682" y="1087728"/>
                    </a:lnTo>
                    <a:cubicBezTo>
                      <a:pt x="125104" y="1076054"/>
                      <a:pt x="17641" y="1026492"/>
                      <a:pt x="1957" y="948824"/>
                    </a:cubicBezTo>
                    <a:close/>
                  </a:path>
                </a:pathLst>
              </a:custGeom>
              <a:solidFill>
                <a:srgbClr val="FF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C263"/>
                  </a:solidFill>
                </a:endParaRPr>
              </a:p>
            </p:txBody>
          </p:sp>
          <p:sp>
            <p:nvSpPr>
              <p:cNvPr id="40" name="Freeform 133">
                <a:extLst>
                  <a:ext uri="{FF2B5EF4-FFF2-40B4-BE49-F238E27FC236}">
                    <a16:creationId xmlns:a16="http://schemas.microsoft.com/office/drawing/2014/main" id="{BE018007-8A50-3F03-77DC-B96E5F0FDCD4}"/>
                  </a:ext>
                </a:extLst>
              </p:cNvPr>
              <p:cNvSpPr/>
              <p:nvPr/>
            </p:nvSpPr>
            <p:spPr>
              <a:xfrm rot="5673523">
                <a:off x="1068935" y="2765924"/>
                <a:ext cx="399442" cy="446302"/>
              </a:xfrm>
              <a:custGeom>
                <a:avLst/>
                <a:gdLst>
                  <a:gd name="connsiteX0" fmla="*/ 1677498 w 2184063"/>
                  <a:gd name="connsiteY0" fmla="*/ 14771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545827 w 2184063"/>
                  <a:gd name="connsiteY10" fmla="*/ 16370 h 2440282"/>
                  <a:gd name="connsiteX11" fmla="*/ 1546839 w 2184063"/>
                  <a:gd name="connsiteY11" fmla="*/ 19625 h 2440282"/>
                  <a:gd name="connsiteX12" fmla="*/ 1657190 w 2184063"/>
                  <a:gd name="connsiteY12" fmla="*/ 136048 h 2440282"/>
                  <a:gd name="connsiteX13" fmla="*/ 1660824 w 2184063"/>
                  <a:gd name="connsiteY13" fmla="*/ 138136 h 2440282"/>
                  <a:gd name="connsiteX14" fmla="*/ 1657191 w 2184063"/>
                  <a:gd name="connsiteY14" fmla="*/ 136048 h 2440282"/>
                  <a:gd name="connsiteX15" fmla="*/ 1642098 w 2184063"/>
                  <a:gd name="connsiteY15" fmla="*/ 123750 h 2440282"/>
                  <a:gd name="connsiteX16" fmla="*/ 1590822 w 2184063"/>
                  <a:gd name="connsiteY16" fmla="*/ 81972 h 2440282"/>
                  <a:gd name="connsiteX17" fmla="*/ 1546840 w 2184063"/>
                  <a:gd name="connsiteY17" fmla="*/ 19625 h 2440282"/>
                  <a:gd name="connsiteX18" fmla="*/ 1545827 w 2184063"/>
                  <a:gd name="connsiteY18" fmla="*/ 16370 h 2440282"/>
                  <a:gd name="connsiteX19" fmla="*/ 1205373 w 2184063"/>
                  <a:gd name="connsiteY19" fmla="*/ 316165 h 2440282"/>
                  <a:gd name="connsiteX20" fmla="*/ 1212305 w 2184063"/>
                  <a:gd name="connsiteY20" fmla="*/ 300036 h 2440282"/>
                  <a:gd name="connsiteX21" fmla="*/ 1212305 w 2184063"/>
                  <a:gd name="connsiteY21" fmla="*/ 300036 h 2440282"/>
                  <a:gd name="connsiteX22" fmla="*/ 1193878 w 2184063"/>
                  <a:gd name="connsiteY22" fmla="*/ 368108 h 2440282"/>
                  <a:gd name="connsiteX23" fmla="*/ 1193878 w 2184063"/>
                  <a:gd name="connsiteY23" fmla="*/ 368108 h 2440282"/>
                  <a:gd name="connsiteX24" fmla="*/ 1197076 w 2184063"/>
                  <a:gd name="connsiteY24" fmla="*/ 335468 h 2440282"/>
                  <a:gd name="connsiteX25" fmla="*/ 1197076 w 2184063"/>
                  <a:gd name="connsiteY25" fmla="*/ 335468 h 2440282"/>
                  <a:gd name="connsiteX26" fmla="*/ 1154137 w 2184063"/>
                  <a:gd name="connsiteY26" fmla="*/ 414159 h 2440282"/>
                  <a:gd name="connsiteX27" fmla="*/ 1154137 w 2184063"/>
                  <a:gd name="connsiteY27" fmla="*/ 414159 h 2440282"/>
                  <a:gd name="connsiteX28" fmla="*/ 1155110 w 2184063"/>
                  <a:gd name="connsiteY28" fmla="*/ 411746 h 2440282"/>
                  <a:gd name="connsiteX29" fmla="*/ 1155110 w 2184063"/>
                  <a:gd name="connsiteY29" fmla="*/ 411746 h 2440282"/>
                  <a:gd name="connsiteX30" fmla="*/ 1259218 w 2184063"/>
                  <a:gd name="connsiteY30" fmla="*/ 2037899 h 2440282"/>
                  <a:gd name="connsiteX31" fmla="*/ 1267134 w 2184063"/>
                  <a:gd name="connsiteY31" fmla="*/ 2037071 h 2440282"/>
                  <a:gd name="connsiteX32" fmla="*/ 1330234 w 2184063"/>
                  <a:gd name="connsiteY32" fmla="*/ 2051892 h 2440282"/>
                  <a:gd name="connsiteX33" fmla="*/ 1523631 w 2184063"/>
                  <a:gd name="connsiteY33" fmla="*/ 2117390 h 2440282"/>
                  <a:gd name="connsiteX34" fmla="*/ 1547271 w 2184063"/>
                  <a:gd name="connsiteY34" fmla="*/ 2128463 h 2440282"/>
                  <a:gd name="connsiteX35" fmla="*/ 1560018 w 2184063"/>
                  <a:gd name="connsiteY35" fmla="*/ 2288333 h 2440282"/>
                  <a:gd name="connsiteX36" fmla="*/ 2005328 w 2184063"/>
                  <a:gd name="connsiteY36" fmla="*/ 2252828 h 2440282"/>
                  <a:gd name="connsiteX37" fmla="*/ 2005329 w 2184063"/>
                  <a:gd name="connsiteY37" fmla="*/ 2252827 h 2440282"/>
                  <a:gd name="connsiteX38" fmla="*/ 1560018 w 2184063"/>
                  <a:gd name="connsiteY38" fmla="*/ 2288333 h 2440282"/>
                  <a:gd name="connsiteX39" fmla="*/ 1547271 w 2184063"/>
                  <a:gd name="connsiteY39" fmla="*/ 2128463 h 2440282"/>
                  <a:gd name="connsiteX40" fmla="*/ 1523631 w 2184063"/>
                  <a:gd name="connsiteY40" fmla="*/ 2117390 h 2440282"/>
                  <a:gd name="connsiteX41" fmla="*/ 1330234 w 2184063"/>
                  <a:gd name="connsiteY41" fmla="*/ 2051892 h 2440282"/>
                  <a:gd name="connsiteX42" fmla="*/ 1267134 w 2184063"/>
                  <a:gd name="connsiteY42" fmla="*/ 2037070 h 2440282"/>
                  <a:gd name="connsiteX43" fmla="*/ 1259218 w 2184063"/>
                  <a:gd name="connsiteY43" fmla="*/ 2037899 h 2440282"/>
                  <a:gd name="connsiteX44" fmla="*/ 1259462 w 2184063"/>
                  <a:gd name="connsiteY44" fmla="*/ 2037483 h 2440282"/>
                  <a:gd name="connsiteX45" fmla="*/ 1116309 w 2184063"/>
                  <a:gd name="connsiteY45" fmla="*/ 431210 h 2440282"/>
                  <a:gd name="connsiteX46" fmla="*/ 1116309 w 2184063"/>
                  <a:gd name="connsiteY46" fmla="*/ 431210 h 2440282"/>
                  <a:gd name="connsiteX47" fmla="*/ 1115986 w 2184063"/>
                  <a:gd name="connsiteY47" fmla="*/ 427159 h 2440282"/>
                  <a:gd name="connsiteX48" fmla="*/ 1115986 w 2184063"/>
                  <a:gd name="connsiteY48" fmla="*/ 427159 h 2440282"/>
                  <a:gd name="connsiteX49" fmla="*/ 889934 w 2184063"/>
                  <a:gd name="connsiteY49" fmla="*/ 678097 h 2440282"/>
                  <a:gd name="connsiteX50" fmla="*/ 1163660 w 2184063"/>
                  <a:gd name="connsiteY50" fmla="*/ 817001 h 2440282"/>
                  <a:gd name="connsiteX51" fmla="*/ 1215481 w 2184063"/>
                  <a:gd name="connsiteY51" fmla="*/ 818299 h 2440282"/>
                  <a:gd name="connsiteX52" fmla="*/ 1275610 w 2184063"/>
                  <a:gd name="connsiteY52" fmla="*/ 847293 h 2440282"/>
                  <a:gd name="connsiteX53" fmla="*/ 1396916 w 2184063"/>
                  <a:gd name="connsiteY53" fmla="*/ 1697184 h 2440282"/>
                  <a:gd name="connsiteX54" fmla="*/ 1285489 w 2184063"/>
                  <a:gd name="connsiteY54" fmla="*/ 1993015 h 2440282"/>
                  <a:gd name="connsiteX55" fmla="*/ 1260601 w 2184063"/>
                  <a:gd name="connsiteY55" fmla="*/ 2035534 h 2440282"/>
                  <a:gd name="connsiteX56" fmla="*/ 1260602 w 2184063"/>
                  <a:gd name="connsiteY56" fmla="*/ 2035534 h 2440282"/>
                  <a:gd name="connsiteX57" fmla="*/ 1260602 w 2184063"/>
                  <a:gd name="connsiteY57" fmla="*/ 2035534 h 2440282"/>
                  <a:gd name="connsiteX58" fmla="*/ 1260601 w 2184063"/>
                  <a:gd name="connsiteY58" fmla="*/ 2035533 h 2440282"/>
                  <a:gd name="connsiteX59" fmla="*/ 1285489 w 2184063"/>
                  <a:gd name="connsiteY59" fmla="*/ 1993015 h 2440282"/>
                  <a:gd name="connsiteX60" fmla="*/ 1396916 w 2184063"/>
                  <a:gd name="connsiteY60" fmla="*/ 1697184 h 2440282"/>
                  <a:gd name="connsiteX61" fmla="*/ 1275610 w 2184063"/>
                  <a:gd name="connsiteY61" fmla="*/ 847292 h 2440282"/>
                  <a:gd name="connsiteX62" fmla="*/ 1215481 w 2184063"/>
                  <a:gd name="connsiteY62" fmla="*/ 818299 h 2440282"/>
                  <a:gd name="connsiteX63" fmla="*/ 1163660 w 2184063"/>
                  <a:gd name="connsiteY63" fmla="*/ 817000 h 2440282"/>
                  <a:gd name="connsiteX64" fmla="*/ 889934 w 2184063"/>
                  <a:gd name="connsiteY64" fmla="*/ 678096 h 2440282"/>
                  <a:gd name="connsiteX65" fmla="*/ 888448 w 2184063"/>
                  <a:gd name="connsiteY65" fmla="*/ 648570 h 2440282"/>
                  <a:gd name="connsiteX66" fmla="*/ 895432 w 2184063"/>
                  <a:gd name="connsiteY66" fmla="*/ 618460 h 2440282"/>
                  <a:gd name="connsiteX67" fmla="*/ 895432 w 2184063"/>
                  <a:gd name="connsiteY67" fmla="*/ 618460 h 2440282"/>
                  <a:gd name="connsiteX68" fmla="*/ 889934 w 2184063"/>
                  <a:gd name="connsiteY68" fmla="*/ 678097 h 2440282"/>
                  <a:gd name="connsiteX69" fmla="*/ 6797 w 2184063"/>
                  <a:gd name="connsiteY69" fmla="*/ 1320701 h 2440282"/>
                  <a:gd name="connsiteX70" fmla="*/ 432908 w 2184063"/>
                  <a:gd name="connsiteY70" fmla="*/ 239297 h 2440282"/>
                  <a:gd name="connsiteX71" fmla="*/ 537196 w 2184063"/>
                  <a:gd name="connsiteY71" fmla="*/ 252259 h 2440282"/>
                  <a:gd name="connsiteX72" fmla="*/ 549990 w 2184063"/>
                  <a:gd name="connsiteY72" fmla="*/ 257738 h 2440282"/>
                  <a:gd name="connsiteX73" fmla="*/ 539024 w 2184063"/>
                  <a:gd name="connsiteY73" fmla="*/ 238711 h 2440282"/>
                  <a:gd name="connsiteX74" fmla="*/ 534800 w 2184063"/>
                  <a:gd name="connsiteY74" fmla="*/ 216566 h 2440282"/>
                  <a:gd name="connsiteX75" fmla="*/ 1352552 w 2184063"/>
                  <a:gd name="connsiteY75" fmla="*/ 0 h 2440282"/>
                  <a:gd name="connsiteX76" fmla="*/ 1509348 w 2184063"/>
                  <a:gd name="connsiteY76" fmla="*/ 4183 h 2440282"/>
                  <a:gd name="connsiteX77" fmla="*/ 1509465 w 2184063"/>
                  <a:gd name="connsiteY77" fmla="*/ 4560 h 2440282"/>
                  <a:gd name="connsiteX78" fmla="*/ 1509348 w 2184063"/>
                  <a:gd name="connsiteY78" fmla="*/ 4183 h 2440282"/>
                  <a:gd name="connsiteX79" fmla="*/ 1517357 w 2184063"/>
                  <a:gd name="connsiteY79" fmla="*/ 4397 h 2440282"/>
                  <a:gd name="connsiteX80" fmla="*/ 1542751 w 2184063"/>
                  <a:gd name="connsiteY80" fmla="*/ 6483 h 2440282"/>
                  <a:gd name="connsiteX81" fmla="*/ 1542752 w 2184063"/>
                  <a:gd name="connsiteY81" fmla="*/ 6485 h 2440282"/>
                  <a:gd name="connsiteX82" fmla="*/ 1562673 w 2184063"/>
                  <a:gd name="connsiteY82" fmla="*/ 8123 h 2440282"/>
                  <a:gd name="connsiteX83" fmla="*/ 2008369 w 2184063"/>
                  <a:gd name="connsiteY83" fmla="*/ 199132 h 2440282"/>
                  <a:gd name="connsiteX84" fmla="*/ 1828928 w 2184063"/>
                  <a:gd name="connsiteY84" fmla="*/ 213439 h 2440282"/>
                  <a:gd name="connsiteX85" fmla="*/ 1828923 w 2184063"/>
                  <a:gd name="connsiteY85" fmla="*/ 213437 h 2440282"/>
                  <a:gd name="connsiteX86" fmla="*/ 1725400 w 2184063"/>
                  <a:gd name="connsiteY86" fmla="*/ 221692 h 2440282"/>
                  <a:gd name="connsiteX87" fmla="*/ 1712840 w 2184063"/>
                  <a:gd name="connsiteY87" fmla="*/ 215203 h 2440282"/>
                  <a:gd name="connsiteX88" fmla="*/ 1541891 w 2184063"/>
                  <a:gd name="connsiteY88" fmla="*/ 219746 h 2440282"/>
                  <a:gd name="connsiteX89" fmla="*/ 1464661 w 2184063"/>
                  <a:gd name="connsiteY89" fmla="*/ 242482 h 2440282"/>
                  <a:gd name="connsiteX90" fmla="*/ 1460202 w 2184063"/>
                  <a:gd name="connsiteY90" fmla="*/ 243795 h 2440282"/>
                  <a:gd name="connsiteX91" fmla="*/ 1458541 w 2184063"/>
                  <a:gd name="connsiteY91" fmla="*/ 243929 h 2440282"/>
                  <a:gd name="connsiteX92" fmla="*/ 1458568 w 2184063"/>
                  <a:gd name="connsiteY92" fmla="*/ 244278 h 2440282"/>
                  <a:gd name="connsiteX93" fmla="*/ 1428046 w 2184063"/>
                  <a:gd name="connsiteY93" fmla="*/ 253265 h 2440282"/>
                  <a:gd name="connsiteX94" fmla="*/ 1187276 w 2184063"/>
                  <a:gd name="connsiteY94" fmla="*/ 410062 h 2440282"/>
                  <a:gd name="connsiteX95" fmla="*/ 1186301 w 2184063"/>
                  <a:gd name="connsiteY95" fmla="*/ 412477 h 2440282"/>
                  <a:gd name="connsiteX96" fmla="*/ 1156029 w 2184063"/>
                  <a:gd name="connsiteY96" fmla="*/ 426126 h 2440282"/>
                  <a:gd name="connsiteX97" fmla="*/ 1148151 w 2184063"/>
                  <a:gd name="connsiteY97" fmla="*/ 425478 h 2440282"/>
                  <a:gd name="connsiteX98" fmla="*/ 1148474 w 2184063"/>
                  <a:gd name="connsiteY98" fmla="*/ 429528 h 2440282"/>
                  <a:gd name="connsiteX99" fmla="*/ 1120458 w 2184063"/>
                  <a:gd name="connsiteY99" fmla="*/ 442161 h 2440282"/>
                  <a:gd name="connsiteX100" fmla="*/ 922100 w 2184063"/>
                  <a:gd name="connsiteY100" fmla="*/ 676414 h 2440282"/>
                  <a:gd name="connsiteX101" fmla="*/ 1195825 w 2184063"/>
                  <a:gd name="connsiteY101" fmla="*/ 815318 h 2440282"/>
                  <a:gd name="connsiteX102" fmla="*/ 1247647 w 2184063"/>
                  <a:gd name="connsiteY102" fmla="*/ 816617 h 2440282"/>
                  <a:gd name="connsiteX103" fmla="*/ 1307776 w 2184063"/>
                  <a:gd name="connsiteY103" fmla="*/ 845609 h 2440282"/>
                  <a:gd name="connsiteX104" fmla="*/ 1429081 w 2184063"/>
                  <a:gd name="connsiteY104" fmla="*/ 1695501 h 2440282"/>
                  <a:gd name="connsiteX105" fmla="*/ 1317654 w 2184063"/>
                  <a:gd name="connsiteY105" fmla="*/ 1991332 h 2440282"/>
                  <a:gd name="connsiteX106" fmla="*/ 1292765 w 2184063"/>
                  <a:gd name="connsiteY106" fmla="*/ 2033852 h 2440282"/>
                  <a:gd name="connsiteX107" fmla="*/ 1292767 w 2184063"/>
                  <a:gd name="connsiteY107" fmla="*/ 2033854 h 2440282"/>
                  <a:gd name="connsiteX108" fmla="*/ 1291384 w 2184063"/>
                  <a:gd name="connsiteY108" fmla="*/ 2036215 h 2440282"/>
                  <a:gd name="connsiteX109" fmla="*/ 1299299 w 2184063"/>
                  <a:gd name="connsiteY109" fmla="*/ 2035387 h 2440282"/>
                  <a:gd name="connsiteX110" fmla="*/ 1362399 w 2184063"/>
                  <a:gd name="connsiteY110" fmla="*/ 2050208 h 2440282"/>
                  <a:gd name="connsiteX111" fmla="*/ 1607532 w 2184063"/>
                  <a:gd name="connsiteY111" fmla="*/ 2139940 h 2440282"/>
                  <a:gd name="connsiteX112" fmla="*/ 1630814 w 2184063"/>
                  <a:gd name="connsiteY112" fmla="*/ 2153467 h 2440282"/>
                  <a:gd name="connsiteX113" fmla="*/ 1632311 w 2184063"/>
                  <a:gd name="connsiteY113" fmla="*/ 2172254 h 2440282"/>
                  <a:gd name="connsiteX114" fmla="*/ 1659424 w 2184063"/>
                  <a:gd name="connsiteY114" fmla="*/ 2170092 h 2440282"/>
                  <a:gd name="connsiteX115" fmla="*/ 1659425 w 2184063"/>
                  <a:gd name="connsiteY115" fmla="*/ 2170094 h 2440282"/>
                  <a:gd name="connsiteX116" fmla="*/ 1739657 w 2184063"/>
                  <a:gd name="connsiteY116" fmla="*/ 2163696 h 2440282"/>
                  <a:gd name="connsiteX117" fmla="*/ 1739657 w 2184063"/>
                  <a:gd name="connsiteY117" fmla="*/ 2163695 h 2440282"/>
                  <a:gd name="connsiteX118" fmla="*/ 2172774 w 2184063"/>
                  <a:gd name="connsiteY118" fmla="*/ 2129161 h 2440282"/>
                  <a:gd name="connsiteX119" fmla="*/ 2177820 w 2184063"/>
                  <a:gd name="connsiteY119" fmla="*/ 2136008 h 2440282"/>
                  <a:gd name="connsiteX120" fmla="*/ 2184013 w 2184063"/>
                  <a:gd name="connsiteY120" fmla="*/ 2144406 h 2440282"/>
                  <a:gd name="connsiteX121" fmla="*/ 2184063 w 2184063"/>
                  <a:gd name="connsiteY121" fmla="*/ 2144590 h 2440282"/>
                  <a:gd name="connsiteX122" fmla="*/ 1917921 w 2184063"/>
                  <a:gd name="connsiteY122" fmla="*/ 2338068 h 2440282"/>
                  <a:gd name="connsiteX123" fmla="*/ 1843707 w 2184063"/>
                  <a:gd name="connsiteY123" fmla="*/ 2359386 h 2440282"/>
                  <a:gd name="connsiteX124" fmla="*/ 1742499 w 2184063"/>
                  <a:gd name="connsiteY124" fmla="*/ 2382008 h 2440282"/>
                  <a:gd name="connsiteX125" fmla="*/ 1681997 w 2184063"/>
                  <a:gd name="connsiteY125" fmla="*/ 2392777 h 2440282"/>
                  <a:gd name="connsiteX126" fmla="*/ 1681997 w 2184063"/>
                  <a:gd name="connsiteY126" fmla="*/ 2392779 h 2440282"/>
                  <a:gd name="connsiteX127" fmla="*/ 1650364 w 2184063"/>
                  <a:gd name="connsiteY127" fmla="*/ 2398408 h 2440282"/>
                  <a:gd name="connsiteX128" fmla="*/ 1649832 w 2184063"/>
                  <a:gd name="connsiteY128" fmla="*/ 2394461 h 2440282"/>
                  <a:gd name="connsiteX129" fmla="*/ 1649832 w 2184063"/>
                  <a:gd name="connsiteY129" fmla="*/ 2394461 h 2440282"/>
                  <a:gd name="connsiteX130" fmla="*/ 1650364 w 2184063"/>
                  <a:gd name="connsiteY130" fmla="*/ 2398408 h 2440282"/>
                  <a:gd name="connsiteX131" fmla="*/ 1632353 w 2184063"/>
                  <a:gd name="connsiteY131" fmla="*/ 2401613 h 2440282"/>
                  <a:gd name="connsiteX132" fmla="*/ 1390668 w 2184063"/>
                  <a:gd name="connsiteY132" fmla="*/ 2429950 h 2440282"/>
                  <a:gd name="connsiteX133" fmla="*/ 579308 w 2184063"/>
                  <a:gd name="connsiteY133" fmla="*/ 2333617 h 2440282"/>
                  <a:gd name="connsiteX134" fmla="*/ 569445 w 2184063"/>
                  <a:gd name="connsiteY134" fmla="*/ 2320235 h 2440282"/>
                  <a:gd name="connsiteX135" fmla="*/ 546402 w 2184063"/>
                  <a:gd name="connsiteY135" fmla="*/ 2319700 h 2440282"/>
                  <a:gd name="connsiteX136" fmla="*/ 6797 w 2184063"/>
                  <a:gd name="connsiteY136" fmla="*/ 1320701 h 2440282"/>
                  <a:gd name="connsiteX0" fmla="*/ 1677498 w 2184063"/>
                  <a:gd name="connsiteY0" fmla="*/ 14771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677498 w 2184063"/>
                  <a:gd name="connsiteY10" fmla="*/ 147715 h 2440282"/>
                  <a:gd name="connsiteX11" fmla="*/ 1545827 w 2184063"/>
                  <a:gd name="connsiteY11" fmla="*/ 16370 h 2440282"/>
                  <a:gd name="connsiteX12" fmla="*/ 1546839 w 2184063"/>
                  <a:gd name="connsiteY12" fmla="*/ 19625 h 2440282"/>
                  <a:gd name="connsiteX13" fmla="*/ 1657190 w 2184063"/>
                  <a:gd name="connsiteY13" fmla="*/ 136048 h 2440282"/>
                  <a:gd name="connsiteX14" fmla="*/ 1660824 w 2184063"/>
                  <a:gd name="connsiteY14" fmla="*/ 138136 h 2440282"/>
                  <a:gd name="connsiteX15" fmla="*/ 1657191 w 2184063"/>
                  <a:gd name="connsiteY15" fmla="*/ 136048 h 2440282"/>
                  <a:gd name="connsiteX16" fmla="*/ 1642098 w 2184063"/>
                  <a:gd name="connsiteY16" fmla="*/ 123750 h 2440282"/>
                  <a:gd name="connsiteX17" fmla="*/ 1546840 w 2184063"/>
                  <a:gd name="connsiteY17" fmla="*/ 19625 h 2440282"/>
                  <a:gd name="connsiteX18" fmla="*/ 1545827 w 2184063"/>
                  <a:gd name="connsiteY18" fmla="*/ 16370 h 2440282"/>
                  <a:gd name="connsiteX19" fmla="*/ 1205373 w 2184063"/>
                  <a:gd name="connsiteY19" fmla="*/ 316165 h 2440282"/>
                  <a:gd name="connsiteX20" fmla="*/ 1212305 w 2184063"/>
                  <a:gd name="connsiteY20" fmla="*/ 300036 h 2440282"/>
                  <a:gd name="connsiteX21" fmla="*/ 1212305 w 2184063"/>
                  <a:gd name="connsiteY21" fmla="*/ 300036 h 2440282"/>
                  <a:gd name="connsiteX22" fmla="*/ 1205373 w 2184063"/>
                  <a:gd name="connsiteY22" fmla="*/ 316165 h 2440282"/>
                  <a:gd name="connsiteX23" fmla="*/ 1193878 w 2184063"/>
                  <a:gd name="connsiteY23" fmla="*/ 368108 h 2440282"/>
                  <a:gd name="connsiteX24" fmla="*/ 1193878 w 2184063"/>
                  <a:gd name="connsiteY24" fmla="*/ 368108 h 2440282"/>
                  <a:gd name="connsiteX25" fmla="*/ 1197076 w 2184063"/>
                  <a:gd name="connsiteY25" fmla="*/ 335468 h 2440282"/>
                  <a:gd name="connsiteX26" fmla="*/ 1197076 w 2184063"/>
                  <a:gd name="connsiteY26" fmla="*/ 335468 h 2440282"/>
                  <a:gd name="connsiteX27" fmla="*/ 1193878 w 2184063"/>
                  <a:gd name="connsiteY27" fmla="*/ 368108 h 2440282"/>
                  <a:gd name="connsiteX28" fmla="*/ 1154137 w 2184063"/>
                  <a:gd name="connsiteY28" fmla="*/ 414159 h 2440282"/>
                  <a:gd name="connsiteX29" fmla="*/ 1154137 w 2184063"/>
                  <a:gd name="connsiteY29" fmla="*/ 414159 h 2440282"/>
                  <a:gd name="connsiteX30" fmla="*/ 1155110 w 2184063"/>
                  <a:gd name="connsiteY30" fmla="*/ 411746 h 2440282"/>
                  <a:gd name="connsiteX31" fmla="*/ 1155110 w 2184063"/>
                  <a:gd name="connsiteY31" fmla="*/ 411746 h 2440282"/>
                  <a:gd name="connsiteX32" fmla="*/ 1154137 w 2184063"/>
                  <a:gd name="connsiteY32" fmla="*/ 414159 h 2440282"/>
                  <a:gd name="connsiteX33" fmla="*/ 1259218 w 2184063"/>
                  <a:gd name="connsiteY33" fmla="*/ 2037899 h 2440282"/>
                  <a:gd name="connsiteX34" fmla="*/ 1267134 w 2184063"/>
                  <a:gd name="connsiteY34" fmla="*/ 2037071 h 2440282"/>
                  <a:gd name="connsiteX35" fmla="*/ 1330234 w 2184063"/>
                  <a:gd name="connsiteY35" fmla="*/ 2051892 h 2440282"/>
                  <a:gd name="connsiteX36" fmla="*/ 1523631 w 2184063"/>
                  <a:gd name="connsiteY36" fmla="*/ 2117390 h 2440282"/>
                  <a:gd name="connsiteX37" fmla="*/ 1547271 w 2184063"/>
                  <a:gd name="connsiteY37" fmla="*/ 2128463 h 2440282"/>
                  <a:gd name="connsiteX38" fmla="*/ 1560018 w 2184063"/>
                  <a:gd name="connsiteY38" fmla="*/ 2288333 h 2440282"/>
                  <a:gd name="connsiteX39" fmla="*/ 2005328 w 2184063"/>
                  <a:gd name="connsiteY39" fmla="*/ 2252828 h 2440282"/>
                  <a:gd name="connsiteX40" fmla="*/ 2005329 w 2184063"/>
                  <a:gd name="connsiteY40" fmla="*/ 2252827 h 2440282"/>
                  <a:gd name="connsiteX41" fmla="*/ 1560018 w 2184063"/>
                  <a:gd name="connsiteY41" fmla="*/ 2288333 h 2440282"/>
                  <a:gd name="connsiteX42" fmla="*/ 1547271 w 2184063"/>
                  <a:gd name="connsiteY42" fmla="*/ 2128463 h 2440282"/>
                  <a:gd name="connsiteX43" fmla="*/ 1523631 w 2184063"/>
                  <a:gd name="connsiteY43" fmla="*/ 2117390 h 2440282"/>
                  <a:gd name="connsiteX44" fmla="*/ 1330234 w 2184063"/>
                  <a:gd name="connsiteY44" fmla="*/ 2051892 h 2440282"/>
                  <a:gd name="connsiteX45" fmla="*/ 1267134 w 2184063"/>
                  <a:gd name="connsiteY45" fmla="*/ 2037070 h 2440282"/>
                  <a:gd name="connsiteX46" fmla="*/ 1259218 w 2184063"/>
                  <a:gd name="connsiteY46" fmla="*/ 2037899 h 2440282"/>
                  <a:gd name="connsiteX47" fmla="*/ 1259462 w 2184063"/>
                  <a:gd name="connsiteY47" fmla="*/ 2037483 h 2440282"/>
                  <a:gd name="connsiteX48" fmla="*/ 1259218 w 2184063"/>
                  <a:gd name="connsiteY48" fmla="*/ 2037899 h 2440282"/>
                  <a:gd name="connsiteX49" fmla="*/ 1116309 w 2184063"/>
                  <a:gd name="connsiteY49" fmla="*/ 431210 h 2440282"/>
                  <a:gd name="connsiteX50" fmla="*/ 1116309 w 2184063"/>
                  <a:gd name="connsiteY50" fmla="*/ 431210 h 2440282"/>
                  <a:gd name="connsiteX51" fmla="*/ 1115986 w 2184063"/>
                  <a:gd name="connsiteY51" fmla="*/ 427159 h 2440282"/>
                  <a:gd name="connsiteX52" fmla="*/ 1115986 w 2184063"/>
                  <a:gd name="connsiteY52" fmla="*/ 427159 h 2440282"/>
                  <a:gd name="connsiteX53" fmla="*/ 1116309 w 2184063"/>
                  <a:gd name="connsiteY53" fmla="*/ 431210 h 2440282"/>
                  <a:gd name="connsiteX54" fmla="*/ 889934 w 2184063"/>
                  <a:gd name="connsiteY54" fmla="*/ 678097 h 2440282"/>
                  <a:gd name="connsiteX55" fmla="*/ 1163660 w 2184063"/>
                  <a:gd name="connsiteY55" fmla="*/ 817001 h 2440282"/>
                  <a:gd name="connsiteX56" fmla="*/ 1215481 w 2184063"/>
                  <a:gd name="connsiteY56" fmla="*/ 818299 h 2440282"/>
                  <a:gd name="connsiteX57" fmla="*/ 1275610 w 2184063"/>
                  <a:gd name="connsiteY57" fmla="*/ 847293 h 2440282"/>
                  <a:gd name="connsiteX58" fmla="*/ 1396916 w 2184063"/>
                  <a:gd name="connsiteY58" fmla="*/ 1697184 h 2440282"/>
                  <a:gd name="connsiteX59" fmla="*/ 1285489 w 2184063"/>
                  <a:gd name="connsiteY59" fmla="*/ 1993015 h 2440282"/>
                  <a:gd name="connsiteX60" fmla="*/ 1260601 w 2184063"/>
                  <a:gd name="connsiteY60" fmla="*/ 2035534 h 2440282"/>
                  <a:gd name="connsiteX61" fmla="*/ 1260602 w 2184063"/>
                  <a:gd name="connsiteY61" fmla="*/ 2035534 h 2440282"/>
                  <a:gd name="connsiteX62" fmla="*/ 1260602 w 2184063"/>
                  <a:gd name="connsiteY62" fmla="*/ 2035534 h 2440282"/>
                  <a:gd name="connsiteX63" fmla="*/ 1260601 w 2184063"/>
                  <a:gd name="connsiteY63" fmla="*/ 2035533 h 2440282"/>
                  <a:gd name="connsiteX64" fmla="*/ 1285489 w 2184063"/>
                  <a:gd name="connsiteY64" fmla="*/ 1993015 h 2440282"/>
                  <a:gd name="connsiteX65" fmla="*/ 1396916 w 2184063"/>
                  <a:gd name="connsiteY65" fmla="*/ 1697184 h 2440282"/>
                  <a:gd name="connsiteX66" fmla="*/ 1275610 w 2184063"/>
                  <a:gd name="connsiteY66" fmla="*/ 847292 h 2440282"/>
                  <a:gd name="connsiteX67" fmla="*/ 1215481 w 2184063"/>
                  <a:gd name="connsiteY67" fmla="*/ 818299 h 2440282"/>
                  <a:gd name="connsiteX68" fmla="*/ 1163660 w 2184063"/>
                  <a:gd name="connsiteY68" fmla="*/ 817000 h 2440282"/>
                  <a:gd name="connsiteX69" fmla="*/ 889934 w 2184063"/>
                  <a:gd name="connsiteY69" fmla="*/ 678096 h 2440282"/>
                  <a:gd name="connsiteX70" fmla="*/ 888448 w 2184063"/>
                  <a:gd name="connsiteY70" fmla="*/ 648570 h 2440282"/>
                  <a:gd name="connsiteX71" fmla="*/ 895432 w 2184063"/>
                  <a:gd name="connsiteY71" fmla="*/ 618460 h 2440282"/>
                  <a:gd name="connsiteX72" fmla="*/ 895432 w 2184063"/>
                  <a:gd name="connsiteY72" fmla="*/ 618460 h 2440282"/>
                  <a:gd name="connsiteX73" fmla="*/ 889934 w 2184063"/>
                  <a:gd name="connsiteY73" fmla="*/ 678097 h 2440282"/>
                  <a:gd name="connsiteX74" fmla="*/ 6797 w 2184063"/>
                  <a:gd name="connsiteY74" fmla="*/ 1320701 h 2440282"/>
                  <a:gd name="connsiteX75" fmla="*/ 432908 w 2184063"/>
                  <a:gd name="connsiteY75" fmla="*/ 239297 h 2440282"/>
                  <a:gd name="connsiteX76" fmla="*/ 537196 w 2184063"/>
                  <a:gd name="connsiteY76" fmla="*/ 252259 h 2440282"/>
                  <a:gd name="connsiteX77" fmla="*/ 549990 w 2184063"/>
                  <a:gd name="connsiteY77" fmla="*/ 257738 h 2440282"/>
                  <a:gd name="connsiteX78" fmla="*/ 539024 w 2184063"/>
                  <a:gd name="connsiteY78" fmla="*/ 238711 h 2440282"/>
                  <a:gd name="connsiteX79" fmla="*/ 534800 w 2184063"/>
                  <a:gd name="connsiteY79" fmla="*/ 216566 h 2440282"/>
                  <a:gd name="connsiteX80" fmla="*/ 1352552 w 2184063"/>
                  <a:gd name="connsiteY80" fmla="*/ 0 h 2440282"/>
                  <a:gd name="connsiteX81" fmla="*/ 1509348 w 2184063"/>
                  <a:gd name="connsiteY81" fmla="*/ 4183 h 2440282"/>
                  <a:gd name="connsiteX82" fmla="*/ 1509465 w 2184063"/>
                  <a:gd name="connsiteY82" fmla="*/ 4560 h 2440282"/>
                  <a:gd name="connsiteX83" fmla="*/ 1509348 w 2184063"/>
                  <a:gd name="connsiteY83" fmla="*/ 4183 h 2440282"/>
                  <a:gd name="connsiteX84" fmla="*/ 1517357 w 2184063"/>
                  <a:gd name="connsiteY84" fmla="*/ 4397 h 2440282"/>
                  <a:gd name="connsiteX85" fmla="*/ 1542751 w 2184063"/>
                  <a:gd name="connsiteY85" fmla="*/ 6483 h 2440282"/>
                  <a:gd name="connsiteX86" fmla="*/ 1542752 w 2184063"/>
                  <a:gd name="connsiteY86" fmla="*/ 6485 h 2440282"/>
                  <a:gd name="connsiteX87" fmla="*/ 1562673 w 2184063"/>
                  <a:gd name="connsiteY87" fmla="*/ 8123 h 2440282"/>
                  <a:gd name="connsiteX88" fmla="*/ 2008369 w 2184063"/>
                  <a:gd name="connsiteY88" fmla="*/ 199132 h 2440282"/>
                  <a:gd name="connsiteX89" fmla="*/ 1828928 w 2184063"/>
                  <a:gd name="connsiteY89" fmla="*/ 213439 h 2440282"/>
                  <a:gd name="connsiteX90" fmla="*/ 1828923 w 2184063"/>
                  <a:gd name="connsiteY90" fmla="*/ 213437 h 2440282"/>
                  <a:gd name="connsiteX91" fmla="*/ 1725400 w 2184063"/>
                  <a:gd name="connsiteY91" fmla="*/ 221692 h 2440282"/>
                  <a:gd name="connsiteX92" fmla="*/ 1712840 w 2184063"/>
                  <a:gd name="connsiteY92" fmla="*/ 215203 h 2440282"/>
                  <a:gd name="connsiteX93" fmla="*/ 1541891 w 2184063"/>
                  <a:gd name="connsiteY93" fmla="*/ 219746 h 2440282"/>
                  <a:gd name="connsiteX94" fmla="*/ 1464661 w 2184063"/>
                  <a:gd name="connsiteY94" fmla="*/ 242482 h 2440282"/>
                  <a:gd name="connsiteX95" fmla="*/ 1460202 w 2184063"/>
                  <a:gd name="connsiteY95" fmla="*/ 243795 h 2440282"/>
                  <a:gd name="connsiteX96" fmla="*/ 1458541 w 2184063"/>
                  <a:gd name="connsiteY96" fmla="*/ 243929 h 2440282"/>
                  <a:gd name="connsiteX97" fmla="*/ 1458568 w 2184063"/>
                  <a:gd name="connsiteY97" fmla="*/ 244278 h 2440282"/>
                  <a:gd name="connsiteX98" fmla="*/ 1428046 w 2184063"/>
                  <a:gd name="connsiteY98" fmla="*/ 253265 h 2440282"/>
                  <a:gd name="connsiteX99" fmla="*/ 1187276 w 2184063"/>
                  <a:gd name="connsiteY99" fmla="*/ 410062 h 2440282"/>
                  <a:gd name="connsiteX100" fmla="*/ 1186301 w 2184063"/>
                  <a:gd name="connsiteY100" fmla="*/ 412477 h 2440282"/>
                  <a:gd name="connsiteX101" fmla="*/ 1156029 w 2184063"/>
                  <a:gd name="connsiteY101" fmla="*/ 426126 h 2440282"/>
                  <a:gd name="connsiteX102" fmla="*/ 1148151 w 2184063"/>
                  <a:gd name="connsiteY102" fmla="*/ 425478 h 2440282"/>
                  <a:gd name="connsiteX103" fmla="*/ 1148474 w 2184063"/>
                  <a:gd name="connsiteY103" fmla="*/ 429528 h 2440282"/>
                  <a:gd name="connsiteX104" fmla="*/ 1120458 w 2184063"/>
                  <a:gd name="connsiteY104" fmla="*/ 442161 h 2440282"/>
                  <a:gd name="connsiteX105" fmla="*/ 922100 w 2184063"/>
                  <a:gd name="connsiteY105" fmla="*/ 676414 h 2440282"/>
                  <a:gd name="connsiteX106" fmla="*/ 1195825 w 2184063"/>
                  <a:gd name="connsiteY106" fmla="*/ 815318 h 2440282"/>
                  <a:gd name="connsiteX107" fmla="*/ 1247647 w 2184063"/>
                  <a:gd name="connsiteY107" fmla="*/ 816617 h 2440282"/>
                  <a:gd name="connsiteX108" fmla="*/ 1307776 w 2184063"/>
                  <a:gd name="connsiteY108" fmla="*/ 845609 h 2440282"/>
                  <a:gd name="connsiteX109" fmla="*/ 1429081 w 2184063"/>
                  <a:gd name="connsiteY109" fmla="*/ 1695501 h 2440282"/>
                  <a:gd name="connsiteX110" fmla="*/ 1317654 w 2184063"/>
                  <a:gd name="connsiteY110" fmla="*/ 1991332 h 2440282"/>
                  <a:gd name="connsiteX111" fmla="*/ 1292765 w 2184063"/>
                  <a:gd name="connsiteY111" fmla="*/ 2033852 h 2440282"/>
                  <a:gd name="connsiteX112" fmla="*/ 1292767 w 2184063"/>
                  <a:gd name="connsiteY112" fmla="*/ 2033854 h 2440282"/>
                  <a:gd name="connsiteX113" fmla="*/ 1291384 w 2184063"/>
                  <a:gd name="connsiteY113" fmla="*/ 2036215 h 2440282"/>
                  <a:gd name="connsiteX114" fmla="*/ 1299299 w 2184063"/>
                  <a:gd name="connsiteY114" fmla="*/ 2035387 h 2440282"/>
                  <a:gd name="connsiteX115" fmla="*/ 1362399 w 2184063"/>
                  <a:gd name="connsiteY115" fmla="*/ 2050208 h 2440282"/>
                  <a:gd name="connsiteX116" fmla="*/ 1607532 w 2184063"/>
                  <a:gd name="connsiteY116" fmla="*/ 2139940 h 2440282"/>
                  <a:gd name="connsiteX117" fmla="*/ 1630814 w 2184063"/>
                  <a:gd name="connsiteY117" fmla="*/ 2153467 h 2440282"/>
                  <a:gd name="connsiteX118" fmla="*/ 1632311 w 2184063"/>
                  <a:gd name="connsiteY118" fmla="*/ 2172254 h 2440282"/>
                  <a:gd name="connsiteX119" fmla="*/ 1659424 w 2184063"/>
                  <a:gd name="connsiteY119" fmla="*/ 2170092 h 2440282"/>
                  <a:gd name="connsiteX120" fmla="*/ 1659425 w 2184063"/>
                  <a:gd name="connsiteY120" fmla="*/ 2170094 h 2440282"/>
                  <a:gd name="connsiteX121" fmla="*/ 1739657 w 2184063"/>
                  <a:gd name="connsiteY121" fmla="*/ 2163696 h 2440282"/>
                  <a:gd name="connsiteX122" fmla="*/ 1739657 w 2184063"/>
                  <a:gd name="connsiteY122" fmla="*/ 2163695 h 2440282"/>
                  <a:gd name="connsiteX123" fmla="*/ 2172774 w 2184063"/>
                  <a:gd name="connsiteY123" fmla="*/ 2129161 h 2440282"/>
                  <a:gd name="connsiteX124" fmla="*/ 2177820 w 2184063"/>
                  <a:gd name="connsiteY124" fmla="*/ 2136008 h 2440282"/>
                  <a:gd name="connsiteX125" fmla="*/ 2184013 w 2184063"/>
                  <a:gd name="connsiteY125" fmla="*/ 2144406 h 2440282"/>
                  <a:gd name="connsiteX126" fmla="*/ 2184063 w 2184063"/>
                  <a:gd name="connsiteY126" fmla="*/ 2144590 h 2440282"/>
                  <a:gd name="connsiteX127" fmla="*/ 1917921 w 2184063"/>
                  <a:gd name="connsiteY127" fmla="*/ 2338068 h 2440282"/>
                  <a:gd name="connsiteX128" fmla="*/ 1843707 w 2184063"/>
                  <a:gd name="connsiteY128" fmla="*/ 2359386 h 2440282"/>
                  <a:gd name="connsiteX129" fmla="*/ 1742499 w 2184063"/>
                  <a:gd name="connsiteY129" fmla="*/ 2382008 h 2440282"/>
                  <a:gd name="connsiteX130" fmla="*/ 1681997 w 2184063"/>
                  <a:gd name="connsiteY130" fmla="*/ 2392777 h 2440282"/>
                  <a:gd name="connsiteX131" fmla="*/ 1681997 w 2184063"/>
                  <a:gd name="connsiteY131" fmla="*/ 2392779 h 2440282"/>
                  <a:gd name="connsiteX132" fmla="*/ 1650364 w 2184063"/>
                  <a:gd name="connsiteY132" fmla="*/ 2398408 h 2440282"/>
                  <a:gd name="connsiteX133" fmla="*/ 1649832 w 2184063"/>
                  <a:gd name="connsiteY133" fmla="*/ 2394461 h 2440282"/>
                  <a:gd name="connsiteX134" fmla="*/ 1649832 w 2184063"/>
                  <a:gd name="connsiteY134" fmla="*/ 2394461 h 2440282"/>
                  <a:gd name="connsiteX135" fmla="*/ 1650364 w 2184063"/>
                  <a:gd name="connsiteY135" fmla="*/ 2398408 h 2440282"/>
                  <a:gd name="connsiteX136" fmla="*/ 1632353 w 2184063"/>
                  <a:gd name="connsiteY136" fmla="*/ 2401613 h 2440282"/>
                  <a:gd name="connsiteX137" fmla="*/ 1390668 w 2184063"/>
                  <a:gd name="connsiteY137" fmla="*/ 2429950 h 2440282"/>
                  <a:gd name="connsiteX138" fmla="*/ 579308 w 2184063"/>
                  <a:gd name="connsiteY138" fmla="*/ 2333617 h 2440282"/>
                  <a:gd name="connsiteX139" fmla="*/ 569445 w 2184063"/>
                  <a:gd name="connsiteY139" fmla="*/ 2320235 h 2440282"/>
                  <a:gd name="connsiteX140" fmla="*/ 546402 w 2184063"/>
                  <a:gd name="connsiteY140" fmla="*/ 2319700 h 2440282"/>
                  <a:gd name="connsiteX141" fmla="*/ 6797 w 2184063"/>
                  <a:gd name="connsiteY141" fmla="*/ 1320701 h 2440282"/>
                  <a:gd name="connsiteX0" fmla="*/ 1677498 w 2184063"/>
                  <a:gd name="connsiteY0" fmla="*/ 14771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677498 w 2184063"/>
                  <a:gd name="connsiteY10" fmla="*/ 147715 h 2440282"/>
                  <a:gd name="connsiteX11" fmla="*/ 1545827 w 2184063"/>
                  <a:gd name="connsiteY11" fmla="*/ 16370 h 2440282"/>
                  <a:gd name="connsiteX12" fmla="*/ 1546839 w 2184063"/>
                  <a:gd name="connsiteY12" fmla="*/ 19625 h 2440282"/>
                  <a:gd name="connsiteX13" fmla="*/ 1657190 w 2184063"/>
                  <a:gd name="connsiteY13" fmla="*/ 136048 h 2440282"/>
                  <a:gd name="connsiteX14" fmla="*/ 1660824 w 2184063"/>
                  <a:gd name="connsiteY14" fmla="*/ 138136 h 2440282"/>
                  <a:gd name="connsiteX15" fmla="*/ 1657191 w 2184063"/>
                  <a:gd name="connsiteY15" fmla="*/ 136048 h 2440282"/>
                  <a:gd name="connsiteX16" fmla="*/ 1546840 w 2184063"/>
                  <a:gd name="connsiteY16" fmla="*/ 19625 h 2440282"/>
                  <a:gd name="connsiteX17" fmla="*/ 1545827 w 2184063"/>
                  <a:gd name="connsiteY17" fmla="*/ 16370 h 2440282"/>
                  <a:gd name="connsiteX18" fmla="*/ 1205373 w 2184063"/>
                  <a:gd name="connsiteY18" fmla="*/ 316165 h 2440282"/>
                  <a:gd name="connsiteX19" fmla="*/ 1212305 w 2184063"/>
                  <a:gd name="connsiteY19" fmla="*/ 300036 h 2440282"/>
                  <a:gd name="connsiteX20" fmla="*/ 1212305 w 2184063"/>
                  <a:gd name="connsiteY20" fmla="*/ 300036 h 2440282"/>
                  <a:gd name="connsiteX21" fmla="*/ 1205373 w 2184063"/>
                  <a:gd name="connsiteY21" fmla="*/ 316165 h 2440282"/>
                  <a:gd name="connsiteX22" fmla="*/ 1193878 w 2184063"/>
                  <a:gd name="connsiteY22" fmla="*/ 368108 h 2440282"/>
                  <a:gd name="connsiteX23" fmla="*/ 1193878 w 2184063"/>
                  <a:gd name="connsiteY23" fmla="*/ 368108 h 2440282"/>
                  <a:gd name="connsiteX24" fmla="*/ 1197076 w 2184063"/>
                  <a:gd name="connsiteY24" fmla="*/ 335468 h 2440282"/>
                  <a:gd name="connsiteX25" fmla="*/ 1197076 w 2184063"/>
                  <a:gd name="connsiteY25" fmla="*/ 335468 h 2440282"/>
                  <a:gd name="connsiteX26" fmla="*/ 1193878 w 2184063"/>
                  <a:gd name="connsiteY26" fmla="*/ 368108 h 2440282"/>
                  <a:gd name="connsiteX27" fmla="*/ 1154137 w 2184063"/>
                  <a:gd name="connsiteY27" fmla="*/ 414159 h 2440282"/>
                  <a:gd name="connsiteX28" fmla="*/ 1154137 w 2184063"/>
                  <a:gd name="connsiteY28" fmla="*/ 414159 h 2440282"/>
                  <a:gd name="connsiteX29" fmla="*/ 1155110 w 2184063"/>
                  <a:gd name="connsiteY29" fmla="*/ 411746 h 2440282"/>
                  <a:gd name="connsiteX30" fmla="*/ 1155110 w 2184063"/>
                  <a:gd name="connsiteY30" fmla="*/ 411746 h 2440282"/>
                  <a:gd name="connsiteX31" fmla="*/ 1154137 w 2184063"/>
                  <a:gd name="connsiteY31" fmla="*/ 414159 h 2440282"/>
                  <a:gd name="connsiteX32" fmla="*/ 1259218 w 2184063"/>
                  <a:gd name="connsiteY32" fmla="*/ 2037899 h 2440282"/>
                  <a:gd name="connsiteX33" fmla="*/ 1267134 w 2184063"/>
                  <a:gd name="connsiteY33" fmla="*/ 2037071 h 2440282"/>
                  <a:gd name="connsiteX34" fmla="*/ 1330234 w 2184063"/>
                  <a:gd name="connsiteY34" fmla="*/ 2051892 h 2440282"/>
                  <a:gd name="connsiteX35" fmla="*/ 1523631 w 2184063"/>
                  <a:gd name="connsiteY35" fmla="*/ 2117390 h 2440282"/>
                  <a:gd name="connsiteX36" fmla="*/ 1547271 w 2184063"/>
                  <a:gd name="connsiteY36" fmla="*/ 2128463 h 2440282"/>
                  <a:gd name="connsiteX37" fmla="*/ 1560018 w 2184063"/>
                  <a:gd name="connsiteY37" fmla="*/ 2288333 h 2440282"/>
                  <a:gd name="connsiteX38" fmla="*/ 2005328 w 2184063"/>
                  <a:gd name="connsiteY38" fmla="*/ 2252828 h 2440282"/>
                  <a:gd name="connsiteX39" fmla="*/ 2005329 w 2184063"/>
                  <a:gd name="connsiteY39" fmla="*/ 2252827 h 2440282"/>
                  <a:gd name="connsiteX40" fmla="*/ 1560018 w 2184063"/>
                  <a:gd name="connsiteY40" fmla="*/ 2288333 h 2440282"/>
                  <a:gd name="connsiteX41" fmla="*/ 1547271 w 2184063"/>
                  <a:gd name="connsiteY41" fmla="*/ 2128463 h 2440282"/>
                  <a:gd name="connsiteX42" fmla="*/ 1523631 w 2184063"/>
                  <a:gd name="connsiteY42" fmla="*/ 2117390 h 2440282"/>
                  <a:gd name="connsiteX43" fmla="*/ 1330234 w 2184063"/>
                  <a:gd name="connsiteY43" fmla="*/ 2051892 h 2440282"/>
                  <a:gd name="connsiteX44" fmla="*/ 1267134 w 2184063"/>
                  <a:gd name="connsiteY44" fmla="*/ 2037070 h 2440282"/>
                  <a:gd name="connsiteX45" fmla="*/ 1259218 w 2184063"/>
                  <a:gd name="connsiteY45" fmla="*/ 2037899 h 2440282"/>
                  <a:gd name="connsiteX46" fmla="*/ 1259462 w 2184063"/>
                  <a:gd name="connsiteY46" fmla="*/ 2037483 h 2440282"/>
                  <a:gd name="connsiteX47" fmla="*/ 1259218 w 2184063"/>
                  <a:gd name="connsiteY47" fmla="*/ 2037899 h 2440282"/>
                  <a:gd name="connsiteX48" fmla="*/ 1116309 w 2184063"/>
                  <a:gd name="connsiteY48" fmla="*/ 431210 h 2440282"/>
                  <a:gd name="connsiteX49" fmla="*/ 1116309 w 2184063"/>
                  <a:gd name="connsiteY49" fmla="*/ 431210 h 2440282"/>
                  <a:gd name="connsiteX50" fmla="*/ 1115986 w 2184063"/>
                  <a:gd name="connsiteY50" fmla="*/ 427159 h 2440282"/>
                  <a:gd name="connsiteX51" fmla="*/ 1115986 w 2184063"/>
                  <a:gd name="connsiteY51" fmla="*/ 427159 h 2440282"/>
                  <a:gd name="connsiteX52" fmla="*/ 1116309 w 2184063"/>
                  <a:gd name="connsiteY52" fmla="*/ 431210 h 2440282"/>
                  <a:gd name="connsiteX53" fmla="*/ 889934 w 2184063"/>
                  <a:gd name="connsiteY53" fmla="*/ 678097 h 2440282"/>
                  <a:gd name="connsiteX54" fmla="*/ 1163660 w 2184063"/>
                  <a:gd name="connsiteY54" fmla="*/ 817001 h 2440282"/>
                  <a:gd name="connsiteX55" fmla="*/ 1215481 w 2184063"/>
                  <a:gd name="connsiteY55" fmla="*/ 818299 h 2440282"/>
                  <a:gd name="connsiteX56" fmla="*/ 1275610 w 2184063"/>
                  <a:gd name="connsiteY56" fmla="*/ 847293 h 2440282"/>
                  <a:gd name="connsiteX57" fmla="*/ 1396916 w 2184063"/>
                  <a:gd name="connsiteY57" fmla="*/ 1697184 h 2440282"/>
                  <a:gd name="connsiteX58" fmla="*/ 1285489 w 2184063"/>
                  <a:gd name="connsiteY58" fmla="*/ 1993015 h 2440282"/>
                  <a:gd name="connsiteX59" fmla="*/ 1260601 w 2184063"/>
                  <a:gd name="connsiteY59" fmla="*/ 2035534 h 2440282"/>
                  <a:gd name="connsiteX60" fmla="*/ 1260602 w 2184063"/>
                  <a:gd name="connsiteY60" fmla="*/ 2035534 h 2440282"/>
                  <a:gd name="connsiteX61" fmla="*/ 1260602 w 2184063"/>
                  <a:gd name="connsiteY61" fmla="*/ 2035534 h 2440282"/>
                  <a:gd name="connsiteX62" fmla="*/ 1260601 w 2184063"/>
                  <a:gd name="connsiteY62" fmla="*/ 2035533 h 2440282"/>
                  <a:gd name="connsiteX63" fmla="*/ 1285489 w 2184063"/>
                  <a:gd name="connsiteY63" fmla="*/ 1993015 h 2440282"/>
                  <a:gd name="connsiteX64" fmla="*/ 1396916 w 2184063"/>
                  <a:gd name="connsiteY64" fmla="*/ 1697184 h 2440282"/>
                  <a:gd name="connsiteX65" fmla="*/ 1275610 w 2184063"/>
                  <a:gd name="connsiteY65" fmla="*/ 847292 h 2440282"/>
                  <a:gd name="connsiteX66" fmla="*/ 1215481 w 2184063"/>
                  <a:gd name="connsiteY66" fmla="*/ 818299 h 2440282"/>
                  <a:gd name="connsiteX67" fmla="*/ 1163660 w 2184063"/>
                  <a:gd name="connsiteY67" fmla="*/ 817000 h 2440282"/>
                  <a:gd name="connsiteX68" fmla="*/ 889934 w 2184063"/>
                  <a:gd name="connsiteY68" fmla="*/ 678096 h 2440282"/>
                  <a:gd name="connsiteX69" fmla="*/ 888448 w 2184063"/>
                  <a:gd name="connsiteY69" fmla="*/ 648570 h 2440282"/>
                  <a:gd name="connsiteX70" fmla="*/ 895432 w 2184063"/>
                  <a:gd name="connsiteY70" fmla="*/ 618460 h 2440282"/>
                  <a:gd name="connsiteX71" fmla="*/ 895432 w 2184063"/>
                  <a:gd name="connsiteY71" fmla="*/ 618460 h 2440282"/>
                  <a:gd name="connsiteX72" fmla="*/ 889934 w 2184063"/>
                  <a:gd name="connsiteY72" fmla="*/ 678097 h 2440282"/>
                  <a:gd name="connsiteX73" fmla="*/ 6797 w 2184063"/>
                  <a:gd name="connsiteY73" fmla="*/ 1320701 h 2440282"/>
                  <a:gd name="connsiteX74" fmla="*/ 432908 w 2184063"/>
                  <a:gd name="connsiteY74" fmla="*/ 239297 h 2440282"/>
                  <a:gd name="connsiteX75" fmla="*/ 537196 w 2184063"/>
                  <a:gd name="connsiteY75" fmla="*/ 252259 h 2440282"/>
                  <a:gd name="connsiteX76" fmla="*/ 549990 w 2184063"/>
                  <a:gd name="connsiteY76" fmla="*/ 257738 h 2440282"/>
                  <a:gd name="connsiteX77" fmla="*/ 539024 w 2184063"/>
                  <a:gd name="connsiteY77" fmla="*/ 238711 h 2440282"/>
                  <a:gd name="connsiteX78" fmla="*/ 534800 w 2184063"/>
                  <a:gd name="connsiteY78" fmla="*/ 216566 h 2440282"/>
                  <a:gd name="connsiteX79" fmla="*/ 1352552 w 2184063"/>
                  <a:gd name="connsiteY79" fmla="*/ 0 h 2440282"/>
                  <a:gd name="connsiteX80" fmla="*/ 1509348 w 2184063"/>
                  <a:gd name="connsiteY80" fmla="*/ 4183 h 2440282"/>
                  <a:gd name="connsiteX81" fmla="*/ 1509465 w 2184063"/>
                  <a:gd name="connsiteY81" fmla="*/ 4560 h 2440282"/>
                  <a:gd name="connsiteX82" fmla="*/ 1509348 w 2184063"/>
                  <a:gd name="connsiteY82" fmla="*/ 4183 h 2440282"/>
                  <a:gd name="connsiteX83" fmla="*/ 1517357 w 2184063"/>
                  <a:gd name="connsiteY83" fmla="*/ 4397 h 2440282"/>
                  <a:gd name="connsiteX84" fmla="*/ 1542751 w 2184063"/>
                  <a:gd name="connsiteY84" fmla="*/ 6483 h 2440282"/>
                  <a:gd name="connsiteX85" fmla="*/ 1542752 w 2184063"/>
                  <a:gd name="connsiteY85" fmla="*/ 6485 h 2440282"/>
                  <a:gd name="connsiteX86" fmla="*/ 1562673 w 2184063"/>
                  <a:gd name="connsiteY86" fmla="*/ 8123 h 2440282"/>
                  <a:gd name="connsiteX87" fmla="*/ 2008369 w 2184063"/>
                  <a:gd name="connsiteY87" fmla="*/ 199132 h 2440282"/>
                  <a:gd name="connsiteX88" fmla="*/ 1828928 w 2184063"/>
                  <a:gd name="connsiteY88" fmla="*/ 213439 h 2440282"/>
                  <a:gd name="connsiteX89" fmla="*/ 1828923 w 2184063"/>
                  <a:gd name="connsiteY89" fmla="*/ 213437 h 2440282"/>
                  <a:gd name="connsiteX90" fmla="*/ 1725400 w 2184063"/>
                  <a:gd name="connsiteY90" fmla="*/ 221692 h 2440282"/>
                  <a:gd name="connsiteX91" fmla="*/ 1712840 w 2184063"/>
                  <a:gd name="connsiteY91" fmla="*/ 215203 h 2440282"/>
                  <a:gd name="connsiteX92" fmla="*/ 1541891 w 2184063"/>
                  <a:gd name="connsiteY92" fmla="*/ 219746 h 2440282"/>
                  <a:gd name="connsiteX93" fmla="*/ 1464661 w 2184063"/>
                  <a:gd name="connsiteY93" fmla="*/ 242482 h 2440282"/>
                  <a:gd name="connsiteX94" fmla="*/ 1460202 w 2184063"/>
                  <a:gd name="connsiteY94" fmla="*/ 243795 h 2440282"/>
                  <a:gd name="connsiteX95" fmla="*/ 1458541 w 2184063"/>
                  <a:gd name="connsiteY95" fmla="*/ 243929 h 2440282"/>
                  <a:gd name="connsiteX96" fmla="*/ 1458568 w 2184063"/>
                  <a:gd name="connsiteY96" fmla="*/ 244278 h 2440282"/>
                  <a:gd name="connsiteX97" fmla="*/ 1428046 w 2184063"/>
                  <a:gd name="connsiteY97" fmla="*/ 253265 h 2440282"/>
                  <a:gd name="connsiteX98" fmla="*/ 1187276 w 2184063"/>
                  <a:gd name="connsiteY98" fmla="*/ 410062 h 2440282"/>
                  <a:gd name="connsiteX99" fmla="*/ 1186301 w 2184063"/>
                  <a:gd name="connsiteY99" fmla="*/ 412477 h 2440282"/>
                  <a:gd name="connsiteX100" fmla="*/ 1156029 w 2184063"/>
                  <a:gd name="connsiteY100" fmla="*/ 426126 h 2440282"/>
                  <a:gd name="connsiteX101" fmla="*/ 1148151 w 2184063"/>
                  <a:gd name="connsiteY101" fmla="*/ 425478 h 2440282"/>
                  <a:gd name="connsiteX102" fmla="*/ 1148474 w 2184063"/>
                  <a:gd name="connsiteY102" fmla="*/ 429528 h 2440282"/>
                  <a:gd name="connsiteX103" fmla="*/ 1120458 w 2184063"/>
                  <a:gd name="connsiteY103" fmla="*/ 442161 h 2440282"/>
                  <a:gd name="connsiteX104" fmla="*/ 922100 w 2184063"/>
                  <a:gd name="connsiteY104" fmla="*/ 676414 h 2440282"/>
                  <a:gd name="connsiteX105" fmla="*/ 1195825 w 2184063"/>
                  <a:gd name="connsiteY105" fmla="*/ 815318 h 2440282"/>
                  <a:gd name="connsiteX106" fmla="*/ 1247647 w 2184063"/>
                  <a:gd name="connsiteY106" fmla="*/ 816617 h 2440282"/>
                  <a:gd name="connsiteX107" fmla="*/ 1307776 w 2184063"/>
                  <a:gd name="connsiteY107" fmla="*/ 845609 h 2440282"/>
                  <a:gd name="connsiteX108" fmla="*/ 1429081 w 2184063"/>
                  <a:gd name="connsiteY108" fmla="*/ 1695501 h 2440282"/>
                  <a:gd name="connsiteX109" fmla="*/ 1317654 w 2184063"/>
                  <a:gd name="connsiteY109" fmla="*/ 1991332 h 2440282"/>
                  <a:gd name="connsiteX110" fmla="*/ 1292765 w 2184063"/>
                  <a:gd name="connsiteY110" fmla="*/ 2033852 h 2440282"/>
                  <a:gd name="connsiteX111" fmla="*/ 1292767 w 2184063"/>
                  <a:gd name="connsiteY111" fmla="*/ 2033854 h 2440282"/>
                  <a:gd name="connsiteX112" fmla="*/ 1291384 w 2184063"/>
                  <a:gd name="connsiteY112" fmla="*/ 2036215 h 2440282"/>
                  <a:gd name="connsiteX113" fmla="*/ 1299299 w 2184063"/>
                  <a:gd name="connsiteY113" fmla="*/ 2035387 h 2440282"/>
                  <a:gd name="connsiteX114" fmla="*/ 1362399 w 2184063"/>
                  <a:gd name="connsiteY114" fmla="*/ 2050208 h 2440282"/>
                  <a:gd name="connsiteX115" fmla="*/ 1607532 w 2184063"/>
                  <a:gd name="connsiteY115" fmla="*/ 2139940 h 2440282"/>
                  <a:gd name="connsiteX116" fmla="*/ 1630814 w 2184063"/>
                  <a:gd name="connsiteY116" fmla="*/ 2153467 h 2440282"/>
                  <a:gd name="connsiteX117" fmla="*/ 1632311 w 2184063"/>
                  <a:gd name="connsiteY117" fmla="*/ 2172254 h 2440282"/>
                  <a:gd name="connsiteX118" fmla="*/ 1659424 w 2184063"/>
                  <a:gd name="connsiteY118" fmla="*/ 2170092 h 2440282"/>
                  <a:gd name="connsiteX119" fmla="*/ 1659425 w 2184063"/>
                  <a:gd name="connsiteY119" fmla="*/ 2170094 h 2440282"/>
                  <a:gd name="connsiteX120" fmla="*/ 1739657 w 2184063"/>
                  <a:gd name="connsiteY120" fmla="*/ 2163696 h 2440282"/>
                  <a:gd name="connsiteX121" fmla="*/ 1739657 w 2184063"/>
                  <a:gd name="connsiteY121" fmla="*/ 2163695 h 2440282"/>
                  <a:gd name="connsiteX122" fmla="*/ 2172774 w 2184063"/>
                  <a:gd name="connsiteY122" fmla="*/ 2129161 h 2440282"/>
                  <a:gd name="connsiteX123" fmla="*/ 2177820 w 2184063"/>
                  <a:gd name="connsiteY123" fmla="*/ 2136008 h 2440282"/>
                  <a:gd name="connsiteX124" fmla="*/ 2184013 w 2184063"/>
                  <a:gd name="connsiteY124" fmla="*/ 2144406 h 2440282"/>
                  <a:gd name="connsiteX125" fmla="*/ 2184063 w 2184063"/>
                  <a:gd name="connsiteY125" fmla="*/ 2144590 h 2440282"/>
                  <a:gd name="connsiteX126" fmla="*/ 1917921 w 2184063"/>
                  <a:gd name="connsiteY126" fmla="*/ 2338068 h 2440282"/>
                  <a:gd name="connsiteX127" fmla="*/ 1843707 w 2184063"/>
                  <a:gd name="connsiteY127" fmla="*/ 2359386 h 2440282"/>
                  <a:gd name="connsiteX128" fmla="*/ 1742499 w 2184063"/>
                  <a:gd name="connsiteY128" fmla="*/ 2382008 h 2440282"/>
                  <a:gd name="connsiteX129" fmla="*/ 1681997 w 2184063"/>
                  <a:gd name="connsiteY129" fmla="*/ 2392777 h 2440282"/>
                  <a:gd name="connsiteX130" fmla="*/ 1681997 w 2184063"/>
                  <a:gd name="connsiteY130" fmla="*/ 2392779 h 2440282"/>
                  <a:gd name="connsiteX131" fmla="*/ 1650364 w 2184063"/>
                  <a:gd name="connsiteY131" fmla="*/ 2398408 h 2440282"/>
                  <a:gd name="connsiteX132" fmla="*/ 1649832 w 2184063"/>
                  <a:gd name="connsiteY132" fmla="*/ 2394461 h 2440282"/>
                  <a:gd name="connsiteX133" fmla="*/ 1649832 w 2184063"/>
                  <a:gd name="connsiteY133" fmla="*/ 2394461 h 2440282"/>
                  <a:gd name="connsiteX134" fmla="*/ 1650364 w 2184063"/>
                  <a:gd name="connsiteY134" fmla="*/ 2398408 h 2440282"/>
                  <a:gd name="connsiteX135" fmla="*/ 1632353 w 2184063"/>
                  <a:gd name="connsiteY135" fmla="*/ 2401613 h 2440282"/>
                  <a:gd name="connsiteX136" fmla="*/ 1390668 w 2184063"/>
                  <a:gd name="connsiteY136" fmla="*/ 2429950 h 2440282"/>
                  <a:gd name="connsiteX137" fmla="*/ 579308 w 2184063"/>
                  <a:gd name="connsiteY137" fmla="*/ 2333617 h 2440282"/>
                  <a:gd name="connsiteX138" fmla="*/ 569445 w 2184063"/>
                  <a:gd name="connsiteY138" fmla="*/ 2320235 h 2440282"/>
                  <a:gd name="connsiteX139" fmla="*/ 546402 w 2184063"/>
                  <a:gd name="connsiteY139" fmla="*/ 2319700 h 2440282"/>
                  <a:gd name="connsiteX140" fmla="*/ 6797 w 2184063"/>
                  <a:gd name="connsiteY140" fmla="*/ 1320701 h 2440282"/>
                  <a:gd name="connsiteX0" fmla="*/ 1677498 w 2184063"/>
                  <a:gd name="connsiteY0" fmla="*/ 14771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677498 w 2184063"/>
                  <a:gd name="connsiteY10" fmla="*/ 147715 h 2440282"/>
                  <a:gd name="connsiteX11" fmla="*/ 1545827 w 2184063"/>
                  <a:gd name="connsiteY11" fmla="*/ 16370 h 2440282"/>
                  <a:gd name="connsiteX12" fmla="*/ 1546839 w 2184063"/>
                  <a:gd name="connsiteY12" fmla="*/ 19625 h 2440282"/>
                  <a:gd name="connsiteX13" fmla="*/ 1657190 w 2184063"/>
                  <a:gd name="connsiteY13" fmla="*/ 136048 h 2440282"/>
                  <a:gd name="connsiteX14" fmla="*/ 1660824 w 2184063"/>
                  <a:gd name="connsiteY14" fmla="*/ 138136 h 2440282"/>
                  <a:gd name="connsiteX15" fmla="*/ 1546840 w 2184063"/>
                  <a:gd name="connsiteY15" fmla="*/ 19625 h 2440282"/>
                  <a:gd name="connsiteX16" fmla="*/ 1545827 w 2184063"/>
                  <a:gd name="connsiteY16" fmla="*/ 16370 h 2440282"/>
                  <a:gd name="connsiteX17" fmla="*/ 1205373 w 2184063"/>
                  <a:gd name="connsiteY17" fmla="*/ 316165 h 2440282"/>
                  <a:gd name="connsiteX18" fmla="*/ 1212305 w 2184063"/>
                  <a:gd name="connsiteY18" fmla="*/ 300036 h 2440282"/>
                  <a:gd name="connsiteX19" fmla="*/ 1212305 w 2184063"/>
                  <a:gd name="connsiteY19" fmla="*/ 300036 h 2440282"/>
                  <a:gd name="connsiteX20" fmla="*/ 1205373 w 2184063"/>
                  <a:gd name="connsiteY20" fmla="*/ 316165 h 2440282"/>
                  <a:gd name="connsiteX21" fmla="*/ 1193878 w 2184063"/>
                  <a:gd name="connsiteY21" fmla="*/ 368108 h 2440282"/>
                  <a:gd name="connsiteX22" fmla="*/ 1193878 w 2184063"/>
                  <a:gd name="connsiteY22" fmla="*/ 368108 h 2440282"/>
                  <a:gd name="connsiteX23" fmla="*/ 1197076 w 2184063"/>
                  <a:gd name="connsiteY23" fmla="*/ 335468 h 2440282"/>
                  <a:gd name="connsiteX24" fmla="*/ 1197076 w 2184063"/>
                  <a:gd name="connsiteY24" fmla="*/ 335468 h 2440282"/>
                  <a:gd name="connsiteX25" fmla="*/ 1193878 w 2184063"/>
                  <a:gd name="connsiteY25" fmla="*/ 368108 h 2440282"/>
                  <a:gd name="connsiteX26" fmla="*/ 1154137 w 2184063"/>
                  <a:gd name="connsiteY26" fmla="*/ 414159 h 2440282"/>
                  <a:gd name="connsiteX27" fmla="*/ 1154137 w 2184063"/>
                  <a:gd name="connsiteY27" fmla="*/ 414159 h 2440282"/>
                  <a:gd name="connsiteX28" fmla="*/ 1155110 w 2184063"/>
                  <a:gd name="connsiteY28" fmla="*/ 411746 h 2440282"/>
                  <a:gd name="connsiteX29" fmla="*/ 1155110 w 2184063"/>
                  <a:gd name="connsiteY29" fmla="*/ 411746 h 2440282"/>
                  <a:gd name="connsiteX30" fmla="*/ 1154137 w 2184063"/>
                  <a:gd name="connsiteY30" fmla="*/ 414159 h 2440282"/>
                  <a:gd name="connsiteX31" fmla="*/ 1259218 w 2184063"/>
                  <a:gd name="connsiteY31" fmla="*/ 2037899 h 2440282"/>
                  <a:gd name="connsiteX32" fmla="*/ 1267134 w 2184063"/>
                  <a:gd name="connsiteY32" fmla="*/ 2037071 h 2440282"/>
                  <a:gd name="connsiteX33" fmla="*/ 1330234 w 2184063"/>
                  <a:gd name="connsiteY33" fmla="*/ 2051892 h 2440282"/>
                  <a:gd name="connsiteX34" fmla="*/ 1523631 w 2184063"/>
                  <a:gd name="connsiteY34" fmla="*/ 2117390 h 2440282"/>
                  <a:gd name="connsiteX35" fmla="*/ 1547271 w 2184063"/>
                  <a:gd name="connsiteY35" fmla="*/ 2128463 h 2440282"/>
                  <a:gd name="connsiteX36" fmla="*/ 1560018 w 2184063"/>
                  <a:gd name="connsiteY36" fmla="*/ 2288333 h 2440282"/>
                  <a:gd name="connsiteX37" fmla="*/ 2005328 w 2184063"/>
                  <a:gd name="connsiteY37" fmla="*/ 2252828 h 2440282"/>
                  <a:gd name="connsiteX38" fmla="*/ 2005329 w 2184063"/>
                  <a:gd name="connsiteY38" fmla="*/ 2252827 h 2440282"/>
                  <a:gd name="connsiteX39" fmla="*/ 1560018 w 2184063"/>
                  <a:gd name="connsiteY39" fmla="*/ 2288333 h 2440282"/>
                  <a:gd name="connsiteX40" fmla="*/ 1547271 w 2184063"/>
                  <a:gd name="connsiteY40" fmla="*/ 2128463 h 2440282"/>
                  <a:gd name="connsiteX41" fmla="*/ 1523631 w 2184063"/>
                  <a:gd name="connsiteY41" fmla="*/ 2117390 h 2440282"/>
                  <a:gd name="connsiteX42" fmla="*/ 1330234 w 2184063"/>
                  <a:gd name="connsiteY42" fmla="*/ 2051892 h 2440282"/>
                  <a:gd name="connsiteX43" fmla="*/ 1267134 w 2184063"/>
                  <a:gd name="connsiteY43" fmla="*/ 2037070 h 2440282"/>
                  <a:gd name="connsiteX44" fmla="*/ 1259218 w 2184063"/>
                  <a:gd name="connsiteY44" fmla="*/ 2037899 h 2440282"/>
                  <a:gd name="connsiteX45" fmla="*/ 1259462 w 2184063"/>
                  <a:gd name="connsiteY45" fmla="*/ 2037483 h 2440282"/>
                  <a:gd name="connsiteX46" fmla="*/ 1259218 w 2184063"/>
                  <a:gd name="connsiteY46" fmla="*/ 2037899 h 2440282"/>
                  <a:gd name="connsiteX47" fmla="*/ 1116309 w 2184063"/>
                  <a:gd name="connsiteY47" fmla="*/ 431210 h 2440282"/>
                  <a:gd name="connsiteX48" fmla="*/ 1116309 w 2184063"/>
                  <a:gd name="connsiteY48" fmla="*/ 431210 h 2440282"/>
                  <a:gd name="connsiteX49" fmla="*/ 1115986 w 2184063"/>
                  <a:gd name="connsiteY49" fmla="*/ 427159 h 2440282"/>
                  <a:gd name="connsiteX50" fmla="*/ 1115986 w 2184063"/>
                  <a:gd name="connsiteY50" fmla="*/ 427159 h 2440282"/>
                  <a:gd name="connsiteX51" fmla="*/ 1116309 w 2184063"/>
                  <a:gd name="connsiteY51" fmla="*/ 431210 h 2440282"/>
                  <a:gd name="connsiteX52" fmla="*/ 889934 w 2184063"/>
                  <a:gd name="connsiteY52" fmla="*/ 678097 h 2440282"/>
                  <a:gd name="connsiteX53" fmla="*/ 1163660 w 2184063"/>
                  <a:gd name="connsiteY53" fmla="*/ 817001 h 2440282"/>
                  <a:gd name="connsiteX54" fmla="*/ 1215481 w 2184063"/>
                  <a:gd name="connsiteY54" fmla="*/ 818299 h 2440282"/>
                  <a:gd name="connsiteX55" fmla="*/ 1275610 w 2184063"/>
                  <a:gd name="connsiteY55" fmla="*/ 847293 h 2440282"/>
                  <a:gd name="connsiteX56" fmla="*/ 1396916 w 2184063"/>
                  <a:gd name="connsiteY56" fmla="*/ 1697184 h 2440282"/>
                  <a:gd name="connsiteX57" fmla="*/ 1285489 w 2184063"/>
                  <a:gd name="connsiteY57" fmla="*/ 1993015 h 2440282"/>
                  <a:gd name="connsiteX58" fmla="*/ 1260601 w 2184063"/>
                  <a:gd name="connsiteY58" fmla="*/ 2035534 h 2440282"/>
                  <a:gd name="connsiteX59" fmla="*/ 1260602 w 2184063"/>
                  <a:gd name="connsiteY59" fmla="*/ 2035534 h 2440282"/>
                  <a:gd name="connsiteX60" fmla="*/ 1260602 w 2184063"/>
                  <a:gd name="connsiteY60" fmla="*/ 2035534 h 2440282"/>
                  <a:gd name="connsiteX61" fmla="*/ 1260601 w 2184063"/>
                  <a:gd name="connsiteY61" fmla="*/ 2035533 h 2440282"/>
                  <a:gd name="connsiteX62" fmla="*/ 1285489 w 2184063"/>
                  <a:gd name="connsiteY62" fmla="*/ 1993015 h 2440282"/>
                  <a:gd name="connsiteX63" fmla="*/ 1396916 w 2184063"/>
                  <a:gd name="connsiteY63" fmla="*/ 1697184 h 2440282"/>
                  <a:gd name="connsiteX64" fmla="*/ 1275610 w 2184063"/>
                  <a:gd name="connsiteY64" fmla="*/ 847292 h 2440282"/>
                  <a:gd name="connsiteX65" fmla="*/ 1215481 w 2184063"/>
                  <a:gd name="connsiteY65" fmla="*/ 818299 h 2440282"/>
                  <a:gd name="connsiteX66" fmla="*/ 1163660 w 2184063"/>
                  <a:gd name="connsiteY66" fmla="*/ 817000 h 2440282"/>
                  <a:gd name="connsiteX67" fmla="*/ 889934 w 2184063"/>
                  <a:gd name="connsiteY67" fmla="*/ 678096 h 2440282"/>
                  <a:gd name="connsiteX68" fmla="*/ 888448 w 2184063"/>
                  <a:gd name="connsiteY68" fmla="*/ 648570 h 2440282"/>
                  <a:gd name="connsiteX69" fmla="*/ 895432 w 2184063"/>
                  <a:gd name="connsiteY69" fmla="*/ 618460 h 2440282"/>
                  <a:gd name="connsiteX70" fmla="*/ 895432 w 2184063"/>
                  <a:gd name="connsiteY70" fmla="*/ 618460 h 2440282"/>
                  <a:gd name="connsiteX71" fmla="*/ 889934 w 2184063"/>
                  <a:gd name="connsiteY71" fmla="*/ 678097 h 2440282"/>
                  <a:gd name="connsiteX72" fmla="*/ 6797 w 2184063"/>
                  <a:gd name="connsiteY72" fmla="*/ 1320701 h 2440282"/>
                  <a:gd name="connsiteX73" fmla="*/ 432908 w 2184063"/>
                  <a:gd name="connsiteY73" fmla="*/ 239297 h 2440282"/>
                  <a:gd name="connsiteX74" fmla="*/ 537196 w 2184063"/>
                  <a:gd name="connsiteY74" fmla="*/ 252259 h 2440282"/>
                  <a:gd name="connsiteX75" fmla="*/ 549990 w 2184063"/>
                  <a:gd name="connsiteY75" fmla="*/ 257738 h 2440282"/>
                  <a:gd name="connsiteX76" fmla="*/ 539024 w 2184063"/>
                  <a:gd name="connsiteY76" fmla="*/ 238711 h 2440282"/>
                  <a:gd name="connsiteX77" fmla="*/ 534800 w 2184063"/>
                  <a:gd name="connsiteY77" fmla="*/ 216566 h 2440282"/>
                  <a:gd name="connsiteX78" fmla="*/ 1352552 w 2184063"/>
                  <a:gd name="connsiteY78" fmla="*/ 0 h 2440282"/>
                  <a:gd name="connsiteX79" fmla="*/ 1509348 w 2184063"/>
                  <a:gd name="connsiteY79" fmla="*/ 4183 h 2440282"/>
                  <a:gd name="connsiteX80" fmla="*/ 1509465 w 2184063"/>
                  <a:gd name="connsiteY80" fmla="*/ 4560 h 2440282"/>
                  <a:gd name="connsiteX81" fmla="*/ 1509348 w 2184063"/>
                  <a:gd name="connsiteY81" fmla="*/ 4183 h 2440282"/>
                  <a:gd name="connsiteX82" fmla="*/ 1517357 w 2184063"/>
                  <a:gd name="connsiteY82" fmla="*/ 4397 h 2440282"/>
                  <a:gd name="connsiteX83" fmla="*/ 1542751 w 2184063"/>
                  <a:gd name="connsiteY83" fmla="*/ 6483 h 2440282"/>
                  <a:gd name="connsiteX84" fmla="*/ 1542752 w 2184063"/>
                  <a:gd name="connsiteY84" fmla="*/ 6485 h 2440282"/>
                  <a:gd name="connsiteX85" fmla="*/ 1562673 w 2184063"/>
                  <a:gd name="connsiteY85" fmla="*/ 8123 h 2440282"/>
                  <a:gd name="connsiteX86" fmla="*/ 2008369 w 2184063"/>
                  <a:gd name="connsiteY86" fmla="*/ 199132 h 2440282"/>
                  <a:gd name="connsiteX87" fmla="*/ 1828928 w 2184063"/>
                  <a:gd name="connsiteY87" fmla="*/ 213439 h 2440282"/>
                  <a:gd name="connsiteX88" fmla="*/ 1828923 w 2184063"/>
                  <a:gd name="connsiteY88" fmla="*/ 213437 h 2440282"/>
                  <a:gd name="connsiteX89" fmla="*/ 1725400 w 2184063"/>
                  <a:gd name="connsiteY89" fmla="*/ 221692 h 2440282"/>
                  <a:gd name="connsiteX90" fmla="*/ 1712840 w 2184063"/>
                  <a:gd name="connsiteY90" fmla="*/ 215203 h 2440282"/>
                  <a:gd name="connsiteX91" fmla="*/ 1541891 w 2184063"/>
                  <a:gd name="connsiteY91" fmla="*/ 219746 h 2440282"/>
                  <a:gd name="connsiteX92" fmla="*/ 1464661 w 2184063"/>
                  <a:gd name="connsiteY92" fmla="*/ 242482 h 2440282"/>
                  <a:gd name="connsiteX93" fmla="*/ 1460202 w 2184063"/>
                  <a:gd name="connsiteY93" fmla="*/ 243795 h 2440282"/>
                  <a:gd name="connsiteX94" fmla="*/ 1458541 w 2184063"/>
                  <a:gd name="connsiteY94" fmla="*/ 243929 h 2440282"/>
                  <a:gd name="connsiteX95" fmla="*/ 1458568 w 2184063"/>
                  <a:gd name="connsiteY95" fmla="*/ 244278 h 2440282"/>
                  <a:gd name="connsiteX96" fmla="*/ 1428046 w 2184063"/>
                  <a:gd name="connsiteY96" fmla="*/ 253265 h 2440282"/>
                  <a:gd name="connsiteX97" fmla="*/ 1187276 w 2184063"/>
                  <a:gd name="connsiteY97" fmla="*/ 410062 h 2440282"/>
                  <a:gd name="connsiteX98" fmla="*/ 1186301 w 2184063"/>
                  <a:gd name="connsiteY98" fmla="*/ 412477 h 2440282"/>
                  <a:gd name="connsiteX99" fmla="*/ 1156029 w 2184063"/>
                  <a:gd name="connsiteY99" fmla="*/ 426126 h 2440282"/>
                  <a:gd name="connsiteX100" fmla="*/ 1148151 w 2184063"/>
                  <a:gd name="connsiteY100" fmla="*/ 425478 h 2440282"/>
                  <a:gd name="connsiteX101" fmla="*/ 1148474 w 2184063"/>
                  <a:gd name="connsiteY101" fmla="*/ 429528 h 2440282"/>
                  <a:gd name="connsiteX102" fmla="*/ 1120458 w 2184063"/>
                  <a:gd name="connsiteY102" fmla="*/ 442161 h 2440282"/>
                  <a:gd name="connsiteX103" fmla="*/ 922100 w 2184063"/>
                  <a:gd name="connsiteY103" fmla="*/ 676414 h 2440282"/>
                  <a:gd name="connsiteX104" fmla="*/ 1195825 w 2184063"/>
                  <a:gd name="connsiteY104" fmla="*/ 815318 h 2440282"/>
                  <a:gd name="connsiteX105" fmla="*/ 1247647 w 2184063"/>
                  <a:gd name="connsiteY105" fmla="*/ 816617 h 2440282"/>
                  <a:gd name="connsiteX106" fmla="*/ 1307776 w 2184063"/>
                  <a:gd name="connsiteY106" fmla="*/ 845609 h 2440282"/>
                  <a:gd name="connsiteX107" fmla="*/ 1429081 w 2184063"/>
                  <a:gd name="connsiteY107" fmla="*/ 1695501 h 2440282"/>
                  <a:gd name="connsiteX108" fmla="*/ 1317654 w 2184063"/>
                  <a:gd name="connsiteY108" fmla="*/ 1991332 h 2440282"/>
                  <a:gd name="connsiteX109" fmla="*/ 1292765 w 2184063"/>
                  <a:gd name="connsiteY109" fmla="*/ 2033852 h 2440282"/>
                  <a:gd name="connsiteX110" fmla="*/ 1292767 w 2184063"/>
                  <a:gd name="connsiteY110" fmla="*/ 2033854 h 2440282"/>
                  <a:gd name="connsiteX111" fmla="*/ 1291384 w 2184063"/>
                  <a:gd name="connsiteY111" fmla="*/ 2036215 h 2440282"/>
                  <a:gd name="connsiteX112" fmla="*/ 1299299 w 2184063"/>
                  <a:gd name="connsiteY112" fmla="*/ 2035387 h 2440282"/>
                  <a:gd name="connsiteX113" fmla="*/ 1362399 w 2184063"/>
                  <a:gd name="connsiteY113" fmla="*/ 2050208 h 2440282"/>
                  <a:gd name="connsiteX114" fmla="*/ 1607532 w 2184063"/>
                  <a:gd name="connsiteY114" fmla="*/ 2139940 h 2440282"/>
                  <a:gd name="connsiteX115" fmla="*/ 1630814 w 2184063"/>
                  <a:gd name="connsiteY115" fmla="*/ 2153467 h 2440282"/>
                  <a:gd name="connsiteX116" fmla="*/ 1632311 w 2184063"/>
                  <a:gd name="connsiteY116" fmla="*/ 2172254 h 2440282"/>
                  <a:gd name="connsiteX117" fmla="*/ 1659424 w 2184063"/>
                  <a:gd name="connsiteY117" fmla="*/ 2170092 h 2440282"/>
                  <a:gd name="connsiteX118" fmla="*/ 1659425 w 2184063"/>
                  <a:gd name="connsiteY118" fmla="*/ 2170094 h 2440282"/>
                  <a:gd name="connsiteX119" fmla="*/ 1739657 w 2184063"/>
                  <a:gd name="connsiteY119" fmla="*/ 2163696 h 2440282"/>
                  <a:gd name="connsiteX120" fmla="*/ 1739657 w 2184063"/>
                  <a:gd name="connsiteY120" fmla="*/ 2163695 h 2440282"/>
                  <a:gd name="connsiteX121" fmla="*/ 2172774 w 2184063"/>
                  <a:gd name="connsiteY121" fmla="*/ 2129161 h 2440282"/>
                  <a:gd name="connsiteX122" fmla="*/ 2177820 w 2184063"/>
                  <a:gd name="connsiteY122" fmla="*/ 2136008 h 2440282"/>
                  <a:gd name="connsiteX123" fmla="*/ 2184013 w 2184063"/>
                  <a:gd name="connsiteY123" fmla="*/ 2144406 h 2440282"/>
                  <a:gd name="connsiteX124" fmla="*/ 2184063 w 2184063"/>
                  <a:gd name="connsiteY124" fmla="*/ 2144590 h 2440282"/>
                  <a:gd name="connsiteX125" fmla="*/ 1917921 w 2184063"/>
                  <a:gd name="connsiteY125" fmla="*/ 2338068 h 2440282"/>
                  <a:gd name="connsiteX126" fmla="*/ 1843707 w 2184063"/>
                  <a:gd name="connsiteY126" fmla="*/ 2359386 h 2440282"/>
                  <a:gd name="connsiteX127" fmla="*/ 1742499 w 2184063"/>
                  <a:gd name="connsiteY127" fmla="*/ 2382008 h 2440282"/>
                  <a:gd name="connsiteX128" fmla="*/ 1681997 w 2184063"/>
                  <a:gd name="connsiteY128" fmla="*/ 2392777 h 2440282"/>
                  <a:gd name="connsiteX129" fmla="*/ 1681997 w 2184063"/>
                  <a:gd name="connsiteY129" fmla="*/ 2392779 h 2440282"/>
                  <a:gd name="connsiteX130" fmla="*/ 1650364 w 2184063"/>
                  <a:gd name="connsiteY130" fmla="*/ 2398408 h 2440282"/>
                  <a:gd name="connsiteX131" fmla="*/ 1649832 w 2184063"/>
                  <a:gd name="connsiteY131" fmla="*/ 2394461 h 2440282"/>
                  <a:gd name="connsiteX132" fmla="*/ 1649832 w 2184063"/>
                  <a:gd name="connsiteY132" fmla="*/ 2394461 h 2440282"/>
                  <a:gd name="connsiteX133" fmla="*/ 1650364 w 2184063"/>
                  <a:gd name="connsiteY133" fmla="*/ 2398408 h 2440282"/>
                  <a:gd name="connsiteX134" fmla="*/ 1632353 w 2184063"/>
                  <a:gd name="connsiteY134" fmla="*/ 2401613 h 2440282"/>
                  <a:gd name="connsiteX135" fmla="*/ 1390668 w 2184063"/>
                  <a:gd name="connsiteY135" fmla="*/ 2429950 h 2440282"/>
                  <a:gd name="connsiteX136" fmla="*/ 579308 w 2184063"/>
                  <a:gd name="connsiteY136" fmla="*/ 2333617 h 2440282"/>
                  <a:gd name="connsiteX137" fmla="*/ 569445 w 2184063"/>
                  <a:gd name="connsiteY137" fmla="*/ 2320235 h 2440282"/>
                  <a:gd name="connsiteX138" fmla="*/ 546402 w 2184063"/>
                  <a:gd name="connsiteY138" fmla="*/ 2319700 h 2440282"/>
                  <a:gd name="connsiteX139" fmla="*/ 6797 w 2184063"/>
                  <a:gd name="connsiteY139" fmla="*/ 1320701 h 2440282"/>
                  <a:gd name="connsiteX0" fmla="*/ 1677498 w 2184063"/>
                  <a:gd name="connsiteY0" fmla="*/ 14771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677498 w 2184063"/>
                  <a:gd name="connsiteY10" fmla="*/ 147715 h 2440282"/>
                  <a:gd name="connsiteX11" fmla="*/ 1545827 w 2184063"/>
                  <a:gd name="connsiteY11" fmla="*/ 16370 h 2440282"/>
                  <a:gd name="connsiteX12" fmla="*/ 1546839 w 2184063"/>
                  <a:gd name="connsiteY12" fmla="*/ 19625 h 2440282"/>
                  <a:gd name="connsiteX13" fmla="*/ 1657190 w 2184063"/>
                  <a:gd name="connsiteY13" fmla="*/ 136048 h 2440282"/>
                  <a:gd name="connsiteX14" fmla="*/ 1546840 w 2184063"/>
                  <a:gd name="connsiteY14" fmla="*/ 19625 h 2440282"/>
                  <a:gd name="connsiteX15" fmla="*/ 1545827 w 2184063"/>
                  <a:gd name="connsiteY15" fmla="*/ 16370 h 2440282"/>
                  <a:gd name="connsiteX16" fmla="*/ 1205373 w 2184063"/>
                  <a:gd name="connsiteY16" fmla="*/ 316165 h 2440282"/>
                  <a:gd name="connsiteX17" fmla="*/ 1212305 w 2184063"/>
                  <a:gd name="connsiteY17" fmla="*/ 300036 h 2440282"/>
                  <a:gd name="connsiteX18" fmla="*/ 1212305 w 2184063"/>
                  <a:gd name="connsiteY18" fmla="*/ 300036 h 2440282"/>
                  <a:gd name="connsiteX19" fmla="*/ 1205373 w 2184063"/>
                  <a:gd name="connsiteY19" fmla="*/ 316165 h 2440282"/>
                  <a:gd name="connsiteX20" fmla="*/ 1193878 w 2184063"/>
                  <a:gd name="connsiteY20" fmla="*/ 368108 h 2440282"/>
                  <a:gd name="connsiteX21" fmla="*/ 1193878 w 2184063"/>
                  <a:gd name="connsiteY21" fmla="*/ 368108 h 2440282"/>
                  <a:gd name="connsiteX22" fmla="*/ 1197076 w 2184063"/>
                  <a:gd name="connsiteY22" fmla="*/ 335468 h 2440282"/>
                  <a:gd name="connsiteX23" fmla="*/ 1197076 w 2184063"/>
                  <a:gd name="connsiteY23" fmla="*/ 335468 h 2440282"/>
                  <a:gd name="connsiteX24" fmla="*/ 1193878 w 2184063"/>
                  <a:gd name="connsiteY24" fmla="*/ 368108 h 2440282"/>
                  <a:gd name="connsiteX25" fmla="*/ 1154137 w 2184063"/>
                  <a:gd name="connsiteY25" fmla="*/ 414159 h 2440282"/>
                  <a:gd name="connsiteX26" fmla="*/ 1154137 w 2184063"/>
                  <a:gd name="connsiteY26" fmla="*/ 414159 h 2440282"/>
                  <a:gd name="connsiteX27" fmla="*/ 1155110 w 2184063"/>
                  <a:gd name="connsiteY27" fmla="*/ 411746 h 2440282"/>
                  <a:gd name="connsiteX28" fmla="*/ 1155110 w 2184063"/>
                  <a:gd name="connsiteY28" fmla="*/ 411746 h 2440282"/>
                  <a:gd name="connsiteX29" fmla="*/ 1154137 w 2184063"/>
                  <a:gd name="connsiteY29" fmla="*/ 414159 h 2440282"/>
                  <a:gd name="connsiteX30" fmla="*/ 1259218 w 2184063"/>
                  <a:gd name="connsiteY30" fmla="*/ 2037899 h 2440282"/>
                  <a:gd name="connsiteX31" fmla="*/ 1267134 w 2184063"/>
                  <a:gd name="connsiteY31" fmla="*/ 2037071 h 2440282"/>
                  <a:gd name="connsiteX32" fmla="*/ 1330234 w 2184063"/>
                  <a:gd name="connsiteY32" fmla="*/ 2051892 h 2440282"/>
                  <a:gd name="connsiteX33" fmla="*/ 1523631 w 2184063"/>
                  <a:gd name="connsiteY33" fmla="*/ 2117390 h 2440282"/>
                  <a:gd name="connsiteX34" fmla="*/ 1547271 w 2184063"/>
                  <a:gd name="connsiteY34" fmla="*/ 2128463 h 2440282"/>
                  <a:gd name="connsiteX35" fmla="*/ 1560018 w 2184063"/>
                  <a:gd name="connsiteY35" fmla="*/ 2288333 h 2440282"/>
                  <a:gd name="connsiteX36" fmla="*/ 2005328 w 2184063"/>
                  <a:gd name="connsiteY36" fmla="*/ 2252828 h 2440282"/>
                  <a:gd name="connsiteX37" fmla="*/ 2005329 w 2184063"/>
                  <a:gd name="connsiteY37" fmla="*/ 2252827 h 2440282"/>
                  <a:gd name="connsiteX38" fmla="*/ 1560018 w 2184063"/>
                  <a:gd name="connsiteY38" fmla="*/ 2288333 h 2440282"/>
                  <a:gd name="connsiteX39" fmla="*/ 1547271 w 2184063"/>
                  <a:gd name="connsiteY39" fmla="*/ 2128463 h 2440282"/>
                  <a:gd name="connsiteX40" fmla="*/ 1523631 w 2184063"/>
                  <a:gd name="connsiteY40" fmla="*/ 2117390 h 2440282"/>
                  <a:gd name="connsiteX41" fmla="*/ 1330234 w 2184063"/>
                  <a:gd name="connsiteY41" fmla="*/ 2051892 h 2440282"/>
                  <a:gd name="connsiteX42" fmla="*/ 1267134 w 2184063"/>
                  <a:gd name="connsiteY42" fmla="*/ 2037070 h 2440282"/>
                  <a:gd name="connsiteX43" fmla="*/ 1259218 w 2184063"/>
                  <a:gd name="connsiteY43" fmla="*/ 2037899 h 2440282"/>
                  <a:gd name="connsiteX44" fmla="*/ 1259462 w 2184063"/>
                  <a:gd name="connsiteY44" fmla="*/ 2037483 h 2440282"/>
                  <a:gd name="connsiteX45" fmla="*/ 1259218 w 2184063"/>
                  <a:gd name="connsiteY45" fmla="*/ 2037899 h 2440282"/>
                  <a:gd name="connsiteX46" fmla="*/ 1116309 w 2184063"/>
                  <a:gd name="connsiteY46" fmla="*/ 431210 h 2440282"/>
                  <a:gd name="connsiteX47" fmla="*/ 1116309 w 2184063"/>
                  <a:gd name="connsiteY47" fmla="*/ 431210 h 2440282"/>
                  <a:gd name="connsiteX48" fmla="*/ 1115986 w 2184063"/>
                  <a:gd name="connsiteY48" fmla="*/ 427159 h 2440282"/>
                  <a:gd name="connsiteX49" fmla="*/ 1115986 w 2184063"/>
                  <a:gd name="connsiteY49" fmla="*/ 427159 h 2440282"/>
                  <a:gd name="connsiteX50" fmla="*/ 1116309 w 2184063"/>
                  <a:gd name="connsiteY50" fmla="*/ 431210 h 2440282"/>
                  <a:gd name="connsiteX51" fmla="*/ 889934 w 2184063"/>
                  <a:gd name="connsiteY51" fmla="*/ 678097 h 2440282"/>
                  <a:gd name="connsiteX52" fmla="*/ 1163660 w 2184063"/>
                  <a:gd name="connsiteY52" fmla="*/ 817001 h 2440282"/>
                  <a:gd name="connsiteX53" fmla="*/ 1215481 w 2184063"/>
                  <a:gd name="connsiteY53" fmla="*/ 818299 h 2440282"/>
                  <a:gd name="connsiteX54" fmla="*/ 1275610 w 2184063"/>
                  <a:gd name="connsiteY54" fmla="*/ 847293 h 2440282"/>
                  <a:gd name="connsiteX55" fmla="*/ 1396916 w 2184063"/>
                  <a:gd name="connsiteY55" fmla="*/ 1697184 h 2440282"/>
                  <a:gd name="connsiteX56" fmla="*/ 1285489 w 2184063"/>
                  <a:gd name="connsiteY56" fmla="*/ 1993015 h 2440282"/>
                  <a:gd name="connsiteX57" fmla="*/ 1260601 w 2184063"/>
                  <a:gd name="connsiteY57" fmla="*/ 2035534 h 2440282"/>
                  <a:gd name="connsiteX58" fmla="*/ 1260602 w 2184063"/>
                  <a:gd name="connsiteY58" fmla="*/ 2035534 h 2440282"/>
                  <a:gd name="connsiteX59" fmla="*/ 1260602 w 2184063"/>
                  <a:gd name="connsiteY59" fmla="*/ 2035534 h 2440282"/>
                  <a:gd name="connsiteX60" fmla="*/ 1260601 w 2184063"/>
                  <a:gd name="connsiteY60" fmla="*/ 2035533 h 2440282"/>
                  <a:gd name="connsiteX61" fmla="*/ 1285489 w 2184063"/>
                  <a:gd name="connsiteY61" fmla="*/ 1993015 h 2440282"/>
                  <a:gd name="connsiteX62" fmla="*/ 1396916 w 2184063"/>
                  <a:gd name="connsiteY62" fmla="*/ 1697184 h 2440282"/>
                  <a:gd name="connsiteX63" fmla="*/ 1275610 w 2184063"/>
                  <a:gd name="connsiteY63" fmla="*/ 847292 h 2440282"/>
                  <a:gd name="connsiteX64" fmla="*/ 1215481 w 2184063"/>
                  <a:gd name="connsiteY64" fmla="*/ 818299 h 2440282"/>
                  <a:gd name="connsiteX65" fmla="*/ 1163660 w 2184063"/>
                  <a:gd name="connsiteY65" fmla="*/ 817000 h 2440282"/>
                  <a:gd name="connsiteX66" fmla="*/ 889934 w 2184063"/>
                  <a:gd name="connsiteY66" fmla="*/ 678096 h 2440282"/>
                  <a:gd name="connsiteX67" fmla="*/ 888448 w 2184063"/>
                  <a:gd name="connsiteY67" fmla="*/ 648570 h 2440282"/>
                  <a:gd name="connsiteX68" fmla="*/ 895432 w 2184063"/>
                  <a:gd name="connsiteY68" fmla="*/ 618460 h 2440282"/>
                  <a:gd name="connsiteX69" fmla="*/ 895432 w 2184063"/>
                  <a:gd name="connsiteY69" fmla="*/ 618460 h 2440282"/>
                  <a:gd name="connsiteX70" fmla="*/ 889934 w 2184063"/>
                  <a:gd name="connsiteY70" fmla="*/ 678097 h 2440282"/>
                  <a:gd name="connsiteX71" fmla="*/ 6797 w 2184063"/>
                  <a:gd name="connsiteY71" fmla="*/ 1320701 h 2440282"/>
                  <a:gd name="connsiteX72" fmla="*/ 432908 w 2184063"/>
                  <a:gd name="connsiteY72" fmla="*/ 239297 h 2440282"/>
                  <a:gd name="connsiteX73" fmla="*/ 537196 w 2184063"/>
                  <a:gd name="connsiteY73" fmla="*/ 252259 h 2440282"/>
                  <a:gd name="connsiteX74" fmla="*/ 549990 w 2184063"/>
                  <a:gd name="connsiteY74" fmla="*/ 257738 h 2440282"/>
                  <a:gd name="connsiteX75" fmla="*/ 539024 w 2184063"/>
                  <a:gd name="connsiteY75" fmla="*/ 238711 h 2440282"/>
                  <a:gd name="connsiteX76" fmla="*/ 534800 w 2184063"/>
                  <a:gd name="connsiteY76" fmla="*/ 216566 h 2440282"/>
                  <a:gd name="connsiteX77" fmla="*/ 1352552 w 2184063"/>
                  <a:gd name="connsiteY77" fmla="*/ 0 h 2440282"/>
                  <a:gd name="connsiteX78" fmla="*/ 1509348 w 2184063"/>
                  <a:gd name="connsiteY78" fmla="*/ 4183 h 2440282"/>
                  <a:gd name="connsiteX79" fmla="*/ 1509465 w 2184063"/>
                  <a:gd name="connsiteY79" fmla="*/ 4560 h 2440282"/>
                  <a:gd name="connsiteX80" fmla="*/ 1509348 w 2184063"/>
                  <a:gd name="connsiteY80" fmla="*/ 4183 h 2440282"/>
                  <a:gd name="connsiteX81" fmla="*/ 1517357 w 2184063"/>
                  <a:gd name="connsiteY81" fmla="*/ 4397 h 2440282"/>
                  <a:gd name="connsiteX82" fmla="*/ 1542751 w 2184063"/>
                  <a:gd name="connsiteY82" fmla="*/ 6483 h 2440282"/>
                  <a:gd name="connsiteX83" fmla="*/ 1542752 w 2184063"/>
                  <a:gd name="connsiteY83" fmla="*/ 6485 h 2440282"/>
                  <a:gd name="connsiteX84" fmla="*/ 1562673 w 2184063"/>
                  <a:gd name="connsiteY84" fmla="*/ 8123 h 2440282"/>
                  <a:gd name="connsiteX85" fmla="*/ 2008369 w 2184063"/>
                  <a:gd name="connsiteY85" fmla="*/ 199132 h 2440282"/>
                  <a:gd name="connsiteX86" fmla="*/ 1828928 w 2184063"/>
                  <a:gd name="connsiteY86" fmla="*/ 213439 h 2440282"/>
                  <a:gd name="connsiteX87" fmla="*/ 1828923 w 2184063"/>
                  <a:gd name="connsiteY87" fmla="*/ 213437 h 2440282"/>
                  <a:gd name="connsiteX88" fmla="*/ 1725400 w 2184063"/>
                  <a:gd name="connsiteY88" fmla="*/ 221692 h 2440282"/>
                  <a:gd name="connsiteX89" fmla="*/ 1712840 w 2184063"/>
                  <a:gd name="connsiteY89" fmla="*/ 215203 h 2440282"/>
                  <a:gd name="connsiteX90" fmla="*/ 1541891 w 2184063"/>
                  <a:gd name="connsiteY90" fmla="*/ 219746 h 2440282"/>
                  <a:gd name="connsiteX91" fmla="*/ 1464661 w 2184063"/>
                  <a:gd name="connsiteY91" fmla="*/ 242482 h 2440282"/>
                  <a:gd name="connsiteX92" fmla="*/ 1460202 w 2184063"/>
                  <a:gd name="connsiteY92" fmla="*/ 243795 h 2440282"/>
                  <a:gd name="connsiteX93" fmla="*/ 1458541 w 2184063"/>
                  <a:gd name="connsiteY93" fmla="*/ 243929 h 2440282"/>
                  <a:gd name="connsiteX94" fmla="*/ 1458568 w 2184063"/>
                  <a:gd name="connsiteY94" fmla="*/ 244278 h 2440282"/>
                  <a:gd name="connsiteX95" fmla="*/ 1428046 w 2184063"/>
                  <a:gd name="connsiteY95" fmla="*/ 253265 h 2440282"/>
                  <a:gd name="connsiteX96" fmla="*/ 1187276 w 2184063"/>
                  <a:gd name="connsiteY96" fmla="*/ 410062 h 2440282"/>
                  <a:gd name="connsiteX97" fmla="*/ 1186301 w 2184063"/>
                  <a:gd name="connsiteY97" fmla="*/ 412477 h 2440282"/>
                  <a:gd name="connsiteX98" fmla="*/ 1156029 w 2184063"/>
                  <a:gd name="connsiteY98" fmla="*/ 426126 h 2440282"/>
                  <a:gd name="connsiteX99" fmla="*/ 1148151 w 2184063"/>
                  <a:gd name="connsiteY99" fmla="*/ 425478 h 2440282"/>
                  <a:gd name="connsiteX100" fmla="*/ 1148474 w 2184063"/>
                  <a:gd name="connsiteY100" fmla="*/ 429528 h 2440282"/>
                  <a:gd name="connsiteX101" fmla="*/ 1120458 w 2184063"/>
                  <a:gd name="connsiteY101" fmla="*/ 442161 h 2440282"/>
                  <a:gd name="connsiteX102" fmla="*/ 922100 w 2184063"/>
                  <a:gd name="connsiteY102" fmla="*/ 676414 h 2440282"/>
                  <a:gd name="connsiteX103" fmla="*/ 1195825 w 2184063"/>
                  <a:gd name="connsiteY103" fmla="*/ 815318 h 2440282"/>
                  <a:gd name="connsiteX104" fmla="*/ 1247647 w 2184063"/>
                  <a:gd name="connsiteY104" fmla="*/ 816617 h 2440282"/>
                  <a:gd name="connsiteX105" fmla="*/ 1307776 w 2184063"/>
                  <a:gd name="connsiteY105" fmla="*/ 845609 h 2440282"/>
                  <a:gd name="connsiteX106" fmla="*/ 1429081 w 2184063"/>
                  <a:gd name="connsiteY106" fmla="*/ 1695501 h 2440282"/>
                  <a:gd name="connsiteX107" fmla="*/ 1317654 w 2184063"/>
                  <a:gd name="connsiteY107" fmla="*/ 1991332 h 2440282"/>
                  <a:gd name="connsiteX108" fmla="*/ 1292765 w 2184063"/>
                  <a:gd name="connsiteY108" fmla="*/ 2033852 h 2440282"/>
                  <a:gd name="connsiteX109" fmla="*/ 1292767 w 2184063"/>
                  <a:gd name="connsiteY109" fmla="*/ 2033854 h 2440282"/>
                  <a:gd name="connsiteX110" fmla="*/ 1291384 w 2184063"/>
                  <a:gd name="connsiteY110" fmla="*/ 2036215 h 2440282"/>
                  <a:gd name="connsiteX111" fmla="*/ 1299299 w 2184063"/>
                  <a:gd name="connsiteY111" fmla="*/ 2035387 h 2440282"/>
                  <a:gd name="connsiteX112" fmla="*/ 1362399 w 2184063"/>
                  <a:gd name="connsiteY112" fmla="*/ 2050208 h 2440282"/>
                  <a:gd name="connsiteX113" fmla="*/ 1607532 w 2184063"/>
                  <a:gd name="connsiteY113" fmla="*/ 2139940 h 2440282"/>
                  <a:gd name="connsiteX114" fmla="*/ 1630814 w 2184063"/>
                  <a:gd name="connsiteY114" fmla="*/ 2153467 h 2440282"/>
                  <a:gd name="connsiteX115" fmla="*/ 1632311 w 2184063"/>
                  <a:gd name="connsiteY115" fmla="*/ 2172254 h 2440282"/>
                  <a:gd name="connsiteX116" fmla="*/ 1659424 w 2184063"/>
                  <a:gd name="connsiteY116" fmla="*/ 2170092 h 2440282"/>
                  <a:gd name="connsiteX117" fmla="*/ 1659425 w 2184063"/>
                  <a:gd name="connsiteY117" fmla="*/ 2170094 h 2440282"/>
                  <a:gd name="connsiteX118" fmla="*/ 1739657 w 2184063"/>
                  <a:gd name="connsiteY118" fmla="*/ 2163696 h 2440282"/>
                  <a:gd name="connsiteX119" fmla="*/ 1739657 w 2184063"/>
                  <a:gd name="connsiteY119" fmla="*/ 2163695 h 2440282"/>
                  <a:gd name="connsiteX120" fmla="*/ 2172774 w 2184063"/>
                  <a:gd name="connsiteY120" fmla="*/ 2129161 h 2440282"/>
                  <a:gd name="connsiteX121" fmla="*/ 2177820 w 2184063"/>
                  <a:gd name="connsiteY121" fmla="*/ 2136008 h 2440282"/>
                  <a:gd name="connsiteX122" fmla="*/ 2184013 w 2184063"/>
                  <a:gd name="connsiteY122" fmla="*/ 2144406 h 2440282"/>
                  <a:gd name="connsiteX123" fmla="*/ 2184063 w 2184063"/>
                  <a:gd name="connsiteY123" fmla="*/ 2144590 h 2440282"/>
                  <a:gd name="connsiteX124" fmla="*/ 1917921 w 2184063"/>
                  <a:gd name="connsiteY124" fmla="*/ 2338068 h 2440282"/>
                  <a:gd name="connsiteX125" fmla="*/ 1843707 w 2184063"/>
                  <a:gd name="connsiteY125" fmla="*/ 2359386 h 2440282"/>
                  <a:gd name="connsiteX126" fmla="*/ 1742499 w 2184063"/>
                  <a:gd name="connsiteY126" fmla="*/ 2382008 h 2440282"/>
                  <a:gd name="connsiteX127" fmla="*/ 1681997 w 2184063"/>
                  <a:gd name="connsiteY127" fmla="*/ 2392777 h 2440282"/>
                  <a:gd name="connsiteX128" fmla="*/ 1681997 w 2184063"/>
                  <a:gd name="connsiteY128" fmla="*/ 2392779 h 2440282"/>
                  <a:gd name="connsiteX129" fmla="*/ 1650364 w 2184063"/>
                  <a:gd name="connsiteY129" fmla="*/ 2398408 h 2440282"/>
                  <a:gd name="connsiteX130" fmla="*/ 1649832 w 2184063"/>
                  <a:gd name="connsiteY130" fmla="*/ 2394461 h 2440282"/>
                  <a:gd name="connsiteX131" fmla="*/ 1649832 w 2184063"/>
                  <a:gd name="connsiteY131" fmla="*/ 2394461 h 2440282"/>
                  <a:gd name="connsiteX132" fmla="*/ 1650364 w 2184063"/>
                  <a:gd name="connsiteY132" fmla="*/ 2398408 h 2440282"/>
                  <a:gd name="connsiteX133" fmla="*/ 1632353 w 2184063"/>
                  <a:gd name="connsiteY133" fmla="*/ 2401613 h 2440282"/>
                  <a:gd name="connsiteX134" fmla="*/ 1390668 w 2184063"/>
                  <a:gd name="connsiteY134" fmla="*/ 2429950 h 2440282"/>
                  <a:gd name="connsiteX135" fmla="*/ 579308 w 2184063"/>
                  <a:gd name="connsiteY135" fmla="*/ 2333617 h 2440282"/>
                  <a:gd name="connsiteX136" fmla="*/ 569445 w 2184063"/>
                  <a:gd name="connsiteY136" fmla="*/ 2320235 h 2440282"/>
                  <a:gd name="connsiteX137" fmla="*/ 546402 w 2184063"/>
                  <a:gd name="connsiteY137" fmla="*/ 2319700 h 2440282"/>
                  <a:gd name="connsiteX138" fmla="*/ 6797 w 2184063"/>
                  <a:gd name="connsiteY138" fmla="*/ 1320701 h 2440282"/>
                  <a:gd name="connsiteX0" fmla="*/ 1677498 w 2184063"/>
                  <a:gd name="connsiteY0" fmla="*/ 14771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677498 w 2184063"/>
                  <a:gd name="connsiteY10" fmla="*/ 147715 h 2440282"/>
                  <a:gd name="connsiteX11" fmla="*/ 1545827 w 2184063"/>
                  <a:gd name="connsiteY11" fmla="*/ 16370 h 2440282"/>
                  <a:gd name="connsiteX12" fmla="*/ 1546839 w 2184063"/>
                  <a:gd name="connsiteY12" fmla="*/ 19625 h 2440282"/>
                  <a:gd name="connsiteX13" fmla="*/ 1546840 w 2184063"/>
                  <a:gd name="connsiteY13" fmla="*/ 19625 h 2440282"/>
                  <a:gd name="connsiteX14" fmla="*/ 1545827 w 2184063"/>
                  <a:gd name="connsiteY14" fmla="*/ 16370 h 2440282"/>
                  <a:gd name="connsiteX15" fmla="*/ 1205373 w 2184063"/>
                  <a:gd name="connsiteY15" fmla="*/ 316165 h 2440282"/>
                  <a:gd name="connsiteX16" fmla="*/ 1212305 w 2184063"/>
                  <a:gd name="connsiteY16" fmla="*/ 300036 h 2440282"/>
                  <a:gd name="connsiteX17" fmla="*/ 1212305 w 2184063"/>
                  <a:gd name="connsiteY17" fmla="*/ 300036 h 2440282"/>
                  <a:gd name="connsiteX18" fmla="*/ 1205373 w 2184063"/>
                  <a:gd name="connsiteY18" fmla="*/ 316165 h 2440282"/>
                  <a:gd name="connsiteX19" fmla="*/ 1193878 w 2184063"/>
                  <a:gd name="connsiteY19" fmla="*/ 368108 h 2440282"/>
                  <a:gd name="connsiteX20" fmla="*/ 1193878 w 2184063"/>
                  <a:gd name="connsiteY20" fmla="*/ 368108 h 2440282"/>
                  <a:gd name="connsiteX21" fmla="*/ 1197076 w 2184063"/>
                  <a:gd name="connsiteY21" fmla="*/ 335468 h 2440282"/>
                  <a:gd name="connsiteX22" fmla="*/ 1197076 w 2184063"/>
                  <a:gd name="connsiteY22" fmla="*/ 335468 h 2440282"/>
                  <a:gd name="connsiteX23" fmla="*/ 1193878 w 2184063"/>
                  <a:gd name="connsiteY23" fmla="*/ 368108 h 2440282"/>
                  <a:gd name="connsiteX24" fmla="*/ 1154137 w 2184063"/>
                  <a:gd name="connsiteY24" fmla="*/ 414159 h 2440282"/>
                  <a:gd name="connsiteX25" fmla="*/ 1154137 w 2184063"/>
                  <a:gd name="connsiteY25" fmla="*/ 414159 h 2440282"/>
                  <a:gd name="connsiteX26" fmla="*/ 1155110 w 2184063"/>
                  <a:gd name="connsiteY26" fmla="*/ 411746 h 2440282"/>
                  <a:gd name="connsiteX27" fmla="*/ 1155110 w 2184063"/>
                  <a:gd name="connsiteY27" fmla="*/ 411746 h 2440282"/>
                  <a:gd name="connsiteX28" fmla="*/ 1154137 w 2184063"/>
                  <a:gd name="connsiteY28" fmla="*/ 414159 h 2440282"/>
                  <a:gd name="connsiteX29" fmla="*/ 1259218 w 2184063"/>
                  <a:gd name="connsiteY29" fmla="*/ 2037899 h 2440282"/>
                  <a:gd name="connsiteX30" fmla="*/ 1267134 w 2184063"/>
                  <a:gd name="connsiteY30" fmla="*/ 2037071 h 2440282"/>
                  <a:gd name="connsiteX31" fmla="*/ 1330234 w 2184063"/>
                  <a:gd name="connsiteY31" fmla="*/ 2051892 h 2440282"/>
                  <a:gd name="connsiteX32" fmla="*/ 1523631 w 2184063"/>
                  <a:gd name="connsiteY32" fmla="*/ 2117390 h 2440282"/>
                  <a:gd name="connsiteX33" fmla="*/ 1547271 w 2184063"/>
                  <a:gd name="connsiteY33" fmla="*/ 2128463 h 2440282"/>
                  <a:gd name="connsiteX34" fmla="*/ 1560018 w 2184063"/>
                  <a:gd name="connsiteY34" fmla="*/ 2288333 h 2440282"/>
                  <a:gd name="connsiteX35" fmla="*/ 2005328 w 2184063"/>
                  <a:gd name="connsiteY35" fmla="*/ 2252828 h 2440282"/>
                  <a:gd name="connsiteX36" fmla="*/ 2005329 w 2184063"/>
                  <a:gd name="connsiteY36" fmla="*/ 2252827 h 2440282"/>
                  <a:gd name="connsiteX37" fmla="*/ 1560018 w 2184063"/>
                  <a:gd name="connsiteY37" fmla="*/ 2288333 h 2440282"/>
                  <a:gd name="connsiteX38" fmla="*/ 1547271 w 2184063"/>
                  <a:gd name="connsiteY38" fmla="*/ 2128463 h 2440282"/>
                  <a:gd name="connsiteX39" fmla="*/ 1523631 w 2184063"/>
                  <a:gd name="connsiteY39" fmla="*/ 2117390 h 2440282"/>
                  <a:gd name="connsiteX40" fmla="*/ 1330234 w 2184063"/>
                  <a:gd name="connsiteY40" fmla="*/ 2051892 h 2440282"/>
                  <a:gd name="connsiteX41" fmla="*/ 1267134 w 2184063"/>
                  <a:gd name="connsiteY41" fmla="*/ 2037070 h 2440282"/>
                  <a:gd name="connsiteX42" fmla="*/ 1259218 w 2184063"/>
                  <a:gd name="connsiteY42" fmla="*/ 2037899 h 2440282"/>
                  <a:gd name="connsiteX43" fmla="*/ 1259462 w 2184063"/>
                  <a:gd name="connsiteY43" fmla="*/ 2037483 h 2440282"/>
                  <a:gd name="connsiteX44" fmla="*/ 1259218 w 2184063"/>
                  <a:gd name="connsiteY44" fmla="*/ 2037899 h 2440282"/>
                  <a:gd name="connsiteX45" fmla="*/ 1116309 w 2184063"/>
                  <a:gd name="connsiteY45" fmla="*/ 431210 h 2440282"/>
                  <a:gd name="connsiteX46" fmla="*/ 1116309 w 2184063"/>
                  <a:gd name="connsiteY46" fmla="*/ 431210 h 2440282"/>
                  <a:gd name="connsiteX47" fmla="*/ 1115986 w 2184063"/>
                  <a:gd name="connsiteY47" fmla="*/ 427159 h 2440282"/>
                  <a:gd name="connsiteX48" fmla="*/ 1115986 w 2184063"/>
                  <a:gd name="connsiteY48" fmla="*/ 427159 h 2440282"/>
                  <a:gd name="connsiteX49" fmla="*/ 1116309 w 2184063"/>
                  <a:gd name="connsiteY49" fmla="*/ 431210 h 2440282"/>
                  <a:gd name="connsiteX50" fmla="*/ 889934 w 2184063"/>
                  <a:gd name="connsiteY50" fmla="*/ 678097 h 2440282"/>
                  <a:gd name="connsiteX51" fmla="*/ 1163660 w 2184063"/>
                  <a:gd name="connsiteY51" fmla="*/ 817001 h 2440282"/>
                  <a:gd name="connsiteX52" fmla="*/ 1215481 w 2184063"/>
                  <a:gd name="connsiteY52" fmla="*/ 818299 h 2440282"/>
                  <a:gd name="connsiteX53" fmla="*/ 1275610 w 2184063"/>
                  <a:gd name="connsiteY53" fmla="*/ 847293 h 2440282"/>
                  <a:gd name="connsiteX54" fmla="*/ 1396916 w 2184063"/>
                  <a:gd name="connsiteY54" fmla="*/ 1697184 h 2440282"/>
                  <a:gd name="connsiteX55" fmla="*/ 1285489 w 2184063"/>
                  <a:gd name="connsiteY55" fmla="*/ 1993015 h 2440282"/>
                  <a:gd name="connsiteX56" fmla="*/ 1260601 w 2184063"/>
                  <a:gd name="connsiteY56" fmla="*/ 2035534 h 2440282"/>
                  <a:gd name="connsiteX57" fmla="*/ 1260602 w 2184063"/>
                  <a:gd name="connsiteY57" fmla="*/ 2035534 h 2440282"/>
                  <a:gd name="connsiteX58" fmla="*/ 1260602 w 2184063"/>
                  <a:gd name="connsiteY58" fmla="*/ 2035534 h 2440282"/>
                  <a:gd name="connsiteX59" fmla="*/ 1260601 w 2184063"/>
                  <a:gd name="connsiteY59" fmla="*/ 2035533 h 2440282"/>
                  <a:gd name="connsiteX60" fmla="*/ 1285489 w 2184063"/>
                  <a:gd name="connsiteY60" fmla="*/ 1993015 h 2440282"/>
                  <a:gd name="connsiteX61" fmla="*/ 1396916 w 2184063"/>
                  <a:gd name="connsiteY61" fmla="*/ 1697184 h 2440282"/>
                  <a:gd name="connsiteX62" fmla="*/ 1275610 w 2184063"/>
                  <a:gd name="connsiteY62" fmla="*/ 847292 h 2440282"/>
                  <a:gd name="connsiteX63" fmla="*/ 1215481 w 2184063"/>
                  <a:gd name="connsiteY63" fmla="*/ 818299 h 2440282"/>
                  <a:gd name="connsiteX64" fmla="*/ 1163660 w 2184063"/>
                  <a:gd name="connsiteY64" fmla="*/ 817000 h 2440282"/>
                  <a:gd name="connsiteX65" fmla="*/ 889934 w 2184063"/>
                  <a:gd name="connsiteY65" fmla="*/ 678096 h 2440282"/>
                  <a:gd name="connsiteX66" fmla="*/ 888448 w 2184063"/>
                  <a:gd name="connsiteY66" fmla="*/ 648570 h 2440282"/>
                  <a:gd name="connsiteX67" fmla="*/ 895432 w 2184063"/>
                  <a:gd name="connsiteY67" fmla="*/ 618460 h 2440282"/>
                  <a:gd name="connsiteX68" fmla="*/ 895432 w 2184063"/>
                  <a:gd name="connsiteY68" fmla="*/ 618460 h 2440282"/>
                  <a:gd name="connsiteX69" fmla="*/ 889934 w 2184063"/>
                  <a:gd name="connsiteY69" fmla="*/ 678097 h 2440282"/>
                  <a:gd name="connsiteX70" fmla="*/ 6797 w 2184063"/>
                  <a:gd name="connsiteY70" fmla="*/ 1320701 h 2440282"/>
                  <a:gd name="connsiteX71" fmla="*/ 432908 w 2184063"/>
                  <a:gd name="connsiteY71" fmla="*/ 239297 h 2440282"/>
                  <a:gd name="connsiteX72" fmla="*/ 537196 w 2184063"/>
                  <a:gd name="connsiteY72" fmla="*/ 252259 h 2440282"/>
                  <a:gd name="connsiteX73" fmla="*/ 549990 w 2184063"/>
                  <a:gd name="connsiteY73" fmla="*/ 257738 h 2440282"/>
                  <a:gd name="connsiteX74" fmla="*/ 539024 w 2184063"/>
                  <a:gd name="connsiteY74" fmla="*/ 238711 h 2440282"/>
                  <a:gd name="connsiteX75" fmla="*/ 534800 w 2184063"/>
                  <a:gd name="connsiteY75" fmla="*/ 216566 h 2440282"/>
                  <a:gd name="connsiteX76" fmla="*/ 1352552 w 2184063"/>
                  <a:gd name="connsiteY76" fmla="*/ 0 h 2440282"/>
                  <a:gd name="connsiteX77" fmla="*/ 1509348 w 2184063"/>
                  <a:gd name="connsiteY77" fmla="*/ 4183 h 2440282"/>
                  <a:gd name="connsiteX78" fmla="*/ 1509465 w 2184063"/>
                  <a:gd name="connsiteY78" fmla="*/ 4560 h 2440282"/>
                  <a:gd name="connsiteX79" fmla="*/ 1509348 w 2184063"/>
                  <a:gd name="connsiteY79" fmla="*/ 4183 h 2440282"/>
                  <a:gd name="connsiteX80" fmla="*/ 1517357 w 2184063"/>
                  <a:gd name="connsiteY80" fmla="*/ 4397 h 2440282"/>
                  <a:gd name="connsiteX81" fmla="*/ 1542751 w 2184063"/>
                  <a:gd name="connsiteY81" fmla="*/ 6483 h 2440282"/>
                  <a:gd name="connsiteX82" fmla="*/ 1542752 w 2184063"/>
                  <a:gd name="connsiteY82" fmla="*/ 6485 h 2440282"/>
                  <a:gd name="connsiteX83" fmla="*/ 1562673 w 2184063"/>
                  <a:gd name="connsiteY83" fmla="*/ 8123 h 2440282"/>
                  <a:gd name="connsiteX84" fmla="*/ 2008369 w 2184063"/>
                  <a:gd name="connsiteY84" fmla="*/ 199132 h 2440282"/>
                  <a:gd name="connsiteX85" fmla="*/ 1828928 w 2184063"/>
                  <a:gd name="connsiteY85" fmla="*/ 213439 h 2440282"/>
                  <a:gd name="connsiteX86" fmla="*/ 1828923 w 2184063"/>
                  <a:gd name="connsiteY86" fmla="*/ 213437 h 2440282"/>
                  <a:gd name="connsiteX87" fmla="*/ 1725400 w 2184063"/>
                  <a:gd name="connsiteY87" fmla="*/ 221692 h 2440282"/>
                  <a:gd name="connsiteX88" fmla="*/ 1712840 w 2184063"/>
                  <a:gd name="connsiteY88" fmla="*/ 215203 h 2440282"/>
                  <a:gd name="connsiteX89" fmla="*/ 1541891 w 2184063"/>
                  <a:gd name="connsiteY89" fmla="*/ 219746 h 2440282"/>
                  <a:gd name="connsiteX90" fmla="*/ 1464661 w 2184063"/>
                  <a:gd name="connsiteY90" fmla="*/ 242482 h 2440282"/>
                  <a:gd name="connsiteX91" fmla="*/ 1460202 w 2184063"/>
                  <a:gd name="connsiteY91" fmla="*/ 243795 h 2440282"/>
                  <a:gd name="connsiteX92" fmla="*/ 1458541 w 2184063"/>
                  <a:gd name="connsiteY92" fmla="*/ 243929 h 2440282"/>
                  <a:gd name="connsiteX93" fmla="*/ 1458568 w 2184063"/>
                  <a:gd name="connsiteY93" fmla="*/ 244278 h 2440282"/>
                  <a:gd name="connsiteX94" fmla="*/ 1428046 w 2184063"/>
                  <a:gd name="connsiteY94" fmla="*/ 253265 h 2440282"/>
                  <a:gd name="connsiteX95" fmla="*/ 1187276 w 2184063"/>
                  <a:gd name="connsiteY95" fmla="*/ 410062 h 2440282"/>
                  <a:gd name="connsiteX96" fmla="*/ 1186301 w 2184063"/>
                  <a:gd name="connsiteY96" fmla="*/ 412477 h 2440282"/>
                  <a:gd name="connsiteX97" fmla="*/ 1156029 w 2184063"/>
                  <a:gd name="connsiteY97" fmla="*/ 426126 h 2440282"/>
                  <a:gd name="connsiteX98" fmla="*/ 1148151 w 2184063"/>
                  <a:gd name="connsiteY98" fmla="*/ 425478 h 2440282"/>
                  <a:gd name="connsiteX99" fmla="*/ 1148474 w 2184063"/>
                  <a:gd name="connsiteY99" fmla="*/ 429528 h 2440282"/>
                  <a:gd name="connsiteX100" fmla="*/ 1120458 w 2184063"/>
                  <a:gd name="connsiteY100" fmla="*/ 442161 h 2440282"/>
                  <a:gd name="connsiteX101" fmla="*/ 922100 w 2184063"/>
                  <a:gd name="connsiteY101" fmla="*/ 676414 h 2440282"/>
                  <a:gd name="connsiteX102" fmla="*/ 1195825 w 2184063"/>
                  <a:gd name="connsiteY102" fmla="*/ 815318 h 2440282"/>
                  <a:gd name="connsiteX103" fmla="*/ 1247647 w 2184063"/>
                  <a:gd name="connsiteY103" fmla="*/ 816617 h 2440282"/>
                  <a:gd name="connsiteX104" fmla="*/ 1307776 w 2184063"/>
                  <a:gd name="connsiteY104" fmla="*/ 845609 h 2440282"/>
                  <a:gd name="connsiteX105" fmla="*/ 1429081 w 2184063"/>
                  <a:gd name="connsiteY105" fmla="*/ 1695501 h 2440282"/>
                  <a:gd name="connsiteX106" fmla="*/ 1317654 w 2184063"/>
                  <a:gd name="connsiteY106" fmla="*/ 1991332 h 2440282"/>
                  <a:gd name="connsiteX107" fmla="*/ 1292765 w 2184063"/>
                  <a:gd name="connsiteY107" fmla="*/ 2033852 h 2440282"/>
                  <a:gd name="connsiteX108" fmla="*/ 1292767 w 2184063"/>
                  <a:gd name="connsiteY108" fmla="*/ 2033854 h 2440282"/>
                  <a:gd name="connsiteX109" fmla="*/ 1291384 w 2184063"/>
                  <a:gd name="connsiteY109" fmla="*/ 2036215 h 2440282"/>
                  <a:gd name="connsiteX110" fmla="*/ 1299299 w 2184063"/>
                  <a:gd name="connsiteY110" fmla="*/ 2035387 h 2440282"/>
                  <a:gd name="connsiteX111" fmla="*/ 1362399 w 2184063"/>
                  <a:gd name="connsiteY111" fmla="*/ 2050208 h 2440282"/>
                  <a:gd name="connsiteX112" fmla="*/ 1607532 w 2184063"/>
                  <a:gd name="connsiteY112" fmla="*/ 2139940 h 2440282"/>
                  <a:gd name="connsiteX113" fmla="*/ 1630814 w 2184063"/>
                  <a:gd name="connsiteY113" fmla="*/ 2153467 h 2440282"/>
                  <a:gd name="connsiteX114" fmla="*/ 1632311 w 2184063"/>
                  <a:gd name="connsiteY114" fmla="*/ 2172254 h 2440282"/>
                  <a:gd name="connsiteX115" fmla="*/ 1659424 w 2184063"/>
                  <a:gd name="connsiteY115" fmla="*/ 2170092 h 2440282"/>
                  <a:gd name="connsiteX116" fmla="*/ 1659425 w 2184063"/>
                  <a:gd name="connsiteY116" fmla="*/ 2170094 h 2440282"/>
                  <a:gd name="connsiteX117" fmla="*/ 1739657 w 2184063"/>
                  <a:gd name="connsiteY117" fmla="*/ 2163696 h 2440282"/>
                  <a:gd name="connsiteX118" fmla="*/ 1739657 w 2184063"/>
                  <a:gd name="connsiteY118" fmla="*/ 2163695 h 2440282"/>
                  <a:gd name="connsiteX119" fmla="*/ 2172774 w 2184063"/>
                  <a:gd name="connsiteY119" fmla="*/ 2129161 h 2440282"/>
                  <a:gd name="connsiteX120" fmla="*/ 2177820 w 2184063"/>
                  <a:gd name="connsiteY120" fmla="*/ 2136008 h 2440282"/>
                  <a:gd name="connsiteX121" fmla="*/ 2184013 w 2184063"/>
                  <a:gd name="connsiteY121" fmla="*/ 2144406 h 2440282"/>
                  <a:gd name="connsiteX122" fmla="*/ 2184063 w 2184063"/>
                  <a:gd name="connsiteY122" fmla="*/ 2144590 h 2440282"/>
                  <a:gd name="connsiteX123" fmla="*/ 1917921 w 2184063"/>
                  <a:gd name="connsiteY123" fmla="*/ 2338068 h 2440282"/>
                  <a:gd name="connsiteX124" fmla="*/ 1843707 w 2184063"/>
                  <a:gd name="connsiteY124" fmla="*/ 2359386 h 2440282"/>
                  <a:gd name="connsiteX125" fmla="*/ 1742499 w 2184063"/>
                  <a:gd name="connsiteY125" fmla="*/ 2382008 h 2440282"/>
                  <a:gd name="connsiteX126" fmla="*/ 1681997 w 2184063"/>
                  <a:gd name="connsiteY126" fmla="*/ 2392777 h 2440282"/>
                  <a:gd name="connsiteX127" fmla="*/ 1681997 w 2184063"/>
                  <a:gd name="connsiteY127" fmla="*/ 2392779 h 2440282"/>
                  <a:gd name="connsiteX128" fmla="*/ 1650364 w 2184063"/>
                  <a:gd name="connsiteY128" fmla="*/ 2398408 h 2440282"/>
                  <a:gd name="connsiteX129" fmla="*/ 1649832 w 2184063"/>
                  <a:gd name="connsiteY129" fmla="*/ 2394461 h 2440282"/>
                  <a:gd name="connsiteX130" fmla="*/ 1649832 w 2184063"/>
                  <a:gd name="connsiteY130" fmla="*/ 2394461 h 2440282"/>
                  <a:gd name="connsiteX131" fmla="*/ 1650364 w 2184063"/>
                  <a:gd name="connsiteY131" fmla="*/ 2398408 h 2440282"/>
                  <a:gd name="connsiteX132" fmla="*/ 1632353 w 2184063"/>
                  <a:gd name="connsiteY132" fmla="*/ 2401613 h 2440282"/>
                  <a:gd name="connsiteX133" fmla="*/ 1390668 w 2184063"/>
                  <a:gd name="connsiteY133" fmla="*/ 2429950 h 2440282"/>
                  <a:gd name="connsiteX134" fmla="*/ 579308 w 2184063"/>
                  <a:gd name="connsiteY134" fmla="*/ 2333617 h 2440282"/>
                  <a:gd name="connsiteX135" fmla="*/ 569445 w 2184063"/>
                  <a:gd name="connsiteY135" fmla="*/ 2320235 h 2440282"/>
                  <a:gd name="connsiteX136" fmla="*/ 546402 w 2184063"/>
                  <a:gd name="connsiteY136" fmla="*/ 2319700 h 2440282"/>
                  <a:gd name="connsiteX137" fmla="*/ 6797 w 2184063"/>
                  <a:gd name="connsiteY137" fmla="*/ 1320701 h 2440282"/>
                  <a:gd name="connsiteX0" fmla="*/ 1718638 w 2184063"/>
                  <a:gd name="connsiteY0" fmla="*/ 15344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545827 w 2184063"/>
                  <a:gd name="connsiteY10" fmla="*/ 16370 h 2440282"/>
                  <a:gd name="connsiteX11" fmla="*/ 1546839 w 2184063"/>
                  <a:gd name="connsiteY11" fmla="*/ 19625 h 2440282"/>
                  <a:gd name="connsiteX12" fmla="*/ 1546840 w 2184063"/>
                  <a:gd name="connsiteY12" fmla="*/ 19625 h 2440282"/>
                  <a:gd name="connsiteX13" fmla="*/ 1545827 w 2184063"/>
                  <a:gd name="connsiteY13" fmla="*/ 16370 h 2440282"/>
                  <a:gd name="connsiteX14" fmla="*/ 1205373 w 2184063"/>
                  <a:gd name="connsiteY14" fmla="*/ 316165 h 2440282"/>
                  <a:gd name="connsiteX15" fmla="*/ 1212305 w 2184063"/>
                  <a:gd name="connsiteY15" fmla="*/ 300036 h 2440282"/>
                  <a:gd name="connsiteX16" fmla="*/ 1212305 w 2184063"/>
                  <a:gd name="connsiteY16" fmla="*/ 300036 h 2440282"/>
                  <a:gd name="connsiteX17" fmla="*/ 1205373 w 2184063"/>
                  <a:gd name="connsiteY17" fmla="*/ 316165 h 2440282"/>
                  <a:gd name="connsiteX18" fmla="*/ 1193878 w 2184063"/>
                  <a:gd name="connsiteY18" fmla="*/ 368108 h 2440282"/>
                  <a:gd name="connsiteX19" fmla="*/ 1193878 w 2184063"/>
                  <a:gd name="connsiteY19" fmla="*/ 368108 h 2440282"/>
                  <a:gd name="connsiteX20" fmla="*/ 1197076 w 2184063"/>
                  <a:gd name="connsiteY20" fmla="*/ 335468 h 2440282"/>
                  <a:gd name="connsiteX21" fmla="*/ 1197076 w 2184063"/>
                  <a:gd name="connsiteY21" fmla="*/ 335468 h 2440282"/>
                  <a:gd name="connsiteX22" fmla="*/ 1193878 w 2184063"/>
                  <a:gd name="connsiteY22" fmla="*/ 368108 h 2440282"/>
                  <a:gd name="connsiteX23" fmla="*/ 1154137 w 2184063"/>
                  <a:gd name="connsiteY23" fmla="*/ 414159 h 2440282"/>
                  <a:gd name="connsiteX24" fmla="*/ 1154137 w 2184063"/>
                  <a:gd name="connsiteY24" fmla="*/ 414159 h 2440282"/>
                  <a:gd name="connsiteX25" fmla="*/ 1155110 w 2184063"/>
                  <a:gd name="connsiteY25" fmla="*/ 411746 h 2440282"/>
                  <a:gd name="connsiteX26" fmla="*/ 1155110 w 2184063"/>
                  <a:gd name="connsiteY26" fmla="*/ 411746 h 2440282"/>
                  <a:gd name="connsiteX27" fmla="*/ 1154137 w 2184063"/>
                  <a:gd name="connsiteY27" fmla="*/ 414159 h 2440282"/>
                  <a:gd name="connsiteX28" fmla="*/ 1259218 w 2184063"/>
                  <a:gd name="connsiteY28" fmla="*/ 2037899 h 2440282"/>
                  <a:gd name="connsiteX29" fmla="*/ 1267134 w 2184063"/>
                  <a:gd name="connsiteY29" fmla="*/ 2037071 h 2440282"/>
                  <a:gd name="connsiteX30" fmla="*/ 1330234 w 2184063"/>
                  <a:gd name="connsiteY30" fmla="*/ 2051892 h 2440282"/>
                  <a:gd name="connsiteX31" fmla="*/ 1523631 w 2184063"/>
                  <a:gd name="connsiteY31" fmla="*/ 2117390 h 2440282"/>
                  <a:gd name="connsiteX32" fmla="*/ 1547271 w 2184063"/>
                  <a:gd name="connsiteY32" fmla="*/ 2128463 h 2440282"/>
                  <a:gd name="connsiteX33" fmla="*/ 1560018 w 2184063"/>
                  <a:gd name="connsiteY33" fmla="*/ 2288333 h 2440282"/>
                  <a:gd name="connsiteX34" fmla="*/ 2005328 w 2184063"/>
                  <a:gd name="connsiteY34" fmla="*/ 2252828 h 2440282"/>
                  <a:gd name="connsiteX35" fmla="*/ 2005329 w 2184063"/>
                  <a:gd name="connsiteY35" fmla="*/ 2252827 h 2440282"/>
                  <a:gd name="connsiteX36" fmla="*/ 1560018 w 2184063"/>
                  <a:gd name="connsiteY36" fmla="*/ 2288333 h 2440282"/>
                  <a:gd name="connsiteX37" fmla="*/ 1547271 w 2184063"/>
                  <a:gd name="connsiteY37" fmla="*/ 2128463 h 2440282"/>
                  <a:gd name="connsiteX38" fmla="*/ 1523631 w 2184063"/>
                  <a:gd name="connsiteY38" fmla="*/ 2117390 h 2440282"/>
                  <a:gd name="connsiteX39" fmla="*/ 1330234 w 2184063"/>
                  <a:gd name="connsiteY39" fmla="*/ 2051892 h 2440282"/>
                  <a:gd name="connsiteX40" fmla="*/ 1267134 w 2184063"/>
                  <a:gd name="connsiteY40" fmla="*/ 2037070 h 2440282"/>
                  <a:gd name="connsiteX41" fmla="*/ 1259218 w 2184063"/>
                  <a:gd name="connsiteY41" fmla="*/ 2037899 h 2440282"/>
                  <a:gd name="connsiteX42" fmla="*/ 1259462 w 2184063"/>
                  <a:gd name="connsiteY42" fmla="*/ 2037483 h 2440282"/>
                  <a:gd name="connsiteX43" fmla="*/ 1259218 w 2184063"/>
                  <a:gd name="connsiteY43" fmla="*/ 2037899 h 2440282"/>
                  <a:gd name="connsiteX44" fmla="*/ 1116309 w 2184063"/>
                  <a:gd name="connsiteY44" fmla="*/ 431210 h 2440282"/>
                  <a:gd name="connsiteX45" fmla="*/ 1116309 w 2184063"/>
                  <a:gd name="connsiteY45" fmla="*/ 431210 h 2440282"/>
                  <a:gd name="connsiteX46" fmla="*/ 1115986 w 2184063"/>
                  <a:gd name="connsiteY46" fmla="*/ 427159 h 2440282"/>
                  <a:gd name="connsiteX47" fmla="*/ 1115986 w 2184063"/>
                  <a:gd name="connsiteY47" fmla="*/ 427159 h 2440282"/>
                  <a:gd name="connsiteX48" fmla="*/ 1116309 w 2184063"/>
                  <a:gd name="connsiteY48" fmla="*/ 431210 h 2440282"/>
                  <a:gd name="connsiteX49" fmla="*/ 889934 w 2184063"/>
                  <a:gd name="connsiteY49" fmla="*/ 678097 h 2440282"/>
                  <a:gd name="connsiteX50" fmla="*/ 1163660 w 2184063"/>
                  <a:gd name="connsiteY50" fmla="*/ 817001 h 2440282"/>
                  <a:gd name="connsiteX51" fmla="*/ 1215481 w 2184063"/>
                  <a:gd name="connsiteY51" fmla="*/ 818299 h 2440282"/>
                  <a:gd name="connsiteX52" fmla="*/ 1275610 w 2184063"/>
                  <a:gd name="connsiteY52" fmla="*/ 847293 h 2440282"/>
                  <a:gd name="connsiteX53" fmla="*/ 1396916 w 2184063"/>
                  <a:gd name="connsiteY53" fmla="*/ 1697184 h 2440282"/>
                  <a:gd name="connsiteX54" fmla="*/ 1285489 w 2184063"/>
                  <a:gd name="connsiteY54" fmla="*/ 1993015 h 2440282"/>
                  <a:gd name="connsiteX55" fmla="*/ 1260601 w 2184063"/>
                  <a:gd name="connsiteY55" fmla="*/ 2035534 h 2440282"/>
                  <a:gd name="connsiteX56" fmla="*/ 1260602 w 2184063"/>
                  <a:gd name="connsiteY56" fmla="*/ 2035534 h 2440282"/>
                  <a:gd name="connsiteX57" fmla="*/ 1260602 w 2184063"/>
                  <a:gd name="connsiteY57" fmla="*/ 2035534 h 2440282"/>
                  <a:gd name="connsiteX58" fmla="*/ 1260601 w 2184063"/>
                  <a:gd name="connsiteY58" fmla="*/ 2035533 h 2440282"/>
                  <a:gd name="connsiteX59" fmla="*/ 1285489 w 2184063"/>
                  <a:gd name="connsiteY59" fmla="*/ 1993015 h 2440282"/>
                  <a:gd name="connsiteX60" fmla="*/ 1396916 w 2184063"/>
                  <a:gd name="connsiteY60" fmla="*/ 1697184 h 2440282"/>
                  <a:gd name="connsiteX61" fmla="*/ 1275610 w 2184063"/>
                  <a:gd name="connsiteY61" fmla="*/ 847292 h 2440282"/>
                  <a:gd name="connsiteX62" fmla="*/ 1215481 w 2184063"/>
                  <a:gd name="connsiteY62" fmla="*/ 818299 h 2440282"/>
                  <a:gd name="connsiteX63" fmla="*/ 1163660 w 2184063"/>
                  <a:gd name="connsiteY63" fmla="*/ 817000 h 2440282"/>
                  <a:gd name="connsiteX64" fmla="*/ 889934 w 2184063"/>
                  <a:gd name="connsiteY64" fmla="*/ 678096 h 2440282"/>
                  <a:gd name="connsiteX65" fmla="*/ 888448 w 2184063"/>
                  <a:gd name="connsiteY65" fmla="*/ 648570 h 2440282"/>
                  <a:gd name="connsiteX66" fmla="*/ 895432 w 2184063"/>
                  <a:gd name="connsiteY66" fmla="*/ 618460 h 2440282"/>
                  <a:gd name="connsiteX67" fmla="*/ 895432 w 2184063"/>
                  <a:gd name="connsiteY67" fmla="*/ 618460 h 2440282"/>
                  <a:gd name="connsiteX68" fmla="*/ 889934 w 2184063"/>
                  <a:gd name="connsiteY68" fmla="*/ 678097 h 2440282"/>
                  <a:gd name="connsiteX69" fmla="*/ 6797 w 2184063"/>
                  <a:gd name="connsiteY69" fmla="*/ 1320701 h 2440282"/>
                  <a:gd name="connsiteX70" fmla="*/ 432908 w 2184063"/>
                  <a:gd name="connsiteY70" fmla="*/ 239297 h 2440282"/>
                  <a:gd name="connsiteX71" fmla="*/ 537196 w 2184063"/>
                  <a:gd name="connsiteY71" fmla="*/ 252259 h 2440282"/>
                  <a:gd name="connsiteX72" fmla="*/ 549990 w 2184063"/>
                  <a:gd name="connsiteY72" fmla="*/ 257738 h 2440282"/>
                  <a:gd name="connsiteX73" fmla="*/ 539024 w 2184063"/>
                  <a:gd name="connsiteY73" fmla="*/ 238711 h 2440282"/>
                  <a:gd name="connsiteX74" fmla="*/ 534800 w 2184063"/>
                  <a:gd name="connsiteY74" fmla="*/ 216566 h 2440282"/>
                  <a:gd name="connsiteX75" fmla="*/ 1352552 w 2184063"/>
                  <a:gd name="connsiteY75" fmla="*/ 0 h 2440282"/>
                  <a:gd name="connsiteX76" fmla="*/ 1509348 w 2184063"/>
                  <a:gd name="connsiteY76" fmla="*/ 4183 h 2440282"/>
                  <a:gd name="connsiteX77" fmla="*/ 1509465 w 2184063"/>
                  <a:gd name="connsiteY77" fmla="*/ 4560 h 2440282"/>
                  <a:gd name="connsiteX78" fmla="*/ 1509348 w 2184063"/>
                  <a:gd name="connsiteY78" fmla="*/ 4183 h 2440282"/>
                  <a:gd name="connsiteX79" fmla="*/ 1517357 w 2184063"/>
                  <a:gd name="connsiteY79" fmla="*/ 4397 h 2440282"/>
                  <a:gd name="connsiteX80" fmla="*/ 1542751 w 2184063"/>
                  <a:gd name="connsiteY80" fmla="*/ 6483 h 2440282"/>
                  <a:gd name="connsiteX81" fmla="*/ 1542752 w 2184063"/>
                  <a:gd name="connsiteY81" fmla="*/ 6485 h 2440282"/>
                  <a:gd name="connsiteX82" fmla="*/ 1562673 w 2184063"/>
                  <a:gd name="connsiteY82" fmla="*/ 8123 h 2440282"/>
                  <a:gd name="connsiteX83" fmla="*/ 2008369 w 2184063"/>
                  <a:gd name="connsiteY83" fmla="*/ 199132 h 2440282"/>
                  <a:gd name="connsiteX84" fmla="*/ 1828928 w 2184063"/>
                  <a:gd name="connsiteY84" fmla="*/ 213439 h 2440282"/>
                  <a:gd name="connsiteX85" fmla="*/ 1828923 w 2184063"/>
                  <a:gd name="connsiteY85" fmla="*/ 213437 h 2440282"/>
                  <a:gd name="connsiteX86" fmla="*/ 1725400 w 2184063"/>
                  <a:gd name="connsiteY86" fmla="*/ 221692 h 2440282"/>
                  <a:gd name="connsiteX87" fmla="*/ 1712840 w 2184063"/>
                  <a:gd name="connsiteY87" fmla="*/ 215203 h 2440282"/>
                  <a:gd name="connsiteX88" fmla="*/ 1541891 w 2184063"/>
                  <a:gd name="connsiteY88" fmla="*/ 219746 h 2440282"/>
                  <a:gd name="connsiteX89" fmla="*/ 1464661 w 2184063"/>
                  <a:gd name="connsiteY89" fmla="*/ 242482 h 2440282"/>
                  <a:gd name="connsiteX90" fmla="*/ 1460202 w 2184063"/>
                  <a:gd name="connsiteY90" fmla="*/ 243795 h 2440282"/>
                  <a:gd name="connsiteX91" fmla="*/ 1458541 w 2184063"/>
                  <a:gd name="connsiteY91" fmla="*/ 243929 h 2440282"/>
                  <a:gd name="connsiteX92" fmla="*/ 1458568 w 2184063"/>
                  <a:gd name="connsiteY92" fmla="*/ 244278 h 2440282"/>
                  <a:gd name="connsiteX93" fmla="*/ 1428046 w 2184063"/>
                  <a:gd name="connsiteY93" fmla="*/ 253265 h 2440282"/>
                  <a:gd name="connsiteX94" fmla="*/ 1187276 w 2184063"/>
                  <a:gd name="connsiteY94" fmla="*/ 410062 h 2440282"/>
                  <a:gd name="connsiteX95" fmla="*/ 1186301 w 2184063"/>
                  <a:gd name="connsiteY95" fmla="*/ 412477 h 2440282"/>
                  <a:gd name="connsiteX96" fmla="*/ 1156029 w 2184063"/>
                  <a:gd name="connsiteY96" fmla="*/ 426126 h 2440282"/>
                  <a:gd name="connsiteX97" fmla="*/ 1148151 w 2184063"/>
                  <a:gd name="connsiteY97" fmla="*/ 425478 h 2440282"/>
                  <a:gd name="connsiteX98" fmla="*/ 1148474 w 2184063"/>
                  <a:gd name="connsiteY98" fmla="*/ 429528 h 2440282"/>
                  <a:gd name="connsiteX99" fmla="*/ 1120458 w 2184063"/>
                  <a:gd name="connsiteY99" fmla="*/ 442161 h 2440282"/>
                  <a:gd name="connsiteX100" fmla="*/ 922100 w 2184063"/>
                  <a:gd name="connsiteY100" fmla="*/ 676414 h 2440282"/>
                  <a:gd name="connsiteX101" fmla="*/ 1195825 w 2184063"/>
                  <a:gd name="connsiteY101" fmla="*/ 815318 h 2440282"/>
                  <a:gd name="connsiteX102" fmla="*/ 1247647 w 2184063"/>
                  <a:gd name="connsiteY102" fmla="*/ 816617 h 2440282"/>
                  <a:gd name="connsiteX103" fmla="*/ 1307776 w 2184063"/>
                  <a:gd name="connsiteY103" fmla="*/ 845609 h 2440282"/>
                  <a:gd name="connsiteX104" fmla="*/ 1429081 w 2184063"/>
                  <a:gd name="connsiteY104" fmla="*/ 1695501 h 2440282"/>
                  <a:gd name="connsiteX105" fmla="*/ 1317654 w 2184063"/>
                  <a:gd name="connsiteY105" fmla="*/ 1991332 h 2440282"/>
                  <a:gd name="connsiteX106" fmla="*/ 1292765 w 2184063"/>
                  <a:gd name="connsiteY106" fmla="*/ 2033852 h 2440282"/>
                  <a:gd name="connsiteX107" fmla="*/ 1292767 w 2184063"/>
                  <a:gd name="connsiteY107" fmla="*/ 2033854 h 2440282"/>
                  <a:gd name="connsiteX108" fmla="*/ 1291384 w 2184063"/>
                  <a:gd name="connsiteY108" fmla="*/ 2036215 h 2440282"/>
                  <a:gd name="connsiteX109" fmla="*/ 1299299 w 2184063"/>
                  <a:gd name="connsiteY109" fmla="*/ 2035387 h 2440282"/>
                  <a:gd name="connsiteX110" fmla="*/ 1362399 w 2184063"/>
                  <a:gd name="connsiteY110" fmla="*/ 2050208 h 2440282"/>
                  <a:gd name="connsiteX111" fmla="*/ 1607532 w 2184063"/>
                  <a:gd name="connsiteY111" fmla="*/ 2139940 h 2440282"/>
                  <a:gd name="connsiteX112" fmla="*/ 1630814 w 2184063"/>
                  <a:gd name="connsiteY112" fmla="*/ 2153467 h 2440282"/>
                  <a:gd name="connsiteX113" fmla="*/ 1632311 w 2184063"/>
                  <a:gd name="connsiteY113" fmla="*/ 2172254 h 2440282"/>
                  <a:gd name="connsiteX114" fmla="*/ 1659424 w 2184063"/>
                  <a:gd name="connsiteY114" fmla="*/ 2170092 h 2440282"/>
                  <a:gd name="connsiteX115" fmla="*/ 1659425 w 2184063"/>
                  <a:gd name="connsiteY115" fmla="*/ 2170094 h 2440282"/>
                  <a:gd name="connsiteX116" fmla="*/ 1739657 w 2184063"/>
                  <a:gd name="connsiteY116" fmla="*/ 2163696 h 2440282"/>
                  <a:gd name="connsiteX117" fmla="*/ 1739657 w 2184063"/>
                  <a:gd name="connsiteY117" fmla="*/ 2163695 h 2440282"/>
                  <a:gd name="connsiteX118" fmla="*/ 2172774 w 2184063"/>
                  <a:gd name="connsiteY118" fmla="*/ 2129161 h 2440282"/>
                  <a:gd name="connsiteX119" fmla="*/ 2177820 w 2184063"/>
                  <a:gd name="connsiteY119" fmla="*/ 2136008 h 2440282"/>
                  <a:gd name="connsiteX120" fmla="*/ 2184013 w 2184063"/>
                  <a:gd name="connsiteY120" fmla="*/ 2144406 h 2440282"/>
                  <a:gd name="connsiteX121" fmla="*/ 2184063 w 2184063"/>
                  <a:gd name="connsiteY121" fmla="*/ 2144590 h 2440282"/>
                  <a:gd name="connsiteX122" fmla="*/ 1917921 w 2184063"/>
                  <a:gd name="connsiteY122" fmla="*/ 2338068 h 2440282"/>
                  <a:gd name="connsiteX123" fmla="*/ 1843707 w 2184063"/>
                  <a:gd name="connsiteY123" fmla="*/ 2359386 h 2440282"/>
                  <a:gd name="connsiteX124" fmla="*/ 1742499 w 2184063"/>
                  <a:gd name="connsiteY124" fmla="*/ 2382008 h 2440282"/>
                  <a:gd name="connsiteX125" fmla="*/ 1681997 w 2184063"/>
                  <a:gd name="connsiteY125" fmla="*/ 2392777 h 2440282"/>
                  <a:gd name="connsiteX126" fmla="*/ 1681997 w 2184063"/>
                  <a:gd name="connsiteY126" fmla="*/ 2392779 h 2440282"/>
                  <a:gd name="connsiteX127" fmla="*/ 1650364 w 2184063"/>
                  <a:gd name="connsiteY127" fmla="*/ 2398408 h 2440282"/>
                  <a:gd name="connsiteX128" fmla="*/ 1649832 w 2184063"/>
                  <a:gd name="connsiteY128" fmla="*/ 2394461 h 2440282"/>
                  <a:gd name="connsiteX129" fmla="*/ 1649832 w 2184063"/>
                  <a:gd name="connsiteY129" fmla="*/ 2394461 h 2440282"/>
                  <a:gd name="connsiteX130" fmla="*/ 1650364 w 2184063"/>
                  <a:gd name="connsiteY130" fmla="*/ 2398408 h 2440282"/>
                  <a:gd name="connsiteX131" fmla="*/ 1632353 w 2184063"/>
                  <a:gd name="connsiteY131" fmla="*/ 2401613 h 2440282"/>
                  <a:gd name="connsiteX132" fmla="*/ 1390668 w 2184063"/>
                  <a:gd name="connsiteY132" fmla="*/ 2429950 h 2440282"/>
                  <a:gd name="connsiteX133" fmla="*/ 579308 w 2184063"/>
                  <a:gd name="connsiteY133" fmla="*/ 2333617 h 2440282"/>
                  <a:gd name="connsiteX134" fmla="*/ 569445 w 2184063"/>
                  <a:gd name="connsiteY134" fmla="*/ 2320235 h 2440282"/>
                  <a:gd name="connsiteX135" fmla="*/ 546402 w 2184063"/>
                  <a:gd name="connsiteY135" fmla="*/ 2319700 h 2440282"/>
                  <a:gd name="connsiteX136" fmla="*/ 6797 w 2184063"/>
                  <a:gd name="connsiteY136" fmla="*/ 1320701 h 2440282"/>
                  <a:gd name="connsiteX0" fmla="*/ 1852851 w 2184063"/>
                  <a:gd name="connsiteY0" fmla="*/ 209091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545827 w 2184063"/>
                  <a:gd name="connsiteY9" fmla="*/ 16370 h 2440282"/>
                  <a:gd name="connsiteX10" fmla="*/ 1546839 w 2184063"/>
                  <a:gd name="connsiteY10" fmla="*/ 19625 h 2440282"/>
                  <a:gd name="connsiteX11" fmla="*/ 1546840 w 2184063"/>
                  <a:gd name="connsiteY11" fmla="*/ 19625 h 2440282"/>
                  <a:gd name="connsiteX12" fmla="*/ 1545827 w 2184063"/>
                  <a:gd name="connsiteY12" fmla="*/ 16370 h 2440282"/>
                  <a:gd name="connsiteX13" fmla="*/ 1205373 w 2184063"/>
                  <a:gd name="connsiteY13" fmla="*/ 316165 h 2440282"/>
                  <a:gd name="connsiteX14" fmla="*/ 1212305 w 2184063"/>
                  <a:gd name="connsiteY14" fmla="*/ 300036 h 2440282"/>
                  <a:gd name="connsiteX15" fmla="*/ 1212305 w 2184063"/>
                  <a:gd name="connsiteY15" fmla="*/ 300036 h 2440282"/>
                  <a:gd name="connsiteX16" fmla="*/ 1205373 w 2184063"/>
                  <a:gd name="connsiteY16" fmla="*/ 316165 h 2440282"/>
                  <a:gd name="connsiteX17" fmla="*/ 1193878 w 2184063"/>
                  <a:gd name="connsiteY17" fmla="*/ 368108 h 2440282"/>
                  <a:gd name="connsiteX18" fmla="*/ 1193878 w 2184063"/>
                  <a:gd name="connsiteY18" fmla="*/ 368108 h 2440282"/>
                  <a:gd name="connsiteX19" fmla="*/ 1197076 w 2184063"/>
                  <a:gd name="connsiteY19" fmla="*/ 335468 h 2440282"/>
                  <a:gd name="connsiteX20" fmla="*/ 1197076 w 2184063"/>
                  <a:gd name="connsiteY20" fmla="*/ 335468 h 2440282"/>
                  <a:gd name="connsiteX21" fmla="*/ 1193878 w 2184063"/>
                  <a:gd name="connsiteY21" fmla="*/ 368108 h 2440282"/>
                  <a:gd name="connsiteX22" fmla="*/ 1154137 w 2184063"/>
                  <a:gd name="connsiteY22" fmla="*/ 414159 h 2440282"/>
                  <a:gd name="connsiteX23" fmla="*/ 1154137 w 2184063"/>
                  <a:gd name="connsiteY23" fmla="*/ 414159 h 2440282"/>
                  <a:gd name="connsiteX24" fmla="*/ 1155110 w 2184063"/>
                  <a:gd name="connsiteY24" fmla="*/ 411746 h 2440282"/>
                  <a:gd name="connsiteX25" fmla="*/ 1155110 w 2184063"/>
                  <a:gd name="connsiteY25" fmla="*/ 411746 h 2440282"/>
                  <a:gd name="connsiteX26" fmla="*/ 1154137 w 2184063"/>
                  <a:gd name="connsiteY26" fmla="*/ 414159 h 2440282"/>
                  <a:gd name="connsiteX27" fmla="*/ 1259218 w 2184063"/>
                  <a:gd name="connsiteY27" fmla="*/ 2037899 h 2440282"/>
                  <a:gd name="connsiteX28" fmla="*/ 1267134 w 2184063"/>
                  <a:gd name="connsiteY28" fmla="*/ 2037071 h 2440282"/>
                  <a:gd name="connsiteX29" fmla="*/ 1330234 w 2184063"/>
                  <a:gd name="connsiteY29" fmla="*/ 2051892 h 2440282"/>
                  <a:gd name="connsiteX30" fmla="*/ 1523631 w 2184063"/>
                  <a:gd name="connsiteY30" fmla="*/ 2117390 h 2440282"/>
                  <a:gd name="connsiteX31" fmla="*/ 1547271 w 2184063"/>
                  <a:gd name="connsiteY31" fmla="*/ 2128463 h 2440282"/>
                  <a:gd name="connsiteX32" fmla="*/ 1560018 w 2184063"/>
                  <a:gd name="connsiteY32" fmla="*/ 2288333 h 2440282"/>
                  <a:gd name="connsiteX33" fmla="*/ 2005328 w 2184063"/>
                  <a:gd name="connsiteY33" fmla="*/ 2252828 h 2440282"/>
                  <a:gd name="connsiteX34" fmla="*/ 2005329 w 2184063"/>
                  <a:gd name="connsiteY34" fmla="*/ 2252827 h 2440282"/>
                  <a:gd name="connsiteX35" fmla="*/ 1560018 w 2184063"/>
                  <a:gd name="connsiteY35" fmla="*/ 2288333 h 2440282"/>
                  <a:gd name="connsiteX36" fmla="*/ 1547271 w 2184063"/>
                  <a:gd name="connsiteY36" fmla="*/ 2128463 h 2440282"/>
                  <a:gd name="connsiteX37" fmla="*/ 1523631 w 2184063"/>
                  <a:gd name="connsiteY37" fmla="*/ 2117390 h 2440282"/>
                  <a:gd name="connsiteX38" fmla="*/ 1330234 w 2184063"/>
                  <a:gd name="connsiteY38" fmla="*/ 2051892 h 2440282"/>
                  <a:gd name="connsiteX39" fmla="*/ 1267134 w 2184063"/>
                  <a:gd name="connsiteY39" fmla="*/ 2037070 h 2440282"/>
                  <a:gd name="connsiteX40" fmla="*/ 1259218 w 2184063"/>
                  <a:gd name="connsiteY40" fmla="*/ 2037899 h 2440282"/>
                  <a:gd name="connsiteX41" fmla="*/ 1259462 w 2184063"/>
                  <a:gd name="connsiteY41" fmla="*/ 2037483 h 2440282"/>
                  <a:gd name="connsiteX42" fmla="*/ 1259218 w 2184063"/>
                  <a:gd name="connsiteY42" fmla="*/ 2037899 h 2440282"/>
                  <a:gd name="connsiteX43" fmla="*/ 1116309 w 2184063"/>
                  <a:gd name="connsiteY43" fmla="*/ 431210 h 2440282"/>
                  <a:gd name="connsiteX44" fmla="*/ 1116309 w 2184063"/>
                  <a:gd name="connsiteY44" fmla="*/ 431210 h 2440282"/>
                  <a:gd name="connsiteX45" fmla="*/ 1115986 w 2184063"/>
                  <a:gd name="connsiteY45" fmla="*/ 427159 h 2440282"/>
                  <a:gd name="connsiteX46" fmla="*/ 1115986 w 2184063"/>
                  <a:gd name="connsiteY46" fmla="*/ 427159 h 2440282"/>
                  <a:gd name="connsiteX47" fmla="*/ 1116309 w 2184063"/>
                  <a:gd name="connsiteY47" fmla="*/ 431210 h 2440282"/>
                  <a:gd name="connsiteX48" fmla="*/ 889934 w 2184063"/>
                  <a:gd name="connsiteY48" fmla="*/ 678097 h 2440282"/>
                  <a:gd name="connsiteX49" fmla="*/ 1163660 w 2184063"/>
                  <a:gd name="connsiteY49" fmla="*/ 817001 h 2440282"/>
                  <a:gd name="connsiteX50" fmla="*/ 1215481 w 2184063"/>
                  <a:gd name="connsiteY50" fmla="*/ 818299 h 2440282"/>
                  <a:gd name="connsiteX51" fmla="*/ 1275610 w 2184063"/>
                  <a:gd name="connsiteY51" fmla="*/ 847293 h 2440282"/>
                  <a:gd name="connsiteX52" fmla="*/ 1396916 w 2184063"/>
                  <a:gd name="connsiteY52" fmla="*/ 1697184 h 2440282"/>
                  <a:gd name="connsiteX53" fmla="*/ 1285489 w 2184063"/>
                  <a:gd name="connsiteY53" fmla="*/ 1993015 h 2440282"/>
                  <a:gd name="connsiteX54" fmla="*/ 1260601 w 2184063"/>
                  <a:gd name="connsiteY54" fmla="*/ 2035534 h 2440282"/>
                  <a:gd name="connsiteX55" fmla="*/ 1260602 w 2184063"/>
                  <a:gd name="connsiteY55" fmla="*/ 2035534 h 2440282"/>
                  <a:gd name="connsiteX56" fmla="*/ 1260602 w 2184063"/>
                  <a:gd name="connsiteY56" fmla="*/ 2035534 h 2440282"/>
                  <a:gd name="connsiteX57" fmla="*/ 1260601 w 2184063"/>
                  <a:gd name="connsiteY57" fmla="*/ 2035533 h 2440282"/>
                  <a:gd name="connsiteX58" fmla="*/ 1285489 w 2184063"/>
                  <a:gd name="connsiteY58" fmla="*/ 1993015 h 2440282"/>
                  <a:gd name="connsiteX59" fmla="*/ 1396916 w 2184063"/>
                  <a:gd name="connsiteY59" fmla="*/ 1697184 h 2440282"/>
                  <a:gd name="connsiteX60" fmla="*/ 1275610 w 2184063"/>
                  <a:gd name="connsiteY60" fmla="*/ 847292 h 2440282"/>
                  <a:gd name="connsiteX61" fmla="*/ 1215481 w 2184063"/>
                  <a:gd name="connsiteY61" fmla="*/ 818299 h 2440282"/>
                  <a:gd name="connsiteX62" fmla="*/ 1163660 w 2184063"/>
                  <a:gd name="connsiteY62" fmla="*/ 817000 h 2440282"/>
                  <a:gd name="connsiteX63" fmla="*/ 889934 w 2184063"/>
                  <a:gd name="connsiteY63" fmla="*/ 678096 h 2440282"/>
                  <a:gd name="connsiteX64" fmla="*/ 888448 w 2184063"/>
                  <a:gd name="connsiteY64" fmla="*/ 648570 h 2440282"/>
                  <a:gd name="connsiteX65" fmla="*/ 895432 w 2184063"/>
                  <a:gd name="connsiteY65" fmla="*/ 618460 h 2440282"/>
                  <a:gd name="connsiteX66" fmla="*/ 895432 w 2184063"/>
                  <a:gd name="connsiteY66" fmla="*/ 618460 h 2440282"/>
                  <a:gd name="connsiteX67" fmla="*/ 889934 w 2184063"/>
                  <a:gd name="connsiteY67" fmla="*/ 678097 h 2440282"/>
                  <a:gd name="connsiteX68" fmla="*/ 6797 w 2184063"/>
                  <a:gd name="connsiteY68" fmla="*/ 1320701 h 2440282"/>
                  <a:gd name="connsiteX69" fmla="*/ 432908 w 2184063"/>
                  <a:gd name="connsiteY69" fmla="*/ 239297 h 2440282"/>
                  <a:gd name="connsiteX70" fmla="*/ 537196 w 2184063"/>
                  <a:gd name="connsiteY70" fmla="*/ 252259 h 2440282"/>
                  <a:gd name="connsiteX71" fmla="*/ 549990 w 2184063"/>
                  <a:gd name="connsiteY71" fmla="*/ 257738 h 2440282"/>
                  <a:gd name="connsiteX72" fmla="*/ 539024 w 2184063"/>
                  <a:gd name="connsiteY72" fmla="*/ 238711 h 2440282"/>
                  <a:gd name="connsiteX73" fmla="*/ 534800 w 2184063"/>
                  <a:gd name="connsiteY73" fmla="*/ 216566 h 2440282"/>
                  <a:gd name="connsiteX74" fmla="*/ 1352552 w 2184063"/>
                  <a:gd name="connsiteY74" fmla="*/ 0 h 2440282"/>
                  <a:gd name="connsiteX75" fmla="*/ 1509348 w 2184063"/>
                  <a:gd name="connsiteY75" fmla="*/ 4183 h 2440282"/>
                  <a:gd name="connsiteX76" fmla="*/ 1509465 w 2184063"/>
                  <a:gd name="connsiteY76" fmla="*/ 4560 h 2440282"/>
                  <a:gd name="connsiteX77" fmla="*/ 1509348 w 2184063"/>
                  <a:gd name="connsiteY77" fmla="*/ 4183 h 2440282"/>
                  <a:gd name="connsiteX78" fmla="*/ 1517357 w 2184063"/>
                  <a:gd name="connsiteY78" fmla="*/ 4397 h 2440282"/>
                  <a:gd name="connsiteX79" fmla="*/ 1542751 w 2184063"/>
                  <a:gd name="connsiteY79" fmla="*/ 6483 h 2440282"/>
                  <a:gd name="connsiteX80" fmla="*/ 1542752 w 2184063"/>
                  <a:gd name="connsiteY80" fmla="*/ 6485 h 2440282"/>
                  <a:gd name="connsiteX81" fmla="*/ 1562673 w 2184063"/>
                  <a:gd name="connsiteY81" fmla="*/ 8123 h 2440282"/>
                  <a:gd name="connsiteX82" fmla="*/ 2008369 w 2184063"/>
                  <a:gd name="connsiteY82" fmla="*/ 199132 h 2440282"/>
                  <a:gd name="connsiteX83" fmla="*/ 1828928 w 2184063"/>
                  <a:gd name="connsiteY83" fmla="*/ 213439 h 2440282"/>
                  <a:gd name="connsiteX84" fmla="*/ 1828923 w 2184063"/>
                  <a:gd name="connsiteY84" fmla="*/ 213437 h 2440282"/>
                  <a:gd name="connsiteX85" fmla="*/ 1725400 w 2184063"/>
                  <a:gd name="connsiteY85" fmla="*/ 221692 h 2440282"/>
                  <a:gd name="connsiteX86" fmla="*/ 1712840 w 2184063"/>
                  <a:gd name="connsiteY86" fmla="*/ 215203 h 2440282"/>
                  <a:gd name="connsiteX87" fmla="*/ 1541891 w 2184063"/>
                  <a:gd name="connsiteY87" fmla="*/ 219746 h 2440282"/>
                  <a:gd name="connsiteX88" fmla="*/ 1464661 w 2184063"/>
                  <a:gd name="connsiteY88" fmla="*/ 242482 h 2440282"/>
                  <a:gd name="connsiteX89" fmla="*/ 1460202 w 2184063"/>
                  <a:gd name="connsiteY89" fmla="*/ 243795 h 2440282"/>
                  <a:gd name="connsiteX90" fmla="*/ 1458541 w 2184063"/>
                  <a:gd name="connsiteY90" fmla="*/ 243929 h 2440282"/>
                  <a:gd name="connsiteX91" fmla="*/ 1458568 w 2184063"/>
                  <a:gd name="connsiteY91" fmla="*/ 244278 h 2440282"/>
                  <a:gd name="connsiteX92" fmla="*/ 1428046 w 2184063"/>
                  <a:gd name="connsiteY92" fmla="*/ 253265 h 2440282"/>
                  <a:gd name="connsiteX93" fmla="*/ 1187276 w 2184063"/>
                  <a:gd name="connsiteY93" fmla="*/ 410062 h 2440282"/>
                  <a:gd name="connsiteX94" fmla="*/ 1186301 w 2184063"/>
                  <a:gd name="connsiteY94" fmla="*/ 412477 h 2440282"/>
                  <a:gd name="connsiteX95" fmla="*/ 1156029 w 2184063"/>
                  <a:gd name="connsiteY95" fmla="*/ 426126 h 2440282"/>
                  <a:gd name="connsiteX96" fmla="*/ 1148151 w 2184063"/>
                  <a:gd name="connsiteY96" fmla="*/ 425478 h 2440282"/>
                  <a:gd name="connsiteX97" fmla="*/ 1148474 w 2184063"/>
                  <a:gd name="connsiteY97" fmla="*/ 429528 h 2440282"/>
                  <a:gd name="connsiteX98" fmla="*/ 1120458 w 2184063"/>
                  <a:gd name="connsiteY98" fmla="*/ 442161 h 2440282"/>
                  <a:gd name="connsiteX99" fmla="*/ 922100 w 2184063"/>
                  <a:gd name="connsiteY99" fmla="*/ 676414 h 2440282"/>
                  <a:gd name="connsiteX100" fmla="*/ 1195825 w 2184063"/>
                  <a:gd name="connsiteY100" fmla="*/ 815318 h 2440282"/>
                  <a:gd name="connsiteX101" fmla="*/ 1247647 w 2184063"/>
                  <a:gd name="connsiteY101" fmla="*/ 816617 h 2440282"/>
                  <a:gd name="connsiteX102" fmla="*/ 1307776 w 2184063"/>
                  <a:gd name="connsiteY102" fmla="*/ 845609 h 2440282"/>
                  <a:gd name="connsiteX103" fmla="*/ 1429081 w 2184063"/>
                  <a:gd name="connsiteY103" fmla="*/ 1695501 h 2440282"/>
                  <a:gd name="connsiteX104" fmla="*/ 1317654 w 2184063"/>
                  <a:gd name="connsiteY104" fmla="*/ 1991332 h 2440282"/>
                  <a:gd name="connsiteX105" fmla="*/ 1292765 w 2184063"/>
                  <a:gd name="connsiteY105" fmla="*/ 2033852 h 2440282"/>
                  <a:gd name="connsiteX106" fmla="*/ 1292767 w 2184063"/>
                  <a:gd name="connsiteY106" fmla="*/ 2033854 h 2440282"/>
                  <a:gd name="connsiteX107" fmla="*/ 1291384 w 2184063"/>
                  <a:gd name="connsiteY107" fmla="*/ 2036215 h 2440282"/>
                  <a:gd name="connsiteX108" fmla="*/ 1299299 w 2184063"/>
                  <a:gd name="connsiteY108" fmla="*/ 2035387 h 2440282"/>
                  <a:gd name="connsiteX109" fmla="*/ 1362399 w 2184063"/>
                  <a:gd name="connsiteY109" fmla="*/ 2050208 h 2440282"/>
                  <a:gd name="connsiteX110" fmla="*/ 1607532 w 2184063"/>
                  <a:gd name="connsiteY110" fmla="*/ 2139940 h 2440282"/>
                  <a:gd name="connsiteX111" fmla="*/ 1630814 w 2184063"/>
                  <a:gd name="connsiteY111" fmla="*/ 2153467 h 2440282"/>
                  <a:gd name="connsiteX112" fmla="*/ 1632311 w 2184063"/>
                  <a:gd name="connsiteY112" fmla="*/ 2172254 h 2440282"/>
                  <a:gd name="connsiteX113" fmla="*/ 1659424 w 2184063"/>
                  <a:gd name="connsiteY113" fmla="*/ 2170092 h 2440282"/>
                  <a:gd name="connsiteX114" fmla="*/ 1659425 w 2184063"/>
                  <a:gd name="connsiteY114" fmla="*/ 2170094 h 2440282"/>
                  <a:gd name="connsiteX115" fmla="*/ 1739657 w 2184063"/>
                  <a:gd name="connsiteY115" fmla="*/ 2163696 h 2440282"/>
                  <a:gd name="connsiteX116" fmla="*/ 1739657 w 2184063"/>
                  <a:gd name="connsiteY116" fmla="*/ 2163695 h 2440282"/>
                  <a:gd name="connsiteX117" fmla="*/ 2172774 w 2184063"/>
                  <a:gd name="connsiteY117" fmla="*/ 2129161 h 2440282"/>
                  <a:gd name="connsiteX118" fmla="*/ 2177820 w 2184063"/>
                  <a:gd name="connsiteY118" fmla="*/ 2136008 h 2440282"/>
                  <a:gd name="connsiteX119" fmla="*/ 2184013 w 2184063"/>
                  <a:gd name="connsiteY119" fmla="*/ 2144406 h 2440282"/>
                  <a:gd name="connsiteX120" fmla="*/ 2184063 w 2184063"/>
                  <a:gd name="connsiteY120" fmla="*/ 2144590 h 2440282"/>
                  <a:gd name="connsiteX121" fmla="*/ 1917921 w 2184063"/>
                  <a:gd name="connsiteY121" fmla="*/ 2338068 h 2440282"/>
                  <a:gd name="connsiteX122" fmla="*/ 1843707 w 2184063"/>
                  <a:gd name="connsiteY122" fmla="*/ 2359386 h 2440282"/>
                  <a:gd name="connsiteX123" fmla="*/ 1742499 w 2184063"/>
                  <a:gd name="connsiteY123" fmla="*/ 2382008 h 2440282"/>
                  <a:gd name="connsiteX124" fmla="*/ 1681997 w 2184063"/>
                  <a:gd name="connsiteY124" fmla="*/ 2392777 h 2440282"/>
                  <a:gd name="connsiteX125" fmla="*/ 1681997 w 2184063"/>
                  <a:gd name="connsiteY125" fmla="*/ 2392779 h 2440282"/>
                  <a:gd name="connsiteX126" fmla="*/ 1650364 w 2184063"/>
                  <a:gd name="connsiteY126" fmla="*/ 2398408 h 2440282"/>
                  <a:gd name="connsiteX127" fmla="*/ 1649832 w 2184063"/>
                  <a:gd name="connsiteY127" fmla="*/ 2394461 h 2440282"/>
                  <a:gd name="connsiteX128" fmla="*/ 1649832 w 2184063"/>
                  <a:gd name="connsiteY128" fmla="*/ 2394461 h 2440282"/>
                  <a:gd name="connsiteX129" fmla="*/ 1650364 w 2184063"/>
                  <a:gd name="connsiteY129" fmla="*/ 2398408 h 2440282"/>
                  <a:gd name="connsiteX130" fmla="*/ 1632353 w 2184063"/>
                  <a:gd name="connsiteY130" fmla="*/ 2401613 h 2440282"/>
                  <a:gd name="connsiteX131" fmla="*/ 1390668 w 2184063"/>
                  <a:gd name="connsiteY131" fmla="*/ 2429950 h 2440282"/>
                  <a:gd name="connsiteX132" fmla="*/ 579308 w 2184063"/>
                  <a:gd name="connsiteY132" fmla="*/ 2333617 h 2440282"/>
                  <a:gd name="connsiteX133" fmla="*/ 569445 w 2184063"/>
                  <a:gd name="connsiteY133" fmla="*/ 2320235 h 2440282"/>
                  <a:gd name="connsiteX134" fmla="*/ 546402 w 2184063"/>
                  <a:gd name="connsiteY134" fmla="*/ 2319700 h 2440282"/>
                  <a:gd name="connsiteX135" fmla="*/ 6797 w 2184063"/>
                  <a:gd name="connsiteY135" fmla="*/ 1320701 h 2440282"/>
                  <a:gd name="connsiteX0" fmla="*/ 1852851 w 2184063"/>
                  <a:gd name="connsiteY0" fmla="*/ 209091 h 2440282"/>
                  <a:gd name="connsiteX1" fmla="*/ 1718637 w 2184063"/>
                  <a:gd name="connsiteY1" fmla="*/ 153446 h 2440282"/>
                  <a:gd name="connsiteX2" fmla="*/ 1852850 w 2184063"/>
                  <a:gd name="connsiteY2" fmla="*/ 209092 h 2440282"/>
                  <a:gd name="connsiteX3" fmla="*/ 1854464 w 2184063"/>
                  <a:gd name="connsiteY3" fmla="*/ 210520 h 2440282"/>
                  <a:gd name="connsiteX4" fmla="*/ 1976204 w 2184063"/>
                  <a:gd name="connsiteY4" fmla="*/ 200812 h 2440282"/>
                  <a:gd name="connsiteX5" fmla="*/ 1976202 w 2184063"/>
                  <a:gd name="connsiteY5" fmla="*/ 200811 h 2440282"/>
                  <a:gd name="connsiteX6" fmla="*/ 1854465 w 2184063"/>
                  <a:gd name="connsiteY6" fmla="*/ 210519 h 2440282"/>
                  <a:gd name="connsiteX7" fmla="*/ 1852851 w 2184063"/>
                  <a:gd name="connsiteY7" fmla="*/ 209091 h 2440282"/>
                  <a:gd name="connsiteX8" fmla="*/ 1545827 w 2184063"/>
                  <a:gd name="connsiteY8" fmla="*/ 16370 h 2440282"/>
                  <a:gd name="connsiteX9" fmla="*/ 1546839 w 2184063"/>
                  <a:gd name="connsiteY9" fmla="*/ 19625 h 2440282"/>
                  <a:gd name="connsiteX10" fmla="*/ 1546840 w 2184063"/>
                  <a:gd name="connsiteY10" fmla="*/ 19625 h 2440282"/>
                  <a:gd name="connsiteX11" fmla="*/ 1545827 w 2184063"/>
                  <a:gd name="connsiteY11" fmla="*/ 16370 h 2440282"/>
                  <a:gd name="connsiteX12" fmla="*/ 1205373 w 2184063"/>
                  <a:gd name="connsiteY12" fmla="*/ 316165 h 2440282"/>
                  <a:gd name="connsiteX13" fmla="*/ 1212305 w 2184063"/>
                  <a:gd name="connsiteY13" fmla="*/ 300036 h 2440282"/>
                  <a:gd name="connsiteX14" fmla="*/ 1212305 w 2184063"/>
                  <a:gd name="connsiteY14" fmla="*/ 300036 h 2440282"/>
                  <a:gd name="connsiteX15" fmla="*/ 1205373 w 2184063"/>
                  <a:gd name="connsiteY15" fmla="*/ 316165 h 2440282"/>
                  <a:gd name="connsiteX16" fmla="*/ 1193878 w 2184063"/>
                  <a:gd name="connsiteY16" fmla="*/ 368108 h 2440282"/>
                  <a:gd name="connsiteX17" fmla="*/ 1193878 w 2184063"/>
                  <a:gd name="connsiteY17" fmla="*/ 368108 h 2440282"/>
                  <a:gd name="connsiteX18" fmla="*/ 1197076 w 2184063"/>
                  <a:gd name="connsiteY18" fmla="*/ 335468 h 2440282"/>
                  <a:gd name="connsiteX19" fmla="*/ 1197076 w 2184063"/>
                  <a:gd name="connsiteY19" fmla="*/ 335468 h 2440282"/>
                  <a:gd name="connsiteX20" fmla="*/ 1193878 w 2184063"/>
                  <a:gd name="connsiteY20" fmla="*/ 368108 h 2440282"/>
                  <a:gd name="connsiteX21" fmla="*/ 1154137 w 2184063"/>
                  <a:gd name="connsiteY21" fmla="*/ 414159 h 2440282"/>
                  <a:gd name="connsiteX22" fmla="*/ 1154137 w 2184063"/>
                  <a:gd name="connsiteY22" fmla="*/ 414159 h 2440282"/>
                  <a:gd name="connsiteX23" fmla="*/ 1155110 w 2184063"/>
                  <a:gd name="connsiteY23" fmla="*/ 411746 h 2440282"/>
                  <a:gd name="connsiteX24" fmla="*/ 1155110 w 2184063"/>
                  <a:gd name="connsiteY24" fmla="*/ 411746 h 2440282"/>
                  <a:gd name="connsiteX25" fmla="*/ 1154137 w 2184063"/>
                  <a:gd name="connsiteY25" fmla="*/ 414159 h 2440282"/>
                  <a:gd name="connsiteX26" fmla="*/ 1259218 w 2184063"/>
                  <a:gd name="connsiteY26" fmla="*/ 2037899 h 2440282"/>
                  <a:gd name="connsiteX27" fmla="*/ 1267134 w 2184063"/>
                  <a:gd name="connsiteY27" fmla="*/ 2037071 h 2440282"/>
                  <a:gd name="connsiteX28" fmla="*/ 1330234 w 2184063"/>
                  <a:gd name="connsiteY28" fmla="*/ 2051892 h 2440282"/>
                  <a:gd name="connsiteX29" fmla="*/ 1523631 w 2184063"/>
                  <a:gd name="connsiteY29" fmla="*/ 2117390 h 2440282"/>
                  <a:gd name="connsiteX30" fmla="*/ 1547271 w 2184063"/>
                  <a:gd name="connsiteY30" fmla="*/ 2128463 h 2440282"/>
                  <a:gd name="connsiteX31" fmla="*/ 1560018 w 2184063"/>
                  <a:gd name="connsiteY31" fmla="*/ 2288333 h 2440282"/>
                  <a:gd name="connsiteX32" fmla="*/ 2005328 w 2184063"/>
                  <a:gd name="connsiteY32" fmla="*/ 2252828 h 2440282"/>
                  <a:gd name="connsiteX33" fmla="*/ 2005329 w 2184063"/>
                  <a:gd name="connsiteY33" fmla="*/ 2252827 h 2440282"/>
                  <a:gd name="connsiteX34" fmla="*/ 1560018 w 2184063"/>
                  <a:gd name="connsiteY34" fmla="*/ 2288333 h 2440282"/>
                  <a:gd name="connsiteX35" fmla="*/ 1547271 w 2184063"/>
                  <a:gd name="connsiteY35" fmla="*/ 2128463 h 2440282"/>
                  <a:gd name="connsiteX36" fmla="*/ 1523631 w 2184063"/>
                  <a:gd name="connsiteY36" fmla="*/ 2117390 h 2440282"/>
                  <a:gd name="connsiteX37" fmla="*/ 1330234 w 2184063"/>
                  <a:gd name="connsiteY37" fmla="*/ 2051892 h 2440282"/>
                  <a:gd name="connsiteX38" fmla="*/ 1267134 w 2184063"/>
                  <a:gd name="connsiteY38" fmla="*/ 2037070 h 2440282"/>
                  <a:gd name="connsiteX39" fmla="*/ 1259218 w 2184063"/>
                  <a:gd name="connsiteY39" fmla="*/ 2037899 h 2440282"/>
                  <a:gd name="connsiteX40" fmla="*/ 1259462 w 2184063"/>
                  <a:gd name="connsiteY40" fmla="*/ 2037483 h 2440282"/>
                  <a:gd name="connsiteX41" fmla="*/ 1259218 w 2184063"/>
                  <a:gd name="connsiteY41" fmla="*/ 2037899 h 2440282"/>
                  <a:gd name="connsiteX42" fmla="*/ 1116309 w 2184063"/>
                  <a:gd name="connsiteY42" fmla="*/ 431210 h 2440282"/>
                  <a:gd name="connsiteX43" fmla="*/ 1116309 w 2184063"/>
                  <a:gd name="connsiteY43" fmla="*/ 431210 h 2440282"/>
                  <a:gd name="connsiteX44" fmla="*/ 1115986 w 2184063"/>
                  <a:gd name="connsiteY44" fmla="*/ 427159 h 2440282"/>
                  <a:gd name="connsiteX45" fmla="*/ 1115986 w 2184063"/>
                  <a:gd name="connsiteY45" fmla="*/ 427159 h 2440282"/>
                  <a:gd name="connsiteX46" fmla="*/ 1116309 w 2184063"/>
                  <a:gd name="connsiteY46" fmla="*/ 431210 h 2440282"/>
                  <a:gd name="connsiteX47" fmla="*/ 889934 w 2184063"/>
                  <a:gd name="connsiteY47" fmla="*/ 678097 h 2440282"/>
                  <a:gd name="connsiteX48" fmla="*/ 1163660 w 2184063"/>
                  <a:gd name="connsiteY48" fmla="*/ 817001 h 2440282"/>
                  <a:gd name="connsiteX49" fmla="*/ 1215481 w 2184063"/>
                  <a:gd name="connsiteY49" fmla="*/ 818299 h 2440282"/>
                  <a:gd name="connsiteX50" fmla="*/ 1275610 w 2184063"/>
                  <a:gd name="connsiteY50" fmla="*/ 847293 h 2440282"/>
                  <a:gd name="connsiteX51" fmla="*/ 1396916 w 2184063"/>
                  <a:gd name="connsiteY51" fmla="*/ 1697184 h 2440282"/>
                  <a:gd name="connsiteX52" fmla="*/ 1285489 w 2184063"/>
                  <a:gd name="connsiteY52" fmla="*/ 1993015 h 2440282"/>
                  <a:gd name="connsiteX53" fmla="*/ 1260601 w 2184063"/>
                  <a:gd name="connsiteY53" fmla="*/ 2035534 h 2440282"/>
                  <a:gd name="connsiteX54" fmla="*/ 1260602 w 2184063"/>
                  <a:gd name="connsiteY54" fmla="*/ 2035534 h 2440282"/>
                  <a:gd name="connsiteX55" fmla="*/ 1260602 w 2184063"/>
                  <a:gd name="connsiteY55" fmla="*/ 2035534 h 2440282"/>
                  <a:gd name="connsiteX56" fmla="*/ 1260601 w 2184063"/>
                  <a:gd name="connsiteY56" fmla="*/ 2035533 h 2440282"/>
                  <a:gd name="connsiteX57" fmla="*/ 1285489 w 2184063"/>
                  <a:gd name="connsiteY57" fmla="*/ 1993015 h 2440282"/>
                  <a:gd name="connsiteX58" fmla="*/ 1396916 w 2184063"/>
                  <a:gd name="connsiteY58" fmla="*/ 1697184 h 2440282"/>
                  <a:gd name="connsiteX59" fmla="*/ 1275610 w 2184063"/>
                  <a:gd name="connsiteY59" fmla="*/ 847292 h 2440282"/>
                  <a:gd name="connsiteX60" fmla="*/ 1215481 w 2184063"/>
                  <a:gd name="connsiteY60" fmla="*/ 818299 h 2440282"/>
                  <a:gd name="connsiteX61" fmla="*/ 1163660 w 2184063"/>
                  <a:gd name="connsiteY61" fmla="*/ 817000 h 2440282"/>
                  <a:gd name="connsiteX62" fmla="*/ 889934 w 2184063"/>
                  <a:gd name="connsiteY62" fmla="*/ 678096 h 2440282"/>
                  <a:gd name="connsiteX63" fmla="*/ 888448 w 2184063"/>
                  <a:gd name="connsiteY63" fmla="*/ 648570 h 2440282"/>
                  <a:gd name="connsiteX64" fmla="*/ 895432 w 2184063"/>
                  <a:gd name="connsiteY64" fmla="*/ 618460 h 2440282"/>
                  <a:gd name="connsiteX65" fmla="*/ 895432 w 2184063"/>
                  <a:gd name="connsiteY65" fmla="*/ 618460 h 2440282"/>
                  <a:gd name="connsiteX66" fmla="*/ 889934 w 2184063"/>
                  <a:gd name="connsiteY66" fmla="*/ 678097 h 2440282"/>
                  <a:gd name="connsiteX67" fmla="*/ 6797 w 2184063"/>
                  <a:gd name="connsiteY67" fmla="*/ 1320701 h 2440282"/>
                  <a:gd name="connsiteX68" fmla="*/ 432908 w 2184063"/>
                  <a:gd name="connsiteY68" fmla="*/ 239297 h 2440282"/>
                  <a:gd name="connsiteX69" fmla="*/ 537196 w 2184063"/>
                  <a:gd name="connsiteY69" fmla="*/ 252259 h 2440282"/>
                  <a:gd name="connsiteX70" fmla="*/ 549990 w 2184063"/>
                  <a:gd name="connsiteY70" fmla="*/ 257738 h 2440282"/>
                  <a:gd name="connsiteX71" fmla="*/ 539024 w 2184063"/>
                  <a:gd name="connsiteY71" fmla="*/ 238711 h 2440282"/>
                  <a:gd name="connsiteX72" fmla="*/ 534800 w 2184063"/>
                  <a:gd name="connsiteY72" fmla="*/ 216566 h 2440282"/>
                  <a:gd name="connsiteX73" fmla="*/ 1352552 w 2184063"/>
                  <a:gd name="connsiteY73" fmla="*/ 0 h 2440282"/>
                  <a:gd name="connsiteX74" fmla="*/ 1509348 w 2184063"/>
                  <a:gd name="connsiteY74" fmla="*/ 4183 h 2440282"/>
                  <a:gd name="connsiteX75" fmla="*/ 1509465 w 2184063"/>
                  <a:gd name="connsiteY75" fmla="*/ 4560 h 2440282"/>
                  <a:gd name="connsiteX76" fmla="*/ 1509348 w 2184063"/>
                  <a:gd name="connsiteY76" fmla="*/ 4183 h 2440282"/>
                  <a:gd name="connsiteX77" fmla="*/ 1517357 w 2184063"/>
                  <a:gd name="connsiteY77" fmla="*/ 4397 h 2440282"/>
                  <a:gd name="connsiteX78" fmla="*/ 1542751 w 2184063"/>
                  <a:gd name="connsiteY78" fmla="*/ 6483 h 2440282"/>
                  <a:gd name="connsiteX79" fmla="*/ 1542752 w 2184063"/>
                  <a:gd name="connsiteY79" fmla="*/ 6485 h 2440282"/>
                  <a:gd name="connsiteX80" fmla="*/ 1562673 w 2184063"/>
                  <a:gd name="connsiteY80" fmla="*/ 8123 h 2440282"/>
                  <a:gd name="connsiteX81" fmla="*/ 2008369 w 2184063"/>
                  <a:gd name="connsiteY81" fmla="*/ 199132 h 2440282"/>
                  <a:gd name="connsiteX82" fmla="*/ 1828928 w 2184063"/>
                  <a:gd name="connsiteY82" fmla="*/ 213439 h 2440282"/>
                  <a:gd name="connsiteX83" fmla="*/ 1828923 w 2184063"/>
                  <a:gd name="connsiteY83" fmla="*/ 213437 h 2440282"/>
                  <a:gd name="connsiteX84" fmla="*/ 1725400 w 2184063"/>
                  <a:gd name="connsiteY84" fmla="*/ 221692 h 2440282"/>
                  <a:gd name="connsiteX85" fmla="*/ 1712840 w 2184063"/>
                  <a:gd name="connsiteY85" fmla="*/ 215203 h 2440282"/>
                  <a:gd name="connsiteX86" fmla="*/ 1541891 w 2184063"/>
                  <a:gd name="connsiteY86" fmla="*/ 219746 h 2440282"/>
                  <a:gd name="connsiteX87" fmla="*/ 1464661 w 2184063"/>
                  <a:gd name="connsiteY87" fmla="*/ 242482 h 2440282"/>
                  <a:gd name="connsiteX88" fmla="*/ 1460202 w 2184063"/>
                  <a:gd name="connsiteY88" fmla="*/ 243795 h 2440282"/>
                  <a:gd name="connsiteX89" fmla="*/ 1458541 w 2184063"/>
                  <a:gd name="connsiteY89" fmla="*/ 243929 h 2440282"/>
                  <a:gd name="connsiteX90" fmla="*/ 1458568 w 2184063"/>
                  <a:gd name="connsiteY90" fmla="*/ 244278 h 2440282"/>
                  <a:gd name="connsiteX91" fmla="*/ 1428046 w 2184063"/>
                  <a:gd name="connsiteY91" fmla="*/ 253265 h 2440282"/>
                  <a:gd name="connsiteX92" fmla="*/ 1187276 w 2184063"/>
                  <a:gd name="connsiteY92" fmla="*/ 410062 h 2440282"/>
                  <a:gd name="connsiteX93" fmla="*/ 1186301 w 2184063"/>
                  <a:gd name="connsiteY93" fmla="*/ 412477 h 2440282"/>
                  <a:gd name="connsiteX94" fmla="*/ 1156029 w 2184063"/>
                  <a:gd name="connsiteY94" fmla="*/ 426126 h 2440282"/>
                  <a:gd name="connsiteX95" fmla="*/ 1148151 w 2184063"/>
                  <a:gd name="connsiteY95" fmla="*/ 425478 h 2440282"/>
                  <a:gd name="connsiteX96" fmla="*/ 1148474 w 2184063"/>
                  <a:gd name="connsiteY96" fmla="*/ 429528 h 2440282"/>
                  <a:gd name="connsiteX97" fmla="*/ 1120458 w 2184063"/>
                  <a:gd name="connsiteY97" fmla="*/ 442161 h 2440282"/>
                  <a:gd name="connsiteX98" fmla="*/ 922100 w 2184063"/>
                  <a:gd name="connsiteY98" fmla="*/ 676414 h 2440282"/>
                  <a:gd name="connsiteX99" fmla="*/ 1195825 w 2184063"/>
                  <a:gd name="connsiteY99" fmla="*/ 815318 h 2440282"/>
                  <a:gd name="connsiteX100" fmla="*/ 1247647 w 2184063"/>
                  <a:gd name="connsiteY100" fmla="*/ 816617 h 2440282"/>
                  <a:gd name="connsiteX101" fmla="*/ 1307776 w 2184063"/>
                  <a:gd name="connsiteY101" fmla="*/ 845609 h 2440282"/>
                  <a:gd name="connsiteX102" fmla="*/ 1429081 w 2184063"/>
                  <a:gd name="connsiteY102" fmla="*/ 1695501 h 2440282"/>
                  <a:gd name="connsiteX103" fmla="*/ 1317654 w 2184063"/>
                  <a:gd name="connsiteY103" fmla="*/ 1991332 h 2440282"/>
                  <a:gd name="connsiteX104" fmla="*/ 1292765 w 2184063"/>
                  <a:gd name="connsiteY104" fmla="*/ 2033852 h 2440282"/>
                  <a:gd name="connsiteX105" fmla="*/ 1292767 w 2184063"/>
                  <a:gd name="connsiteY105" fmla="*/ 2033854 h 2440282"/>
                  <a:gd name="connsiteX106" fmla="*/ 1291384 w 2184063"/>
                  <a:gd name="connsiteY106" fmla="*/ 2036215 h 2440282"/>
                  <a:gd name="connsiteX107" fmla="*/ 1299299 w 2184063"/>
                  <a:gd name="connsiteY107" fmla="*/ 2035387 h 2440282"/>
                  <a:gd name="connsiteX108" fmla="*/ 1362399 w 2184063"/>
                  <a:gd name="connsiteY108" fmla="*/ 2050208 h 2440282"/>
                  <a:gd name="connsiteX109" fmla="*/ 1607532 w 2184063"/>
                  <a:gd name="connsiteY109" fmla="*/ 2139940 h 2440282"/>
                  <a:gd name="connsiteX110" fmla="*/ 1630814 w 2184063"/>
                  <a:gd name="connsiteY110" fmla="*/ 2153467 h 2440282"/>
                  <a:gd name="connsiteX111" fmla="*/ 1632311 w 2184063"/>
                  <a:gd name="connsiteY111" fmla="*/ 2172254 h 2440282"/>
                  <a:gd name="connsiteX112" fmla="*/ 1659424 w 2184063"/>
                  <a:gd name="connsiteY112" fmla="*/ 2170092 h 2440282"/>
                  <a:gd name="connsiteX113" fmla="*/ 1659425 w 2184063"/>
                  <a:gd name="connsiteY113" fmla="*/ 2170094 h 2440282"/>
                  <a:gd name="connsiteX114" fmla="*/ 1739657 w 2184063"/>
                  <a:gd name="connsiteY114" fmla="*/ 2163696 h 2440282"/>
                  <a:gd name="connsiteX115" fmla="*/ 1739657 w 2184063"/>
                  <a:gd name="connsiteY115" fmla="*/ 2163695 h 2440282"/>
                  <a:gd name="connsiteX116" fmla="*/ 2172774 w 2184063"/>
                  <a:gd name="connsiteY116" fmla="*/ 2129161 h 2440282"/>
                  <a:gd name="connsiteX117" fmla="*/ 2177820 w 2184063"/>
                  <a:gd name="connsiteY117" fmla="*/ 2136008 h 2440282"/>
                  <a:gd name="connsiteX118" fmla="*/ 2184013 w 2184063"/>
                  <a:gd name="connsiteY118" fmla="*/ 2144406 h 2440282"/>
                  <a:gd name="connsiteX119" fmla="*/ 2184063 w 2184063"/>
                  <a:gd name="connsiteY119" fmla="*/ 2144590 h 2440282"/>
                  <a:gd name="connsiteX120" fmla="*/ 1917921 w 2184063"/>
                  <a:gd name="connsiteY120" fmla="*/ 2338068 h 2440282"/>
                  <a:gd name="connsiteX121" fmla="*/ 1843707 w 2184063"/>
                  <a:gd name="connsiteY121" fmla="*/ 2359386 h 2440282"/>
                  <a:gd name="connsiteX122" fmla="*/ 1742499 w 2184063"/>
                  <a:gd name="connsiteY122" fmla="*/ 2382008 h 2440282"/>
                  <a:gd name="connsiteX123" fmla="*/ 1681997 w 2184063"/>
                  <a:gd name="connsiteY123" fmla="*/ 2392777 h 2440282"/>
                  <a:gd name="connsiteX124" fmla="*/ 1681997 w 2184063"/>
                  <a:gd name="connsiteY124" fmla="*/ 2392779 h 2440282"/>
                  <a:gd name="connsiteX125" fmla="*/ 1650364 w 2184063"/>
                  <a:gd name="connsiteY125" fmla="*/ 2398408 h 2440282"/>
                  <a:gd name="connsiteX126" fmla="*/ 1649832 w 2184063"/>
                  <a:gd name="connsiteY126" fmla="*/ 2394461 h 2440282"/>
                  <a:gd name="connsiteX127" fmla="*/ 1649832 w 2184063"/>
                  <a:gd name="connsiteY127" fmla="*/ 2394461 h 2440282"/>
                  <a:gd name="connsiteX128" fmla="*/ 1650364 w 2184063"/>
                  <a:gd name="connsiteY128" fmla="*/ 2398408 h 2440282"/>
                  <a:gd name="connsiteX129" fmla="*/ 1632353 w 2184063"/>
                  <a:gd name="connsiteY129" fmla="*/ 2401613 h 2440282"/>
                  <a:gd name="connsiteX130" fmla="*/ 1390668 w 2184063"/>
                  <a:gd name="connsiteY130" fmla="*/ 2429950 h 2440282"/>
                  <a:gd name="connsiteX131" fmla="*/ 579308 w 2184063"/>
                  <a:gd name="connsiteY131" fmla="*/ 2333617 h 2440282"/>
                  <a:gd name="connsiteX132" fmla="*/ 569445 w 2184063"/>
                  <a:gd name="connsiteY132" fmla="*/ 2320235 h 2440282"/>
                  <a:gd name="connsiteX133" fmla="*/ 546402 w 2184063"/>
                  <a:gd name="connsiteY133" fmla="*/ 2319700 h 2440282"/>
                  <a:gd name="connsiteX134" fmla="*/ 6797 w 2184063"/>
                  <a:gd name="connsiteY134" fmla="*/ 1320701 h 2440282"/>
                  <a:gd name="connsiteX0" fmla="*/ 1852851 w 2184063"/>
                  <a:gd name="connsiteY0" fmla="*/ 209091 h 2440282"/>
                  <a:gd name="connsiteX1" fmla="*/ 1852850 w 2184063"/>
                  <a:gd name="connsiteY1" fmla="*/ 209092 h 2440282"/>
                  <a:gd name="connsiteX2" fmla="*/ 1854464 w 2184063"/>
                  <a:gd name="connsiteY2" fmla="*/ 210520 h 2440282"/>
                  <a:gd name="connsiteX3" fmla="*/ 1976204 w 2184063"/>
                  <a:gd name="connsiteY3" fmla="*/ 200812 h 2440282"/>
                  <a:gd name="connsiteX4" fmla="*/ 1976202 w 2184063"/>
                  <a:gd name="connsiteY4" fmla="*/ 200811 h 2440282"/>
                  <a:gd name="connsiteX5" fmla="*/ 1854465 w 2184063"/>
                  <a:gd name="connsiteY5" fmla="*/ 210519 h 2440282"/>
                  <a:gd name="connsiteX6" fmla="*/ 1852851 w 2184063"/>
                  <a:gd name="connsiteY6" fmla="*/ 209091 h 2440282"/>
                  <a:gd name="connsiteX7" fmla="*/ 1545827 w 2184063"/>
                  <a:gd name="connsiteY7" fmla="*/ 16370 h 2440282"/>
                  <a:gd name="connsiteX8" fmla="*/ 1546839 w 2184063"/>
                  <a:gd name="connsiteY8" fmla="*/ 19625 h 2440282"/>
                  <a:gd name="connsiteX9" fmla="*/ 1546840 w 2184063"/>
                  <a:gd name="connsiteY9" fmla="*/ 19625 h 2440282"/>
                  <a:gd name="connsiteX10" fmla="*/ 1545827 w 2184063"/>
                  <a:gd name="connsiteY10" fmla="*/ 16370 h 2440282"/>
                  <a:gd name="connsiteX11" fmla="*/ 1205373 w 2184063"/>
                  <a:gd name="connsiteY11" fmla="*/ 316165 h 2440282"/>
                  <a:gd name="connsiteX12" fmla="*/ 1212305 w 2184063"/>
                  <a:gd name="connsiteY12" fmla="*/ 300036 h 2440282"/>
                  <a:gd name="connsiteX13" fmla="*/ 1212305 w 2184063"/>
                  <a:gd name="connsiteY13" fmla="*/ 300036 h 2440282"/>
                  <a:gd name="connsiteX14" fmla="*/ 1205373 w 2184063"/>
                  <a:gd name="connsiteY14" fmla="*/ 316165 h 2440282"/>
                  <a:gd name="connsiteX15" fmla="*/ 1193878 w 2184063"/>
                  <a:gd name="connsiteY15" fmla="*/ 368108 h 2440282"/>
                  <a:gd name="connsiteX16" fmla="*/ 1193878 w 2184063"/>
                  <a:gd name="connsiteY16" fmla="*/ 368108 h 2440282"/>
                  <a:gd name="connsiteX17" fmla="*/ 1197076 w 2184063"/>
                  <a:gd name="connsiteY17" fmla="*/ 335468 h 2440282"/>
                  <a:gd name="connsiteX18" fmla="*/ 1197076 w 2184063"/>
                  <a:gd name="connsiteY18" fmla="*/ 335468 h 2440282"/>
                  <a:gd name="connsiteX19" fmla="*/ 1193878 w 2184063"/>
                  <a:gd name="connsiteY19" fmla="*/ 368108 h 2440282"/>
                  <a:gd name="connsiteX20" fmla="*/ 1154137 w 2184063"/>
                  <a:gd name="connsiteY20" fmla="*/ 414159 h 2440282"/>
                  <a:gd name="connsiteX21" fmla="*/ 1154137 w 2184063"/>
                  <a:gd name="connsiteY21" fmla="*/ 414159 h 2440282"/>
                  <a:gd name="connsiteX22" fmla="*/ 1155110 w 2184063"/>
                  <a:gd name="connsiteY22" fmla="*/ 411746 h 2440282"/>
                  <a:gd name="connsiteX23" fmla="*/ 1155110 w 2184063"/>
                  <a:gd name="connsiteY23" fmla="*/ 411746 h 2440282"/>
                  <a:gd name="connsiteX24" fmla="*/ 1154137 w 2184063"/>
                  <a:gd name="connsiteY24" fmla="*/ 414159 h 2440282"/>
                  <a:gd name="connsiteX25" fmla="*/ 1259218 w 2184063"/>
                  <a:gd name="connsiteY25" fmla="*/ 2037899 h 2440282"/>
                  <a:gd name="connsiteX26" fmla="*/ 1267134 w 2184063"/>
                  <a:gd name="connsiteY26" fmla="*/ 2037071 h 2440282"/>
                  <a:gd name="connsiteX27" fmla="*/ 1330234 w 2184063"/>
                  <a:gd name="connsiteY27" fmla="*/ 2051892 h 2440282"/>
                  <a:gd name="connsiteX28" fmla="*/ 1523631 w 2184063"/>
                  <a:gd name="connsiteY28" fmla="*/ 2117390 h 2440282"/>
                  <a:gd name="connsiteX29" fmla="*/ 1547271 w 2184063"/>
                  <a:gd name="connsiteY29" fmla="*/ 2128463 h 2440282"/>
                  <a:gd name="connsiteX30" fmla="*/ 1560018 w 2184063"/>
                  <a:gd name="connsiteY30" fmla="*/ 2288333 h 2440282"/>
                  <a:gd name="connsiteX31" fmla="*/ 2005328 w 2184063"/>
                  <a:gd name="connsiteY31" fmla="*/ 2252828 h 2440282"/>
                  <a:gd name="connsiteX32" fmla="*/ 2005329 w 2184063"/>
                  <a:gd name="connsiteY32" fmla="*/ 2252827 h 2440282"/>
                  <a:gd name="connsiteX33" fmla="*/ 1560018 w 2184063"/>
                  <a:gd name="connsiteY33" fmla="*/ 2288333 h 2440282"/>
                  <a:gd name="connsiteX34" fmla="*/ 1547271 w 2184063"/>
                  <a:gd name="connsiteY34" fmla="*/ 2128463 h 2440282"/>
                  <a:gd name="connsiteX35" fmla="*/ 1523631 w 2184063"/>
                  <a:gd name="connsiteY35" fmla="*/ 2117390 h 2440282"/>
                  <a:gd name="connsiteX36" fmla="*/ 1330234 w 2184063"/>
                  <a:gd name="connsiteY36" fmla="*/ 2051892 h 2440282"/>
                  <a:gd name="connsiteX37" fmla="*/ 1267134 w 2184063"/>
                  <a:gd name="connsiteY37" fmla="*/ 2037070 h 2440282"/>
                  <a:gd name="connsiteX38" fmla="*/ 1259218 w 2184063"/>
                  <a:gd name="connsiteY38" fmla="*/ 2037899 h 2440282"/>
                  <a:gd name="connsiteX39" fmla="*/ 1259462 w 2184063"/>
                  <a:gd name="connsiteY39" fmla="*/ 2037483 h 2440282"/>
                  <a:gd name="connsiteX40" fmla="*/ 1259218 w 2184063"/>
                  <a:gd name="connsiteY40" fmla="*/ 2037899 h 2440282"/>
                  <a:gd name="connsiteX41" fmla="*/ 1116309 w 2184063"/>
                  <a:gd name="connsiteY41" fmla="*/ 431210 h 2440282"/>
                  <a:gd name="connsiteX42" fmla="*/ 1116309 w 2184063"/>
                  <a:gd name="connsiteY42" fmla="*/ 431210 h 2440282"/>
                  <a:gd name="connsiteX43" fmla="*/ 1115986 w 2184063"/>
                  <a:gd name="connsiteY43" fmla="*/ 427159 h 2440282"/>
                  <a:gd name="connsiteX44" fmla="*/ 1115986 w 2184063"/>
                  <a:gd name="connsiteY44" fmla="*/ 427159 h 2440282"/>
                  <a:gd name="connsiteX45" fmla="*/ 1116309 w 2184063"/>
                  <a:gd name="connsiteY45" fmla="*/ 431210 h 2440282"/>
                  <a:gd name="connsiteX46" fmla="*/ 889934 w 2184063"/>
                  <a:gd name="connsiteY46" fmla="*/ 678097 h 2440282"/>
                  <a:gd name="connsiteX47" fmla="*/ 1163660 w 2184063"/>
                  <a:gd name="connsiteY47" fmla="*/ 817001 h 2440282"/>
                  <a:gd name="connsiteX48" fmla="*/ 1215481 w 2184063"/>
                  <a:gd name="connsiteY48" fmla="*/ 818299 h 2440282"/>
                  <a:gd name="connsiteX49" fmla="*/ 1275610 w 2184063"/>
                  <a:gd name="connsiteY49" fmla="*/ 847293 h 2440282"/>
                  <a:gd name="connsiteX50" fmla="*/ 1396916 w 2184063"/>
                  <a:gd name="connsiteY50" fmla="*/ 1697184 h 2440282"/>
                  <a:gd name="connsiteX51" fmla="*/ 1285489 w 2184063"/>
                  <a:gd name="connsiteY51" fmla="*/ 1993015 h 2440282"/>
                  <a:gd name="connsiteX52" fmla="*/ 1260601 w 2184063"/>
                  <a:gd name="connsiteY52" fmla="*/ 2035534 h 2440282"/>
                  <a:gd name="connsiteX53" fmla="*/ 1260602 w 2184063"/>
                  <a:gd name="connsiteY53" fmla="*/ 2035534 h 2440282"/>
                  <a:gd name="connsiteX54" fmla="*/ 1260602 w 2184063"/>
                  <a:gd name="connsiteY54" fmla="*/ 2035534 h 2440282"/>
                  <a:gd name="connsiteX55" fmla="*/ 1260601 w 2184063"/>
                  <a:gd name="connsiteY55" fmla="*/ 2035533 h 2440282"/>
                  <a:gd name="connsiteX56" fmla="*/ 1285489 w 2184063"/>
                  <a:gd name="connsiteY56" fmla="*/ 1993015 h 2440282"/>
                  <a:gd name="connsiteX57" fmla="*/ 1396916 w 2184063"/>
                  <a:gd name="connsiteY57" fmla="*/ 1697184 h 2440282"/>
                  <a:gd name="connsiteX58" fmla="*/ 1275610 w 2184063"/>
                  <a:gd name="connsiteY58" fmla="*/ 847292 h 2440282"/>
                  <a:gd name="connsiteX59" fmla="*/ 1215481 w 2184063"/>
                  <a:gd name="connsiteY59" fmla="*/ 818299 h 2440282"/>
                  <a:gd name="connsiteX60" fmla="*/ 1163660 w 2184063"/>
                  <a:gd name="connsiteY60" fmla="*/ 817000 h 2440282"/>
                  <a:gd name="connsiteX61" fmla="*/ 889934 w 2184063"/>
                  <a:gd name="connsiteY61" fmla="*/ 678096 h 2440282"/>
                  <a:gd name="connsiteX62" fmla="*/ 888448 w 2184063"/>
                  <a:gd name="connsiteY62" fmla="*/ 648570 h 2440282"/>
                  <a:gd name="connsiteX63" fmla="*/ 895432 w 2184063"/>
                  <a:gd name="connsiteY63" fmla="*/ 618460 h 2440282"/>
                  <a:gd name="connsiteX64" fmla="*/ 895432 w 2184063"/>
                  <a:gd name="connsiteY64" fmla="*/ 618460 h 2440282"/>
                  <a:gd name="connsiteX65" fmla="*/ 889934 w 2184063"/>
                  <a:gd name="connsiteY65" fmla="*/ 678097 h 2440282"/>
                  <a:gd name="connsiteX66" fmla="*/ 6797 w 2184063"/>
                  <a:gd name="connsiteY66" fmla="*/ 1320701 h 2440282"/>
                  <a:gd name="connsiteX67" fmla="*/ 432908 w 2184063"/>
                  <a:gd name="connsiteY67" fmla="*/ 239297 h 2440282"/>
                  <a:gd name="connsiteX68" fmla="*/ 537196 w 2184063"/>
                  <a:gd name="connsiteY68" fmla="*/ 252259 h 2440282"/>
                  <a:gd name="connsiteX69" fmla="*/ 549990 w 2184063"/>
                  <a:gd name="connsiteY69" fmla="*/ 257738 h 2440282"/>
                  <a:gd name="connsiteX70" fmla="*/ 539024 w 2184063"/>
                  <a:gd name="connsiteY70" fmla="*/ 238711 h 2440282"/>
                  <a:gd name="connsiteX71" fmla="*/ 534800 w 2184063"/>
                  <a:gd name="connsiteY71" fmla="*/ 216566 h 2440282"/>
                  <a:gd name="connsiteX72" fmla="*/ 1352552 w 2184063"/>
                  <a:gd name="connsiteY72" fmla="*/ 0 h 2440282"/>
                  <a:gd name="connsiteX73" fmla="*/ 1509348 w 2184063"/>
                  <a:gd name="connsiteY73" fmla="*/ 4183 h 2440282"/>
                  <a:gd name="connsiteX74" fmla="*/ 1509465 w 2184063"/>
                  <a:gd name="connsiteY74" fmla="*/ 4560 h 2440282"/>
                  <a:gd name="connsiteX75" fmla="*/ 1509348 w 2184063"/>
                  <a:gd name="connsiteY75" fmla="*/ 4183 h 2440282"/>
                  <a:gd name="connsiteX76" fmla="*/ 1517357 w 2184063"/>
                  <a:gd name="connsiteY76" fmla="*/ 4397 h 2440282"/>
                  <a:gd name="connsiteX77" fmla="*/ 1542751 w 2184063"/>
                  <a:gd name="connsiteY77" fmla="*/ 6483 h 2440282"/>
                  <a:gd name="connsiteX78" fmla="*/ 1542752 w 2184063"/>
                  <a:gd name="connsiteY78" fmla="*/ 6485 h 2440282"/>
                  <a:gd name="connsiteX79" fmla="*/ 1562673 w 2184063"/>
                  <a:gd name="connsiteY79" fmla="*/ 8123 h 2440282"/>
                  <a:gd name="connsiteX80" fmla="*/ 2008369 w 2184063"/>
                  <a:gd name="connsiteY80" fmla="*/ 199132 h 2440282"/>
                  <a:gd name="connsiteX81" fmla="*/ 1828928 w 2184063"/>
                  <a:gd name="connsiteY81" fmla="*/ 213439 h 2440282"/>
                  <a:gd name="connsiteX82" fmla="*/ 1828923 w 2184063"/>
                  <a:gd name="connsiteY82" fmla="*/ 213437 h 2440282"/>
                  <a:gd name="connsiteX83" fmla="*/ 1725400 w 2184063"/>
                  <a:gd name="connsiteY83" fmla="*/ 221692 h 2440282"/>
                  <a:gd name="connsiteX84" fmla="*/ 1712840 w 2184063"/>
                  <a:gd name="connsiteY84" fmla="*/ 215203 h 2440282"/>
                  <a:gd name="connsiteX85" fmla="*/ 1541891 w 2184063"/>
                  <a:gd name="connsiteY85" fmla="*/ 219746 h 2440282"/>
                  <a:gd name="connsiteX86" fmla="*/ 1464661 w 2184063"/>
                  <a:gd name="connsiteY86" fmla="*/ 242482 h 2440282"/>
                  <a:gd name="connsiteX87" fmla="*/ 1460202 w 2184063"/>
                  <a:gd name="connsiteY87" fmla="*/ 243795 h 2440282"/>
                  <a:gd name="connsiteX88" fmla="*/ 1458541 w 2184063"/>
                  <a:gd name="connsiteY88" fmla="*/ 243929 h 2440282"/>
                  <a:gd name="connsiteX89" fmla="*/ 1458568 w 2184063"/>
                  <a:gd name="connsiteY89" fmla="*/ 244278 h 2440282"/>
                  <a:gd name="connsiteX90" fmla="*/ 1428046 w 2184063"/>
                  <a:gd name="connsiteY90" fmla="*/ 253265 h 2440282"/>
                  <a:gd name="connsiteX91" fmla="*/ 1187276 w 2184063"/>
                  <a:gd name="connsiteY91" fmla="*/ 410062 h 2440282"/>
                  <a:gd name="connsiteX92" fmla="*/ 1186301 w 2184063"/>
                  <a:gd name="connsiteY92" fmla="*/ 412477 h 2440282"/>
                  <a:gd name="connsiteX93" fmla="*/ 1156029 w 2184063"/>
                  <a:gd name="connsiteY93" fmla="*/ 426126 h 2440282"/>
                  <a:gd name="connsiteX94" fmla="*/ 1148151 w 2184063"/>
                  <a:gd name="connsiteY94" fmla="*/ 425478 h 2440282"/>
                  <a:gd name="connsiteX95" fmla="*/ 1148474 w 2184063"/>
                  <a:gd name="connsiteY95" fmla="*/ 429528 h 2440282"/>
                  <a:gd name="connsiteX96" fmla="*/ 1120458 w 2184063"/>
                  <a:gd name="connsiteY96" fmla="*/ 442161 h 2440282"/>
                  <a:gd name="connsiteX97" fmla="*/ 922100 w 2184063"/>
                  <a:gd name="connsiteY97" fmla="*/ 676414 h 2440282"/>
                  <a:gd name="connsiteX98" fmla="*/ 1195825 w 2184063"/>
                  <a:gd name="connsiteY98" fmla="*/ 815318 h 2440282"/>
                  <a:gd name="connsiteX99" fmla="*/ 1247647 w 2184063"/>
                  <a:gd name="connsiteY99" fmla="*/ 816617 h 2440282"/>
                  <a:gd name="connsiteX100" fmla="*/ 1307776 w 2184063"/>
                  <a:gd name="connsiteY100" fmla="*/ 845609 h 2440282"/>
                  <a:gd name="connsiteX101" fmla="*/ 1429081 w 2184063"/>
                  <a:gd name="connsiteY101" fmla="*/ 1695501 h 2440282"/>
                  <a:gd name="connsiteX102" fmla="*/ 1317654 w 2184063"/>
                  <a:gd name="connsiteY102" fmla="*/ 1991332 h 2440282"/>
                  <a:gd name="connsiteX103" fmla="*/ 1292765 w 2184063"/>
                  <a:gd name="connsiteY103" fmla="*/ 2033852 h 2440282"/>
                  <a:gd name="connsiteX104" fmla="*/ 1292767 w 2184063"/>
                  <a:gd name="connsiteY104" fmla="*/ 2033854 h 2440282"/>
                  <a:gd name="connsiteX105" fmla="*/ 1291384 w 2184063"/>
                  <a:gd name="connsiteY105" fmla="*/ 2036215 h 2440282"/>
                  <a:gd name="connsiteX106" fmla="*/ 1299299 w 2184063"/>
                  <a:gd name="connsiteY106" fmla="*/ 2035387 h 2440282"/>
                  <a:gd name="connsiteX107" fmla="*/ 1362399 w 2184063"/>
                  <a:gd name="connsiteY107" fmla="*/ 2050208 h 2440282"/>
                  <a:gd name="connsiteX108" fmla="*/ 1607532 w 2184063"/>
                  <a:gd name="connsiteY108" fmla="*/ 2139940 h 2440282"/>
                  <a:gd name="connsiteX109" fmla="*/ 1630814 w 2184063"/>
                  <a:gd name="connsiteY109" fmla="*/ 2153467 h 2440282"/>
                  <a:gd name="connsiteX110" fmla="*/ 1632311 w 2184063"/>
                  <a:gd name="connsiteY110" fmla="*/ 2172254 h 2440282"/>
                  <a:gd name="connsiteX111" fmla="*/ 1659424 w 2184063"/>
                  <a:gd name="connsiteY111" fmla="*/ 2170092 h 2440282"/>
                  <a:gd name="connsiteX112" fmla="*/ 1659425 w 2184063"/>
                  <a:gd name="connsiteY112" fmla="*/ 2170094 h 2440282"/>
                  <a:gd name="connsiteX113" fmla="*/ 1739657 w 2184063"/>
                  <a:gd name="connsiteY113" fmla="*/ 2163696 h 2440282"/>
                  <a:gd name="connsiteX114" fmla="*/ 1739657 w 2184063"/>
                  <a:gd name="connsiteY114" fmla="*/ 2163695 h 2440282"/>
                  <a:gd name="connsiteX115" fmla="*/ 2172774 w 2184063"/>
                  <a:gd name="connsiteY115" fmla="*/ 2129161 h 2440282"/>
                  <a:gd name="connsiteX116" fmla="*/ 2177820 w 2184063"/>
                  <a:gd name="connsiteY116" fmla="*/ 2136008 h 2440282"/>
                  <a:gd name="connsiteX117" fmla="*/ 2184013 w 2184063"/>
                  <a:gd name="connsiteY117" fmla="*/ 2144406 h 2440282"/>
                  <a:gd name="connsiteX118" fmla="*/ 2184063 w 2184063"/>
                  <a:gd name="connsiteY118" fmla="*/ 2144590 h 2440282"/>
                  <a:gd name="connsiteX119" fmla="*/ 1917921 w 2184063"/>
                  <a:gd name="connsiteY119" fmla="*/ 2338068 h 2440282"/>
                  <a:gd name="connsiteX120" fmla="*/ 1843707 w 2184063"/>
                  <a:gd name="connsiteY120" fmla="*/ 2359386 h 2440282"/>
                  <a:gd name="connsiteX121" fmla="*/ 1742499 w 2184063"/>
                  <a:gd name="connsiteY121" fmla="*/ 2382008 h 2440282"/>
                  <a:gd name="connsiteX122" fmla="*/ 1681997 w 2184063"/>
                  <a:gd name="connsiteY122" fmla="*/ 2392777 h 2440282"/>
                  <a:gd name="connsiteX123" fmla="*/ 1681997 w 2184063"/>
                  <a:gd name="connsiteY123" fmla="*/ 2392779 h 2440282"/>
                  <a:gd name="connsiteX124" fmla="*/ 1650364 w 2184063"/>
                  <a:gd name="connsiteY124" fmla="*/ 2398408 h 2440282"/>
                  <a:gd name="connsiteX125" fmla="*/ 1649832 w 2184063"/>
                  <a:gd name="connsiteY125" fmla="*/ 2394461 h 2440282"/>
                  <a:gd name="connsiteX126" fmla="*/ 1649832 w 2184063"/>
                  <a:gd name="connsiteY126" fmla="*/ 2394461 h 2440282"/>
                  <a:gd name="connsiteX127" fmla="*/ 1650364 w 2184063"/>
                  <a:gd name="connsiteY127" fmla="*/ 2398408 h 2440282"/>
                  <a:gd name="connsiteX128" fmla="*/ 1632353 w 2184063"/>
                  <a:gd name="connsiteY128" fmla="*/ 2401613 h 2440282"/>
                  <a:gd name="connsiteX129" fmla="*/ 1390668 w 2184063"/>
                  <a:gd name="connsiteY129" fmla="*/ 2429950 h 2440282"/>
                  <a:gd name="connsiteX130" fmla="*/ 579308 w 2184063"/>
                  <a:gd name="connsiteY130" fmla="*/ 2333617 h 2440282"/>
                  <a:gd name="connsiteX131" fmla="*/ 569445 w 2184063"/>
                  <a:gd name="connsiteY131" fmla="*/ 2320235 h 2440282"/>
                  <a:gd name="connsiteX132" fmla="*/ 546402 w 2184063"/>
                  <a:gd name="connsiteY132" fmla="*/ 2319700 h 2440282"/>
                  <a:gd name="connsiteX133" fmla="*/ 6797 w 2184063"/>
                  <a:gd name="connsiteY133" fmla="*/ 1320701 h 244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184063" h="2440282">
                    <a:moveTo>
                      <a:pt x="1852851" y="209091"/>
                    </a:moveTo>
                    <a:lnTo>
                      <a:pt x="1852850" y="209092"/>
                    </a:lnTo>
                    <a:lnTo>
                      <a:pt x="1854464" y="210520"/>
                    </a:lnTo>
                    <a:lnTo>
                      <a:pt x="1976204" y="200812"/>
                    </a:lnTo>
                    <a:cubicBezTo>
                      <a:pt x="1976203" y="200812"/>
                      <a:pt x="1976203" y="200811"/>
                      <a:pt x="1976202" y="200811"/>
                    </a:cubicBezTo>
                    <a:lnTo>
                      <a:pt x="1854465" y="210519"/>
                    </a:lnTo>
                    <a:lnTo>
                      <a:pt x="1852851" y="209091"/>
                    </a:lnTo>
                    <a:close/>
                    <a:moveTo>
                      <a:pt x="1545827" y="16370"/>
                    </a:moveTo>
                    <a:lnTo>
                      <a:pt x="1546839" y="19625"/>
                    </a:lnTo>
                    <a:cubicBezTo>
                      <a:pt x="1547008" y="20167"/>
                      <a:pt x="1547009" y="20167"/>
                      <a:pt x="1546840" y="19625"/>
                    </a:cubicBezTo>
                    <a:lnTo>
                      <a:pt x="1545827" y="16370"/>
                    </a:lnTo>
                    <a:close/>
                    <a:moveTo>
                      <a:pt x="1205373" y="316165"/>
                    </a:moveTo>
                    <a:lnTo>
                      <a:pt x="1212305" y="300036"/>
                    </a:lnTo>
                    <a:lnTo>
                      <a:pt x="1212305" y="300036"/>
                    </a:lnTo>
                    <a:lnTo>
                      <a:pt x="1205373" y="316165"/>
                    </a:lnTo>
                    <a:close/>
                    <a:moveTo>
                      <a:pt x="1193878" y="368108"/>
                    </a:moveTo>
                    <a:lnTo>
                      <a:pt x="1193878" y="368108"/>
                    </a:lnTo>
                    <a:lnTo>
                      <a:pt x="1197076" y="335468"/>
                    </a:lnTo>
                    <a:lnTo>
                      <a:pt x="1197076" y="335468"/>
                    </a:lnTo>
                    <a:lnTo>
                      <a:pt x="1193878" y="368108"/>
                    </a:lnTo>
                    <a:close/>
                    <a:moveTo>
                      <a:pt x="1154137" y="414159"/>
                    </a:moveTo>
                    <a:lnTo>
                      <a:pt x="1154137" y="414159"/>
                    </a:lnTo>
                    <a:lnTo>
                      <a:pt x="1155110" y="411746"/>
                    </a:lnTo>
                    <a:lnTo>
                      <a:pt x="1155110" y="411746"/>
                    </a:lnTo>
                    <a:lnTo>
                      <a:pt x="1154137" y="414159"/>
                    </a:lnTo>
                    <a:close/>
                    <a:moveTo>
                      <a:pt x="1259218" y="2037899"/>
                    </a:moveTo>
                    <a:lnTo>
                      <a:pt x="1267134" y="2037071"/>
                    </a:lnTo>
                    <a:lnTo>
                      <a:pt x="1330234" y="2051892"/>
                    </a:lnTo>
                    <a:cubicBezTo>
                      <a:pt x="1402647" y="2071108"/>
                      <a:pt x="1468312" y="2093554"/>
                      <a:pt x="1523631" y="2117390"/>
                    </a:cubicBezTo>
                    <a:lnTo>
                      <a:pt x="1547271" y="2128463"/>
                    </a:lnTo>
                    <a:lnTo>
                      <a:pt x="1560018" y="2288333"/>
                    </a:lnTo>
                    <a:lnTo>
                      <a:pt x="2005328" y="2252828"/>
                    </a:lnTo>
                    <a:lnTo>
                      <a:pt x="2005329" y="2252827"/>
                    </a:lnTo>
                    <a:lnTo>
                      <a:pt x="1560018" y="2288333"/>
                    </a:lnTo>
                    <a:lnTo>
                      <a:pt x="1547271" y="2128463"/>
                    </a:lnTo>
                    <a:lnTo>
                      <a:pt x="1523631" y="2117390"/>
                    </a:lnTo>
                    <a:cubicBezTo>
                      <a:pt x="1468312" y="2093553"/>
                      <a:pt x="1402647" y="2071107"/>
                      <a:pt x="1330234" y="2051892"/>
                    </a:cubicBezTo>
                    <a:lnTo>
                      <a:pt x="1267134" y="2037070"/>
                    </a:lnTo>
                    <a:lnTo>
                      <a:pt x="1259218" y="2037899"/>
                    </a:lnTo>
                    <a:cubicBezTo>
                      <a:pt x="1259299" y="2037760"/>
                      <a:pt x="1259381" y="2037622"/>
                      <a:pt x="1259462" y="2037483"/>
                    </a:cubicBezTo>
                    <a:cubicBezTo>
                      <a:pt x="1259381" y="2037622"/>
                      <a:pt x="1259299" y="2037760"/>
                      <a:pt x="1259218" y="2037899"/>
                    </a:cubicBezTo>
                    <a:close/>
                    <a:moveTo>
                      <a:pt x="1116309" y="431210"/>
                    </a:moveTo>
                    <a:lnTo>
                      <a:pt x="1116309" y="431210"/>
                    </a:lnTo>
                    <a:cubicBezTo>
                      <a:pt x="1116201" y="429860"/>
                      <a:pt x="1116094" y="428509"/>
                      <a:pt x="1115986" y="427159"/>
                    </a:cubicBezTo>
                    <a:lnTo>
                      <a:pt x="1115986" y="427159"/>
                    </a:lnTo>
                    <a:cubicBezTo>
                      <a:pt x="1116094" y="428509"/>
                      <a:pt x="1116201" y="429860"/>
                      <a:pt x="1116309" y="431210"/>
                    </a:cubicBezTo>
                    <a:close/>
                    <a:moveTo>
                      <a:pt x="889934" y="678097"/>
                    </a:moveTo>
                    <a:cubicBezTo>
                      <a:pt x="905620" y="755766"/>
                      <a:pt x="1013082" y="805327"/>
                      <a:pt x="1163660" y="817001"/>
                    </a:cubicBezTo>
                    <a:lnTo>
                      <a:pt x="1215481" y="818299"/>
                    </a:lnTo>
                    <a:lnTo>
                      <a:pt x="1275610" y="847293"/>
                    </a:lnTo>
                    <a:cubicBezTo>
                      <a:pt x="1440271" y="968328"/>
                      <a:pt x="1495911" y="1319599"/>
                      <a:pt x="1396916" y="1697184"/>
                    </a:cubicBezTo>
                    <a:cubicBezTo>
                      <a:pt x="1368632" y="1805068"/>
                      <a:pt x="1330403" y="1904884"/>
                      <a:pt x="1285489" y="1993015"/>
                    </a:cubicBezTo>
                    <a:lnTo>
                      <a:pt x="1260601" y="2035534"/>
                    </a:lnTo>
                    <a:lnTo>
                      <a:pt x="1260602" y="2035534"/>
                    </a:lnTo>
                    <a:lnTo>
                      <a:pt x="1260602" y="2035534"/>
                    </a:lnTo>
                    <a:lnTo>
                      <a:pt x="1260601" y="2035533"/>
                    </a:lnTo>
                    <a:lnTo>
                      <a:pt x="1285489" y="1993015"/>
                    </a:lnTo>
                    <a:cubicBezTo>
                      <a:pt x="1330403" y="1904884"/>
                      <a:pt x="1368632" y="1805067"/>
                      <a:pt x="1396916" y="1697184"/>
                    </a:cubicBezTo>
                    <a:cubicBezTo>
                      <a:pt x="1495911" y="1319598"/>
                      <a:pt x="1440271" y="968327"/>
                      <a:pt x="1275610" y="847292"/>
                    </a:cubicBezTo>
                    <a:lnTo>
                      <a:pt x="1215481" y="818299"/>
                    </a:lnTo>
                    <a:lnTo>
                      <a:pt x="1163660" y="817000"/>
                    </a:lnTo>
                    <a:cubicBezTo>
                      <a:pt x="1013082" y="805326"/>
                      <a:pt x="905620" y="755765"/>
                      <a:pt x="889934" y="678096"/>
                    </a:cubicBezTo>
                    <a:cubicBezTo>
                      <a:pt x="887973" y="668388"/>
                      <a:pt x="887505" y="658527"/>
                      <a:pt x="888448" y="648570"/>
                    </a:cubicBezTo>
                    <a:lnTo>
                      <a:pt x="895432" y="618460"/>
                    </a:lnTo>
                    <a:lnTo>
                      <a:pt x="895432" y="618460"/>
                    </a:lnTo>
                    <a:cubicBezTo>
                      <a:pt x="888059" y="638656"/>
                      <a:pt x="886012" y="658680"/>
                      <a:pt x="889934" y="678097"/>
                    </a:cubicBezTo>
                    <a:close/>
                    <a:moveTo>
                      <a:pt x="6797" y="1320701"/>
                    </a:moveTo>
                    <a:cubicBezTo>
                      <a:pt x="-39033" y="745877"/>
                      <a:pt x="151742" y="261712"/>
                      <a:pt x="432908" y="239297"/>
                    </a:cubicBezTo>
                    <a:cubicBezTo>
                      <a:pt x="468053" y="236494"/>
                      <a:pt x="502949" y="241039"/>
                      <a:pt x="537196" y="252259"/>
                    </a:cubicBezTo>
                    <a:lnTo>
                      <a:pt x="549990" y="257738"/>
                    </a:lnTo>
                    <a:lnTo>
                      <a:pt x="539024" y="238711"/>
                    </a:lnTo>
                    <a:cubicBezTo>
                      <a:pt x="536231" y="231429"/>
                      <a:pt x="534801" y="224038"/>
                      <a:pt x="534800" y="216566"/>
                    </a:cubicBezTo>
                    <a:cubicBezTo>
                      <a:pt x="534802" y="96957"/>
                      <a:pt x="900922" y="-1"/>
                      <a:pt x="1352552" y="0"/>
                    </a:cubicBezTo>
                    <a:lnTo>
                      <a:pt x="1509348" y="4183"/>
                    </a:lnTo>
                    <a:lnTo>
                      <a:pt x="1509465" y="4560"/>
                    </a:lnTo>
                    <a:lnTo>
                      <a:pt x="1509348" y="4183"/>
                    </a:lnTo>
                    <a:lnTo>
                      <a:pt x="1517357" y="4397"/>
                    </a:lnTo>
                    <a:lnTo>
                      <a:pt x="1542751" y="6483"/>
                    </a:lnTo>
                    <a:cubicBezTo>
                      <a:pt x="1542751" y="6484"/>
                      <a:pt x="1542752" y="6484"/>
                      <a:pt x="1542752" y="6485"/>
                    </a:cubicBezTo>
                    <a:lnTo>
                      <a:pt x="1562673" y="8123"/>
                    </a:lnTo>
                    <a:lnTo>
                      <a:pt x="2008369" y="199132"/>
                    </a:lnTo>
                    <a:lnTo>
                      <a:pt x="1828928" y="213439"/>
                    </a:lnTo>
                    <a:cubicBezTo>
                      <a:pt x="1828926" y="213438"/>
                      <a:pt x="1828925" y="213438"/>
                      <a:pt x="1828923" y="213437"/>
                    </a:cubicBezTo>
                    <a:lnTo>
                      <a:pt x="1725400" y="221692"/>
                    </a:lnTo>
                    <a:lnTo>
                      <a:pt x="1712840" y="215203"/>
                    </a:lnTo>
                    <a:cubicBezTo>
                      <a:pt x="1675352" y="202644"/>
                      <a:pt x="1613776" y="204283"/>
                      <a:pt x="1541891" y="219746"/>
                    </a:cubicBezTo>
                    <a:lnTo>
                      <a:pt x="1464661" y="242482"/>
                    </a:lnTo>
                    <a:lnTo>
                      <a:pt x="1460202" y="243795"/>
                    </a:lnTo>
                    <a:lnTo>
                      <a:pt x="1458541" y="243929"/>
                    </a:lnTo>
                    <a:cubicBezTo>
                      <a:pt x="1458550" y="244045"/>
                      <a:pt x="1458559" y="244162"/>
                      <a:pt x="1458568" y="244278"/>
                    </a:cubicBezTo>
                    <a:lnTo>
                      <a:pt x="1428046" y="253265"/>
                    </a:lnTo>
                    <a:cubicBezTo>
                      <a:pt x="1309913" y="297063"/>
                      <a:pt x="1217635" y="359124"/>
                      <a:pt x="1187276" y="410062"/>
                    </a:cubicBezTo>
                    <a:lnTo>
                      <a:pt x="1186301" y="412477"/>
                    </a:lnTo>
                    <a:lnTo>
                      <a:pt x="1156029" y="426126"/>
                    </a:lnTo>
                    <a:lnTo>
                      <a:pt x="1148151" y="425478"/>
                    </a:lnTo>
                    <a:cubicBezTo>
                      <a:pt x="1148259" y="426828"/>
                      <a:pt x="1148366" y="428178"/>
                      <a:pt x="1148474" y="429528"/>
                    </a:cubicBezTo>
                    <a:lnTo>
                      <a:pt x="1120458" y="442161"/>
                    </a:lnTo>
                    <a:cubicBezTo>
                      <a:pt x="986214" y="511360"/>
                      <a:pt x="906413" y="598746"/>
                      <a:pt x="922100" y="676414"/>
                    </a:cubicBezTo>
                    <a:cubicBezTo>
                      <a:pt x="937784" y="754082"/>
                      <a:pt x="1045247" y="803644"/>
                      <a:pt x="1195825" y="815318"/>
                    </a:cubicBezTo>
                    <a:lnTo>
                      <a:pt x="1247647" y="816617"/>
                    </a:lnTo>
                    <a:lnTo>
                      <a:pt x="1307776" y="845609"/>
                    </a:lnTo>
                    <a:cubicBezTo>
                      <a:pt x="1472436" y="966644"/>
                      <a:pt x="1528076" y="1317916"/>
                      <a:pt x="1429081" y="1695501"/>
                    </a:cubicBezTo>
                    <a:cubicBezTo>
                      <a:pt x="1400796" y="1803384"/>
                      <a:pt x="1362567" y="1903203"/>
                      <a:pt x="1317654" y="1991332"/>
                    </a:cubicBezTo>
                    <a:lnTo>
                      <a:pt x="1292765" y="2033852"/>
                    </a:lnTo>
                    <a:lnTo>
                      <a:pt x="1292767" y="2033854"/>
                    </a:lnTo>
                    <a:lnTo>
                      <a:pt x="1291384" y="2036215"/>
                    </a:lnTo>
                    <a:lnTo>
                      <a:pt x="1299299" y="2035387"/>
                    </a:lnTo>
                    <a:lnTo>
                      <a:pt x="1362399" y="2050208"/>
                    </a:lnTo>
                    <a:cubicBezTo>
                      <a:pt x="1458949" y="2075829"/>
                      <a:pt x="1543506" y="2107194"/>
                      <a:pt x="1607532" y="2139940"/>
                    </a:cubicBezTo>
                    <a:lnTo>
                      <a:pt x="1630814" y="2153467"/>
                    </a:lnTo>
                    <a:lnTo>
                      <a:pt x="1632311" y="2172254"/>
                    </a:lnTo>
                    <a:lnTo>
                      <a:pt x="1659424" y="2170092"/>
                    </a:lnTo>
                    <a:cubicBezTo>
                      <a:pt x="1659424" y="2170093"/>
                      <a:pt x="1659425" y="2170093"/>
                      <a:pt x="1659425" y="2170094"/>
                    </a:cubicBezTo>
                    <a:lnTo>
                      <a:pt x="1739657" y="2163696"/>
                    </a:lnTo>
                    <a:lnTo>
                      <a:pt x="1739657" y="2163695"/>
                    </a:lnTo>
                    <a:lnTo>
                      <a:pt x="2172774" y="2129161"/>
                    </a:lnTo>
                    <a:lnTo>
                      <a:pt x="2177820" y="2136008"/>
                    </a:lnTo>
                    <a:lnTo>
                      <a:pt x="2184013" y="2144406"/>
                    </a:lnTo>
                    <a:cubicBezTo>
                      <a:pt x="2184030" y="2144467"/>
                      <a:pt x="2184046" y="2144529"/>
                      <a:pt x="2184063" y="2144590"/>
                    </a:cubicBezTo>
                    <a:lnTo>
                      <a:pt x="1917921" y="2338068"/>
                    </a:lnTo>
                    <a:lnTo>
                      <a:pt x="1843707" y="2359386"/>
                    </a:lnTo>
                    <a:cubicBezTo>
                      <a:pt x="1811611" y="2367380"/>
                      <a:pt x="1777800" y="2374946"/>
                      <a:pt x="1742499" y="2382008"/>
                    </a:cubicBezTo>
                    <a:lnTo>
                      <a:pt x="1681997" y="2392777"/>
                    </a:lnTo>
                    <a:lnTo>
                      <a:pt x="1681997" y="2392779"/>
                    </a:lnTo>
                    <a:lnTo>
                      <a:pt x="1650364" y="2398408"/>
                    </a:lnTo>
                    <a:cubicBezTo>
                      <a:pt x="1650187" y="2397092"/>
                      <a:pt x="1650009" y="2395777"/>
                      <a:pt x="1649832" y="2394461"/>
                    </a:cubicBezTo>
                    <a:lnTo>
                      <a:pt x="1649832" y="2394461"/>
                    </a:lnTo>
                    <a:cubicBezTo>
                      <a:pt x="1650009" y="2395777"/>
                      <a:pt x="1650187" y="2397092"/>
                      <a:pt x="1650364" y="2398408"/>
                    </a:cubicBezTo>
                    <a:lnTo>
                      <a:pt x="1632353" y="2401613"/>
                    </a:lnTo>
                    <a:cubicBezTo>
                      <a:pt x="1556245" y="2413574"/>
                      <a:pt x="1475081" y="2423220"/>
                      <a:pt x="1390668" y="2429950"/>
                    </a:cubicBezTo>
                    <a:cubicBezTo>
                      <a:pt x="996741" y="2461358"/>
                      <a:pt x="662600" y="2418871"/>
                      <a:pt x="579308" y="2333617"/>
                    </a:cubicBezTo>
                    <a:lnTo>
                      <a:pt x="569445" y="2320235"/>
                    </a:lnTo>
                    <a:lnTo>
                      <a:pt x="546402" y="2319700"/>
                    </a:lnTo>
                    <a:cubicBezTo>
                      <a:pt x="285436" y="2286867"/>
                      <a:pt x="49765" y="1859601"/>
                      <a:pt x="6797" y="1320701"/>
                    </a:cubicBezTo>
                    <a:close/>
                  </a:path>
                </a:pathLst>
              </a:custGeom>
              <a:solidFill>
                <a:srgbClr val="5D56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C263"/>
                  </a:solidFill>
                </a:endParaRPr>
              </a:p>
            </p:txBody>
          </p:sp>
        </p:grpSp>
        <p:sp>
          <p:nvSpPr>
            <p:cNvPr id="89" name="TextBox 88">
              <a:extLst>
                <a:ext uri="{FF2B5EF4-FFF2-40B4-BE49-F238E27FC236}">
                  <a16:creationId xmlns:a16="http://schemas.microsoft.com/office/drawing/2014/main" id="{0C4260AD-C4B9-9033-10B4-D4DC4EE44A9C}"/>
                </a:ext>
              </a:extLst>
            </p:cNvPr>
            <p:cNvSpPr txBox="1"/>
            <p:nvPr/>
          </p:nvSpPr>
          <p:spPr>
            <a:xfrm>
              <a:off x="671519" y="3858267"/>
              <a:ext cx="1685601" cy="369332"/>
            </a:xfrm>
            <a:prstGeom prst="rect">
              <a:avLst/>
            </a:prstGeom>
            <a:noFill/>
          </p:spPr>
          <p:txBody>
            <a:bodyPr vert="horz" wrap="square" rtlCol="0">
              <a:spAutoFit/>
            </a:bodyPr>
            <a:lstStyle/>
            <a:p>
              <a:pPr algn="ctr"/>
              <a:r>
                <a:rPr lang="en-GB" b="1">
                  <a:latin typeface="Aptos" panose="020B0004020202020204" pitchFamily="34" charset="0"/>
                </a:rPr>
                <a:t>The Settlor</a:t>
              </a:r>
            </a:p>
          </p:txBody>
        </p:sp>
        <p:sp>
          <p:nvSpPr>
            <p:cNvPr id="90" name="TextBox 89">
              <a:extLst>
                <a:ext uri="{FF2B5EF4-FFF2-40B4-BE49-F238E27FC236}">
                  <a16:creationId xmlns:a16="http://schemas.microsoft.com/office/drawing/2014/main" id="{8D44BA67-C0F9-CCF2-3CA8-CCF071B1F5E0}"/>
                </a:ext>
              </a:extLst>
            </p:cNvPr>
            <p:cNvSpPr txBox="1"/>
            <p:nvPr/>
          </p:nvSpPr>
          <p:spPr>
            <a:xfrm>
              <a:off x="671519" y="4168121"/>
              <a:ext cx="1685601" cy="523220"/>
            </a:xfrm>
            <a:prstGeom prst="rect">
              <a:avLst/>
            </a:prstGeom>
            <a:noFill/>
          </p:spPr>
          <p:txBody>
            <a:bodyPr vert="horz" wrap="square" rtlCol="0">
              <a:spAutoFit/>
            </a:bodyPr>
            <a:lstStyle/>
            <a:p>
              <a:pPr algn="ctr"/>
              <a:r>
                <a:rPr lang="en-GB" sz="1400">
                  <a:latin typeface="Aptos" panose="020B0004020202020204" pitchFamily="34" charset="0"/>
                </a:rPr>
                <a:t>Puts assets into the trust</a:t>
              </a:r>
            </a:p>
          </p:txBody>
        </p:sp>
      </p:grpSp>
      <p:grpSp>
        <p:nvGrpSpPr>
          <p:cNvPr id="98" name="Group 97">
            <a:extLst>
              <a:ext uri="{FF2B5EF4-FFF2-40B4-BE49-F238E27FC236}">
                <a16:creationId xmlns:a16="http://schemas.microsoft.com/office/drawing/2014/main" id="{F3B73E44-082E-FEED-64F3-1BCFFF4759DB}"/>
              </a:ext>
            </a:extLst>
          </p:cNvPr>
          <p:cNvGrpSpPr/>
          <p:nvPr/>
        </p:nvGrpSpPr>
        <p:grpSpPr>
          <a:xfrm>
            <a:off x="3859399" y="2679406"/>
            <a:ext cx="3074283" cy="2165019"/>
            <a:chOff x="2272308" y="2510607"/>
            <a:chExt cx="3074283" cy="2165019"/>
          </a:xfrm>
        </p:grpSpPr>
        <p:sp>
          <p:nvSpPr>
            <p:cNvPr id="72" name="Oval 71">
              <a:extLst>
                <a:ext uri="{FF2B5EF4-FFF2-40B4-BE49-F238E27FC236}">
                  <a16:creationId xmlns:a16="http://schemas.microsoft.com/office/drawing/2014/main" id="{CBDCA17A-1D74-980F-5E65-577CC9A95F2C}"/>
                </a:ext>
              </a:extLst>
            </p:cNvPr>
            <p:cNvSpPr/>
            <p:nvPr/>
          </p:nvSpPr>
          <p:spPr>
            <a:xfrm>
              <a:off x="3699303" y="2510607"/>
              <a:ext cx="1317429" cy="1317429"/>
            </a:xfrm>
            <a:prstGeom prst="ellipse">
              <a:avLst/>
            </a:prstGeom>
            <a:solidFill>
              <a:srgbClr val="C5C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C6B7D41-E32A-C716-0F74-6F2BDF17A95E}"/>
                </a:ext>
              </a:extLst>
            </p:cNvPr>
            <p:cNvSpPr/>
            <p:nvPr/>
          </p:nvSpPr>
          <p:spPr>
            <a:xfrm flipH="1">
              <a:off x="3911247" y="3378854"/>
              <a:ext cx="922021" cy="449183"/>
            </a:xfrm>
            <a:custGeom>
              <a:avLst/>
              <a:gdLst>
                <a:gd name="connsiteX0" fmla="*/ 203952 w 922021"/>
                <a:gd name="connsiteY0" fmla="*/ 0 h 449183"/>
                <a:gd name="connsiteX1" fmla="*/ 170719 w 922021"/>
                <a:gd name="connsiteY1" fmla="*/ 0 h 449183"/>
                <a:gd name="connsiteX2" fmla="*/ 18419 w 922021"/>
                <a:gd name="connsiteY2" fmla="*/ 164538 h 449183"/>
                <a:gd name="connsiteX3" fmla="*/ 981 w 922021"/>
                <a:gd name="connsiteY3" fmla="*/ 226004 h 449183"/>
                <a:gd name="connsiteX4" fmla="*/ 0 w 922021"/>
                <a:gd name="connsiteY4" fmla="*/ 233628 h 449183"/>
                <a:gd name="connsiteX5" fmla="*/ 18664 w 922021"/>
                <a:gd name="connsiteY5" fmla="*/ 256250 h 449183"/>
                <a:gd name="connsiteX6" fmla="*/ 484446 w 922021"/>
                <a:gd name="connsiteY6" fmla="*/ 449183 h 449183"/>
                <a:gd name="connsiteX7" fmla="*/ 852740 w 922021"/>
                <a:gd name="connsiteY7" fmla="*/ 336685 h 449183"/>
                <a:gd name="connsiteX8" fmla="*/ 922021 w 922021"/>
                <a:gd name="connsiteY8" fmla="*/ 279523 h 449183"/>
                <a:gd name="connsiteX9" fmla="*/ 915235 w 922021"/>
                <a:gd name="connsiteY9" fmla="*/ 226778 h 449183"/>
                <a:gd name="connsiteX10" fmla="*/ 897796 w 922021"/>
                <a:gd name="connsiteY10" fmla="*/ 165313 h 449183"/>
                <a:gd name="connsiteX11" fmla="*/ 745496 w 922021"/>
                <a:gd name="connsiteY11" fmla="*/ 774 h 449183"/>
                <a:gd name="connsiteX12" fmla="*/ 712264 w 922021"/>
                <a:gd name="connsiteY12" fmla="*/ 774 h 449183"/>
                <a:gd name="connsiteX13" fmla="*/ 710531 w 922021"/>
                <a:gd name="connsiteY13" fmla="*/ 11872 h 449183"/>
                <a:gd name="connsiteX14" fmla="*/ 673851 w 922021"/>
                <a:gd name="connsiteY14" fmla="*/ 118416 h 449183"/>
                <a:gd name="connsiteX15" fmla="*/ 587165 w 922021"/>
                <a:gd name="connsiteY15" fmla="*/ 215523 h 449183"/>
                <a:gd name="connsiteX16" fmla="*/ 559644 w 922021"/>
                <a:gd name="connsiteY16" fmla="*/ 238944 h 449183"/>
                <a:gd name="connsiteX17" fmla="*/ 576962 w 922021"/>
                <a:gd name="connsiteY17" fmla="*/ 106761 h 449183"/>
                <a:gd name="connsiteX18" fmla="*/ 577038 w 922021"/>
                <a:gd name="connsiteY18" fmla="*/ 106184 h 449183"/>
                <a:gd name="connsiteX19" fmla="*/ 563134 w 922021"/>
                <a:gd name="connsiteY19" fmla="*/ 116439 h 449183"/>
                <a:gd name="connsiteX20" fmla="*/ 497608 w 922021"/>
                <a:gd name="connsiteY20" fmla="*/ 145466 h 449183"/>
                <a:gd name="connsiteX21" fmla="*/ 460422 w 922021"/>
                <a:gd name="connsiteY21" fmla="*/ 150592 h 449183"/>
                <a:gd name="connsiteX22" fmla="*/ 460422 w 922021"/>
                <a:gd name="connsiteY22" fmla="*/ 150456 h 449183"/>
                <a:gd name="connsiteX23" fmla="*/ 418608 w 922021"/>
                <a:gd name="connsiteY23" fmla="*/ 144692 h 449183"/>
                <a:gd name="connsiteX24" fmla="*/ 353082 w 922021"/>
                <a:gd name="connsiteY24" fmla="*/ 115665 h 449183"/>
                <a:gd name="connsiteX25" fmla="*/ 339178 w 922021"/>
                <a:gd name="connsiteY25" fmla="*/ 105409 h 449183"/>
                <a:gd name="connsiteX26" fmla="*/ 339254 w 922021"/>
                <a:gd name="connsiteY26" fmla="*/ 105987 h 449183"/>
                <a:gd name="connsiteX27" fmla="*/ 356571 w 922021"/>
                <a:gd name="connsiteY27" fmla="*/ 238169 h 449183"/>
                <a:gd name="connsiteX28" fmla="*/ 329050 w 922021"/>
                <a:gd name="connsiteY28" fmla="*/ 214749 h 449183"/>
                <a:gd name="connsiteX29" fmla="*/ 242365 w 922021"/>
                <a:gd name="connsiteY29" fmla="*/ 117641 h 449183"/>
                <a:gd name="connsiteX30" fmla="*/ 205684 w 922021"/>
                <a:gd name="connsiteY30" fmla="*/ 11098 h 44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2021" h="449183">
                  <a:moveTo>
                    <a:pt x="203952" y="0"/>
                  </a:moveTo>
                  <a:lnTo>
                    <a:pt x="170719" y="0"/>
                  </a:lnTo>
                  <a:cubicBezTo>
                    <a:pt x="147713" y="31405"/>
                    <a:pt x="47083" y="95828"/>
                    <a:pt x="18419" y="164538"/>
                  </a:cubicBezTo>
                  <a:cubicBezTo>
                    <a:pt x="11253" y="181716"/>
                    <a:pt x="5431" y="203020"/>
                    <a:pt x="981" y="226004"/>
                  </a:cubicBezTo>
                  <a:lnTo>
                    <a:pt x="0" y="233628"/>
                  </a:lnTo>
                  <a:lnTo>
                    <a:pt x="18664" y="256250"/>
                  </a:lnTo>
                  <a:cubicBezTo>
                    <a:pt x="137869" y="375454"/>
                    <a:pt x="302547" y="449183"/>
                    <a:pt x="484446" y="449183"/>
                  </a:cubicBezTo>
                  <a:cubicBezTo>
                    <a:pt x="620870" y="449183"/>
                    <a:pt x="747608" y="407710"/>
                    <a:pt x="852740" y="336685"/>
                  </a:cubicBezTo>
                  <a:lnTo>
                    <a:pt x="922021" y="279523"/>
                  </a:lnTo>
                  <a:lnTo>
                    <a:pt x="915235" y="226778"/>
                  </a:lnTo>
                  <a:cubicBezTo>
                    <a:pt x="910784" y="203794"/>
                    <a:pt x="904962" y="182491"/>
                    <a:pt x="897796" y="165313"/>
                  </a:cubicBezTo>
                  <a:cubicBezTo>
                    <a:pt x="869133" y="96602"/>
                    <a:pt x="768502" y="32179"/>
                    <a:pt x="745496" y="774"/>
                  </a:cubicBezTo>
                  <a:lnTo>
                    <a:pt x="712264" y="774"/>
                  </a:lnTo>
                  <a:lnTo>
                    <a:pt x="710531" y="11872"/>
                  </a:lnTo>
                  <a:cubicBezTo>
                    <a:pt x="701418" y="60672"/>
                    <a:pt x="689404" y="98156"/>
                    <a:pt x="673851" y="118416"/>
                  </a:cubicBezTo>
                  <a:cubicBezTo>
                    <a:pt x="648765" y="153583"/>
                    <a:pt x="618194" y="187224"/>
                    <a:pt x="587165" y="215523"/>
                  </a:cubicBezTo>
                  <a:lnTo>
                    <a:pt x="559644" y="238944"/>
                  </a:lnTo>
                  <a:lnTo>
                    <a:pt x="576962" y="106761"/>
                  </a:lnTo>
                  <a:cubicBezTo>
                    <a:pt x="576987" y="106569"/>
                    <a:pt x="577012" y="106377"/>
                    <a:pt x="577038" y="106184"/>
                  </a:cubicBezTo>
                  <a:lnTo>
                    <a:pt x="563134" y="116439"/>
                  </a:lnTo>
                  <a:cubicBezTo>
                    <a:pt x="543441" y="128833"/>
                    <a:pt x="521373" y="138698"/>
                    <a:pt x="497608" y="145466"/>
                  </a:cubicBezTo>
                  <a:lnTo>
                    <a:pt x="460422" y="150592"/>
                  </a:lnTo>
                  <a:lnTo>
                    <a:pt x="460422" y="150456"/>
                  </a:lnTo>
                  <a:lnTo>
                    <a:pt x="418608" y="144692"/>
                  </a:lnTo>
                  <a:cubicBezTo>
                    <a:pt x="394842" y="137924"/>
                    <a:pt x="372774" y="128058"/>
                    <a:pt x="353082" y="115665"/>
                  </a:cubicBezTo>
                  <a:lnTo>
                    <a:pt x="339178" y="105409"/>
                  </a:lnTo>
                  <a:cubicBezTo>
                    <a:pt x="339203" y="105602"/>
                    <a:pt x="339229" y="105795"/>
                    <a:pt x="339254" y="105987"/>
                  </a:cubicBezTo>
                  <a:lnTo>
                    <a:pt x="356571" y="238169"/>
                  </a:lnTo>
                  <a:lnTo>
                    <a:pt x="329050" y="214749"/>
                  </a:lnTo>
                  <a:cubicBezTo>
                    <a:pt x="298021" y="186450"/>
                    <a:pt x="267450" y="152809"/>
                    <a:pt x="242365" y="117641"/>
                  </a:cubicBezTo>
                  <a:cubicBezTo>
                    <a:pt x="226812" y="97382"/>
                    <a:pt x="214798" y="59898"/>
                    <a:pt x="205684" y="11098"/>
                  </a:cubicBezTo>
                  <a:close/>
                </a:path>
              </a:pathLst>
            </a:cu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69" name="Group 68">
              <a:extLst>
                <a:ext uri="{FF2B5EF4-FFF2-40B4-BE49-F238E27FC236}">
                  <a16:creationId xmlns:a16="http://schemas.microsoft.com/office/drawing/2014/main" id="{73955809-DFA2-8EF8-F4C6-5A27944CC9B2}"/>
                </a:ext>
              </a:extLst>
            </p:cNvPr>
            <p:cNvGrpSpPr/>
            <p:nvPr/>
          </p:nvGrpSpPr>
          <p:grpSpPr>
            <a:xfrm>
              <a:off x="4102281" y="2855723"/>
              <a:ext cx="545759" cy="861396"/>
              <a:chOff x="4114981" y="2823043"/>
              <a:chExt cx="545759" cy="861396"/>
            </a:xfrm>
          </p:grpSpPr>
          <p:sp>
            <p:nvSpPr>
              <p:cNvPr id="55" name="Freeform 134">
                <a:extLst>
                  <a:ext uri="{FF2B5EF4-FFF2-40B4-BE49-F238E27FC236}">
                    <a16:creationId xmlns:a16="http://schemas.microsoft.com/office/drawing/2014/main" id="{BBAF72F3-48E4-F5D6-16F8-1EBD38B05E13}"/>
                  </a:ext>
                </a:extLst>
              </p:cNvPr>
              <p:cNvSpPr/>
              <p:nvPr/>
            </p:nvSpPr>
            <p:spPr>
              <a:xfrm>
                <a:off x="4312810" y="3486683"/>
                <a:ext cx="2982" cy="4820"/>
              </a:xfrm>
              <a:custGeom>
                <a:avLst/>
                <a:gdLst>
                  <a:gd name="connsiteX0" fmla="*/ 0 w 4868"/>
                  <a:gd name="connsiteY0" fmla="*/ 0 h 7868"/>
                  <a:gd name="connsiteX1" fmla="*/ 4868 w 4868"/>
                  <a:gd name="connsiteY1" fmla="*/ 3786 h 7868"/>
                  <a:gd name="connsiteX2" fmla="*/ 4033 w 4868"/>
                  <a:gd name="connsiteY2" fmla="*/ 7868 h 7868"/>
                  <a:gd name="connsiteX3" fmla="*/ 0 w 4868"/>
                  <a:gd name="connsiteY3" fmla="*/ 0 h 7868"/>
                </a:gdLst>
                <a:ahLst/>
                <a:cxnLst>
                  <a:cxn ang="0">
                    <a:pos x="connsiteX0" y="connsiteY0"/>
                  </a:cxn>
                  <a:cxn ang="0">
                    <a:pos x="connsiteX1" y="connsiteY1"/>
                  </a:cxn>
                  <a:cxn ang="0">
                    <a:pos x="connsiteX2" y="connsiteY2"/>
                  </a:cxn>
                  <a:cxn ang="0">
                    <a:pos x="connsiteX3" y="connsiteY3"/>
                  </a:cxn>
                </a:cxnLst>
                <a:rect l="l" t="t" r="r" b="b"/>
                <a:pathLst>
                  <a:path w="4868" h="7868">
                    <a:moveTo>
                      <a:pt x="0" y="0"/>
                    </a:moveTo>
                    <a:lnTo>
                      <a:pt x="4868" y="3786"/>
                    </a:lnTo>
                    <a:lnTo>
                      <a:pt x="4033" y="7868"/>
                    </a:lnTo>
                    <a:lnTo>
                      <a:pt x="0" y="0"/>
                    </a:lnTo>
                    <a:close/>
                  </a:path>
                </a:pathLst>
              </a:custGeom>
              <a:solidFill>
                <a:srgbClr val="F0C4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Freeform 135">
                <a:extLst>
                  <a:ext uri="{FF2B5EF4-FFF2-40B4-BE49-F238E27FC236}">
                    <a16:creationId xmlns:a16="http://schemas.microsoft.com/office/drawing/2014/main" id="{B64FD038-09CA-C4CB-685A-4E219DFE89A6}"/>
                  </a:ext>
                </a:extLst>
              </p:cNvPr>
              <p:cNvSpPr/>
              <p:nvPr/>
            </p:nvSpPr>
            <p:spPr>
              <a:xfrm>
                <a:off x="4202545" y="2981446"/>
                <a:ext cx="371102" cy="481205"/>
              </a:xfrm>
              <a:custGeom>
                <a:avLst/>
                <a:gdLst>
                  <a:gd name="connsiteX0" fmla="*/ 271867 w 605729"/>
                  <a:gd name="connsiteY0" fmla="*/ 0 h 785445"/>
                  <a:gd name="connsiteX1" fmla="*/ 441368 w 605729"/>
                  <a:gd name="connsiteY1" fmla="*/ 114848 h 785445"/>
                  <a:gd name="connsiteX2" fmla="*/ 588540 w 605729"/>
                  <a:gd name="connsiteY2" fmla="*/ 229507 h 785445"/>
                  <a:gd name="connsiteX3" fmla="*/ 591099 w 605729"/>
                  <a:gd name="connsiteY3" fmla="*/ 233648 h 785445"/>
                  <a:gd name="connsiteX4" fmla="*/ 600184 w 605729"/>
                  <a:gd name="connsiteY4" fmla="*/ 255531 h 785445"/>
                  <a:gd name="connsiteX5" fmla="*/ 601390 w 605729"/>
                  <a:gd name="connsiteY5" fmla="*/ 339310 h 785445"/>
                  <a:gd name="connsiteX6" fmla="*/ 604504 w 605729"/>
                  <a:gd name="connsiteY6" fmla="*/ 353061 h 785445"/>
                  <a:gd name="connsiteX7" fmla="*/ 604898 w 605729"/>
                  <a:gd name="connsiteY7" fmla="*/ 387007 h 785445"/>
                  <a:gd name="connsiteX8" fmla="*/ 603502 w 605729"/>
                  <a:gd name="connsiteY8" fmla="*/ 392994 h 785445"/>
                  <a:gd name="connsiteX9" fmla="*/ 603894 w 605729"/>
                  <a:gd name="connsiteY9" fmla="*/ 402838 h 785445"/>
                  <a:gd name="connsiteX10" fmla="*/ 602938 w 605729"/>
                  <a:gd name="connsiteY10" fmla="*/ 409471 h 785445"/>
                  <a:gd name="connsiteX11" fmla="*/ 603894 w 605729"/>
                  <a:gd name="connsiteY11" fmla="*/ 433478 h 785445"/>
                  <a:gd name="connsiteX12" fmla="*/ 600294 w 605729"/>
                  <a:gd name="connsiteY12" fmla="*/ 458474 h 785445"/>
                  <a:gd name="connsiteX13" fmla="*/ 596945 w 605729"/>
                  <a:gd name="connsiteY13" fmla="*/ 468319 h 785445"/>
                  <a:gd name="connsiteX14" fmla="*/ 595101 w 605729"/>
                  <a:gd name="connsiteY14" fmla="*/ 481048 h 785445"/>
                  <a:gd name="connsiteX15" fmla="*/ 569226 w 605729"/>
                  <a:gd name="connsiteY15" fmla="*/ 534642 h 785445"/>
                  <a:gd name="connsiteX16" fmla="*/ 563518 w 605729"/>
                  <a:gd name="connsiteY16" fmla="*/ 540398 h 785445"/>
                  <a:gd name="connsiteX17" fmla="*/ 557632 w 605729"/>
                  <a:gd name="connsiteY17" fmla="*/ 550724 h 785445"/>
                  <a:gd name="connsiteX18" fmla="*/ 546174 w 605729"/>
                  <a:gd name="connsiteY18" fmla="*/ 564567 h 785445"/>
                  <a:gd name="connsiteX19" fmla="*/ 539480 w 605729"/>
                  <a:gd name="connsiteY19" fmla="*/ 570488 h 785445"/>
                  <a:gd name="connsiteX20" fmla="*/ 535760 w 605729"/>
                  <a:gd name="connsiteY20" fmla="*/ 577015 h 785445"/>
                  <a:gd name="connsiteX21" fmla="*/ 528660 w 605729"/>
                  <a:gd name="connsiteY21" fmla="*/ 585159 h 785445"/>
                  <a:gd name="connsiteX22" fmla="*/ 520948 w 605729"/>
                  <a:gd name="connsiteY22" fmla="*/ 598689 h 785445"/>
                  <a:gd name="connsiteX23" fmla="*/ 486052 w 605729"/>
                  <a:gd name="connsiteY23" fmla="*/ 631120 h 785445"/>
                  <a:gd name="connsiteX24" fmla="*/ 484225 w 605729"/>
                  <a:gd name="connsiteY24" fmla="*/ 631946 h 785445"/>
                  <a:gd name="connsiteX25" fmla="*/ 469602 w 605729"/>
                  <a:gd name="connsiteY25" fmla="*/ 642926 h 785445"/>
                  <a:gd name="connsiteX26" fmla="*/ 458932 w 605729"/>
                  <a:gd name="connsiteY26" fmla="*/ 647750 h 785445"/>
                  <a:gd name="connsiteX27" fmla="*/ 471149 w 605729"/>
                  <a:gd name="connsiteY27" fmla="*/ 624620 h 785445"/>
                  <a:gd name="connsiteX28" fmla="*/ 487360 w 605729"/>
                  <a:gd name="connsiteY28" fmla="*/ 522123 h 785445"/>
                  <a:gd name="connsiteX29" fmla="*/ 487360 w 605729"/>
                  <a:gd name="connsiteY29" fmla="*/ 522123 h 785445"/>
                  <a:gd name="connsiteX30" fmla="*/ 483169 w 605729"/>
                  <a:gd name="connsiteY30" fmla="*/ 575191 h 785445"/>
                  <a:gd name="connsiteX31" fmla="*/ 471149 w 605729"/>
                  <a:gd name="connsiteY31" fmla="*/ 624619 h 785445"/>
                  <a:gd name="connsiteX32" fmla="*/ 458932 w 605729"/>
                  <a:gd name="connsiteY32" fmla="*/ 647749 h 785445"/>
                  <a:gd name="connsiteX33" fmla="*/ 454856 w 605729"/>
                  <a:gd name="connsiteY33" fmla="*/ 649592 h 785445"/>
                  <a:gd name="connsiteX34" fmla="*/ 450525 w 605729"/>
                  <a:gd name="connsiteY34" fmla="*/ 652935 h 785445"/>
                  <a:gd name="connsiteX35" fmla="*/ 447732 w 605729"/>
                  <a:gd name="connsiteY35" fmla="*/ 654198 h 785445"/>
                  <a:gd name="connsiteX36" fmla="*/ 449947 w 605729"/>
                  <a:gd name="connsiteY36" fmla="*/ 664760 h 785445"/>
                  <a:gd name="connsiteX37" fmla="*/ 426940 w 605729"/>
                  <a:gd name="connsiteY37" fmla="*/ 708319 h 785445"/>
                  <a:gd name="connsiteX38" fmla="*/ 281073 w 605729"/>
                  <a:gd name="connsiteY38" fmla="*/ 785445 h 785445"/>
                  <a:gd name="connsiteX39" fmla="*/ 135206 w 605729"/>
                  <a:gd name="connsiteY39" fmla="*/ 708319 h 785445"/>
                  <a:gd name="connsiteX40" fmla="*/ 120894 w 605729"/>
                  <a:gd name="connsiteY40" fmla="*/ 681222 h 785445"/>
                  <a:gd name="connsiteX41" fmla="*/ 121261 w 605729"/>
                  <a:gd name="connsiteY41" fmla="*/ 679425 h 785445"/>
                  <a:gd name="connsiteX42" fmla="*/ 119027 w 605729"/>
                  <a:gd name="connsiteY42" fmla="*/ 677688 h 785445"/>
                  <a:gd name="connsiteX43" fmla="*/ 90997 w 605729"/>
                  <a:gd name="connsiteY43" fmla="*/ 624619 h 785445"/>
                  <a:gd name="connsiteX44" fmla="*/ 78978 w 605729"/>
                  <a:gd name="connsiteY44" fmla="*/ 575191 h 785445"/>
                  <a:gd name="connsiteX45" fmla="*/ 74786 w 605729"/>
                  <a:gd name="connsiteY45" fmla="*/ 522123 h 785445"/>
                  <a:gd name="connsiteX46" fmla="*/ 74786 w 605729"/>
                  <a:gd name="connsiteY46" fmla="*/ 522123 h 785445"/>
                  <a:gd name="connsiteX47" fmla="*/ 90997 w 605729"/>
                  <a:gd name="connsiteY47" fmla="*/ 624620 h 785445"/>
                  <a:gd name="connsiteX48" fmla="*/ 119027 w 605729"/>
                  <a:gd name="connsiteY48" fmla="*/ 677689 h 785445"/>
                  <a:gd name="connsiteX49" fmla="*/ 107746 w 605729"/>
                  <a:gd name="connsiteY49" fmla="*/ 668916 h 785445"/>
                  <a:gd name="connsiteX50" fmla="*/ 81813 w 605729"/>
                  <a:gd name="connsiteY50" fmla="*/ 643684 h 785445"/>
                  <a:gd name="connsiteX51" fmla="*/ 33254 w 605729"/>
                  <a:gd name="connsiteY51" fmla="*/ 571973 h 785445"/>
                  <a:gd name="connsiteX52" fmla="*/ 32899 w 605729"/>
                  <a:gd name="connsiteY52" fmla="*/ 568381 h 785445"/>
                  <a:gd name="connsiteX53" fmla="*/ 32755 w 605729"/>
                  <a:gd name="connsiteY53" fmla="*/ 568146 h 785445"/>
                  <a:gd name="connsiteX54" fmla="*/ 4993 w 605729"/>
                  <a:gd name="connsiteY54" fmla="*/ 433452 h 785445"/>
                  <a:gd name="connsiteX55" fmla="*/ 11294 w 605729"/>
                  <a:gd name="connsiteY55" fmla="*/ 283421 h 785445"/>
                  <a:gd name="connsiteX56" fmla="*/ 12307 w 605729"/>
                  <a:gd name="connsiteY56" fmla="*/ 283810 h 785445"/>
                  <a:gd name="connsiteX57" fmla="*/ 12264 w 605729"/>
                  <a:gd name="connsiteY57" fmla="*/ 280647 h 785445"/>
                  <a:gd name="connsiteX58" fmla="*/ 14714 w 605729"/>
                  <a:gd name="connsiteY58" fmla="*/ 279851 h 785445"/>
                  <a:gd name="connsiteX59" fmla="*/ 193577 w 605729"/>
                  <a:gd name="connsiteY59" fmla="*/ 130368 h 785445"/>
                  <a:gd name="connsiteX60" fmla="*/ 219712 w 605729"/>
                  <a:gd name="connsiteY60" fmla="*/ 97317 h 785445"/>
                  <a:gd name="connsiteX61" fmla="*/ 239858 w 605729"/>
                  <a:gd name="connsiteY61" fmla="*/ 68877 h 78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5729" h="785445">
                    <a:moveTo>
                      <a:pt x="271867" y="0"/>
                    </a:moveTo>
                    <a:cubicBezTo>
                      <a:pt x="297392" y="41899"/>
                      <a:pt x="388589" y="76597"/>
                      <a:pt x="441368" y="114848"/>
                    </a:cubicBezTo>
                    <a:cubicBezTo>
                      <a:pt x="494147" y="153099"/>
                      <a:pt x="563585" y="209707"/>
                      <a:pt x="588540" y="229507"/>
                    </a:cubicBezTo>
                    <a:lnTo>
                      <a:pt x="591099" y="233648"/>
                    </a:lnTo>
                    <a:cubicBezTo>
                      <a:pt x="594645" y="240557"/>
                      <a:pt x="597697" y="247865"/>
                      <a:pt x="600184" y="255531"/>
                    </a:cubicBezTo>
                    <a:cubicBezTo>
                      <a:pt x="600586" y="283457"/>
                      <a:pt x="600988" y="311384"/>
                      <a:pt x="601390" y="339310"/>
                    </a:cubicBezTo>
                    <a:lnTo>
                      <a:pt x="604504" y="353061"/>
                    </a:lnTo>
                    <a:cubicBezTo>
                      <a:pt x="606014" y="364557"/>
                      <a:pt x="606108" y="375955"/>
                      <a:pt x="604898" y="387007"/>
                    </a:cubicBezTo>
                    <a:lnTo>
                      <a:pt x="603502" y="392994"/>
                    </a:lnTo>
                    <a:cubicBezTo>
                      <a:pt x="603632" y="396275"/>
                      <a:pt x="603763" y="399556"/>
                      <a:pt x="603894" y="402838"/>
                    </a:cubicBezTo>
                    <a:lnTo>
                      <a:pt x="602938" y="409471"/>
                    </a:lnTo>
                    <a:lnTo>
                      <a:pt x="603894" y="433478"/>
                    </a:lnTo>
                    <a:cubicBezTo>
                      <a:pt x="603450" y="442013"/>
                      <a:pt x="602233" y="450382"/>
                      <a:pt x="600294" y="458474"/>
                    </a:cubicBezTo>
                    <a:lnTo>
                      <a:pt x="596945" y="468319"/>
                    </a:lnTo>
                    <a:lnTo>
                      <a:pt x="595101" y="481048"/>
                    </a:lnTo>
                    <a:cubicBezTo>
                      <a:pt x="590635" y="501078"/>
                      <a:pt x="581764" y="519489"/>
                      <a:pt x="569226" y="534642"/>
                    </a:cubicBezTo>
                    <a:lnTo>
                      <a:pt x="563518" y="540398"/>
                    </a:lnTo>
                    <a:lnTo>
                      <a:pt x="557632" y="550724"/>
                    </a:lnTo>
                    <a:cubicBezTo>
                      <a:pt x="554157" y="555633"/>
                      <a:pt x="550331" y="560263"/>
                      <a:pt x="546174" y="564567"/>
                    </a:cubicBezTo>
                    <a:lnTo>
                      <a:pt x="539480" y="570488"/>
                    </a:lnTo>
                    <a:lnTo>
                      <a:pt x="535760" y="577015"/>
                    </a:lnTo>
                    <a:lnTo>
                      <a:pt x="528660" y="585159"/>
                    </a:lnTo>
                    <a:lnTo>
                      <a:pt x="520948" y="598689"/>
                    </a:lnTo>
                    <a:cubicBezTo>
                      <a:pt x="511681" y="611780"/>
                      <a:pt x="499917" y="622884"/>
                      <a:pt x="486052" y="631120"/>
                    </a:cubicBezTo>
                    <a:lnTo>
                      <a:pt x="484225" y="631946"/>
                    </a:lnTo>
                    <a:lnTo>
                      <a:pt x="469602" y="642926"/>
                    </a:lnTo>
                    <a:lnTo>
                      <a:pt x="458932" y="647750"/>
                    </a:lnTo>
                    <a:lnTo>
                      <a:pt x="471149" y="624620"/>
                    </a:lnTo>
                    <a:cubicBezTo>
                      <a:pt x="481588" y="593117"/>
                      <a:pt x="487360" y="558480"/>
                      <a:pt x="487360" y="522123"/>
                    </a:cubicBezTo>
                    <a:lnTo>
                      <a:pt x="487360" y="522123"/>
                    </a:lnTo>
                    <a:lnTo>
                      <a:pt x="483169" y="575191"/>
                    </a:lnTo>
                    <a:cubicBezTo>
                      <a:pt x="480421" y="592333"/>
                      <a:pt x="476368" y="608868"/>
                      <a:pt x="471149" y="624619"/>
                    </a:cubicBezTo>
                    <a:lnTo>
                      <a:pt x="458932" y="647749"/>
                    </a:lnTo>
                    <a:lnTo>
                      <a:pt x="454856" y="649592"/>
                    </a:lnTo>
                    <a:lnTo>
                      <a:pt x="450525" y="652935"/>
                    </a:lnTo>
                    <a:lnTo>
                      <a:pt x="447732" y="654198"/>
                    </a:lnTo>
                    <a:lnTo>
                      <a:pt x="449947" y="664760"/>
                    </a:lnTo>
                    <a:lnTo>
                      <a:pt x="426940" y="708319"/>
                    </a:lnTo>
                    <a:cubicBezTo>
                      <a:pt x="389609" y="755972"/>
                      <a:pt x="338038" y="785445"/>
                      <a:pt x="281073" y="785445"/>
                    </a:cubicBezTo>
                    <a:cubicBezTo>
                      <a:pt x="224109" y="785445"/>
                      <a:pt x="172537" y="755972"/>
                      <a:pt x="135206" y="708319"/>
                    </a:cubicBezTo>
                    <a:lnTo>
                      <a:pt x="120894" y="681222"/>
                    </a:lnTo>
                    <a:lnTo>
                      <a:pt x="121261" y="679425"/>
                    </a:lnTo>
                    <a:lnTo>
                      <a:pt x="119027" y="677688"/>
                    </a:lnTo>
                    <a:lnTo>
                      <a:pt x="90997" y="624619"/>
                    </a:lnTo>
                    <a:cubicBezTo>
                      <a:pt x="85778" y="608868"/>
                      <a:pt x="81726" y="592333"/>
                      <a:pt x="78978" y="575191"/>
                    </a:cubicBezTo>
                    <a:lnTo>
                      <a:pt x="74786" y="522123"/>
                    </a:lnTo>
                    <a:lnTo>
                      <a:pt x="74786" y="522123"/>
                    </a:lnTo>
                    <a:cubicBezTo>
                      <a:pt x="74786" y="558480"/>
                      <a:pt x="80559" y="593117"/>
                      <a:pt x="90997" y="624620"/>
                    </a:cubicBezTo>
                    <a:lnTo>
                      <a:pt x="119027" y="677689"/>
                    </a:lnTo>
                    <a:lnTo>
                      <a:pt x="107746" y="668916"/>
                    </a:lnTo>
                    <a:cubicBezTo>
                      <a:pt x="99350" y="661559"/>
                      <a:pt x="90563" y="653053"/>
                      <a:pt x="81813" y="643684"/>
                    </a:cubicBezTo>
                    <a:cubicBezTo>
                      <a:pt x="55563" y="615575"/>
                      <a:pt x="37096" y="587671"/>
                      <a:pt x="33254" y="571973"/>
                    </a:cubicBezTo>
                    <a:lnTo>
                      <a:pt x="32899" y="568381"/>
                    </a:lnTo>
                    <a:lnTo>
                      <a:pt x="32755" y="568146"/>
                    </a:lnTo>
                    <a:cubicBezTo>
                      <a:pt x="22522" y="546553"/>
                      <a:pt x="11458" y="494638"/>
                      <a:pt x="4993" y="433452"/>
                    </a:cubicBezTo>
                    <a:cubicBezTo>
                      <a:pt x="-3626" y="351871"/>
                      <a:pt x="-805" y="284699"/>
                      <a:pt x="11294" y="283421"/>
                    </a:cubicBezTo>
                    <a:lnTo>
                      <a:pt x="12307" y="283810"/>
                    </a:lnTo>
                    <a:cubicBezTo>
                      <a:pt x="12292" y="282756"/>
                      <a:pt x="12278" y="281701"/>
                      <a:pt x="12264" y="280647"/>
                    </a:cubicBezTo>
                    <a:lnTo>
                      <a:pt x="14714" y="279851"/>
                    </a:lnTo>
                    <a:cubicBezTo>
                      <a:pt x="65852" y="257771"/>
                      <a:pt x="132446" y="203701"/>
                      <a:pt x="193577" y="130368"/>
                    </a:cubicBezTo>
                    <a:cubicBezTo>
                      <a:pt x="202747" y="119369"/>
                      <a:pt x="211468" y="108326"/>
                      <a:pt x="219712" y="97317"/>
                    </a:cubicBezTo>
                    <a:lnTo>
                      <a:pt x="239858" y="68877"/>
                    </a:lnTo>
                    <a:close/>
                  </a:path>
                </a:pathLst>
              </a:custGeom>
              <a:solidFill>
                <a:srgbClr val="F0C4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Freeform 136">
                <a:extLst>
                  <a:ext uri="{FF2B5EF4-FFF2-40B4-BE49-F238E27FC236}">
                    <a16:creationId xmlns:a16="http://schemas.microsoft.com/office/drawing/2014/main" id="{C4BA5CD0-6716-9C97-BB0C-E26C3FE876C8}"/>
                  </a:ext>
                </a:extLst>
              </p:cNvPr>
              <p:cNvSpPr/>
              <p:nvPr/>
            </p:nvSpPr>
            <p:spPr>
              <a:xfrm>
                <a:off x="4240033" y="3388714"/>
                <a:ext cx="331892" cy="210872"/>
              </a:xfrm>
              <a:custGeom>
                <a:avLst/>
                <a:gdLst>
                  <a:gd name="connsiteX0" fmla="*/ 388758 w 541729"/>
                  <a:gd name="connsiteY0" fmla="*/ 0 h 344195"/>
                  <a:gd name="connsiteX1" fmla="*/ 393742 w 541729"/>
                  <a:gd name="connsiteY1" fmla="*/ 23763 h 344195"/>
                  <a:gd name="connsiteX2" fmla="*/ 399887 w 541729"/>
                  <a:gd name="connsiteY2" fmla="*/ 53057 h 344195"/>
                  <a:gd name="connsiteX3" fmla="*/ 410960 w 541729"/>
                  <a:gd name="connsiteY3" fmla="*/ 105507 h 344195"/>
                  <a:gd name="connsiteX4" fmla="*/ 541729 w 541729"/>
                  <a:gd name="connsiteY4" fmla="*/ 146764 h 344195"/>
                  <a:gd name="connsiteX5" fmla="*/ 539454 w 541729"/>
                  <a:gd name="connsiteY5" fmla="*/ 153977 h 344195"/>
                  <a:gd name="connsiteX6" fmla="*/ 538016 w 541729"/>
                  <a:gd name="connsiteY6" fmla="*/ 171240 h 344195"/>
                  <a:gd name="connsiteX7" fmla="*/ 529830 w 541729"/>
                  <a:gd name="connsiteY7" fmla="*/ 269489 h 344195"/>
                  <a:gd name="connsiteX8" fmla="*/ 512360 w 541729"/>
                  <a:gd name="connsiteY8" fmla="*/ 281842 h 344195"/>
                  <a:gd name="connsiteX9" fmla="*/ 261724 w 541729"/>
                  <a:gd name="connsiteY9" fmla="*/ 344195 h 344195"/>
                  <a:gd name="connsiteX10" fmla="*/ 52149 w 541729"/>
                  <a:gd name="connsiteY10" fmla="*/ 303099 h 344195"/>
                  <a:gd name="connsiteX11" fmla="*/ 31518 w 541729"/>
                  <a:gd name="connsiteY11" fmla="*/ 292418 h 344195"/>
                  <a:gd name="connsiteX12" fmla="*/ 4927 w 541729"/>
                  <a:gd name="connsiteY12" fmla="*/ 149975 h 344195"/>
                  <a:gd name="connsiteX13" fmla="*/ 0 w 541729"/>
                  <a:gd name="connsiteY13" fmla="*/ 123581 h 344195"/>
                  <a:gd name="connsiteX14" fmla="*/ 39299 w 541729"/>
                  <a:gd name="connsiteY14" fmla="*/ 116244 h 344195"/>
                  <a:gd name="connsiteX15" fmla="*/ 58435 w 541729"/>
                  <a:gd name="connsiteY15" fmla="*/ 22667 h 344195"/>
                  <a:gd name="connsiteX16" fmla="*/ 59705 w 541729"/>
                  <a:gd name="connsiteY16" fmla="*/ 16462 h 344195"/>
                  <a:gd name="connsiteX17" fmla="*/ 74017 w 541729"/>
                  <a:gd name="connsiteY17" fmla="*/ 43559 h 344195"/>
                  <a:gd name="connsiteX18" fmla="*/ 219884 w 541729"/>
                  <a:gd name="connsiteY18" fmla="*/ 120685 h 344195"/>
                  <a:gd name="connsiteX19" fmla="*/ 365751 w 541729"/>
                  <a:gd name="connsiteY19" fmla="*/ 43559 h 344195"/>
                  <a:gd name="connsiteX20" fmla="*/ 388758 w 541729"/>
                  <a:gd name="connsiteY20" fmla="*/ 0 h 3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729" h="344195">
                    <a:moveTo>
                      <a:pt x="388758" y="0"/>
                    </a:moveTo>
                    <a:lnTo>
                      <a:pt x="393742" y="23763"/>
                    </a:lnTo>
                    <a:lnTo>
                      <a:pt x="399887" y="53057"/>
                    </a:lnTo>
                    <a:lnTo>
                      <a:pt x="410960" y="105507"/>
                    </a:lnTo>
                    <a:lnTo>
                      <a:pt x="541729" y="146764"/>
                    </a:lnTo>
                    <a:lnTo>
                      <a:pt x="539454" y="153977"/>
                    </a:lnTo>
                    <a:lnTo>
                      <a:pt x="538016" y="171240"/>
                    </a:lnTo>
                    <a:lnTo>
                      <a:pt x="529830" y="269489"/>
                    </a:lnTo>
                    <a:lnTo>
                      <a:pt x="512360" y="281842"/>
                    </a:lnTo>
                    <a:cubicBezTo>
                      <a:pt x="448753" y="320312"/>
                      <a:pt x="359961" y="344195"/>
                      <a:pt x="261724" y="344195"/>
                    </a:cubicBezTo>
                    <a:cubicBezTo>
                      <a:pt x="183134" y="344195"/>
                      <a:pt x="110590" y="328910"/>
                      <a:pt x="52149" y="303099"/>
                    </a:cubicBezTo>
                    <a:lnTo>
                      <a:pt x="31518" y="292418"/>
                    </a:lnTo>
                    <a:lnTo>
                      <a:pt x="4927" y="149975"/>
                    </a:lnTo>
                    <a:lnTo>
                      <a:pt x="0" y="123581"/>
                    </a:lnTo>
                    <a:lnTo>
                      <a:pt x="39299" y="116244"/>
                    </a:lnTo>
                    <a:lnTo>
                      <a:pt x="58435" y="22667"/>
                    </a:lnTo>
                    <a:lnTo>
                      <a:pt x="59705" y="16462"/>
                    </a:lnTo>
                    <a:lnTo>
                      <a:pt x="74017" y="43559"/>
                    </a:lnTo>
                    <a:cubicBezTo>
                      <a:pt x="111348" y="91212"/>
                      <a:pt x="162920" y="120685"/>
                      <a:pt x="219884" y="120685"/>
                    </a:cubicBezTo>
                    <a:cubicBezTo>
                      <a:pt x="276849" y="120685"/>
                      <a:pt x="328420" y="91212"/>
                      <a:pt x="365751" y="43559"/>
                    </a:cubicBezTo>
                    <a:lnTo>
                      <a:pt x="388758" y="0"/>
                    </a:lnTo>
                    <a:close/>
                  </a:path>
                </a:pathLst>
              </a:custGeom>
              <a:solidFill>
                <a:srgbClr val="E9AA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Freeform 137">
                <a:extLst>
                  <a:ext uri="{FF2B5EF4-FFF2-40B4-BE49-F238E27FC236}">
                    <a16:creationId xmlns:a16="http://schemas.microsoft.com/office/drawing/2014/main" id="{40D31049-0914-D13B-6183-6BA7ADE18E1A}"/>
                  </a:ext>
                </a:extLst>
              </p:cNvPr>
              <p:cNvSpPr/>
              <p:nvPr/>
            </p:nvSpPr>
            <p:spPr>
              <a:xfrm>
                <a:off x="4275468" y="3396634"/>
                <a:ext cx="1369" cy="2165"/>
              </a:xfrm>
              <a:custGeom>
                <a:avLst/>
                <a:gdLst>
                  <a:gd name="connsiteX0" fmla="*/ 0 w 2234"/>
                  <a:gd name="connsiteY0" fmla="*/ 0 h 3534"/>
                  <a:gd name="connsiteX1" fmla="*/ 2234 w 2234"/>
                  <a:gd name="connsiteY1" fmla="*/ 1737 h 3534"/>
                  <a:gd name="connsiteX2" fmla="*/ 1867 w 2234"/>
                  <a:gd name="connsiteY2" fmla="*/ 3534 h 3534"/>
                  <a:gd name="connsiteX3" fmla="*/ 0 w 2234"/>
                  <a:gd name="connsiteY3" fmla="*/ 0 h 3534"/>
                </a:gdLst>
                <a:ahLst/>
                <a:cxnLst>
                  <a:cxn ang="0">
                    <a:pos x="connsiteX0" y="connsiteY0"/>
                  </a:cxn>
                  <a:cxn ang="0">
                    <a:pos x="connsiteX1" y="connsiteY1"/>
                  </a:cxn>
                  <a:cxn ang="0">
                    <a:pos x="connsiteX2" y="connsiteY2"/>
                  </a:cxn>
                  <a:cxn ang="0">
                    <a:pos x="connsiteX3" y="connsiteY3"/>
                  </a:cxn>
                </a:cxnLst>
                <a:rect l="l" t="t" r="r" b="b"/>
                <a:pathLst>
                  <a:path w="2234" h="3534">
                    <a:moveTo>
                      <a:pt x="0" y="0"/>
                    </a:moveTo>
                    <a:lnTo>
                      <a:pt x="2234" y="1737"/>
                    </a:lnTo>
                    <a:lnTo>
                      <a:pt x="1867" y="3534"/>
                    </a:lnTo>
                    <a:lnTo>
                      <a:pt x="0" y="0"/>
                    </a:lnTo>
                    <a:close/>
                  </a:path>
                </a:pathLst>
              </a:custGeom>
              <a:solidFill>
                <a:srgbClr val="F0C4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Freeform 138">
                <a:extLst>
                  <a:ext uri="{FF2B5EF4-FFF2-40B4-BE49-F238E27FC236}">
                    <a16:creationId xmlns:a16="http://schemas.microsoft.com/office/drawing/2014/main" id="{EEE53BF3-D088-385F-EBA5-03EC452E374D}"/>
                  </a:ext>
                </a:extLst>
              </p:cNvPr>
              <p:cNvSpPr/>
              <p:nvPr/>
            </p:nvSpPr>
            <p:spPr>
              <a:xfrm>
                <a:off x="4114981" y="2823043"/>
                <a:ext cx="545759" cy="861396"/>
              </a:xfrm>
              <a:custGeom>
                <a:avLst/>
                <a:gdLst>
                  <a:gd name="connsiteX0" fmla="*/ 462376 w 3393369"/>
                  <a:gd name="connsiteY0" fmla="*/ 2821763 h 5355908"/>
                  <a:gd name="connsiteX1" fmla="*/ 453270 w 3393369"/>
                  <a:gd name="connsiteY1" fmla="*/ 2832614 h 5355908"/>
                  <a:gd name="connsiteX2" fmla="*/ 413702 w 3393369"/>
                  <a:gd name="connsiteY2" fmla="*/ 2901885 h 5355908"/>
                  <a:gd name="connsiteX3" fmla="*/ 403788 w 3393369"/>
                  <a:gd name="connsiteY3" fmla="*/ 2928267 h 5355908"/>
                  <a:gd name="connsiteX4" fmla="*/ 397472 w 3393369"/>
                  <a:gd name="connsiteY4" fmla="*/ 2940477 h 5355908"/>
                  <a:gd name="connsiteX5" fmla="*/ 393929 w 3393369"/>
                  <a:gd name="connsiteY5" fmla="*/ 2954505 h 5355908"/>
                  <a:gd name="connsiteX6" fmla="*/ 383826 w 3393369"/>
                  <a:gd name="connsiteY6" fmla="*/ 2981390 h 5355908"/>
                  <a:gd name="connsiteX7" fmla="*/ 358362 w 3393369"/>
                  <a:gd name="connsiteY7" fmla="*/ 3163577 h 5355908"/>
                  <a:gd name="connsiteX8" fmla="*/ 358362 w 3393369"/>
                  <a:gd name="connsiteY8" fmla="*/ 3163578 h 5355908"/>
                  <a:gd name="connsiteX9" fmla="*/ 364946 w 3393369"/>
                  <a:gd name="connsiteY9" fmla="*/ 3069249 h 5355908"/>
                  <a:gd name="connsiteX10" fmla="*/ 393929 w 3393369"/>
                  <a:gd name="connsiteY10" fmla="*/ 2954505 h 5355908"/>
                  <a:gd name="connsiteX11" fmla="*/ 403788 w 3393369"/>
                  <a:gd name="connsiteY11" fmla="*/ 2928267 h 5355908"/>
                  <a:gd name="connsiteX12" fmla="*/ 453270 w 3393369"/>
                  <a:gd name="connsiteY12" fmla="*/ 2832615 h 5355908"/>
                  <a:gd name="connsiteX13" fmla="*/ 1654506 w 3393369"/>
                  <a:gd name="connsiteY13" fmla="*/ 667388 h 5355908"/>
                  <a:gd name="connsiteX14" fmla="*/ 1654205 w 3393369"/>
                  <a:gd name="connsiteY14" fmla="*/ 667404 h 5355908"/>
                  <a:gd name="connsiteX15" fmla="*/ 1523252 w 3393369"/>
                  <a:gd name="connsiteY15" fmla="*/ 673958 h 5355908"/>
                  <a:gd name="connsiteX16" fmla="*/ 1518800 w 3393369"/>
                  <a:gd name="connsiteY16" fmla="*/ 674631 h 5355908"/>
                  <a:gd name="connsiteX17" fmla="*/ 1514620 w 3393369"/>
                  <a:gd name="connsiteY17" fmla="*/ 674854 h 5355908"/>
                  <a:gd name="connsiteX18" fmla="*/ 1474492 w 3393369"/>
                  <a:gd name="connsiteY18" fmla="*/ 681327 h 5355908"/>
                  <a:gd name="connsiteX19" fmla="*/ 1395512 w 3393369"/>
                  <a:gd name="connsiteY19" fmla="*/ 693264 h 5355908"/>
                  <a:gd name="connsiteX20" fmla="*/ 1386863 w 3393369"/>
                  <a:gd name="connsiteY20" fmla="*/ 695464 h 5355908"/>
                  <a:gd name="connsiteX21" fmla="*/ 1378776 w 3393369"/>
                  <a:gd name="connsiteY21" fmla="*/ 696768 h 5355908"/>
                  <a:gd name="connsiteX22" fmla="*/ 1335765 w 3393369"/>
                  <a:gd name="connsiteY22" fmla="*/ 708457 h 5355908"/>
                  <a:gd name="connsiteX23" fmla="*/ 1271852 w 3393369"/>
                  <a:gd name="connsiteY23" fmla="*/ 724710 h 5355908"/>
                  <a:gd name="connsiteX24" fmla="*/ 1259357 w 3393369"/>
                  <a:gd name="connsiteY24" fmla="*/ 729223 h 5355908"/>
                  <a:gd name="connsiteX25" fmla="*/ 1247660 w 3393369"/>
                  <a:gd name="connsiteY25" fmla="*/ 732402 h 5355908"/>
                  <a:gd name="connsiteX26" fmla="*/ 1206923 w 3393369"/>
                  <a:gd name="connsiteY26" fmla="*/ 748162 h 5355908"/>
                  <a:gd name="connsiteX27" fmla="*/ 1152840 w 3393369"/>
                  <a:gd name="connsiteY27" fmla="*/ 767696 h 5355908"/>
                  <a:gd name="connsiteX28" fmla="*/ 1136883 w 3393369"/>
                  <a:gd name="connsiteY28" fmla="*/ 775258 h 5355908"/>
                  <a:gd name="connsiteX29" fmla="*/ 1121960 w 3393369"/>
                  <a:gd name="connsiteY29" fmla="*/ 781031 h 5355908"/>
                  <a:gd name="connsiteX30" fmla="*/ 1085162 w 3393369"/>
                  <a:gd name="connsiteY30" fmla="*/ 799767 h 5355908"/>
                  <a:gd name="connsiteX31" fmla="*/ 1039040 w 3393369"/>
                  <a:gd name="connsiteY31" fmla="*/ 821624 h 5355908"/>
                  <a:gd name="connsiteX32" fmla="*/ 1020073 w 3393369"/>
                  <a:gd name="connsiteY32" fmla="*/ 832909 h 5355908"/>
                  <a:gd name="connsiteX33" fmla="*/ 1002364 w 3393369"/>
                  <a:gd name="connsiteY33" fmla="*/ 841926 h 5355908"/>
                  <a:gd name="connsiteX34" fmla="*/ 970135 w 3393369"/>
                  <a:gd name="connsiteY34" fmla="*/ 862622 h 5355908"/>
                  <a:gd name="connsiteX35" fmla="*/ 931022 w 3393369"/>
                  <a:gd name="connsiteY35" fmla="*/ 885893 h 5355908"/>
                  <a:gd name="connsiteX36" fmla="*/ 909534 w 3393369"/>
                  <a:gd name="connsiteY36" fmla="*/ 901535 h 5355908"/>
                  <a:gd name="connsiteX37" fmla="*/ 889559 w 3393369"/>
                  <a:gd name="connsiteY37" fmla="*/ 914362 h 5355908"/>
                  <a:gd name="connsiteX38" fmla="*/ 862104 w 3393369"/>
                  <a:gd name="connsiteY38" fmla="*/ 936062 h 5355908"/>
                  <a:gd name="connsiteX39" fmla="*/ 829350 w 3393369"/>
                  <a:gd name="connsiteY39" fmla="*/ 959906 h 5355908"/>
                  <a:gd name="connsiteX40" fmla="*/ 805890 w 3393369"/>
                  <a:gd name="connsiteY40" fmla="*/ 980494 h 5355908"/>
                  <a:gd name="connsiteX41" fmla="*/ 784234 w 3393369"/>
                  <a:gd name="connsiteY41" fmla="*/ 997611 h 5355908"/>
                  <a:gd name="connsiteX42" fmla="*/ 761506 w 3393369"/>
                  <a:gd name="connsiteY42" fmla="*/ 1019445 h 5355908"/>
                  <a:gd name="connsiteX43" fmla="*/ 734592 w 3393369"/>
                  <a:gd name="connsiteY43" fmla="*/ 1043064 h 5355908"/>
                  <a:gd name="connsiteX44" fmla="*/ 709762 w 3393369"/>
                  <a:gd name="connsiteY44" fmla="*/ 1069153 h 5355908"/>
                  <a:gd name="connsiteX45" fmla="*/ 687077 w 3393369"/>
                  <a:gd name="connsiteY45" fmla="*/ 1090945 h 5355908"/>
                  <a:gd name="connsiteX46" fmla="*/ 668889 w 3393369"/>
                  <a:gd name="connsiteY46" fmla="*/ 1112098 h 5355908"/>
                  <a:gd name="connsiteX47" fmla="*/ 647314 w 3393369"/>
                  <a:gd name="connsiteY47" fmla="*/ 1134766 h 5355908"/>
                  <a:gd name="connsiteX48" fmla="*/ 621739 w 3393369"/>
                  <a:gd name="connsiteY48" fmla="*/ 1166932 h 5355908"/>
                  <a:gd name="connsiteX49" fmla="*/ 598774 w 3393369"/>
                  <a:gd name="connsiteY49" fmla="*/ 1193640 h 5355908"/>
                  <a:gd name="connsiteX50" fmla="*/ 584808 w 3393369"/>
                  <a:gd name="connsiteY50" fmla="*/ 1213381 h 5355908"/>
                  <a:gd name="connsiteX51" fmla="*/ 568083 w 3393369"/>
                  <a:gd name="connsiteY51" fmla="*/ 1234416 h 5355908"/>
                  <a:gd name="connsiteX52" fmla="*/ 542466 w 3393369"/>
                  <a:gd name="connsiteY52" fmla="*/ 1273230 h 5355908"/>
                  <a:gd name="connsiteX53" fmla="*/ 520013 w 3393369"/>
                  <a:gd name="connsiteY53" fmla="*/ 1304967 h 5355908"/>
                  <a:gd name="connsiteX54" fmla="*/ 509850 w 3393369"/>
                  <a:gd name="connsiteY54" fmla="*/ 1322649 h 5355908"/>
                  <a:gd name="connsiteX55" fmla="*/ 497466 w 3393369"/>
                  <a:gd name="connsiteY55" fmla="*/ 1341413 h 5355908"/>
                  <a:gd name="connsiteX56" fmla="*/ 472525 w 3393369"/>
                  <a:gd name="connsiteY56" fmla="*/ 1387590 h 5355908"/>
                  <a:gd name="connsiteX57" fmla="*/ 451483 w 3393369"/>
                  <a:gd name="connsiteY57" fmla="*/ 1424199 h 5355908"/>
                  <a:gd name="connsiteX58" fmla="*/ 444634 w 3393369"/>
                  <a:gd name="connsiteY58" fmla="*/ 1439226 h 5355908"/>
                  <a:gd name="connsiteX59" fmla="*/ 436029 w 3393369"/>
                  <a:gd name="connsiteY59" fmla="*/ 1455158 h 5355908"/>
                  <a:gd name="connsiteX60" fmla="*/ 412515 w 3393369"/>
                  <a:gd name="connsiteY60" fmla="*/ 1509700 h 5355908"/>
                  <a:gd name="connsiteX61" fmla="*/ 393870 w 3393369"/>
                  <a:gd name="connsiteY61" fmla="*/ 1550610 h 5355908"/>
                  <a:gd name="connsiteX62" fmla="*/ 389755 w 3393369"/>
                  <a:gd name="connsiteY62" fmla="*/ 1562493 h 5355908"/>
                  <a:gd name="connsiteX63" fmla="*/ 384340 w 3393369"/>
                  <a:gd name="connsiteY63" fmla="*/ 1575054 h 5355908"/>
                  <a:gd name="connsiteX64" fmla="*/ 362952 w 3393369"/>
                  <a:gd name="connsiteY64" fmla="*/ 1639897 h 5355908"/>
                  <a:gd name="connsiteX65" fmla="*/ 347863 w 3393369"/>
                  <a:gd name="connsiteY65" fmla="*/ 1683473 h 5355908"/>
                  <a:gd name="connsiteX66" fmla="*/ 345851 w 3393369"/>
                  <a:gd name="connsiteY66" fmla="*/ 1691745 h 5355908"/>
                  <a:gd name="connsiteX67" fmla="*/ 342963 w 3393369"/>
                  <a:gd name="connsiteY67" fmla="*/ 1700500 h 5355908"/>
                  <a:gd name="connsiteX68" fmla="*/ 324084 w 3393369"/>
                  <a:gd name="connsiteY68" fmla="*/ 1781223 h 5355908"/>
                  <a:gd name="connsiteX69" fmla="*/ 314150 w 3393369"/>
                  <a:gd name="connsiteY69" fmla="*/ 1822061 h 5355908"/>
                  <a:gd name="connsiteX70" fmla="*/ 313531 w 3393369"/>
                  <a:gd name="connsiteY70" fmla="*/ 1826347 h 5355908"/>
                  <a:gd name="connsiteX71" fmla="*/ 312467 w 3393369"/>
                  <a:gd name="connsiteY71" fmla="*/ 1830897 h 5355908"/>
                  <a:gd name="connsiteX72" fmla="*/ 293425 w 3393369"/>
                  <a:gd name="connsiteY72" fmla="*/ 1965600 h 5355908"/>
                  <a:gd name="connsiteX73" fmla="*/ 293418 w 3393369"/>
                  <a:gd name="connsiteY73" fmla="*/ 1965647 h 5355908"/>
                  <a:gd name="connsiteX74" fmla="*/ 286354 w 3393369"/>
                  <a:gd name="connsiteY74" fmla="*/ 2113504 h 5355908"/>
                  <a:gd name="connsiteX75" fmla="*/ 286354 w 3393369"/>
                  <a:gd name="connsiteY75" fmla="*/ 2113505 h 5355908"/>
                  <a:gd name="connsiteX76" fmla="*/ 293418 w 3393369"/>
                  <a:gd name="connsiteY76" fmla="*/ 1965648 h 5355908"/>
                  <a:gd name="connsiteX77" fmla="*/ 293425 w 3393369"/>
                  <a:gd name="connsiteY77" fmla="*/ 1965600 h 5355908"/>
                  <a:gd name="connsiteX78" fmla="*/ 313531 w 3393369"/>
                  <a:gd name="connsiteY78" fmla="*/ 1826347 h 5355908"/>
                  <a:gd name="connsiteX79" fmla="*/ 324084 w 3393369"/>
                  <a:gd name="connsiteY79" fmla="*/ 1781223 h 5355908"/>
                  <a:gd name="connsiteX80" fmla="*/ 345851 w 3393369"/>
                  <a:gd name="connsiteY80" fmla="*/ 1691745 h 5355908"/>
                  <a:gd name="connsiteX81" fmla="*/ 362952 w 3393369"/>
                  <a:gd name="connsiteY81" fmla="*/ 1639897 h 5355908"/>
                  <a:gd name="connsiteX82" fmla="*/ 389755 w 3393369"/>
                  <a:gd name="connsiteY82" fmla="*/ 1562493 h 5355908"/>
                  <a:gd name="connsiteX83" fmla="*/ 412515 w 3393369"/>
                  <a:gd name="connsiteY83" fmla="*/ 1509700 h 5355908"/>
                  <a:gd name="connsiteX84" fmla="*/ 444634 w 3393369"/>
                  <a:gd name="connsiteY84" fmla="*/ 1439226 h 5355908"/>
                  <a:gd name="connsiteX85" fmla="*/ 472525 w 3393369"/>
                  <a:gd name="connsiteY85" fmla="*/ 1387590 h 5355908"/>
                  <a:gd name="connsiteX86" fmla="*/ 509850 w 3393369"/>
                  <a:gd name="connsiteY86" fmla="*/ 1322649 h 5355908"/>
                  <a:gd name="connsiteX87" fmla="*/ 542466 w 3393369"/>
                  <a:gd name="connsiteY87" fmla="*/ 1273230 h 5355908"/>
                  <a:gd name="connsiteX88" fmla="*/ 584808 w 3393369"/>
                  <a:gd name="connsiteY88" fmla="*/ 1213381 h 5355908"/>
                  <a:gd name="connsiteX89" fmla="*/ 621739 w 3393369"/>
                  <a:gd name="connsiteY89" fmla="*/ 1166932 h 5355908"/>
                  <a:gd name="connsiteX90" fmla="*/ 668889 w 3393369"/>
                  <a:gd name="connsiteY90" fmla="*/ 1112098 h 5355908"/>
                  <a:gd name="connsiteX91" fmla="*/ 709762 w 3393369"/>
                  <a:gd name="connsiteY91" fmla="*/ 1069153 h 5355908"/>
                  <a:gd name="connsiteX92" fmla="*/ 761506 w 3393369"/>
                  <a:gd name="connsiteY92" fmla="*/ 1019445 h 5355908"/>
                  <a:gd name="connsiteX93" fmla="*/ 805890 w 3393369"/>
                  <a:gd name="connsiteY93" fmla="*/ 980494 h 5355908"/>
                  <a:gd name="connsiteX94" fmla="*/ 862104 w 3393369"/>
                  <a:gd name="connsiteY94" fmla="*/ 936062 h 5355908"/>
                  <a:gd name="connsiteX95" fmla="*/ 909534 w 3393369"/>
                  <a:gd name="connsiteY95" fmla="*/ 901535 h 5355908"/>
                  <a:gd name="connsiteX96" fmla="*/ 970135 w 3393369"/>
                  <a:gd name="connsiteY96" fmla="*/ 862622 h 5355908"/>
                  <a:gd name="connsiteX97" fmla="*/ 1020073 w 3393369"/>
                  <a:gd name="connsiteY97" fmla="*/ 832909 h 5355908"/>
                  <a:gd name="connsiteX98" fmla="*/ 1085162 w 3393369"/>
                  <a:gd name="connsiteY98" fmla="*/ 799767 h 5355908"/>
                  <a:gd name="connsiteX99" fmla="*/ 1136883 w 3393369"/>
                  <a:gd name="connsiteY99" fmla="*/ 775258 h 5355908"/>
                  <a:gd name="connsiteX100" fmla="*/ 1206923 w 3393369"/>
                  <a:gd name="connsiteY100" fmla="*/ 748162 h 5355908"/>
                  <a:gd name="connsiteX101" fmla="*/ 1259357 w 3393369"/>
                  <a:gd name="connsiteY101" fmla="*/ 729223 h 5355908"/>
                  <a:gd name="connsiteX102" fmla="*/ 1335765 w 3393369"/>
                  <a:gd name="connsiteY102" fmla="*/ 708457 h 5355908"/>
                  <a:gd name="connsiteX103" fmla="*/ 1386863 w 3393369"/>
                  <a:gd name="connsiteY103" fmla="*/ 695464 h 5355908"/>
                  <a:gd name="connsiteX104" fmla="*/ 1474492 w 3393369"/>
                  <a:gd name="connsiteY104" fmla="*/ 681327 h 5355908"/>
                  <a:gd name="connsiteX105" fmla="*/ 1518800 w 3393369"/>
                  <a:gd name="connsiteY105" fmla="*/ 674631 h 5355908"/>
                  <a:gd name="connsiteX106" fmla="*/ 1654205 w 3393369"/>
                  <a:gd name="connsiteY106" fmla="*/ 667404 h 5355908"/>
                  <a:gd name="connsiteX107" fmla="*/ 1654506 w 3393369"/>
                  <a:gd name="connsiteY107" fmla="*/ 667389 h 5355908"/>
                  <a:gd name="connsiteX108" fmla="*/ 1654807 w 3393369"/>
                  <a:gd name="connsiteY108" fmla="*/ 667404 h 5355908"/>
                  <a:gd name="connsiteX109" fmla="*/ 1790213 w 3393369"/>
                  <a:gd name="connsiteY109" fmla="*/ 674631 h 5355908"/>
                  <a:gd name="connsiteX110" fmla="*/ 1834521 w 3393369"/>
                  <a:gd name="connsiteY110" fmla="*/ 681327 h 5355908"/>
                  <a:gd name="connsiteX111" fmla="*/ 1922150 w 3393369"/>
                  <a:gd name="connsiteY111" fmla="*/ 695464 h 5355908"/>
                  <a:gd name="connsiteX112" fmla="*/ 1973248 w 3393369"/>
                  <a:gd name="connsiteY112" fmla="*/ 708457 h 5355908"/>
                  <a:gd name="connsiteX113" fmla="*/ 2049655 w 3393369"/>
                  <a:gd name="connsiteY113" fmla="*/ 729223 h 5355908"/>
                  <a:gd name="connsiteX114" fmla="*/ 2102089 w 3393369"/>
                  <a:gd name="connsiteY114" fmla="*/ 748162 h 5355908"/>
                  <a:gd name="connsiteX115" fmla="*/ 2172130 w 3393369"/>
                  <a:gd name="connsiteY115" fmla="*/ 775258 h 5355908"/>
                  <a:gd name="connsiteX116" fmla="*/ 2223850 w 3393369"/>
                  <a:gd name="connsiteY116" fmla="*/ 799767 h 5355908"/>
                  <a:gd name="connsiteX117" fmla="*/ 2288939 w 3393369"/>
                  <a:gd name="connsiteY117" fmla="*/ 832909 h 5355908"/>
                  <a:gd name="connsiteX118" fmla="*/ 2338878 w 3393369"/>
                  <a:gd name="connsiteY118" fmla="*/ 862622 h 5355908"/>
                  <a:gd name="connsiteX119" fmla="*/ 2399478 w 3393369"/>
                  <a:gd name="connsiteY119" fmla="*/ 901535 h 5355908"/>
                  <a:gd name="connsiteX120" fmla="*/ 2446908 w 3393369"/>
                  <a:gd name="connsiteY120" fmla="*/ 936062 h 5355908"/>
                  <a:gd name="connsiteX121" fmla="*/ 2503122 w 3393369"/>
                  <a:gd name="connsiteY121" fmla="*/ 980494 h 5355908"/>
                  <a:gd name="connsiteX122" fmla="*/ 2547507 w 3393369"/>
                  <a:gd name="connsiteY122" fmla="*/ 1019445 h 5355908"/>
                  <a:gd name="connsiteX123" fmla="*/ 2599251 w 3393369"/>
                  <a:gd name="connsiteY123" fmla="*/ 1069153 h 5355908"/>
                  <a:gd name="connsiteX124" fmla="*/ 2640124 w 3393369"/>
                  <a:gd name="connsiteY124" fmla="*/ 1112098 h 5355908"/>
                  <a:gd name="connsiteX125" fmla="*/ 2687273 w 3393369"/>
                  <a:gd name="connsiteY125" fmla="*/ 1166932 h 5355908"/>
                  <a:gd name="connsiteX126" fmla="*/ 2724205 w 3393369"/>
                  <a:gd name="connsiteY126" fmla="*/ 1213381 h 5355908"/>
                  <a:gd name="connsiteX127" fmla="*/ 2766546 w 3393369"/>
                  <a:gd name="connsiteY127" fmla="*/ 1273230 h 5355908"/>
                  <a:gd name="connsiteX128" fmla="*/ 2799162 w 3393369"/>
                  <a:gd name="connsiteY128" fmla="*/ 1322649 h 5355908"/>
                  <a:gd name="connsiteX129" fmla="*/ 2836488 w 3393369"/>
                  <a:gd name="connsiteY129" fmla="*/ 1387590 h 5355908"/>
                  <a:gd name="connsiteX130" fmla="*/ 2864378 w 3393369"/>
                  <a:gd name="connsiteY130" fmla="*/ 1439226 h 5355908"/>
                  <a:gd name="connsiteX131" fmla="*/ 2896497 w 3393369"/>
                  <a:gd name="connsiteY131" fmla="*/ 1509700 h 5355908"/>
                  <a:gd name="connsiteX132" fmla="*/ 2919257 w 3393369"/>
                  <a:gd name="connsiteY132" fmla="*/ 1562493 h 5355908"/>
                  <a:gd name="connsiteX133" fmla="*/ 2946060 w 3393369"/>
                  <a:gd name="connsiteY133" fmla="*/ 1639897 h 5355908"/>
                  <a:gd name="connsiteX134" fmla="*/ 2963161 w 3393369"/>
                  <a:gd name="connsiteY134" fmla="*/ 1691745 h 5355908"/>
                  <a:gd name="connsiteX135" fmla="*/ 2984928 w 3393369"/>
                  <a:gd name="connsiteY135" fmla="*/ 1781223 h 5355908"/>
                  <a:gd name="connsiteX136" fmla="*/ 2995481 w 3393369"/>
                  <a:gd name="connsiteY136" fmla="*/ 1826347 h 5355908"/>
                  <a:gd name="connsiteX137" fmla="*/ 3015587 w 3393369"/>
                  <a:gd name="connsiteY137" fmla="*/ 1965600 h 5355908"/>
                  <a:gd name="connsiteX138" fmla="*/ 3015594 w 3393369"/>
                  <a:gd name="connsiteY138" fmla="*/ 1965648 h 5355908"/>
                  <a:gd name="connsiteX139" fmla="*/ 3022658 w 3393369"/>
                  <a:gd name="connsiteY139" fmla="*/ 2113505 h 5355908"/>
                  <a:gd name="connsiteX140" fmla="*/ 3022658 w 3393369"/>
                  <a:gd name="connsiteY140" fmla="*/ 2113504 h 5355908"/>
                  <a:gd name="connsiteX141" fmla="*/ 3015594 w 3393369"/>
                  <a:gd name="connsiteY141" fmla="*/ 1965647 h 5355908"/>
                  <a:gd name="connsiteX142" fmla="*/ 3015587 w 3393369"/>
                  <a:gd name="connsiteY142" fmla="*/ 1965600 h 5355908"/>
                  <a:gd name="connsiteX143" fmla="*/ 2996545 w 3393369"/>
                  <a:gd name="connsiteY143" fmla="*/ 1830897 h 5355908"/>
                  <a:gd name="connsiteX144" fmla="*/ 2995481 w 3393369"/>
                  <a:gd name="connsiteY144" fmla="*/ 1826347 h 5355908"/>
                  <a:gd name="connsiteX145" fmla="*/ 2994862 w 3393369"/>
                  <a:gd name="connsiteY145" fmla="*/ 1822061 h 5355908"/>
                  <a:gd name="connsiteX146" fmla="*/ 2984928 w 3393369"/>
                  <a:gd name="connsiteY146" fmla="*/ 1781223 h 5355908"/>
                  <a:gd name="connsiteX147" fmla="*/ 2966049 w 3393369"/>
                  <a:gd name="connsiteY147" fmla="*/ 1700500 h 5355908"/>
                  <a:gd name="connsiteX148" fmla="*/ 2963161 w 3393369"/>
                  <a:gd name="connsiteY148" fmla="*/ 1691745 h 5355908"/>
                  <a:gd name="connsiteX149" fmla="*/ 2961149 w 3393369"/>
                  <a:gd name="connsiteY149" fmla="*/ 1683473 h 5355908"/>
                  <a:gd name="connsiteX150" fmla="*/ 2946060 w 3393369"/>
                  <a:gd name="connsiteY150" fmla="*/ 1639897 h 5355908"/>
                  <a:gd name="connsiteX151" fmla="*/ 2924672 w 3393369"/>
                  <a:gd name="connsiteY151" fmla="*/ 1575054 h 5355908"/>
                  <a:gd name="connsiteX152" fmla="*/ 2919257 w 3393369"/>
                  <a:gd name="connsiteY152" fmla="*/ 1562493 h 5355908"/>
                  <a:gd name="connsiteX153" fmla="*/ 2915142 w 3393369"/>
                  <a:gd name="connsiteY153" fmla="*/ 1550610 h 5355908"/>
                  <a:gd name="connsiteX154" fmla="*/ 2896497 w 3393369"/>
                  <a:gd name="connsiteY154" fmla="*/ 1509700 h 5355908"/>
                  <a:gd name="connsiteX155" fmla="*/ 2872983 w 3393369"/>
                  <a:gd name="connsiteY155" fmla="*/ 1455158 h 5355908"/>
                  <a:gd name="connsiteX156" fmla="*/ 2864378 w 3393369"/>
                  <a:gd name="connsiteY156" fmla="*/ 1439226 h 5355908"/>
                  <a:gd name="connsiteX157" fmla="*/ 2857529 w 3393369"/>
                  <a:gd name="connsiteY157" fmla="*/ 1424199 h 5355908"/>
                  <a:gd name="connsiteX158" fmla="*/ 2836488 w 3393369"/>
                  <a:gd name="connsiteY158" fmla="*/ 1387590 h 5355908"/>
                  <a:gd name="connsiteX159" fmla="*/ 2811546 w 3393369"/>
                  <a:gd name="connsiteY159" fmla="*/ 1341413 h 5355908"/>
                  <a:gd name="connsiteX160" fmla="*/ 2799162 w 3393369"/>
                  <a:gd name="connsiteY160" fmla="*/ 1322649 h 5355908"/>
                  <a:gd name="connsiteX161" fmla="*/ 2788999 w 3393369"/>
                  <a:gd name="connsiteY161" fmla="*/ 1304967 h 5355908"/>
                  <a:gd name="connsiteX162" fmla="*/ 2766546 w 3393369"/>
                  <a:gd name="connsiteY162" fmla="*/ 1273230 h 5355908"/>
                  <a:gd name="connsiteX163" fmla="*/ 2740929 w 3393369"/>
                  <a:gd name="connsiteY163" fmla="*/ 1234416 h 5355908"/>
                  <a:gd name="connsiteX164" fmla="*/ 2724205 w 3393369"/>
                  <a:gd name="connsiteY164" fmla="*/ 1213381 h 5355908"/>
                  <a:gd name="connsiteX165" fmla="*/ 2710238 w 3393369"/>
                  <a:gd name="connsiteY165" fmla="*/ 1193640 h 5355908"/>
                  <a:gd name="connsiteX166" fmla="*/ 2687273 w 3393369"/>
                  <a:gd name="connsiteY166" fmla="*/ 1166932 h 5355908"/>
                  <a:gd name="connsiteX167" fmla="*/ 2661698 w 3393369"/>
                  <a:gd name="connsiteY167" fmla="*/ 1134766 h 5355908"/>
                  <a:gd name="connsiteX168" fmla="*/ 2640124 w 3393369"/>
                  <a:gd name="connsiteY168" fmla="*/ 1112098 h 5355908"/>
                  <a:gd name="connsiteX169" fmla="*/ 2621935 w 3393369"/>
                  <a:gd name="connsiteY169" fmla="*/ 1090945 h 5355908"/>
                  <a:gd name="connsiteX170" fmla="*/ 2599251 w 3393369"/>
                  <a:gd name="connsiteY170" fmla="*/ 1069153 h 5355908"/>
                  <a:gd name="connsiteX171" fmla="*/ 2574420 w 3393369"/>
                  <a:gd name="connsiteY171" fmla="*/ 1043064 h 5355908"/>
                  <a:gd name="connsiteX172" fmla="*/ 2547507 w 3393369"/>
                  <a:gd name="connsiteY172" fmla="*/ 1019445 h 5355908"/>
                  <a:gd name="connsiteX173" fmla="*/ 2524778 w 3393369"/>
                  <a:gd name="connsiteY173" fmla="*/ 997611 h 5355908"/>
                  <a:gd name="connsiteX174" fmla="*/ 2503122 w 3393369"/>
                  <a:gd name="connsiteY174" fmla="*/ 980494 h 5355908"/>
                  <a:gd name="connsiteX175" fmla="*/ 2479662 w 3393369"/>
                  <a:gd name="connsiteY175" fmla="*/ 959906 h 5355908"/>
                  <a:gd name="connsiteX176" fmla="*/ 2446908 w 3393369"/>
                  <a:gd name="connsiteY176" fmla="*/ 936062 h 5355908"/>
                  <a:gd name="connsiteX177" fmla="*/ 2419453 w 3393369"/>
                  <a:gd name="connsiteY177" fmla="*/ 914362 h 5355908"/>
                  <a:gd name="connsiteX178" fmla="*/ 2399478 w 3393369"/>
                  <a:gd name="connsiteY178" fmla="*/ 901535 h 5355908"/>
                  <a:gd name="connsiteX179" fmla="*/ 2377990 w 3393369"/>
                  <a:gd name="connsiteY179" fmla="*/ 885893 h 5355908"/>
                  <a:gd name="connsiteX180" fmla="*/ 2338878 w 3393369"/>
                  <a:gd name="connsiteY180" fmla="*/ 862622 h 5355908"/>
                  <a:gd name="connsiteX181" fmla="*/ 2306648 w 3393369"/>
                  <a:gd name="connsiteY181" fmla="*/ 841926 h 5355908"/>
                  <a:gd name="connsiteX182" fmla="*/ 2288939 w 3393369"/>
                  <a:gd name="connsiteY182" fmla="*/ 832909 h 5355908"/>
                  <a:gd name="connsiteX183" fmla="*/ 2269972 w 3393369"/>
                  <a:gd name="connsiteY183" fmla="*/ 821624 h 5355908"/>
                  <a:gd name="connsiteX184" fmla="*/ 2223850 w 3393369"/>
                  <a:gd name="connsiteY184" fmla="*/ 799767 h 5355908"/>
                  <a:gd name="connsiteX185" fmla="*/ 2187052 w 3393369"/>
                  <a:gd name="connsiteY185" fmla="*/ 781031 h 5355908"/>
                  <a:gd name="connsiteX186" fmla="*/ 2172130 w 3393369"/>
                  <a:gd name="connsiteY186" fmla="*/ 775258 h 5355908"/>
                  <a:gd name="connsiteX187" fmla="*/ 2156172 w 3393369"/>
                  <a:gd name="connsiteY187" fmla="*/ 767696 h 5355908"/>
                  <a:gd name="connsiteX188" fmla="*/ 2102089 w 3393369"/>
                  <a:gd name="connsiteY188" fmla="*/ 748162 h 5355908"/>
                  <a:gd name="connsiteX189" fmla="*/ 2061352 w 3393369"/>
                  <a:gd name="connsiteY189" fmla="*/ 732402 h 5355908"/>
                  <a:gd name="connsiteX190" fmla="*/ 2049655 w 3393369"/>
                  <a:gd name="connsiteY190" fmla="*/ 729223 h 5355908"/>
                  <a:gd name="connsiteX191" fmla="*/ 2037160 w 3393369"/>
                  <a:gd name="connsiteY191" fmla="*/ 724710 h 5355908"/>
                  <a:gd name="connsiteX192" fmla="*/ 1973248 w 3393369"/>
                  <a:gd name="connsiteY192" fmla="*/ 708457 h 5355908"/>
                  <a:gd name="connsiteX193" fmla="*/ 1930236 w 3393369"/>
                  <a:gd name="connsiteY193" fmla="*/ 696768 h 5355908"/>
                  <a:gd name="connsiteX194" fmla="*/ 1922150 w 3393369"/>
                  <a:gd name="connsiteY194" fmla="*/ 695464 h 5355908"/>
                  <a:gd name="connsiteX195" fmla="*/ 1913500 w 3393369"/>
                  <a:gd name="connsiteY195" fmla="*/ 693264 h 5355908"/>
                  <a:gd name="connsiteX196" fmla="*/ 1834521 w 3393369"/>
                  <a:gd name="connsiteY196" fmla="*/ 681327 h 5355908"/>
                  <a:gd name="connsiteX197" fmla="*/ 1794392 w 3393369"/>
                  <a:gd name="connsiteY197" fmla="*/ 674854 h 5355908"/>
                  <a:gd name="connsiteX198" fmla="*/ 1790213 w 3393369"/>
                  <a:gd name="connsiteY198" fmla="*/ 674631 h 5355908"/>
                  <a:gd name="connsiteX199" fmla="*/ 1785760 w 3393369"/>
                  <a:gd name="connsiteY199" fmla="*/ 673958 h 5355908"/>
                  <a:gd name="connsiteX200" fmla="*/ 1654807 w 3393369"/>
                  <a:gd name="connsiteY200" fmla="*/ 667404 h 5355908"/>
                  <a:gd name="connsiteX201" fmla="*/ 1555437 w 3393369"/>
                  <a:gd name="connsiteY201" fmla="*/ 0 h 5355908"/>
                  <a:gd name="connsiteX202" fmla="*/ 3046397 w 3393369"/>
                  <a:gd name="connsiteY202" fmla="*/ 1145716 h 5355908"/>
                  <a:gd name="connsiteX203" fmla="*/ 3216855 w 3393369"/>
                  <a:gd name="connsiteY203" fmla="*/ 2573089 h 5355908"/>
                  <a:gd name="connsiteX204" fmla="*/ 3384994 w 3393369"/>
                  <a:gd name="connsiteY204" fmla="*/ 4142761 h 5355908"/>
                  <a:gd name="connsiteX205" fmla="*/ 3387087 w 3393369"/>
                  <a:gd name="connsiteY205" fmla="*/ 4204781 h 5355908"/>
                  <a:gd name="connsiteX206" fmla="*/ 3392137 w 3393369"/>
                  <a:gd name="connsiteY206" fmla="*/ 4354494 h 5355908"/>
                  <a:gd name="connsiteX207" fmla="*/ 3393369 w 3393369"/>
                  <a:gd name="connsiteY207" fmla="*/ 4453437 h 5355908"/>
                  <a:gd name="connsiteX208" fmla="*/ 2732657 w 3393369"/>
                  <a:gd name="connsiteY208" fmla="*/ 5355908 h 5355908"/>
                  <a:gd name="connsiteX209" fmla="*/ 2726964 w 3393369"/>
                  <a:gd name="connsiteY209" fmla="*/ 5342222 h 5355908"/>
                  <a:gd name="connsiteX210" fmla="*/ 2794053 w 3393369"/>
                  <a:gd name="connsiteY210" fmla="*/ 4537018 h 5355908"/>
                  <a:gd name="connsiteX211" fmla="*/ 2794182 w 3393369"/>
                  <a:gd name="connsiteY211" fmla="*/ 4535475 h 5355908"/>
                  <a:gd name="connsiteX212" fmla="*/ 2825364 w 3393369"/>
                  <a:gd name="connsiteY212" fmla="*/ 4161214 h 5355908"/>
                  <a:gd name="connsiteX213" fmla="*/ 2830843 w 3393369"/>
                  <a:gd name="connsiteY213" fmla="*/ 4095453 h 5355908"/>
                  <a:gd name="connsiteX214" fmla="*/ 2839510 w 3393369"/>
                  <a:gd name="connsiteY214" fmla="*/ 4067980 h 5355908"/>
                  <a:gd name="connsiteX215" fmla="*/ 2341370 w 3393369"/>
                  <a:gd name="connsiteY215" fmla="*/ 3910818 h 5355908"/>
                  <a:gd name="connsiteX216" fmla="*/ 2299191 w 3393369"/>
                  <a:gd name="connsiteY216" fmla="*/ 3711022 h 5355908"/>
                  <a:gd name="connsiteX217" fmla="*/ 2275783 w 3393369"/>
                  <a:gd name="connsiteY217" fmla="*/ 3599430 h 5355908"/>
                  <a:gd name="connsiteX218" fmla="*/ 2248357 w 3393369"/>
                  <a:gd name="connsiteY218" fmla="*/ 3468677 h 5355908"/>
                  <a:gd name="connsiteX219" fmla="*/ 2258998 w 3393369"/>
                  <a:gd name="connsiteY219" fmla="*/ 3463865 h 5355908"/>
                  <a:gd name="connsiteX220" fmla="*/ 2275498 w 3393369"/>
                  <a:gd name="connsiteY220" fmla="*/ 3451131 h 5355908"/>
                  <a:gd name="connsiteX221" fmla="*/ 2331668 w 3393369"/>
                  <a:gd name="connsiteY221" fmla="*/ 3425733 h 5355908"/>
                  <a:gd name="connsiteX222" fmla="*/ 2387372 w 3393369"/>
                  <a:gd name="connsiteY222" fmla="*/ 3383908 h 5355908"/>
                  <a:gd name="connsiteX223" fmla="*/ 2394330 w 3393369"/>
                  <a:gd name="connsiteY223" fmla="*/ 3380762 h 5355908"/>
                  <a:gd name="connsiteX224" fmla="*/ 2527260 w 3393369"/>
                  <a:gd name="connsiteY224" fmla="*/ 3257222 h 5355908"/>
                  <a:gd name="connsiteX225" fmla="*/ 2556636 w 3393369"/>
                  <a:gd name="connsiteY225" fmla="*/ 3205684 h 5355908"/>
                  <a:gd name="connsiteX226" fmla="*/ 2583682 w 3393369"/>
                  <a:gd name="connsiteY226" fmla="*/ 3174661 h 5355908"/>
                  <a:gd name="connsiteX227" fmla="*/ 2597855 w 3393369"/>
                  <a:gd name="connsiteY227" fmla="*/ 3149795 h 5355908"/>
                  <a:gd name="connsiteX228" fmla="*/ 2623355 w 3393369"/>
                  <a:gd name="connsiteY228" fmla="*/ 3127240 h 5355908"/>
                  <a:gd name="connsiteX229" fmla="*/ 2667002 w 3393369"/>
                  <a:gd name="connsiteY229" fmla="*/ 3074510 h 5355908"/>
                  <a:gd name="connsiteX230" fmla="*/ 2689424 w 3393369"/>
                  <a:gd name="connsiteY230" fmla="*/ 3035173 h 5355908"/>
                  <a:gd name="connsiteX231" fmla="*/ 2711168 w 3393369"/>
                  <a:gd name="connsiteY231" fmla="*/ 3013248 h 5355908"/>
                  <a:gd name="connsiteX232" fmla="*/ 2809732 w 3393369"/>
                  <a:gd name="connsiteY232" fmla="*/ 2809094 h 5355908"/>
                  <a:gd name="connsiteX233" fmla="*/ 2816756 w 3393369"/>
                  <a:gd name="connsiteY233" fmla="*/ 2760603 h 5355908"/>
                  <a:gd name="connsiteX234" fmla="*/ 2829512 w 3393369"/>
                  <a:gd name="connsiteY234" fmla="*/ 2723102 h 5355908"/>
                  <a:gd name="connsiteX235" fmla="*/ 2843225 w 3393369"/>
                  <a:gd name="connsiteY235" fmla="*/ 2627883 h 5355908"/>
                  <a:gd name="connsiteX236" fmla="*/ 2839586 w 3393369"/>
                  <a:gd name="connsiteY236" fmla="*/ 2536434 h 5355908"/>
                  <a:gd name="connsiteX237" fmla="*/ 2843225 w 3393369"/>
                  <a:gd name="connsiteY237" fmla="*/ 2511167 h 5355908"/>
                  <a:gd name="connsiteX238" fmla="*/ 2841733 w 3393369"/>
                  <a:gd name="connsiteY238" fmla="*/ 2473668 h 5355908"/>
                  <a:gd name="connsiteX239" fmla="*/ 2847051 w 3393369"/>
                  <a:gd name="connsiteY239" fmla="*/ 2450863 h 5355908"/>
                  <a:gd name="connsiteX240" fmla="*/ 2845552 w 3393369"/>
                  <a:gd name="connsiteY240" fmla="*/ 2321553 h 5355908"/>
                  <a:gd name="connsiteX241" fmla="*/ 2833687 w 3393369"/>
                  <a:gd name="connsiteY241" fmla="*/ 2269170 h 5355908"/>
                  <a:gd name="connsiteX242" fmla="*/ 2829096 w 3393369"/>
                  <a:gd name="connsiteY242" fmla="*/ 1950030 h 5355908"/>
                  <a:gd name="connsiteX243" fmla="*/ 2794488 w 3393369"/>
                  <a:gd name="connsiteY243" fmla="*/ 1866670 h 5355908"/>
                  <a:gd name="connsiteX244" fmla="*/ 2784739 w 3393369"/>
                  <a:gd name="connsiteY244" fmla="*/ 1850898 h 5355908"/>
                  <a:gd name="connsiteX245" fmla="*/ 2224116 w 3393369"/>
                  <a:gd name="connsiteY245" fmla="*/ 1414126 h 5355908"/>
                  <a:gd name="connsiteX246" fmla="*/ 1578436 w 3393369"/>
                  <a:gd name="connsiteY246" fmla="*/ 976637 h 5355908"/>
                  <a:gd name="connsiteX247" fmla="*/ 1456501 w 3393369"/>
                  <a:gd name="connsiteY247" fmla="*/ 1239009 h 5355908"/>
                  <a:gd name="connsiteX248" fmla="*/ 1379759 w 3393369"/>
                  <a:gd name="connsiteY248" fmla="*/ 1347348 h 5355908"/>
                  <a:gd name="connsiteX249" fmla="*/ 1280205 w 3393369"/>
                  <a:gd name="connsiteY249" fmla="*/ 1473249 h 5355908"/>
                  <a:gd name="connsiteX250" fmla="*/ 598861 w 3393369"/>
                  <a:gd name="connsiteY250" fmla="*/ 2042673 h 5355908"/>
                  <a:gd name="connsiteX251" fmla="*/ 589527 w 3393369"/>
                  <a:gd name="connsiteY251" fmla="*/ 2045704 h 5355908"/>
                  <a:gd name="connsiteX252" fmla="*/ 589691 w 3393369"/>
                  <a:gd name="connsiteY252" fmla="*/ 2057753 h 5355908"/>
                  <a:gd name="connsiteX253" fmla="*/ 585834 w 3393369"/>
                  <a:gd name="connsiteY253" fmla="*/ 2056272 h 5355908"/>
                  <a:gd name="connsiteX254" fmla="*/ 561832 w 3393369"/>
                  <a:gd name="connsiteY254" fmla="*/ 2627785 h 5355908"/>
                  <a:gd name="connsiteX255" fmla="*/ 667583 w 3393369"/>
                  <a:gd name="connsiteY255" fmla="*/ 3140876 h 5355908"/>
                  <a:gd name="connsiteX256" fmla="*/ 668132 w 3393369"/>
                  <a:gd name="connsiteY256" fmla="*/ 3141769 h 5355908"/>
                  <a:gd name="connsiteX257" fmla="*/ 669485 w 3393369"/>
                  <a:gd name="connsiteY257" fmla="*/ 3155453 h 5355908"/>
                  <a:gd name="connsiteX258" fmla="*/ 854462 w 3393369"/>
                  <a:gd name="connsiteY258" fmla="*/ 3428621 h 5355908"/>
                  <a:gd name="connsiteX259" fmla="*/ 953249 w 3393369"/>
                  <a:gd name="connsiteY259" fmla="*/ 3524739 h 5355908"/>
                  <a:gd name="connsiteX260" fmla="*/ 1004729 w 3393369"/>
                  <a:gd name="connsiteY260" fmla="*/ 3564772 h 5355908"/>
                  <a:gd name="connsiteX261" fmla="*/ 998496 w 3393369"/>
                  <a:gd name="connsiteY261" fmla="*/ 3595255 h 5355908"/>
                  <a:gd name="connsiteX262" fmla="*/ 925602 w 3393369"/>
                  <a:gd name="connsiteY262" fmla="*/ 3951720 h 5355908"/>
                  <a:gd name="connsiteX263" fmla="*/ 775897 w 3393369"/>
                  <a:gd name="connsiteY263" fmla="*/ 3979667 h 5355908"/>
                  <a:gd name="connsiteX264" fmla="*/ 794667 w 3393369"/>
                  <a:gd name="connsiteY264" fmla="*/ 4080211 h 5355908"/>
                  <a:gd name="connsiteX265" fmla="*/ 895960 w 3393369"/>
                  <a:gd name="connsiteY265" fmla="*/ 4622818 h 5355908"/>
                  <a:gd name="connsiteX266" fmla="*/ 895960 w 3393369"/>
                  <a:gd name="connsiteY266" fmla="*/ 4622818 h 5355908"/>
                  <a:gd name="connsiteX267" fmla="*/ 896388 w 3393369"/>
                  <a:gd name="connsiteY267" fmla="*/ 4625112 h 5355908"/>
                  <a:gd name="connsiteX268" fmla="*/ 994274 w 3393369"/>
                  <a:gd name="connsiteY268" fmla="*/ 5149466 h 5355908"/>
                  <a:gd name="connsiteX269" fmla="*/ 838715 w 3393369"/>
                  <a:gd name="connsiteY269" fmla="*/ 5056562 h 5355908"/>
                  <a:gd name="connsiteX270" fmla="*/ 348728 w 3393369"/>
                  <a:gd name="connsiteY270" fmla="*/ 4671344 h 5355908"/>
                  <a:gd name="connsiteX271" fmla="*/ 141388 w 3393369"/>
                  <a:gd name="connsiteY271" fmla="*/ 4248694 h 5355908"/>
                  <a:gd name="connsiteX272" fmla="*/ 131597 w 3393369"/>
                  <a:gd name="connsiteY272" fmla="*/ 4204671 h 5355908"/>
                  <a:gd name="connsiteX273" fmla="*/ 131597 w 3393369"/>
                  <a:gd name="connsiteY273" fmla="*/ 4204671 h 5355908"/>
                  <a:gd name="connsiteX274" fmla="*/ 95199 w 3393369"/>
                  <a:gd name="connsiteY274" fmla="*/ 4041019 h 5355908"/>
                  <a:gd name="connsiteX275" fmla="*/ 100530 w 3393369"/>
                  <a:gd name="connsiteY275" fmla="*/ 1111861 h 5355908"/>
                  <a:gd name="connsiteX276" fmla="*/ 115559 w 3393369"/>
                  <a:gd name="connsiteY276" fmla="*/ 1040070 h 5355908"/>
                  <a:gd name="connsiteX277" fmla="*/ 122713 w 3393369"/>
                  <a:gd name="connsiteY277" fmla="*/ 937361 h 5355908"/>
                  <a:gd name="connsiteX278" fmla="*/ 180024 w 3393369"/>
                  <a:gd name="connsiteY278" fmla="*/ 733628 h 5355908"/>
                  <a:gd name="connsiteX279" fmla="*/ 224676 w 3393369"/>
                  <a:gd name="connsiteY279" fmla="*/ 645179 h 5355908"/>
                  <a:gd name="connsiteX280" fmla="*/ 230258 w 3393369"/>
                  <a:gd name="connsiteY280" fmla="*/ 628711 h 5355908"/>
                  <a:gd name="connsiteX281" fmla="*/ 907294 w 3393369"/>
                  <a:gd name="connsiteY281" fmla="*/ 81498 h 5355908"/>
                  <a:gd name="connsiteX282" fmla="*/ 1037679 w 3393369"/>
                  <a:gd name="connsiteY282" fmla="*/ 72416 h 5355908"/>
                  <a:gd name="connsiteX283" fmla="*/ 1265195 w 3393369"/>
                  <a:gd name="connsiteY283" fmla="*/ 21213 h 5355908"/>
                  <a:gd name="connsiteX284" fmla="*/ 1555437 w 3393369"/>
                  <a:gd name="connsiteY284" fmla="*/ 0 h 535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3393369" h="5355908">
                    <a:moveTo>
                      <a:pt x="462376" y="2821763"/>
                    </a:moveTo>
                    <a:lnTo>
                      <a:pt x="453270" y="2832614"/>
                    </a:lnTo>
                    <a:cubicBezTo>
                      <a:pt x="438610" y="2853789"/>
                      <a:pt x="425349" y="2876984"/>
                      <a:pt x="413702" y="2901885"/>
                    </a:cubicBezTo>
                    <a:lnTo>
                      <a:pt x="403788" y="2928267"/>
                    </a:lnTo>
                    <a:lnTo>
                      <a:pt x="397472" y="2940477"/>
                    </a:lnTo>
                    <a:lnTo>
                      <a:pt x="393929" y="2954505"/>
                    </a:lnTo>
                    <a:lnTo>
                      <a:pt x="383826" y="2981390"/>
                    </a:lnTo>
                    <a:cubicBezTo>
                      <a:pt x="367429" y="3037387"/>
                      <a:pt x="358362" y="3098953"/>
                      <a:pt x="358362" y="3163577"/>
                    </a:cubicBezTo>
                    <a:lnTo>
                      <a:pt x="358362" y="3163578"/>
                    </a:lnTo>
                    <a:lnTo>
                      <a:pt x="364946" y="3069249"/>
                    </a:lnTo>
                    <a:lnTo>
                      <a:pt x="393929" y="2954505"/>
                    </a:lnTo>
                    <a:lnTo>
                      <a:pt x="403788" y="2928267"/>
                    </a:lnTo>
                    <a:lnTo>
                      <a:pt x="453270" y="2832615"/>
                    </a:lnTo>
                    <a:close/>
                    <a:moveTo>
                      <a:pt x="1654506" y="667388"/>
                    </a:moveTo>
                    <a:lnTo>
                      <a:pt x="1654205" y="667404"/>
                    </a:lnTo>
                    <a:lnTo>
                      <a:pt x="1523252" y="673958"/>
                    </a:lnTo>
                    <a:lnTo>
                      <a:pt x="1518800" y="674631"/>
                    </a:lnTo>
                    <a:lnTo>
                      <a:pt x="1514620" y="674854"/>
                    </a:lnTo>
                    <a:lnTo>
                      <a:pt x="1474492" y="681327"/>
                    </a:lnTo>
                    <a:lnTo>
                      <a:pt x="1395512" y="693264"/>
                    </a:lnTo>
                    <a:lnTo>
                      <a:pt x="1386863" y="695464"/>
                    </a:lnTo>
                    <a:lnTo>
                      <a:pt x="1378776" y="696768"/>
                    </a:lnTo>
                    <a:lnTo>
                      <a:pt x="1335765" y="708457"/>
                    </a:lnTo>
                    <a:lnTo>
                      <a:pt x="1271852" y="724710"/>
                    </a:lnTo>
                    <a:lnTo>
                      <a:pt x="1259357" y="729223"/>
                    </a:lnTo>
                    <a:lnTo>
                      <a:pt x="1247660" y="732402"/>
                    </a:lnTo>
                    <a:lnTo>
                      <a:pt x="1206923" y="748162"/>
                    </a:lnTo>
                    <a:lnTo>
                      <a:pt x="1152840" y="767696"/>
                    </a:lnTo>
                    <a:lnTo>
                      <a:pt x="1136883" y="775258"/>
                    </a:lnTo>
                    <a:lnTo>
                      <a:pt x="1121960" y="781031"/>
                    </a:lnTo>
                    <a:lnTo>
                      <a:pt x="1085162" y="799767"/>
                    </a:lnTo>
                    <a:lnTo>
                      <a:pt x="1039040" y="821624"/>
                    </a:lnTo>
                    <a:lnTo>
                      <a:pt x="1020073" y="832909"/>
                    </a:lnTo>
                    <a:lnTo>
                      <a:pt x="1002364" y="841926"/>
                    </a:lnTo>
                    <a:lnTo>
                      <a:pt x="970135" y="862622"/>
                    </a:lnTo>
                    <a:lnTo>
                      <a:pt x="931022" y="885893"/>
                    </a:lnTo>
                    <a:lnTo>
                      <a:pt x="909534" y="901535"/>
                    </a:lnTo>
                    <a:lnTo>
                      <a:pt x="889559" y="914362"/>
                    </a:lnTo>
                    <a:lnTo>
                      <a:pt x="862104" y="936062"/>
                    </a:lnTo>
                    <a:lnTo>
                      <a:pt x="829350" y="959906"/>
                    </a:lnTo>
                    <a:lnTo>
                      <a:pt x="805890" y="980494"/>
                    </a:lnTo>
                    <a:lnTo>
                      <a:pt x="784234" y="997611"/>
                    </a:lnTo>
                    <a:lnTo>
                      <a:pt x="761506" y="1019445"/>
                    </a:lnTo>
                    <a:lnTo>
                      <a:pt x="734592" y="1043064"/>
                    </a:lnTo>
                    <a:lnTo>
                      <a:pt x="709762" y="1069153"/>
                    </a:lnTo>
                    <a:lnTo>
                      <a:pt x="687077" y="1090945"/>
                    </a:lnTo>
                    <a:lnTo>
                      <a:pt x="668889" y="1112098"/>
                    </a:lnTo>
                    <a:lnTo>
                      <a:pt x="647314" y="1134766"/>
                    </a:lnTo>
                    <a:lnTo>
                      <a:pt x="621739" y="1166932"/>
                    </a:lnTo>
                    <a:lnTo>
                      <a:pt x="598774" y="1193640"/>
                    </a:lnTo>
                    <a:lnTo>
                      <a:pt x="584808" y="1213381"/>
                    </a:lnTo>
                    <a:lnTo>
                      <a:pt x="568083" y="1234416"/>
                    </a:lnTo>
                    <a:lnTo>
                      <a:pt x="542466" y="1273230"/>
                    </a:lnTo>
                    <a:lnTo>
                      <a:pt x="520013" y="1304967"/>
                    </a:lnTo>
                    <a:lnTo>
                      <a:pt x="509850" y="1322649"/>
                    </a:lnTo>
                    <a:lnTo>
                      <a:pt x="497466" y="1341413"/>
                    </a:lnTo>
                    <a:lnTo>
                      <a:pt x="472525" y="1387590"/>
                    </a:lnTo>
                    <a:lnTo>
                      <a:pt x="451483" y="1424199"/>
                    </a:lnTo>
                    <a:lnTo>
                      <a:pt x="444634" y="1439226"/>
                    </a:lnTo>
                    <a:lnTo>
                      <a:pt x="436029" y="1455158"/>
                    </a:lnTo>
                    <a:lnTo>
                      <a:pt x="412515" y="1509700"/>
                    </a:lnTo>
                    <a:lnTo>
                      <a:pt x="393870" y="1550610"/>
                    </a:lnTo>
                    <a:lnTo>
                      <a:pt x="389755" y="1562493"/>
                    </a:lnTo>
                    <a:lnTo>
                      <a:pt x="384340" y="1575054"/>
                    </a:lnTo>
                    <a:lnTo>
                      <a:pt x="362952" y="1639897"/>
                    </a:lnTo>
                    <a:lnTo>
                      <a:pt x="347863" y="1683473"/>
                    </a:lnTo>
                    <a:lnTo>
                      <a:pt x="345851" y="1691745"/>
                    </a:lnTo>
                    <a:lnTo>
                      <a:pt x="342963" y="1700500"/>
                    </a:lnTo>
                    <a:lnTo>
                      <a:pt x="324084" y="1781223"/>
                    </a:lnTo>
                    <a:lnTo>
                      <a:pt x="314150" y="1822061"/>
                    </a:lnTo>
                    <a:lnTo>
                      <a:pt x="313531" y="1826347"/>
                    </a:lnTo>
                    <a:lnTo>
                      <a:pt x="312467" y="1830897"/>
                    </a:lnTo>
                    <a:lnTo>
                      <a:pt x="293425" y="1965600"/>
                    </a:lnTo>
                    <a:lnTo>
                      <a:pt x="293418" y="1965647"/>
                    </a:lnTo>
                    <a:cubicBezTo>
                      <a:pt x="288747" y="2014261"/>
                      <a:pt x="286354" y="2063587"/>
                      <a:pt x="286354" y="2113504"/>
                    </a:cubicBezTo>
                    <a:lnTo>
                      <a:pt x="286354" y="2113505"/>
                    </a:lnTo>
                    <a:lnTo>
                      <a:pt x="293418" y="1965648"/>
                    </a:lnTo>
                    <a:lnTo>
                      <a:pt x="293425" y="1965600"/>
                    </a:lnTo>
                    <a:lnTo>
                      <a:pt x="313531" y="1826347"/>
                    </a:lnTo>
                    <a:lnTo>
                      <a:pt x="324084" y="1781223"/>
                    </a:lnTo>
                    <a:lnTo>
                      <a:pt x="345851" y="1691745"/>
                    </a:lnTo>
                    <a:lnTo>
                      <a:pt x="362952" y="1639897"/>
                    </a:lnTo>
                    <a:lnTo>
                      <a:pt x="389755" y="1562493"/>
                    </a:lnTo>
                    <a:lnTo>
                      <a:pt x="412515" y="1509700"/>
                    </a:lnTo>
                    <a:lnTo>
                      <a:pt x="444634" y="1439226"/>
                    </a:lnTo>
                    <a:lnTo>
                      <a:pt x="472525" y="1387590"/>
                    </a:lnTo>
                    <a:lnTo>
                      <a:pt x="509850" y="1322649"/>
                    </a:lnTo>
                    <a:lnTo>
                      <a:pt x="542466" y="1273230"/>
                    </a:lnTo>
                    <a:lnTo>
                      <a:pt x="584808" y="1213381"/>
                    </a:lnTo>
                    <a:lnTo>
                      <a:pt x="621739" y="1166932"/>
                    </a:lnTo>
                    <a:lnTo>
                      <a:pt x="668889" y="1112098"/>
                    </a:lnTo>
                    <a:lnTo>
                      <a:pt x="709762" y="1069153"/>
                    </a:lnTo>
                    <a:lnTo>
                      <a:pt x="761506" y="1019445"/>
                    </a:lnTo>
                    <a:lnTo>
                      <a:pt x="805890" y="980494"/>
                    </a:lnTo>
                    <a:lnTo>
                      <a:pt x="862104" y="936062"/>
                    </a:lnTo>
                    <a:lnTo>
                      <a:pt x="909534" y="901535"/>
                    </a:lnTo>
                    <a:lnTo>
                      <a:pt x="970135" y="862622"/>
                    </a:lnTo>
                    <a:lnTo>
                      <a:pt x="1020073" y="832909"/>
                    </a:lnTo>
                    <a:lnTo>
                      <a:pt x="1085162" y="799767"/>
                    </a:lnTo>
                    <a:lnTo>
                      <a:pt x="1136883" y="775258"/>
                    </a:lnTo>
                    <a:lnTo>
                      <a:pt x="1206923" y="748162"/>
                    </a:lnTo>
                    <a:lnTo>
                      <a:pt x="1259357" y="729223"/>
                    </a:lnTo>
                    <a:lnTo>
                      <a:pt x="1335765" y="708457"/>
                    </a:lnTo>
                    <a:lnTo>
                      <a:pt x="1386863" y="695464"/>
                    </a:lnTo>
                    <a:lnTo>
                      <a:pt x="1474492" y="681327"/>
                    </a:lnTo>
                    <a:lnTo>
                      <a:pt x="1518800" y="674631"/>
                    </a:lnTo>
                    <a:lnTo>
                      <a:pt x="1654205" y="667404"/>
                    </a:lnTo>
                    <a:lnTo>
                      <a:pt x="1654506" y="667389"/>
                    </a:lnTo>
                    <a:lnTo>
                      <a:pt x="1654807" y="667404"/>
                    </a:lnTo>
                    <a:lnTo>
                      <a:pt x="1790213" y="674631"/>
                    </a:lnTo>
                    <a:lnTo>
                      <a:pt x="1834521" y="681327"/>
                    </a:lnTo>
                    <a:lnTo>
                      <a:pt x="1922150" y="695464"/>
                    </a:lnTo>
                    <a:lnTo>
                      <a:pt x="1973248" y="708457"/>
                    </a:lnTo>
                    <a:lnTo>
                      <a:pt x="2049655" y="729223"/>
                    </a:lnTo>
                    <a:lnTo>
                      <a:pt x="2102089" y="748162"/>
                    </a:lnTo>
                    <a:lnTo>
                      <a:pt x="2172130" y="775258"/>
                    </a:lnTo>
                    <a:lnTo>
                      <a:pt x="2223850" y="799767"/>
                    </a:lnTo>
                    <a:lnTo>
                      <a:pt x="2288939" y="832909"/>
                    </a:lnTo>
                    <a:lnTo>
                      <a:pt x="2338878" y="862622"/>
                    </a:lnTo>
                    <a:lnTo>
                      <a:pt x="2399478" y="901535"/>
                    </a:lnTo>
                    <a:lnTo>
                      <a:pt x="2446908" y="936062"/>
                    </a:lnTo>
                    <a:lnTo>
                      <a:pt x="2503122" y="980494"/>
                    </a:lnTo>
                    <a:lnTo>
                      <a:pt x="2547507" y="1019445"/>
                    </a:lnTo>
                    <a:lnTo>
                      <a:pt x="2599251" y="1069153"/>
                    </a:lnTo>
                    <a:lnTo>
                      <a:pt x="2640124" y="1112098"/>
                    </a:lnTo>
                    <a:lnTo>
                      <a:pt x="2687273" y="1166932"/>
                    </a:lnTo>
                    <a:lnTo>
                      <a:pt x="2724205" y="1213381"/>
                    </a:lnTo>
                    <a:lnTo>
                      <a:pt x="2766546" y="1273230"/>
                    </a:lnTo>
                    <a:lnTo>
                      <a:pt x="2799162" y="1322649"/>
                    </a:lnTo>
                    <a:lnTo>
                      <a:pt x="2836488" y="1387590"/>
                    </a:lnTo>
                    <a:lnTo>
                      <a:pt x="2864378" y="1439226"/>
                    </a:lnTo>
                    <a:lnTo>
                      <a:pt x="2896497" y="1509700"/>
                    </a:lnTo>
                    <a:lnTo>
                      <a:pt x="2919257" y="1562493"/>
                    </a:lnTo>
                    <a:lnTo>
                      <a:pt x="2946060" y="1639897"/>
                    </a:lnTo>
                    <a:lnTo>
                      <a:pt x="2963161" y="1691745"/>
                    </a:lnTo>
                    <a:lnTo>
                      <a:pt x="2984928" y="1781223"/>
                    </a:lnTo>
                    <a:lnTo>
                      <a:pt x="2995481" y="1826347"/>
                    </a:lnTo>
                    <a:lnTo>
                      <a:pt x="3015587" y="1965600"/>
                    </a:lnTo>
                    <a:lnTo>
                      <a:pt x="3015594" y="1965648"/>
                    </a:lnTo>
                    <a:lnTo>
                      <a:pt x="3022658" y="2113505"/>
                    </a:lnTo>
                    <a:lnTo>
                      <a:pt x="3022658" y="2113504"/>
                    </a:lnTo>
                    <a:cubicBezTo>
                      <a:pt x="3022658" y="2063587"/>
                      <a:pt x="3020266" y="2014261"/>
                      <a:pt x="3015594" y="1965647"/>
                    </a:cubicBezTo>
                    <a:lnTo>
                      <a:pt x="3015587" y="1965600"/>
                    </a:lnTo>
                    <a:lnTo>
                      <a:pt x="2996545" y="1830897"/>
                    </a:lnTo>
                    <a:lnTo>
                      <a:pt x="2995481" y="1826347"/>
                    </a:lnTo>
                    <a:lnTo>
                      <a:pt x="2994862" y="1822061"/>
                    </a:lnTo>
                    <a:lnTo>
                      <a:pt x="2984928" y="1781223"/>
                    </a:lnTo>
                    <a:lnTo>
                      <a:pt x="2966049" y="1700500"/>
                    </a:lnTo>
                    <a:lnTo>
                      <a:pt x="2963161" y="1691745"/>
                    </a:lnTo>
                    <a:lnTo>
                      <a:pt x="2961149" y="1683473"/>
                    </a:lnTo>
                    <a:lnTo>
                      <a:pt x="2946060" y="1639897"/>
                    </a:lnTo>
                    <a:lnTo>
                      <a:pt x="2924672" y="1575054"/>
                    </a:lnTo>
                    <a:lnTo>
                      <a:pt x="2919257" y="1562493"/>
                    </a:lnTo>
                    <a:lnTo>
                      <a:pt x="2915142" y="1550610"/>
                    </a:lnTo>
                    <a:lnTo>
                      <a:pt x="2896497" y="1509700"/>
                    </a:lnTo>
                    <a:lnTo>
                      <a:pt x="2872983" y="1455158"/>
                    </a:lnTo>
                    <a:lnTo>
                      <a:pt x="2864378" y="1439226"/>
                    </a:lnTo>
                    <a:lnTo>
                      <a:pt x="2857529" y="1424199"/>
                    </a:lnTo>
                    <a:lnTo>
                      <a:pt x="2836488" y="1387590"/>
                    </a:lnTo>
                    <a:lnTo>
                      <a:pt x="2811546" y="1341413"/>
                    </a:lnTo>
                    <a:lnTo>
                      <a:pt x="2799162" y="1322649"/>
                    </a:lnTo>
                    <a:lnTo>
                      <a:pt x="2788999" y="1304967"/>
                    </a:lnTo>
                    <a:lnTo>
                      <a:pt x="2766546" y="1273230"/>
                    </a:lnTo>
                    <a:lnTo>
                      <a:pt x="2740929" y="1234416"/>
                    </a:lnTo>
                    <a:lnTo>
                      <a:pt x="2724205" y="1213381"/>
                    </a:lnTo>
                    <a:lnTo>
                      <a:pt x="2710238" y="1193640"/>
                    </a:lnTo>
                    <a:lnTo>
                      <a:pt x="2687273" y="1166932"/>
                    </a:lnTo>
                    <a:lnTo>
                      <a:pt x="2661698" y="1134766"/>
                    </a:lnTo>
                    <a:lnTo>
                      <a:pt x="2640124" y="1112098"/>
                    </a:lnTo>
                    <a:lnTo>
                      <a:pt x="2621935" y="1090945"/>
                    </a:lnTo>
                    <a:lnTo>
                      <a:pt x="2599251" y="1069153"/>
                    </a:lnTo>
                    <a:lnTo>
                      <a:pt x="2574420" y="1043064"/>
                    </a:lnTo>
                    <a:lnTo>
                      <a:pt x="2547507" y="1019445"/>
                    </a:lnTo>
                    <a:lnTo>
                      <a:pt x="2524778" y="997611"/>
                    </a:lnTo>
                    <a:lnTo>
                      <a:pt x="2503122" y="980494"/>
                    </a:lnTo>
                    <a:lnTo>
                      <a:pt x="2479662" y="959906"/>
                    </a:lnTo>
                    <a:lnTo>
                      <a:pt x="2446908" y="936062"/>
                    </a:lnTo>
                    <a:lnTo>
                      <a:pt x="2419453" y="914362"/>
                    </a:lnTo>
                    <a:lnTo>
                      <a:pt x="2399478" y="901535"/>
                    </a:lnTo>
                    <a:lnTo>
                      <a:pt x="2377990" y="885893"/>
                    </a:lnTo>
                    <a:lnTo>
                      <a:pt x="2338878" y="862622"/>
                    </a:lnTo>
                    <a:lnTo>
                      <a:pt x="2306648" y="841926"/>
                    </a:lnTo>
                    <a:lnTo>
                      <a:pt x="2288939" y="832909"/>
                    </a:lnTo>
                    <a:lnTo>
                      <a:pt x="2269972" y="821624"/>
                    </a:lnTo>
                    <a:lnTo>
                      <a:pt x="2223850" y="799767"/>
                    </a:lnTo>
                    <a:lnTo>
                      <a:pt x="2187052" y="781031"/>
                    </a:lnTo>
                    <a:lnTo>
                      <a:pt x="2172130" y="775258"/>
                    </a:lnTo>
                    <a:lnTo>
                      <a:pt x="2156172" y="767696"/>
                    </a:lnTo>
                    <a:lnTo>
                      <a:pt x="2102089" y="748162"/>
                    </a:lnTo>
                    <a:lnTo>
                      <a:pt x="2061352" y="732402"/>
                    </a:lnTo>
                    <a:lnTo>
                      <a:pt x="2049655" y="729223"/>
                    </a:lnTo>
                    <a:lnTo>
                      <a:pt x="2037160" y="724710"/>
                    </a:lnTo>
                    <a:lnTo>
                      <a:pt x="1973248" y="708457"/>
                    </a:lnTo>
                    <a:lnTo>
                      <a:pt x="1930236" y="696768"/>
                    </a:lnTo>
                    <a:lnTo>
                      <a:pt x="1922150" y="695464"/>
                    </a:lnTo>
                    <a:lnTo>
                      <a:pt x="1913500" y="693264"/>
                    </a:lnTo>
                    <a:lnTo>
                      <a:pt x="1834521" y="681327"/>
                    </a:lnTo>
                    <a:lnTo>
                      <a:pt x="1794392" y="674854"/>
                    </a:lnTo>
                    <a:lnTo>
                      <a:pt x="1790213" y="674631"/>
                    </a:lnTo>
                    <a:lnTo>
                      <a:pt x="1785760" y="673958"/>
                    </a:lnTo>
                    <a:lnTo>
                      <a:pt x="1654807" y="667404"/>
                    </a:lnTo>
                    <a:close/>
                    <a:moveTo>
                      <a:pt x="1555437" y="0"/>
                    </a:moveTo>
                    <a:cubicBezTo>
                      <a:pt x="2350815" y="0"/>
                      <a:pt x="2891868" y="505696"/>
                      <a:pt x="3046397" y="1145716"/>
                    </a:cubicBezTo>
                    <a:cubicBezTo>
                      <a:pt x="3175601" y="1680845"/>
                      <a:pt x="3139933" y="1788752"/>
                      <a:pt x="3216855" y="2573089"/>
                    </a:cubicBezTo>
                    <a:cubicBezTo>
                      <a:pt x="3306588" y="3074861"/>
                      <a:pt x="3363308" y="3639197"/>
                      <a:pt x="3384994" y="4142761"/>
                    </a:cubicBezTo>
                    <a:lnTo>
                      <a:pt x="3387087" y="4204781"/>
                    </a:lnTo>
                    <a:lnTo>
                      <a:pt x="3392137" y="4354494"/>
                    </a:lnTo>
                    <a:cubicBezTo>
                      <a:pt x="3392548" y="4387475"/>
                      <a:pt x="3392958" y="4420456"/>
                      <a:pt x="3393369" y="4453437"/>
                    </a:cubicBezTo>
                    <a:lnTo>
                      <a:pt x="2732657" y="5355908"/>
                    </a:lnTo>
                    <a:lnTo>
                      <a:pt x="2726964" y="5342222"/>
                    </a:lnTo>
                    <a:lnTo>
                      <a:pt x="2794053" y="4537018"/>
                    </a:lnTo>
                    <a:lnTo>
                      <a:pt x="2794182" y="4535475"/>
                    </a:lnTo>
                    <a:lnTo>
                      <a:pt x="2825364" y="4161214"/>
                    </a:lnTo>
                    <a:lnTo>
                      <a:pt x="2830843" y="4095453"/>
                    </a:lnTo>
                    <a:lnTo>
                      <a:pt x="2839510" y="4067980"/>
                    </a:lnTo>
                    <a:lnTo>
                      <a:pt x="2341370" y="3910818"/>
                    </a:lnTo>
                    <a:lnTo>
                      <a:pt x="2299191" y="3711022"/>
                    </a:lnTo>
                    <a:lnTo>
                      <a:pt x="2275783" y="3599430"/>
                    </a:lnTo>
                    <a:lnTo>
                      <a:pt x="2248357" y="3468677"/>
                    </a:lnTo>
                    <a:lnTo>
                      <a:pt x="2258998" y="3463865"/>
                    </a:lnTo>
                    <a:lnTo>
                      <a:pt x="2275498" y="3451131"/>
                    </a:lnTo>
                    <a:lnTo>
                      <a:pt x="2331668" y="3425733"/>
                    </a:lnTo>
                    <a:lnTo>
                      <a:pt x="2387372" y="3383908"/>
                    </a:lnTo>
                    <a:lnTo>
                      <a:pt x="2394330" y="3380762"/>
                    </a:lnTo>
                    <a:cubicBezTo>
                      <a:pt x="2447146" y="3349387"/>
                      <a:pt x="2491958" y="3307089"/>
                      <a:pt x="2527260" y="3257222"/>
                    </a:cubicBezTo>
                    <a:lnTo>
                      <a:pt x="2556636" y="3205684"/>
                    </a:lnTo>
                    <a:lnTo>
                      <a:pt x="2583682" y="3174661"/>
                    </a:lnTo>
                    <a:lnTo>
                      <a:pt x="2597855" y="3149795"/>
                    </a:lnTo>
                    <a:lnTo>
                      <a:pt x="2623355" y="3127240"/>
                    </a:lnTo>
                    <a:cubicBezTo>
                      <a:pt x="2639188" y="3110846"/>
                      <a:pt x="2653764" y="3093210"/>
                      <a:pt x="2667002" y="3074510"/>
                    </a:cubicBezTo>
                    <a:lnTo>
                      <a:pt x="2689424" y="3035173"/>
                    </a:lnTo>
                    <a:lnTo>
                      <a:pt x="2711168" y="3013248"/>
                    </a:lnTo>
                    <a:cubicBezTo>
                      <a:pt x="2758929" y="2955527"/>
                      <a:pt x="2792719" y="2885392"/>
                      <a:pt x="2809732" y="2809094"/>
                    </a:cubicBezTo>
                    <a:lnTo>
                      <a:pt x="2816756" y="2760603"/>
                    </a:lnTo>
                    <a:lnTo>
                      <a:pt x="2829512" y="2723102"/>
                    </a:lnTo>
                    <a:cubicBezTo>
                      <a:pt x="2836900" y="2692277"/>
                      <a:pt x="2841534" y="2660397"/>
                      <a:pt x="2843225" y="2627883"/>
                    </a:cubicBezTo>
                    <a:lnTo>
                      <a:pt x="2839586" y="2536434"/>
                    </a:lnTo>
                    <a:lnTo>
                      <a:pt x="2843225" y="2511167"/>
                    </a:lnTo>
                    <a:cubicBezTo>
                      <a:pt x="2842728" y="2498667"/>
                      <a:pt x="2842230" y="2486168"/>
                      <a:pt x="2841733" y="2473668"/>
                    </a:cubicBezTo>
                    <a:lnTo>
                      <a:pt x="2847051" y="2450863"/>
                    </a:lnTo>
                    <a:cubicBezTo>
                      <a:pt x="2851660" y="2408762"/>
                      <a:pt x="2851303" y="2365343"/>
                      <a:pt x="2845552" y="2321553"/>
                    </a:cubicBezTo>
                    <a:lnTo>
                      <a:pt x="2833687" y="2269170"/>
                    </a:lnTo>
                    <a:cubicBezTo>
                      <a:pt x="2832157" y="2162790"/>
                      <a:pt x="2830626" y="2056410"/>
                      <a:pt x="2829096" y="1950030"/>
                    </a:cubicBezTo>
                    <a:cubicBezTo>
                      <a:pt x="2819620" y="1920827"/>
                      <a:pt x="2807995" y="1892989"/>
                      <a:pt x="2794488" y="1866670"/>
                    </a:cubicBezTo>
                    <a:lnTo>
                      <a:pt x="2784739" y="1850898"/>
                    </a:lnTo>
                    <a:cubicBezTo>
                      <a:pt x="2689677" y="1775474"/>
                      <a:pt x="2425167" y="1559836"/>
                      <a:pt x="2224116" y="1414126"/>
                    </a:cubicBezTo>
                    <a:cubicBezTo>
                      <a:pt x="2023066" y="1268416"/>
                      <a:pt x="1675668" y="1136243"/>
                      <a:pt x="1578436" y="976637"/>
                    </a:cubicBezTo>
                    <a:lnTo>
                      <a:pt x="1456501" y="1239009"/>
                    </a:lnTo>
                    <a:lnTo>
                      <a:pt x="1379759" y="1347348"/>
                    </a:lnTo>
                    <a:cubicBezTo>
                      <a:pt x="1348357" y="1389282"/>
                      <a:pt x="1315135" y="1431347"/>
                      <a:pt x="1280205" y="1473249"/>
                    </a:cubicBezTo>
                    <a:cubicBezTo>
                      <a:pt x="1047337" y="1752594"/>
                      <a:pt x="793660" y="1958563"/>
                      <a:pt x="598861" y="2042673"/>
                    </a:cubicBezTo>
                    <a:lnTo>
                      <a:pt x="589527" y="2045704"/>
                    </a:lnTo>
                    <a:cubicBezTo>
                      <a:pt x="589582" y="2049720"/>
                      <a:pt x="589636" y="2053737"/>
                      <a:pt x="589691" y="2057753"/>
                    </a:cubicBezTo>
                    <a:lnTo>
                      <a:pt x="585834" y="2056272"/>
                    </a:lnTo>
                    <a:cubicBezTo>
                      <a:pt x="539744" y="2061141"/>
                      <a:pt x="528997" y="2317017"/>
                      <a:pt x="561832" y="2627785"/>
                    </a:cubicBezTo>
                    <a:cubicBezTo>
                      <a:pt x="586458" y="2860861"/>
                      <a:pt x="628605" y="3058619"/>
                      <a:pt x="667583" y="3140876"/>
                    </a:cubicBezTo>
                    <a:lnTo>
                      <a:pt x="668132" y="3141769"/>
                    </a:lnTo>
                    <a:lnTo>
                      <a:pt x="669485" y="3155453"/>
                    </a:lnTo>
                    <a:cubicBezTo>
                      <a:pt x="684120" y="3215253"/>
                      <a:pt x="754468" y="3321547"/>
                      <a:pt x="854462" y="3428621"/>
                    </a:cubicBezTo>
                    <a:cubicBezTo>
                      <a:pt x="887794" y="3464312"/>
                      <a:pt x="921264" y="3496711"/>
                      <a:pt x="953249" y="3524739"/>
                    </a:cubicBezTo>
                    <a:lnTo>
                      <a:pt x="1004729" y="3564772"/>
                    </a:lnTo>
                    <a:lnTo>
                      <a:pt x="998496" y="3595255"/>
                    </a:lnTo>
                    <a:lnTo>
                      <a:pt x="925602" y="3951720"/>
                    </a:lnTo>
                    <a:lnTo>
                      <a:pt x="775897" y="3979667"/>
                    </a:lnTo>
                    <a:lnTo>
                      <a:pt x="794667" y="4080211"/>
                    </a:lnTo>
                    <a:lnTo>
                      <a:pt x="895960" y="4622818"/>
                    </a:lnTo>
                    <a:lnTo>
                      <a:pt x="895960" y="4622818"/>
                    </a:lnTo>
                    <a:lnTo>
                      <a:pt x="896388" y="4625112"/>
                    </a:lnTo>
                    <a:lnTo>
                      <a:pt x="994274" y="5149466"/>
                    </a:lnTo>
                    <a:lnTo>
                      <a:pt x="838715" y="5056562"/>
                    </a:lnTo>
                    <a:cubicBezTo>
                      <a:pt x="663322" y="4944302"/>
                      <a:pt x="490518" y="4810849"/>
                      <a:pt x="348728" y="4671344"/>
                    </a:cubicBezTo>
                    <a:cubicBezTo>
                      <a:pt x="260813" y="4590977"/>
                      <a:pt x="192905" y="4442277"/>
                      <a:pt x="141388" y="4248694"/>
                    </a:cubicBezTo>
                    <a:lnTo>
                      <a:pt x="131597" y="4204671"/>
                    </a:lnTo>
                    <a:lnTo>
                      <a:pt x="131597" y="4204671"/>
                    </a:lnTo>
                    <a:lnTo>
                      <a:pt x="95199" y="4041019"/>
                    </a:lnTo>
                    <a:cubicBezTo>
                      <a:pt x="-68772" y="3157421"/>
                      <a:pt x="10196" y="1680762"/>
                      <a:pt x="100530" y="1111861"/>
                    </a:cubicBezTo>
                    <a:lnTo>
                      <a:pt x="115559" y="1040070"/>
                    </a:lnTo>
                    <a:lnTo>
                      <a:pt x="122713" y="937361"/>
                    </a:lnTo>
                    <a:cubicBezTo>
                      <a:pt x="132546" y="867161"/>
                      <a:pt x="151972" y="799017"/>
                      <a:pt x="180024" y="733628"/>
                    </a:cubicBezTo>
                    <a:lnTo>
                      <a:pt x="224676" y="645179"/>
                    </a:lnTo>
                    <a:lnTo>
                      <a:pt x="230258" y="628711"/>
                    </a:lnTo>
                    <a:cubicBezTo>
                      <a:pt x="371412" y="295106"/>
                      <a:pt x="595727" y="127950"/>
                      <a:pt x="907294" y="81498"/>
                    </a:cubicBezTo>
                    <a:lnTo>
                      <a:pt x="1037679" y="72416"/>
                    </a:lnTo>
                    <a:lnTo>
                      <a:pt x="1265195" y="21213"/>
                    </a:lnTo>
                    <a:cubicBezTo>
                      <a:pt x="1358946" y="7304"/>
                      <a:pt x="1456015" y="0"/>
                      <a:pt x="1555437" y="0"/>
                    </a:cubicBezTo>
                    <a:close/>
                  </a:path>
                </a:pathLst>
              </a:cu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1" name="TextBox 90">
              <a:extLst>
                <a:ext uri="{FF2B5EF4-FFF2-40B4-BE49-F238E27FC236}">
                  <a16:creationId xmlns:a16="http://schemas.microsoft.com/office/drawing/2014/main" id="{085E298B-E56E-9D97-C703-A3989FA4586F}"/>
                </a:ext>
              </a:extLst>
            </p:cNvPr>
            <p:cNvSpPr txBox="1"/>
            <p:nvPr/>
          </p:nvSpPr>
          <p:spPr>
            <a:xfrm>
              <a:off x="3543315" y="3858267"/>
              <a:ext cx="1685601" cy="369332"/>
            </a:xfrm>
            <a:prstGeom prst="rect">
              <a:avLst/>
            </a:prstGeom>
            <a:noFill/>
          </p:spPr>
          <p:txBody>
            <a:bodyPr vert="horz" wrap="square" rtlCol="0">
              <a:spAutoFit/>
            </a:bodyPr>
            <a:lstStyle/>
            <a:p>
              <a:pPr algn="ctr"/>
              <a:r>
                <a:rPr lang="en-GB" b="1">
                  <a:latin typeface="Aptos" panose="020B0004020202020204" pitchFamily="34" charset="0"/>
                </a:rPr>
                <a:t>The Trustee</a:t>
              </a:r>
            </a:p>
          </p:txBody>
        </p:sp>
        <p:sp>
          <p:nvSpPr>
            <p:cNvPr id="92" name="TextBox 91">
              <a:extLst>
                <a:ext uri="{FF2B5EF4-FFF2-40B4-BE49-F238E27FC236}">
                  <a16:creationId xmlns:a16="http://schemas.microsoft.com/office/drawing/2014/main" id="{B3FFBA54-60C3-894A-607E-392C37BA93A5}"/>
                </a:ext>
              </a:extLst>
            </p:cNvPr>
            <p:cNvSpPr txBox="1"/>
            <p:nvPr/>
          </p:nvSpPr>
          <p:spPr>
            <a:xfrm>
              <a:off x="3439966" y="4152406"/>
              <a:ext cx="1906625" cy="523220"/>
            </a:xfrm>
            <a:prstGeom prst="rect">
              <a:avLst/>
            </a:prstGeom>
            <a:noFill/>
          </p:spPr>
          <p:txBody>
            <a:bodyPr vert="horz" wrap="square" rtlCol="0">
              <a:spAutoFit/>
            </a:bodyPr>
            <a:lstStyle/>
            <a:p>
              <a:pPr algn="ctr"/>
              <a:r>
                <a:rPr lang="en-GB" sz="1400" dirty="0">
                  <a:latin typeface="Aptos" panose="020B0004020202020204" pitchFamily="34" charset="0"/>
                </a:rPr>
                <a:t>Holds legal title to the assets in the trust</a:t>
              </a:r>
            </a:p>
          </p:txBody>
        </p:sp>
        <p:sp>
          <p:nvSpPr>
            <p:cNvPr id="95" name="Arrow: Right 94">
              <a:extLst>
                <a:ext uri="{FF2B5EF4-FFF2-40B4-BE49-F238E27FC236}">
                  <a16:creationId xmlns:a16="http://schemas.microsoft.com/office/drawing/2014/main" id="{9A8E9164-0034-F1FA-632A-530063186F03}"/>
                </a:ext>
              </a:extLst>
            </p:cNvPr>
            <p:cNvSpPr/>
            <p:nvPr/>
          </p:nvSpPr>
          <p:spPr>
            <a:xfrm>
              <a:off x="2272308" y="3041446"/>
              <a:ext cx="555585" cy="426563"/>
            </a:xfrm>
            <a:prstGeom prst="rightArrow">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CCAFC4D3-15CD-A71D-8391-69344E16F5A1}"/>
              </a:ext>
            </a:extLst>
          </p:cNvPr>
          <p:cNvGrpSpPr/>
          <p:nvPr/>
        </p:nvGrpSpPr>
        <p:grpSpPr>
          <a:xfrm>
            <a:off x="7469993" y="2679405"/>
            <a:ext cx="3222338" cy="2180734"/>
            <a:chOff x="5123961" y="2510607"/>
            <a:chExt cx="3222338" cy="2180734"/>
          </a:xfrm>
        </p:grpSpPr>
        <p:sp>
          <p:nvSpPr>
            <p:cNvPr id="78" name="Oval 77">
              <a:extLst>
                <a:ext uri="{FF2B5EF4-FFF2-40B4-BE49-F238E27FC236}">
                  <a16:creationId xmlns:a16="http://schemas.microsoft.com/office/drawing/2014/main" id="{DAC7DD98-93B3-1777-5FF8-8BEDFC8F4D89}"/>
                </a:ext>
              </a:extLst>
            </p:cNvPr>
            <p:cNvSpPr/>
            <p:nvPr/>
          </p:nvSpPr>
          <p:spPr>
            <a:xfrm>
              <a:off x="6545716" y="2510607"/>
              <a:ext cx="1317429" cy="1317429"/>
            </a:xfrm>
            <a:prstGeom prst="ellipse">
              <a:avLst/>
            </a:prstGeom>
            <a:solidFill>
              <a:srgbClr val="C5C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BF32A98D-D1D0-302A-AD67-283D65C1E0B5}"/>
                </a:ext>
              </a:extLst>
            </p:cNvPr>
            <p:cNvSpPr/>
            <p:nvPr/>
          </p:nvSpPr>
          <p:spPr>
            <a:xfrm>
              <a:off x="7059634" y="3060767"/>
              <a:ext cx="318422" cy="299516"/>
            </a:xfrm>
            <a:custGeom>
              <a:avLst/>
              <a:gdLst>
                <a:gd name="connsiteX0" fmla="*/ 309433 w 316593"/>
                <a:gd name="connsiteY0" fmla="*/ 214973 h 297795"/>
                <a:gd name="connsiteX1" fmla="*/ 316594 w 316593"/>
                <a:gd name="connsiteY1" fmla="*/ 183131 h 297795"/>
                <a:gd name="connsiteX2" fmla="*/ 296178 w 316593"/>
                <a:gd name="connsiteY2" fmla="*/ 64446 h 297795"/>
                <a:gd name="connsiteX3" fmla="*/ 231732 w 316593"/>
                <a:gd name="connsiteY3" fmla="*/ 64446 h 297795"/>
                <a:gd name="connsiteX4" fmla="*/ 118075 w 316593"/>
                <a:gd name="connsiteY4" fmla="*/ 0 h 297795"/>
                <a:gd name="connsiteX5" fmla="*/ 20416 w 316593"/>
                <a:gd name="connsiteY5" fmla="*/ 60942 h 297795"/>
                <a:gd name="connsiteX6" fmla="*/ 0 w 316593"/>
                <a:gd name="connsiteY6" fmla="*/ 182826 h 297795"/>
                <a:gd name="connsiteX7" fmla="*/ 2438 w 316593"/>
                <a:gd name="connsiteY7" fmla="*/ 240873 h 297795"/>
                <a:gd name="connsiteX8" fmla="*/ 314004 w 316593"/>
                <a:gd name="connsiteY8" fmla="*/ 240873 h 297795"/>
                <a:gd name="connsiteX9" fmla="*/ 309433 w 316593"/>
                <a:gd name="connsiteY9" fmla="*/ 214973 h 2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593" h="297795">
                  <a:moveTo>
                    <a:pt x="309433" y="214973"/>
                  </a:moveTo>
                  <a:cubicBezTo>
                    <a:pt x="309427" y="203959"/>
                    <a:pt x="311874" y="193081"/>
                    <a:pt x="316594" y="183131"/>
                  </a:cubicBezTo>
                  <a:cubicBezTo>
                    <a:pt x="302855" y="145080"/>
                    <a:pt x="295942" y="104901"/>
                    <a:pt x="296178" y="64446"/>
                  </a:cubicBezTo>
                  <a:lnTo>
                    <a:pt x="231732" y="64446"/>
                  </a:lnTo>
                  <a:cubicBezTo>
                    <a:pt x="185178" y="64335"/>
                    <a:pt x="142071" y="39893"/>
                    <a:pt x="118075" y="0"/>
                  </a:cubicBezTo>
                  <a:cubicBezTo>
                    <a:pt x="96039" y="33657"/>
                    <a:pt x="60333" y="55937"/>
                    <a:pt x="20416" y="60942"/>
                  </a:cubicBezTo>
                  <a:cubicBezTo>
                    <a:pt x="20993" y="102466"/>
                    <a:pt x="14078" y="143756"/>
                    <a:pt x="0" y="182826"/>
                  </a:cubicBezTo>
                  <a:cubicBezTo>
                    <a:pt x="8617" y="201052"/>
                    <a:pt x="9496" y="221989"/>
                    <a:pt x="2438" y="240873"/>
                  </a:cubicBezTo>
                  <a:cubicBezTo>
                    <a:pt x="92428" y="316769"/>
                    <a:pt x="224014" y="316769"/>
                    <a:pt x="314004" y="240873"/>
                  </a:cubicBezTo>
                  <a:cubicBezTo>
                    <a:pt x="310990" y="232570"/>
                    <a:pt x="309444" y="223807"/>
                    <a:pt x="309433" y="214973"/>
                  </a:cubicBezTo>
                  <a:close/>
                </a:path>
              </a:pathLst>
            </a:custGeom>
            <a:solidFill>
              <a:srgbClr val="FBCAAA"/>
            </a:solidFill>
            <a:ln w="15180"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8E215872-E5E7-AF48-7A41-C8429DE34828}"/>
                </a:ext>
              </a:extLst>
            </p:cNvPr>
            <p:cNvSpPr/>
            <p:nvPr/>
          </p:nvSpPr>
          <p:spPr>
            <a:xfrm>
              <a:off x="6890244" y="2875422"/>
              <a:ext cx="658121" cy="650108"/>
            </a:xfrm>
            <a:custGeom>
              <a:avLst/>
              <a:gdLst>
                <a:gd name="connsiteX0" fmla="*/ 645136 w 654340"/>
                <a:gd name="connsiteY0" fmla="*/ 614246 h 646373"/>
                <a:gd name="connsiteX1" fmla="*/ 584194 w 654340"/>
                <a:gd name="connsiteY1" fmla="*/ 549953 h 646373"/>
                <a:gd name="connsiteX2" fmla="*/ 575205 w 654340"/>
                <a:gd name="connsiteY2" fmla="*/ 497390 h 646373"/>
                <a:gd name="connsiteX3" fmla="*/ 595025 w 654340"/>
                <a:gd name="connsiteY3" fmla="*/ 435864 h 646373"/>
                <a:gd name="connsiteX4" fmla="*/ 581147 w 654340"/>
                <a:gd name="connsiteY4" fmla="*/ 419689 h 646373"/>
                <a:gd name="connsiteX5" fmla="*/ 602172 w 654340"/>
                <a:gd name="connsiteY5" fmla="*/ 298719 h 646373"/>
                <a:gd name="connsiteX6" fmla="*/ 600192 w 654340"/>
                <a:gd name="connsiteY6" fmla="*/ 258650 h 646373"/>
                <a:gd name="connsiteX7" fmla="*/ 310799 w 654340"/>
                <a:gd name="connsiteY7" fmla="*/ 452 h 646373"/>
                <a:gd name="connsiteX8" fmla="*/ 52170 w 654340"/>
                <a:gd name="connsiteY8" fmla="*/ 276932 h 646373"/>
                <a:gd name="connsiteX9" fmla="*/ 52170 w 654340"/>
                <a:gd name="connsiteY9" fmla="*/ 278608 h 646373"/>
                <a:gd name="connsiteX10" fmla="*/ 52170 w 654340"/>
                <a:gd name="connsiteY10" fmla="*/ 298719 h 646373"/>
                <a:gd name="connsiteX11" fmla="*/ 73195 w 654340"/>
                <a:gd name="connsiteY11" fmla="*/ 419689 h 646373"/>
                <a:gd name="connsiteX12" fmla="*/ 62962 w 654340"/>
                <a:gd name="connsiteY12" fmla="*/ 483512 h 646373"/>
                <a:gd name="connsiteX13" fmla="*/ 79137 w 654340"/>
                <a:gd name="connsiteY13" fmla="*/ 497390 h 646373"/>
                <a:gd name="connsiteX14" fmla="*/ 69996 w 654340"/>
                <a:gd name="connsiteY14" fmla="*/ 549953 h 646373"/>
                <a:gd name="connsiteX15" fmla="*/ 9054 w 654340"/>
                <a:gd name="connsiteY15" fmla="*/ 614246 h 646373"/>
                <a:gd name="connsiteX16" fmla="*/ 1316 w 654340"/>
                <a:gd name="connsiteY16" fmla="*/ 634356 h 646373"/>
                <a:gd name="connsiteX17" fmla="*/ 12710 w 654340"/>
                <a:gd name="connsiteY17" fmla="*/ 643194 h 646373"/>
                <a:gd name="connsiteX18" fmla="*/ 53694 w 654340"/>
                <a:gd name="connsiteY18" fmla="*/ 646241 h 646373"/>
                <a:gd name="connsiteX19" fmla="*/ 120273 w 654340"/>
                <a:gd name="connsiteY19" fmla="*/ 633595 h 646373"/>
                <a:gd name="connsiteX20" fmla="*/ 156534 w 654340"/>
                <a:gd name="connsiteY20" fmla="*/ 590022 h 646373"/>
                <a:gd name="connsiteX21" fmla="*/ 145869 w 654340"/>
                <a:gd name="connsiteY21" fmla="*/ 519939 h 646373"/>
                <a:gd name="connsiteX22" fmla="*/ 136270 w 654340"/>
                <a:gd name="connsiteY22" fmla="*/ 484287 h 646373"/>
                <a:gd name="connsiteX23" fmla="*/ 142517 w 654340"/>
                <a:gd name="connsiteY23" fmla="*/ 473166 h 646373"/>
                <a:gd name="connsiteX24" fmla="*/ 143431 w 654340"/>
                <a:gd name="connsiteY24" fmla="*/ 470423 h 646373"/>
                <a:gd name="connsiteX25" fmla="*/ 144955 w 654340"/>
                <a:gd name="connsiteY25" fmla="*/ 464024 h 646373"/>
                <a:gd name="connsiteX26" fmla="*/ 145716 w 654340"/>
                <a:gd name="connsiteY26" fmla="*/ 456711 h 646373"/>
                <a:gd name="connsiteX27" fmla="*/ 134442 w 654340"/>
                <a:gd name="connsiteY27" fmla="*/ 426240 h 646373"/>
                <a:gd name="connsiteX28" fmla="*/ 158819 w 654340"/>
                <a:gd name="connsiteY28" fmla="*/ 298719 h 646373"/>
                <a:gd name="connsiteX29" fmla="*/ 158819 w 654340"/>
                <a:gd name="connsiteY29" fmla="*/ 275561 h 646373"/>
                <a:gd name="connsiteX30" fmla="*/ 270343 w 654340"/>
                <a:gd name="connsiteY30" fmla="*/ 206392 h 646373"/>
                <a:gd name="connsiteX31" fmla="*/ 285578 w 654340"/>
                <a:gd name="connsiteY31" fmla="*/ 154591 h 646373"/>
                <a:gd name="connsiteX32" fmla="*/ 304318 w 654340"/>
                <a:gd name="connsiteY32" fmla="*/ 207001 h 646373"/>
                <a:gd name="connsiteX33" fmla="*/ 400759 w 654340"/>
                <a:gd name="connsiteY33" fmla="*/ 275713 h 646373"/>
                <a:gd name="connsiteX34" fmla="*/ 496285 w 654340"/>
                <a:gd name="connsiteY34" fmla="*/ 275713 h 646373"/>
                <a:gd name="connsiteX35" fmla="*/ 496285 w 654340"/>
                <a:gd name="connsiteY35" fmla="*/ 298719 h 646373"/>
                <a:gd name="connsiteX36" fmla="*/ 520815 w 654340"/>
                <a:gd name="connsiteY36" fmla="*/ 427002 h 646373"/>
                <a:gd name="connsiteX37" fmla="*/ 509540 w 654340"/>
                <a:gd name="connsiteY37" fmla="*/ 457473 h 646373"/>
                <a:gd name="connsiteX38" fmla="*/ 510455 w 654340"/>
                <a:gd name="connsiteY38" fmla="*/ 466310 h 646373"/>
                <a:gd name="connsiteX39" fmla="*/ 511673 w 654340"/>
                <a:gd name="connsiteY39" fmla="*/ 470576 h 646373"/>
                <a:gd name="connsiteX40" fmla="*/ 512892 w 654340"/>
                <a:gd name="connsiteY40" fmla="*/ 474080 h 646373"/>
                <a:gd name="connsiteX41" fmla="*/ 518986 w 654340"/>
                <a:gd name="connsiteY41" fmla="*/ 485049 h 646373"/>
                <a:gd name="connsiteX42" fmla="*/ 509388 w 654340"/>
                <a:gd name="connsiteY42" fmla="*/ 520700 h 646373"/>
                <a:gd name="connsiteX43" fmla="*/ 498723 w 654340"/>
                <a:gd name="connsiteY43" fmla="*/ 590784 h 646373"/>
                <a:gd name="connsiteX44" fmla="*/ 534984 w 654340"/>
                <a:gd name="connsiteY44" fmla="*/ 634357 h 646373"/>
                <a:gd name="connsiteX45" fmla="*/ 600649 w 654340"/>
                <a:gd name="connsiteY45" fmla="*/ 646241 h 646373"/>
                <a:gd name="connsiteX46" fmla="*/ 641632 w 654340"/>
                <a:gd name="connsiteY46" fmla="*/ 643194 h 646373"/>
                <a:gd name="connsiteX47" fmla="*/ 654127 w 654340"/>
                <a:gd name="connsiteY47" fmla="*/ 625641 h 646373"/>
                <a:gd name="connsiteX48" fmla="*/ 645289 w 654340"/>
                <a:gd name="connsiteY48" fmla="*/ 614246 h 64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54340" h="646373">
                  <a:moveTo>
                    <a:pt x="645136" y="614246"/>
                  </a:moveTo>
                  <a:cubicBezTo>
                    <a:pt x="617478" y="601217"/>
                    <a:pt x="595726" y="578269"/>
                    <a:pt x="584194" y="549953"/>
                  </a:cubicBezTo>
                  <a:cubicBezTo>
                    <a:pt x="578368" y="533035"/>
                    <a:pt x="575332" y="515283"/>
                    <a:pt x="575205" y="497390"/>
                  </a:cubicBezTo>
                  <a:cubicBezTo>
                    <a:pt x="597669" y="485873"/>
                    <a:pt x="606542" y="458328"/>
                    <a:pt x="595025" y="435864"/>
                  </a:cubicBezTo>
                  <a:cubicBezTo>
                    <a:pt x="591739" y="429455"/>
                    <a:pt x="586984" y="423912"/>
                    <a:pt x="581147" y="419689"/>
                  </a:cubicBezTo>
                  <a:cubicBezTo>
                    <a:pt x="596142" y="381167"/>
                    <a:pt x="603291" y="340041"/>
                    <a:pt x="602172" y="298719"/>
                  </a:cubicBezTo>
                  <a:cubicBezTo>
                    <a:pt x="602172" y="284855"/>
                    <a:pt x="602172" y="271447"/>
                    <a:pt x="600192" y="258650"/>
                  </a:cubicBezTo>
                  <a:cubicBezTo>
                    <a:pt x="591578" y="107437"/>
                    <a:pt x="462012" y="-8162"/>
                    <a:pt x="310799" y="452"/>
                  </a:cubicBezTo>
                  <a:cubicBezTo>
                    <a:pt x="164599" y="8781"/>
                    <a:pt x="50737" y="130502"/>
                    <a:pt x="52170" y="276932"/>
                  </a:cubicBezTo>
                  <a:cubicBezTo>
                    <a:pt x="52170" y="276932"/>
                    <a:pt x="52170" y="277999"/>
                    <a:pt x="52170" y="278608"/>
                  </a:cubicBezTo>
                  <a:cubicBezTo>
                    <a:pt x="52170" y="285210"/>
                    <a:pt x="52170" y="291913"/>
                    <a:pt x="52170" y="298719"/>
                  </a:cubicBezTo>
                  <a:cubicBezTo>
                    <a:pt x="50977" y="340045"/>
                    <a:pt x="58129" y="381189"/>
                    <a:pt x="73195" y="419689"/>
                  </a:cubicBezTo>
                  <a:cubicBezTo>
                    <a:pt x="52745" y="434487"/>
                    <a:pt x="48163" y="463061"/>
                    <a:pt x="62962" y="483512"/>
                  </a:cubicBezTo>
                  <a:cubicBezTo>
                    <a:pt x="67185" y="489349"/>
                    <a:pt x="72728" y="494104"/>
                    <a:pt x="79137" y="497390"/>
                  </a:cubicBezTo>
                  <a:cubicBezTo>
                    <a:pt x="78942" y="515289"/>
                    <a:pt x="75855" y="533040"/>
                    <a:pt x="69996" y="549953"/>
                  </a:cubicBezTo>
                  <a:cubicBezTo>
                    <a:pt x="58376" y="578211"/>
                    <a:pt x="36651" y="601132"/>
                    <a:pt x="9054" y="614246"/>
                  </a:cubicBezTo>
                  <a:cubicBezTo>
                    <a:pt x="1364" y="617662"/>
                    <a:pt x="-2100" y="626666"/>
                    <a:pt x="1316" y="634356"/>
                  </a:cubicBezTo>
                  <a:cubicBezTo>
                    <a:pt x="3391" y="639027"/>
                    <a:pt x="7670" y="642345"/>
                    <a:pt x="12710" y="643194"/>
                  </a:cubicBezTo>
                  <a:cubicBezTo>
                    <a:pt x="26271" y="645277"/>
                    <a:pt x="39974" y="646296"/>
                    <a:pt x="53694" y="646241"/>
                  </a:cubicBezTo>
                  <a:cubicBezTo>
                    <a:pt x="76555" y="647077"/>
                    <a:pt x="99311" y="642755"/>
                    <a:pt x="120273" y="633595"/>
                  </a:cubicBezTo>
                  <a:cubicBezTo>
                    <a:pt x="138092" y="624998"/>
                    <a:pt x="151317" y="609107"/>
                    <a:pt x="156534" y="590022"/>
                  </a:cubicBezTo>
                  <a:cubicBezTo>
                    <a:pt x="162361" y="566169"/>
                    <a:pt x="158528" y="540979"/>
                    <a:pt x="145869" y="519939"/>
                  </a:cubicBezTo>
                  <a:cubicBezTo>
                    <a:pt x="140480" y="508756"/>
                    <a:pt x="137224" y="496665"/>
                    <a:pt x="136270" y="484287"/>
                  </a:cubicBezTo>
                  <a:cubicBezTo>
                    <a:pt x="138877" y="480901"/>
                    <a:pt x="140981" y="477154"/>
                    <a:pt x="142517" y="473166"/>
                  </a:cubicBezTo>
                  <a:lnTo>
                    <a:pt x="143431" y="470423"/>
                  </a:lnTo>
                  <a:cubicBezTo>
                    <a:pt x="144083" y="468327"/>
                    <a:pt x="144592" y="466189"/>
                    <a:pt x="144955" y="464024"/>
                  </a:cubicBezTo>
                  <a:cubicBezTo>
                    <a:pt x="145442" y="461617"/>
                    <a:pt x="145697" y="459167"/>
                    <a:pt x="145716" y="456711"/>
                  </a:cubicBezTo>
                  <a:cubicBezTo>
                    <a:pt x="145919" y="445499"/>
                    <a:pt x="141894" y="434621"/>
                    <a:pt x="134442" y="426240"/>
                  </a:cubicBezTo>
                  <a:cubicBezTo>
                    <a:pt x="152118" y="386127"/>
                    <a:pt x="160454" y="342524"/>
                    <a:pt x="158819" y="298719"/>
                  </a:cubicBezTo>
                  <a:cubicBezTo>
                    <a:pt x="158819" y="290796"/>
                    <a:pt x="158819" y="283483"/>
                    <a:pt x="158819" y="275561"/>
                  </a:cubicBezTo>
                  <a:cubicBezTo>
                    <a:pt x="216714" y="275561"/>
                    <a:pt x="257088" y="248137"/>
                    <a:pt x="270343" y="206392"/>
                  </a:cubicBezTo>
                  <a:lnTo>
                    <a:pt x="285578" y="154591"/>
                  </a:lnTo>
                  <a:lnTo>
                    <a:pt x="304318" y="207001"/>
                  </a:lnTo>
                  <a:cubicBezTo>
                    <a:pt x="318422" y="248204"/>
                    <a:pt x="357210" y="275840"/>
                    <a:pt x="400759" y="275713"/>
                  </a:cubicBezTo>
                  <a:lnTo>
                    <a:pt x="496285" y="275713"/>
                  </a:lnTo>
                  <a:cubicBezTo>
                    <a:pt x="496285" y="283179"/>
                    <a:pt x="496285" y="290949"/>
                    <a:pt x="496285" y="298719"/>
                  </a:cubicBezTo>
                  <a:cubicBezTo>
                    <a:pt x="494582" y="342791"/>
                    <a:pt x="502972" y="386667"/>
                    <a:pt x="520815" y="427002"/>
                  </a:cubicBezTo>
                  <a:cubicBezTo>
                    <a:pt x="513451" y="435435"/>
                    <a:pt x="509440" y="446278"/>
                    <a:pt x="509540" y="457473"/>
                  </a:cubicBezTo>
                  <a:cubicBezTo>
                    <a:pt x="509610" y="460438"/>
                    <a:pt x="509917" y="463393"/>
                    <a:pt x="510455" y="466310"/>
                  </a:cubicBezTo>
                  <a:cubicBezTo>
                    <a:pt x="510455" y="467681"/>
                    <a:pt x="510455" y="469204"/>
                    <a:pt x="511673" y="470576"/>
                  </a:cubicBezTo>
                  <a:cubicBezTo>
                    <a:pt x="512012" y="471767"/>
                    <a:pt x="512418" y="472937"/>
                    <a:pt x="512892" y="474080"/>
                  </a:cubicBezTo>
                  <a:cubicBezTo>
                    <a:pt x="514437" y="477986"/>
                    <a:pt x="516485" y="481675"/>
                    <a:pt x="518986" y="485049"/>
                  </a:cubicBezTo>
                  <a:cubicBezTo>
                    <a:pt x="518086" y="497436"/>
                    <a:pt x="514829" y="509536"/>
                    <a:pt x="509388" y="520700"/>
                  </a:cubicBezTo>
                  <a:cubicBezTo>
                    <a:pt x="496729" y="541741"/>
                    <a:pt x="492896" y="566931"/>
                    <a:pt x="498723" y="590784"/>
                  </a:cubicBezTo>
                  <a:cubicBezTo>
                    <a:pt x="503940" y="609869"/>
                    <a:pt x="517164" y="625760"/>
                    <a:pt x="534984" y="634357"/>
                  </a:cubicBezTo>
                  <a:cubicBezTo>
                    <a:pt x="555725" y="643122"/>
                    <a:pt x="578150" y="647181"/>
                    <a:pt x="600649" y="646241"/>
                  </a:cubicBezTo>
                  <a:cubicBezTo>
                    <a:pt x="614368" y="646287"/>
                    <a:pt x="628071" y="645267"/>
                    <a:pt x="641632" y="643194"/>
                  </a:cubicBezTo>
                  <a:cubicBezTo>
                    <a:pt x="649929" y="641797"/>
                    <a:pt x="655524" y="633938"/>
                    <a:pt x="654127" y="625641"/>
                  </a:cubicBezTo>
                  <a:cubicBezTo>
                    <a:pt x="653278" y="620601"/>
                    <a:pt x="649960" y="616321"/>
                    <a:pt x="645289" y="614246"/>
                  </a:cubicBezTo>
                  <a:close/>
                </a:path>
              </a:pathLst>
            </a:custGeom>
            <a:solidFill>
              <a:srgbClr val="492B2C"/>
            </a:solidFill>
            <a:ln w="15180"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15128376-C6FC-12D3-2682-B36CB9DE815B}"/>
                </a:ext>
              </a:extLst>
            </p:cNvPr>
            <p:cNvSpPr/>
            <p:nvPr/>
          </p:nvSpPr>
          <p:spPr>
            <a:xfrm>
              <a:off x="6823438" y="3421636"/>
              <a:ext cx="796825" cy="406279"/>
            </a:xfrm>
            <a:custGeom>
              <a:avLst/>
              <a:gdLst>
                <a:gd name="connsiteX0" fmla="*/ 398413 w 796825"/>
                <a:gd name="connsiteY0" fmla="*/ 0 h 406279"/>
                <a:gd name="connsiteX1" fmla="*/ 562835 w 796825"/>
                <a:gd name="connsiteY1" fmla="*/ 30647 h 406279"/>
                <a:gd name="connsiteX2" fmla="*/ 756984 w 796825"/>
                <a:gd name="connsiteY2" fmla="*/ 147106 h 406279"/>
                <a:gd name="connsiteX3" fmla="*/ 796825 w 796825"/>
                <a:gd name="connsiteY3" fmla="*/ 245177 h 406279"/>
                <a:gd name="connsiteX4" fmla="*/ 796825 w 796825"/>
                <a:gd name="connsiteY4" fmla="*/ 257413 h 406279"/>
                <a:gd name="connsiteX5" fmla="*/ 752599 w 796825"/>
                <a:gd name="connsiteY5" fmla="*/ 293903 h 406279"/>
                <a:gd name="connsiteX6" fmla="*/ 517059 w 796825"/>
                <a:gd name="connsiteY6" fmla="*/ 393018 h 406279"/>
                <a:gd name="connsiteX7" fmla="*/ 413736 w 796825"/>
                <a:gd name="connsiteY7" fmla="*/ 403434 h 406279"/>
                <a:gd name="connsiteX8" fmla="*/ 413736 w 796825"/>
                <a:gd name="connsiteY8" fmla="*/ 125193 h 406279"/>
                <a:gd name="connsiteX9" fmla="*/ 561762 w 796825"/>
                <a:gd name="connsiteY9" fmla="*/ 197367 h 406279"/>
                <a:gd name="connsiteX10" fmla="*/ 568045 w 796825"/>
                <a:gd name="connsiteY10" fmla="*/ 198900 h 406279"/>
                <a:gd name="connsiteX11" fmla="*/ 576626 w 796825"/>
                <a:gd name="connsiteY11" fmla="*/ 195988 h 406279"/>
                <a:gd name="connsiteX12" fmla="*/ 582296 w 796825"/>
                <a:gd name="connsiteY12" fmla="*/ 182197 h 406279"/>
                <a:gd name="connsiteX13" fmla="*/ 563295 w 796825"/>
                <a:gd name="connsiteY13" fmla="*/ 63592 h 406279"/>
                <a:gd name="connsiteX14" fmla="*/ 552568 w 796825"/>
                <a:gd name="connsiteY14" fmla="*/ 59456 h 406279"/>
                <a:gd name="connsiteX15" fmla="*/ 494032 w 796825"/>
                <a:gd name="connsiteY15" fmla="*/ 41833 h 406279"/>
                <a:gd name="connsiteX16" fmla="*/ 458953 w 796825"/>
                <a:gd name="connsiteY16" fmla="*/ 77194 h 406279"/>
                <a:gd name="connsiteX17" fmla="*/ 303254 w 796825"/>
                <a:gd name="connsiteY17" fmla="*/ 42600 h 406279"/>
                <a:gd name="connsiteX18" fmla="*/ 243798 w 796825"/>
                <a:gd name="connsiteY18" fmla="*/ 59609 h 406279"/>
                <a:gd name="connsiteX19" fmla="*/ 233532 w 796825"/>
                <a:gd name="connsiteY19" fmla="*/ 63592 h 406279"/>
                <a:gd name="connsiteX20" fmla="*/ 214684 w 796825"/>
                <a:gd name="connsiteY20" fmla="*/ 182197 h 406279"/>
                <a:gd name="connsiteX21" fmla="*/ 220353 w 796825"/>
                <a:gd name="connsiteY21" fmla="*/ 195988 h 406279"/>
                <a:gd name="connsiteX22" fmla="*/ 228935 w 796825"/>
                <a:gd name="connsiteY22" fmla="*/ 198900 h 406279"/>
                <a:gd name="connsiteX23" fmla="*/ 235218 w 796825"/>
                <a:gd name="connsiteY23" fmla="*/ 197367 h 406279"/>
                <a:gd name="connsiteX24" fmla="*/ 383089 w 796825"/>
                <a:gd name="connsiteY24" fmla="*/ 125193 h 406279"/>
                <a:gd name="connsiteX25" fmla="*/ 383089 w 796825"/>
                <a:gd name="connsiteY25" fmla="*/ 406279 h 406279"/>
                <a:gd name="connsiteX26" fmla="*/ 251551 w 796825"/>
                <a:gd name="connsiteY26" fmla="*/ 393018 h 406279"/>
                <a:gd name="connsiteX27" fmla="*/ 16012 w 796825"/>
                <a:gd name="connsiteY27" fmla="*/ 293903 h 406279"/>
                <a:gd name="connsiteX28" fmla="*/ 0 w 796825"/>
                <a:gd name="connsiteY28" fmla="*/ 280692 h 406279"/>
                <a:gd name="connsiteX29" fmla="*/ 0 w 796825"/>
                <a:gd name="connsiteY29" fmla="*/ 245177 h 406279"/>
                <a:gd name="connsiteX30" fmla="*/ 39842 w 796825"/>
                <a:gd name="connsiteY30" fmla="*/ 147106 h 406279"/>
                <a:gd name="connsiteX31" fmla="*/ 233992 w 796825"/>
                <a:gd name="connsiteY31" fmla="*/ 30647 h 406279"/>
                <a:gd name="connsiteX32" fmla="*/ 398413 w 796825"/>
                <a:gd name="connsiteY32" fmla="*/ 0 h 4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6825" h="406279">
                  <a:moveTo>
                    <a:pt x="398413" y="0"/>
                  </a:moveTo>
                  <a:cubicBezTo>
                    <a:pt x="454607" y="342"/>
                    <a:pt x="510290" y="10721"/>
                    <a:pt x="562835" y="30647"/>
                  </a:cubicBezTo>
                  <a:cubicBezTo>
                    <a:pt x="635477" y="54391"/>
                    <a:pt x="701836" y="94197"/>
                    <a:pt x="756984" y="147106"/>
                  </a:cubicBezTo>
                  <a:cubicBezTo>
                    <a:pt x="782610" y="173308"/>
                    <a:pt x="796919" y="208527"/>
                    <a:pt x="796825" y="245177"/>
                  </a:cubicBezTo>
                  <a:lnTo>
                    <a:pt x="796825" y="257413"/>
                  </a:lnTo>
                  <a:lnTo>
                    <a:pt x="752599" y="293903"/>
                  </a:lnTo>
                  <a:cubicBezTo>
                    <a:pt x="682511" y="341253"/>
                    <a:pt x="602821" y="375469"/>
                    <a:pt x="517059" y="393018"/>
                  </a:cubicBezTo>
                  <a:lnTo>
                    <a:pt x="413736" y="403434"/>
                  </a:lnTo>
                  <a:lnTo>
                    <a:pt x="413736" y="125193"/>
                  </a:lnTo>
                  <a:lnTo>
                    <a:pt x="561762" y="197367"/>
                  </a:lnTo>
                  <a:cubicBezTo>
                    <a:pt x="563723" y="198320"/>
                    <a:pt x="565865" y="198842"/>
                    <a:pt x="568045" y="198900"/>
                  </a:cubicBezTo>
                  <a:cubicBezTo>
                    <a:pt x="571134" y="198817"/>
                    <a:pt x="574125" y="197802"/>
                    <a:pt x="576626" y="195988"/>
                  </a:cubicBezTo>
                  <a:cubicBezTo>
                    <a:pt x="580991" y="192848"/>
                    <a:pt x="583191" y="187499"/>
                    <a:pt x="582296" y="182197"/>
                  </a:cubicBezTo>
                  <a:lnTo>
                    <a:pt x="563295" y="63592"/>
                  </a:lnTo>
                  <a:lnTo>
                    <a:pt x="552568" y="59456"/>
                  </a:lnTo>
                  <a:cubicBezTo>
                    <a:pt x="533436" y="52385"/>
                    <a:pt x="513887" y="46501"/>
                    <a:pt x="494032" y="41833"/>
                  </a:cubicBezTo>
                  <a:cubicBezTo>
                    <a:pt x="485121" y="56087"/>
                    <a:pt x="473136" y="68169"/>
                    <a:pt x="458953" y="77194"/>
                  </a:cubicBezTo>
                  <a:cubicBezTo>
                    <a:pt x="406406" y="110636"/>
                    <a:pt x="336696" y="95149"/>
                    <a:pt x="303254" y="42600"/>
                  </a:cubicBezTo>
                  <a:cubicBezTo>
                    <a:pt x="284252" y="47043"/>
                    <a:pt x="264639" y="52713"/>
                    <a:pt x="243798" y="59609"/>
                  </a:cubicBezTo>
                  <a:lnTo>
                    <a:pt x="233532" y="63592"/>
                  </a:lnTo>
                  <a:lnTo>
                    <a:pt x="214684" y="182197"/>
                  </a:lnTo>
                  <a:cubicBezTo>
                    <a:pt x="213789" y="187499"/>
                    <a:pt x="215988" y="192848"/>
                    <a:pt x="220353" y="195988"/>
                  </a:cubicBezTo>
                  <a:cubicBezTo>
                    <a:pt x="222855" y="197802"/>
                    <a:pt x="225845" y="198817"/>
                    <a:pt x="228935" y="198900"/>
                  </a:cubicBezTo>
                  <a:cubicBezTo>
                    <a:pt x="231113" y="198842"/>
                    <a:pt x="233255" y="198320"/>
                    <a:pt x="235218" y="197367"/>
                  </a:cubicBezTo>
                  <a:lnTo>
                    <a:pt x="383089" y="125193"/>
                  </a:lnTo>
                  <a:lnTo>
                    <a:pt x="383089" y="406279"/>
                  </a:lnTo>
                  <a:lnTo>
                    <a:pt x="251551" y="393018"/>
                  </a:lnTo>
                  <a:cubicBezTo>
                    <a:pt x="165790" y="375469"/>
                    <a:pt x="86099" y="341253"/>
                    <a:pt x="16012" y="293903"/>
                  </a:cubicBezTo>
                  <a:lnTo>
                    <a:pt x="0" y="280692"/>
                  </a:lnTo>
                  <a:lnTo>
                    <a:pt x="0" y="245177"/>
                  </a:lnTo>
                  <a:cubicBezTo>
                    <a:pt x="-93" y="208527"/>
                    <a:pt x="14216" y="173308"/>
                    <a:pt x="39842" y="147106"/>
                  </a:cubicBezTo>
                  <a:cubicBezTo>
                    <a:pt x="96576" y="96310"/>
                    <a:pt x="162467" y="56786"/>
                    <a:pt x="233992" y="30647"/>
                  </a:cubicBezTo>
                  <a:cubicBezTo>
                    <a:pt x="286783" y="11612"/>
                    <a:pt x="342310" y="1262"/>
                    <a:pt x="398413" y="0"/>
                  </a:cubicBezTo>
                  <a:close/>
                </a:path>
              </a:pathLst>
            </a:custGeom>
            <a:solidFill>
              <a:srgbClr val="D10013"/>
            </a:solidFill>
            <a:ln w="15180" cap="flat">
              <a:noFill/>
              <a:prstDash val="solid"/>
              <a:miter/>
            </a:ln>
          </p:spPr>
          <p:txBody>
            <a:bodyPr rtlCol="0" anchor="ctr"/>
            <a:lstStyle/>
            <a:p>
              <a:endParaRPr lang="en-GB"/>
            </a:p>
          </p:txBody>
        </p:sp>
        <p:sp>
          <p:nvSpPr>
            <p:cNvPr id="93" name="TextBox 92">
              <a:extLst>
                <a:ext uri="{FF2B5EF4-FFF2-40B4-BE49-F238E27FC236}">
                  <a16:creationId xmlns:a16="http://schemas.microsoft.com/office/drawing/2014/main" id="{4805F563-C9BC-31B2-9D58-860924CBFB1D}"/>
                </a:ext>
              </a:extLst>
            </p:cNvPr>
            <p:cNvSpPr txBox="1"/>
            <p:nvPr/>
          </p:nvSpPr>
          <p:spPr>
            <a:xfrm>
              <a:off x="6091390" y="3858267"/>
              <a:ext cx="2254909" cy="369332"/>
            </a:xfrm>
            <a:prstGeom prst="rect">
              <a:avLst/>
            </a:prstGeom>
            <a:noFill/>
          </p:spPr>
          <p:txBody>
            <a:bodyPr vert="horz" wrap="square" rtlCol="0">
              <a:spAutoFit/>
            </a:bodyPr>
            <a:lstStyle/>
            <a:p>
              <a:pPr algn="ctr"/>
              <a:r>
                <a:rPr lang="en-GB" b="1">
                  <a:latin typeface="Aptos" panose="020B0004020202020204" pitchFamily="34" charset="0"/>
                </a:rPr>
                <a:t>The Beneficiaries</a:t>
              </a:r>
            </a:p>
          </p:txBody>
        </p:sp>
        <p:sp>
          <p:nvSpPr>
            <p:cNvPr id="94" name="TextBox 93">
              <a:extLst>
                <a:ext uri="{FF2B5EF4-FFF2-40B4-BE49-F238E27FC236}">
                  <a16:creationId xmlns:a16="http://schemas.microsoft.com/office/drawing/2014/main" id="{6A42AD85-0248-50E8-873E-2A7BD7DF6781}"/>
                </a:ext>
              </a:extLst>
            </p:cNvPr>
            <p:cNvSpPr txBox="1"/>
            <p:nvPr/>
          </p:nvSpPr>
          <p:spPr>
            <a:xfrm>
              <a:off x="6226080" y="4168121"/>
              <a:ext cx="1985528" cy="523220"/>
            </a:xfrm>
            <a:prstGeom prst="rect">
              <a:avLst/>
            </a:prstGeom>
            <a:noFill/>
          </p:spPr>
          <p:txBody>
            <a:bodyPr vert="horz" wrap="square" rtlCol="0">
              <a:spAutoFit/>
            </a:bodyPr>
            <a:lstStyle/>
            <a:p>
              <a:pPr algn="ctr"/>
              <a:r>
                <a:rPr lang="en-GB" sz="1400">
                  <a:latin typeface="Aptos" panose="020B0004020202020204" pitchFamily="34" charset="0"/>
                </a:rPr>
                <a:t>The people who benefit from the trust</a:t>
              </a:r>
            </a:p>
          </p:txBody>
        </p:sp>
        <p:sp>
          <p:nvSpPr>
            <p:cNvPr id="96" name="Arrow: Right 95">
              <a:extLst>
                <a:ext uri="{FF2B5EF4-FFF2-40B4-BE49-F238E27FC236}">
                  <a16:creationId xmlns:a16="http://schemas.microsoft.com/office/drawing/2014/main" id="{74BF232B-7585-EF88-F539-280CFFE84AF0}"/>
                </a:ext>
              </a:extLst>
            </p:cNvPr>
            <p:cNvSpPr/>
            <p:nvPr/>
          </p:nvSpPr>
          <p:spPr>
            <a:xfrm>
              <a:off x="5123961" y="3041446"/>
              <a:ext cx="555585" cy="426563"/>
            </a:xfrm>
            <a:prstGeom prst="rightArrow">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2" name="TextBox 101">
            <a:extLst>
              <a:ext uri="{FF2B5EF4-FFF2-40B4-BE49-F238E27FC236}">
                <a16:creationId xmlns:a16="http://schemas.microsoft.com/office/drawing/2014/main" id="{2AA3C1CB-9773-3B24-C843-1F3BF6117135}"/>
              </a:ext>
            </a:extLst>
          </p:cNvPr>
          <p:cNvSpPr txBox="1"/>
          <p:nvPr/>
        </p:nvSpPr>
        <p:spPr>
          <a:xfrm>
            <a:off x="802800" y="1772602"/>
            <a:ext cx="8536328" cy="369332"/>
          </a:xfrm>
          <a:prstGeom prst="rect">
            <a:avLst/>
          </a:prstGeom>
          <a:noFill/>
        </p:spPr>
        <p:txBody>
          <a:bodyPr wrap="square" lIns="0">
            <a:spAutoFit/>
          </a:bodyPr>
          <a:lstStyle/>
          <a:p>
            <a:r>
              <a:rPr lang="en-US" altLang="en-US" dirty="0">
                <a:latin typeface="Aptos" panose="020B0004020202020204" pitchFamily="34" charset="0"/>
                <a:ea typeface="ヒラギノ角ゴ Pro W3"/>
              </a:rPr>
              <a:t>There are 3 groups of people involved in settin</a:t>
            </a:r>
            <a:r>
              <a:rPr lang="en-US" altLang="en-US" dirty="0">
                <a:latin typeface="Aptos" panose="020B0004020202020204" pitchFamily="34" charset="0"/>
              </a:rPr>
              <a:t>g up a trust:</a:t>
            </a:r>
            <a:endParaRPr lang="en-GB" dirty="0">
              <a:latin typeface="Aptos" panose="020B0004020202020204" pitchFamily="34" charset="0"/>
            </a:endParaRPr>
          </a:p>
        </p:txBody>
      </p:sp>
      <p:grpSp>
        <p:nvGrpSpPr>
          <p:cNvPr id="113" name="Group 112">
            <a:extLst>
              <a:ext uri="{FF2B5EF4-FFF2-40B4-BE49-F238E27FC236}">
                <a16:creationId xmlns:a16="http://schemas.microsoft.com/office/drawing/2014/main" id="{C9A51B25-B06B-F292-333E-598E05C412CB}"/>
              </a:ext>
            </a:extLst>
          </p:cNvPr>
          <p:cNvGrpSpPr/>
          <p:nvPr/>
        </p:nvGrpSpPr>
        <p:grpSpPr>
          <a:xfrm>
            <a:off x="4482489" y="4860140"/>
            <a:ext cx="2830474" cy="1683533"/>
            <a:chOff x="2958489" y="4017128"/>
            <a:chExt cx="2830474" cy="1683533"/>
          </a:xfrm>
        </p:grpSpPr>
        <p:cxnSp>
          <p:nvCxnSpPr>
            <p:cNvPr id="105" name="Straight Connector 104">
              <a:extLst>
                <a:ext uri="{FF2B5EF4-FFF2-40B4-BE49-F238E27FC236}">
                  <a16:creationId xmlns:a16="http://schemas.microsoft.com/office/drawing/2014/main" id="{D8C926E6-773D-D7EE-944A-87A70808B580}"/>
                </a:ext>
              </a:extLst>
            </p:cNvPr>
            <p:cNvCxnSpPr>
              <a:cxnSpLocks/>
            </p:cNvCxnSpPr>
            <p:nvPr/>
          </p:nvCxnSpPr>
          <p:spPr>
            <a:xfrm>
              <a:off x="4373726" y="4017128"/>
              <a:ext cx="0" cy="750718"/>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44AC3417-E3A2-C26F-D52E-C2B37EAB3B38}"/>
                </a:ext>
              </a:extLst>
            </p:cNvPr>
            <p:cNvSpPr txBox="1"/>
            <p:nvPr/>
          </p:nvSpPr>
          <p:spPr>
            <a:xfrm>
              <a:off x="2958489" y="5177441"/>
              <a:ext cx="2830474" cy="523220"/>
            </a:xfrm>
            <a:prstGeom prst="rect">
              <a:avLst/>
            </a:prstGeom>
            <a:noFill/>
          </p:spPr>
          <p:txBody>
            <a:bodyPr wrap="square">
              <a:spAutoFit/>
            </a:bodyPr>
            <a:lstStyle/>
            <a:p>
              <a:pPr algn="ctr"/>
              <a:r>
                <a:rPr lang="en-GB" sz="1400">
                  <a:latin typeface="Aptos" panose="020B0004020202020204" pitchFamily="34" charset="0"/>
                </a:rPr>
                <a:t>Trust wording sets out how to manage and distribute the assets</a:t>
              </a:r>
            </a:p>
          </p:txBody>
        </p:sp>
        <p:pic>
          <p:nvPicPr>
            <p:cNvPr id="112" name="Graphic 111" descr="Quill with solid fill">
              <a:extLst>
                <a:ext uri="{FF2B5EF4-FFF2-40B4-BE49-F238E27FC236}">
                  <a16:creationId xmlns:a16="http://schemas.microsoft.com/office/drawing/2014/main" id="{F599B010-E74E-0F0D-CB8D-28CEB47C6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5614" y="4849177"/>
              <a:ext cx="328264" cy="328264"/>
            </a:xfrm>
            <a:prstGeom prst="rect">
              <a:avLst/>
            </a:prstGeom>
          </p:spPr>
        </p:pic>
      </p:grpSp>
      <p:sp>
        <p:nvSpPr>
          <p:cNvPr id="2" name="RefTextBox123">
            <a:extLst>
              <a:ext uri="{FF2B5EF4-FFF2-40B4-BE49-F238E27FC236}">
                <a16:creationId xmlns:a16="http://schemas.microsoft.com/office/drawing/2014/main" id="{A8D7F951-CF2F-23DE-0A01-90AF23AAA18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846821457</a:t>
            </a:r>
          </a:p>
        </p:txBody>
      </p:sp>
    </p:spTree>
    <p:custDataLst>
      <p:tags r:id="rId1"/>
    </p:custDataLst>
    <p:extLst>
      <p:ext uri="{BB962C8B-B14F-4D97-AF65-F5344CB8AC3E}">
        <p14:creationId xmlns:p14="http://schemas.microsoft.com/office/powerpoint/2010/main" val="207323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Trusts</a:t>
            </a:r>
          </a:p>
        </p:txBody>
      </p:sp>
      <p:sp>
        <p:nvSpPr>
          <p:cNvPr id="15" name="TextBox 14">
            <a:extLst>
              <a:ext uri="{FF2B5EF4-FFF2-40B4-BE49-F238E27FC236}">
                <a16:creationId xmlns:a16="http://schemas.microsoft.com/office/drawing/2014/main" id="{FBCEE17C-D1C0-7B66-E418-F95509359F8F}"/>
              </a:ext>
            </a:extLst>
          </p:cNvPr>
          <p:cNvSpPr txBox="1"/>
          <p:nvPr/>
        </p:nvSpPr>
        <p:spPr>
          <a:xfrm>
            <a:off x="3263016" y="1702021"/>
            <a:ext cx="5665018" cy="369332"/>
          </a:xfrm>
          <a:prstGeom prst="rect">
            <a:avLst/>
          </a:prstGeom>
          <a:noFill/>
        </p:spPr>
        <p:txBody>
          <a:bodyPr vert="horz" rtlCol="0">
            <a:spAutoFit/>
          </a:bodyPr>
          <a:lstStyle/>
          <a:p>
            <a:pPr algn="ctr"/>
            <a:r>
              <a:rPr lang="en-GB" b="1">
                <a:latin typeface="Aptos" panose="020B0004020202020204" pitchFamily="34" charset="0"/>
              </a:rPr>
              <a:t>Two of the main reasons for setting up a trust are:</a:t>
            </a:r>
          </a:p>
        </p:txBody>
      </p:sp>
      <p:grpSp>
        <p:nvGrpSpPr>
          <p:cNvPr id="2" name="Group 1">
            <a:extLst>
              <a:ext uri="{FF2B5EF4-FFF2-40B4-BE49-F238E27FC236}">
                <a16:creationId xmlns:a16="http://schemas.microsoft.com/office/drawing/2014/main" id="{D83DE29E-8926-B8E7-685C-CC63EEA5CEA4}"/>
              </a:ext>
            </a:extLst>
          </p:cNvPr>
          <p:cNvGrpSpPr/>
          <p:nvPr/>
        </p:nvGrpSpPr>
        <p:grpSpPr>
          <a:xfrm>
            <a:off x="0" y="2557747"/>
            <a:ext cx="11638798" cy="1974295"/>
            <a:chOff x="-4845" y="2227546"/>
            <a:chExt cx="8977395" cy="1522840"/>
          </a:xfrm>
        </p:grpSpPr>
        <p:sp>
          <p:nvSpPr>
            <p:cNvPr id="6" name="Freeform: Shape 5">
              <a:extLst>
                <a:ext uri="{FF2B5EF4-FFF2-40B4-BE49-F238E27FC236}">
                  <a16:creationId xmlns:a16="http://schemas.microsoft.com/office/drawing/2014/main" id="{7CBC93BE-D897-FB2C-4954-BF160883C24C}"/>
                </a:ext>
              </a:extLst>
            </p:cNvPr>
            <p:cNvSpPr/>
            <p:nvPr/>
          </p:nvSpPr>
          <p:spPr>
            <a:xfrm>
              <a:off x="-4845" y="2227546"/>
              <a:ext cx="1441264" cy="1286013"/>
            </a:xfrm>
            <a:custGeom>
              <a:avLst/>
              <a:gdLst>
                <a:gd name="connsiteX0" fmla="*/ 0 w 1441264"/>
                <a:gd name="connsiteY0" fmla="*/ 0 h 1286013"/>
                <a:gd name="connsiteX1" fmla="*/ 553451 w 1441264"/>
                <a:gd name="connsiteY1" fmla="*/ 0 h 1286013"/>
                <a:gd name="connsiteX2" fmla="*/ 1441264 w 1441264"/>
                <a:gd name="connsiteY2" fmla="*/ 887813 h 1286013"/>
                <a:gd name="connsiteX3" fmla="*/ 1441264 w 1441264"/>
                <a:gd name="connsiteY3" fmla="*/ 1286013 h 1286013"/>
                <a:gd name="connsiteX4" fmla="*/ 1205046 w 1441264"/>
                <a:gd name="connsiteY4" fmla="*/ 1286013 h 1286013"/>
                <a:gd name="connsiteX5" fmla="*/ 1178189 w 1441264"/>
                <a:gd name="connsiteY5" fmla="*/ 1286013 h 1286013"/>
                <a:gd name="connsiteX6" fmla="*/ 1178189 w 1441264"/>
                <a:gd name="connsiteY6" fmla="*/ 852829 h 1286013"/>
                <a:gd name="connsiteX7" fmla="*/ 568841 w 1441264"/>
                <a:gd name="connsiteY7" fmla="*/ 243482 h 1286013"/>
                <a:gd name="connsiteX8" fmla="*/ 0 w 1441264"/>
                <a:gd name="connsiteY8" fmla="*/ 243482 h 12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264" h="1286013">
                  <a:moveTo>
                    <a:pt x="0" y="0"/>
                  </a:moveTo>
                  <a:lnTo>
                    <a:pt x="553451" y="0"/>
                  </a:lnTo>
                  <a:cubicBezTo>
                    <a:pt x="1043777" y="0"/>
                    <a:pt x="1441264" y="397487"/>
                    <a:pt x="1441264" y="887813"/>
                  </a:cubicBezTo>
                  <a:lnTo>
                    <a:pt x="1441264" y="1286013"/>
                  </a:lnTo>
                  <a:lnTo>
                    <a:pt x="1205046" y="1286013"/>
                  </a:lnTo>
                  <a:lnTo>
                    <a:pt x="1178189" y="1286013"/>
                  </a:lnTo>
                  <a:lnTo>
                    <a:pt x="1178189" y="852829"/>
                  </a:lnTo>
                  <a:cubicBezTo>
                    <a:pt x="1178189" y="516296"/>
                    <a:pt x="905375" y="243482"/>
                    <a:pt x="568841" y="243482"/>
                  </a:cubicBezTo>
                  <a:lnTo>
                    <a:pt x="0" y="243482"/>
                  </a:lnTo>
                  <a:close/>
                </a:path>
              </a:pathLst>
            </a:cu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B5C2E5"/>
                </a:solidFill>
                <a:latin typeface="Arial"/>
              </a:endParaRPr>
            </a:p>
          </p:txBody>
        </p:sp>
        <p:sp>
          <p:nvSpPr>
            <p:cNvPr id="8" name="Freeform 8">
              <a:extLst>
                <a:ext uri="{FF2B5EF4-FFF2-40B4-BE49-F238E27FC236}">
                  <a16:creationId xmlns:a16="http://schemas.microsoft.com/office/drawing/2014/main" id="{9CEF2083-158B-C46B-B0EF-2808F06E42D2}"/>
                </a:ext>
              </a:extLst>
            </p:cNvPr>
            <p:cNvSpPr/>
            <p:nvPr/>
          </p:nvSpPr>
          <p:spPr>
            <a:xfrm>
              <a:off x="1436420" y="3270814"/>
              <a:ext cx="1081188" cy="242745"/>
            </a:xfrm>
            <a:custGeom>
              <a:avLst/>
              <a:gdLst>
                <a:gd name="connsiteX0" fmla="*/ 0 w 1081188"/>
                <a:gd name="connsiteY0" fmla="*/ 0 h 242745"/>
                <a:gd name="connsiteX1" fmla="*/ 1081188 w 1081188"/>
                <a:gd name="connsiteY1" fmla="*/ 0 h 242745"/>
                <a:gd name="connsiteX2" fmla="*/ 1081188 w 1081188"/>
                <a:gd name="connsiteY2" fmla="*/ 43636 h 242745"/>
                <a:gd name="connsiteX3" fmla="*/ 716857 w 1081188"/>
                <a:gd name="connsiteY3" fmla="*/ 43636 h 242745"/>
                <a:gd name="connsiteX4" fmla="*/ 716857 w 1081188"/>
                <a:gd name="connsiteY4" fmla="*/ 242745 h 242745"/>
                <a:gd name="connsiteX5" fmla="*/ 0 w 1081188"/>
                <a:gd name="connsiteY5" fmla="*/ 242745 h 2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188" h="242745">
                  <a:moveTo>
                    <a:pt x="0" y="0"/>
                  </a:moveTo>
                  <a:lnTo>
                    <a:pt x="1081188" y="0"/>
                  </a:lnTo>
                  <a:lnTo>
                    <a:pt x="1081188" y="43636"/>
                  </a:lnTo>
                  <a:lnTo>
                    <a:pt x="716857" y="43636"/>
                  </a:lnTo>
                  <a:lnTo>
                    <a:pt x="716857" y="242745"/>
                  </a:lnTo>
                  <a:lnTo>
                    <a:pt x="0" y="242745"/>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17" name="TextBox 16">
              <a:extLst>
                <a:ext uri="{FF2B5EF4-FFF2-40B4-BE49-F238E27FC236}">
                  <a16:creationId xmlns:a16="http://schemas.microsoft.com/office/drawing/2014/main" id="{2C994ABF-6DB6-F9C7-0FE4-78FE936EF161}"/>
                </a:ext>
              </a:extLst>
            </p:cNvPr>
            <p:cNvSpPr txBox="1"/>
            <p:nvPr/>
          </p:nvSpPr>
          <p:spPr>
            <a:xfrm>
              <a:off x="2875146" y="3132064"/>
              <a:ext cx="6097404" cy="369332"/>
            </a:xfrm>
            <a:prstGeom prst="rect">
              <a:avLst/>
            </a:prstGeom>
            <a:noFill/>
          </p:spPr>
          <p:txBody>
            <a:bodyPr vert="horz" wrap="square" rtlCol="0">
              <a:spAutoFit/>
            </a:bodyPr>
            <a:lstStyle/>
            <a:p>
              <a:r>
                <a:rPr lang="en-GB">
                  <a:latin typeface="Aptos" panose="020B0004020202020204" pitchFamily="34" charset="0"/>
                </a:rPr>
                <a:t>To keep control in some way until an event happens</a:t>
              </a:r>
            </a:p>
          </p:txBody>
        </p:sp>
        <p:pic>
          <p:nvPicPr>
            <p:cNvPr id="20" name="Graphic 19" descr="Shield Tick with solid fill">
              <a:extLst>
                <a:ext uri="{FF2B5EF4-FFF2-40B4-BE49-F238E27FC236}">
                  <a16:creationId xmlns:a16="http://schemas.microsoft.com/office/drawing/2014/main" id="{3A500642-E260-A6BF-8BFD-58608B42CF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4950" y="2986837"/>
              <a:ext cx="763549" cy="763549"/>
            </a:xfrm>
            <a:prstGeom prst="rect">
              <a:avLst/>
            </a:prstGeom>
          </p:spPr>
        </p:pic>
      </p:grpSp>
      <p:grpSp>
        <p:nvGrpSpPr>
          <p:cNvPr id="3" name="Group 2">
            <a:extLst>
              <a:ext uri="{FF2B5EF4-FFF2-40B4-BE49-F238E27FC236}">
                <a16:creationId xmlns:a16="http://schemas.microsoft.com/office/drawing/2014/main" id="{EECAB5FE-0FC6-3463-67D6-88E842741F66}"/>
              </a:ext>
            </a:extLst>
          </p:cNvPr>
          <p:cNvGrpSpPr/>
          <p:nvPr/>
        </p:nvGrpSpPr>
        <p:grpSpPr>
          <a:xfrm>
            <a:off x="0" y="2747383"/>
            <a:ext cx="11050751" cy="2452761"/>
            <a:chOff x="-4845" y="2417181"/>
            <a:chExt cx="8523813" cy="1891896"/>
          </a:xfrm>
        </p:grpSpPr>
        <p:sp>
          <p:nvSpPr>
            <p:cNvPr id="11" name="Freeform 5">
              <a:extLst>
                <a:ext uri="{FF2B5EF4-FFF2-40B4-BE49-F238E27FC236}">
                  <a16:creationId xmlns:a16="http://schemas.microsoft.com/office/drawing/2014/main" id="{F7937A47-9ED5-1E34-F779-30383D48AC16}"/>
                </a:ext>
              </a:extLst>
            </p:cNvPr>
            <p:cNvSpPr/>
            <p:nvPr/>
          </p:nvSpPr>
          <p:spPr>
            <a:xfrm>
              <a:off x="985180" y="3939024"/>
              <a:ext cx="1532428" cy="224778"/>
            </a:xfrm>
            <a:custGeom>
              <a:avLst/>
              <a:gdLst>
                <a:gd name="connsiteX0" fmla="*/ 0 w 1532428"/>
                <a:gd name="connsiteY0" fmla="*/ 0 h 224778"/>
                <a:gd name="connsiteX1" fmla="*/ 1414459 w 1532428"/>
                <a:gd name="connsiteY1" fmla="*/ 0 h 224778"/>
                <a:gd name="connsiteX2" fmla="*/ 1414459 w 1532428"/>
                <a:gd name="connsiteY2" fmla="*/ 140184 h 224778"/>
                <a:gd name="connsiteX3" fmla="*/ 1428902 w 1532428"/>
                <a:gd name="connsiteY3" fmla="*/ 140184 h 224778"/>
                <a:gd name="connsiteX4" fmla="*/ 1428902 w 1532428"/>
                <a:gd name="connsiteY4" fmla="*/ 166546 h 224778"/>
                <a:gd name="connsiteX5" fmla="*/ 1459985 w 1532428"/>
                <a:gd name="connsiteY5" fmla="*/ 166546 h 224778"/>
                <a:gd name="connsiteX6" fmla="*/ 1459985 w 1532428"/>
                <a:gd name="connsiteY6" fmla="*/ 189742 h 224778"/>
                <a:gd name="connsiteX7" fmla="*/ 1532428 w 1532428"/>
                <a:gd name="connsiteY7" fmla="*/ 189742 h 224778"/>
                <a:gd name="connsiteX8" fmla="*/ 1532428 w 1532428"/>
                <a:gd name="connsiteY8" fmla="*/ 224778 h 224778"/>
                <a:gd name="connsiteX9" fmla="*/ 0 w 1532428"/>
                <a:gd name="connsiteY9" fmla="*/ 224778 h 22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428" h="224778">
                  <a:moveTo>
                    <a:pt x="0" y="0"/>
                  </a:moveTo>
                  <a:lnTo>
                    <a:pt x="1414459" y="0"/>
                  </a:lnTo>
                  <a:lnTo>
                    <a:pt x="1414459" y="140184"/>
                  </a:lnTo>
                  <a:lnTo>
                    <a:pt x="1428902" y="140184"/>
                  </a:lnTo>
                  <a:lnTo>
                    <a:pt x="1428902" y="166546"/>
                  </a:lnTo>
                  <a:lnTo>
                    <a:pt x="1459985" y="166546"/>
                  </a:lnTo>
                  <a:lnTo>
                    <a:pt x="1459985" y="189742"/>
                  </a:lnTo>
                  <a:lnTo>
                    <a:pt x="1532428" y="189742"/>
                  </a:lnTo>
                  <a:lnTo>
                    <a:pt x="1532428" y="224778"/>
                  </a:lnTo>
                  <a:lnTo>
                    <a:pt x="0" y="22477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GB" b="1">
                <a:solidFill>
                  <a:srgbClr val="B5C2E5"/>
                </a:solidFill>
                <a:latin typeface="Arial"/>
              </a:endParaRPr>
            </a:p>
          </p:txBody>
        </p:sp>
        <p:sp>
          <p:nvSpPr>
            <p:cNvPr id="12" name="Freeform: Shape 11">
              <a:extLst>
                <a:ext uri="{FF2B5EF4-FFF2-40B4-BE49-F238E27FC236}">
                  <a16:creationId xmlns:a16="http://schemas.microsoft.com/office/drawing/2014/main" id="{4494DEC4-D147-9123-63D1-F6635962553D}"/>
                </a:ext>
              </a:extLst>
            </p:cNvPr>
            <p:cNvSpPr/>
            <p:nvPr/>
          </p:nvSpPr>
          <p:spPr>
            <a:xfrm>
              <a:off x="-4845" y="2417181"/>
              <a:ext cx="1205046" cy="1746621"/>
            </a:xfrm>
            <a:custGeom>
              <a:avLst/>
              <a:gdLst>
                <a:gd name="connsiteX0" fmla="*/ 0 w 1205046"/>
                <a:gd name="connsiteY0" fmla="*/ 0 h 1746621"/>
                <a:gd name="connsiteX1" fmla="*/ 463980 w 1205046"/>
                <a:gd name="connsiteY1" fmla="*/ 0 h 1746621"/>
                <a:gd name="connsiteX2" fmla="*/ 1205046 w 1205046"/>
                <a:gd name="connsiteY2" fmla="*/ 733730 h 1746621"/>
                <a:gd name="connsiteX3" fmla="*/ 1205046 w 1205046"/>
                <a:gd name="connsiteY3" fmla="*/ 1194649 h 1746621"/>
                <a:gd name="connsiteX4" fmla="*/ 1202779 w 1205046"/>
                <a:gd name="connsiteY4" fmla="*/ 1194649 h 1746621"/>
                <a:gd name="connsiteX5" fmla="*/ 1203367 w 1205046"/>
                <a:gd name="connsiteY5" fmla="*/ 1746621 h 1746621"/>
                <a:gd name="connsiteX6" fmla="*/ 985368 w 1205046"/>
                <a:gd name="connsiteY6" fmla="*/ 1746621 h 1746621"/>
                <a:gd name="connsiteX7" fmla="*/ 984612 w 1205046"/>
                <a:gd name="connsiteY7" fmla="*/ 1186787 h 1746621"/>
                <a:gd name="connsiteX8" fmla="*/ 985455 w 1205046"/>
                <a:gd name="connsiteY8" fmla="*/ 1186787 h 1746621"/>
                <a:gd name="connsiteX9" fmla="*/ 985455 w 1205046"/>
                <a:gd name="connsiteY9" fmla="*/ 704818 h 1746621"/>
                <a:gd name="connsiteX10" fmla="*/ 476826 w 1205046"/>
                <a:gd name="connsiteY10" fmla="*/ 201225 h 1746621"/>
                <a:gd name="connsiteX11" fmla="*/ 0 w 1205046"/>
                <a:gd name="connsiteY11" fmla="*/ 201225 h 174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5046" h="1746621">
                  <a:moveTo>
                    <a:pt x="0" y="0"/>
                  </a:moveTo>
                  <a:lnTo>
                    <a:pt x="463980" y="0"/>
                  </a:lnTo>
                  <a:cubicBezTo>
                    <a:pt x="873259" y="0"/>
                    <a:pt x="1205046" y="328502"/>
                    <a:pt x="1205046" y="733730"/>
                  </a:cubicBezTo>
                  <a:lnTo>
                    <a:pt x="1205046" y="1194649"/>
                  </a:lnTo>
                  <a:lnTo>
                    <a:pt x="1202779" y="1194649"/>
                  </a:lnTo>
                  <a:lnTo>
                    <a:pt x="1203367" y="1746621"/>
                  </a:lnTo>
                  <a:lnTo>
                    <a:pt x="985368" y="1746621"/>
                  </a:lnTo>
                  <a:lnTo>
                    <a:pt x="984612" y="1186787"/>
                  </a:lnTo>
                  <a:lnTo>
                    <a:pt x="985455" y="1186787"/>
                  </a:lnTo>
                  <a:lnTo>
                    <a:pt x="985455" y="704818"/>
                  </a:lnTo>
                  <a:cubicBezTo>
                    <a:pt x="985455" y="426691"/>
                    <a:pt x="757733" y="201225"/>
                    <a:pt x="476826" y="201225"/>
                  </a:cubicBezTo>
                  <a:lnTo>
                    <a:pt x="0" y="201225"/>
                  </a:lnTo>
                  <a:close/>
                </a:path>
              </a:pathLst>
            </a:cu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b="1">
                <a:solidFill>
                  <a:srgbClr val="B5C2E5"/>
                </a:solidFill>
                <a:latin typeface="Arial"/>
              </a:endParaRPr>
            </a:p>
          </p:txBody>
        </p:sp>
        <p:pic>
          <p:nvPicPr>
            <p:cNvPr id="13" name="Graphic 12" descr="Tax with solid fill">
              <a:extLst>
                <a:ext uri="{FF2B5EF4-FFF2-40B4-BE49-F238E27FC236}">
                  <a16:creationId xmlns:a16="http://schemas.microsoft.com/office/drawing/2014/main" id="{B6005C23-4E6C-1F69-EF54-42455DF7DD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7261" y="3671192"/>
              <a:ext cx="637885" cy="637885"/>
            </a:xfrm>
            <a:prstGeom prst="rect">
              <a:avLst/>
            </a:prstGeom>
          </p:spPr>
        </p:pic>
        <p:sp>
          <p:nvSpPr>
            <p:cNvPr id="18" name="TextBox 17">
              <a:extLst>
                <a:ext uri="{FF2B5EF4-FFF2-40B4-BE49-F238E27FC236}">
                  <a16:creationId xmlns:a16="http://schemas.microsoft.com/office/drawing/2014/main" id="{4FF6B528-8853-7363-FA6E-2D7F6B6097F8}"/>
                </a:ext>
              </a:extLst>
            </p:cNvPr>
            <p:cNvSpPr txBox="1"/>
            <p:nvPr/>
          </p:nvSpPr>
          <p:spPr>
            <a:xfrm>
              <a:off x="2875146" y="3905783"/>
              <a:ext cx="5643822" cy="369332"/>
            </a:xfrm>
            <a:prstGeom prst="rect">
              <a:avLst/>
            </a:prstGeom>
            <a:noFill/>
          </p:spPr>
          <p:txBody>
            <a:bodyPr vert="horz" wrap="square" rtlCol="0">
              <a:spAutoFit/>
            </a:bodyPr>
            <a:lstStyle/>
            <a:p>
              <a:r>
                <a:rPr lang="en-GB" dirty="0">
                  <a:latin typeface="Aptos" panose="020B0004020202020204" pitchFamily="34" charset="0"/>
                </a:rPr>
                <a:t>As part of a tax planning exercise</a:t>
              </a:r>
            </a:p>
          </p:txBody>
        </p:sp>
      </p:grpSp>
      <p:sp>
        <p:nvSpPr>
          <p:cNvPr id="4" name="RefTextBox123">
            <a:extLst>
              <a:ext uri="{FF2B5EF4-FFF2-40B4-BE49-F238E27FC236}">
                <a16:creationId xmlns:a16="http://schemas.microsoft.com/office/drawing/2014/main" id="{7F6509A6-C501-EB9D-23B6-76851E533C2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842141914</a:t>
            </a:r>
          </a:p>
        </p:txBody>
      </p:sp>
    </p:spTree>
    <p:custDataLst>
      <p:tags r:id="rId1"/>
    </p:custDataLst>
    <p:extLst>
      <p:ext uri="{BB962C8B-B14F-4D97-AF65-F5344CB8AC3E}">
        <p14:creationId xmlns:p14="http://schemas.microsoft.com/office/powerpoint/2010/main" val="24269490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B724-09EE-6DF2-650B-50611ADF3596}"/>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Trusts</a:t>
            </a:r>
          </a:p>
        </p:txBody>
      </p:sp>
      <p:sp>
        <p:nvSpPr>
          <p:cNvPr id="3" name="TextBox 2">
            <a:extLst>
              <a:ext uri="{FF2B5EF4-FFF2-40B4-BE49-F238E27FC236}">
                <a16:creationId xmlns:a16="http://schemas.microsoft.com/office/drawing/2014/main" id="{BCF2AE55-0829-2EF5-F286-6F2B16C88CFA}"/>
              </a:ext>
            </a:extLst>
          </p:cNvPr>
          <p:cNvSpPr txBox="1"/>
          <p:nvPr/>
        </p:nvSpPr>
        <p:spPr>
          <a:xfrm>
            <a:off x="802801" y="2672664"/>
            <a:ext cx="10585449" cy="3354765"/>
          </a:xfrm>
          <a:prstGeom prst="rect">
            <a:avLst/>
          </a:prstGeom>
          <a:noFill/>
        </p:spPr>
        <p:txBody>
          <a:bodyPr wrap="square" lIns="0">
            <a:spAutoFit/>
          </a:bodyPr>
          <a:lstStyle/>
          <a:p>
            <a:pPr marL="285750" indent="-285750">
              <a:spcAft>
                <a:spcPts val="1200"/>
              </a:spcAft>
              <a:buClr>
                <a:srgbClr val="00B050"/>
              </a:buClr>
              <a:buFont typeface="Wingdings" panose="05000000000000000000" pitchFamily="2" charset="2"/>
              <a:buChar char="ü"/>
            </a:pPr>
            <a:r>
              <a:rPr lang="en-US" altLang="en-US">
                <a:latin typeface="Aptos" panose="020B0004020202020204" pitchFamily="34" charset="0"/>
              </a:rPr>
              <a:t>When someone is too young to manage their own finances</a:t>
            </a:r>
          </a:p>
          <a:p>
            <a:pPr marL="285750" indent="-285750">
              <a:spcAft>
                <a:spcPts val="1200"/>
              </a:spcAft>
              <a:buClr>
                <a:srgbClr val="00B050"/>
              </a:buClr>
              <a:buFont typeface="Wingdings" panose="05000000000000000000" pitchFamily="2" charset="2"/>
              <a:buChar char="ü"/>
            </a:pPr>
            <a:r>
              <a:rPr lang="en-US" altLang="en-US">
                <a:latin typeface="Aptos" panose="020B0004020202020204" pitchFamily="34" charset="0"/>
              </a:rPr>
              <a:t>When someone cannot manage their own finances because they are incapacitated</a:t>
            </a:r>
          </a:p>
          <a:p>
            <a:pPr marL="285750" indent="-285750">
              <a:spcAft>
                <a:spcPts val="1200"/>
              </a:spcAft>
              <a:buClr>
                <a:srgbClr val="00B050"/>
              </a:buClr>
              <a:buFont typeface="Wingdings" panose="05000000000000000000" pitchFamily="2" charset="2"/>
              <a:buChar char="ü"/>
            </a:pPr>
            <a:r>
              <a:rPr lang="en-US" altLang="en-US">
                <a:latin typeface="Aptos" panose="020B0004020202020204" pitchFamily="34" charset="0"/>
              </a:rPr>
              <a:t>To administer assets for charitable purposes</a:t>
            </a:r>
          </a:p>
          <a:p>
            <a:pPr marL="285750" indent="-285750">
              <a:spcAft>
                <a:spcPts val="1200"/>
              </a:spcAft>
              <a:buClr>
                <a:srgbClr val="00B050"/>
              </a:buClr>
              <a:buFont typeface="Wingdings" panose="05000000000000000000" pitchFamily="2" charset="2"/>
              <a:buChar char="ü"/>
            </a:pPr>
            <a:r>
              <a:rPr lang="en-US" altLang="en-US">
                <a:latin typeface="Aptos" panose="020B0004020202020204" pitchFamily="34" charset="0"/>
              </a:rPr>
              <a:t>To pass on assets when you die (a ‘will trust’)</a:t>
            </a:r>
          </a:p>
          <a:p>
            <a:pPr>
              <a:spcAft>
                <a:spcPts val="1200"/>
              </a:spcAft>
              <a:buClr>
                <a:srgbClr val="00B050"/>
              </a:buClr>
            </a:pPr>
            <a:endParaRPr lang="en-US" altLang="en-US">
              <a:solidFill>
                <a:srgbClr val="FF0000"/>
              </a:solidFill>
              <a:latin typeface="Aptos" panose="020B0004020202020204" pitchFamily="34" charset="0"/>
            </a:endParaRPr>
          </a:p>
          <a:p>
            <a:endParaRPr lang="en-US" altLang="en-US">
              <a:latin typeface="Aptos" panose="020B0004020202020204" pitchFamily="34" charset="0"/>
            </a:endParaRPr>
          </a:p>
          <a:p>
            <a:endParaRPr lang="en-US" altLang="en-US">
              <a:latin typeface="Aptos" panose="020B0004020202020204" pitchFamily="34" charset="0"/>
            </a:endParaRPr>
          </a:p>
          <a:p>
            <a:endParaRPr lang="en-US" altLang="en-US">
              <a:latin typeface="Aptos" panose="020B0004020202020204" pitchFamily="34" charset="0"/>
              <a:ea typeface="ヒラギノ角ゴ Pro W3"/>
            </a:endParaRPr>
          </a:p>
          <a:p>
            <a:endParaRPr lang="en-GB"/>
          </a:p>
        </p:txBody>
      </p:sp>
      <p:sp>
        <p:nvSpPr>
          <p:cNvPr id="4" name="TextBox 3">
            <a:extLst>
              <a:ext uri="{FF2B5EF4-FFF2-40B4-BE49-F238E27FC236}">
                <a16:creationId xmlns:a16="http://schemas.microsoft.com/office/drawing/2014/main" id="{7D6B899B-2CD3-D3BD-1217-D171CC39F79E}"/>
              </a:ext>
            </a:extLst>
          </p:cNvPr>
          <p:cNvSpPr txBox="1"/>
          <p:nvPr/>
        </p:nvSpPr>
        <p:spPr>
          <a:xfrm>
            <a:off x="802799" y="1808126"/>
            <a:ext cx="11108589" cy="369332"/>
          </a:xfrm>
          <a:prstGeom prst="rect">
            <a:avLst/>
          </a:prstGeom>
          <a:noFill/>
        </p:spPr>
        <p:txBody>
          <a:bodyPr wrap="square" lIns="0">
            <a:spAutoFit/>
          </a:bodyPr>
          <a:lstStyle/>
          <a:p>
            <a:r>
              <a:rPr lang="en-US" altLang="en-US" dirty="0">
                <a:latin typeface="Aptos" panose="020B0004020202020204" pitchFamily="34" charset="0"/>
              </a:rPr>
              <a:t>Other examples why an individual </a:t>
            </a:r>
            <a:r>
              <a:rPr lang="en-US" altLang="en-US" dirty="0">
                <a:latin typeface="Aptos" panose="020B0004020202020204" pitchFamily="34" charset="0"/>
                <a:ea typeface="ヒラギノ角ゴ Pro W3"/>
              </a:rPr>
              <a:t>may look to </a:t>
            </a:r>
            <a:r>
              <a:rPr lang="en-US" altLang="en-US" dirty="0">
                <a:latin typeface="Aptos" panose="020B0004020202020204" pitchFamily="34" charset="0"/>
              </a:rPr>
              <a:t>set up a trust include</a:t>
            </a:r>
            <a:r>
              <a:rPr lang="en-US" altLang="en-US" dirty="0">
                <a:latin typeface="Aptos" panose="020B0004020202020204" pitchFamily="34" charset="0"/>
                <a:ea typeface="ヒラギノ角ゴ Pro W3"/>
              </a:rPr>
              <a:t>: </a:t>
            </a:r>
            <a:endParaRPr lang="en-GB" dirty="0">
              <a:latin typeface="Aptos" panose="020B0004020202020204" pitchFamily="34" charset="0"/>
            </a:endParaRPr>
          </a:p>
        </p:txBody>
      </p:sp>
      <p:sp>
        <p:nvSpPr>
          <p:cNvPr id="6" name="TextBox 5">
            <a:extLst>
              <a:ext uri="{FF2B5EF4-FFF2-40B4-BE49-F238E27FC236}">
                <a16:creationId xmlns:a16="http://schemas.microsoft.com/office/drawing/2014/main" id="{A9F6CC82-ECA7-4C13-449A-DEEB7AAE69CB}"/>
              </a:ext>
            </a:extLst>
          </p:cNvPr>
          <p:cNvSpPr txBox="1"/>
          <p:nvPr/>
        </p:nvSpPr>
        <p:spPr>
          <a:xfrm>
            <a:off x="1650449" y="5381098"/>
            <a:ext cx="9413287" cy="646331"/>
          </a:xfrm>
          <a:prstGeom prst="rect">
            <a:avLst/>
          </a:prstGeom>
          <a:noFill/>
        </p:spPr>
        <p:txBody>
          <a:bodyPr wrap="square">
            <a:spAutoFit/>
          </a:bodyPr>
          <a:lstStyle/>
          <a:p>
            <a:pPr algn="ctr"/>
            <a:r>
              <a:rPr lang="en-US" altLang="en-US" b="1" dirty="0">
                <a:solidFill>
                  <a:schemeClr val="tx1"/>
                </a:solidFill>
                <a:latin typeface="Aptos" panose="020B0004020202020204" pitchFamily="34" charset="0"/>
                <a:ea typeface="ヒラギノ角ゴ Pro W3"/>
              </a:rPr>
              <a:t>It is not advisable to try and set up any trusts without expert advice from a solicitor and/or tax adviser.</a:t>
            </a:r>
          </a:p>
        </p:txBody>
      </p:sp>
      <p:sp>
        <p:nvSpPr>
          <p:cNvPr id="5" name="RefTextBox123">
            <a:extLst>
              <a:ext uri="{FF2B5EF4-FFF2-40B4-BE49-F238E27FC236}">
                <a16:creationId xmlns:a16="http://schemas.microsoft.com/office/drawing/2014/main" id="{BDB5C518-F2DA-6770-4BFE-2D0375F9BFD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630246704</a:t>
            </a:r>
          </a:p>
        </p:txBody>
      </p:sp>
    </p:spTree>
    <p:custDataLst>
      <p:tags r:id="rId1"/>
    </p:custDataLst>
    <p:extLst>
      <p:ext uri="{BB962C8B-B14F-4D97-AF65-F5344CB8AC3E}">
        <p14:creationId xmlns:p14="http://schemas.microsoft.com/office/powerpoint/2010/main" val="312668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DC3EE34-7EF3-44BF-A571-6241F9A402B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Your feedback</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B8E5CA85-F079-7110-EF19-24E12814C8A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759533470</a:t>
            </a:r>
          </a:p>
        </p:txBody>
      </p:sp>
      <p:pic>
        <p:nvPicPr>
          <p:cNvPr id="9" name="Picture 8">
            <a:extLst>
              <a:ext uri="{FF2B5EF4-FFF2-40B4-BE49-F238E27FC236}">
                <a16:creationId xmlns:a16="http://schemas.microsoft.com/office/drawing/2014/main" id="{24E2E994-C094-182E-56A6-86B8D512E895}"/>
              </a:ext>
            </a:extLst>
          </p:cNvPr>
          <p:cNvPicPr>
            <a:picLocks noChangeAspect="1"/>
          </p:cNvPicPr>
          <p:nvPr/>
        </p:nvPicPr>
        <p:blipFill>
          <a:blip r:embed="rId4"/>
          <a:stretch>
            <a:fillRect/>
          </a:stretch>
        </p:blipFill>
        <p:spPr>
          <a:xfrm>
            <a:off x="12318473" y="1148856"/>
            <a:ext cx="3252254" cy="4657585"/>
          </a:xfrm>
          <a:prstGeom prst="rect">
            <a:avLst/>
          </a:prstGeom>
        </p:spPr>
      </p:pic>
      <p:pic>
        <p:nvPicPr>
          <p:cNvPr id="4" name="Picture 3">
            <a:extLst>
              <a:ext uri="{FF2B5EF4-FFF2-40B4-BE49-F238E27FC236}">
                <a16:creationId xmlns:a16="http://schemas.microsoft.com/office/drawing/2014/main" id="{D841543C-38E9-84E1-69DC-151449921A31}"/>
              </a:ext>
            </a:extLst>
          </p:cNvPr>
          <p:cNvPicPr>
            <a:picLocks noChangeAspect="1"/>
          </p:cNvPicPr>
          <p:nvPr/>
        </p:nvPicPr>
        <p:blipFill>
          <a:blip r:embed="rId5"/>
          <a:stretch>
            <a:fillRect/>
          </a:stretch>
        </p:blipFill>
        <p:spPr>
          <a:xfrm>
            <a:off x="3949125" y="1148856"/>
            <a:ext cx="4293750" cy="4662385"/>
          </a:xfrm>
          <a:prstGeom prst="rect">
            <a:avLst/>
          </a:prstGeom>
        </p:spPr>
      </p:pic>
    </p:spTree>
    <p:custDataLst>
      <p:tags r:id="rId1"/>
    </p:custDataLst>
    <p:extLst>
      <p:ext uri="{BB962C8B-B14F-4D97-AF65-F5344CB8AC3E}">
        <p14:creationId xmlns:p14="http://schemas.microsoft.com/office/powerpoint/2010/main" val="3704351593"/>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A0CD61-BB53-46C8-9E8C-5F6688150BF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Next steps</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98C1EFF5-6C32-42EE-648F-41C7D99E7C0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211146986</a:t>
            </a:r>
          </a:p>
        </p:txBody>
      </p:sp>
      <p:pic>
        <p:nvPicPr>
          <p:cNvPr id="8" name="Picture 7">
            <a:extLst>
              <a:ext uri="{FF2B5EF4-FFF2-40B4-BE49-F238E27FC236}">
                <a16:creationId xmlns:a16="http://schemas.microsoft.com/office/drawing/2014/main" id="{893391DB-B594-1347-7C44-AFB8091DC11C}"/>
              </a:ext>
            </a:extLst>
          </p:cNvPr>
          <p:cNvPicPr>
            <a:picLocks noChangeAspect="1"/>
          </p:cNvPicPr>
          <p:nvPr/>
        </p:nvPicPr>
        <p:blipFill>
          <a:blip r:embed="rId4"/>
          <a:stretch>
            <a:fillRect/>
          </a:stretch>
        </p:blipFill>
        <p:spPr>
          <a:xfrm>
            <a:off x="4469873" y="1148856"/>
            <a:ext cx="3252254" cy="4657585"/>
          </a:xfrm>
          <a:prstGeom prst="rect">
            <a:avLst/>
          </a:prstGeom>
        </p:spPr>
      </p:pic>
      <p:pic>
        <p:nvPicPr>
          <p:cNvPr id="3" name="Picture 2">
            <a:extLst>
              <a:ext uri="{FF2B5EF4-FFF2-40B4-BE49-F238E27FC236}">
                <a16:creationId xmlns:a16="http://schemas.microsoft.com/office/drawing/2014/main" id="{E5BC1C47-6F9B-EBC9-2FBC-1CCD9352A6A4}"/>
              </a:ext>
            </a:extLst>
          </p:cNvPr>
          <p:cNvPicPr>
            <a:picLocks noChangeAspect="1"/>
          </p:cNvPicPr>
          <p:nvPr/>
        </p:nvPicPr>
        <p:blipFill>
          <a:blip r:embed="rId5"/>
          <a:stretch>
            <a:fillRect/>
          </a:stretch>
        </p:blipFill>
        <p:spPr>
          <a:xfrm>
            <a:off x="-4354710" y="1148856"/>
            <a:ext cx="4293750" cy="4662385"/>
          </a:xfrm>
          <a:prstGeom prst="rect">
            <a:avLst/>
          </a:prstGeom>
        </p:spPr>
      </p:pic>
    </p:spTree>
    <p:custDataLst>
      <p:tags r:id="rId1"/>
    </p:custDataLst>
    <p:extLst>
      <p:ext uri="{BB962C8B-B14F-4D97-AF65-F5344CB8AC3E}">
        <p14:creationId xmlns:p14="http://schemas.microsoft.com/office/powerpoint/2010/main" val="516962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802799" y="1813694"/>
            <a:ext cx="10494465" cy="4192587"/>
          </a:xfrm>
          <a:prstGeom prst="rect">
            <a:avLst/>
          </a:prstGeom>
        </p:spPr>
        <p:txBody>
          <a:bodyPr lIns="0"/>
          <a:lstStyle/>
          <a:p>
            <a:pPr marL="0" indent="0">
              <a:buNone/>
            </a:pPr>
            <a:r>
              <a:rPr lang="en-US" altLang="en-US" dirty="0">
                <a:latin typeface="Aptos" panose="020B0004020202020204" pitchFamily="34" charset="0"/>
                <a:ea typeface="ヒラギノ角ゴ Pro W3"/>
              </a:rPr>
              <a:t>We are a leading financial wellbeing and retirement specialist - helping those in the workplace to improve their financial future.</a:t>
            </a:r>
            <a:br>
              <a:rPr lang="en-US" altLang="en-US" dirty="0">
                <a:latin typeface="Aptos" panose="020B0004020202020204" pitchFamily="34" charset="0"/>
                <a:ea typeface="ヒラギノ角ゴ Pro W3"/>
              </a:rPr>
            </a:br>
            <a:br>
              <a:rPr lang="en-US" altLang="en-US" dirty="0">
                <a:latin typeface="Aptos" panose="020B0004020202020204" pitchFamily="34" charset="0"/>
                <a:ea typeface="ヒラギノ角ゴ Pro W3"/>
              </a:rPr>
            </a:br>
            <a:r>
              <a:rPr lang="en-GB" dirty="0">
                <a:latin typeface="Aptos" panose="020B0004020202020204" pitchFamily="34" charset="0"/>
              </a:rPr>
              <a:t>Established in 2005, we work with hundreds of organisations across both the private and public sector.</a:t>
            </a:r>
            <a:br>
              <a:rPr lang="en-GB" dirty="0">
                <a:latin typeface="Aptos" panose="020B0004020202020204" pitchFamily="34" charset="0"/>
              </a:rPr>
            </a:br>
            <a:br>
              <a:rPr lang="en-GB" dirty="0">
                <a:latin typeface="Aptos" panose="020B0004020202020204" pitchFamily="34" charset="0"/>
              </a:rPr>
            </a:br>
            <a:r>
              <a:rPr lang="en-US" altLang="en-US" dirty="0">
                <a:latin typeface="Aptos" panose="020B0004020202020204" pitchFamily="34" charset="0"/>
                <a:ea typeface="ヒラギノ角ゴ Pro W3"/>
              </a:rPr>
              <a:t>Our financial education services are delivered on a bespoke basis.</a:t>
            </a:r>
            <a:endParaRPr lang="en-US" altLang="en-US" dirty="0">
              <a:solidFill>
                <a:srgbClr val="FF0000"/>
              </a:solidFill>
              <a:latin typeface="Aptos" panose="020B0004020202020204" pitchFamily="34" charset="0"/>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348485986"/>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Next steps</a:t>
            </a:r>
          </a:p>
        </p:txBody>
      </p:sp>
      <p:sp>
        <p:nvSpPr>
          <p:cNvPr id="2" name="RefTextBox123">
            <a:extLst>
              <a:ext uri="{FF2B5EF4-FFF2-40B4-BE49-F238E27FC236}">
                <a16:creationId xmlns:a16="http://schemas.microsoft.com/office/drawing/2014/main" id="{48AB88F6-407C-30F7-C635-B388BC89DAE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393965084</a:t>
            </a:r>
          </a:p>
        </p:txBody>
      </p:sp>
    </p:spTree>
    <p:custDataLst>
      <p:tags r:id="rId1"/>
    </p:custDataLst>
    <p:extLst>
      <p:ext uri="{BB962C8B-B14F-4D97-AF65-F5344CB8AC3E}">
        <p14:creationId xmlns:p14="http://schemas.microsoft.com/office/powerpoint/2010/main" val="115935957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A03ED3F-2C71-49CF-A1CB-F4AF89947DCF}"/>
              </a:ext>
            </a:extLst>
          </p:cNvPr>
          <p:cNvSpPr txBox="1">
            <a:spLocks/>
          </p:cNvSpPr>
          <p:nvPr/>
        </p:nvSpPr>
        <p:spPr>
          <a:xfrm>
            <a:off x="802800" y="1059680"/>
            <a:ext cx="10585450" cy="525280"/>
          </a:xfrm>
          <a:prstGeom prst="rect">
            <a:avLst/>
          </a:prstGeom>
        </p:spPr>
        <p:txBody>
          <a:bodyPr lIns="0" tIns="0" rIns="0" bIns="0"/>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Useful contacts</a:t>
            </a:r>
            <a:endParaRPr lang="en-GB" altLang="en-US" sz="3600" dirty="0">
              <a:solidFill>
                <a:srgbClr val="391C66"/>
              </a:solidFill>
              <a:latin typeface="Aptos Display" panose="020B0004020202020204" pitchFamily="34" charset="0"/>
              <a:ea typeface="ヒラギノ角ゴ Pro W3"/>
            </a:endParaRPr>
          </a:p>
        </p:txBody>
      </p:sp>
      <p:cxnSp>
        <p:nvCxnSpPr>
          <p:cNvPr id="23" name="Straight Connector 22">
            <a:extLst>
              <a:ext uri="{FF2B5EF4-FFF2-40B4-BE49-F238E27FC236}">
                <a16:creationId xmlns:a16="http://schemas.microsoft.com/office/drawing/2014/main" id="{E4411B7B-CD43-43C3-8A7C-96C27C9EEEB3}"/>
              </a:ext>
            </a:extLst>
          </p:cNvPr>
          <p:cNvCxnSpPr/>
          <p:nvPr/>
        </p:nvCxnSpPr>
        <p:spPr>
          <a:xfrm>
            <a:off x="1031400" y="1710543"/>
            <a:ext cx="0" cy="4455106"/>
          </a:xfrm>
          <a:prstGeom prst="line">
            <a:avLst/>
          </a:prstGeom>
          <a:noFill/>
          <a:ln w="38100" cap="flat" cmpd="sng" algn="ctr">
            <a:solidFill>
              <a:srgbClr val="FFFFFF">
                <a:lumMod val="65000"/>
              </a:srgbClr>
            </a:solidFill>
            <a:prstDash val="solid"/>
          </a:ln>
          <a:effectLst/>
        </p:spPr>
      </p:cxnSp>
      <p:grpSp>
        <p:nvGrpSpPr>
          <p:cNvPr id="24" name="Group 23">
            <a:extLst>
              <a:ext uri="{FF2B5EF4-FFF2-40B4-BE49-F238E27FC236}">
                <a16:creationId xmlns:a16="http://schemas.microsoft.com/office/drawing/2014/main" id="{6D3472B8-2455-467C-95E8-2AE986F50E5F}"/>
              </a:ext>
            </a:extLst>
          </p:cNvPr>
          <p:cNvGrpSpPr/>
          <p:nvPr/>
        </p:nvGrpSpPr>
        <p:grpSpPr>
          <a:xfrm>
            <a:off x="802800" y="1830656"/>
            <a:ext cx="457200" cy="432000"/>
            <a:chOff x="481443" y="1570988"/>
            <a:chExt cx="457200" cy="432000"/>
          </a:xfrm>
        </p:grpSpPr>
        <p:sp>
          <p:nvSpPr>
            <p:cNvPr id="25" name="Oval 24">
              <a:extLst>
                <a:ext uri="{FF2B5EF4-FFF2-40B4-BE49-F238E27FC236}">
                  <a16:creationId xmlns:a16="http://schemas.microsoft.com/office/drawing/2014/main" id="{0BA26C1D-A17E-4D71-9C5E-0A6E08DFC1A4}"/>
                </a:ext>
              </a:extLst>
            </p:cNvPr>
            <p:cNvSpPr/>
            <p:nvPr/>
          </p:nvSpPr>
          <p:spPr>
            <a:xfrm>
              <a:off x="494043" y="1570988"/>
              <a:ext cx="432000" cy="432000"/>
            </a:xfrm>
            <a:prstGeom prst="ellipse">
              <a:avLst/>
            </a:pr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26" name="TextBox 25">
              <a:extLst>
                <a:ext uri="{FF2B5EF4-FFF2-40B4-BE49-F238E27FC236}">
                  <a16:creationId xmlns:a16="http://schemas.microsoft.com/office/drawing/2014/main" id="{B322C3A3-5247-4946-99AA-25D572B08042}"/>
                </a:ext>
              </a:extLst>
            </p:cNvPr>
            <p:cNvSpPr txBox="1"/>
            <p:nvPr/>
          </p:nvSpPr>
          <p:spPr>
            <a:xfrm>
              <a:off x="481443" y="161771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01</a:t>
              </a:r>
            </a:p>
          </p:txBody>
        </p:sp>
      </p:grpSp>
      <p:sp>
        <p:nvSpPr>
          <p:cNvPr id="27" name="Rectangle 26">
            <a:extLst>
              <a:ext uri="{FF2B5EF4-FFF2-40B4-BE49-F238E27FC236}">
                <a16:creationId xmlns:a16="http://schemas.microsoft.com/office/drawing/2014/main" id="{C41C0A76-64E2-4A40-8D6A-7BD483473E34}"/>
              </a:ext>
            </a:extLst>
          </p:cNvPr>
          <p:cNvSpPr/>
          <p:nvPr/>
        </p:nvSpPr>
        <p:spPr>
          <a:xfrm>
            <a:off x="1450801" y="2012519"/>
            <a:ext cx="1925527"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freewillsmonth.org.uk/</a:t>
            </a:r>
          </a:p>
        </p:txBody>
      </p:sp>
      <p:sp>
        <p:nvSpPr>
          <p:cNvPr id="28" name="Rectangle 27">
            <a:extLst>
              <a:ext uri="{FF2B5EF4-FFF2-40B4-BE49-F238E27FC236}">
                <a16:creationId xmlns:a16="http://schemas.microsoft.com/office/drawing/2014/main" id="{70BB3025-CEDE-4FB2-90E5-E9EA15DAC09A}"/>
              </a:ext>
            </a:extLst>
          </p:cNvPr>
          <p:cNvSpPr/>
          <p:nvPr/>
        </p:nvSpPr>
        <p:spPr>
          <a:xfrm>
            <a:off x="1434034" y="1744804"/>
            <a:ext cx="1748812"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2"/>
                </a:solidFill>
                <a:latin typeface="Aptos" panose="020B0004020202020204" pitchFamily="34" charset="0"/>
                <a:ea typeface="ヒラギノ角ゴ Pro W3" charset="-128"/>
                <a:cs typeface="Arial" pitchFamily="34" charset="0"/>
              </a:rPr>
              <a:t>Free Wills Month</a:t>
            </a:r>
          </a:p>
        </p:txBody>
      </p:sp>
      <p:grpSp>
        <p:nvGrpSpPr>
          <p:cNvPr id="29" name="Group 28">
            <a:extLst>
              <a:ext uri="{FF2B5EF4-FFF2-40B4-BE49-F238E27FC236}">
                <a16:creationId xmlns:a16="http://schemas.microsoft.com/office/drawing/2014/main" id="{E98AA0DF-180A-4E31-AEBE-1A23CAE20196}"/>
              </a:ext>
            </a:extLst>
          </p:cNvPr>
          <p:cNvGrpSpPr/>
          <p:nvPr/>
        </p:nvGrpSpPr>
        <p:grpSpPr>
          <a:xfrm>
            <a:off x="802800" y="2663724"/>
            <a:ext cx="457200" cy="432000"/>
            <a:chOff x="481443" y="2234753"/>
            <a:chExt cx="457200" cy="432000"/>
          </a:xfrm>
        </p:grpSpPr>
        <p:sp>
          <p:nvSpPr>
            <p:cNvPr id="30" name="Oval 29">
              <a:extLst>
                <a:ext uri="{FF2B5EF4-FFF2-40B4-BE49-F238E27FC236}">
                  <a16:creationId xmlns:a16="http://schemas.microsoft.com/office/drawing/2014/main" id="{19EA7BD8-4B90-46A9-9BBB-D7D629F80F63}"/>
                </a:ext>
              </a:extLst>
            </p:cNvPr>
            <p:cNvSpPr/>
            <p:nvPr/>
          </p:nvSpPr>
          <p:spPr>
            <a:xfrm>
              <a:off x="494043" y="2234753"/>
              <a:ext cx="432000" cy="432000"/>
            </a:xfrm>
            <a:prstGeom prst="ellipse">
              <a:avLst/>
            </a:prstGeom>
            <a:solidFill>
              <a:srgbClr val="91BF67"/>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31" name="TextBox 30">
              <a:extLst>
                <a:ext uri="{FF2B5EF4-FFF2-40B4-BE49-F238E27FC236}">
                  <a16:creationId xmlns:a16="http://schemas.microsoft.com/office/drawing/2014/main" id="{7F325772-4027-45E3-8A36-9B3DADAE2ABC}"/>
                </a:ext>
              </a:extLst>
            </p:cNvPr>
            <p:cNvSpPr txBox="1"/>
            <p:nvPr/>
          </p:nvSpPr>
          <p:spPr>
            <a:xfrm>
              <a:off x="481443" y="2281476"/>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02</a:t>
              </a:r>
            </a:p>
          </p:txBody>
        </p:sp>
      </p:grpSp>
      <p:grpSp>
        <p:nvGrpSpPr>
          <p:cNvPr id="32" name="Group 31">
            <a:extLst>
              <a:ext uri="{FF2B5EF4-FFF2-40B4-BE49-F238E27FC236}">
                <a16:creationId xmlns:a16="http://schemas.microsoft.com/office/drawing/2014/main" id="{6C2DC379-D8FA-4576-97B5-467E642C698D}"/>
              </a:ext>
            </a:extLst>
          </p:cNvPr>
          <p:cNvGrpSpPr/>
          <p:nvPr/>
        </p:nvGrpSpPr>
        <p:grpSpPr>
          <a:xfrm>
            <a:off x="802800" y="3496792"/>
            <a:ext cx="457200" cy="432000"/>
            <a:chOff x="481443" y="2898518"/>
            <a:chExt cx="457200" cy="432000"/>
          </a:xfrm>
        </p:grpSpPr>
        <p:sp>
          <p:nvSpPr>
            <p:cNvPr id="33" name="Oval 32">
              <a:extLst>
                <a:ext uri="{FF2B5EF4-FFF2-40B4-BE49-F238E27FC236}">
                  <a16:creationId xmlns:a16="http://schemas.microsoft.com/office/drawing/2014/main" id="{2DA1CF28-619A-4CE7-9DBF-CBD81789DE94}"/>
                </a:ext>
              </a:extLst>
            </p:cNvPr>
            <p:cNvSpPr/>
            <p:nvPr/>
          </p:nvSpPr>
          <p:spPr>
            <a:xfrm>
              <a:off x="494043" y="2898518"/>
              <a:ext cx="432000" cy="432000"/>
            </a:xfrm>
            <a:prstGeom prst="ellipse">
              <a:avLst/>
            </a:prstGeom>
            <a:solidFill>
              <a:srgbClr val="F2497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34" name="TextBox 33">
              <a:extLst>
                <a:ext uri="{FF2B5EF4-FFF2-40B4-BE49-F238E27FC236}">
                  <a16:creationId xmlns:a16="http://schemas.microsoft.com/office/drawing/2014/main" id="{CCB2B852-FBD2-40F5-BE33-84D67A063294}"/>
                </a:ext>
              </a:extLst>
            </p:cNvPr>
            <p:cNvSpPr txBox="1"/>
            <p:nvPr/>
          </p:nvSpPr>
          <p:spPr>
            <a:xfrm>
              <a:off x="481443" y="294524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03</a:t>
              </a:r>
            </a:p>
          </p:txBody>
        </p:sp>
      </p:grpSp>
      <p:grpSp>
        <p:nvGrpSpPr>
          <p:cNvPr id="35" name="Group 34">
            <a:extLst>
              <a:ext uri="{FF2B5EF4-FFF2-40B4-BE49-F238E27FC236}">
                <a16:creationId xmlns:a16="http://schemas.microsoft.com/office/drawing/2014/main" id="{33E2E19D-8E27-4EED-8B27-83C6A5D1030E}"/>
              </a:ext>
            </a:extLst>
          </p:cNvPr>
          <p:cNvGrpSpPr/>
          <p:nvPr/>
        </p:nvGrpSpPr>
        <p:grpSpPr>
          <a:xfrm>
            <a:off x="802800" y="4329860"/>
            <a:ext cx="457200" cy="432000"/>
            <a:chOff x="481443" y="3562283"/>
            <a:chExt cx="457200" cy="432000"/>
          </a:xfrm>
        </p:grpSpPr>
        <p:sp>
          <p:nvSpPr>
            <p:cNvPr id="36" name="Oval 35">
              <a:extLst>
                <a:ext uri="{FF2B5EF4-FFF2-40B4-BE49-F238E27FC236}">
                  <a16:creationId xmlns:a16="http://schemas.microsoft.com/office/drawing/2014/main" id="{811C1FAF-D8CC-41E2-8655-C6D539B4C62B}"/>
                </a:ext>
              </a:extLst>
            </p:cNvPr>
            <p:cNvSpPr/>
            <p:nvPr/>
          </p:nvSpPr>
          <p:spPr>
            <a:xfrm>
              <a:off x="494043" y="3562283"/>
              <a:ext cx="432000" cy="432000"/>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37" name="TextBox 36">
              <a:extLst>
                <a:ext uri="{FF2B5EF4-FFF2-40B4-BE49-F238E27FC236}">
                  <a16:creationId xmlns:a16="http://schemas.microsoft.com/office/drawing/2014/main" id="{43285E21-85C8-432F-8195-9134DAAFD8F0}"/>
                </a:ext>
              </a:extLst>
            </p:cNvPr>
            <p:cNvSpPr txBox="1"/>
            <p:nvPr/>
          </p:nvSpPr>
          <p:spPr>
            <a:xfrm>
              <a:off x="481443" y="3609006"/>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04</a:t>
              </a:r>
            </a:p>
          </p:txBody>
        </p:sp>
      </p:grpSp>
      <p:grpSp>
        <p:nvGrpSpPr>
          <p:cNvPr id="38" name="Group 37">
            <a:extLst>
              <a:ext uri="{FF2B5EF4-FFF2-40B4-BE49-F238E27FC236}">
                <a16:creationId xmlns:a16="http://schemas.microsoft.com/office/drawing/2014/main" id="{E8E42D9B-AB5B-4826-92B0-B60B0C66736B}"/>
              </a:ext>
            </a:extLst>
          </p:cNvPr>
          <p:cNvGrpSpPr/>
          <p:nvPr/>
        </p:nvGrpSpPr>
        <p:grpSpPr>
          <a:xfrm>
            <a:off x="802800" y="5162927"/>
            <a:ext cx="457200" cy="432000"/>
            <a:chOff x="481443" y="4226048"/>
            <a:chExt cx="457200" cy="432000"/>
          </a:xfrm>
        </p:grpSpPr>
        <p:sp>
          <p:nvSpPr>
            <p:cNvPr id="39" name="Oval 38">
              <a:extLst>
                <a:ext uri="{FF2B5EF4-FFF2-40B4-BE49-F238E27FC236}">
                  <a16:creationId xmlns:a16="http://schemas.microsoft.com/office/drawing/2014/main" id="{FE0DE930-5ED1-4586-A09E-1E81139B70CF}"/>
                </a:ext>
              </a:extLst>
            </p:cNvPr>
            <p:cNvSpPr/>
            <p:nvPr/>
          </p:nvSpPr>
          <p:spPr>
            <a:xfrm>
              <a:off x="494043" y="4226048"/>
              <a:ext cx="432000" cy="432000"/>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40" name="TextBox 39">
              <a:extLst>
                <a:ext uri="{FF2B5EF4-FFF2-40B4-BE49-F238E27FC236}">
                  <a16:creationId xmlns:a16="http://schemas.microsoft.com/office/drawing/2014/main" id="{70FB0739-E8F1-405D-AE0F-8C749949536D}"/>
                </a:ext>
              </a:extLst>
            </p:cNvPr>
            <p:cNvSpPr txBox="1"/>
            <p:nvPr/>
          </p:nvSpPr>
          <p:spPr>
            <a:xfrm>
              <a:off x="481443" y="427277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05</a:t>
              </a:r>
            </a:p>
          </p:txBody>
        </p:sp>
      </p:grpSp>
      <p:grpSp>
        <p:nvGrpSpPr>
          <p:cNvPr id="41" name="Group 40">
            <a:extLst>
              <a:ext uri="{FF2B5EF4-FFF2-40B4-BE49-F238E27FC236}">
                <a16:creationId xmlns:a16="http://schemas.microsoft.com/office/drawing/2014/main" id="{81B34CFB-1192-445E-BE0D-B71571C721D2}"/>
              </a:ext>
            </a:extLst>
          </p:cNvPr>
          <p:cNvGrpSpPr/>
          <p:nvPr/>
        </p:nvGrpSpPr>
        <p:grpSpPr>
          <a:xfrm>
            <a:off x="1170092" y="2191914"/>
            <a:ext cx="6804116" cy="177165"/>
            <a:chOff x="848735" y="2035866"/>
            <a:chExt cx="6804116" cy="177165"/>
          </a:xfrm>
        </p:grpSpPr>
        <p:cxnSp>
          <p:nvCxnSpPr>
            <p:cNvPr id="42" name="Straight Connector 41">
              <a:extLst>
                <a:ext uri="{FF2B5EF4-FFF2-40B4-BE49-F238E27FC236}">
                  <a16:creationId xmlns:a16="http://schemas.microsoft.com/office/drawing/2014/main" id="{45B5900A-9A5E-4E62-80B7-AD9C2CD332C8}"/>
                </a:ext>
              </a:extLst>
            </p:cNvPr>
            <p:cNvCxnSpPr/>
            <p:nvPr/>
          </p:nvCxnSpPr>
          <p:spPr>
            <a:xfrm>
              <a:off x="848735" y="2035866"/>
              <a:ext cx="293308" cy="177165"/>
            </a:xfrm>
            <a:prstGeom prst="line">
              <a:avLst/>
            </a:prstGeom>
            <a:noFill/>
            <a:ln w="25400" cap="flat" cmpd="sng" algn="ctr">
              <a:solidFill>
                <a:schemeClr val="accent2"/>
              </a:solidFill>
              <a:prstDash val="solid"/>
            </a:ln>
            <a:effectLst/>
          </p:spPr>
        </p:cxnSp>
        <p:cxnSp>
          <p:nvCxnSpPr>
            <p:cNvPr id="43" name="Straight Connector 42">
              <a:extLst>
                <a:ext uri="{FF2B5EF4-FFF2-40B4-BE49-F238E27FC236}">
                  <a16:creationId xmlns:a16="http://schemas.microsoft.com/office/drawing/2014/main" id="{76289847-D9F1-4110-A0E2-45399CDBDA31}"/>
                </a:ext>
              </a:extLst>
            </p:cNvPr>
            <p:cNvCxnSpPr/>
            <p:nvPr/>
          </p:nvCxnSpPr>
          <p:spPr>
            <a:xfrm>
              <a:off x="1127917" y="2210650"/>
              <a:ext cx="6524934" cy="0"/>
            </a:xfrm>
            <a:prstGeom prst="line">
              <a:avLst/>
            </a:prstGeom>
            <a:noFill/>
            <a:ln w="25400" cap="flat" cmpd="sng" algn="ctr">
              <a:solidFill>
                <a:schemeClr val="accent2"/>
              </a:solidFill>
              <a:prstDash val="solid"/>
            </a:ln>
            <a:effectLst/>
          </p:spPr>
        </p:cxnSp>
      </p:grpSp>
      <p:grpSp>
        <p:nvGrpSpPr>
          <p:cNvPr id="44" name="Group 43">
            <a:extLst>
              <a:ext uri="{FF2B5EF4-FFF2-40B4-BE49-F238E27FC236}">
                <a16:creationId xmlns:a16="http://schemas.microsoft.com/office/drawing/2014/main" id="{373A47BD-B645-4799-AB6F-C057F509C659}"/>
              </a:ext>
            </a:extLst>
          </p:cNvPr>
          <p:cNvGrpSpPr/>
          <p:nvPr/>
        </p:nvGrpSpPr>
        <p:grpSpPr>
          <a:xfrm>
            <a:off x="1170092" y="3032123"/>
            <a:ext cx="6804116" cy="177165"/>
            <a:chOff x="848735" y="2703182"/>
            <a:chExt cx="6804116" cy="177165"/>
          </a:xfrm>
        </p:grpSpPr>
        <p:cxnSp>
          <p:nvCxnSpPr>
            <p:cNvPr id="45" name="Straight Connector 44">
              <a:extLst>
                <a:ext uri="{FF2B5EF4-FFF2-40B4-BE49-F238E27FC236}">
                  <a16:creationId xmlns:a16="http://schemas.microsoft.com/office/drawing/2014/main" id="{85386A4C-CA8E-43C8-9B55-22A987596CE9}"/>
                </a:ext>
              </a:extLst>
            </p:cNvPr>
            <p:cNvCxnSpPr/>
            <p:nvPr/>
          </p:nvCxnSpPr>
          <p:spPr>
            <a:xfrm>
              <a:off x="848735" y="2703182"/>
              <a:ext cx="293308" cy="177165"/>
            </a:xfrm>
            <a:prstGeom prst="line">
              <a:avLst/>
            </a:prstGeom>
            <a:noFill/>
            <a:ln w="25400" cap="flat" cmpd="sng" algn="ctr">
              <a:solidFill>
                <a:schemeClr val="accent5"/>
              </a:solidFill>
              <a:prstDash val="solid"/>
            </a:ln>
            <a:effectLst/>
          </p:spPr>
        </p:cxnSp>
        <p:cxnSp>
          <p:nvCxnSpPr>
            <p:cNvPr id="46" name="Straight Connector 45">
              <a:extLst>
                <a:ext uri="{FF2B5EF4-FFF2-40B4-BE49-F238E27FC236}">
                  <a16:creationId xmlns:a16="http://schemas.microsoft.com/office/drawing/2014/main" id="{8188AE93-9CA8-452F-AE27-85DE29C63A47}"/>
                </a:ext>
              </a:extLst>
            </p:cNvPr>
            <p:cNvCxnSpPr/>
            <p:nvPr/>
          </p:nvCxnSpPr>
          <p:spPr>
            <a:xfrm flipV="1">
              <a:off x="1127917" y="2877114"/>
              <a:ext cx="6524934" cy="852"/>
            </a:xfrm>
            <a:prstGeom prst="line">
              <a:avLst/>
            </a:prstGeom>
            <a:noFill/>
            <a:ln w="25400" cap="flat" cmpd="sng" algn="ctr">
              <a:solidFill>
                <a:schemeClr val="accent5"/>
              </a:solidFill>
              <a:prstDash val="solid"/>
            </a:ln>
            <a:effectLst/>
          </p:spPr>
        </p:cxnSp>
      </p:grpSp>
      <p:grpSp>
        <p:nvGrpSpPr>
          <p:cNvPr id="47" name="Group 46">
            <a:extLst>
              <a:ext uri="{FF2B5EF4-FFF2-40B4-BE49-F238E27FC236}">
                <a16:creationId xmlns:a16="http://schemas.microsoft.com/office/drawing/2014/main" id="{BFAC65DA-C967-41A7-89B1-965A11DF185D}"/>
              </a:ext>
            </a:extLst>
          </p:cNvPr>
          <p:cNvGrpSpPr/>
          <p:nvPr/>
        </p:nvGrpSpPr>
        <p:grpSpPr>
          <a:xfrm>
            <a:off x="1170092" y="3830680"/>
            <a:ext cx="6804116" cy="177165"/>
            <a:chOff x="848735" y="3415289"/>
            <a:chExt cx="6804116" cy="177165"/>
          </a:xfrm>
        </p:grpSpPr>
        <p:cxnSp>
          <p:nvCxnSpPr>
            <p:cNvPr id="48" name="Straight Connector 47">
              <a:extLst>
                <a:ext uri="{FF2B5EF4-FFF2-40B4-BE49-F238E27FC236}">
                  <a16:creationId xmlns:a16="http://schemas.microsoft.com/office/drawing/2014/main" id="{C1868BBB-5056-405E-9BC0-F0F798F7E976}"/>
                </a:ext>
              </a:extLst>
            </p:cNvPr>
            <p:cNvCxnSpPr/>
            <p:nvPr/>
          </p:nvCxnSpPr>
          <p:spPr>
            <a:xfrm>
              <a:off x="848735" y="3415289"/>
              <a:ext cx="293308" cy="177165"/>
            </a:xfrm>
            <a:prstGeom prst="line">
              <a:avLst/>
            </a:prstGeom>
            <a:noFill/>
            <a:ln w="25400" cap="flat" cmpd="sng" algn="ctr">
              <a:solidFill>
                <a:schemeClr val="accent6"/>
              </a:solidFill>
              <a:prstDash val="solid"/>
            </a:ln>
            <a:effectLst/>
          </p:spPr>
        </p:cxnSp>
        <p:cxnSp>
          <p:nvCxnSpPr>
            <p:cNvPr id="49" name="Straight Connector 48">
              <a:extLst>
                <a:ext uri="{FF2B5EF4-FFF2-40B4-BE49-F238E27FC236}">
                  <a16:creationId xmlns:a16="http://schemas.microsoft.com/office/drawing/2014/main" id="{580984DC-B1A0-47AB-A06C-80464AB36E58}"/>
                </a:ext>
              </a:extLst>
            </p:cNvPr>
            <p:cNvCxnSpPr/>
            <p:nvPr/>
          </p:nvCxnSpPr>
          <p:spPr>
            <a:xfrm flipV="1">
              <a:off x="1127917" y="3568453"/>
              <a:ext cx="6524934" cy="21620"/>
            </a:xfrm>
            <a:prstGeom prst="line">
              <a:avLst/>
            </a:prstGeom>
            <a:noFill/>
            <a:ln w="25400" cap="flat" cmpd="sng" algn="ctr">
              <a:solidFill>
                <a:schemeClr val="accent6"/>
              </a:solidFill>
              <a:prstDash val="solid"/>
            </a:ln>
            <a:effectLst/>
          </p:spPr>
        </p:cxnSp>
      </p:grpSp>
      <p:grpSp>
        <p:nvGrpSpPr>
          <p:cNvPr id="50" name="Group 49">
            <a:extLst>
              <a:ext uri="{FF2B5EF4-FFF2-40B4-BE49-F238E27FC236}">
                <a16:creationId xmlns:a16="http://schemas.microsoft.com/office/drawing/2014/main" id="{0FA8D57B-099B-4C23-AD2B-789211AEC62E}"/>
              </a:ext>
            </a:extLst>
          </p:cNvPr>
          <p:cNvGrpSpPr/>
          <p:nvPr/>
        </p:nvGrpSpPr>
        <p:grpSpPr>
          <a:xfrm>
            <a:off x="1170092" y="4640504"/>
            <a:ext cx="6804116" cy="221648"/>
            <a:chOff x="848735" y="4125705"/>
            <a:chExt cx="6804116" cy="221648"/>
          </a:xfrm>
        </p:grpSpPr>
        <p:cxnSp>
          <p:nvCxnSpPr>
            <p:cNvPr id="51" name="Straight Connector 50">
              <a:extLst>
                <a:ext uri="{FF2B5EF4-FFF2-40B4-BE49-F238E27FC236}">
                  <a16:creationId xmlns:a16="http://schemas.microsoft.com/office/drawing/2014/main" id="{66D76E8E-F5D0-46AC-9722-51FEEA5DCC75}"/>
                </a:ext>
              </a:extLst>
            </p:cNvPr>
            <p:cNvCxnSpPr/>
            <p:nvPr/>
          </p:nvCxnSpPr>
          <p:spPr>
            <a:xfrm>
              <a:off x="848735" y="4125705"/>
              <a:ext cx="293308" cy="177165"/>
            </a:xfrm>
            <a:prstGeom prst="line">
              <a:avLst/>
            </a:prstGeom>
            <a:noFill/>
            <a:ln w="25400" cap="flat" cmpd="sng" algn="ctr">
              <a:solidFill>
                <a:schemeClr val="accent3"/>
              </a:solidFill>
              <a:prstDash val="solid"/>
            </a:ln>
            <a:effectLst/>
          </p:spPr>
        </p:cxnSp>
        <p:cxnSp>
          <p:nvCxnSpPr>
            <p:cNvPr id="52" name="Straight Connector 51">
              <a:extLst>
                <a:ext uri="{FF2B5EF4-FFF2-40B4-BE49-F238E27FC236}">
                  <a16:creationId xmlns:a16="http://schemas.microsoft.com/office/drawing/2014/main" id="{92D224AC-3793-4AD6-8746-20FC7EA99594}"/>
                </a:ext>
              </a:extLst>
            </p:cNvPr>
            <p:cNvCxnSpPr/>
            <p:nvPr/>
          </p:nvCxnSpPr>
          <p:spPr>
            <a:xfrm>
              <a:off x="1127917" y="4300489"/>
              <a:ext cx="6524934" cy="46864"/>
            </a:xfrm>
            <a:prstGeom prst="line">
              <a:avLst/>
            </a:prstGeom>
            <a:noFill/>
            <a:ln w="25400" cap="flat" cmpd="sng" algn="ctr">
              <a:solidFill>
                <a:schemeClr val="accent3"/>
              </a:solidFill>
              <a:prstDash val="solid"/>
            </a:ln>
            <a:effectLst/>
          </p:spPr>
        </p:cxnSp>
      </p:grpSp>
      <p:grpSp>
        <p:nvGrpSpPr>
          <p:cNvPr id="53" name="Group 52">
            <a:extLst>
              <a:ext uri="{FF2B5EF4-FFF2-40B4-BE49-F238E27FC236}">
                <a16:creationId xmlns:a16="http://schemas.microsoft.com/office/drawing/2014/main" id="{C5CDE5B7-53C3-469E-8A25-1DBF1C348CA2}"/>
              </a:ext>
            </a:extLst>
          </p:cNvPr>
          <p:cNvGrpSpPr/>
          <p:nvPr/>
        </p:nvGrpSpPr>
        <p:grpSpPr>
          <a:xfrm>
            <a:off x="1154852" y="5508265"/>
            <a:ext cx="6804116" cy="177165"/>
            <a:chOff x="848735" y="4793218"/>
            <a:chExt cx="6804116" cy="177165"/>
          </a:xfrm>
        </p:grpSpPr>
        <p:cxnSp>
          <p:nvCxnSpPr>
            <p:cNvPr id="54" name="Straight Connector 53">
              <a:extLst>
                <a:ext uri="{FF2B5EF4-FFF2-40B4-BE49-F238E27FC236}">
                  <a16:creationId xmlns:a16="http://schemas.microsoft.com/office/drawing/2014/main" id="{AFE796E5-75CA-4D39-AD1F-DB321E7693C7}"/>
                </a:ext>
              </a:extLst>
            </p:cNvPr>
            <p:cNvCxnSpPr/>
            <p:nvPr/>
          </p:nvCxnSpPr>
          <p:spPr>
            <a:xfrm>
              <a:off x="848735" y="4793218"/>
              <a:ext cx="293308" cy="177165"/>
            </a:xfrm>
            <a:prstGeom prst="line">
              <a:avLst/>
            </a:prstGeom>
            <a:noFill/>
            <a:ln w="25400" cap="flat" cmpd="sng" algn="ctr">
              <a:solidFill>
                <a:schemeClr val="accent1"/>
              </a:solidFill>
              <a:prstDash val="solid"/>
            </a:ln>
            <a:effectLst/>
          </p:spPr>
        </p:cxnSp>
        <p:cxnSp>
          <p:nvCxnSpPr>
            <p:cNvPr id="55" name="Straight Connector 54">
              <a:extLst>
                <a:ext uri="{FF2B5EF4-FFF2-40B4-BE49-F238E27FC236}">
                  <a16:creationId xmlns:a16="http://schemas.microsoft.com/office/drawing/2014/main" id="{F6E5A631-B9A9-49AD-8F0A-C2CAF31B8B6E}"/>
                </a:ext>
              </a:extLst>
            </p:cNvPr>
            <p:cNvCxnSpPr/>
            <p:nvPr/>
          </p:nvCxnSpPr>
          <p:spPr>
            <a:xfrm>
              <a:off x="1127917" y="4968002"/>
              <a:ext cx="6524934" cy="2381"/>
            </a:xfrm>
            <a:prstGeom prst="line">
              <a:avLst/>
            </a:prstGeom>
            <a:noFill/>
            <a:ln w="25400" cap="flat" cmpd="sng" algn="ctr">
              <a:solidFill>
                <a:schemeClr val="accent1"/>
              </a:solidFill>
              <a:prstDash val="solid"/>
            </a:ln>
            <a:effectLst/>
          </p:spPr>
        </p:cxnSp>
      </p:grpSp>
      <p:sp>
        <p:nvSpPr>
          <p:cNvPr id="56" name="Rectangle 55">
            <a:extLst>
              <a:ext uri="{FF2B5EF4-FFF2-40B4-BE49-F238E27FC236}">
                <a16:creationId xmlns:a16="http://schemas.microsoft.com/office/drawing/2014/main" id="{46B670D7-D060-4B10-868B-FAB7A4C38683}"/>
              </a:ext>
            </a:extLst>
          </p:cNvPr>
          <p:cNvSpPr/>
          <p:nvPr/>
        </p:nvSpPr>
        <p:spPr>
          <a:xfrm>
            <a:off x="1450800" y="2842502"/>
            <a:ext cx="3667992" cy="307777"/>
          </a:xfrm>
          <a:prstGeom prst="rect">
            <a:avLst/>
          </a:prstGeom>
        </p:spPr>
        <p:txBody>
          <a:bodyPr wrap="none">
            <a:spAutoFit/>
          </a:bodyPr>
          <a:lstStyle/>
          <a:p>
            <a:pPr defTabSz="914400" eaLnBrk="1" hangingPunct="1">
              <a:defRPr/>
            </a:pPr>
            <a:r>
              <a:rPr lang="en-GB" sz="1400" dirty="0">
                <a:solidFill>
                  <a:srgbClr val="000000"/>
                </a:solidFill>
                <a:latin typeface="Aptos" panose="020B0004020202020204" pitchFamily="34" charset="0"/>
                <a:cs typeface="Calibri" panose="020F0502020204030204" pitchFamily="34" charset="0"/>
              </a:rPr>
              <a:t>citizensadvice.org.uk/family/death-and-wills/</a:t>
            </a:r>
          </a:p>
        </p:txBody>
      </p:sp>
      <p:sp>
        <p:nvSpPr>
          <p:cNvPr id="57" name="Rectangle 56">
            <a:extLst>
              <a:ext uri="{FF2B5EF4-FFF2-40B4-BE49-F238E27FC236}">
                <a16:creationId xmlns:a16="http://schemas.microsoft.com/office/drawing/2014/main" id="{8700C9DA-C724-437F-BD82-4B6A4090ADF7}"/>
              </a:ext>
            </a:extLst>
          </p:cNvPr>
          <p:cNvSpPr/>
          <p:nvPr/>
        </p:nvSpPr>
        <p:spPr>
          <a:xfrm>
            <a:off x="1434035" y="2574787"/>
            <a:ext cx="4744184"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5"/>
                </a:solidFill>
                <a:latin typeface="Aptos" panose="020B0004020202020204" pitchFamily="34" charset="0"/>
                <a:ea typeface="ヒラギノ角ゴ Pro W3" charset="-128"/>
                <a:cs typeface="Arial" pitchFamily="34" charset="0"/>
              </a:rPr>
              <a:t>Citizens advice – Help with dealing with an estate</a:t>
            </a:r>
          </a:p>
        </p:txBody>
      </p:sp>
      <p:sp>
        <p:nvSpPr>
          <p:cNvPr id="58" name="Rectangle 57">
            <a:extLst>
              <a:ext uri="{FF2B5EF4-FFF2-40B4-BE49-F238E27FC236}">
                <a16:creationId xmlns:a16="http://schemas.microsoft.com/office/drawing/2014/main" id="{CBC04C40-1693-49EB-8D76-2367EDF6FC0F}"/>
              </a:ext>
            </a:extLst>
          </p:cNvPr>
          <p:cNvSpPr/>
          <p:nvPr/>
        </p:nvSpPr>
        <p:spPr>
          <a:xfrm>
            <a:off x="1450801" y="3672485"/>
            <a:ext cx="4595617"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gov.uk/guidance/inheritance-tax-residence-nil-rate-band</a:t>
            </a:r>
            <a:endParaRPr lang="en-US" sz="1400" dirty="0">
              <a:solidFill>
                <a:srgbClr val="000000"/>
              </a:solidFill>
              <a:latin typeface="Aptos" panose="020B0004020202020204" pitchFamily="34" charset="0"/>
              <a:ea typeface="Calibri" panose="020F0502020204030204" pitchFamily="34" charset="0"/>
              <a:cs typeface="+mn-cs"/>
            </a:endParaRPr>
          </a:p>
        </p:txBody>
      </p:sp>
      <p:sp>
        <p:nvSpPr>
          <p:cNvPr id="59" name="Rectangle 58">
            <a:extLst>
              <a:ext uri="{FF2B5EF4-FFF2-40B4-BE49-F238E27FC236}">
                <a16:creationId xmlns:a16="http://schemas.microsoft.com/office/drawing/2014/main" id="{174D9669-F22A-4C16-9343-CAFE8BBA67F4}"/>
              </a:ext>
            </a:extLst>
          </p:cNvPr>
          <p:cNvSpPr/>
          <p:nvPr/>
        </p:nvSpPr>
        <p:spPr>
          <a:xfrm>
            <a:off x="1434034" y="3404770"/>
            <a:ext cx="4354012"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6"/>
                </a:solidFill>
                <a:latin typeface="Aptos" panose="020B0004020202020204" pitchFamily="34" charset="0"/>
                <a:ea typeface="ヒラギノ角ゴ Pro W3" charset="-128"/>
                <a:cs typeface="Arial" pitchFamily="34" charset="0"/>
              </a:rPr>
              <a:t>Residence Nil rate band – further information</a:t>
            </a:r>
          </a:p>
        </p:txBody>
      </p:sp>
      <p:sp>
        <p:nvSpPr>
          <p:cNvPr id="60" name="Rectangle 59">
            <a:extLst>
              <a:ext uri="{FF2B5EF4-FFF2-40B4-BE49-F238E27FC236}">
                <a16:creationId xmlns:a16="http://schemas.microsoft.com/office/drawing/2014/main" id="{B661B056-DAB2-4784-8C31-EB88CB1BBD6C}"/>
              </a:ext>
            </a:extLst>
          </p:cNvPr>
          <p:cNvSpPr/>
          <p:nvPr/>
        </p:nvSpPr>
        <p:spPr>
          <a:xfrm>
            <a:off x="1450801" y="4502468"/>
            <a:ext cx="3444661"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rPr>
              <a:t>gov.uk/inherits-someone-dies-without-will</a:t>
            </a:r>
            <a:endParaRPr lang="en-GB" sz="1400" dirty="0">
              <a:solidFill>
                <a:srgbClr val="000000"/>
              </a:solidFill>
              <a:latin typeface="Aptos" panose="020B0004020202020204" pitchFamily="34" charset="0"/>
              <a:ea typeface="Calibri" panose="020F0502020204030204" pitchFamily="34" charset="0"/>
              <a:cs typeface="+mn-cs"/>
            </a:endParaRPr>
          </a:p>
        </p:txBody>
      </p:sp>
      <p:sp>
        <p:nvSpPr>
          <p:cNvPr id="61" name="Rectangle 60">
            <a:extLst>
              <a:ext uri="{FF2B5EF4-FFF2-40B4-BE49-F238E27FC236}">
                <a16:creationId xmlns:a16="http://schemas.microsoft.com/office/drawing/2014/main" id="{83FFDCC7-10E5-468E-886B-653C7E6EB470}"/>
              </a:ext>
            </a:extLst>
          </p:cNvPr>
          <p:cNvSpPr/>
          <p:nvPr/>
        </p:nvSpPr>
        <p:spPr>
          <a:xfrm>
            <a:off x="1434034" y="4234753"/>
            <a:ext cx="1622560" cy="338554"/>
          </a:xfrm>
          <a:prstGeom prst="rect">
            <a:avLst/>
          </a:prstGeom>
        </p:spPr>
        <p:txBody>
          <a:bodyPr wrap="none">
            <a:spAutoFit/>
          </a:bodyPr>
          <a:lstStyle/>
          <a:p>
            <a:pPr defTabSz="914400" eaLnBrk="1" fontAlgn="auto" hangingPunct="1">
              <a:spcBef>
                <a:spcPts val="0"/>
              </a:spcBef>
              <a:spcAft>
                <a:spcPts val="0"/>
              </a:spcAft>
              <a:defRPr/>
            </a:pPr>
            <a:r>
              <a:rPr lang="en-GB" sz="1600" b="1" dirty="0">
                <a:solidFill>
                  <a:schemeClr val="accent3"/>
                </a:solidFill>
                <a:latin typeface="Aptos" panose="020B0004020202020204" pitchFamily="34" charset="0"/>
                <a:cs typeface="+mn-cs"/>
              </a:rPr>
              <a:t>Intestacy rules</a:t>
            </a:r>
          </a:p>
        </p:txBody>
      </p:sp>
      <p:sp>
        <p:nvSpPr>
          <p:cNvPr id="62" name="Rectangle 61">
            <a:extLst>
              <a:ext uri="{FF2B5EF4-FFF2-40B4-BE49-F238E27FC236}">
                <a16:creationId xmlns:a16="http://schemas.microsoft.com/office/drawing/2014/main" id="{65C534E7-30D1-4932-B846-4E766311E78C}"/>
              </a:ext>
            </a:extLst>
          </p:cNvPr>
          <p:cNvSpPr/>
          <p:nvPr/>
        </p:nvSpPr>
        <p:spPr>
          <a:xfrm>
            <a:off x="1446635" y="5379687"/>
            <a:ext cx="7503529" cy="276999"/>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US" sz="1200" dirty="0">
                <a:solidFill>
                  <a:srgbClr val="000000"/>
                </a:solidFill>
                <a:latin typeface="Aptos" panose="020B0004020202020204" pitchFamily="34" charset="0"/>
                <a:ea typeface="Calibri" panose="020F0502020204030204" pitchFamily="34" charset="0"/>
                <a:cs typeface="+mn-cs"/>
              </a:rPr>
              <a:t>moneyhelper.org.uk/</a:t>
            </a:r>
            <a:r>
              <a:rPr lang="en-US" sz="1200" dirty="0" err="1">
                <a:solidFill>
                  <a:srgbClr val="000000"/>
                </a:solidFill>
                <a:latin typeface="Aptos" panose="020B0004020202020204" pitchFamily="34" charset="0"/>
                <a:ea typeface="Calibri" panose="020F0502020204030204" pitchFamily="34" charset="0"/>
                <a:cs typeface="+mn-cs"/>
              </a:rPr>
              <a:t>en</a:t>
            </a:r>
            <a:r>
              <a:rPr lang="en-US" sz="1200" dirty="0">
                <a:solidFill>
                  <a:srgbClr val="000000"/>
                </a:solidFill>
                <a:latin typeface="Aptos" panose="020B0004020202020204" pitchFamily="34" charset="0"/>
                <a:ea typeface="Calibri" panose="020F0502020204030204" pitchFamily="34" charset="0"/>
                <a:cs typeface="+mn-cs"/>
              </a:rPr>
              <a:t>/family-and-care/long-term-care/setting-up-a-power-of-attorney-in-</a:t>
            </a:r>
            <a:r>
              <a:rPr lang="en-US" sz="1200" dirty="0" err="1">
                <a:solidFill>
                  <a:srgbClr val="000000"/>
                </a:solidFill>
                <a:latin typeface="Aptos" panose="020B0004020202020204" pitchFamily="34" charset="0"/>
                <a:ea typeface="Calibri" panose="020F0502020204030204" pitchFamily="34" charset="0"/>
                <a:cs typeface="+mn-cs"/>
              </a:rPr>
              <a:t>england</a:t>
            </a:r>
            <a:r>
              <a:rPr lang="en-US" sz="1200" dirty="0">
                <a:solidFill>
                  <a:srgbClr val="000000"/>
                </a:solidFill>
                <a:latin typeface="Aptos" panose="020B0004020202020204" pitchFamily="34" charset="0"/>
                <a:ea typeface="Calibri" panose="020F0502020204030204" pitchFamily="34" charset="0"/>
                <a:cs typeface="+mn-cs"/>
              </a:rPr>
              <a:t>-and-</a:t>
            </a:r>
            <a:r>
              <a:rPr lang="en-US" sz="1200" dirty="0" err="1">
                <a:solidFill>
                  <a:srgbClr val="000000"/>
                </a:solidFill>
                <a:latin typeface="Aptos" panose="020B0004020202020204" pitchFamily="34" charset="0"/>
                <a:ea typeface="Calibri" panose="020F0502020204030204" pitchFamily="34" charset="0"/>
                <a:cs typeface="+mn-cs"/>
              </a:rPr>
              <a:t>wales</a:t>
            </a:r>
            <a:endParaRPr lang="en-GB" sz="1200" dirty="0">
              <a:solidFill>
                <a:srgbClr val="000000"/>
              </a:solidFill>
              <a:latin typeface="Aptos" panose="020B0004020202020204" pitchFamily="34" charset="0"/>
              <a:ea typeface="Calibri" panose="020F0502020204030204" pitchFamily="34" charset="0"/>
              <a:cs typeface="+mn-cs"/>
            </a:endParaRPr>
          </a:p>
        </p:txBody>
      </p:sp>
      <p:sp>
        <p:nvSpPr>
          <p:cNvPr id="63" name="Rectangle 62">
            <a:extLst>
              <a:ext uri="{FF2B5EF4-FFF2-40B4-BE49-F238E27FC236}">
                <a16:creationId xmlns:a16="http://schemas.microsoft.com/office/drawing/2014/main" id="{810902D5-EC0A-44E1-B1B2-7D7120698F7F}"/>
              </a:ext>
            </a:extLst>
          </p:cNvPr>
          <p:cNvSpPr/>
          <p:nvPr/>
        </p:nvSpPr>
        <p:spPr>
          <a:xfrm>
            <a:off x="1434035" y="5064736"/>
            <a:ext cx="3783408" cy="338554"/>
          </a:xfrm>
          <a:prstGeom prst="rect">
            <a:avLst/>
          </a:prstGeom>
        </p:spPr>
        <p:txBody>
          <a:bodyPr wrap="none">
            <a:spAutoFit/>
          </a:bodyPr>
          <a:lstStyle/>
          <a:p>
            <a:pPr marL="0" lvl="1" defTabSz="914400" eaLnBrk="1" fontAlgn="auto" hangingPunct="1">
              <a:spcBef>
                <a:spcPts val="0"/>
              </a:spcBef>
              <a:spcAft>
                <a:spcPts val="0"/>
              </a:spcAft>
              <a:defRPr/>
            </a:pPr>
            <a:r>
              <a:rPr lang="en-GB" sz="1600" b="1" dirty="0">
                <a:solidFill>
                  <a:schemeClr val="accent1"/>
                </a:solidFill>
                <a:latin typeface="Aptos" panose="020B0004020202020204" pitchFamily="34" charset="0"/>
                <a:cs typeface="+mn-cs"/>
              </a:rPr>
              <a:t>Power of Attorney – further information</a:t>
            </a:r>
          </a:p>
        </p:txBody>
      </p:sp>
      <p:grpSp>
        <p:nvGrpSpPr>
          <p:cNvPr id="64" name="Group 63">
            <a:extLst>
              <a:ext uri="{FF2B5EF4-FFF2-40B4-BE49-F238E27FC236}">
                <a16:creationId xmlns:a16="http://schemas.microsoft.com/office/drawing/2014/main" id="{86006C78-FAEC-443E-AC84-ED7007FBD23E}"/>
              </a:ext>
            </a:extLst>
          </p:cNvPr>
          <p:cNvGrpSpPr/>
          <p:nvPr/>
        </p:nvGrpSpPr>
        <p:grpSpPr>
          <a:xfrm>
            <a:off x="802800" y="5996126"/>
            <a:ext cx="457200" cy="432000"/>
            <a:chOff x="481443" y="4226048"/>
            <a:chExt cx="457200" cy="432000"/>
          </a:xfrm>
        </p:grpSpPr>
        <p:sp>
          <p:nvSpPr>
            <p:cNvPr id="65" name="Oval 64">
              <a:extLst>
                <a:ext uri="{FF2B5EF4-FFF2-40B4-BE49-F238E27FC236}">
                  <a16:creationId xmlns:a16="http://schemas.microsoft.com/office/drawing/2014/main" id="{599AD570-B4B6-4EAC-86CA-904B05AE27EA}"/>
                </a:ext>
              </a:extLst>
            </p:cNvPr>
            <p:cNvSpPr/>
            <p:nvPr/>
          </p:nvSpPr>
          <p:spPr>
            <a:xfrm>
              <a:off x="494043" y="4226048"/>
              <a:ext cx="432000" cy="432000"/>
            </a:xfrm>
            <a:prstGeom prst="ellipse">
              <a:avLst/>
            </a:prstGeom>
            <a:solidFill>
              <a:srgbClr val="B1B66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66" name="TextBox 65">
              <a:extLst>
                <a:ext uri="{FF2B5EF4-FFF2-40B4-BE49-F238E27FC236}">
                  <a16:creationId xmlns:a16="http://schemas.microsoft.com/office/drawing/2014/main" id="{15D10E65-5C11-4313-956F-C427C5FF4B43}"/>
                </a:ext>
              </a:extLst>
            </p:cNvPr>
            <p:cNvSpPr txBox="1"/>
            <p:nvPr/>
          </p:nvSpPr>
          <p:spPr>
            <a:xfrm>
              <a:off x="481443" y="427277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06</a:t>
              </a:r>
            </a:p>
          </p:txBody>
        </p:sp>
      </p:grpSp>
      <p:grpSp>
        <p:nvGrpSpPr>
          <p:cNvPr id="67" name="Group 66">
            <a:extLst>
              <a:ext uri="{FF2B5EF4-FFF2-40B4-BE49-F238E27FC236}">
                <a16:creationId xmlns:a16="http://schemas.microsoft.com/office/drawing/2014/main" id="{32C84A89-445A-460D-98DC-C4A65BDBF188}"/>
              </a:ext>
            </a:extLst>
          </p:cNvPr>
          <p:cNvGrpSpPr/>
          <p:nvPr/>
        </p:nvGrpSpPr>
        <p:grpSpPr>
          <a:xfrm>
            <a:off x="1154852" y="6341464"/>
            <a:ext cx="6804116" cy="177165"/>
            <a:chOff x="848735" y="4793218"/>
            <a:chExt cx="6804116" cy="177165"/>
          </a:xfrm>
        </p:grpSpPr>
        <p:cxnSp>
          <p:nvCxnSpPr>
            <p:cNvPr id="68" name="Straight Connector 67">
              <a:extLst>
                <a:ext uri="{FF2B5EF4-FFF2-40B4-BE49-F238E27FC236}">
                  <a16:creationId xmlns:a16="http://schemas.microsoft.com/office/drawing/2014/main" id="{478F1D5B-7260-437C-A976-0E83699BF4AD}"/>
                </a:ext>
              </a:extLst>
            </p:cNvPr>
            <p:cNvCxnSpPr/>
            <p:nvPr/>
          </p:nvCxnSpPr>
          <p:spPr>
            <a:xfrm>
              <a:off x="848735" y="4793218"/>
              <a:ext cx="293308" cy="177165"/>
            </a:xfrm>
            <a:prstGeom prst="line">
              <a:avLst/>
            </a:prstGeom>
            <a:noFill/>
            <a:ln w="25400" cap="flat" cmpd="sng" algn="ctr">
              <a:solidFill>
                <a:srgbClr val="B1B66E"/>
              </a:solidFill>
              <a:prstDash val="solid"/>
            </a:ln>
            <a:effectLst/>
          </p:spPr>
        </p:cxnSp>
        <p:cxnSp>
          <p:nvCxnSpPr>
            <p:cNvPr id="69" name="Straight Connector 68">
              <a:extLst>
                <a:ext uri="{FF2B5EF4-FFF2-40B4-BE49-F238E27FC236}">
                  <a16:creationId xmlns:a16="http://schemas.microsoft.com/office/drawing/2014/main" id="{D439B88B-6D9D-43BE-973A-8EF5AF030E40}"/>
                </a:ext>
              </a:extLst>
            </p:cNvPr>
            <p:cNvCxnSpPr/>
            <p:nvPr/>
          </p:nvCxnSpPr>
          <p:spPr>
            <a:xfrm>
              <a:off x="1127917" y="4968002"/>
              <a:ext cx="6524934" cy="2381"/>
            </a:xfrm>
            <a:prstGeom prst="line">
              <a:avLst/>
            </a:prstGeom>
            <a:noFill/>
            <a:ln w="25400" cap="flat" cmpd="sng" algn="ctr">
              <a:solidFill>
                <a:srgbClr val="B1B66E"/>
              </a:solidFill>
              <a:prstDash val="solid"/>
            </a:ln>
            <a:effectLst/>
          </p:spPr>
        </p:cxnSp>
      </p:grpSp>
      <p:sp>
        <p:nvSpPr>
          <p:cNvPr id="70" name="Rectangle 69">
            <a:extLst>
              <a:ext uri="{FF2B5EF4-FFF2-40B4-BE49-F238E27FC236}">
                <a16:creationId xmlns:a16="http://schemas.microsoft.com/office/drawing/2014/main" id="{F1BA55FF-DE76-40D9-A096-82228A3EADBF}"/>
              </a:ext>
            </a:extLst>
          </p:cNvPr>
          <p:cNvSpPr/>
          <p:nvPr/>
        </p:nvSpPr>
        <p:spPr>
          <a:xfrm>
            <a:off x="1434035" y="6176934"/>
            <a:ext cx="2063385"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b="1" dirty="0">
                <a:solidFill>
                  <a:srgbClr val="B1B66E"/>
                </a:solidFill>
                <a:latin typeface="Aptos" panose="020B0004020202020204" pitchFamily="34" charset="0"/>
              </a:rPr>
              <a:t>visit scheme websites</a:t>
            </a:r>
          </a:p>
        </p:txBody>
      </p:sp>
      <p:sp>
        <p:nvSpPr>
          <p:cNvPr id="71" name="Rectangle 70">
            <a:extLst>
              <a:ext uri="{FF2B5EF4-FFF2-40B4-BE49-F238E27FC236}">
                <a16:creationId xmlns:a16="http://schemas.microsoft.com/office/drawing/2014/main" id="{62AEB53F-6E0D-4A28-B7D8-EA0877724B2F}"/>
              </a:ext>
            </a:extLst>
          </p:cNvPr>
          <p:cNvSpPr/>
          <p:nvPr/>
        </p:nvSpPr>
        <p:spPr>
          <a:xfrm>
            <a:off x="1434034" y="5897935"/>
            <a:ext cx="2891754" cy="338554"/>
          </a:xfrm>
          <a:prstGeom prst="rect">
            <a:avLst/>
          </a:prstGeom>
        </p:spPr>
        <p:txBody>
          <a:bodyPr wrap="none">
            <a:spAutoFit/>
          </a:bodyPr>
          <a:lstStyle/>
          <a:p>
            <a:pPr marL="0" lvl="1" defTabSz="914400" eaLnBrk="1" fontAlgn="auto" hangingPunct="1">
              <a:spcBef>
                <a:spcPts val="0"/>
              </a:spcBef>
              <a:spcAft>
                <a:spcPts val="0"/>
              </a:spcAft>
              <a:defRPr/>
            </a:pPr>
            <a:r>
              <a:rPr lang="en-GB" sz="1600" b="1" dirty="0">
                <a:solidFill>
                  <a:srgbClr val="9EA452"/>
                </a:solidFill>
                <a:latin typeface="Aptos" panose="020B0004020202020204" pitchFamily="34" charset="0"/>
                <a:cs typeface="+mn-cs"/>
              </a:rPr>
              <a:t>Workplace nomination forms</a:t>
            </a:r>
          </a:p>
        </p:txBody>
      </p:sp>
    </p:spTree>
    <p:extLst>
      <p:ext uri="{BB962C8B-B14F-4D97-AF65-F5344CB8AC3E}">
        <p14:creationId xmlns:p14="http://schemas.microsoft.com/office/powerpoint/2010/main" val="3367953033"/>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AD19842-1234-47E4-8E9B-E482B80EB222}"/>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Seeking advice</a:t>
            </a:r>
          </a:p>
        </p:txBody>
      </p:sp>
      <p:sp>
        <p:nvSpPr>
          <p:cNvPr id="2" name="Rectangle 1">
            <a:extLst>
              <a:ext uri="{FF2B5EF4-FFF2-40B4-BE49-F238E27FC236}">
                <a16:creationId xmlns:a16="http://schemas.microsoft.com/office/drawing/2014/main" id="{A8F3AC90-C5A9-A646-31E0-67BEA254E8E2}"/>
              </a:ext>
            </a:extLst>
          </p:cNvPr>
          <p:cNvSpPr>
            <a:spLocks noChangeArrowheads="1"/>
          </p:cNvSpPr>
          <p:nvPr/>
        </p:nvSpPr>
        <p:spPr bwMode="auto">
          <a:xfrm>
            <a:off x="802800" y="2341328"/>
            <a:ext cx="1058545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342900" indent="-342900"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319088" indent="-222250" defTabSz="457200">
              <a:defRPr>
                <a:solidFill>
                  <a:schemeClr val="tx1"/>
                </a:solidFill>
                <a:latin typeface="Arial" pitchFamily="34" charset="0"/>
              </a:defRPr>
            </a:lvl3pPr>
            <a:lvl4pPr marL="776288" indent="-22225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An adviser will assess your circumstances, objectives and risk profile and provide you with a personal recommendation to meet your objectives.</a:t>
            </a:r>
          </a:p>
          <a:p>
            <a:pPr marL="0" lvl="2" indent="0" defTabSz="914400">
              <a:spcAft>
                <a:spcPts val="600"/>
              </a:spcAft>
              <a:buClr>
                <a:srgbClr val="F47920"/>
              </a:buClr>
              <a:buSzPct val="75000"/>
              <a:defRPr/>
            </a:pPr>
            <a:endParaRPr lang="en-US" altLang="en-US"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All regulated firms are listed on the Financial Services Register, this provides confirmation that the firm is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the specific services they are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to provide and details of the advisers who work for them.  </a:t>
            </a:r>
          </a:p>
          <a:p>
            <a:pPr marL="0" lvl="2" indent="0" defTabSz="914400">
              <a:spcAft>
                <a:spcPts val="600"/>
              </a:spcAft>
              <a:buClr>
                <a:srgbClr val="F47920"/>
              </a:buClr>
              <a:buSzPct val="75000"/>
              <a:defRPr/>
            </a:pPr>
            <a:endParaRPr lang="en-GB"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GB" dirty="0">
                <a:solidFill>
                  <a:srgbClr val="000000"/>
                </a:solidFill>
                <a:latin typeface="Aptos" panose="020B0004020202020204" pitchFamily="34" charset="0"/>
              </a:rPr>
              <a:t>Financial Services Register link:</a:t>
            </a:r>
          </a:p>
          <a:p>
            <a:pPr marL="285750" lvl="2" indent="-285750" defTabSz="914400">
              <a:spcAft>
                <a:spcPts val="600"/>
              </a:spcAft>
              <a:buClr>
                <a:schemeClr val="tx1"/>
              </a:buClr>
              <a:buSzPct val="75000"/>
              <a:buFont typeface="Arial" panose="020B0604020202020204" pitchFamily="34" charset="0"/>
              <a:buChar char="•"/>
              <a:defRPr/>
            </a:pPr>
            <a:r>
              <a:rPr lang="en-GB" u="sng" dirty="0">
                <a:solidFill>
                  <a:srgbClr val="000000"/>
                </a:solidFill>
                <a:latin typeface="Aptos" panose="020B0004020202020204" pitchFamily="34" charset="0"/>
              </a:rPr>
              <a:t>https://register.fca.org.uk</a:t>
            </a:r>
          </a:p>
        </p:txBody>
      </p:sp>
      <p:sp>
        <p:nvSpPr>
          <p:cNvPr id="3" name="RefTextBox123">
            <a:extLst>
              <a:ext uri="{FF2B5EF4-FFF2-40B4-BE49-F238E27FC236}">
                <a16:creationId xmlns:a16="http://schemas.microsoft.com/office/drawing/2014/main" id="{98CAA005-C1E2-46FB-A961-4D579DD161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252395834</a:t>
            </a:r>
          </a:p>
        </p:txBody>
      </p:sp>
    </p:spTree>
    <p:custDataLst>
      <p:tags r:id="rId1"/>
    </p:custDataLst>
    <p:extLst>
      <p:ext uri="{BB962C8B-B14F-4D97-AF65-F5344CB8AC3E}">
        <p14:creationId xmlns:p14="http://schemas.microsoft.com/office/powerpoint/2010/main" val="193382262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2800" y="1732718"/>
            <a:ext cx="10585450" cy="2816156"/>
          </a:xfrm>
          <a:prstGeom prst="rect">
            <a:avLst/>
          </a:prstGeom>
        </p:spPr>
        <p:txBody>
          <a:bodyPr wrap="square" lIns="0">
            <a:spAutoFit/>
          </a:bodyPr>
          <a:lstStyle/>
          <a:p>
            <a:pPr>
              <a:defRPr/>
            </a:pPr>
            <a:r>
              <a:rPr lang="en-GB" dirty="0">
                <a:solidFill>
                  <a:srgbClr val="000000"/>
                </a:solidFill>
                <a:latin typeface="Aptos" panose="020B0004020202020204" pitchFamily="34" charset="0"/>
              </a:rPr>
              <a:t>We provide a telephone helpline and a regulated investment advice service through </a:t>
            </a:r>
            <a:r>
              <a:rPr lang="en-GB" b="1" dirty="0">
                <a:solidFill>
                  <a:srgbClr val="000000"/>
                </a:solidFill>
                <a:latin typeface="Aptos" panose="020B0004020202020204" pitchFamily="34" charset="0"/>
              </a:rPr>
              <a:t>my wealth </a:t>
            </a:r>
            <a:r>
              <a:rPr lang="en-GB" dirty="0">
                <a:solidFill>
                  <a:srgbClr val="000000"/>
                </a:solidFill>
                <a:latin typeface="Aptos" panose="020B0004020202020204" pitchFamily="34" charset="0"/>
              </a:rPr>
              <a:t>- a trading name of Wealth at Work Limited which is part of the Wealth at Work group.  </a:t>
            </a:r>
          </a:p>
          <a:p>
            <a:pPr>
              <a:defRPr/>
            </a:pPr>
            <a:endParaRPr lang="en-GB" dirty="0">
              <a:solidFill>
                <a:srgbClr val="000000"/>
              </a:solidFill>
              <a:latin typeface="Aptos" panose="020B0004020202020204" pitchFamily="34" charset="0"/>
            </a:endParaRPr>
          </a:p>
          <a:p>
            <a:pPr>
              <a:defRPr/>
            </a:pPr>
            <a:r>
              <a:rPr lang="en-GB" dirty="0">
                <a:solidFill>
                  <a:srgbClr val="000000"/>
                </a:solidFill>
                <a:latin typeface="Aptos" panose="020B0004020202020204" pitchFamily="34" charset="0"/>
              </a:rPr>
              <a:t>It helps individuals to understand their personal financial situation especially when selecting their retirement income options.</a:t>
            </a:r>
          </a:p>
          <a:p>
            <a:pPr>
              <a:defRPr/>
            </a:pPr>
            <a:r>
              <a:rPr lang="en-GB" dirty="0">
                <a:solidFill>
                  <a:srgbClr val="000000"/>
                </a:solidFill>
                <a:latin typeface="Aptos" panose="020B0004020202020204" pitchFamily="34" charset="0"/>
              </a:rPr>
              <a:t> </a:t>
            </a:r>
          </a:p>
          <a:p>
            <a:pPr marL="0" lvl="2" algn="just">
              <a:buClr>
                <a:srgbClr val="EEECE1"/>
              </a:buClr>
              <a:buSzPct val="100000"/>
              <a:defRPr/>
            </a:pPr>
            <a:endParaRPr lang="en-GB" sz="1000" kern="0" dirty="0">
              <a:solidFill>
                <a:srgbClr val="000000"/>
              </a:solidFill>
              <a:latin typeface="Aptos" panose="020B0004020202020204" pitchFamily="34" charset="0"/>
              <a:ea typeface="ヒラギノ角ゴ Pro W3" charset="-128"/>
              <a:cs typeface="Arial" pitchFamily="34" charset="0"/>
            </a:endParaRP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Request a callback from the helpline via the feedback form to discuss your personal circumstances with </a:t>
            </a:r>
            <a:r>
              <a:rPr lang="en-US" b="1" kern="0" dirty="0">
                <a:solidFill>
                  <a:srgbClr val="000000"/>
                </a:solidFill>
                <a:latin typeface="Aptos" panose="020B0004020202020204" pitchFamily="34" charset="0"/>
                <a:ea typeface="ヒラギノ角ゴ Pro W3" charset="-128"/>
                <a:cs typeface="Arial" pitchFamily="34" charset="0"/>
              </a:rPr>
              <a:t>my wealth</a:t>
            </a:r>
            <a:r>
              <a:rPr lang="en-US" kern="0" dirty="0">
                <a:solidFill>
                  <a:srgbClr val="000000"/>
                </a:solidFill>
                <a:latin typeface="Aptos" panose="020B0004020202020204" pitchFamily="34" charset="0"/>
                <a:ea typeface="ヒラギノ角ゴ Pro W3" charset="-128"/>
                <a:cs typeface="Arial" pitchFamily="34" charset="0"/>
              </a:rPr>
              <a:t> and agree your next steps and receive regulated investment advice where required</a:t>
            </a: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You can also telephone </a:t>
            </a:r>
            <a:r>
              <a:rPr lang="en-GB" b="1" kern="0" dirty="0">
                <a:solidFill>
                  <a:srgbClr val="000000"/>
                </a:solidFill>
                <a:latin typeface="Aptos" panose="020B0004020202020204" pitchFamily="34" charset="0"/>
                <a:ea typeface="ヒラギノ角ゴ Pro W3" charset="-128"/>
                <a:cs typeface="Arial" pitchFamily="34" charset="0"/>
              </a:rPr>
              <a:t>0800 028 3200</a:t>
            </a:r>
          </a:p>
        </p:txBody>
      </p:sp>
      <p:sp>
        <p:nvSpPr>
          <p:cNvPr id="8" name="Rectangle 12">
            <a:extLst>
              <a:ext uri="{FF2B5EF4-FFF2-40B4-BE49-F238E27FC236}">
                <a16:creationId xmlns:a16="http://schemas.microsoft.com/office/drawing/2014/main" id="{0AA03E33-986F-409E-A3D5-CDF61D56550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Contact us</a:t>
            </a:r>
            <a:endParaRPr lang="en-GB" sz="3600" dirty="0">
              <a:solidFill>
                <a:srgbClr val="391C66"/>
              </a:solidFill>
              <a:latin typeface="Aptos Display" panose="020B0004020202020204" pitchFamily="34" charset="0"/>
              <a:cs typeface="+mn-cs"/>
            </a:endParaRPr>
          </a:p>
        </p:txBody>
      </p:sp>
      <p:pic>
        <p:nvPicPr>
          <p:cNvPr id="2" name="mywealthlogo2023" descr="Logo, company name&#10;&#10;Description automatically generated">
            <a:extLst>
              <a:ext uri="{FF2B5EF4-FFF2-40B4-BE49-F238E27FC236}">
                <a16:creationId xmlns:a16="http://schemas.microsoft.com/office/drawing/2014/main" id="{DC5CE917-3751-A5B1-8FDD-9ED53A0B86A9}"/>
              </a:ext>
            </a:extLst>
          </p:cNvPr>
          <p:cNvPicPr>
            <a:picLocks noChangeAspect="1"/>
          </p:cNvPicPr>
          <p:nvPr/>
        </p:nvPicPr>
        <p:blipFill>
          <a:blip r:embed="rId4"/>
          <a:stretch>
            <a:fillRect/>
          </a:stretch>
        </p:blipFill>
        <p:spPr>
          <a:xfrm>
            <a:off x="9586882" y="5617335"/>
            <a:ext cx="1801368" cy="441960"/>
          </a:xfrm>
          <a:prstGeom prst="rect">
            <a:avLst/>
          </a:prstGeom>
        </p:spPr>
      </p:pic>
      <p:sp>
        <p:nvSpPr>
          <p:cNvPr id="3" name="RefTextBox123">
            <a:extLst>
              <a:ext uri="{FF2B5EF4-FFF2-40B4-BE49-F238E27FC236}">
                <a16:creationId xmlns:a16="http://schemas.microsoft.com/office/drawing/2014/main" id="{4F8EB7CE-00C8-8605-2800-C8318DB8F2D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141862785</a:t>
            </a:r>
          </a:p>
        </p:txBody>
      </p:sp>
    </p:spTree>
    <p:custDataLst>
      <p:tags r:id="rId1"/>
    </p:custDataLst>
    <p:extLst>
      <p:ext uri="{BB962C8B-B14F-4D97-AF65-F5344CB8AC3E}">
        <p14:creationId xmlns:p14="http://schemas.microsoft.com/office/powerpoint/2010/main" val="3376354953"/>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8A61517C-4F47-D0C1-463F-2F865331BB7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881862975</a:t>
            </a:r>
          </a:p>
        </p:txBody>
      </p:sp>
      <p:sp>
        <p:nvSpPr>
          <p:cNvPr id="7" name="Rectangle 7">
            <a:extLst>
              <a:ext uri="{FF2B5EF4-FFF2-40B4-BE49-F238E27FC236}">
                <a16:creationId xmlns:a16="http://schemas.microsoft.com/office/drawing/2014/main" id="{88CDEF37-FB91-1646-9EF2-C5ED7B988909}"/>
              </a:ext>
            </a:extLst>
          </p:cNvPr>
          <p:cNvSpPr txBox="1">
            <a:spLocks noChangeArrowheads="1"/>
          </p:cNvSpPr>
          <p:nvPr/>
        </p:nvSpPr>
        <p:spPr bwMode="auto">
          <a:xfrm>
            <a:off x="802800" y="1730686"/>
            <a:ext cx="10585450" cy="3830638"/>
          </a:xfrm>
          <a:prstGeom prst="rect">
            <a:avLst/>
          </a:prstGeom>
          <a:noFill/>
          <a:ln w="9525">
            <a:noFill/>
            <a:miter lim="800000"/>
            <a:headEnd/>
            <a:tailEnd/>
          </a:ln>
        </p:spPr>
        <p:txBody>
          <a:bodyPr lIns="0"/>
          <a:lstStyle/>
          <a:p>
            <a:pPr marL="285750" indent="-285750">
              <a:lnSpc>
                <a:spcPct val="120000"/>
              </a:lnSpc>
              <a:spcBef>
                <a:spcPct val="20000"/>
              </a:spcBef>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a:t>
            </a:r>
            <a:endParaRPr lang="en-US" sz="1400" dirty="0">
              <a:solidFill>
                <a:srgbClr val="000000"/>
              </a:solidFill>
              <a:latin typeface="Aptos" panose="020B0004020202020204" pitchFamily="34" charset="0"/>
              <a:ea typeface="ヒラギノ角ゴ Pro W3" charset="-128"/>
              <a:cs typeface="Arial" pitchFamily="34" charset="0"/>
            </a:endParaRP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It is important to </a:t>
            </a:r>
            <a:r>
              <a:rPr lang="en-US" sz="1400" dirty="0" err="1">
                <a:solidFill>
                  <a:srgbClr val="000000"/>
                </a:solidFill>
                <a:latin typeface="Aptos" panose="020B0004020202020204" pitchFamily="34" charset="0"/>
                <a:ea typeface="ヒラギノ角ゴ Pro W3" charset="-128"/>
                <a:cs typeface="Arial" pitchFamily="34" charset="0"/>
              </a:rPr>
              <a:t>recognise</a:t>
            </a:r>
            <a:r>
              <a:rPr lang="en-US" sz="1400" dirty="0">
                <a:solidFill>
                  <a:srgbClr val="000000"/>
                </a:solidFill>
                <a:latin typeface="Aptos" panose="020B0004020202020204" pitchFamily="34" charset="0"/>
                <a:ea typeface="ヒラギノ角ゴ Pro W3" charset="-128"/>
                <a:cs typeface="Arial" pitchFamily="34" charset="0"/>
              </a:rPr>
              <a:t>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400" dirty="0">
              <a:solidFill>
                <a:srgbClr val="000000"/>
              </a:solidFill>
              <a:latin typeface="Aptos" panose="020B0004020202020204" pitchFamily="34" charset="0"/>
              <a:ea typeface="ヒラギノ角ゴ Pro W3" charset="-128"/>
              <a:cs typeface="Arial" pitchFamily="34" charset="0"/>
            </a:endParaRPr>
          </a:p>
        </p:txBody>
      </p:sp>
      <p:sp>
        <p:nvSpPr>
          <p:cNvPr id="10" name="Text Box 5">
            <a:extLst>
              <a:ext uri="{FF2B5EF4-FFF2-40B4-BE49-F238E27FC236}">
                <a16:creationId xmlns:a16="http://schemas.microsoft.com/office/drawing/2014/main" id="{C888B50E-92A0-1A26-5058-606245F72642}"/>
              </a:ext>
            </a:extLst>
          </p:cNvPr>
          <p:cNvSpPr txBox="1">
            <a:spLocks noChangeArrowheads="1"/>
          </p:cNvSpPr>
          <p:nvPr/>
        </p:nvSpPr>
        <p:spPr bwMode="auto">
          <a:xfrm>
            <a:off x="1460024" y="4703195"/>
            <a:ext cx="231154" cy="369332"/>
          </a:xfrm>
          <a:prstGeom prst="rect">
            <a:avLst/>
          </a:prstGeom>
          <a:noFill/>
          <a:ln w="9525" algn="ctr">
            <a:noFill/>
            <a:miter lim="800000"/>
            <a:headEnd/>
            <a:tailEnd/>
          </a:ln>
        </p:spPr>
        <p:txBody>
          <a:bodyPr wrap="none">
            <a:spAutoFit/>
          </a:bodyPr>
          <a:lstStyle/>
          <a:p>
            <a:pPr eaLnBrk="1" fontAlgn="auto" hangingPunct="1">
              <a:spcBef>
                <a:spcPts val="0"/>
              </a:spcBef>
              <a:spcAft>
                <a:spcPts val="0"/>
              </a:spcAft>
              <a:defRPr/>
            </a:pPr>
            <a:r>
              <a:rPr lang="en-US" altLang="ko-KR">
                <a:solidFill>
                  <a:srgbClr val="000000"/>
                </a:solidFill>
                <a:latin typeface="Aptos" panose="020B0004020202020204" pitchFamily="34" charset="0"/>
                <a:ea typeface="Gulim"/>
                <a:cs typeface="Gulim"/>
              </a:rPr>
              <a:t> </a:t>
            </a:r>
          </a:p>
        </p:txBody>
      </p:sp>
      <p:sp>
        <p:nvSpPr>
          <p:cNvPr id="11" name="Rectangle 12">
            <a:extLst>
              <a:ext uri="{FF2B5EF4-FFF2-40B4-BE49-F238E27FC236}">
                <a16:creationId xmlns:a16="http://schemas.microsoft.com/office/drawing/2014/main" id="{61E5CA63-7225-2594-948A-6AF0FCF83B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Education caveat</a:t>
            </a:r>
          </a:p>
        </p:txBody>
      </p:sp>
      <p:sp>
        <p:nvSpPr>
          <p:cNvPr id="12" name="TextBox 11">
            <a:extLst>
              <a:ext uri="{FF2B5EF4-FFF2-40B4-BE49-F238E27FC236}">
                <a16:creationId xmlns:a16="http://schemas.microsoft.com/office/drawing/2014/main" id="{7AABBBFF-BDAE-A640-A8E4-E021BF37958C}"/>
              </a:ext>
            </a:extLst>
          </p:cNvPr>
          <p:cNvSpPr txBox="1"/>
          <p:nvPr/>
        </p:nvSpPr>
        <p:spPr>
          <a:xfrm>
            <a:off x="802800" y="5887178"/>
            <a:ext cx="10585450" cy="600164"/>
          </a:xfrm>
          <a:prstGeom prst="rect">
            <a:avLst/>
          </a:prstGeom>
          <a:noFill/>
        </p:spPr>
        <p:txBody>
          <a:bodyPr wrap="square" lIns="0">
            <a:spAutoFit/>
          </a:bodyPr>
          <a:lstStyle/>
          <a:p>
            <a:pPr>
              <a:defRPr/>
            </a:pPr>
            <a:r>
              <a:rPr lang="en-GB" sz="1100" dirty="0">
                <a:solidFill>
                  <a:srgbClr val="000000"/>
                </a:solidFill>
                <a:latin typeface="Aptos" panose="020B0004020202020204" pitchFamily="34" charset="0"/>
                <a:cs typeface="+mn-cs"/>
              </a:rPr>
              <a:t>WEALTH at work and my wealth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Tree>
    <p:custDataLst>
      <p:tags r:id="rId1"/>
    </p:custDataLst>
    <p:extLst>
      <p:ext uri="{BB962C8B-B14F-4D97-AF65-F5344CB8AC3E}">
        <p14:creationId xmlns:p14="http://schemas.microsoft.com/office/powerpoint/2010/main" val="33725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803275" y="1671403"/>
            <a:ext cx="4563205" cy="2758190"/>
          </a:xfrm>
          <a:prstGeom prst="rect">
            <a:avLst/>
          </a:prstGeom>
          <a:noFill/>
        </p:spPr>
        <p:txBody>
          <a:bodyPr wrap="square" lIns="0" tIns="0" rIns="0" bIns="0" anchor="b">
            <a:no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GB" sz="5400" dirty="0">
                <a:solidFill>
                  <a:srgbClr val="391C66"/>
                </a:solidFill>
                <a:latin typeface="Aptos Display" panose="020B0004020202020204" pitchFamily="34" charset="0"/>
                <a:ea typeface="ヒラギノ角ゴ Pro W3"/>
                <a:cs typeface="Times New Roman" pitchFamily="18" charset="0"/>
              </a:rPr>
              <a:t>Thank you</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0800 028 3200</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www.wealthatwork.co.uk/mywealth</a:t>
            </a:r>
            <a:endParaRPr lang="en-GB" sz="5400" dirty="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117375086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fTextBox123">
            <a:extLst>
              <a:ext uri="{FF2B5EF4-FFF2-40B4-BE49-F238E27FC236}">
                <a16:creationId xmlns:a16="http://schemas.microsoft.com/office/drawing/2014/main" id="{F9E90443-157C-618E-3E5C-CF8EE97770E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27949402</a:t>
            </a:r>
          </a:p>
        </p:txBody>
      </p:sp>
      <p:sp>
        <p:nvSpPr>
          <p:cNvPr id="6" name="Rectangle 12">
            <a:extLst>
              <a:ext uri="{FF2B5EF4-FFF2-40B4-BE49-F238E27FC236}">
                <a16:creationId xmlns:a16="http://schemas.microsoft.com/office/drawing/2014/main" id="{904A9E5C-62E3-393A-5608-F04BC4C10F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Financial education structure</a:t>
            </a:r>
            <a:endParaRPr lang="en-GB" sz="3600" dirty="0">
              <a:solidFill>
                <a:srgbClr val="391C66"/>
              </a:solidFill>
              <a:latin typeface="Aptos Display" panose="020B0004020202020204" pitchFamily="34" charset="0"/>
              <a:cs typeface="+mn-cs"/>
            </a:endParaRPr>
          </a:p>
        </p:txBody>
      </p:sp>
      <p:grpSp>
        <p:nvGrpSpPr>
          <p:cNvPr id="7" name="Group 6">
            <a:extLst>
              <a:ext uri="{FF2B5EF4-FFF2-40B4-BE49-F238E27FC236}">
                <a16:creationId xmlns:a16="http://schemas.microsoft.com/office/drawing/2014/main" id="{A899E3C2-F99F-0A49-AE89-8CF9158A1F87}"/>
              </a:ext>
            </a:extLst>
          </p:cNvPr>
          <p:cNvGrpSpPr/>
          <p:nvPr/>
        </p:nvGrpSpPr>
        <p:grpSpPr>
          <a:xfrm>
            <a:off x="2688441" y="2856883"/>
            <a:ext cx="2404090" cy="3011454"/>
            <a:chOff x="1164441" y="2302658"/>
            <a:chExt cx="2404090" cy="3011454"/>
          </a:xfrm>
        </p:grpSpPr>
        <p:sp>
          <p:nvSpPr>
            <p:cNvPr id="8" name="Freeform: Shape 8">
              <a:extLst>
                <a:ext uri="{FF2B5EF4-FFF2-40B4-BE49-F238E27FC236}">
                  <a16:creationId xmlns:a16="http://schemas.microsoft.com/office/drawing/2014/main" id="{84BEEBD9-83B5-50E8-6516-F9C0F54F3A94}"/>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9" name="Freeform: Shape 9">
              <a:extLst>
                <a:ext uri="{FF2B5EF4-FFF2-40B4-BE49-F238E27FC236}">
                  <a16:creationId xmlns:a16="http://schemas.microsoft.com/office/drawing/2014/main" id="{D7CB72F4-D0A7-9869-2EDA-4DC6E20E7E32}"/>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C3DCA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0" name="Freeform: Shape 17">
              <a:extLst>
                <a:ext uri="{FF2B5EF4-FFF2-40B4-BE49-F238E27FC236}">
                  <a16:creationId xmlns:a16="http://schemas.microsoft.com/office/drawing/2014/main" id="{F4BE5503-52F9-8325-B3A4-523BA13B314B}"/>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1" name="Oval 10">
              <a:extLst>
                <a:ext uri="{FF2B5EF4-FFF2-40B4-BE49-F238E27FC236}">
                  <a16:creationId xmlns:a16="http://schemas.microsoft.com/office/drawing/2014/main" id="{E569CB92-DB0B-83B2-BD71-0AC25472DF66}"/>
                </a:ext>
              </a:extLst>
            </p:cNvPr>
            <p:cNvSpPr/>
            <p:nvPr/>
          </p:nvSpPr>
          <p:spPr>
            <a:xfrm>
              <a:off x="2292690" y="2302658"/>
              <a:ext cx="147593" cy="147593"/>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12" name="Group 11">
              <a:extLst>
                <a:ext uri="{FF2B5EF4-FFF2-40B4-BE49-F238E27FC236}">
                  <a16:creationId xmlns:a16="http://schemas.microsoft.com/office/drawing/2014/main" id="{EE9D9ABB-6F00-7067-0E6C-B34FC8A91601}"/>
                </a:ext>
              </a:extLst>
            </p:cNvPr>
            <p:cNvGrpSpPr/>
            <p:nvPr/>
          </p:nvGrpSpPr>
          <p:grpSpPr>
            <a:xfrm>
              <a:off x="1164441" y="4400324"/>
              <a:ext cx="2404090" cy="913788"/>
              <a:chOff x="1164441" y="4400324"/>
              <a:chExt cx="2404090" cy="913788"/>
            </a:xfrm>
          </p:grpSpPr>
          <p:sp>
            <p:nvSpPr>
              <p:cNvPr id="17" name="Rectangle 16">
                <a:extLst>
                  <a:ext uri="{FF2B5EF4-FFF2-40B4-BE49-F238E27FC236}">
                    <a16:creationId xmlns:a16="http://schemas.microsoft.com/office/drawing/2014/main" id="{CB55055B-6821-8E60-C238-ECAF231EDBAF}"/>
                  </a:ext>
                </a:extLst>
              </p:cNvPr>
              <p:cNvSpPr/>
              <p:nvPr/>
            </p:nvSpPr>
            <p:spPr>
              <a:xfrm>
                <a:off x="1164441" y="4790892"/>
                <a:ext cx="2404090" cy="523220"/>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Today’s online seminar will cover financial education.</a:t>
                </a:r>
              </a:p>
            </p:txBody>
          </p:sp>
          <p:sp>
            <p:nvSpPr>
              <p:cNvPr id="18" name="Rectangle 17">
                <a:extLst>
                  <a:ext uri="{FF2B5EF4-FFF2-40B4-BE49-F238E27FC236}">
                    <a16:creationId xmlns:a16="http://schemas.microsoft.com/office/drawing/2014/main" id="{0BBB4C33-29D8-AC84-128C-BDE9D50E2ABB}"/>
                  </a:ext>
                </a:extLst>
              </p:cNvPr>
              <p:cNvSpPr/>
              <p:nvPr/>
            </p:nvSpPr>
            <p:spPr>
              <a:xfrm>
                <a:off x="1455299" y="4400324"/>
                <a:ext cx="180530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Online Seminar</a:t>
                </a:r>
              </a:p>
            </p:txBody>
          </p:sp>
        </p:grpSp>
        <p:grpSp>
          <p:nvGrpSpPr>
            <p:cNvPr id="13" name="Picture 4" descr="Teacher">
              <a:extLst>
                <a:ext uri="{FF2B5EF4-FFF2-40B4-BE49-F238E27FC236}">
                  <a16:creationId xmlns:a16="http://schemas.microsoft.com/office/drawing/2014/main" id="{E6326470-FFD6-2C05-0F08-65FC97F05A2A}"/>
                </a:ext>
              </a:extLst>
            </p:cNvPr>
            <p:cNvGrpSpPr/>
            <p:nvPr/>
          </p:nvGrpSpPr>
          <p:grpSpPr>
            <a:xfrm>
              <a:off x="2015203" y="3163637"/>
              <a:ext cx="684208" cy="684208"/>
              <a:chOff x="2052010" y="3047538"/>
              <a:chExt cx="684208" cy="684208"/>
            </a:xfrm>
            <a:solidFill>
              <a:srgbClr val="00A5E3"/>
            </a:solidFill>
            <a:effectLst/>
          </p:grpSpPr>
          <p:sp>
            <p:nvSpPr>
              <p:cNvPr id="14" name="Freeform: Shape 52">
                <a:extLst>
                  <a:ext uri="{FF2B5EF4-FFF2-40B4-BE49-F238E27FC236}">
                    <a16:creationId xmlns:a16="http://schemas.microsoft.com/office/drawing/2014/main" id="{57DE030A-41F9-8C8A-E3E1-70B79A298383}"/>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sp>
            <p:nvSpPr>
              <p:cNvPr id="15" name="Freeform: Shape 53">
                <a:extLst>
                  <a:ext uri="{FF2B5EF4-FFF2-40B4-BE49-F238E27FC236}">
                    <a16:creationId xmlns:a16="http://schemas.microsoft.com/office/drawing/2014/main" id="{D0C3BC8C-411F-1FCF-DDA1-B7ABED308436}"/>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dirty="0">
                  <a:solidFill>
                    <a:srgbClr val="111111"/>
                  </a:solidFill>
                  <a:latin typeface="Arial"/>
                  <a:cs typeface="+mn-cs"/>
                </a:endParaRPr>
              </a:p>
            </p:txBody>
          </p:sp>
          <p:sp>
            <p:nvSpPr>
              <p:cNvPr id="16" name="Freeform: Shape 54">
                <a:extLst>
                  <a:ext uri="{FF2B5EF4-FFF2-40B4-BE49-F238E27FC236}">
                    <a16:creationId xmlns:a16="http://schemas.microsoft.com/office/drawing/2014/main" id="{F49EB3FF-6447-8062-F39A-2D76F6CEA120}"/>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grpSp>
      </p:grpSp>
      <p:grpSp>
        <p:nvGrpSpPr>
          <p:cNvPr id="19" name="Group 18">
            <a:extLst>
              <a:ext uri="{FF2B5EF4-FFF2-40B4-BE49-F238E27FC236}">
                <a16:creationId xmlns:a16="http://schemas.microsoft.com/office/drawing/2014/main" id="{5AC7A69E-95D4-14A1-1F1A-1278484F5D0B}"/>
              </a:ext>
            </a:extLst>
          </p:cNvPr>
          <p:cNvGrpSpPr/>
          <p:nvPr/>
        </p:nvGrpSpPr>
        <p:grpSpPr>
          <a:xfrm>
            <a:off x="4751047" y="2012669"/>
            <a:ext cx="2644499" cy="3138423"/>
            <a:chOff x="3227046" y="1458443"/>
            <a:chExt cx="2644499" cy="3138423"/>
          </a:xfrm>
        </p:grpSpPr>
        <p:sp>
          <p:nvSpPr>
            <p:cNvPr id="20" name="Freeform: Shape 16">
              <a:extLst>
                <a:ext uri="{FF2B5EF4-FFF2-40B4-BE49-F238E27FC236}">
                  <a16:creationId xmlns:a16="http://schemas.microsoft.com/office/drawing/2014/main" id="{F5FA2DE9-31DE-E319-4EA9-153057CC629B}"/>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1" name="Freeform: Shape 20">
              <a:extLst>
                <a:ext uri="{FF2B5EF4-FFF2-40B4-BE49-F238E27FC236}">
                  <a16:creationId xmlns:a16="http://schemas.microsoft.com/office/drawing/2014/main" id="{6BF3E777-4F9A-A33E-9488-AFA559964A7B}"/>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2" name="Freeform: Shape 21">
              <a:extLst>
                <a:ext uri="{FF2B5EF4-FFF2-40B4-BE49-F238E27FC236}">
                  <a16:creationId xmlns:a16="http://schemas.microsoft.com/office/drawing/2014/main" id="{8169987D-A036-7C5C-358E-BD48C7A9BEB3}"/>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5A0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3" name="Oval 22">
              <a:extLst>
                <a:ext uri="{FF2B5EF4-FFF2-40B4-BE49-F238E27FC236}">
                  <a16:creationId xmlns:a16="http://schemas.microsoft.com/office/drawing/2014/main" id="{FB604066-013E-5E3B-19EB-09021B1620FF}"/>
                </a:ext>
              </a:extLst>
            </p:cNvPr>
            <p:cNvSpPr/>
            <p:nvPr/>
          </p:nvSpPr>
          <p:spPr>
            <a:xfrm>
              <a:off x="3394538" y="337958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24" name="Oval 23">
              <a:extLst>
                <a:ext uri="{FF2B5EF4-FFF2-40B4-BE49-F238E27FC236}">
                  <a16:creationId xmlns:a16="http://schemas.microsoft.com/office/drawing/2014/main" id="{7E5A8066-F016-49FD-787A-0E6D79471724}"/>
                </a:ext>
              </a:extLst>
            </p:cNvPr>
            <p:cNvSpPr/>
            <p:nvPr/>
          </p:nvSpPr>
          <p:spPr>
            <a:xfrm>
              <a:off x="4475499" y="444927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25" name="Group 24">
              <a:extLst>
                <a:ext uri="{FF2B5EF4-FFF2-40B4-BE49-F238E27FC236}">
                  <a16:creationId xmlns:a16="http://schemas.microsoft.com/office/drawing/2014/main" id="{28869000-A65F-6E81-53FA-8EBDECF219FE}"/>
                </a:ext>
              </a:extLst>
            </p:cNvPr>
            <p:cNvGrpSpPr/>
            <p:nvPr/>
          </p:nvGrpSpPr>
          <p:grpSpPr>
            <a:xfrm>
              <a:off x="3227046" y="1458443"/>
              <a:ext cx="2644499" cy="1060049"/>
              <a:chOff x="3227046" y="1458443"/>
              <a:chExt cx="2644499" cy="1060049"/>
            </a:xfrm>
          </p:grpSpPr>
          <p:sp>
            <p:nvSpPr>
              <p:cNvPr id="27" name="Rectangle 26">
                <a:extLst>
                  <a:ext uri="{FF2B5EF4-FFF2-40B4-BE49-F238E27FC236}">
                    <a16:creationId xmlns:a16="http://schemas.microsoft.com/office/drawing/2014/main" id="{211B823D-D2AE-7206-9E16-5896CD32716E}"/>
                  </a:ext>
                </a:extLst>
              </p:cNvPr>
              <p:cNvSpPr/>
              <p:nvPr/>
            </p:nvSpPr>
            <p:spPr>
              <a:xfrm>
                <a:off x="3227046" y="1779828"/>
                <a:ext cx="2644499" cy="738664"/>
              </a:xfrm>
              <a:prstGeom prst="rect">
                <a:avLst/>
              </a:prstGeom>
            </p:spPr>
            <p:txBody>
              <a:bodyPr wrap="square">
                <a:spAutoFit/>
              </a:bodyPr>
              <a:lstStyle/>
              <a:p>
                <a:pPr lvl="0" algn="ctr">
                  <a:defRPr/>
                </a:pPr>
                <a:r>
                  <a:rPr lang="en-GB" sz="1400" dirty="0">
                    <a:solidFill>
                      <a:srgbClr val="000000"/>
                    </a:solidFill>
                    <a:latin typeface="Arial"/>
                    <a:ea typeface="ヒラギノ角ゴ Pro W3"/>
                  </a:rPr>
                  <a:t>You will be able to ask </a:t>
                </a:r>
                <a:r>
                  <a:rPr lang="en-GB" sz="1400" dirty="0">
                    <a:solidFill>
                      <a:srgbClr val="000000"/>
                    </a:solidFill>
                    <a:latin typeface="Aptos" panose="020B0004020202020204" pitchFamily="34" charset="0"/>
                  </a:rPr>
                  <a:t>questions relating to your own circumstances. </a:t>
                </a:r>
              </a:p>
            </p:txBody>
          </p:sp>
          <p:sp>
            <p:nvSpPr>
              <p:cNvPr id="28" name="Rectangle 27">
                <a:extLst>
                  <a:ext uri="{FF2B5EF4-FFF2-40B4-BE49-F238E27FC236}">
                    <a16:creationId xmlns:a16="http://schemas.microsoft.com/office/drawing/2014/main" id="{D32D5581-2575-3B04-C213-8884763AF045}"/>
                  </a:ext>
                </a:extLst>
              </p:cNvPr>
              <p:cNvSpPr/>
              <p:nvPr/>
            </p:nvSpPr>
            <p:spPr>
              <a:xfrm>
                <a:off x="3731383" y="1458443"/>
                <a:ext cx="163583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Follow up call</a:t>
                </a:r>
              </a:p>
            </p:txBody>
          </p:sp>
        </p:grpSp>
        <p:pic>
          <p:nvPicPr>
            <p:cNvPr id="26" name="Picture 3" descr="Call center">
              <a:extLst>
                <a:ext uri="{FF2B5EF4-FFF2-40B4-BE49-F238E27FC236}">
                  <a16:creationId xmlns:a16="http://schemas.microsoft.com/office/drawing/2014/main" id="{23864E1E-DA3C-6BB8-6AF9-6338E42CB849}"/>
                </a:ext>
              </a:extLst>
            </p:cNvPr>
            <p:cNvPicPr>
              <a:picLocks noChangeAspect="1" noChangeArrowheads="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4260235" y="3129438"/>
              <a:ext cx="595198" cy="5951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a:extLst>
              <a:ext uri="{FF2B5EF4-FFF2-40B4-BE49-F238E27FC236}">
                <a16:creationId xmlns:a16="http://schemas.microsoft.com/office/drawing/2014/main" id="{A4005069-28B3-520D-D731-DFC677FA9ACF}"/>
              </a:ext>
            </a:extLst>
          </p:cNvPr>
          <p:cNvGrpSpPr/>
          <p:nvPr/>
        </p:nvGrpSpPr>
        <p:grpSpPr>
          <a:xfrm>
            <a:off x="7058011" y="2856883"/>
            <a:ext cx="2466354" cy="3227042"/>
            <a:chOff x="5534011" y="2302658"/>
            <a:chExt cx="2466354" cy="3227042"/>
          </a:xfrm>
        </p:grpSpPr>
        <p:sp>
          <p:nvSpPr>
            <p:cNvPr id="30" name="Freeform: Shape 18">
              <a:extLst>
                <a:ext uri="{FF2B5EF4-FFF2-40B4-BE49-F238E27FC236}">
                  <a16:creationId xmlns:a16="http://schemas.microsoft.com/office/drawing/2014/main" id="{52B0CBC6-EB46-701E-A70D-8603D2CBCD93}"/>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1" name="Freeform: Shape 23">
              <a:extLst>
                <a:ext uri="{FF2B5EF4-FFF2-40B4-BE49-F238E27FC236}">
                  <a16:creationId xmlns:a16="http://schemas.microsoft.com/office/drawing/2014/main" id="{083C823C-494A-65C3-CB30-89794454C673}"/>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2" name="Freeform: Shape 24">
              <a:extLst>
                <a:ext uri="{FF2B5EF4-FFF2-40B4-BE49-F238E27FC236}">
                  <a16:creationId xmlns:a16="http://schemas.microsoft.com/office/drawing/2014/main" id="{09851F88-6737-2F65-69B2-B99AEB6422AA}"/>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789A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3" name="Oval 32">
              <a:extLst>
                <a:ext uri="{FF2B5EF4-FFF2-40B4-BE49-F238E27FC236}">
                  <a16:creationId xmlns:a16="http://schemas.microsoft.com/office/drawing/2014/main" id="{E9058B06-50B7-C178-99C9-4986D91D8528}"/>
                </a:ext>
              </a:extLst>
            </p:cNvPr>
            <p:cNvSpPr/>
            <p:nvPr/>
          </p:nvSpPr>
          <p:spPr>
            <a:xfrm>
              <a:off x="5572442"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4" name="Oval 33">
              <a:extLst>
                <a:ext uri="{FF2B5EF4-FFF2-40B4-BE49-F238E27FC236}">
                  <a16:creationId xmlns:a16="http://schemas.microsoft.com/office/drawing/2014/main" id="{B3CCA3F5-C862-2704-C59E-35374CC3F5D3}"/>
                </a:ext>
              </a:extLst>
            </p:cNvPr>
            <p:cNvSpPr/>
            <p:nvPr/>
          </p:nvSpPr>
          <p:spPr>
            <a:xfrm>
              <a:off x="6649991" y="2302658"/>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5" name="Oval 34">
              <a:extLst>
                <a:ext uri="{FF2B5EF4-FFF2-40B4-BE49-F238E27FC236}">
                  <a16:creationId xmlns:a16="http://schemas.microsoft.com/office/drawing/2014/main" id="{4189AED5-AD5F-4979-D1E8-660F7A26BF35}"/>
                </a:ext>
              </a:extLst>
            </p:cNvPr>
            <p:cNvSpPr/>
            <p:nvPr/>
          </p:nvSpPr>
          <p:spPr>
            <a:xfrm>
              <a:off x="7725888"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2A9F1240-931B-F3EB-65FE-56CB5D736580}"/>
                </a:ext>
              </a:extLst>
            </p:cNvPr>
            <p:cNvGrpSpPr/>
            <p:nvPr/>
          </p:nvGrpSpPr>
          <p:grpSpPr>
            <a:xfrm>
              <a:off x="5534011" y="4400324"/>
              <a:ext cx="2466354" cy="1129376"/>
              <a:chOff x="5534011" y="4400324"/>
              <a:chExt cx="2466354" cy="1129376"/>
            </a:xfrm>
          </p:grpSpPr>
          <p:sp>
            <p:nvSpPr>
              <p:cNvPr id="41" name="Rectangle 40">
                <a:extLst>
                  <a:ext uri="{FF2B5EF4-FFF2-40B4-BE49-F238E27FC236}">
                    <a16:creationId xmlns:a16="http://schemas.microsoft.com/office/drawing/2014/main" id="{916E9481-7B67-8E16-DB95-1C743DDA546B}"/>
                  </a:ext>
                </a:extLst>
              </p:cNvPr>
              <p:cNvSpPr/>
              <p:nvPr/>
            </p:nvSpPr>
            <p:spPr>
              <a:xfrm>
                <a:off x="5534011" y="4791036"/>
                <a:ext cx="2466354" cy="738664"/>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We will identify your next steps and point you in the right direction.</a:t>
                </a:r>
              </a:p>
            </p:txBody>
          </p:sp>
          <p:sp>
            <p:nvSpPr>
              <p:cNvPr id="42" name="Rectangle 41">
                <a:extLst>
                  <a:ext uri="{FF2B5EF4-FFF2-40B4-BE49-F238E27FC236}">
                    <a16:creationId xmlns:a16="http://schemas.microsoft.com/office/drawing/2014/main" id="{9C964607-DD38-0929-31FE-CB7F40090CE8}"/>
                  </a:ext>
                </a:extLst>
              </p:cNvPr>
              <p:cNvSpPr/>
              <p:nvPr/>
            </p:nvSpPr>
            <p:spPr>
              <a:xfrm>
                <a:off x="6099941" y="4400324"/>
                <a:ext cx="129702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6"/>
                    </a:solidFill>
                    <a:latin typeface="Aptos" panose="020B0004020202020204" pitchFamily="34" charset="0"/>
                    <a:cs typeface="+mn-cs"/>
                  </a:rPr>
                  <a:t>Next steps</a:t>
                </a:r>
              </a:p>
            </p:txBody>
          </p:sp>
        </p:grpSp>
        <p:grpSp>
          <p:nvGrpSpPr>
            <p:cNvPr id="37" name="Group 14">
              <a:extLst>
                <a:ext uri="{FF2B5EF4-FFF2-40B4-BE49-F238E27FC236}">
                  <a16:creationId xmlns:a16="http://schemas.microsoft.com/office/drawing/2014/main" id="{2ED17688-2428-D5A1-E2BD-0FB0925B7830}"/>
                </a:ext>
              </a:extLst>
            </p:cNvPr>
            <p:cNvGrpSpPr/>
            <p:nvPr/>
          </p:nvGrpSpPr>
          <p:grpSpPr>
            <a:xfrm>
              <a:off x="6370747" y="3129438"/>
              <a:ext cx="722718" cy="896142"/>
              <a:chOff x="1502662" y="755824"/>
              <a:chExt cx="5138418" cy="6371434"/>
            </a:xfrm>
            <a:solidFill>
              <a:srgbClr val="9875A7"/>
            </a:solidFill>
          </p:grpSpPr>
          <p:sp>
            <p:nvSpPr>
              <p:cNvPr id="38" name="Isosceles Triangle 13">
                <a:extLst>
                  <a:ext uri="{FF2B5EF4-FFF2-40B4-BE49-F238E27FC236}">
                    <a16:creationId xmlns:a16="http://schemas.microsoft.com/office/drawing/2014/main" id="{7A822998-B08F-EBDF-8F1E-3D9CB4BD3941}"/>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solidFill>
                <a:srgbClr val="F56F95"/>
              </a:solid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Arial"/>
                </a:endParaRPr>
              </a:p>
            </p:txBody>
          </p:sp>
          <p:sp>
            <p:nvSpPr>
              <p:cNvPr id="40" name="Rectangle 11">
                <a:extLst>
                  <a:ext uri="{FF2B5EF4-FFF2-40B4-BE49-F238E27FC236}">
                    <a16:creationId xmlns:a16="http://schemas.microsoft.com/office/drawing/2014/main" id="{BA1E5B29-B332-52C1-EE7B-7B129B356621}"/>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spTree>
    <p:custDataLst>
      <p:tags r:id="rId1"/>
    </p:custDataLst>
    <p:extLst>
      <p:ext uri="{BB962C8B-B14F-4D97-AF65-F5344CB8AC3E}">
        <p14:creationId xmlns:p14="http://schemas.microsoft.com/office/powerpoint/2010/main" val="42604817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sz="3600">
                <a:solidFill>
                  <a:srgbClr val="391C66"/>
                </a:solidFill>
                <a:latin typeface="Aptos Display" panose="020B0004020202020204" pitchFamily="34" charset="0"/>
                <a:ea typeface="ヒラギノ角ゴ Pro W3"/>
              </a:rPr>
              <a:t>Agenda</a:t>
            </a:r>
            <a:endParaRPr lang="en-GB" sz="3600" dirty="0">
              <a:solidFill>
                <a:srgbClr val="391C66"/>
              </a:solidFill>
              <a:latin typeface="Aptos Display" panose="020B0004020202020204" pitchFamily="34" charset="0"/>
              <a:ea typeface="ヒラギノ角ゴ Pro W3"/>
            </a:endParaRPr>
          </a:p>
        </p:txBody>
      </p:sp>
      <p:sp>
        <p:nvSpPr>
          <p:cNvPr id="4" name="Rectangle 3"/>
          <p:cNvSpPr>
            <a:spLocks noChangeArrowheads="1"/>
          </p:cNvSpPr>
          <p:nvPr/>
        </p:nvSpPr>
        <p:spPr bwMode="auto">
          <a:xfrm>
            <a:off x="802800" y="2045314"/>
            <a:ext cx="5060452" cy="2431435"/>
          </a:xfrm>
          <a:prstGeom prst="rect">
            <a:avLst/>
          </a:prstGeom>
          <a:noFill/>
          <a:ln w="12700">
            <a:noFill/>
            <a:miter lim="800000"/>
            <a:headEnd/>
            <a:tailEnd/>
          </a:ln>
        </p:spPr>
        <p:txBody>
          <a:bodyPr wrap="square" lIns="0" tIns="0" rIns="0" bIns="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342900" lvl="1" indent="-342900">
              <a:spcBef>
                <a:spcPts val="0"/>
              </a:spcBef>
              <a:spcAft>
                <a:spcPts val="1200"/>
              </a:spcAft>
              <a:buClr>
                <a:schemeClr val="tx1"/>
              </a:buClr>
              <a:buSzPct val="10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Inheritance tax</a:t>
            </a:r>
          </a:p>
          <a:p>
            <a:pPr marL="342900" lvl="1" indent="-342900">
              <a:spcBef>
                <a:spcPts val="0"/>
              </a:spcBef>
              <a:spcAft>
                <a:spcPts val="1200"/>
              </a:spcAft>
              <a:buClr>
                <a:schemeClr val="tx1"/>
              </a:buClr>
              <a:buSzPct val="10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Making gifts during your lifetime</a:t>
            </a:r>
          </a:p>
          <a:p>
            <a:pPr marL="342900" lvl="1" indent="-342900">
              <a:spcBef>
                <a:spcPts val="0"/>
              </a:spcBef>
              <a:spcAft>
                <a:spcPts val="1200"/>
              </a:spcAft>
              <a:buClr>
                <a:schemeClr val="tx1"/>
              </a:buClr>
              <a:buSzPct val="10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intestacy rules and Will writing</a:t>
            </a:r>
          </a:p>
          <a:p>
            <a:pPr marL="342900" lvl="1" indent="-342900">
              <a:spcBef>
                <a:spcPts val="0"/>
              </a:spcBef>
              <a:spcAft>
                <a:spcPts val="1200"/>
              </a:spcAft>
              <a:buClr>
                <a:schemeClr val="tx1"/>
              </a:buClr>
              <a:buSzPct val="10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Trusts</a:t>
            </a:r>
          </a:p>
          <a:p>
            <a:pPr marL="342900" lvl="1" indent="-342900">
              <a:spcBef>
                <a:spcPts val="0"/>
              </a:spcBef>
              <a:spcAft>
                <a:spcPts val="1200"/>
              </a:spcAft>
              <a:buClr>
                <a:schemeClr val="tx1"/>
              </a:buClr>
              <a:buSzPct val="100000"/>
              <a:buFont typeface="Arial" panose="020B0604020202020204" pitchFamily="34" charset="0"/>
              <a:buChar char="•"/>
              <a:defRPr/>
            </a:pPr>
            <a:r>
              <a:rPr lang="en-US" sz="1800" dirty="0">
                <a:solidFill>
                  <a:srgbClr val="000000"/>
                </a:solidFill>
                <a:latin typeface="Aptos" panose="020B0004020202020204" pitchFamily="34" charset="0"/>
                <a:ea typeface="ヒラギノ角ゴ Pro W3" charset="-128"/>
                <a:cs typeface="Arial" pitchFamily="34" charset="0"/>
              </a:rPr>
              <a:t>Further Information</a:t>
            </a:r>
          </a:p>
          <a:p>
            <a:pPr marL="342900" lvl="1" indent="-342900">
              <a:spcBef>
                <a:spcPts val="0"/>
              </a:spcBef>
              <a:spcAft>
                <a:spcPts val="1200"/>
              </a:spcAft>
              <a:buClr>
                <a:schemeClr val="tx1"/>
              </a:buClr>
              <a:buSzPct val="100000"/>
              <a:buFont typeface="Arial" panose="020B0604020202020204" pitchFamily="34" charset="0"/>
              <a:buChar char="•"/>
              <a:defRPr/>
            </a:pPr>
            <a:endParaRPr lang="en-US" sz="1800" dirty="0">
              <a:solidFill>
                <a:srgbClr val="092149"/>
              </a:solidFill>
              <a:latin typeface="+mn-lt"/>
              <a:ea typeface="ヒラギノ角ゴ Pro W3" charset="-128"/>
              <a:cs typeface="Arial" pitchFamily="34" charset="0"/>
            </a:endParaRPr>
          </a:p>
        </p:txBody>
      </p:sp>
    </p:spTree>
    <p:extLst>
      <p:ext uri="{BB962C8B-B14F-4D97-AF65-F5344CB8AC3E}">
        <p14:creationId xmlns:p14="http://schemas.microsoft.com/office/powerpoint/2010/main" val="116112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Estate planning</a:t>
            </a:r>
          </a:p>
        </p:txBody>
      </p:sp>
      <p:sp>
        <p:nvSpPr>
          <p:cNvPr id="2" name="RefTextBox123">
            <a:extLst>
              <a:ext uri="{FF2B5EF4-FFF2-40B4-BE49-F238E27FC236}">
                <a16:creationId xmlns:a16="http://schemas.microsoft.com/office/drawing/2014/main" id="{65503FC4-7533-82D6-EFA9-2B92B3EFF15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495410273</a:t>
            </a:r>
          </a:p>
        </p:txBody>
      </p:sp>
    </p:spTree>
    <p:custDataLst>
      <p:tags r:id="rId1"/>
    </p:custDataLst>
    <p:extLst>
      <p:ext uri="{BB962C8B-B14F-4D97-AF65-F5344CB8AC3E}">
        <p14:creationId xmlns:p14="http://schemas.microsoft.com/office/powerpoint/2010/main" val="181811812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pPr>
            <a:r>
              <a:rPr lang="en-GB" sz="3600" kern="0">
                <a:solidFill>
                  <a:srgbClr val="391C66"/>
                </a:solidFill>
                <a:latin typeface="Aptos Display" panose="020B0004020202020204" pitchFamily="34" charset="0"/>
              </a:rPr>
              <a:t>Inheritance tax (IHT)</a:t>
            </a:r>
            <a:endParaRPr lang="en-GB" sz="360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27C6B910-E2D3-1C11-3F95-02A1BBF1D477}"/>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81349940</a:t>
            </a:r>
          </a:p>
        </p:txBody>
      </p:sp>
      <p:sp>
        <p:nvSpPr>
          <p:cNvPr id="4" name="Rectangle 3">
            <a:extLst>
              <a:ext uri="{FF2B5EF4-FFF2-40B4-BE49-F238E27FC236}">
                <a16:creationId xmlns:a16="http://schemas.microsoft.com/office/drawing/2014/main" id="{FF11D3F2-226B-04F8-7F3A-963DAA36E8A0}"/>
              </a:ext>
            </a:extLst>
          </p:cNvPr>
          <p:cNvSpPr/>
          <p:nvPr/>
        </p:nvSpPr>
        <p:spPr>
          <a:xfrm rot="5400000">
            <a:off x="1863659" y="2267171"/>
            <a:ext cx="363169" cy="4090490"/>
          </a:xfrm>
          <a:prstGeom prst="rect">
            <a:avLst/>
          </a:prstGeom>
          <a:solidFill>
            <a:srgbClr val="98E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5" name="Freeform 11">
            <a:extLst>
              <a:ext uri="{FF2B5EF4-FFF2-40B4-BE49-F238E27FC236}">
                <a16:creationId xmlns:a16="http://schemas.microsoft.com/office/drawing/2014/main" id="{C44123F9-E356-73F4-C90A-D75B7E5106BE}"/>
              </a:ext>
            </a:extLst>
          </p:cNvPr>
          <p:cNvSpPr/>
          <p:nvPr/>
        </p:nvSpPr>
        <p:spPr>
          <a:xfrm rot="10800000">
            <a:off x="3920115" y="4137205"/>
            <a:ext cx="697330" cy="1252857"/>
          </a:xfrm>
          <a:custGeom>
            <a:avLst/>
            <a:gdLst>
              <a:gd name="connsiteX0" fmla="*/ 0 w 876300"/>
              <a:gd name="connsiteY0" fmla="*/ 488950 h 1574403"/>
              <a:gd name="connsiteX1" fmla="*/ 438150 w 876300"/>
              <a:gd name="connsiteY1" fmla="*/ 0 h 1574403"/>
              <a:gd name="connsiteX2" fmla="*/ 876300 w 876300"/>
              <a:gd name="connsiteY2" fmla="*/ 488950 h 1574403"/>
              <a:gd name="connsiteX3" fmla="*/ 666338 w 876300"/>
              <a:gd name="connsiteY3" fmla="*/ 488950 h 1574403"/>
              <a:gd name="connsiteX4" fmla="*/ 666338 w 876300"/>
              <a:gd name="connsiteY4" fmla="*/ 1574403 h 1574403"/>
              <a:gd name="connsiteX5" fmla="*/ 663338 w 876300"/>
              <a:gd name="connsiteY5" fmla="*/ 1574403 h 1574403"/>
              <a:gd name="connsiteX6" fmla="*/ 209962 w 876300"/>
              <a:gd name="connsiteY6" fmla="*/ 1114832 h 1574403"/>
              <a:gd name="connsiteX7" fmla="*/ 209962 w 876300"/>
              <a:gd name="connsiteY7" fmla="*/ 488950 h 157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1574403">
                <a:moveTo>
                  <a:pt x="0" y="488950"/>
                </a:moveTo>
                <a:lnTo>
                  <a:pt x="438150" y="0"/>
                </a:lnTo>
                <a:lnTo>
                  <a:pt x="876300" y="488950"/>
                </a:lnTo>
                <a:lnTo>
                  <a:pt x="666338" y="488950"/>
                </a:lnTo>
                <a:lnTo>
                  <a:pt x="666338" y="1574403"/>
                </a:lnTo>
                <a:lnTo>
                  <a:pt x="663338" y="1574403"/>
                </a:lnTo>
                <a:lnTo>
                  <a:pt x="209962" y="1114832"/>
                </a:lnTo>
                <a:lnTo>
                  <a:pt x="209962" y="488950"/>
                </a:ln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6" name="Rectangle 5">
            <a:extLst>
              <a:ext uri="{FF2B5EF4-FFF2-40B4-BE49-F238E27FC236}">
                <a16:creationId xmlns:a16="http://schemas.microsoft.com/office/drawing/2014/main" id="{F1BEC1C2-8BA7-6BFC-8CBB-30CF5B63BA06}"/>
              </a:ext>
            </a:extLst>
          </p:cNvPr>
          <p:cNvSpPr/>
          <p:nvPr/>
        </p:nvSpPr>
        <p:spPr>
          <a:xfrm rot="16200000" flipV="1">
            <a:off x="1331318" y="2360850"/>
            <a:ext cx="363169" cy="3025808"/>
          </a:xfrm>
          <a:prstGeom prst="rect">
            <a:avLst/>
          </a:prstGeom>
          <a:solidFill>
            <a:srgbClr val="4BB8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7" name="Freeform 16">
            <a:extLst>
              <a:ext uri="{FF2B5EF4-FFF2-40B4-BE49-F238E27FC236}">
                <a16:creationId xmlns:a16="http://schemas.microsoft.com/office/drawing/2014/main" id="{EA40C6B2-D3DA-1567-06ED-19F260FD1AC3}"/>
              </a:ext>
            </a:extLst>
          </p:cNvPr>
          <p:cNvSpPr/>
          <p:nvPr/>
        </p:nvSpPr>
        <p:spPr>
          <a:xfrm rot="10800000" flipV="1">
            <a:off x="2855433" y="2796106"/>
            <a:ext cx="697330" cy="1252857"/>
          </a:xfrm>
          <a:custGeom>
            <a:avLst/>
            <a:gdLst>
              <a:gd name="connsiteX0" fmla="*/ 0 w 876300"/>
              <a:gd name="connsiteY0" fmla="*/ 488950 h 1574403"/>
              <a:gd name="connsiteX1" fmla="*/ 438150 w 876300"/>
              <a:gd name="connsiteY1" fmla="*/ 0 h 1574403"/>
              <a:gd name="connsiteX2" fmla="*/ 876300 w 876300"/>
              <a:gd name="connsiteY2" fmla="*/ 488950 h 1574403"/>
              <a:gd name="connsiteX3" fmla="*/ 666338 w 876300"/>
              <a:gd name="connsiteY3" fmla="*/ 488950 h 1574403"/>
              <a:gd name="connsiteX4" fmla="*/ 666338 w 876300"/>
              <a:gd name="connsiteY4" fmla="*/ 1574403 h 1574403"/>
              <a:gd name="connsiteX5" fmla="*/ 663338 w 876300"/>
              <a:gd name="connsiteY5" fmla="*/ 1574403 h 1574403"/>
              <a:gd name="connsiteX6" fmla="*/ 209962 w 876300"/>
              <a:gd name="connsiteY6" fmla="*/ 1114832 h 1574403"/>
              <a:gd name="connsiteX7" fmla="*/ 209962 w 876300"/>
              <a:gd name="connsiteY7" fmla="*/ 488950 h 157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1574403">
                <a:moveTo>
                  <a:pt x="0" y="488950"/>
                </a:moveTo>
                <a:lnTo>
                  <a:pt x="438150" y="0"/>
                </a:lnTo>
                <a:lnTo>
                  <a:pt x="876300" y="488950"/>
                </a:lnTo>
                <a:lnTo>
                  <a:pt x="666338" y="488950"/>
                </a:lnTo>
                <a:lnTo>
                  <a:pt x="666338" y="1574403"/>
                </a:lnTo>
                <a:lnTo>
                  <a:pt x="663338" y="1574403"/>
                </a:lnTo>
                <a:lnTo>
                  <a:pt x="209962" y="1114832"/>
                </a:lnTo>
                <a:lnTo>
                  <a:pt x="209962" y="488950"/>
                </a:lnTo>
                <a:close/>
              </a:path>
            </a:pathLst>
          </a:cu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8" name="Picture 7">
            <a:extLst>
              <a:ext uri="{FF2B5EF4-FFF2-40B4-BE49-F238E27FC236}">
                <a16:creationId xmlns:a16="http://schemas.microsoft.com/office/drawing/2014/main" id="{F9D868F4-253A-A00B-95BC-FA36E5905AD2}"/>
              </a:ext>
            </a:extLst>
          </p:cNvPr>
          <p:cNvPicPr>
            <a:picLocks noChangeAspect="1"/>
          </p:cNvPicPr>
          <p:nvPr/>
        </p:nvPicPr>
        <p:blipFill>
          <a:blip r:embed="rId4"/>
          <a:stretch>
            <a:fillRect/>
          </a:stretch>
        </p:blipFill>
        <p:spPr>
          <a:xfrm>
            <a:off x="3968523" y="5515939"/>
            <a:ext cx="600512" cy="604108"/>
          </a:xfrm>
          <a:prstGeom prst="rect">
            <a:avLst/>
          </a:prstGeom>
        </p:spPr>
      </p:pic>
      <p:pic>
        <p:nvPicPr>
          <p:cNvPr id="9" name="Picture 8">
            <a:extLst>
              <a:ext uri="{FF2B5EF4-FFF2-40B4-BE49-F238E27FC236}">
                <a16:creationId xmlns:a16="http://schemas.microsoft.com/office/drawing/2014/main" id="{B6166128-EF80-490C-8C0D-F5029A889706}"/>
              </a:ext>
            </a:extLst>
          </p:cNvPr>
          <p:cNvPicPr>
            <a:picLocks noChangeAspect="1"/>
          </p:cNvPicPr>
          <p:nvPr/>
        </p:nvPicPr>
        <p:blipFill>
          <a:blip r:embed="rId5"/>
          <a:stretch>
            <a:fillRect/>
          </a:stretch>
        </p:blipFill>
        <p:spPr>
          <a:xfrm>
            <a:off x="2922122" y="2158490"/>
            <a:ext cx="580636" cy="580636"/>
          </a:xfrm>
          <a:prstGeom prst="rect">
            <a:avLst/>
          </a:prstGeom>
        </p:spPr>
      </p:pic>
      <p:sp>
        <p:nvSpPr>
          <p:cNvPr id="10" name="Rectangle 9">
            <a:extLst>
              <a:ext uri="{FF2B5EF4-FFF2-40B4-BE49-F238E27FC236}">
                <a16:creationId xmlns:a16="http://schemas.microsoft.com/office/drawing/2014/main" id="{1A420EEF-57EA-C6FE-180E-2BF3B3F1F5A6}"/>
              </a:ext>
            </a:extLst>
          </p:cNvPr>
          <p:cNvSpPr/>
          <p:nvPr/>
        </p:nvSpPr>
        <p:spPr>
          <a:xfrm>
            <a:off x="3651023" y="2073294"/>
            <a:ext cx="5032524" cy="584775"/>
          </a:xfrm>
          <a:prstGeom prst="rect">
            <a:avLst/>
          </a:prstGeom>
        </p:spPr>
        <p:txBody>
          <a:bodyPr wrap="square">
            <a:spAutoFit/>
          </a:bodyPr>
          <a:lstStyle/>
          <a:p>
            <a:pPr marL="0" lvl="1" eaLnBrk="0" fontAlgn="base" hangingPunct="0">
              <a:spcBef>
                <a:spcPct val="0"/>
              </a:spcBef>
              <a:spcAft>
                <a:spcPts val="1200"/>
              </a:spcAft>
              <a:buClr>
                <a:srgbClr val="635A54"/>
              </a:buClr>
              <a:buSzPct val="75000"/>
              <a:defRPr/>
            </a:pPr>
            <a:r>
              <a:rPr lang="en-GB" sz="1600" dirty="0">
                <a:solidFill>
                  <a:srgbClr val="000000"/>
                </a:solidFill>
                <a:latin typeface="Arial" panose="020B0604020202020204" pitchFamily="34" charset="0"/>
                <a:ea typeface="ヒラギノ角ゴ Pro W3" charset="-128"/>
                <a:cs typeface="Arial" pitchFamily="34" charset="0"/>
              </a:rPr>
              <a:t>HMRC apply IHT to your worldwide assets if you are a long-term resident of the UK</a:t>
            </a:r>
          </a:p>
        </p:txBody>
      </p:sp>
      <p:sp>
        <p:nvSpPr>
          <p:cNvPr id="11" name="Rectangle 10">
            <a:extLst>
              <a:ext uri="{FF2B5EF4-FFF2-40B4-BE49-F238E27FC236}">
                <a16:creationId xmlns:a16="http://schemas.microsoft.com/office/drawing/2014/main" id="{0A54004A-D299-7EAD-F9B3-3025648294C9}"/>
              </a:ext>
            </a:extLst>
          </p:cNvPr>
          <p:cNvSpPr/>
          <p:nvPr/>
        </p:nvSpPr>
        <p:spPr>
          <a:xfrm>
            <a:off x="4617445" y="5131320"/>
            <a:ext cx="4942402" cy="1231106"/>
          </a:xfrm>
          <a:prstGeom prst="rect">
            <a:avLst/>
          </a:prstGeom>
        </p:spPr>
        <p:txBody>
          <a:bodyPr wrap="square">
            <a:spAutoFit/>
          </a:bodyPr>
          <a:lstStyle/>
          <a:p>
            <a:pPr marL="285750" lvl="1" indent="-285750" eaLnBrk="0" fontAlgn="base" hangingPunct="0">
              <a:spcBef>
                <a:spcPct val="0"/>
              </a:spcBef>
              <a:spcAft>
                <a:spcPts val="1200"/>
              </a:spcAft>
              <a:buClr>
                <a:srgbClr val="635A54"/>
              </a:buClr>
              <a:buSzPct val="75000"/>
              <a:buFont typeface="Arial" panose="020B0604020202020204" pitchFamily="34" charset="0"/>
              <a:buChar char="•"/>
              <a:defRPr/>
            </a:pPr>
            <a:r>
              <a:rPr lang="en-GB" sz="1600" dirty="0"/>
              <a:t>Long-term residents are those UK-resident for over 10 of the last 20 tax years</a:t>
            </a:r>
          </a:p>
          <a:p>
            <a:pPr marL="285750" lvl="1" indent="-285750" eaLnBrk="0" fontAlgn="base" hangingPunct="0">
              <a:spcBef>
                <a:spcPct val="0"/>
              </a:spcBef>
              <a:spcAft>
                <a:spcPts val="1200"/>
              </a:spcAft>
              <a:buClr>
                <a:srgbClr val="635A54"/>
              </a:buClr>
              <a:buSzPct val="75000"/>
              <a:buFont typeface="Arial" panose="020B0604020202020204" pitchFamily="34" charset="0"/>
              <a:buChar char="•"/>
              <a:defRPr/>
            </a:pPr>
            <a:r>
              <a:rPr lang="en-GB" sz="1600" dirty="0"/>
              <a:t>You may still count as a long-term resident for up to 10 years after leaving the UK</a:t>
            </a:r>
            <a:endParaRPr lang="en-GB" sz="1600" dirty="0">
              <a:solidFill>
                <a:srgbClr val="000000"/>
              </a:solidFill>
              <a:latin typeface="Arial" panose="020B0604020202020204" pitchFamily="34" charset="0"/>
              <a:ea typeface="ヒラギノ角ゴ Pro W3" charset="-128"/>
              <a:cs typeface="Arial" pitchFamily="34" charset="0"/>
            </a:endParaRPr>
          </a:p>
        </p:txBody>
      </p:sp>
    </p:spTree>
    <p:custDataLst>
      <p:tags r:id="rId1"/>
    </p:custDataLst>
    <p:extLst>
      <p:ext uri="{BB962C8B-B14F-4D97-AF65-F5344CB8AC3E}">
        <p14:creationId xmlns:p14="http://schemas.microsoft.com/office/powerpoint/2010/main" val="265872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500"/>
                            </p:stCondLst>
                            <p:childTnLst>
                              <p:par>
                                <p:cTn id="16" presetID="26" presetClass="emph" presetSubtype="0" fill="hold" nodeType="afterEffect">
                                  <p:stCondLst>
                                    <p:cond delay="25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750"/>
                                        <p:tgtEl>
                                          <p:spTgt spid="4"/>
                                        </p:tgtEl>
                                      </p:cBhvr>
                                    </p:animEffect>
                                  </p:childTnLst>
                                </p:cTn>
                              </p:par>
                            </p:childTnLst>
                          </p:cTn>
                        </p:par>
                        <p:par>
                          <p:cTn id="28" fill="hold">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750"/>
                                        <p:tgtEl>
                                          <p:spTgt spid="5"/>
                                        </p:tgtEl>
                                      </p:cBhvr>
                                    </p:animEffec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1500"/>
                            </p:stCondLst>
                            <p:childTnLst>
                              <p:par>
                                <p:cTn id="36" presetID="26" presetClass="emph" presetSubtype="0" fill="hold" nodeType="afterEffect">
                                  <p:stCondLst>
                                    <p:cond delay="25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p:stCondLst>
                              <p:cond delay="225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FA8571-02C1-4093-8397-9FA0CEE3260D}"/>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Inheritance tax (IHT)</a:t>
            </a:r>
          </a:p>
        </p:txBody>
      </p:sp>
      <p:grpSp>
        <p:nvGrpSpPr>
          <p:cNvPr id="109" name="Group 108">
            <a:extLst>
              <a:ext uri="{FF2B5EF4-FFF2-40B4-BE49-F238E27FC236}">
                <a16:creationId xmlns:a16="http://schemas.microsoft.com/office/drawing/2014/main" id="{9CAD6C61-9737-4859-A849-70B2075E8A67}"/>
              </a:ext>
            </a:extLst>
          </p:cNvPr>
          <p:cNvGrpSpPr/>
          <p:nvPr/>
        </p:nvGrpSpPr>
        <p:grpSpPr>
          <a:xfrm>
            <a:off x="1686797" y="1886028"/>
            <a:ext cx="2086589" cy="3910953"/>
            <a:chOff x="162796" y="1354173"/>
            <a:chExt cx="2086589" cy="3910953"/>
          </a:xfrm>
        </p:grpSpPr>
        <p:sp>
          <p:nvSpPr>
            <p:cNvPr id="33" name="Freeform 71">
              <a:extLst>
                <a:ext uri="{FF2B5EF4-FFF2-40B4-BE49-F238E27FC236}">
                  <a16:creationId xmlns:a16="http://schemas.microsoft.com/office/drawing/2014/main" id="{36D9BDE0-6F3A-4748-9C3D-D9A78D6DF6F5}"/>
                </a:ext>
              </a:extLst>
            </p:cNvPr>
            <p:cNvSpPr>
              <a:spLocks noChangeArrowheads="1"/>
            </p:cNvSpPr>
            <p:nvPr/>
          </p:nvSpPr>
          <p:spPr bwMode="auto">
            <a:xfrm>
              <a:off x="463549" y="1354173"/>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0076BE"/>
            </a:solidFill>
            <a:ln>
              <a:solidFill>
                <a:schemeClr val="tx1"/>
              </a:solidFill>
            </a:ln>
            <a:effectLst/>
          </p:spPr>
          <p:txBody>
            <a:bodyPr wrap="none" anchor="ctr"/>
            <a:lstStyle/>
            <a:p>
              <a:endParaRPr lang="en-US" sz="1350">
                <a:latin typeface="Poppins" pitchFamily="2" charset="77"/>
              </a:endParaRPr>
            </a:p>
          </p:txBody>
        </p:sp>
        <p:sp>
          <p:nvSpPr>
            <p:cNvPr id="34" name="Freeform 143">
              <a:extLst>
                <a:ext uri="{FF2B5EF4-FFF2-40B4-BE49-F238E27FC236}">
                  <a16:creationId xmlns:a16="http://schemas.microsoft.com/office/drawing/2014/main" id="{675BB8C8-C978-4E28-BEF0-BBC04344A3FE}"/>
                </a:ext>
              </a:extLst>
            </p:cNvPr>
            <p:cNvSpPr>
              <a:spLocks noChangeArrowheads="1"/>
            </p:cNvSpPr>
            <p:nvPr/>
          </p:nvSpPr>
          <p:spPr bwMode="auto">
            <a:xfrm>
              <a:off x="673980" y="1511563"/>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47" name="Freeform 462">
              <a:extLst>
                <a:ext uri="{FF2B5EF4-FFF2-40B4-BE49-F238E27FC236}">
                  <a16:creationId xmlns:a16="http://schemas.microsoft.com/office/drawing/2014/main" id="{B5C1D90C-1D53-41FC-B6F9-DA437882E560}"/>
                </a:ext>
              </a:extLst>
            </p:cNvPr>
            <p:cNvSpPr>
              <a:spLocks noChangeArrowheads="1"/>
            </p:cNvSpPr>
            <p:nvPr/>
          </p:nvSpPr>
          <p:spPr bwMode="auto">
            <a:xfrm rot="5400000">
              <a:off x="1066777" y="3312558"/>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28" name="TextBox 27">
              <a:extLst>
                <a:ext uri="{FF2B5EF4-FFF2-40B4-BE49-F238E27FC236}">
                  <a16:creationId xmlns:a16="http://schemas.microsoft.com/office/drawing/2014/main" id="{C3702814-F8A5-4466-9774-D762149C7CE6}"/>
                </a:ext>
              </a:extLst>
            </p:cNvPr>
            <p:cNvSpPr txBox="1"/>
            <p:nvPr/>
          </p:nvSpPr>
          <p:spPr>
            <a:xfrm>
              <a:off x="463549" y="3677596"/>
              <a:ext cx="1491005" cy="369332"/>
            </a:xfrm>
            <a:prstGeom prst="rect">
              <a:avLst/>
            </a:prstGeom>
            <a:noFill/>
          </p:spPr>
          <p:txBody>
            <a:bodyPr wrap="square" rtlCol="0">
              <a:spAutoFit/>
            </a:bodyPr>
            <a:lstStyle/>
            <a:p>
              <a:pPr algn="ctr"/>
              <a:r>
                <a:rPr lang="en-GB">
                  <a:latin typeface="Aptos" panose="020B0004020202020204" pitchFamily="34" charset="0"/>
                </a:rPr>
                <a:t>£325,000</a:t>
              </a:r>
            </a:p>
          </p:txBody>
        </p:sp>
        <p:sp>
          <p:nvSpPr>
            <p:cNvPr id="82" name="Freeform 22">
              <a:extLst>
                <a:ext uri="{FF2B5EF4-FFF2-40B4-BE49-F238E27FC236}">
                  <a16:creationId xmlns:a16="http://schemas.microsoft.com/office/drawing/2014/main" id="{9429ACC6-634E-4146-BFFE-1BBC60A5B25E}"/>
                </a:ext>
              </a:extLst>
            </p:cNvPr>
            <p:cNvSpPr>
              <a:spLocks noChangeArrowheads="1"/>
            </p:cNvSpPr>
            <p:nvPr/>
          </p:nvSpPr>
          <p:spPr bwMode="auto">
            <a:xfrm>
              <a:off x="1248596" y="2110879"/>
              <a:ext cx="341793" cy="301504"/>
            </a:xfrm>
            <a:custGeom>
              <a:avLst/>
              <a:gdLst>
                <a:gd name="connsiteX0" fmla="*/ 1093618 w 1519990"/>
                <a:gd name="connsiteY0" fmla="*/ 1171779 h 1340819"/>
                <a:gd name="connsiteX1" fmla="*/ 1111641 w 1519990"/>
                <a:gd name="connsiteY1" fmla="*/ 1189802 h 1340819"/>
                <a:gd name="connsiteX2" fmla="*/ 1093618 w 1519990"/>
                <a:gd name="connsiteY2" fmla="*/ 1209026 h 1340819"/>
                <a:gd name="connsiteX3" fmla="*/ 1074393 w 1519990"/>
                <a:gd name="connsiteY3" fmla="*/ 1189802 h 1340819"/>
                <a:gd name="connsiteX4" fmla="*/ 1093618 w 1519990"/>
                <a:gd name="connsiteY4" fmla="*/ 1171779 h 1340819"/>
                <a:gd name="connsiteX5" fmla="*/ 261110 w 1519990"/>
                <a:gd name="connsiteY5" fmla="*/ 1154986 h 1340819"/>
                <a:gd name="connsiteX6" fmla="*/ 261110 w 1519990"/>
                <a:gd name="connsiteY6" fmla="*/ 1179894 h 1340819"/>
                <a:gd name="connsiteX7" fmla="*/ 274791 w 1519990"/>
                <a:gd name="connsiteY7" fmla="*/ 1193593 h 1340819"/>
                <a:gd name="connsiteX8" fmla="*/ 477516 w 1519990"/>
                <a:gd name="connsiteY8" fmla="*/ 1193593 h 1340819"/>
                <a:gd name="connsiteX9" fmla="*/ 491197 w 1519990"/>
                <a:gd name="connsiteY9" fmla="*/ 1179894 h 1340819"/>
                <a:gd name="connsiteX10" fmla="*/ 491197 w 1519990"/>
                <a:gd name="connsiteY10" fmla="*/ 1154986 h 1340819"/>
                <a:gd name="connsiteX11" fmla="*/ 902779 w 1519990"/>
                <a:gd name="connsiteY11" fmla="*/ 1072158 h 1340819"/>
                <a:gd name="connsiteX12" fmla="*/ 902779 w 1519990"/>
                <a:gd name="connsiteY12" fmla="*/ 1073402 h 1340819"/>
                <a:gd name="connsiteX13" fmla="*/ 902779 w 1519990"/>
                <a:gd name="connsiteY13" fmla="*/ 1303505 h 1340819"/>
                <a:gd name="connsiteX14" fmla="*/ 1134644 w 1519990"/>
                <a:gd name="connsiteY14" fmla="*/ 1303505 h 1340819"/>
                <a:gd name="connsiteX15" fmla="*/ 1134644 w 1519990"/>
                <a:gd name="connsiteY15" fmla="*/ 1073402 h 1340819"/>
                <a:gd name="connsiteX16" fmla="*/ 1134644 w 1519990"/>
                <a:gd name="connsiteY16" fmla="*/ 1072158 h 1340819"/>
                <a:gd name="connsiteX17" fmla="*/ 395431 w 1519990"/>
                <a:gd name="connsiteY17" fmla="*/ 961951 h 1340819"/>
                <a:gd name="connsiteX18" fmla="*/ 395431 w 1519990"/>
                <a:gd name="connsiteY18" fmla="*/ 1117624 h 1340819"/>
                <a:gd name="connsiteX19" fmla="*/ 491197 w 1519990"/>
                <a:gd name="connsiteY19" fmla="*/ 1117624 h 1340819"/>
                <a:gd name="connsiteX20" fmla="*/ 491197 w 1519990"/>
                <a:gd name="connsiteY20" fmla="*/ 1004294 h 1340819"/>
                <a:gd name="connsiteX21" fmla="*/ 448910 w 1519990"/>
                <a:gd name="connsiteY21" fmla="*/ 961951 h 1340819"/>
                <a:gd name="connsiteX22" fmla="*/ 303396 w 1519990"/>
                <a:gd name="connsiteY22" fmla="*/ 961951 h 1340819"/>
                <a:gd name="connsiteX23" fmla="*/ 261110 w 1519990"/>
                <a:gd name="connsiteY23" fmla="*/ 1004294 h 1340819"/>
                <a:gd name="connsiteX24" fmla="*/ 261110 w 1519990"/>
                <a:gd name="connsiteY24" fmla="*/ 1117624 h 1340819"/>
                <a:gd name="connsiteX25" fmla="*/ 356876 w 1519990"/>
                <a:gd name="connsiteY25" fmla="*/ 1117624 h 1340819"/>
                <a:gd name="connsiteX26" fmla="*/ 356876 w 1519990"/>
                <a:gd name="connsiteY26" fmla="*/ 961951 h 1340819"/>
                <a:gd name="connsiteX27" fmla="*/ 1018712 w 1519990"/>
                <a:gd name="connsiteY27" fmla="*/ 957728 h 1340819"/>
                <a:gd name="connsiteX28" fmla="*/ 909012 w 1519990"/>
                <a:gd name="connsiteY28" fmla="*/ 1034844 h 1340819"/>
                <a:gd name="connsiteX29" fmla="*/ 1128411 w 1519990"/>
                <a:gd name="connsiteY29" fmla="*/ 1034844 h 1340819"/>
                <a:gd name="connsiteX30" fmla="*/ 1018712 w 1519990"/>
                <a:gd name="connsiteY30" fmla="*/ 957728 h 1340819"/>
                <a:gd name="connsiteX31" fmla="*/ 303396 w 1519990"/>
                <a:gd name="connsiteY31" fmla="*/ 924589 h 1340819"/>
                <a:gd name="connsiteX32" fmla="*/ 448910 w 1519990"/>
                <a:gd name="connsiteY32" fmla="*/ 924589 h 1340819"/>
                <a:gd name="connsiteX33" fmla="*/ 528508 w 1519990"/>
                <a:gd name="connsiteY33" fmla="*/ 1004294 h 1340819"/>
                <a:gd name="connsiteX34" fmla="*/ 528508 w 1519990"/>
                <a:gd name="connsiteY34" fmla="*/ 1117624 h 1340819"/>
                <a:gd name="connsiteX35" fmla="*/ 554626 w 1519990"/>
                <a:gd name="connsiteY35" fmla="*/ 1117624 h 1340819"/>
                <a:gd name="connsiteX36" fmla="*/ 573282 w 1519990"/>
                <a:gd name="connsiteY36" fmla="*/ 1136305 h 1340819"/>
                <a:gd name="connsiteX37" fmla="*/ 554626 w 1519990"/>
                <a:gd name="connsiteY37" fmla="*/ 1154986 h 1340819"/>
                <a:gd name="connsiteX38" fmla="*/ 528508 w 1519990"/>
                <a:gd name="connsiteY38" fmla="*/ 1154986 h 1340819"/>
                <a:gd name="connsiteX39" fmla="*/ 528508 w 1519990"/>
                <a:gd name="connsiteY39" fmla="*/ 1179894 h 1340819"/>
                <a:gd name="connsiteX40" fmla="*/ 477516 w 1519990"/>
                <a:gd name="connsiteY40" fmla="*/ 1230955 h 1340819"/>
                <a:gd name="connsiteX41" fmla="*/ 274791 w 1519990"/>
                <a:gd name="connsiteY41" fmla="*/ 1230955 h 1340819"/>
                <a:gd name="connsiteX42" fmla="*/ 223799 w 1519990"/>
                <a:gd name="connsiteY42" fmla="*/ 1179894 h 1340819"/>
                <a:gd name="connsiteX43" fmla="*/ 223799 w 1519990"/>
                <a:gd name="connsiteY43" fmla="*/ 1154986 h 1340819"/>
                <a:gd name="connsiteX44" fmla="*/ 197681 w 1519990"/>
                <a:gd name="connsiteY44" fmla="*/ 1154986 h 1340819"/>
                <a:gd name="connsiteX45" fmla="*/ 179025 w 1519990"/>
                <a:gd name="connsiteY45" fmla="*/ 1136305 h 1340819"/>
                <a:gd name="connsiteX46" fmla="*/ 197681 w 1519990"/>
                <a:gd name="connsiteY46" fmla="*/ 1117624 h 1340819"/>
                <a:gd name="connsiteX47" fmla="*/ 223799 w 1519990"/>
                <a:gd name="connsiteY47" fmla="*/ 1117624 h 1340819"/>
                <a:gd name="connsiteX48" fmla="*/ 223799 w 1519990"/>
                <a:gd name="connsiteY48" fmla="*/ 1004294 h 1340819"/>
                <a:gd name="connsiteX49" fmla="*/ 303396 w 1519990"/>
                <a:gd name="connsiteY49" fmla="*/ 924589 h 1340819"/>
                <a:gd name="connsiteX50" fmla="*/ 98731 w 1519990"/>
                <a:gd name="connsiteY50" fmla="*/ 880612 h 1340819"/>
                <a:gd name="connsiteX51" fmla="*/ 98731 w 1519990"/>
                <a:gd name="connsiteY51" fmla="*/ 1303505 h 1340819"/>
                <a:gd name="connsiteX52" fmla="*/ 673407 w 1519990"/>
                <a:gd name="connsiteY52" fmla="*/ 1303505 h 1340819"/>
                <a:gd name="connsiteX53" fmla="*/ 673407 w 1519990"/>
                <a:gd name="connsiteY53" fmla="*/ 880612 h 1340819"/>
                <a:gd name="connsiteX54" fmla="*/ 898303 w 1519990"/>
                <a:gd name="connsiteY54" fmla="*/ 734211 h 1340819"/>
                <a:gd name="connsiteX55" fmla="*/ 898303 w 1519990"/>
                <a:gd name="connsiteY55" fmla="*/ 757969 h 1340819"/>
                <a:gd name="connsiteX56" fmla="*/ 911984 w 1519990"/>
                <a:gd name="connsiteY56" fmla="*/ 771724 h 1340819"/>
                <a:gd name="connsiteX57" fmla="*/ 1115953 w 1519990"/>
                <a:gd name="connsiteY57" fmla="*/ 771724 h 1340819"/>
                <a:gd name="connsiteX58" fmla="*/ 1129633 w 1519990"/>
                <a:gd name="connsiteY58" fmla="*/ 757969 h 1340819"/>
                <a:gd name="connsiteX59" fmla="*/ 1129633 w 1519990"/>
                <a:gd name="connsiteY59" fmla="*/ 734211 h 1340819"/>
                <a:gd name="connsiteX60" fmla="*/ 131142 w 1519990"/>
                <a:gd name="connsiteY60" fmla="*/ 651753 h 1340819"/>
                <a:gd name="connsiteX61" fmla="*/ 37649 w 1519990"/>
                <a:gd name="connsiteY61" fmla="*/ 840810 h 1340819"/>
                <a:gd name="connsiteX62" fmla="*/ 37649 w 1519990"/>
                <a:gd name="connsiteY62" fmla="*/ 843298 h 1340819"/>
                <a:gd name="connsiteX63" fmla="*/ 38895 w 1519990"/>
                <a:gd name="connsiteY63" fmla="*/ 843298 h 1340819"/>
                <a:gd name="connsiteX64" fmla="*/ 61334 w 1519990"/>
                <a:gd name="connsiteY64" fmla="*/ 843298 h 1340819"/>
                <a:gd name="connsiteX65" fmla="*/ 673407 w 1519990"/>
                <a:gd name="connsiteY65" fmla="*/ 843298 h 1340819"/>
                <a:gd name="connsiteX66" fmla="*/ 673407 w 1519990"/>
                <a:gd name="connsiteY66" fmla="*/ 651753 h 1340819"/>
                <a:gd name="connsiteX67" fmla="*/ 1032624 w 1519990"/>
                <a:gd name="connsiteY67" fmla="*/ 539140 h 1340819"/>
                <a:gd name="connsiteX68" fmla="*/ 1032624 w 1519990"/>
                <a:gd name="connsiteY68" fmla="*/ 695447 h 1340819"/>
                <a:gd name="connsiteX69" fmla="*/ 1129633 w 1519990"/>
                <a:gd name="connsiteY69" fmla="*/ 695447 h 1340819"/>
                <a:gd name="connsiteX70" fmla="*/ 1129633 w 1519990"/>
                <a:gd name="connsiteY70" fmla="*/ 581656 h 1340819"/>
                <a:gd name="connsiteX71" fmla="*/ 1087347 w 1519990"/>
                <a:gd name="connsiteY71" fmla="*/ 539140 h 1340819"/>
                <a:gd name="connsiteX72" fmla="*/ 940589 w 1519990"/>
                <a:gd name="connsiteY72" fmla="*/ 539140 h 1340819"/>
                <a:gd name="connsiteX73" fmla="*/ 898303 w 1519990"/>
                <a:gd name="connsiteY73" fmla="*/ 581656 h 1340819"/>
                <a:gd name="connsiteX74" fmla="*/ 898303 w 1519990"/>
                <a:gd name="connsiteY74" fmla="*/ 695447 h 1340819"/>
                <a:gd name="connsiteX75" fmla="*/ 995313 w 1519990"/>
                <a:gd name="connsiteY75" fmla="*/ 695447 h 1340819"/>
                <a:gd name="connsiteX76" fmla="*/ 995313 w 1519990"/>
                <a:gd name="connsiteY76" fmla="*/ 539140 h 1340819"/>
                <a:gd name="connsiteX77" fmla="*/ 940589 w 1519990"/>
                <a:gd name="connsiteY77" fmla="*/ 501627 h 1340819"/>
                <a:gd name="connsiteX78" fmla="*/ 1087347 w 1519990"/>
                <a:gd name="connsiteY78" fmla="*/ 501627 h 1340819"/>
                <a:gd name="connsiteX79" fmla="*/ 1166945 w 1519990"/>
                <a:gd name="connsiteY79" fmla="*/ 581656 h 1340819"/>
                <a:gd name="connsiteX80" fmla="*/ 1166945 w 1519990"/>
                <a:gd name="connsiteY80" fmla="*/ 695447 h 1340819"/>
                <a:gd name="connsiteX81" fmla="*/ 1191819 w 1519990"/>
                <a:gd name="connsiteY81" fmla="*/ 695447 h 1340819"/>
                <a:gd name="connsiteX82" fmla="*/ 1210475 w 1519990"/>
                <a:gd name="connsiteY82" fmla="*/ 714203 h 1340819"/>
                <a:gd name="connsiteX83" fmla="*/ 1191819 w 1519990"/>
                <a:gd name="connsiteY83" fmla="*/ 734211 h 1340819"/>
                <a:gd name="connsiteX84" fmla="*/ 1166945 w 1519990"/>
                <a:gd name="connsiteY84" fmla="*/ 734211 h 1340819"/>
                <a:gd name="connsiteX85" fmla="*/ 1166945 w 1519990"/>
                <a:gd name="connsiteY85" fmla="*/ 757969 h 1340819"/>
                <a:gd name="connsiteX86" fmla="*/ 1115953 w 1519990"/>
                <a:gd name="connsiteY86" fmla="*/ 807987 h 1340819"/>
                <a:gd name="connsiteX87" fmla="*/ 911984 w 1519990"/>
                <a:gd name="connsiteY87" fmla="*/ 807987 h 1340819"/>
                <a:gd name="connsiteX88" fmla="*/ 860992 w 1519990"/>
                <a:gd name="connsiteY88" fmla="*/ 757969 h 1340819"/>
                <a:gd name="connsiteX89" fmla="*/ 860992 w 1519990"/>
                <a:gd name="connsiteY89" fmla="*/ 734211 h 1340819"/>
                <a:gd name="connsiteX90" fmla="*/ 836118 w 1519990"/>
                <a:gd name="connsiteY90" fmla="*/ 734211 h 1340819"/>
                <a:gd name="connsiteX91" fmla="*/ 816218 w 1519990"/>
                <a:gd name="connsiteY91" fmla="*/ 714203 h 1340819"/>
                <a:gd name="connsiteX92" fmla="*/ 836118 w 1519990"/>
                <a:gd name="connsiteY92" fmla="*/ 695447 h 1340819"/>
                <a:gd name="connsiteX93" fmla="*/ 860992 w 1519990"/>
                <a:gd name="connsiteY93" fmla="*/ 695447 h 1340819"/>
                <a:gd name="connsiteX94" fmla="*/ 860992 w 1519990"/>
                <a:gd name="connsiteY94" fmla="*/ 581656 h 1340819"/>
                <a:gd name="connsiteX95" fmla="*/ 940589 w 1519990"/>
                <a:gd name="connsiteY95" fmla="*/ 501627 h 1340819"/>
                <a:gd name="connsiteX96" fmla="*/ 406638 w 1519990"/>
                <a:gd name="connsiteY96" fmla="*/ 305976 h 1340819"/>
                <a:gd name="connsiteX97" fmla="*/ 406638 w 1519990"/>
                <a:gd name="connsiteY97" fmla="*/ 432843 h 1340819"/>
                <a:gd name="connsiteX98" fmla="*/ 341816 w 1519990"/>
                <a:gd name="connsiteY98" fmla="*/ 497521 h 1340819"/>
                <a:gd name="connsiteX99" fmla="*/ 137375 w 1519990"/>
                <a:gd name="connsiteY99" fmla="*/ 497521 h 1340819"/>
                <a:gd name="connsiteX100" fmla="*/ 137375 w 1519990"/>
                <a:gd name="connsiteY100" fmla="*/ 613195 h 1340819"/>
                <a:gd name="connsiteX101" fmla="*/ 673407 w 1519990"/>
                <a:gd name="connsiteY101" fmla="*/ 613195 h 1340819"/>
                <a:gd name="connsiteX102" fmla="*/ 673407 w 1519990"/>
                <a:gd name="connsiteY102" fmla="*/ 394285 h 1340819"/>
                <a:gd name="connsiteX103" fmla="*/ 644736 w 1519990"/>
                <a:gd name="connsiteY103" fmla="*/ 410455 h 1340819"/>
                <a:gd name="connsiteX104" fmla="*/ 517584 w 1519990"/>
                <a:gd name="connsiteY104" fmla="*/ 375628 h 1340819"/>
                <a:gd name="connsiteX105" fmla="*/ 515091 w 1519990"/>
                <a:gd name="connsiteY105" fmla="*/ 370653 h 1340819"/>
                <a:gd name="connsiteX106" fmla="*/ 506365 w 1519990"/>
                <a:gd name="connsiteY106" fmla="*/ 305976 h 1340819"/>
                <a:gd name="connsiteX107" fmla="*/ 137375 w 1519990"/>
                <a:gd name="connsiteY107" fmla="*/ 305976 h 1340819"/>
                <a:gd name="connsiteX108" fmla="*/ 137375 w 1519990"/>
                <a:gd name="connsiteY108" fmla="*/ 460207 h 1340819"/>
                <a:gd name="connsiteX109" fmla="*/ 341816 w 1519990"/>
                <a:gd name="connsiteY109" fmla="*/ 460207 h 1340819"/>
                <a:gd name="connsiteX110" fmla="*/ 369241 w 1519990"/>
                <a:gd name="connsiteY110" fmla="*/ 432843 h 1340819"/>
                <a:gd name="connsiteX111" fmla="*/ 369241 w 1519990"/>
                <a:gd name="connsiteY111" fmla="*/ 305976 h 1340819"/>
                <a:gd name="connsiteX112" fmla="*/ 1018556 w 1519990"/>
                <a:gd name="connsiteY112" fmla="*/ 206160 h 1340819"/>
                <a:gd name="connsiteX113" fmla="*/ 992533 w 1519990"/>
                <a:gd name="connsiteY113" fmla="*/ 212690 h 1340819"/>
                <a:gd name="connsiteX114" fmla="*/ 710805 w 1519990"/>
                <a:gd name="connsiteY114" fmla="*/ 371897 h 1340819"/>
                <a:gd name="connsiteX115" fmla="*/ 710805 w 1519990"/>
                <a:gd name="connsiteY115" fmla="*/ 376872 h 1340819"/>
                <a:gd name="connsiteX116" fmla="*/ 710805 w 1519990"/>
                <a:gd name="connsiteY116" fmla="*/ 613195 h 1340819"/>
                <a:gd name="connsiteX117" fmla="*/ 710805 w 1519990"/>
                <a:gd name="connsiteY117" fmla="*/ 651753 h 1340819"/>
                <a:gd name="connsiteX118" fmla="*/ 710805 w 1519990"/>
                <a:gd name="connsiteY118" fmla="*/ 843298 h 1340819"/>
                <a:gd name="connsiteX119" fmla="*/ 710805 w 1519990"/>
                <a:gd name="connsiteY119" fmla="*/ 880612 h 1340819"/>
                <a:gd name="connsiteX120" fmla="*/ 710805 w 1519990"/>
                <a:gd name="connsiteY120" fmla="*/ 1303505 h 1340819"/>
                <a:gd name="connsiteX121" fmla="*/ 865382 w 1519990"/>
                <a:gd name="connsiteY121" fmla="*/ 1303505 h 1340819"/>
                <a:gd name="connsiteX122" fmla="*/ 865382 w 1519990"/>
                <a:gd name="connsiteY122" fmla="*/ 1073402 h 1340819"/>
                <a:gd name="connsiteX123" fmla="*/ 867875 w 1519990"/>
                <a:gd name="connsiteY123" fmla="*/ 1051013 h 1340819"/>
                <a:gd name="connsiteX124" fmla="*/ 867875 w 1519990"/>
                <a:gd name="connsiteY124" fmla="*/ 1049770 h 1340819"/>
                <a:gd name="connsiteX125" fmla="*/ 1018712 w 1519990"/>
                <a:gd name="connsiteY125" fmla="*/ 920414 h 1340819"/>
                <a:gd name="connsiteX126" fmla="*/ 1172042 w 1519990"/>
                <a:gd name="connsiteY126" fmla="*/ 1073402 h 1340819"/>
                <a:gd name="connsiteX127" fmla="*/ 1172042 w 1519990"/>
                <a:gd name="connsiteY127" fmla="*/ 1303505 h 1340819"/>
                <a:gd name="connsiteX128" fmla="*/ 1326618 w 1519990"/>
                <a:gd name="connsiteY128" fmla="*/ 1303505 h 1340819"/>
                <a:gd name="connsiteX129" fmla="*/ 1326618 w 1519990"/>
                <a:gd name="connsiteY129" fmla="*/ 381847 h 1340819"/>
                <a:gd name="connsiteX130" fmla="*/ 1043643 w 1519990"/>
                <a:gd name="connsiteY130" fmla="*/ 212690 h 1340819"/>
                <a:gd name="connsiteX131" fmla="*/ 1018556 w 1519990"/>
                <a:gd name="connsiteY131" fmla="*/ 206160 h 1340819"/>
                <a:gd name="connsiteX132" fmla="*/ 131142 w 1519990"/>
                <a:gd name="connsiteY132" fmla="*/ 75872 h 1340819"/>
                <a:gd name="connsiteX133" fmla="*/ 37649 w 1519990"/>
                <a:gd name="connsiteY133" fmla="*/ 266174 h 1340819"/>
                <a:gd name="connsiteX134" fmla="*/ 37649 w 1519990"/>
                <a:gd name="connsiteY134" fmla="*/ 267418 h 1340819"/>
                <a:gd name="connsiteX135" fmla="*/ 38895 w 1519990"/>
                <a:gd name="connsiteY135" fmla="*/ 268661 h 1340819"/>
                <a:gd name="connsiteX136" fmla="*/ 99978 w 1519990"/>
                <a:gd name="connsiteY136" fmla="*/ 268661 h 1340819"/>
                <a:gd name="connsiteX137" fmla="*/ 526310 w 1519990"/>
                <a:gd name="connsiteY137" fmla="*/ 268661 h 1340819"/>
                <a:gd name="connsiteX138" fmla="*/ 537530 w 1519990"/>
                <a:gd name="connsiteY138" fmla="*/ 257467 h 1340819"/>
                <a:gd name="connsiteX139" fmla="*/ 538776 w 1519990"/>
                <a:gd name="connsiteY139" fmla="*/ 257467 h 1340819"/>
                <a:gd name="connsiteX140" fmla="*/ 551242 w 1519990"/>
                <a:gd name="connsiteY140" fmla="*/ 248761 h 1340819"/>
                <a:gd name="connsiteX141" fmla="*/ 859149 w 1519990"/>
                <a:gd name="connsiteY141" fmla="*/ 75872 h 1340819"/>
                <a:gd name="connsiteX142" fmla="*/ 1019179 w 1519990"/>
                <a:gd name="connsiteY142" fmla="*/ 38092 h 1340819"/>
                <a:gd name="connsiteX143" fmla="*/ 993780 w 1519990"/>
                <a:gd name="connsiteY143" fmla="*/ 44777 h 1340819"/>
                <a:gd name="connsiteX144" fmla="*/ 755682 w 1519990"/>
                <a:gd name="connsiteY144" fmla="*/ 176620 h 1340819"/>
                <a:gd name="connsiteX145" fmla="*/ 568694 w 1519990"/>
                <a:gd name="connsiteY145" fmla="*/ 281099 h 1340819"/>
                <a:gd name="connsiteX146" fmla="*/ 567448 w 1519990"/>
                <a:gd name="connsiteY146" fmla="*/ 283587 h 1340819"/>
                <a:gd name="connsiteX147" fmla="*/ 559968 w 1519990"/>
                <a:gd name="connsiteY147" fmla="*/ 288562 h 1340819"/>
                <a:gd name="connsiteX148" fmla="*/ 557475 w 1519990"/>
                <a:gd name="connsiteY148" fmla="*/ 291050 h 1340819"/>
                <a:gd name="connsiteX149" fmla="*/ 551242 w 1519990"/>
                <a:gd name="connsiteY149" fmla="*/ 297269 h 1340819"/>
                <a:gd name="connsiteX150" fmla="*/ 542516 w 1519990"/>
                <a:gd name="connsiteY150" fmla="*/ 313438 h 1340819"/>
                <a:gd name="connsiteX151" fmla="*/ 547502 w 1519990"/>
                <a:gd name="connsiteY151" fmla="*/ 353240 h 1340819"/>
                <a:gd name="connsiteX152" fmla="*/ 549996 w 1519990"/>
                <a:gd name="connsiteY152" fmla="*/ 356971 h 1340819"/>
                <a:gd name="connsiteX153" fmla="*/ 626037 w 1519990"/>
                <a:gd name="connsiteY153" fmla="*/ 376872 h 1340819"/>
                <a:gd name="connsiteX154" fmla="*/ 975081 w 1519990"/>
                <a:gd name="connsiteY154" fmla="*/ 179108 h 1340819"/>
                <a:gd name="connsiteX155" fmla="*/ 1062342 w 1519990"/>
                <a:gd name="connsiteY155" fmla="*/ 179108 h 1340819"/>
                <a:gd name="connsiteX156" fmla="*/ 1397673 w 1519990"/>
                <a:gd name="connsiteY156" fmla="*/ 381847 h 1340819"/>
                <a:gd name="connsiteX157" fmla="*/ 1473715 w 1519990"/>
                <a:gd name="connsiteY157" fmla="*/ 359459 h 1340819"/>
                <a:gd name="connsiteX158" fmla="*/ 1476208 w 1519990"/>
                <a:gd name="connsiteY158" fmla="*/ 355728 h 1340819"/>
                <a:gd name="connsiteX159" fmla="*/ 1481195 w 1519990"/>
                <a:gd name="connsiteY159" fmla="*/ 317170 h 1340819"/>
                <a:gd name="connsiteX160" fmla="*/ 1453770 w 1519990"/>
                <a:gd name="connsiteY160" fmla="*/ 284831 h 1340819"/>
                <a:gd name="connsiteX161" fmla="*/ 1043643 w 1519990"/>
                <a:gd name="connsiteY161" fmla="*/ 43533 h 1340819"/>
                <a:gd name="connsiteX162" fmla="*/ 1019179 w 1519990"/>
                <a:gd name="connsiteY162" fmla="*/ 38092 h 1340819"/>
                <a:gd name="connsiteX163" fmla="*/ 1018712 w 1519990"/>
                <a:gd name="connsiteY163" fmla="*/ 0 h 1340819"/>
                <a:gd name="connsiteX164" fmla="*/ 1062342 w 1519990"/>
                <a:gd name="connsiteY164" fmla="*/ 11194 h 1340819"/>
                <a:gd name="connsiteX165" fmla="*/ 1472469 w 1519990"/>
                <a:gd name="connsiteY165" fmla="*/ 252492 h 1340819"/>
                <a:gd name="connsiteX166" fmla="*/ 1516099 w 1519990"/>
                <a:gd name="connsiteY166" fmla="*/ 305976 h 1340819"/>
                <a:gd name="connsiteX167" fmla="*/ 1508620 w 1519990"/>
                <a:gd name="connsiteY167" fmla="*/ 374385 h 1340819"/>
                <a:gd name="connsiteX168" fmla="*/ 1506126 w 1519990"/>
                <a:gd name="connsiteY168" fmla="*/ 378116 h 1340819"/>
                <a:gd name="connsiteX169" fmla="*/ 1425098 w 1519990"/>
                <a:gd name="connsiteY169" fmla="*/ 424137 h 1340819"/>
                <a:gd name="connsiteX170" fmla="*/ 1380221 w 1519990"/>
                <a:gd name="connsiteY170" fmla="*/ 414186 h 1340819"/>
                <a:gd name="connsiteX171" fmla="*/ 1378975 w 1519990"/>
                <a:gd name="connsiteY171" fmla="*/ 412943 h 1340819"/>
                <a:gd name="connsiteX172" fmla="*/ 1364016 w 1519990"/>
                <a:gd name="connsiteY172" fmla="*/ 404236 h 1340819"/>
                <a:gd name="connsiteX173" fmla="*/ 1364016 w 1519990"/>
                <a:gd name="connsiteY173" fmla="*/ 1303505 h 1340819"/>
                <a:gd name="connsiteX174" fmla="*/ 1386454 w 1519990"/>
                <a:gd name="connsiteY174" fmla="*/ 1303505 h 1340819"/>
                <a:gd name="connsiteX175" fmla="*/ 1405153 w 1519990"/>
                <a:gd name="connsiteY175" fmla="*/ 1322162 h 1340819"/>
                <a:gd name="connsiteX176" fmla="*/ 1386454 w 1519990"/>
                <a:gd name="connsiteY176" fmla="*/ 1340819 h 1340819"/>
                <a:gd name="connsiteX177" fmla="*/ 710805 w 1519990"/>
                <a:gd name="connsiteY177" fmla="*/ 1340819 h 1340819"/>
                <a:gd name="connsiteX178" fmla="*/ 61334 w 1519990"/>
                <a:gd name="connsiteY178" fmla="*/ 1340819 h 1340819"/>
                <a:gd name="connsiteX179" fmla="*/ 41388 w 1519990"/>
                <a:gd name="connsiteY179" fmla="*/ 1340819 h 1340819"/>
                <a:gd name="connsiteX180" fmla="*/ 22690 w 1519990"/>
                <a:gd name="connsiteY180" fmla="*/ 1322162 h 1340819"/>
                <a:gd name="connsiteX181" fmla="*/ 41388 w 1519990"/>
                <a:gd name="connsiteY181" fmla="*/ 1303505 h 1340819"/>
                <a:gd name="connsiteX182" fmla="*/ 61334 w 1519990"/>
                <a:gd name="connsiteY182" fmla="*/ 1303505 h 1340819"/>
                <a:gd name="connsiteX183" fmla="*/ 61334 w 1519990"/>
                <a:gd name="connsiteY183" fmla="*/ 880612 h 1340819"/>
                <a:gd name="connsiteX184" fmla="*/ 38895 w 1519990"/>
                <a:gd name="connsiteY184" fmla="*/ 880612 h 1340819"/>
                <a:gd name="connsiteX185" fmla="*/ 6484 w 1519990"/>
                <a:gd name="connsiteY185" fmla="*/ 861955 h 1340819"/>
                <a:gd name="connsiteX186" fmla="*/ 3991 w 1519990"/>
                <a:gd name="connsiteY186" fmla="*/ 825885 h 1340819"/>
                <a:gd name="connsiteX187" fmla="*/ 99978 w 1519990"/>
                <a:gd name="connsiteY187" fmla="*/ 629364 h 1340819"/>
                <a:gd name="connsiteX188" fmla="*/ 99978 w 1519990"/>
                <a:gd name="connsiteY188" fmla="*/ 305976 h 1340819"/>
                <a:gd name="connsiteX189" fmla="*/ 38895 w 1519990"/>
                <a:gd name="connsiteY189" fmla="*/ 305976 h 1340819"/>
                <a:gd name="connsiteX190" fmla="*/ 6484 w 1519990"/>
                <a:gd name="connsiteY190" fmla="*/ 287318 h 1340819"/>
                <a:gd name="connsiteX191" fmla="*/ 3991 w 1519990"/>
                <a:gd name="connsiteY191" fmla="*/ 250004 h 1340819"/>
                <a:gd name="connsiteX192" fmla="*/ 107457 w 1519990"/>
                <a:gd name="connsiteY192" fmla="*/ 38558 h 1340819"/>
                <a:gd name="connsiteX193" fmla="*/ 926464 w 1519990"/>
                <a:gd name="connsiteY193" fmla="*/ 38558 h 1340819"/>
                <a:gd name="connsiteX194" fmla="*/ 975081 w 1519990"/>
                <a:gd name="connsiteY194" fmla="*/ 11194 h 1340819"/>
                <a:gd name="connsiteX195" fmla="*/ 1018712 w 1519990"/>
                <a:gd name="connsiteY195" fmla="*/ 0 h 134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19990" h="1340819">
                  <a:moveTo>
                    <a:pt x="1093618" y="1171779"/>
                  </a:moveTo>
                  <a:cubicBezTo>
                    <a:pt x="1103230" y="1171779"/>
                    <a:pt x="1111641" y="1180190"/>
                    <a:pt x="1111641" y="1189802"/>
                  </a:cubicBezTo>
                  <a:cubicBezTo>
                    <a:pt x="1111641" y="1200616"/>
                    <a:pt x="1103230" y="1209026"/>
                    <a:pt x="1093618" y="1209026"/>
                  </a:cubicBezTo>
                  <a:cubicBezTo>
                    <a:pt x="1082804" y="1209026"/>
                    <a:pt x="1074393" y="1200616"/>
                    <a:pt x="1074393" y="1189802"/>
                  </a:cubicBezTo>
                  <a:cubicBezTo>
                    <a:pt x="1074393" y="1180190"/>
                    <a:pt x="1082804" y="1171779"/>
                    <a:pt x="1093618" y="1171779"/>
                  </a:cubicBezTo>
                  <a:close/>
                  <a:moveTo>
                    <a:pt x="261110" y="1154986"/>
                  </a:moveTo>
                  <a:lnTo>
                    <a:pt x="261110" y="1179894"/>
                  </a:lnTo>
                  <a:cubicBezTo>
                    <a:pt x="261110" y="1187366"/>
                    <a:pt x="267329" y="1193593"/>
                    <a:pt x="274791" y="1193593"/>
                  </a:cubicBezTo>
                  <a:lnTo>
                    <a:pt x="477516" y="1193593"/>
                  </a:lnTo>
                  <a:cubicBezTo>
                    <a:pt x="486222" y="1193593"/>
                    <a:pt x="491197" y="1187366"/>
                    <a:pt x="491197" y="1179894"/>
                  </a:cubicBezTo>
                  <a:lnTo>
                    <a:pt x="491197" y="1154986"/>
                  </a:lnTo>
                  <a:close/>
                  <a:moveTo>
                    <a:pt x="902779" y="1072158"/>
                  </a:moveTo>
                  <a:lnTo>
                    <a:pt x="902779" y="1073402"/>
                  </a:lnTo>
                  <a:lnTo>
                    <a:pt x="902779" y="1303505"/>
                  </a:lnTo>
                  <a:lnTo>
                    <a:pt x="1134644" y="1303505"/>
                  </a:lnTo>
                  <a:lnTo>
                    <a:pt x="1134644" y="1073402"/>
                  </a:lnTo>
                  <a:lnTo>
                    <a:pt x="1134644" y="1072158"/>
                  </a:lnTo>
                  <a:close/>
                  <a:moveTo>
                    <a:pt x="395431" y="961951"/>
                  </a:moveTo>
                  <a:lnTo>
                    <a:pt x="395431" y="1117624"/>
                  </a:lnTo>
                  <a:lnTo>
                    <a:pt x="491197" y="1117624"/>
                  </a:lnTo>
                  <a:lnTo>
                    <a:pt x="491197" y="1004294"/>
                  </a:lnTo>
                  <a:cubicBezTo>
                    <a:pt x="491197" y="980631"/>
                    <a:pt x="472541" y="961951"/>
                    <a:pt x="448910" y="961951"/>
                  </a:cubicBezTo>
                  <a:close/>
                  <a:moveTo>
                    <a:pt x="303396" y="961951"/>
                  </a:moveTo>
                  <a:cubicBezTo>
                    <a:pt x="279766" y="961951"/>
                    <a:pt x="261110" y="980631"/>
                    <a:pt x="261110" y="1004294"/>
                  </a:cubicBezTo>
                  <a:lnTo>
                    <a:pt x="261110" y="1117624"/>
                  </a:lnTo>
                  <a:lnTo>
                    <a:pt x="356876" y="1117624"/>
                  </a:lnTo>
                  <a:lnTo>
                    <a:pt x="356876" y="961951"/>
                  </a:lnTo>
                  <a:close/>
                  <a:moveTo>
                    <a:pt x="1018712" y="957728"/>
                  </a:moveTo>
                  <a:cubicBezTo>
                    <a:pt x="967602" y="957728"/>
                    <a:pt x="925218" y="990067"/>
                    <a:pt x="909012" y="1034844"/>
                  </a:cubicBezTo>
                  <a:lnTo>
                    <a:pt x="1128411" y="1034844"/>
                  </a:lnTo>
                  <a:cubicBezTo>
                    <a:pt x="1112205" y="990067"/>
                    <a:pt x="1069822" y="957728"/>
                    <a:pt x="1018712" y="957728"/>
                  </a:cubicBezTo>
                  <a:close/>
                  <a:moveTo>
                    <a:pt x="303396" y="924589"/>
                  </a:moveTo>
                  <a:lnTo>
                    <a:pt x="448910" y="924589"/>
                  </a:lnTo>
                  <a:cubicBezTo>
                    <a:pt x="493684" y="924589"/>
                    <a:pt x="528508" y="960705"/>
                    <a:pt x="528508" y="1004294"/>
                  </a:cubicBezTo>
                  <a:lnTo>
                    <a:pt x="528508" y="1117624"/>
                  </a:lnTo>
                  <a:lnTo>
                    <a:pt x="554626" y="1117624"/>
                  </a:lnTo>
                  <a:cubicBezTo>
                    <a:pt x="564576" y="1117624"/>
                    <a:pt x="573282" y="1126342"/>
                    <a:pt x="573282" y="1136305"/>
                  </a:cubicBezTo>
                  <a:cubicBezTo>
                    <a:pt x="573282" y="1147514"/>
                    <a:pt x="564576" y="1154986"/>
                    <a:pt x="554626" y="1154986"/>
                  </a:cubicBezTo>
                  <a:lnTo>
                    <a:pt x="528508" y="1154986"/>
                  </a:lnTo>
                  <a:lnTo>
                    <a:pt x="528508" y="1179894"/>
                  </a:lnTo>
                  <a:cubicBezTo>
                    <a:pt x="528508" y="1208538"/>
                    <a:pt x="506121" y="1230955"/>
                    <a:pt x="477516" y="1230955"/>
                  </a:cubicBezTo>
                  <a:lnTo>
                    <a:pt x="274791" y="1230955"/>
                  </a:lnTo>
                  <a:cubicBezTo>
                    <a:pt x="246186" y="1230955"/>
                    <a:pt x="223799" y="1208538"/>
                    <a:pt x="223799" y="1179894"/>
                  </a:cubicBezTo>
                  <a:lnTo>
                    <a:pt x="223799" y="1154986"/>
                  </a:lnTo>
                  <a:lnTo>
                    <a:pt x="197681" y="1154986"/>
                  </a:lnTo>
                  <a:cubicBezTo>
                    <a:pt x="187731" y="1154986"/>
                    <a:pt x="179025" y="1147514"/>
                    <a:pt x="179025" y="1136305"/>
                  </a:cubicBezTo>
                  <a:cubicBezTo>
                    <a:pt x="179025" y="1126342"/>
                    <a:pt x="187731" y="1117624"/>
                    <a:pt x="197681" y="1117624"/>
                  </a:cubicBezTo>
                  <a:lnTo>
                    <a:pt x="223799" y="1117624"/>
                  </a:lnTo>
                  <a:lnTo>
                    <a:pt x="223799" y="1004294"/>
                  </a:lnTo>
                  <a:cubicBezTo>
                    <a:pt x="223799" y="960705"/>
                    <a:pt x="258623" y="924589"/>
                    <a:pt x="303396" y="924589"/>
                  </a:cubicBezTo>
                  <a:close/>
                  <a:moveTo>
                    <a:pt x="98731" y="880612"/>
                  </a:moveTo>
                  <a:lnTo>
                    <a:pt x="98731" y="1303505"/>
                  </a:lnTo>
                  <a:lnTo>
                    <a:pt x="673407" y="1303505"/>
                  </a:lnTo>
                  <a:lnTo>
                    <a:pt x="673407" y="880612"/>
                  </a:lnTo>
                  <a:close/>
                  <a:moveTo>
                    <a:pt x="898303" y="734211"/>
                  </a:moveTo>
                  <a:lnTo>
                    <a:pt x="898303" y="757969"/>
                  </a:lnTo>
                  <a:cubicBezTo>
                    <a:pt x="898303" y="765472"/>
                    <a:pt x="904522" y="771724"/>
                    <a:pt x="911984" y="771724"/>
                  </a:cubicBezTo>
                  <a:lnTo>
                    <a:pt x="1115953" y="771724"/>
                  </a:lnTo>
                  <a:cubicBezTo>
                    <a:pt x="1123415" y="771724"/>
                    <a:pt x="1129633" y="765472"/>
                    <a:pt x="1129633" y="757969"/>
                  </a:cubicBezTo>
                  <a:lnTo>
                    <a:pt x="1129633" y="734211"/>
                  </a:lnTo>
                  <a:close/>
                  <a:moveTo>
                    <a:pt x="131142" y="651753"/>
                  </a:moveTo>
                  <a:lnTo>
                    <a:pt x="37649" y="840810"/>
                  </a:lnTo>
                  <a:cubicBezTo>
                    <a:pt x="37649" y="842054"/>
                    <a:pt x="37649" y="842054"/>
                    <a:pt x="37649" y="843298"/>
                  </a:cubicBezTo>
                  <a:lnTo>
                    <a:pt x="38895" y="843298"/>
                  </a:lnTo>
                  <a:lnTo>
                    <a:pt x="61334" y="843298"/>
                  </a:lnTo>
                  <a:lnTo>
                    <a:pt x="673407" y="843298"/>
                  </a:lnTo>
                  <a:lnTo>
                    <a:pt x="673407" y="651753"/>
                  </a:lnTo>
                  <a:close/>
                  <a:moveTo>
                    <a:pt x="1032624" y="539140"/>
                  </a:moveTo>
                  <a:lnTo>
                    <a:pt x="1032624" y="695447"/>
                  </a:lnTo>
                  <a:lnTo>
                    <a:pt x="1129633" y="695447"/>
                  </a:lnTo>
                  <a:lnTo>
                    <a:pt x="1129633" y="581656"/>
                  </a:lnTo>
                  <a:cubicBezTo>
                    <a:pt x="1129633" y="557897"/>
                    <a:pt x="1110978" y="539140"/>
                    <a:pt x="1087347" y="539140"/>
                  </a:cubicBezTo>
                  <a:close/>
                  <a:moveTo>
                    <a:pt x="940589" y="539140"/>
                  </a:moveTo>
                  <a:cubicBezTo>
                    <a:pt x="916959" y="539140"/>
                    <a:pt x="898303" y="557897"/>
                    <a:pt x="898303" y="581656"/>
                  </a:cubicBezTo>
                  <a:lnTo>
                    <a:pt x="898303" y="695447"/>
                  </a:lnTo>
                  <a:lnTo>
                    <a:pt x="995313" y="695447"/>
                  </a:lnTo>
                  <a:lnTo>
                    <a:pt x="995313" y="539140"/>
                  </a:lnTo>
                  <a:close/>
                  <a:moveTo>
                    <a:pt x="940589" y="501627"/>
                  </a:moveTo>
                  <a:lnTo>
                    <a:pt x="1087347" y="501627"/>
                  </a:lnTo>
                  <a:cubicBezTo>
                    <a:pt x="1130877" y="501627"/>
                    <a:pt x="1166945" y="536639"/>
                    <a:pt x="1166945" y="581656"/>
                  </a:cubicBezTo>
                  <a:lnTo>
                    <a:pt x="1166945" y="695447"/>
                  </a:lnTo>
                  <a:lnTo>
                    <a:pt x="1191819" y="695447"/>
                  </a:lnTo>
                  <a:cubicBezTo>
                    <a:pt x="1201769" y="695447"/>
                    <a:pt x="1210475" y="704200"/>
                    <a:pt x="1210475" y="714203"/>
                  </a:cubicBezTo>
                  <a:cubicBezTo>
                    <a:pt x="1210475" y="725458"/>
                    <a:pt x="1201769" y="734211"/>
                    <a:pt x="1191819" y="734211"/>
                  </a:cubicBezTo>
                  <a:lnTo>
                    <a:pt x="1166945" y="734211"/>
                  </a:lnTo>
                  <a:lnTo>
                    <a:pt x="1166945" y="757969"/>
                  </a:lnTo>
                  <a:cubicBezTo>
                    <a:pt x="1166945" y="785479"/>
                    <a:pt x="1143314" y="807987"/>
                    <a:pt x="1115953" y="807987"/>
                  </a:cubicBezTo>
                  <a:lnTo>
                    <a:pt x="911984" y="807987"/>
                  </a:lnTo>
                  <a:cubicBezTo>
                    <a:pt x="883379" y="807987"/>
                    <a:pt x="860992" y="785479"/>
                    <a:pt x="860992" y="757969"/>
                  </a:cubicBezTo>
                  <a:lnTo>
                    <a:pt x="860992" y="734211"/>
                  </a:lnTo>
                  <a:lnTo>
                    <a:pt x="836118" y="734211"/>
                  </a:lnTo>
                  <a:cubicBezTo>
                    <a:pt x="826168" y="734211"/>
                    <a:pt x="816218" y="725458"/>
                    <a:pt x="816218" y="714203"/>
                  </a:cubicBezTo>
                  <a:cubicBezTo>
                    <a:pt x="816218" y="704200"/>
                    <a:pt x="826168" y="695447"/>
                    <a:pt x="836118" y="695447"/>
                  </a:cubicBezTo>
                  <a:lnTo>
                    <a:pt x="860992" y="695447"/>
                  </a:lnTo>
                  <a:lnTo>
                    <a:pt x="860992" y="581656"/>
                  </a:lnTo>
                  <a:cubicBezTo>
                    <a:pt x="860992" y="536639"/>
                    <a:pt x="897059" y="501627"/>
                    <a:pt x="940589" y="501627"/>
                  </a:cubicBezTo>
                  <a:close/>
                  <a:moveTo>
                    <a:pt x="406638" y="305976"/>
                  </a:moveTo>
                  <a:lnTo>
                    <a:pt x="406638" y="432843"/>
                  </a:lnTo>
                  <a:cubicBezTo>
                    <a:pt x="406638" y="468914"/>
                    <a:pt x="376720" y="497521"/>
                    <a:pt x="341816" y="497521"/>
                  </a:cubicBezTo>
                  <a:lnTo>
                    <a:pt x="137375" y="497521"/>
                  </a:lnTo>
                  <a:lnTo>
                    <a:pt x="137375" y="613195"/>
                  </a:lnTo>
                  <a:lnTo>
                    <a:pt x="673407" y="613195"/>
                  </a:lnTo>
                  <a:lnTo>
                    <a:pt x="673407" y="394285"/>
                  </a:lnTo>
                  <a:lnTo>
                    <a:pt x="644736" y="410455"/>
                  </a:lnTo>
                  <a:cubicBezTo>
                    <a:pt x="598612" y="434087"/>
                    <a:pt x="542516" y="417918"/>
                    <a:pt x="517584" y="375628"/>
                  </a:cubicBezTo>
                  <a:lnTo>
                    <a:pt x="515091" y="370653"/>
                  </a:lnTo>
                  <a:cubicBezTo>
                    <a:pt x="502625" y="351996"/>
                    <a:pt x="500132" y="328364"/>
                    <a:pt x="506365" y="305976"/>
                  </a:cubicBezTo>
                  <a:close/>
                  <a:moveTo>
                    <a:pt x="137375" y="305976"/>
                  </a:moveTo>
                  <a:lnTo>
                    <a:pt x="137375" y="460207"/>
                  </a:lnTo>
                  <a:lnTo>
                    <a:pt x="341816" y="460207"/>
                  </a:lnTo>
                  <a:cubicBezTo>
                    <a:pt x="356775" y="460207"/>
                    <a:pt x="369241" y="447769"/>
                    <a:pt x="369241" y="432843"/>
                  </a:cubicBezTo>
                  <a:lnTo>
                    <a:pt x="369241" y="305976"/>
                  </a:lnTo>
                  <a:close/>
                  <a:moveTo>
                    <a:pt x="1018556" y="206160"/>
                  </a:moveTo>
                  <a:cubicBezTo>
                    <a:pt x="1009674" y="206160"/>
                    <a:pt x="1000636" y="208337"/>
                    <a:pt x="992533" y="212690"/>
                  </a:cubicBezTo>
                  <a:lnTo>
                    <a:pt x="710805" y="371897"/>
                  </a:lnTo>
                  <a:lnTo>
                    <a:pt x="710805" y="376872"/>
                  </a:lnTo>
                  <a:lnTo>
                    <a:pt x="710805" y="613195"/>
                  </a:lnTo>
                  <a:lnTo>
                    <a:pt x="710805" y="651753"/>
                  </a:lnTo>
                  <a:lnTo>
                    <a:pt x="710805" y="843298"/>
                  </a:lnTo>
                  <a:lnTo>
                    <a:pt x="710805" y="880612"/>
                  </a:lnTo>
                  <a:lnTo>
                    <a:pt x="710805" y="1303505"/>
                  </a:lnTo>
                  <a:lnTo>
                    <a:pt x="865382" y="1303505"/>
                  </a:lnTo>
                  <a:lnTo>
                    <a:pt x="865382" y="1073402"/>
                  </a:lnTo>
                  <a:cubicBezTo>
                    <a:pt x="865382" y="1065939"/>
                    <a:pt x="866628" y="1058476"/>
                    <a:pt x="867875" y="1051013"/>
                  </a:cubicBezTo>
                  <a:cubicBezTo>
                    <a:pt x="867875" y="1051013"/>
                    <a:pt x="867875" y="1051013"/>
                    <a:pt x="867875" y="1049770"/>
                  </a:cubicBezTo>
                  <a:cubicBezTo>
                    <a:pt x="879094" y="976385"/>
                    <a:pt x="942670" y="920414"/>
                    <a:pt x="1018712" y="920414"/>
                  </a:cubicBezTo>
                  <a:cubicBezTo>
                    <a:pt x="1103479" y="920414"/>
                    <a:pt x="1172042" y="988823"/>
                    <a:pt x="1172042" y="1073402"/>
                  </a:cubicBezTo>
                  <a:lnTo>
                    <a:pt x="1172042" y="1303505"/>
                  </a:lnTo>
                  <a:lnTo>
                    <a:pt x="1326618" y="1303505"/>
                  </a:lnTo>
                  <a:lnTo>
                    <a:pt x="1326618" y="381847"/>
                  </a:lnTo>
                  <a:lnTo>
                    <a:pt x="1043643" y="212690"/>
                  </a:lnTo>
                  <a:cubicBezTo>
                    <a:pt x="1036164" y="208337"/>
                    <a:pt x="1027438" y="206160"/>
                    <a:pt x="1018556" y="206160"/>
                  </a:cubicBezTo>
                  <a:close/>
                  <a:moveTo>
                    <a:pt x="131142" y="75872"/>
                  </a:moveTo>
                  <a:lnTo>
                    <a:pt x="37649" y="266174"/>
                  </a:lnTo>
                  <a:cubicBezTo>
                    <a:pt x="37649" y="267418"/>
                    <a:pt x="37649" y="267418"/>
                    <a:pt x="37649" y="267418"/>
                  </a:cubicBezTo>
                  <a:cubicBezTo>
                    <a:pt x="37649" y="268661"/>
                    <a:pt x="38895" y="268661"/>
                    <a:pt x="38895" y="268661"/>
                  </a:cubicBezTo>
                  <a:lnTo>
                    <a:pt x="99978" y="268661"/>
                  </a:lnTo>
                  <a:lnTo>
                    <a:pt x="526310" y="268661"/>
                  </a:lnTo>
                  <a:cubicBezTo>
                    <a:pt x="530050" y="264930"/>
                    <a:pt x="533790" y="261199"/>
                    <a:pt x="537530" y="257467"/>
                  </a:cubicBezTo>
                  <a:lnTo>
                    <a:pt x="538776" y="257467"/>
                  </a:lnTo>
                  <a:cubicBezTo>
                    <a:pt x="542516" y="253736"/>
                    <a:pt x="546256" y="251248"/>
                    <a:pt x="551242" y="248761"/>
                  </a:cubicBezTo>
                  <a:lnTo>
                    <a:pt x="859149" y="75872"/>
                  </a:lnTo>
                  <a:close/>
                  <a:moveTo>
                    <a:pt x="1019179" y="38092"/>
                  </a:moveTo>
                  <a:cubicBezTo>
                    <a:pt x="1010609" y="38247"/>
                    <a:pt x="1001882" y="40424"/>
                    <a:pt x="993780" y="44777"/>
                  </a:cubicBezTo>
                  <a:lnTo>
                    <a:pt x="755682" y="176620"/>
                  </a:lnTo>
                  <a:lnTo>
                    <a:pt x="568694" y="281099"/>
                  </a:lnTo>
                  <a:cubicBezTo>
                    <a:pt x="568694" y="281099"/>
                    <a:pt x="567448" y="282343"/>
                    <a:pt x="567448" y="283587"/>
                  </a:cubicBezTo>
                  <a:cubicBezTo>
                    <a:pt x="564955" y="284831"/>
                    <a:pt x="561215" y="286075"/>
                    <a:pt x="559968" y="288562"/>
                  </a:cubicBezTo>
                  <a:cubicBezTo>
                    <a:pt x="558722" y="289806"/>
                    <a:pt x="558722" y="289806"/>
                    <a:pt x="557475" y="291050"/>
                  </a:cubicBezTo>
                  <a:cubicBezTo>
                    <a:pt x="554982" y="292294"/>
                    <a:pt x="552489" y="294781"/>
                    <a:pt x="551242" y="297269"/>
                  </a:cubicBezTo>
                  <a:cubicBezTo>
                    <a:pt x="547502" y="302244"/>
                    <a:pt x="545009" y="307219"/>
                    <a:pt x="542516" y="313438"/>
                  </a:cubicBezTo>
                  <a:cubicBezTo>
                    <a:pt x="538776" y="327120"/>
                    <a:pt x="540023" y="340802"/>
                    <a:pt x="547502" y="353240"/>
                  </a:cubicBezTo>
                  <a:lnTo>
                    <a:pt x="549996" y="356971"/>
                  </a:lnTo>
                  <a:cubicBezTo>
                    <a:pt x="564955" y="383091"/>
                    <a:pt x="598612" y="391798"/>
                    <a:pt x="626037" y="376872"/>
                  </a:cubicBezTo>
                  <a:lnTo>
                    <a:pt x="975081" y="179108"/>
                  </a:lnTo>
                  <a:cubicBezTo>
                    <a:pt x="1002506" y="165426"/>
                    <a:pt x="1034917" y="165426"/>
                    <a:pt x="1062342" y="179108"/>
                  </a:cubicBezTo>
                  <a:lnTo>
                    <a:pt x="1397673" y="381847"/>
                  </a:lnTo>
                  <a:cubicBezTo>
                    <a:pt x="1425098" y="395529"/>
                    <a:pt x="1458756" y="385579"/>
                    <a:pt x="1473715" y="359459"/>
                  </a:cubicBezTo>
                  <a:lnTo>
                    <a:pt x="1476208" y="355728"/>
                  </a:lnTo>
                  <a:cubicBezTo>
                    <a:pt x="1482441" y="344533"/>
                    <a:pt x="1483688" y="329608"/>
                    <a:pt x="1481195" y="317170"/>
                  </a:cubicBezTo>
                  <a:cubicBezTo>
                    <a:pt x="1476208" y="303488"/>
                    <a:pt x="1467482" y="291050"/>
                    <a:pt x="1453770" y="284831"/>
                  </a:cubicBezTo>
                  <a:lnTo>
                    <a:pt x="1043643" y="43533"/>
                  </a:lnTo>
                  <a:cubicBezTo>
                    <a:pt x="1036164" y="39802"/>
                    <a:pt x="1027749" y="37936"/>
                    <a:pt x="1019179" y="38092"/>
                  </a:cubicBezTo>
                  <a:close/>
                  <a:moveTo>
                    <a:pt x="1018712" y="0"/>
                  </a:moveTo>
                  <a:cubicBezTo>
                    <a:pt x="1033671" y="0"/>
                    <a:pt x="1048630" y="3732"/>
                    <a:pt x="1062342" y="11194"/>
                  </a:cubicBezTo>
                  <a:lnTo>
                    <a:pt x="1472469" y="252492"/>
                  </a:lnTo>
                  <a:cubicBezTo>
                    <a:pt x="1493661" y="263686"/>
                    <a:pt x="1509866" y="282343"/>
                    <a:pt x="1516099" y="305976"/>
                  </a:cubicBezTo>
                  <a:cubicBezTo>
                    <a:pt x="1523579" y="329608"/>
                    <a:pt x="1519839" y="353240"/>
                    <a:pt x="1508620" y="374385"/>
                  </a:cubicBezTo>
                  <a:lnTo>
                    <a:pt x="1506126" y="378116"/>
                  </a:lnTo>
                  <a:cubicBezTo>
                    <a:pt x="1488674" y="407967"/>
                    <a:pt x="1456263" y="424137"/>
                    <a:pt x="1425098" y="424137"/>
                  </a:cubicBezTo>
                  <a:cubicBezTo>
                    <a:pt x="1410139" y="424137"/>
                    <a:pt x="1393934" y="421649"/>
                    <a:pt x="1380221" y="414186"/>
                  </a:cubicBezTo>
                  <a:lnTo>
                    <a:pt x="1378975" y="412943"/>
                  </a:lnTo>
                  <a:lnTo>
                    <a:pt x="1364016" y="404236"/>
                  </a:lnTo>
                  <a:lnTo>
                    <a:pt x="1364016" y="1303505"/>
                  </a:lnTo>
                  <a:lnTo>
                    <a:pt x="1386454" y="1303505"/>
                  </a:lnTo>
                  <a:cubicBezTo>
                    <a:pt x="1397673" y="1303505"/>
                    <a:pt x="1405153" y="1312212"/>
                    <a:pt x="1405153" y="1322162"/>
                  </a:cubicBezTo>
                  <a:cubicBezTo>
                    <a:pt x="1405153" y="1333356"/>
                    <a:pt x="1397673" y="1340819"/>
                    <a:pt x="1386454" y="1340819"/>
                  </a:cubicBezTo>
                  <a:lnTo>
                    <a:pt x="710805" y="1340819"/>
                  </a:lnTo>
                  <a:lnTo>
                    <a:pt x="61334" y="1340819"/>
                  </a:lnTo>
                  <a:lnTo>
                    <a:pt x="41388" y="1340819"/>
                  </a:lnTo>
                  <a:cubicBezTo>
                    <a:pt x="31416" y="1340819"/>
                    <a:pt x="22690" y="1333356"/>
                    <a:pt x="22690" y="1322162"/>
                  </a:cubicBezTo>
                  <a:cubicBezTo>
                    <a:pt x="22690" y="1312212"/>
                    <a:pt x="31416" y="1303505"/>
                    <a:pt x="41388" y="1303505"/>
                  </a:cubicBezTo>
                  <a:lnTo>
                    <a:pt x="61334" y="1303505"/>
                  </a:lnTo>
                  <a:lnTo>
                    <a:pt x="61334" y="880612"/>
                  </a:lnTo>
                  <a:lnTo>
                    <a:pt x="38895" y="880612"/>
                  </a:lnTo>
                  <a:cubicBezTo>
                    <a:pt x="25183" y="880612"/>
                    <a:pt x="12717" y="874393"/>
                    <a:pt x="6484" y="861955"/>
                  </a:cubicBezTo>
                  <a:cubicBezTo>
                    <a:pt x="-996" y="850761"/>
                    <a:pt x="-2242" y="837079"/>
                    <a:pt x="3991" y="825885"/>
                  </a:cubicBezTo>
                  <a:lnTo>
                    <a:pt x="99978" y="629364"/>
                  </a:lnTo>
                  <a:lnTo>
                    <a:pt x="99978" y="305976"/>
                  </a:lnTo>
                  <a:lnTo>
                    <a:pt x="38895" y="305976"/>
                  </a:lnTo>
                  <a:cubicBezTo>
                    <a:pt x="25183" y="305976"/>
                    <a:pt x="12717" y="298513"/>
                    <a:pt x="6484" y="287318"/>
                  </a:cubicBezTo>
                  <a:cubicBezTo>
                    <a:pt x="-996" y="276124"/>
                    <a:pt x="-2242" y="262442"/>
                    <a:pt x="3991" y="250004"/>
                  </a:cubicBezTo>
                  <a:lnTo>
                    <a:pt x="107457" y="38558"/>
                  </a:lnTo>
                  <a:lnTo>
                    <a:pt x="926464" y="38558"/>
                  </a:lnTo>
                  <a:lnTo>
                    <a:pt x="975081" y="11194"/>
                  </a:lnTo>
                  <a:cubicBezTo>
                    <a:pt x="988794" y="3732"/>
                    <a:pt x="1003753" y="0"/>
                    <a:pt x="1018712" y="0"/>
                  </a:cubicBezTo>
                  <a:close/>
                </a:path>
              </a:pathLst>
            </a:custGeom>
            <a:solidFill>
              <a:schemeClr val="tx1"/>
            </a:solidFill>
            <a:ln>
              <a:noFill/>
            </a:ln>
            <a:effectLst/>
          </p:spPr>
          <p:txBody>
            <a:bodyPr wrap="square" anchor="ctr">
              <a:noAutofit/>
            </a:bodyPr>
            <a:lstStyle/>
            <a:p>
              <a:endParaRPr lang="en-US" sz="2700">
                <a:latin typeface="Poppins" pitchFamily="2" charset="77"/>
              </a:endParaRPr>
            </a:p>
          </p:txBody>
        </p:sp>
        <p:pic>
          <p:nvPicPr>
            <p:cNvPr id="30" name="Graphic 29" descr="Piggy Bank outline">
              <a:extLst>
                <a:ext uri="{FF2B5EF4-FFF2-40B4-BE49-F238E27FC236}">
                  <a16:creationId xmlns:a16="http://schemas.microsoft.com/office/drawing/2014/main" id="{CEF5AF02-9C92-4BAB-A50C-2FC9BC43DF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798" y="2047506"/>
              <a:ext cx="405712" cy="405712"/>
            </a:xfrm>
            <a:prstGeom prst="rect">
              <a:avLst/>
            </a:prstGeom>
          </p:spPr>
        </p:pic>
        <p:pic>
          <p:nvPicPr>
            <p:cNvPr id="32" name="Graphic 31" descr="Car outline">
              <a:extLst>
                <a:ext uri="{FF2B5EF4-FFF2-40B4-BE49-F238E27FC236}">
                  <a16:creationId xmlns:a16="http://schemas.microsoft.com/office/drawing/2014/main" id="{8BA4A412-7835-4A2F-9AC0-24FB556F73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916" y="1640713"/>
              <a:ext cx="431594" cy="431594"/>
            </a:xfrm>
            <a:prstGeom prst="rect">
              <a:avLst/>
            </a:prstGeom>
          </p:spPr>
        </p:pic>
        <p:pic>
          <p:nvPicPr>
            <p:cNvPr id="84" name="Graphic 83" descr="Laptop outline">
              <a:extLst>
                <a:ext uri="{FF2B5EF4-FFF2-40B4-BE49-F238E27FC236}">
                  <a16:creationId xmlns:a16="http://schemas.microsoft.com/office/drawing/2014/main" id="{6DC2C555-D94F-418D-B650-E0BBE7323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5779" y="1655566"/>
              <a:ext cx="387426" cy="387426"/>
            </a:xfrm>
            <a:prstGeom prst="rect">
              <a:avLst/>
            </a:prstGeom>
          </p:spPr>
        </p:pic>
        <p:sp>
          <p:nvSpPr>
            <p:cNvPr id="85" name="TextBox 84">
              <a:extLst>
                <a:ext uri="{FF2B5EF4-FFF2-40B4-BE49-F238E27FC236}">
                  <a16:creationId xmlns:a16="http://schemas.microsoft.com/office/drawing/2014/main" id="{464116E1-59C5-4A20-AE51-53F9EC005B8C}"/>
                </a:ext>
              </a:extLst>
            </p:cNvPr>
            <p:cNvSpPr txBox="1"/>
            <p:nvPr/>
          </p:nvSpPr>
          <p:spPr>
            <a:xfrm>
              <a:off x="463549" y="2826940"/>
              <a:ext cx="1485085" cy="646331"/>
            </a:xfrm>
            <a:prstGeom prst="rect">
              <a:avLst/>
            </a:prstGeom>
            <a:noFill/>
          </p:spPr>
          <p:txBody>
            <a:bodyPr wrap="square" rtlCol="0">
              <a:spAutoFit/>
            </a:bodyPr>
            <a:lstStyle/>
            <a:p>
              <a:pPr algn="ctr"/>
              <a:r>
                <a:rPr lang="en-GB" b="1">
                  <a:latin typeface="Aptos" panose="020B0004020202020204" pitchFamily="34" charset="0"/>
                </a:rPr>
                <a:t>Nil Rate Band</a:t>
              </a:r>
            </a:p>
          </p:txBody>
        </p:sp>
        <p:sp>
          <p:nvSpPr>
            <p:cNvPr id="88" name="TextBox 87">
              <a:extLst>
                <a:ext uri="{FF2B5EF4-FFF2-40B4-BE49-F238E27FC236}">
                  <a16:creationId xmlns:a16="http://schemas.microsoft.com/office/drawing/2014/main" id="{DDCEE638-20B0-4721-B0D1-841211102B49}"/>
                </a:ext>
              </a:extLst>
            </p:cNvPr>
            <p:cNvSpPr txBox="1"/>
            <p:nvPr/>
          </p:nvSpPr>
          <p:spPr>
            <a:xfrm>
              <a:off x="162796" y="4434129"/>
              <a:ext cx="2086589" cy="830997"/>
            </a:xfrm>
            <a:prstGeom prst="rect">
              <a:avLst/>
            </a:prstGeom>
            <a:noFill/>
          </p:spPr>
          <p:txBody>
            <a:bodyPr wrap="square">
              <a:spAutoFit/>
            </a:bodyPr>
            <a:lstStyle/>
            <a:p>
              <a:pPr algn="ctr"/>
              <a:r>
                <a:rPr lang="en-GB" sz="1600">
                  <a:solidFill>
                    <a:srgbClr val="000000"/>
                  </a:solidFill>
                  <a:latin typeface="Aptos" panose="020B0004020202020204" pitchFamily="34" charset="0"/>
                  <a:ea typeface="ヒラギノ角ゴ Pro W3" charset="-128"/>
                  <a:cs typeface="Arial" panose="020B0604020202020204" pitchFamily="34" charset="0"/>
                </a:rPr>
                <a:t>Applied to any part of an estate that is chargeable to IHT</a:t>
              </a:r>
              <a:endParaRPr lang="en-GB" sz="1600">
                <a:latin typeface="Aptos" panose="020B0004020202020204" pitchFamily="34" charset="0"/>
              </a:endParaRPr>
            </a:p>
          </p:txBody>
        </p:sp>
      </p:grpSp>
      <p:grpSp>
        <p:nvGrpSpPr>
          <p:cNvPr id="110" name="Group 109">
            <a:extLst>
              <a:ext uri="{FF2B5EF4-FFF2-40B4-BE49-F238E27FC236}">
                <a16:creationId xmlns:a16="http://schemas.microsoft.com/office/drawing/2014/main" id="{17E795CE-B4D0-4743-8D38-F6B6066F8FB3}"/>
              </a:ext>
            </a:extLst>
          </p:cNvPr>
          <p:cNvGrpSpPr/>
          <p:nvPr/>
        </p:nvGrpSpPr>
        <p:grpSpPr>
          <a:xfrm>
            <a:off x="3949122" y="1886028"/>
            <a:ext cx="2064285" cy="3910343"/>
            <a:chOff x="2425121" y="1354173"/>
            <a:chExt cx="2064285" cy="3910343"/>
          </a:xfrm>
        </p:grpSpPr>
        <p:sp>
          <p:nvSpPr>
            <p:cNvPr id="36" name="Freeform 216">
              <a:extLst>
                <a:ext uri="{FF2B5EF4-FFF2-40B4-BE49-F238E27FC236}">
                  <a16:creationId xmlns:a16="http://schemas.microsoft.com/office/drawing/2014/main" id="{29217809-F456-4833-9F75-1822825A40DE}"/>
                </a:ext>
              </a:extLst>
            </p:cNvPr>
            <p:cNvSpPr>
              <a:spLocks noChangeArrowheads="1"/>
            </p:cNvSpPr>
            <p:nvPr/>
          </p:nvSpPr>
          <p:spPr bwMode="auto">
            <a:xfrm>
              <a:off x="2971273" y="1427939"/>
              <a:ext cx="958101" cy="958099"/>
            </a:xfrm>
            <a:custGeom>
              <a:avLst/>
              <a:gdLst>
                <a:gd name="T0" fmla="*/ 2048 w 2049"/>
                <a:gd name="T1" fmla="*/ 1024 h 2049"/>
                <a:gd name="T2" fmla="*/ 2048 w 2049"/>
                <a:gd name="T3" fmla="*/ 1024 h 2049"/>
                <a:gd name="T4" fmla="*/ 1024 w 2049"/>
                <a:gd name="T5" fmla="*/ 2048 h 2049"/>
                <a:gd name="T6" fmla="*/ 1024 w 2049"/>
                <a:gd name="T7" fmla="*/ 2048 h 2049"/>
                <a:gd name="T8" fmla="*/ 0 w 2049"/>
                <a:gd name="T9" fmla="*/ 1024 h 2049"/>
                <a:gd name="T10" fmla="*/ 0 w 2049"/>
                <a:gd name="T11" fmla="*/ 1024 h 2049"/>
                <a:gd name="T12" fmla="*/ 1024 w 2049"/>
                <a:gd name="T13" fmla="*/ 0 h 2049"/>
                <a:gd name="T14" fmla="*/ 1024 w 2049"/>
                <a:gd name="T15" fmla="*/ 0 h 2049"/>
                <a:gd name="T16" fmla="*/ 2048 w 2049"/>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9" h="2049">
                  <a:moveTo>
                    <a:pt x="2048" y="1024"/>
                  </a:moveTo>
                  <a:lnTo>
                    <a:pt x="2048" y="1024"/>
                  </a:lnTo>
                  <a:cubicBezTo>
                    <a:pt x="2048"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8" y="458"/>
                    <a:pt x="2048" y="1024"/>
                  </a:cubicBezTo>
                </a:path>
              </a:pathLst>
            </a:custGeom>
            <a:solidFill>
              <a:schemeClr val="bg2"/>
            </a:solidFill>
            <a:ln>
              <a:noFill/>
            </a:ln>
            <a:effectLst/>
          </p:spPr>
          <p:txBody>
            <a:bodyPr wrap="none" anchor="ctr"/>
            <a:lstStyle/>
            <a:p>
              <a:endParaRPr lang="en-US" sz="1350">
                <a:latin typeface="Poppins" pitchFamily="2" charset="77"/>
              </a:endParaRPr>
            </a:p>
          </p:txBody>
        </p:sp>
        <p:sp>
          <p:nvSpPr>
            <p:cNvPr id="48" name="Freeform 470">
              <a:extLst>
                <a:ext uri="{FF2B5EF4-FFF2-40B4-BE49-F238E27FC236}">
                  <a16:creationId xmlns:a16="http://schemas.microsoft.com/office/drawing/2014/main" id="{E9FA37F8-012D-4320-A479-B7755258F716}"/>
                </a:ext>
              </a:extLst>
            </p:cNvPr>
            <p:cNvSpPr>
              <a:spLocks noChangeArrowheads="1"/>
            </p:cNvSpPr>
            <p:nvPr/>
          </p:nvSpPr>
          <p:spPr bwMode="auto">
            <a:xfrm>
              <a:off x="3342150" y="2598262"/>
              <a:ext cx="214285" cy="840655"/>
            </a:xfrm>
            <a:prstGeom prst="roundRect">
              <a:avLst>
                <a:gd name="adj" fmla="val 50000"/>
              </a:avLst>
            </a:prstGeom>
            <a:noFill/>
            <a:ln w="127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Poppins" pitchFamily="2" charset="77"/>
              </a:endParaRPr>
            </a:p>
          </p:txBody>
        </p:sp>
        <p:sp>
          <p:nvSpPr>
            <p:cNvPr id="57" name="TextBox 56">
              <a:extLst>
                <a:ext uri="{FF2B5EF4-FFF2-40B4-BE49-F238E27FC236}">
                  <a16:creationId xmlns:a16="http://schemas.microsoft.com/office/drawing/2014/main" id="{2F8616DD-65D5-4206-A3F4-66981708157F}"/>
                </a:ext>
              </a:extLst>
            </p:cNvPr>
            <p:cNvSpPr txBox="1"/>
            <p:nvPr/>
          </p:nvSpPr>
          <p:spPr>
            <a:xfrm rot="16200000">
              <a:off x="3093293" y="2776618"/>
              <a:ext cx="727942" cy="485005"/>
            </a:xfrm>
            <a:prstGeom prst="rect">
              <a:avLst/>
            </a:prstGeom>
            <a:noFill/>
          </p:spPr>
          <p:txBody>
            <a:bodyPr wrap="square" rtlCol="0" anchor="ctr">
              <a:spAutoFit/>
            </a:bodyPr>
            <a:lstStyle/>
            <a:p>
              <a:pPr algn="ctr"/>
              <a:r>
                <a:rPr lang="en-US" sz="1276" b="1" spc="-12">
                  <a:solidFill>
                    <a:schemeClr val="bg1"/>
                  </a:solidFill>
                  <a:latin typeface="Poppins" pitchFamily="2" charset="77"/>
                  <a:cs typeface="Poppins" pitchFamily="2" charset="77"/>
                </a:rPr>
                <a:t>100,000</a:t>
              </a:r>
            </a:p>
          </p:txBody>
        </p:sp>
        <p:sp>
          <p:nvSpPr>
            <p:cNvPr id="69" name="Freeform 71">
              <a:extLst>
                <a:ext uri="{FF2B5EF4-FFF2-40B4-BE49-F238E27FC236}">
                  <a16:creationId xmlns:a16="http://schemas.microsoft.com/office/drawing/2014/main" id="{5AAE9973-F798-4DFA-BC76-5D2B5F6913E1}"/>
                </a:ext>
              </a:extLst>
            </p:cNvPr>
            <p:cNvSpPr>
              <a:spLocks noChangeArrowheads="1"/>
            </p:cNvSpPr>
            <p:nvPr/>
          </p:nvSpPr>
          <p:spPr bwMode="auto">
            <a:xfrm>
              <a:off x="2702862" y="1354173"/>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F24979"/>
            </a:solidFill>
            <a:ln>
              <a:solidFill>
                <a:schemeClr val="tx1"/>
              </a:solidFill>
            </a:ln>
            <a:effectLst/>
          </p:spPr>
          <p:txBody>
            <a:bodyPr wrap="none" anchor="ctr"/>
            <a:lstStyle/>
            <a:p>
              <a:endParaRPr lang="en-US" sz="1350">
                <a:latin typeface="Poppins" pitchFamily="2" charset="77"/>
              </a:endParaRPr>
            </a:p>
          </p:txBody>
        </p:sp>
        <p:sp>
          <p:nvSpPr>
            <p:cNvPr id="70" name="Freeform 143">
              <a:extLst>
                <a:ext uri="{FF2B5EF4-FFF2-40B4-BE49-F238E27FC236}">
                  <a16:creationId xmlns:a16="http://schemas.microsoft.com/office/drawing/2014/main" id="{49161014-A651-4BC1-9133-9203075EC18A}"/>
                </a:ext>
              </a:extLst>
            </p:cNvPr>
            <p:cNvSpPr>
              <a:spLocks noChangeArrowheads="1"/>
            </p:cNvSpPr>
            <p:nvPr/>
          </p:nvSpPr>
          <p:spPr bwMode="auto">
            <a:xfrm>
              <a:off x="2901758" y="1505052"/>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71" name="Freeform 462">
              <a:extLst>
                <a:ext uri="{FF2B5EF4-FFF2-40B4-BE49-F238E27FC236}">
                  <a16:creationId xmlns:a16="http://schemas.microsoft.com/office/drawing/2014/main" id="{B3BACF0E-9B00-41AD-8FE7-B4828F55C299}"/>
                </a:ext>
              </a:extLst>
            </p:cNvPr>
            <p:cNvSpPr>
              <a:spLocks noChangeArrowheads="1"/>
            </p:cNvSpPr>
            <p:nvPr/>
          </p:nvSpPr>
          <p:spPr bwMode="auto">
            <a:xfrm rot="5400000">
              <a:off x="3306091" y="3304121"/>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72" name="TextBox 71">
              <a:extLst>
                <a:ext uri="{FF2B5EF4-FFF2-40B4-BE49-F238E27FC236}">
                  <a16:creationId xmlns:a16="http://schemas.microsoft.com/office/drawing/2014/main" id="{A6FA8144-E325-4C0C-88DC-646FDE6384B6}"/>
                </a:ext>
              </a:extLst>
            </p:cNvPr>
            <p:cNvSpPr txBox="1"/>
            <p:nvPr/>
          </p:nvSpPr>
          <p:spPr>
            <a:xfrm>
              <a:off x="2702862" y="3677596"/>
              <a:ext cx="1491005" cy="369332"/>
            </a:xfrm>
            <a:prstGeom prst="rect">
              <a:avLst/>
            </a:prstGeom>
            <a:noFill/>
          </p:spPr>
          <p:txBody>
            <a:bodyPr wrap="square" rtlCol="0">
              <a:spAutoFit/>
            </a:bodyPr>
            <a:lstStyle/>
            <a:p>
              <a:pPr algn="ctr"/>
              <a:r>
                <a:rPr lang="en-GB">
                  <a:latin typeface="Aptos" panose="020B0004020202020204" pitchFamily="34" charset="0"/>
                </a:rPr>
                <a:t>£175,000</a:t>
              </a:r>
            </a:p>
          </p:txBody>
        </p:sp>
        <p:sp>
          <p:nvSpPr>
            <p:cNvPr id="80" name="Freeform 22">
              <a:extLst>
                <a:ext uri="{FF2B5EF4-FFF2-40B4-BE49-F238E27FC236}">
                  <a16:creationId xmlns:a16="http://schemas.microsoft.com/office/drawing/2014/main" id="{66C2A922-F9A3-4D7F-B659-A0A054FF0F57}"/>
                </a:ext>
              </a:extLst>
            </p:cNvPr>
            <p:cNvSpPr>
              <a:spLocks noChangeArrowheads="1"/>
            </p:cNvSpPr>
            <p:nvPr/>
          </p:nvSpPr>
          <p:spPr bwMode="auto">
            <a:xfrm>
              <a:off x="3082693" y="1675851"/>
              <a:ext cx="789713" cy="696625"/>
            </a:xfrm>
            <a:custGeom>
              <a:avLst/>
              <a:gdLst>
                <a:gd name="connsiteX0" fmla="*/ 1093618 w 1519990"/>
                <a:gd name="connsiteY0" fmla="*/ 1171779 h 1340819"/>
                <a:gd name="connsiteX1" fmla="*/ 1111641 w 1519990"/>
                <a:gd name="connsiteY1" fmla="*/ 1189802 h 1340819"/>
                <a:gd name="connsiteX2" fmla="*/ 1093618 w 1519990"/>
                <a:gd name="connsiteY2" fmla="*/ 1209026 h 1340819"/>
                <a:gd name="connsiteX3" fmla="*/ 1074393 w 1519990"/>
                <a:gd name="connsiteY3" fmla="*/ 1189802 h 1340819"/>
                <a:gd name="connsiteX4" fmla="*/ 1093618 w 1519990"/>
                <a:gd name="connsiteY4" fmla="*/ 1171779 h 1340819"/>
                <a:gd name="connsiteX5" fmla="*/ 261110 w 1519990"/>
                <a:gd name="connsiteY5" fmla="*/ 1154986 h 1340819"/>
                <a:gd name="connsiteX6" fmla="*/ 261110 w 1519990"/>
                <a:gd name="connsiteY6" fmla="*/ 1179894 h 1340819"/>
                <a:gd name="connsiteX7" fmla="*/ 274791 w 1519990"/>
                <a:gd name="connsiteY7" fmla="*/ 1193593 h 1340819"/>
                <a:gd name="connsiteX8" fmla="*/ 477516 w 1519990"/>
                <a:gd name="connsiteY8" fmla="*/ 1193593 h 1340819"/>
                <a:gd name="connsiteX9" fmla="*/ 491197 w 1519990"/>
                <a:gd name="connsiteY9" fmla="*/ 1179894 h 1340819"/>
                <a:gd name="connsiteX10" fmla="*/ 491197 w 1519990"/>
                <a:gd name="connsiteY10" fmla="*/ 1154986 h 1340819"/>
                <a:gd name="connsiteX11" fmla="*/ 902779 w 1519990"/>
                <a:gd name="connsiteY11" fmla="*/ 1072158 h 1340819"/>
                <a:gd name="connsiteX12" fmla="*/ 902779 w 1519990"/>
                <a:gd name="connsiteY12" fmla="*/ 1073402 h 1340819"/>
                <a:gd name="connsiteX13" fmla="*/ 902779 w 1519990"/>
                <a:gd name="connsiteY13" fmla="*/ 1303505 h 1340819"/>
                <a:gd name="connsiteX14" fmla="*/ 1134644 w 1519990"/>
                <a:gd name="connsiteY14" fmla="*/ 1303505 h 1340819"/>
                <a:gd name="connsiteX15" fmla="*/ 1134644 w 1519990"/>
                <a:gd name="connsiteY15" fmla="*/ 1073402 h 1340819"/>
                <a:gd name="connsiteX16" fmla="*/ 1134644 w 1519990"/>
                <a:gd name="connsiteY16" fmla="*/ 1072158 h 1340819"/>
                <a:gd name="connsiteX17" fmla="*/ 395431 w 1519990"/>
                <a:gd name="connsiteY17" fmla="*/ 961951 h 1340819"/>
                <a:gd name="connsiteX18" fmla="*/ 395431 w 1519990"/>
                <a:gd name="connsiteY18" fmla="*/ 1117624 h 1340819"/>
                <a:gd name="connsiteX19" fmla="*/ 491197 w 1519990"/>
                <a:gd name="connsiteY19" fmla="*/ 1117624 h 1340819"/>
                <a:gd name="connsiteX20" fmla="*/ 491197 w 1519990"/>
                <a:gd name="connsiteY20" fmla="*/ 1004294 h 1340819"/>
                <a:gd name="connsiteX21" fmla="*/ 448910 w 1519990"/>
                <a:gd name="connsiteY21" fmla="*/ 961951 h 1340819"/>
                <a:gd name="connsiteX22" fmla="*/ 303396 w 1519990"/>
                <a:gd name="connsiteY22" fmla="*/ 961951 h 1340819"/>
                <a:gd name="connsiteX23" fmla="*/ 261110 w 1519990"/>
                <a:gd name="connsiteY23" fmla="*/ 1004294 h 1340819"/>
                <a:gd name="connsiteX24" fmla="*/ 261110 w 1519990"/>
                <a:gd name="connsiteY24" fmla="*/ 1117624 h 1340819"/>
                <a:gd name="connsiteX25" fmla="*/ 356876 w 1519990"/>
                <a:gd name="connsiteY25" fmla="*/ 1117624 h 1340819"/>
                <a:gd name="connsiteX26" fmla="*/ 356876 w 1519990"/>
                <a:gd name="connsiteY26" fmla="*/ 961951 h 1340819"/>
                <a:gd name="connsiteX27" fmla="*/ 1018712 w 1519990"/>
                <a:gd name="connsiteY27" fmla="*/ 957728 h 1340819"/>
                <a:gd name="connsiteX28" fmla="*/ 909012 w 1519990"/>
                <a:gd name="connsiteY28" fmla="*/ 1034844 h 1340819"/>
                <a:gd name="connsiteX29" fmla="*/ 1128411 w 1519990"/>
                <a:gd name="connsiteY29" fmla="*/ 1034844 h 1340819"/>
                <a:gd name="connsiteX30" fmla="*/ 1018712 w 1519990"/>
                <a:gd name="connsiteY30" fmla="*/ 957728 h 1340819"/>
                <a:gd name="connsiteX31" fmla="*/ 303396 w 1519990"/>
                <a:gd name="connsiteY31" fmla="*/ 924589 h 1340819"/>
                <a:gd name="connsiteX32" fmla="*/ 448910 w 1519990"/>
                <a:gd name="connsiteY32" fmla="*/ 924589 h 1340819"/>
                <a:gd name="connsiteX33" fmla="*/ 528508 w 1519990"/>
                <a:gd name="connsiteY33" fmla="*/ 1004294 h 1340819"/>
                <a:gd name="connsiteX34" fmla="*/ 528508 w 1519990"/>
                <a:gd name="connsiteY34" fmla="*/ 1117624 h 1340819"/>
                <a:gd name="connsiteX35" fmla="*/ 554626 w 1519990"/>
                <a:gd name="connsiteY35" fmla="*/ 1117624 h 1340819"/>
                <a:gd name="connsiteX36" fmla="*/ 573282 w 1519990"/>
                <a:gd name="connsiteY36" fmla="*/ 1136305 h 1340819"/>
                <a:gd name="connsiteX37" fmla="*/ 554626 w 1519990"/>
                <a:gd name="connsiteY37" fmla="*/ 1154986 h 1340819"/>
                <a:gd name="connsiteX38" fmla="*/ 528508 w 1519990"/>
                <a:gd name="connsiteY38" fmla="*/ 1154986 h 1340819"/>
                <a:gd name="connsiteX39" fmla="*/ 528508 w 1519990"/>
                <a:gd name="connsiteY39" fmla="*/ 1179894 h 1340819"/>
                <a:gd name="connsiteX40" fmla="*/ 477516 w 1519990"/>
                <a:gd name="connsiteY40" fmla="*/ 1230955 h 1340819"/>
                <a:gd name="connsiteX41" fmla="*/ 274791 w 1519990"/>
                <a:gd name="connsiteY41" fmla="*/ 1230955 h 1340819"/>
                <a:gd name="connsiteX42" fmla="*/ 223799 w 1519990"/>
                <a:gd name="connsiteY42" fmla="*/ 1179894 h 1340819"/>
                <a:gd name="connsiteX43" fmla="*/ 223799 w 1519990"/>
                <a:gd name="connsiteY43" fmla="*/ 1154986 h 1340819"/>
                <a:gd name="connsiteX44" fmla="*/ 197681 w 1519990"/>
                <a:gd name="connsiteY44" fmla="*/ 1154986 h 1340819"/>
                <a:gd name="connsiteX45" fmla="*/ 179025 w 1519990"/>
                <a:gd name="connsiteY45" fmla="*/ 1136305 h 1340819"/>
                <a:gd name="connsiteX46" fmla="*/ 197681 w 1519990"/>
                <a:gd name="connsiteY46" fmla="*/ 1117624 h 1340819"/>
                <a:gd name="connsiteX47" fmla="*/ 223799 w 1519990"/>
                <a:gd name="connsiteY47" fmla="*/ 1117624 h 1340819"/>
                <a:gd name="connsiteX48" fmla="*/ 223799 w 1519990"/>
                <a:gd name="connsiteY48" fmla="*/ 1004294 h 1340819"/>
                <a:gd name="connsiteX49" fmla="*/ 303396 w 1519990"/>
                <a:gd name="connsiteY49" fmla="*/ 924589 h 1340819"/>
                <a:gd name="connsiteX50" fmla="*/ 98731 w 1519990"/>
                <a:gd name="connsiteY50" fmla="*/ 880612 h 1340819"/>
                <a:gd name="connsiteX51" fmla="*/ 98731 w 1519990"/>
                <a:gd name="connsiteY51" fmla="*/ 1303505 h 1340819"/>
                <a:gd name="connsiteX52" fmla="*/ 673407 w 1519990"/>
                <a:gd name="connsiteY52" fmla="*/ 1303505 h 1340819"/>
                <a:gd name="connsiteX53" fmla="*/ 673407 w 1519990"/>
                <a:gd name="connsiteY53" fmla="*/ 880612 h 1340819"/>
                <a:gd name="connsiteX54" fmla="*/ 898303 w 1519990"/>
                <a:gd name="connsiteY54" fmla="*/ 734211 h 1340819"/>
                <a:gd name="connsiteX55" fmla="*/ 898303 w 1519990"/>
                <a:gd name="connsiteY55" fmla="*/ 757969 h 1340819"/>
                <a:gd name="connsiteX56" fmla="*/ 911984 w 1519990"/>
                <a:gd name="connsiteY56" fmla="*/ 771724 h 1340819"/>
                <a:gd name="connsiteX57" fmla="*/ 1115953 w 1519990"/>
                <a:gd name="connsiteY57" fmla="*/ 771724 h 1340819"/>
                <a:gd name="connsiteX58" fmla="*/ 1129633 w 1519990"/>
                <a:gd name="connsiteY58" fmla="*/ 757969 h 1340819"/>
                <a:gd name="connsiteX59" fmla="*/ 1129633 w 1519990"/>
                <a:gd name="connsiteY59" fmla="*/ 734211 h 1340819"/>
                <a:gd name="connsiteX60" fmla="*/ 131142 w 1519990"/>
                <a:gd name="connsiteY60" fmla="*/ 651753 h 1340819"/>
                <a:gd name="connsiteX61" fmla="*/ 37649 w 1519990"/>
                <a:gd name="connsiteY61" fmla="*/ 840810 h 1340819"/>
                <a:gd name="connsiteX62" fmla="*/ 37649 w 1519990"/>
                <a:gd name="connsiteY62" fmla="*/ 843298 h 1340819"/>
                <a:gd name="connsiteX63" fmla="*/ 38895 w 1519990"/>
                <a:gd name="connsiteY63" fmla="*/ 843298 h 1340819"/>
                <a:gd name="connsiteX64" fmla="*/ 61334 w 1519990"/>
                <a:gd name="connsiteY64" fmla="*/ 843298 h 1340819"/>
                <a:gd name="connsiteX65" fmla="*/ 673407 w 1519990"/>
                <a:gd name="connsiteY65" fmla="*/ 843298 h 1340819"/>
                <a:gd name="connsiteX66" fmla="*/ 673407 w 1519990"/>
                <a:gd name="connsiteY66" fmla="*/ 651753 h 1340819"/>
                <a:gd name="connsiteX67" fmla="*/ 1032624 w 1519990"/>
                <a:gd name="connsiteY67" fmla="*/ 539140 h 1340819"/>
                <a:gd name="connsiteX68" fmla="*/ 1032624 w 1519990"/>
                <a:gd name="connsiteY68" fmla="*/ 695447 h 1340819"/>
                <a:gd name="connsiteX69" fmla="*/ 1129633 w 1519990"/>
                <a:gd name="connsiteY69" fmla="*/ 695447 h 1340819"/>
                <a:gd name="connsiteX70" fmla="*/ 1129633 w 1519990"/>
                <a:gd name="connsiteY70" fmla="*/ 581656 h 1340819"/>
                <a:gd name="connsiteX71" fmla="*/ 1087347 w 1519990"/>
                <a:gd name="connsiteY71" fmla="*/ 539140 h 1340819"/>
                <a:gd name="connsiteX72" fmla="*/ 940589 w 1519990"/>
                <a:gd name="connsiteY72" fmla="*/ 539140 h 1340819"/>
                <a:gd name="connsiteX73" fmla="*/ 898303 w 1519990"/>
                <a:gd name="connsiteY73" fmla="*/ 581656 h 1340819"/>
                <a:gd name="connsiteX74" fmla="*/ 898303 w 1519990"/>
                <a:gd name="connsiteY74" fmla="*/ 695447 h 1340819"/>
                <a:gd name="connsiteX75" fmla="*/ 995313 w 1519990"/>
                <a:gd name="connsiteY75" fmla="*/ 695447 h 1340819"/>
                <a:gd name="connsiteX76" fmla="*/ 995313 w 1519990"/>
                <a:gd name="connsiteY76" fmla="*/ 539140 h 1340819"/>
                <a:gd name="connsiteX77" fmla="*/ 940589 w 1519990"/>
                <a:gd name="connsiteY77" fmla="*/ 501627 h 1340819"/>
                <a:gd name="connsiteX78" fmla="*/ 1087347 w 1519990"/>
                <a:gd name="connsiteY78" fmla="*/ 501627 h 1340819"/>
                <a:gd name="connsiteX79" fmla="*/ 1166945 w 1519990"/>
                <a:gd name="connsiteY79" fmla="*/ 581656 h 1340819"/>
                <a:gd name="connsiteX80" fmla="*/ 1166945 w 1519990"/>
                <a:gd name="connsiteY80" fmla="*/ 695447 h 1340819"/>
                <a:gd name="connsiteX81" fmla="*/ 1191819 w 1519990"/>
                <a:gd name="connsiteY81" fmla="*/ 695447 h 1340819"/>
                <a:gd name="connsiteX82" fmla="*/ 1210475 w 1519990"/>
                <a:gd name="connsiteY82" fmla="*/ 714203 h 1340819"/>
                <a:gd name="connsiteX83" fmla="*/ 1191819 w 1519990"/>
                <a:gd name="connsiteY83" fmla="*/ 734211 h 1340819"/>
                <a:gd name="connsiteX84" fmla="*/ 1166945 w 1519990"/>
                <a:gd name="connsiteY84" fmla="*/ 734211 h 1340819"/>
                <a:gd name="connsiteX85" fmla="*/ 1166945 w 1519990"/>
                <a:gd name="connsiteY85" fmla="*/ 757969 h 1340819"/>
                <a:gd name="connsiteX86" fmla="*/ 1115953 w 1519990"/>
                <a:gd name="connsiteY86" fmla="*/ 807987 h 1340819"/>
                <a:gd name="connsiteX87" fmla="*/ 911984 w 1519990"/>
                <a:gd name="connsiteY87" fmla="*/ 807987 h 1340819"/>
                <a:gd name="connsiteX88" fmla="*/ 860992 w 1519990"/>
                <a:gd name="connsiteY88" fmla="*/ 757969 h 1340819"/>
                <a:gd name="connsiteX89" fmla="*/ 860992 w 1519990"/>
                <a:gd name="connsiteY89" fmla="*/ 734211 h 1340819"/>
                <a:gd name="connsiteX90" fmla="*/ 836118 w 1519990"/>
                <a:gd name="connsiteY90" fmla="*/ 734211 h 1340819"/>
                <a:gd name="connsiteX91" fmla="*/ 816218 w 1519990"/>
                <a:gd name="connsiteY91" fmla="*/ 714203 h 1340819"/>
                <a:gd name="connsiteX92" fmla="*/ 836118 w 1519990"/>
                <a:gd name="connsiteY92" fmla="*/ 695447 h 1340819"/>
                <a:gd name="connsiteX93" fmla="*/ 860992 w 1519990"/>
                <a:gd name="connsiteY93" fmla="*/ 695447 h 1340819"/>
                <a:gd name="connsiteX94" fmla="*/ 860992 w 1519990"/>
                <a:gd name="connsiteY94" fmla="*/ 581656 h 1340819"/>
                <a:gd name="connsiteX95" fmla="*/ 940589 w 1519990"/>
                <a:gd name="connsiteY95" fmla="*/ 501627 h 1340819"/>
                <a:gd name="connsiteX96" fmla="*/ 406638 w 1519990"/>
                <a:gd name="connsiteY96" fmla="*/ 305976 h 1340819"/>
                <a:gd name="connsiteX97" fmla="*/ 406638 w 1519990"/>
                <a:gd name="connsiteY97" fmla="*/ 432843 h 1340819"/>
                <a:gd name="connsiteX98" fmla="*/ 341816 w 1519990"/>
                <a:gd name="connsiteY98" fmla="*/ 497521 h 1340819"/>
                <a:gd name="connsiteX99" fmla="*/ 137375 w 1519990"/>
                <a:gd name="connsiteY99" fmla="*/ 497521 h 1340819"/>
                <a:gd name="connsiteX100" fmla="*/ 137375 w 1519990"/>
                <a:gd name="connsiteY100" fmla="*/ 613195 h 1340819"/>
                <a:gd name="connsiteX101" fmla="*/ 673407 w 1519990"/>
                <a:gd name="connsiteY101" fmla="*/ 613195 h 1340819"/>
                <a:gd name="connsiteX102" fmla="*/ 673407 w 1519990"/>
                <a:gd name="connsiteY102" fmla="*/ 394285 h 1340819"/>
                <a:gd name="connsiteX103" fmla="*/ 644736 w 1519990"/>
                <a:gd name="connsiteY103" fmla="*/ 410455 h 1340819"/>
                <a:gd name="connsiteX104" fmla="*/ 517584 w 1519990"/>
                <a:gd name="connsiteY104" fmla="*/ 375628 h 1340819"/>
                <a:gd name="connsiteX105" fmla="*/ 515091 w 1519990"/>
                <a:gd name="connsiteY105" fmla="*/ 370653 h 1340819"/>
                <a:gd name="connsiteX106" fmla="*/ 506365 w 1519990"/>
                <a:gd name="connsiteY106" fmla="*/ 305976 h 1340819"/>
                <a:gd name="connsiteX107" fmla="*/ 137375 w 1519990"/>
                <a:gd name="connsiteY107" fmla="*/ 305976 h 1340819"/>
                <a:gd name="connsiteX108" fmla="*/ 137375 w 1519990"/>
                <a:gd name="connsiteY108" fmla="*/ 460207 h 1340819"/>
                <a:gd name="connsiteX109" fmla="*/ 341816 w 1519990"/>
                <a:gd name="connsiteY109" fmla="*/ 460207 h 1340819"/>
                <a:gd name="connsiteX110" fmla="*/ 369241 w 1519990"/>
                <a:gd name="connsiteY110" fmla="*/ 432843 h 1340819"/>
                <a:gd name="connsiteX111" fmla="*/ 369241 w 1519990"/>
                <a:gd name="connsiteY111" fmla="*/ 305976 h 1340819"/>
                <a:gd name="connsiteX112" fmla="*/ 1018556 w 1519990"/>
                <a:gd name="connsiteY112" fmla="*/ 206160 h 1340819"/>
                <a:gd name="connsiteX113" fmla="*/ 992533 w 1519990"/>
                <a:gd name="connsiteY113" fmla="*/ 212690 h 1340819"/>
                <a:gd name="connsiteX114" fmla="*/ 710805 w 1519990"/>
                <a:gd name="connsiteY114" fmla="*/ 371897 h 1340819"/>
                <a:gd name="connsiteX115" fmla="*/ 710805 w 1519990"/>
                <a:gd name="connsiteY115" fmla="*/ 376872 h 1340819"/>
                <a:gd name="connsiteX116" fmla="*/ 710805 w 1519990"/>
                <a:gd name="connsiteY116" fmla="*/ 613195 h 1340819"/>
                <a:gd name="connsiteX117" fmla="*/ 710805 w 1519990"/>
                <a:gd name="connsiteY117" fmla="*/ 651753 h 1340819"/>
                <a:gd name="connsiteX118" fmla="*/ 710805 w 1519990"/>
                <a:gd name="connsiteY118" fmla="*/ 843298 h 1340819"/>
                <a:gd name="connsiteX119" fmla="*/ 710805 w 1519990"/>
                <a:gd name="connsiteY119" fmla="*/ 880612 h 1340819"/>
                <a:gd name="connsiteX120" fmla="*/ 710805 w 1519990"/>
                <a:gd name="connsiteY120" fmla="*/ 1303505 h 1340819"/>
                <a:gd name="connsiteX121" fmla="*/ 865382 w 1519990"/>
                <a:gd name="connsiteY121" fmla="*/ 1303505 h 1340819"/>
                <a:gd name="connsiteX122" fmla="*/ 865382 w 1519990"/>
                <a:gd name="connsiteY122" fmla="*/ 1073402 h 1340819"/>
                <a:gd name="connsiteX123" fmla="*/ 867875 w 1519990"/>
                <a:gd name="connsiteY123" fmla="*/ 1051013 h 1340819"/>
                <a:gd name="connsiteX124" fmla="*/ 867875 w 1519990"/>
                <a:gd name="connsiteY124" fmla="*/ 1049770 h 1340819"/>
                <a:gd name="connsiteX125" fmla="*/ 1018712 w 1519990"/>
                <a:gd name="connsiteY125" fmla="*/ 920414 h 1340819"/>
                <a:gd name="connsiteX126" fmla="*/ 1172042 w 1519990"/>
                <a:gd name="connsiteY126" fmla="*/ 1073402 h 1340819"/>
                <a:gd name="connsiteX127" fmla="*/ 1172042 w 1519990"/>
                <a:gd name="connsiteY127" fmla="*/ 1303505 h 1340819"/>
                <a:gd name="connsiteX128" fmla="*/ 1326618 w 1519990"/>
                <a:gd name="connsiteY128" fmla="*/ 1303505 h 1340819"/>
                <a:gd name="connsiteX129" fmla="*/ 1326618 w 1519990"/>
                <a:gd name="connsiteY129" fmla="*/ 381847 h 1340819"/>
                <a:gd name="connsiteX130" fmla="*/ 1043643 w 1519990"/>
                <a:gd name="connsiteY130" fmla="*/ 212690 h 1340819"/>
                <a:gd name="connsiteX131" fmla="*/ 1018556 w 1519990"/>
                <a:gd name="connsiteY131" fmla="*/ 206160 h 1340819"/>
                <a:gd name="connsiteX132" fmla="*/ 131142 w 1519990"/>
                <a:gd name="connsiteY132" fmla="*/ 75872 h 1340819"/>
                <a:gd name="connsiteX133" fmla="*/ 37649 w 1519990"/>
                <a:gd name="connsiteY133" fmla="*/ 266174 h 1340819"/>
                <a:gd name="connsiteX134" fmla="*/ 37649 w 1519990"/>
                <a:gd name="connsiteY134" fmla="*/ 267418 h 1340819"/>
                <a:gd name="connsiteX135" fmla="*/ 38895 w 1519990"/>
                <a:gd name="connsiteY135" fmla="*/ 268661 h 1340819"/>
                <a:gd name="connsiteX136" fmla="*/ 99978 w 1519990"/>
                <a:gd name="connsiteY136" fmla="*/ 268661 h 1340819"/>
                <a:gd name="connsiteX137" fmla="*/ 526310 w 1519990"/>
                <a:gd name="connsiteY137" fmla="*/ 268661 h 1340819"/>
                <a:gd name="connsiteX138" fmla="*/ 537530 w 1519990"/>
                <a:gd name="connsiteY138" fmla="*/ 257467 h 1340819"/>
                <a:gd name="connsiteX139" fmla="*/ 538776 w 1519990"/>
                <a:gd name="connsiteY139" fmla="*/ 257467 h 1340819"/>
                <a:gd name="connsiteX140" fmla="*/ 551242 w 1519990"/>
                <a:gd name="connsiteY140" fmla="*/ 248761 h 1340819"/>
                <a:gd name="connsiteX141" fmla="*/ 859149 w 1519990"/>
                <a:gd name="connsiteY141" fmla="*/ 75872 h 1340819"/>
                <a:gd name="connsiteX142" fmla="*/ 1019179 w 1519990"/>
                <a:gd name="connsiteY142" fmla="*/ 38092 h 1340819"/>
                <a:gd name="connsiteX143" fmla="*/ 993780 w 1519990"/>
                <a:gd name="connsiteY143" fmla="*/ 44777 h 1340819"/>
                <a:gd name="connsiteX144" fmla="*/ 755682 w 1519990"/>
                <a:gd name="connsiteY144" fmla="*/ 176620 h 1340819"/>
                <a:gd name="connsiteX145" fmla="*/ 568694 w 1519990"/>
                <a:gd name="connsiteY145" fmla="*/ 281099 h 1340819"/>
                <a:gd name="connsiteX146" fmla="*/ 567448 w 1519990"/>
                <a:gd name="connsiteY146" fmla="*/ 283587 h 1340819"/>
                <a:gd name="connsiteX147" fmla="*/ 559968 w 1519990"/>
                <a:gd name="connsiteY147" fmla="*/ 288562 h 1340819"/>
                <a:gd name="connsiteX148" fmla="*/ 557475 w 1519990"/>
                <a:gd name="connsiteY148" fmla="*/ 291050 h 1340819"/>
                <a:gd name="connsiteX149" fmla="*/ 551242 w 1519990"/>
                <a:gd name="connsiteY149" fmla="*/ 297269 h 1340819"/>
                <a:gd name="connsiteX150" fmla="*/ 542516 w 1519990"/>
                <a:gd name="connsiteY150" fmla="*/ 313438 h 1340819"/>
                <a:gd name="connsiteX151" fmla="*/ 547502 w 1519990"/>
                <a:gd name="connsiteY151" fmla="*/ 353240 h 1340819"/>
                <a:gd name="connsiteX152" fmla="*/ 549996 w 1519990"/>
                <a:gd name="connsiteY152" fmla="*/ 356971 h 1340819"/>
                <a:gd name="connsiteX153" fmla="*/ 626037 w 1519990"/>
                <a:gd name="connsiteY153" fmla="*/ 376872 h 1340819"/>
                <a:gd name="connsiteX154" fmla="*/ 975081 w 1519990"/>
                <a:gd name="connsiteY154" fmla="*/ 179108 h 1340819"/>
                <a:gd name="connsiteX155" fmla="*/ 1062342 w 1519990"/>
                <a:gd name="connsiteY155" fmla="*/ 179108 h 1340819"/>
                <a:gd name="connsiteX156" fmla="*/ 1397673 w 1519990"/>
                <a:gd name="connsiteY156" fmla="*/ 381847 h 1340819"/>
                <a:gd name="connsiteX157" fmla="*/ 1473715 w 1519990"/>
                <a:gd name="connsiteY157" fmla="*/ 359459 h 1340819"/>
                <a:gd name="connsiteX158" fmla="*/ 1476208 w 1519990"/>
                <a:gd name="connsiteY158" fmla="*/ 355728 h 1340819"/>
                <a:gd name="connsiteX159" fmla="*/ 1481195 w 1519990"/>
                <a:gd name="connsiteY159" fmla="*/ 317170 h 1340819"/>
                <a:gd name="connsiteX160" fmla="*/ 1453770 w 1519990"/>
                <a:gd name="connsiteY160" fmla="*/ 284831 h 1340819"/>
                <a:gd name="connsiteX161" fmla="*/ 1043643 w 1519990"/>
                <a:gd name="connsiteY161" fmla="*/ 43533 h 1340819"/>
                <a:gd name="connsiteX162" fmla="*/ 1019179 w 1519990"/>
                <a:gd name="connsiteY162" fmla="*/ 38092 h 1340819"/>
                <a:gd name="connsiteX163" fmla="*/ 1018712 w 1519990"/>
                <a:gd name="connsiteY163" fmla="*/ 0 h 1340819"/>
                <a:gd name="connsiteX164" fmla="*/ 1062342 w 1519990"/>
                <a:gd name="connsiteY164" fmla="*/ 11194 h 1340819"/>
                <a:gd name="connsiteX165" fmla="*/ 1472469 w 1519990"/>
                <a:gd name="connsiteY165" fmla="*/ 252492 h 1340819"/>
                <a:gd name="connsiteX166" fmla="*/ 1516099 w 1519990"/>
                <a:gd name="connsiteY166" fmla="*/ 305976 h 1340819"/>
                <a:gd name="connsiteX167" fmla="*/ 1508620 w 1519990"/>
                <a:gd name="connsiteY167" fmla="*/ 374385 h 1340819"/>
                <a:gd name="connsiteX168" fmla="*/ 1506126 w 1519990"/>
                <a:gd name="connsiteY168" fmla="*/ 378116 h 1340819"/>
                <a:gd name="connsiteX169" fmla="*/ 1425098 w 1519990"/>
                <a:gd name="connsiteY169" fmla="*/ 424137 h 1340819"/>
                <a:gd name="connsiteX170" fmla="*/ 1380221 w 1519990"/>
                <a:gd name="connsiteY170" fmla="*/ 414186 h 1340819"/>
                <a:gd name="connsiteX171" fmla="*/ 1378975 w 1519990"/>
                <a:gd name="connsiteY171" fmla="*/ 412943 h 1340819"/>
                <a:gd name="connsiteX172" fmla="*/ 1364016 w 1519990"/>
                <a:gd name="connsiteY172" fmla="*/ 404236 h 1340819"/>
                <a:gd name="connsiteX173" fmla="*/ 1364016 w 1519990"/>
                <a:gd name="connsiteY173" fmla="*/ 1303505 h 1340819"/>
                <a:gd name="connsiteX174" fmla="*/ 1386454 w 1519990"/>
                <a:gd name="connsiteY174" fmla="*/ 1303505 h 1340819"/>
                <a:gd name="connsiteX175" fmla="*/ 1405153 w 1519990"/>
                <a:gd name="connsiteY175" fmla="*/ 1322162 h 1340819"/>
                <a:gd name="connsiteX176" fmla="*/ 1386454 w 1519990"/>
                <a:gd name="connsiteY176" fmla="*/ 1340819 h 1340819"/>
                <a:gd name="connsiteX177" fmla="*/ 710805 w 1519990"/>
                <a:gd name="connsiteY177" fmla="*/ 1340819 h 1340819"/>
                <a:gd name="connsiteX178" fmla="*/ 61334 w 1519990"/>
                <a:gd name="connsiteY178" fmla="*/ 1340819 h 1340819"/>
                <a:gd name="connsiteX179" fmla="*/ 41388 w 1519990"/>
                <a:gd name="connsiteY179" fmla="*/ 1340819 h 1340819"/>
                <a:gd name="connsiteX180" fmla="*/ 22690 w 1519990"/>
                <a:gd name="connsiteY180" fmla="*/ 1322162 h 1340819"/>
                <a:gd name="connsiteX181" fmla="*/ 41388 w 1519990"/>
                <a:gd name="connsiteY181" fmla="*/ 1303505 h 1340819"/>
                <a:gd name="connsiteX182" fmla="*/ 61334 w 1519990"/>
                <a:gd name="connsiteY182" fmla="*/ 1303505 h 1340819"/>
                <a:gd name="connsiteX183" fmla="*/ 61334 w 1519990"/>
                <a:gd name="connsiteY183" fmla="*/ 880612 h 1340819"/>
                <a:gd name="connsiteX184" fmla="*/ 38895 w 1519990"/>
                <a:gd name="connsiteY184" fmla="*/ 880612 h 1340819"/>
                <a:gd name="connsiteX185" fmla="*/ 6484 w 1519990"/>
                <a:gd name="connsiteY185" fmla="*/ 861955 h 1340819"/>
                <a:gd name="connsiteX186" fmla="*/ 3991 w 1519990"/>
                <a:gd name="connsiteY186" fmla="*/ 825885 h 1340819"/>
                <a:gd name="connsiteX187" fmla="*/ 99978 w 1519990"/>
                <a:gd name="connsiteY187" fmla="*/ 629364 h 1340819"/>
                <a:gd name="connsiteX188" fmla="*/ 99978 w 1519990"/>
                <a:gd name="connsiteY188" fmla="*/ 305976 h 1340819"/>
                <a:gd name="connsiteX189" fmla="*/ 38895 w 1519990"/>
                <a:gd name="connsiteY189" fmla="*/ 305976 h 1340819"/>
                <a:gd name="connsiteX190" fmla="*/ 6484 w 1519990"/>
                <a:gd name="connsiteY190" fmla="*/ 287318 h 1340819"/>
                <a:gd name="connsiteX191" fmla="*/ 3991 w 1519990"/>
                <a:gd name="connsiteY191" fmla="*/ 250004 h 1340819"/>
                <a:gd name="connsiteX192" fmla="*/ 107457 w 1519990"/>
                <a:gd name="connsiteY192" fmla="*/ 38558 h 1340819"/>
                <a:gd name="connsiteX193" fmla="*/ 926464 w 1519990"/>
                <a:gd name="connsiteY193" fmla="*/ 38558 h 1340819"/>
                <a:gd name="connsiteX194" fmla="*/ 975081 w 1519990"/>
                <a:gd name="connsiteY194" fmla="*/ 11194 h 1340819"/>
                <a:gd name="connsiteX195" fmla="*/ 1018712 w 1519990"/>
                <a:gd name="connsiteY195" fmla="*/ 0 h 134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19990" h="1340819">
                  <a:moveTo>
                    <a:pt x="1093618" y="1171779"/>
                  </a:moveTo>
                  <a:cubicBezTo>
                    <a:pt x="1103230" y="1171779"/>
                    <a:pt x="1111641" y="1180190"/>
                    <a:pt x="1111641" y="1189802"/>
                  </a:cubicBezTo>
                  <a:cubicBezTo>
                    <a:pt x="1111641" y="1200616"/>
                    <a:pt x="1103230" y="1209026"/>
                    <a:pt x="1093618" y="1209026"/>
                  </a:cubicBezTo>
                  <a:cubicBezTo>
                    <a:pt x="1082804" y="1209026"/>
                    <a:pt x="1074393" y="1200616"/>
                    <a:pt x="1074393" y="1189802"/>
                  </a:cubicBezTo>
                  <a:cubicBezTo>
                    <a:pt x="1074393" y="1180190"/>
                    <a:pt x="1082804" y="1171779"/>
                    <a:pt x="1093618" y="1171779"/>
                  </a:cubicBezTo>
                  <a:close/>
                  <a:moveTo>
                    <a:pt x="261110" y="1154986"/>
                  </a:moveTo>
                  <a:lnTo>
                    <a:pt x="261110" y="1179894"/>
                  </a:lnTo>
                  <a:cubicBezTo>
                    <a:pt x="261110" y="1187366"/>
                    <a:pt x="267329" y="1193593"/>
                    <a:pt x="274791" y="1193593"/>
                  </a:cubicBezTo>
                  <a:lnTo>
                    <a:pt x="477516" y="1193593"/>
                  </a:lnTo>
                  <a:cubicBezTo>
                    <a:pt x="486222" y="1193593"/>
                    <a:pt x="491197" y="1187366"/>
                    <a:pt x="491197" y="1179894"/>
                  </a:cubicBezTo>
                  <a:lnTo>
                    <a:pt x="491197" y="1154986"/>
                  </a:lnTo>
                  <a:close/>
                  <a:moveTo>
                    <a:pt x="902779" y="1072158"/>
                  </a:moveTo>
                  <a:lnTo>
                    <a:pt x="902779" y="1073402"/>
                  </a:lnTo>
                  <a:lnTo>
                    <a:pt x="902779" y="1303505"/>
                  </a:lnTo>
                  <a:lnTo>
                    <a:pt x="1134644" y="1303505"/>
                  </a:lnTo>
                  <a:lnTo>
                    <a:pt x="1134644" y="1073402"/>
                  </a:lnTo>
                  <a:lnTo>
                    <a:pt x="1134644" y="1072158"/>
                  </a:lnTo>
                  <a:close/>
                  <a:moveTo>
                    <a:pt x="395431" y="961951"/>
                  </a:moveTo>
                  <a:lnTo>
                    <a:pt x="395431" y="1117624"/>
                  </a:lnTo>
                  <a:lnTo>
                    <a:pt x="491197" y="1117624"/>
                  </a:lnTo>
                  <a:lnTo>
                    <a:pt x="491197" y="1004294"/>
                  </a:lnTo>
                  <a:cubicBezTo>
                    <a:pt x="491197" y="980631"/>
                    <a:pt x="472541" y="961951"/>
                    <a:pt x="448910" y="961951"/>
                  </a:cubicBezTo>
                  <a:close/>
                  <a:moveTo>
                    <a:pt x="303396" y="961951"/>
                  </a:moveTo>
                  <a:cubicBezTo>
                    <a:pt x="279766" y="961951"/>
                    <a:pt x="261110" y="980631"/>
                    <a:pt x="261110" y="1004294"/>
                  </a:cubicBezTo>
                  <a:lnTo>
                    <a:pt x="261110" y="1117624"/>
                  </a:lnTo>
                  <a:lnTo>
                    <a:pt x="356876" y="1117624"/>
                  </a:lnTo>
                  <a:lnTo>
                    <a:pt x="356876" y="961951"/>
                  </a:lnTo>
                  <a:close/>
                  <a:moveTo>
                    <a:pt x="1018712" y="957728"/>
                  </a:moveTo>
                  <a:cubicBezTo>
                    <a:pt x="967602" y="957728"/>
                    <a:pt x="925218" y="990067"/>
                    <a:pt x="909012" y="1034844"/>
                  </a:cubicBezTo>
                  <a:lnTo>
                    <a:pt x="1128411" y="1034844"/>
                  </a:lnTo>
                  <a:cubicBezTo>
                    <a:pt x="1112205" y="990067"/>
                    <a:pt x="1069822" y="957728"/>
                    <a:pt x="1018712" y="957728"/>
                  </a:cubicBezTo>
                  <a:close/>
                  <a:moveTo>
                    <a:pt x="303396" y="924589"/>
                  </a:moveTo>
                  <a:lnTo>
                    <a:pt x="448910" y="924589"/>
                  </a:lnTo>
                  <a:cubicBezTo>
                    <a:pt x="493684" y="924589"/>
                    <a:pt x="528508" y="960705"/>
                    <a:pt x="528508" y="1004294"/>
                  </a:cubicBezTo>
                  <a:lnTo>
                    <a:pt x="528508" y="1117624"/>
                  </a:lnTo>
                  <a:lnTo>
                    <a:pt x="554626" y="1117624"/>
                  </a:lnTo>
                  <a:cubicBezTo>
                    <a:pt x="564576" y="1117624"/>
                    <a:pt x="573282" y="1126342"/>
                    <a:pt x="573282" y="1136305"/>
                  </a:cubicBezTo>
                  <a:cubicBezTo>
                    <a:pt x="573282" y="1147514"/>
                    <a:pt x="564576" y="1154986"/>
                    <a:pt x="554626" y="1154986"/>
                  </a:cubicBezTo>
                  <a:lnTo>
                    <a:pt x="528508" y="1154986"/>
                  </a:lnTo>
                  <a:lnTo>
                    <a:pt x="528508" y="1179894"/>
                  </a:lnTo>
                  <a:cubicBezTo>
                    <a:pt x="528508" y="1208538"/>
                    <a:pt x="506121" y="1230955"/>
                    <a:pt x="477516" y="1230955"/>
                  </a:cubicBezTo>
                  <a:lnTo>
                    <a:pt x="274791" y="1230955"/>
                  </a:lnTo>
                  <a:cubicBezTo>
                    <a:pt x="246186" y="1230955"/>
                    <a:pt x="223799" y="1208538"/>
                    <a:pt x="223799" y="1179894"/>
                  </a:cubicBezTo>
                  <a:lnTo>
                    <a:pt x="223799" y="1154986"/>
                  </a:lnTo>
                  <a:lnTo>
                    <a:pt x="197681" y="1154986"/>
                  </a:lnTo>
                  <a:cubicBezTo>
                    <a:pt x="187731" y="1154986"/>
                    <a:pt x="179025" y="1147514"/>
                    <a:pt x="179025" y="1136305"/>
                  </a:cubicBezTo>
                  <a:cubicBezTo>
                    <a:pt x="179025" y="1126342"/>
                    <a:pt x="187731" y="1117624"/>
                    <a:pt x="197681" y="1117624"/>
                  </a:cubicBezTo>
                  <a:lnTo>
                    <a:pt x="223799" y="1117624"/>
                  </a:lnTo>
                  <a:lnTo>
                    <a:pt x="223799" y="1004294"/>
                  </a:lnTo>
                  <a:cubicBezTo>
                    <a:pt x="223799" y="960705"/>
                    <a:pt x="258623" y="924589"/>
                    <a:pt x="303396" y="924589"/>
                  </a:cubicBezTo>
                  <a:close/>
                  <a:moveTo>
                    <a:pt x="98731" y="880612"/>
                  </a:moveTo>
                  <a:lnTo>
                    <a:pt x="98731" y="1303505"/>
                  </a:lnTo>
                  <a:lnTo>
                    <a:pt x="673407" y="1303505"/>
                  </a:lnTo>
                  <a:lnTo>
                    <a:pt x="673407" y="880612"/>
                  </a:lnTo>
                  <a:close/>
                  <a:moveTo>
                    <a:pt x="898303" y="734211"/>
                  </a:moveTo>
                  <a:lnTo>
                    <a:pt x="898303" y="757969"/>
                  </a:lnTo>
                  <a:cubicBezTo>
                    <a:pt x="898303" y="765472"/>
                    <a:pt x="904522" y="771724"/>
                    <a:pt x="911984" y="771724"/>
                  </a:cubicBezTo>
                  <a:lnTo>
                    <a:pt x="1115953" y="771724"/>
                  </a:lnTo>
                  <a:cubicBezTo>
                    <a:pt x="1123415" y="771724"/>
                    <a:pt x="1129633" y="765472"/>
                    <a:pt x="1129633" y="757969"/>
                  </a:cubicBezTo>
                  <a:lnTo>
                    <a:pt x="1129633" y="734211"/>
                  </a:lnTo>
                  <a:close/>
                  <a:moveTo>
                    <a:pt x="131142" y="651753"/>
                  </a:moveTo>
                  <a:lnTo>
                    <a:pt x="37649" y="840810"/>
                  </a:lnTo>
                  <a:cubicBezTo>
                    <a:pt x="37649" y="842054"/>
                    <a:pt x="37649" y="842054"/>
                    <a:pt x="37649" y="843298"/>
                  </a:cubicBezTo>
                  <a:lnTo>
                    <a:pt x="38895" y="843298"/>
                  </a:lnTo>
                  <a:lnTo>
                    <a:pt x="61334" y="843298"/>
                  </a:lnTo>
                  <a:lnTo>
                    <a:pt x="673407" y="843298"/>
                  </a:lnTo>
                  <a:lnTo>
                    <a:pt x="673407" y="651753"/>
                  </a:lnTo>
                  <a:close/>
                  <a:moveTo>
                    <a:pt x="1032624" y="539140"/>
                  </a:moveTo>
                  <a:lnTo>
                    <a:pt x="1032624" y="695447"/>
                  </a:lnTo>
                  <a:lnTo>
                    <a:pt x="1129633" y="695447"/>
                  </a:lnTo>
                  <a:lnTo>
                    <a:pt x="1129633" y="581656"/>
                  </a:lnTo>
                  <a:cubicBezTo>
                    <a:pt x="1129633" y="557897"/>
                    <a:pt x="1110978" y="539140"/>
                    <a:pt x="1087347" y="539140"/>
                  </a:cubicBezTo>
                  <a:close/>
                  <a:moveTo>
                    <a:pt x="940589" y="539140"/>
                  </a:moveTo>
                  <a:cubicBezTo>
                    <a:pt x="916959" y="539140"/>
                    <a:pt x="898303" y="557897"/>
                    <a:pt x="898303" y="581656"/>
                  </a:cubicBezTo>
                  <a:lnTo>
                    <a:pt x="898303" y="695447"/>
                  </a:lnTo>
                  <a:lnTo>
                    <a:pt x="995313" y="695447"/>
                  </a:lnTo>
                  <a:lnTo>
                    <a:pt x="995313" y="539140"/>
                  </a:lnTo>
                  <a:close/>
                  <a:moveTo>
                    <a:pt x="940589" y="501627"/>
                  </a:moveTo>
                  <a:lnTo>
                    <a:pt x="1087347" y="501627"/>
                  </a:lnTo>
                  <a:cubicBezTo>
                    <a:pt x="1130877" y="501627"/>
                    <a:pt x="1166945" y="536639"/>
                    <a:pt x="1166945" y="581656"/>
                  </a:cubicBezTo>
                  <a:lnTo>
                    <a:pt x="1166945" y="695447"/>
                  </a:lnTo>
                  <a:lnTo>
                    <a:pt x="1191819" y="695447"/>
                  </a:lnTo>
                  <a:cubicBezTo>
                    <a:pt x="1201769" y="695447"/>
                    <a:pt x="1210475" y="704200"/>
                    <a:pt x="1210475" y="714203"/>
                  </a:cubicBezTo>
                  <a:cubicBezTo>
                    <a:pt x="1210475" y="725458"/>
                    <a:pt x="1201769" y="734211"/>
                    <a:pt x="1191819" y="734211"/>
                  </a:cubicBezTo>
                  <a:lnTo>
                    <a:pt x="1166945" y="734211"/>
                  </a:lnTo>
                  <a:lnTo>
                    <a:pt x="1166945" y="757969"/>
                  </a:lnTo>
                  <a:cubicBezTo>
                    <a:pt x="1166945" y="785479"/>
                    <a:pt x="1143314" y="807987"/>
                    <a:pt x="1115953" y="807987"/>
                  </a:cubicBezTo>
                  <a:lnTo>
                    <a:pt x="911984" y="807987"/>
                  </a:lnTo>
                  <a:cubicBezTo>
                    <a:pt x="883379" y="807987"/>
                    <a:pt x="860992" y="785479"/>
                    <a:pt x="860992" y="757969"/>
                  </a:cubicBezTo>
                  <a:lnTo>
                    <a:pt x="860992" y="734211"/>
                  </a:lnTo>
                  <a:lnTo>
                    <a:pt x="836118" y="734211"/>
                  </a:lnTo>
                  <a:cubicBezTo>
                    <a:pt x="826168" y="734211"/>
                    <a:pt x="816218" y="725458"/>
                    <a:pt x="816218" y="714203"/>
                  </a:cubicBezTo>
                  <a:cubicBezTo>
                    <a:pt x="816218" y="704200"/>
                    <a:pt x="826168" y="695447"/>
                    <a:pt x="836118" y="695447"/>
                  </a:cubicBezTo>
                  <a:lnTo>
                    <a:pt x="860992" y="695447"/>
                  </a:lnTo>
                  <a:lnTo>
                    <a:pt x="860992" y="581656"/>
                  </a:lnTo>
                  <a:cubicBezTo>
                    <a:pt x="860992" y="536639"/>
                    <a:pt x="897059" y="501627"/>
                    <a:pt x="940589" y="501627"/>
                  </a:cubicBezTo>
                  <a:close/>
                  <a:moveTo>
                    <a:pt x="406638" y="305976"/>
                  </a:moveTo>
                  <a:lnTo>
                    <a:pt x="406638" y="432843"/>
                  </a:lnTo>
                  <a:cubicBezTo>
                    <a:pt x="406638" y="468914"/>
                    <a:pt x="376720" y="497521"/>
                    <a:pt x="341816" y="497521"/>
                  </a:cubicBezTo>
                  <a:lnTo>
                    <a:pt x="137375" y="497521"/>
                  </a:lnTo>
                  <a:lnTo>
                    <a:pt x="137375" y="613195"/>
                  </a:lnTo>
                  <a:lnTo>
                    <a:pt x="673407" y="613195"/>
                  </a:lnTo>
                  <a:lnTo>
                    <a:pt x="673407" y="394285"/>
                  </a:lnTo>
                  <a:lnTo>
                    <a:pt x="644736" y="410455"/>
                  </a:lnTo>
                  <a:cubicBezTo>
                    <a:pt x="598612" y="434087"/>
                    <a:pt x="542516" y="417918"/>
                    <a:pt x="517584" y="375628"/>
                  </a:cubicBezTo>
                  <a:lnTo>
                    <a:pt x="515091" y="370653"/>
                  </a:lnTo>
                  <a:cubicBezTo>
                    <a:pt x="502625" y="351996"/>
                    <a:pt x="500132" y="328364"/>
                    <a:pt x="506365" y="305976"/>
                  </a:cubicBezTo>
                  <a:close/>
                  <a:moveTo>
                    <a:pt x="137375" y="305976"/>
                  </a:moveTo>
                  <a:lnTo>
                    <a:pt x="137375" y="460207"/>
                  </a:lnTo>
                  <a:lnTo>
                    <a:pt x="341816" y="460207"/>
                  </a:lnTo>
                  <a:cubicBezTo>
                    <a:pt x="356775" y="460207"/>
                    <a:pt x="369241" y="447769"/>
                    <a:pt x="369241" y="432843"/>
                  </a:cubicBezTo>
                  <a:lnTo>
                    <a:pt x="369241" y="305976"/>
                  </a:lnTo>
                  <a:close/>
                  <a:moveTo>
                    <a:pt x="1018556" y="206160"/>
                  </a:moveTo>
                  <a:cubicBezTo>
                    <a:pt x="1009674" y="206160"/>
                    <a:pt x="1000636" y="208337"/>
                    <a:pt x="992533" y="212690"/>
                  </a:cubicBezTo>
                  <a:lnTo>
                    <a:pt x="710805" y="371897"/>
                  </a:lnTo>
                  <a:lnTo>
                    <a:pt x="710805" y="376872"/>
                  </a:lnTo>
                  <a:lnTo>
                    <a:pt x="710805" y="613195"/>
                  </a:lnTo>
                  <a:lnTo>
                    <a:pt x="710805" y="651753"/>
                  </a:lnTo>
                  <a:lnTo>
                    <a:pt x="710805" y="843298"/>
                  </a:lnTo>
                  <a:lnTo>
                    <a:pt x="710805" y="880612"/>
                  </a:lnTo>
                  <a:lnTo>
                    <a:pt x="710805" y="1303505"/>
                  </a:lnTo>
                  <a:lnTo>
                    <a:pt x="865382" y="1303505"/>
                  </a:lnTo>
                  <a:lnTo>
                    <a:pt x="865382" y="1073402"/>
                  </a:lnTo>
                  <a:cubicBezTo>
                    <a:pt x="865382" y="1065939"/>
                    <a:pt x="866628" y="1058476"/>
                    <a:pt x="867875" y="1051013"/>
                  </a:cubicBezTo>
                  <a:cubicBezTo>
                    <a:pt x="867875" y="1051013"/>
                    <a:pt x="867875" y="1051013"/>
                    <a:pt x="867875" y="1049770"/>
                  </a:cubicBezTo>
                  <a:cubicBezTo>
                    <a:pt x="879094" y="976385"/>
                    <a:pt x="942670" y="920414"/>
                    <a:pt x="1018712" y="920414"/>
                  </a:cubicBezTo>
                  <a:cubicBezTo>
                    <a:pt x="1103479" y="920414"/>
                    <a:pt x="1172042" y="988823"/>
                    <a:pt x="1172042" y="1073402"/>
                  </a:cubicBezTo>
                  <a:lnTo>
                    <a:pt x="1172042" y="1303505"/>
                  </a:lnTo>
                  <a:lnTo>
                    <a:pt x="1326618" y="1303505"/>
                  </a:lnTo>
                  <a:lnTo>
                    <a:pt x="1326618" y="381847"/>
                  </a:lnTo>
                  <a:lnTo>
                    <a:pt x="1043643" y="212690"/>
                  </a:lnTo>
                  <a:cubicBezTo>
                    <a:pt x="1036164" y="208337"/>
                    <a:pt x="1027438" y="206160"/>
                    <a:pt x="1018556" y="206160"/>
                  </a:cubicBezTo>
                  <a:close/>
                  <a:moveTo>
                    <a:pt x="131142" y="75872"/>
                  </a:moveTo>
                  <a:lnTo>
                    <a:pt x="37649" y="266174"/>
                  </a:lnTo>
                  <a:cubicBezTo>
                    <a:pt x="37649" y="267418"/>
                    <a:pt x="37649" y="267418"/>
                    <a:pt x="37649" y="267418"/>
                  </a:cubicBezTo>
                  <a:cubicBezTo>
                    <a:pt x="37649" y="268661"/>
                    <a:pt x="38895" y="268661"/>
                    <a:pt x="38895" y="268661"/>
                  </a:cubicBezTo>
                  <a:lnTo>
                    <a:pt x="99978" y="268661"/>
                  </a:lnTo>
                  <a:lnTo>
                    <a:pt x="526310" y="268661"/>
                  </a:lnTo>
                  <a:cubicBezTo>
                    <a:pt x="530050" y="264930"/>
                    <a:pt x="533790" y="261199"/>
                    <a:pt x="537530" y="257467"/>
                  </a:cubicBezTo>
                  <a:lnTo>
                    <a:pt x="538776" y="257467"/>
                  </a:lnTo>
                  <a:cubicBezTo>
                    <a:pt x="542516" y="253736"/>
                    <a:pt x="546256" y="251248"/>
                    <a:pt x="551242" y="248761"/>
                  </a:cubicBezTo>
                  <a:lnTo>
                    <a:pt x="859149" y="75872"/>
                  </a:lnTo>
                  <a:close/>
                  <a:moveTo>
                    <a:pt x="1019179" y="38092"/>
                  </a:moveTo>
                  <a:cubicBezTo>
                    <a:pt x="1010609" y="38247"/>
                    <a:pt x="1001882" y="40424"/>
                    <a:pt x="993780" y="44777"/>
                  </a:cubicBezTo>
                  <a:lnTo>
                    <a:pt x="755682" y="176620"/>
                  </a:lnTo>
                  <a:lnTo>
                    <a:pt x="568694" y="281099"/>
                  </a:lnTo>
                  <a:cubicBezTo>
                    <a:pt x="568694" y="281099"/>
                    <a:pt x="567448" y="282343"/>
                    <a:pt x="567448" y="283587"/>
                  </a:cubicBezTo>
                  <a:cubicBezTo>
                    <a:pt x="564955" y="284831"/>
                    <a:pt x="561215" y="286075"/>
                    <a:pt x="559968" y="288562"/>
                  </a:cubicBezTo>
                  <a:cubicBezTo>
                    <a:pt x="558722" y="289806"/>
                    <a:pt x="558722" y="289806"/>
                    <a:pt x="557475" y="291050"/>
                  </a:cubicBezTo>
                  <a:cubicBezTo>
                    <a:pt x="554982" y="292294"/>
                    <a:pt x="552489" y="294781"/>
                    <a:pt x="551242" y="297269"/>
                  </a:cubicBezTo>
                  <a:cubicBezTo>
                    <a:pt x="547502" y="302244"/>
                    <a:pt x="545009" y="307219"/>
                    <a:pt x="542516" y="313438"/>
                  </a:cubicBezTo>
                  <a:cubicBezTo>
                    <a:pt x="538776" y="327120"/>
                    <a:pt x="540023" y="340802"/>
                    <a:pt x="547502" y="353240"/>
                  </a:cubicBezTo>
                  <a:lnTo>
                    <a:pt x="549996" y="356971"/>
                  </a:lnTo>
                  <a:cubicBezTo>
                    <a:pt x="564955" y="383091"/>
                    <a:pt x="598612" y="391798"/>
                    <a:pt x="626037" y="376872"/>
                  </a:cubicBezTo>
                  <a:lnTo>
                    <a:pt x="975081" y="179108"/>
                  </a:lnTo>
                  <a:cubicBezTo>
                    <a:pt x="1002506" y="165426"/>
                    <a:pt x="1034917" y="165426"/>
                    <a:pt x="1062342" y="179108"/>
                  </a:cubicBezTo>
                  <a:lnTo>
                    <a:pt x="1397673" y="381847"/>
                  </a:lnTo>
                  <a:cubicBezTo>
                    <a:pt x="1425098" y="395529"/>
                    <a:pt x="1458756" y="385579"/>
                    <a:pt x="1473715" y="359459"/>
                  </a:cubicBezTo>
                  <a:lnTo>
                    <a:pt x="1476208" y="355728"/>
                  </a:lnTo>
                  <a:cubicBezTo>
                    <a:pt x="1482441" y="344533"/>
                    <a:pt x="1483688" y="329608"/>
                    <a:pt x="1481195" y="317170"/>
                  </a:cubicBezTo>
                  <a:cubicBezTo>
                    <a:pt x="1476208" y="303488"/>
                    <a:pt x="1467482" y="291050"/>
                    <a:pt x="1453770" y="284831"/>
                  </a:cubicBezTo>
                  <a:lnTo>
                    <a:pt x="1043643" y="43533"/>
                  </a:lnTo>
                  <a:cubicBezTo>
                    <a:pt x="1036164" y="39802"/>
                    <a:pt x="1027749" y="37936"/>
                    <a:pt x="1019179" y="38092"/>
                  </a:cubicBezTo>
                  <a:close/>
                  <a:moveTo>
                    <a:pt x="1018712" y="0"/>
                  </a:moveTo>
                  <a:cubicBezTo>
                    <a:pt x="1033671" y="0"/>
                    <a:pt x="1048630" y="3732"/>
                    <a:pt x="1062342" y="11194"/>
                  </a:cubicBezTo>
                  <a:lnTo>
                    <a:pt x="1472469" y="252492"/>
                  </a:lnTo>
                  <a:cubicBezTo>
                    <a:pt x="1493661" y="263686"/>
                    <a:pt x="1509866" y="282343"/>
                    <a:pt x="1516099" y="305976"/>
                  </a:cubicBezTo>
                  <a:cubicBezTo>
                    <a:pt x="1523579" y="329608"/>
                    <a:pt x="1519839" y="353240"/>
                    <a:pt x="1508620" y="374385"/>
                  </a:cubicBezTo>
                  <a:lnTo>
                    <a:pt x="1506126" y="378116"/>
                  </a:lnTo>
                  <a:cubicBezTo>
                    <a:pt x="1488674" y="407967"/>
                    <a:pt x="1456263" y="424137"/>
                    <a:pt x="1425098" y="424137"/>
                  </a:cubicBezTo>
                  <a:cubicBezTo>
                    <a:pt x="1410139" y="424137"/>
                    <a:pt x="1393934" y="421649"/>
                    <a:pt x="1380221" y="414186"/>
                  </a:cubicBezTo>
                  <a:lnTo>
                    <a:pt x="1378975" y="412943"/>
                  </a:lnTo>
                  <a:lnTo>
                    <a:pt x="1364016" y="404236"/>
                  </a:lnTo>
                  <a:lnTo>
                    <a:pt x="1364016" y="1303505"/>
                  </a:lnTo>
                  <a:lnTo>
                    <a:pt x="1386454" y="1303505"/>
                  </a:lnTo>
                  <a:cubicBezTo>
                    <a:pt x="1397673" y="1303505"/>
                    <a:pt x="1405153" y="1312212"/>
                    <a:pt x="1405153" y="1322162"/>
                  </a:cubicBezTo>
                  <a:cubicBezTo>
                    <a:pt x="1405153" y="1333356"/>
                    <a:pt x="1397673" y="1340819"/>
                    <a:pt x="1386454" y="1340819"/>
                  </a:cubicBezTo>
                  <a:lnTo>
                    <a:pt x="710805" y="1340819"/>
                  </a:lnTo>
                  <a:lnTo>
                    <a:pt x="61334" y="1340819"/>
                  </a:lnTo>
                  <a:lnTo>
                    <a:pt x="41388" y="1340819"/>
                  </a:lnTo>
                  <a:cubicBezTo>
                    <a:pt x="31416" y="1340819"/>
                    <a:pt x="22690" y="1333356"/>
                    <a:pt x="22690" y="1322162"/>
                  </a:cubicBezTo>
                  <a:cubicBezTo>
                    <a:pt x="22690" y="1312212"/>
                    <a:pt x="31416" y="1303505"/>
                    <a:pt x="41388" y="1303505"/>
                  </a:cubicBezTo>
                  <a:lnTo>
                    <a:pt x="61334" y="1303505"/>
                  </a:lnTo>
                  <a:lnTo>
                    <a:pt x="61334" y="880612"/>
                  </a:lnTo>
                  <a:lnTo>
                    <a:pt x="38895" y="880612"/>
                  </a:lnTo>
                  <a:cubicBezTo>
                    <a:pt x="25183" y="880612"/>
                    <a:pt x="12717" y="874393"/>
                    <a:pt x="6484" y="861955"/>
                  </a:cubicBezTo>
                  <a:cubicBezTo>
                    <a:pt x="-996" y="850761"/>
                    <a:pt x="-2242" y="837079"/>
                    <a:pt x="3991" y="825885"/>
                  </a:cubicBezTo>
                  <a:lnTo>
                    <a:pt x="99978" y="629364"/>
                  </a:lnTo>
                  <a:lnTo>
                    <a:pt x="99978" y="305976"/>
                  </a:lnTo>
                  <a:lnTo>
                    <a:pt x="38895" y="305976"/>
                  </a:lnTo>
                  <a:cubicBezTo>
                    <a:pt x="25183" y="305976"/>
                    <a:pt x="12717" y="298513"/>
                    <a:pt x="6484" y="287318"/>
                  </a:cubicBezTo>
                  <a:cubicBezTo>
                    <a:pt x="-996" y="276124"/>
                    <a:pt x="-2242" y="262442"/>
                    <a:pt x="3991" y="250004"/>
                  </a:cubicBezTo>
                  <a:lnTo>
                    <a:pt x="107457" y="38558"/>
                  </a:lnTo>
                  <a:lnTo>
                    <a:pt x="926464" y="38558"/>
                  </a:lnTo>
                  <a:lnTo>
                    <a:pt x="975081" y="11194"/>
                  </a:lnTo>
                  <a:cubicBezTo>
                    <a:pt x="988794" y="3732"/>
                    <a:pt x="1003753" y="0"/>
                    <a:pt x="1018712" y="0"/>
                  </a:cubicBezTo>
                  <a:close/>
                </a:path>
              </a:pathLst>
            </a:custGeom>
            <a:solidFill>
              <a:schemeClr val="tx1"/>
            </a:solidFill>
            <a:ln>
              <a:noFill/>
            </a:ln>
            <a:effectLst/>
          </p:spPr>
          <p:txBody>
            <a:bodyPr wrap="square" anchor="ctr">
              <a:noAutofit/>
            </a:bodyPr>
            <a:lstStyle/>
            <a:p>
              <a:endParaRPr lang="en-US" sz="2700">
                <a:latin typeface="Poppins" pitchFamily="2" charset="77"/>
              </a:endParaRPr>
            </a:p>
          </p:txBody>
        </p:sp>
        <p:sp>
          <p:nvSpPr>
            <p:cNvPr id="86" name="TextBox 85">
              <a:extLst>
                <a:ext uri="{FF2B5EF4-FFF2-40B4-BE49-F238E27FC236}">
                  <a16:creationId xmlns:a16="http://schemas.microsoft.com/office/drawing/2014/main" id="{98B54AB1-8CBE-4FC5-81AC-871216E5D427}"/>
                </a:ext>
              </a:extLst>
            </p:cNvPr>
            <p:cNvSpPr txBox="1"/>
            <p:nvPr/>
          </p:nvSpPr>
          <p:spPr>
            <a:xfrm>
              <a:off x="2702861" y="2668129"/>
              <a:ext cx="1491005" cy="923330"/>
            </a:xfrm>
            <a:prstGeom prst="rect">
              <a:avLst/>
            </a:prstGeom>
            <a:noFill/>
          </p:spPr>
          <p:txBody>
            <a:bodyPr wrap="square" rtlCol="0">
              <a:spAutoFit/>
            </a:bodyPr>
            <a:lstStyle/>
            <a:p>
              <a:pPr algn="ctr"/>
              <a:r>
                <a:rPr lang="en-GB" b="1">
                  <a:latin typeface="Aptos" panose="020B0004020202020204" pitchFamily="34" charset="0"/>
                </a:rPr>
                <a:t>Residence Nil Rate Band</a:t>
              </a:r>
            </a:p>
          </p:txBody>
        </p:sp>
        <p:sp>
          <p:nvSpPr>
            <p:cNvPr id="90" name="TextBox 89">
              <a:extLst>
                <a:ext uri="{FF2B5EF4-FFF2-40B4-BE49-F238E27FC236}">
                  <a16:creationId xmlns:a16="http://schemas.microsoft.com/office/drawing/2014/main" id="{D6292E61-D4A3-4A04-B358-ACE879361003}"/>
                </a:ext>
              </a:extLst>
            </p:cNvPr>
            <p:cNvSpPr txBox="1"/>
            <p:nvPr/>
          </p:nvSpPr>
          <p:spPr>
            <a:xfrm>
              <a:off x="2425121" y="4433519"/>
              <a:ext cx="2064285" cy="830997"/>
            </a:xfrm>
            <a:prstGeom prst="rect">
              <a:avLst/>
            </a:prstGeom>
            <a:noFill/>
          </p:spPr>
          <p:txBody>
            <a:bodyPr wrap="square">
              <a:spAutoFit/>
            </a:bodyPr>
            <a:lstStyle/>
            <a:p>
              <a:pPr algn="ctr">
                <a:buClr>
                  <a:srgbClr val="111111"/>
                </a:buClr>
                <a:defRPr/>
              </a:pPr>
              <a:r>
                <a:rPr lang="en-GB" sz="1600">
                  <a:solidFill>
                    <a:srgbClr val="000000"/>
                  </a:solidFill>
                  <a:latin typeface="Aptos" panose="020B0004020202020204" pitchFamily="34" charset="0"/>
                  <a:ea typeface="ヒラギノ角ゴ Pro W3" charset="-128"/>
                  <a:cs typeface="Arial" panose="020B0604020202020204" pitchFamily="34" charset="0"/>
                </a:rPr>
                <a:t>Only applied to a home that is left to a direct descendant</a:t>
              </a:r>
            </a:p>
          </p:txBody>
        </p:sp>
      </p:grpSp>
      <p:sp>
        <p:nvSpPr>
          <p:cNvPr id="103" name="TextBox 102">
            <a:extLst>
              <a:ext uri="{FF2B5EF4-FFF2-40B4-BE49-F238E27FC236}">
                <a16:creationId xmlns:a16="http://schemas.microsoft.com/office/drawing/2014/main" id="{995D70EF-05B6-4374-815C-2944C0CA299A}"/>
              </a:ext>
            </a:extLst>
          </p:cNvPr>
          <p:cNvSpPr txBox="1"/>
          <p:nvPr/>
        </p:nvSpPr>
        <p:spPr>
          <a:xfrm>
            <a:off x="799394" y="6206410"/>
            <a:ext cx="3790384" cy="276999"/>
          </a:xfrm>
          <a:prstGeom prst="rect">
            <a:avLst/>
          </a:prstGeom>
          <a:noFill/>
        </p:spPr>
        <p:txBody>
          <a:bodyPr wrap="square" lIns="0" rtlCol="0">
            <a:spAutoFit/>
          </a:bodyPr>
          <a:lstStyle/>
          <a:p>
            <a:r>
              <a:rPr lang="en-GB" sz="1200" dirty="0">
                <a:latin typeface="Aptos" panose="020B0004020202020204" pitchFamily="34" charset="0"/>
              </a:rPr>
              <a:t>*A couple in this context is a spouse or civil partner </a:t>
            </a:r>
          </a:p>
        </p:txBody>
      </p:sp>
      <p:grpSp>
        <p:nvGrpSpPr>
          <p:cNvPr id="111" name="Group 110">
            <a:extLst>
              <a:ext uri="{FF2B5EF4-FFF2-40B4-BE49-F238E27FC236}">
                <a16:creationId xmlns:a16="http://schemas.microsoft.com/office/drawing/2014/main" id="{C312B2CF-09D9-4FD1-A412-A5072A3172DE}"/>
              </a:ext>
            </a:extLst>
          </p:cNvPr>
          <p:cNvGrpSpPr/>
          <p:nvPr/>
        </p:nvGrpSpPr>
        <p:grpSpPr>
          <a:xfrm>
            <a:off x="6060411" y="1889022"/>
            <a:ext cx="2495232" cy="3928354"/>
            <a:chOff x="4536411" y="1357168"/>
            <a:chExt cx="2495232" cy="3928354"/>
          </a:xfrm>
        </p:grpSpPr>
        <p:sp>
          <p:nvSpPr>
            <p:cNvPr id="93" name="Freeform 216">
              <a:extLst>
                <a:ext uri="{FF2B5EF4-FFF2-40B4-BE49-F238E27FC236}">
                  <a16:creationId xmlns:a16="http://schemas.microsoft.com/office/drawing/2014/main" id="{EB59D57B-FF58-48F5-8397-7D9D185054CC}"/>
                </a:ext>
              </a:extLst>
            </p:cNvPr>
            <p:cNvSpPr>
              <a:spLocks noChangeArrowheads="1"/>
            </p:cNvSpPr>
            <p:nvPr/>
          </p:nvSpPr>
          <p:spPr bwMode="auto">
            <a:xfrm>
              <a:off x="5275218" y="1430934"/>
              <a:ext cx="958101" cy="958099"/>
            </a:xfrm>
            <a:custGeom>
              <a:avLst/>
              <a:gdLst>
                <a:gd name="T0" fmla="*/ 2048 w 2049"/>
                <a:gd name="T1" fmla="*/ 1024 h 2049"/>
                <a:gd name="T2" fmla="*/ 2048 w 2049"/>
                <a:gd name="T3" fmla="*/ 1024 h 2049"/>
                <a:gd name="T4" fmla="*/ 1024 w 2049"/>
                <a:gd name="T5" fmla="*/ 2048 h 2049"/>
                <a:gd name="T6" fmla="*/ 1024 w 2049"/>
                <a:gd name="T7" fmla="*/ 2048 h 2049"/>
                <a:gd name="T8" fmla="*/ 0 w 2049"/>
                <a:gd name="T9" fmla="*/ 1024 h 2049"/>
                <a:gd name="T10" fmla="*/ 0 w 2049"/>
                <a:gd name="T11" fmla="*/ 1024 h 2049"/>
                <a:gd name="T12" fmla="*/ 1024 w 2049"/>
                <a:gd name="T13" fmla="*/ 0 h 2049"/>
                <a:gd name="T14" fmla="*/ 1024 w 2049"/>
                <a:gd name="T15" fmla="*/ 0 h 2049"/>
                <a:gd name="T16" fmla="*/ 2048 w 2049"/>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9" h="2049">
                  <a:moveTo>
                    <a:pt x="2048" y="1024"/>
                  </a:moveTo>
                  <a:lnTo>
                    <a:pt x="2048" y="1024"/>
                  </a:lnTo>
                  <a:cubicBezTo>
                    <a:pt x="2048"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8" y="458"/>
                    <a:pt x="2048" y="1024"/>
                  </a:cubicBezTo>
                </a:path>
              </a:pathLst>
            </a:custGeom>
            <a:solidFill>
              <a:schemeClr val="bg2"/>
            </a:solidFill>
            <a:ln>
              <a:noFill/>
            </a:ln>
            <a:effectLst/>
          </p:spPr>
          <p:txBody>
            <a:bodyPr wrap="none" anchor="ctr"/>
            <a:lstStyle/>
            <a:p>
              <a:endParaRPr lang="en-US" sz="1350">
                <a:latin typeface="Poppins" pitchFamily="2" charset="77"/>
              </a:endParaRPr>
            </a:p>
          </p:txBody>
        </p:sp>
        <p:sp>
          <p:nvSpPr>
            <p:cNvPr id="94" name="Freeform 470">
              <a:extLst>
                <a:ext uri="{FF2B5EF4-FFF2-40B4-BE49-F238E27FC236}">
                  <a16:creationId xmlns:a16="http://schemas.microsoft.com/office/drawing/2014/main" id="{27A41488-07B3-419B-BEEC-CC194B8F3828}"/>
                </a:ext>
              </a:extLst>
            </p:cNvPr>
            <p:cNvSpPr>
              <a:spLocks noChangeArrowheads="1"/>
            </p:cNvSpPr>
            <p:nvPr/>
          </p:nvSpPr>
          <p:spPr bwMode="auto">
            <a:xfrm>
              <a:off x="5646095" y="2601257"/>
              <a:ext cx="214285" cy="840655"/>
            </a:xfrm>
            <a:prstGeom prst="roundRect">
              <a:avLst>
                <a:gd name="adj" fmla="val 50000"/>
              </a:avLst>
            </a:prstGeom>
            <a:noFill/>
            <a:ln w="127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Poppins" pitchFamily="2" charset="77"/>
              </a:endParaRPr>
            </a:p>
          </p:txBody>
        </p:sp>
        <p:sp>
          <p:nvSpPr>
            <p:cNvPr id="95" name="TextBox 94">
              <a:extLst>
                <a:ext uri="{FF2B5EF4-FFF2-40B4-BE49-F238E27FC236}">
                  <a16:creationId xmlns:a16="http://schemas.microsoft.com/office/drawing/2014/main" id="{7689C09E-7F9A-4D49-977A-90C83FAA46CE}"/>
                </a:ext>
              </a:extLst>
            </p:cNvPr>
            <p:cNvSpPr txBox="1"/>
            <p:nvPr/>
          </p:nvSpPr>
          <p:spPr>
            <a:xfrm rot="16200000">
              <a:off x="5397238" y="2779613"/>
              <a:ext cx="727942" cy="485005"/>
            </a:xfrm>
            <a:prstGeom prst="rect">
              <a:avLst/>
            </a:prstGeom>
            <a:noFill/>
          </p:spPr>
          <p:txBody>
            <a:bodyPr wrap="square" rtlCol="0" anchor="ctr">
              <a:spAutoFit/>
            </a:bodyPr>
            <a:lstStyle/>
            <a:p>
              <a:pPr algn="ctr"/>
              <a:r>
                <a:rPr lang="en-US" sz="1276" b="1" spc="-12">
                  <a:solidFill>
                    <a:schemeClr val="bg1"/>
                  </a:solidFill>
                  <a:latin typeface="Poppins" pitchFamily="2" charset="77"/>
                  <a:cs typeface="Poppins" pitchFamily="2" charset="77"/>
                </a:rPr>
                <a:t>100,000</a:t>
              </a:r>
            </a:p>
          </p:txBody>
        </p:sp>
        <p:sp>
          <p:nvSpPr>
            <p:cNvPr id="96" name="Freeform 71">
              <a:extLst>
                <a:ext uri="{FF2B5EF4-FFF2-40B4-BE49-F238E27FC236}">
                  <a16:creationId xmlns:a16="http://schemas.microsoft.com/office/drawing/2014/main" id="{EAE682C7-4354-4670-B0B7-B630EFA27615}"/>
                </a:ext>
              </a:extLst>
            </p:cNvPr>
            <p:cNvSpPr>
              <a:spLocks noChangeArrowheads="1"/>
            </p:cNvSpPr>
            <p:nvPr/>
          </p:nvSpPr>
          <p:spPr bwMode="auto">
            <a:xfrm>
              <a:off x="5006807" y="1357168"/>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91BF67"/>
            </a:solidFill>
            <a:ln>
              <a:solidFill>
                <a:schemeClr val="tx1"/>
              </a:solidFill>
            </a:ln>
            <a:effectLst/>
          </p:spPr>
          <p:txBody>
            <a:bodyPr wrap="none" anchor="ctr"/>
            <a:lstStyle/>
            <a:p>
              <a:endParaRPr lang="en-US" sz="1350">
                <a:latin typeface="Poppins" pitchFamily="2" charset="77"/>
              </a:endParaRPr>
            </a:p>
          </p:txBody>
        </p:sp>
        <p:sp>
          <p:nvSpPr>
            <p:cNvPr id="97" name="Freeform 143">
              <a:extLst>
                <a:ext uri="{FF2B5EF4-FFF2-40B4-BE49-F238E27FC236}">
                  <a16:creationId xmlns:a16="http://schemas.microsoft.com/office/drawing/2014/main" id="{DE2C5453-DAA0-46E4-AF8C-71B918017001}"/>
                </a:ext>
              </a:extLst>
            </p:cNvPr>
            <p:cNvSpPr>
              <a:spLocks noChangeArrowheads="1"/>
            </p:cNvSpPr>
            <p:nvPr/>
          </p:nvSpPr>
          <p:spPr bwMode="auto">
            <a:xfrm>
              <a:off x="5205703" y="1508047"/>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98" name="Freeform 462">
              <a:extLst>
                <a:ext uri="{FF2B5EF4-FFF2-40B4-BE49-F238E27FC236}">
                  <a16:creationId xmlns:a16="http://schemas.microsoft.com/office/drawing/2014/main" id="{6EAA49FD-C283-4BE9-8DCA-468F80232470}"/>
                </a:ext>
              </a:extLst>
            </p:cNvPr>
            <p:cNvSpPr>
              <a:spLocks noChangeArrowheads="1"/>
            </p:cNvSpPr>
            <p:nvPr/>
          </p:nvSpPr>
          <p:spPr bwMode="auto">
            <a:xfrm rot="5400000">
              <a:off x="5610036" y="3281455"/>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99" name="TextBox 98">
              <a:extLst>
                <a:ext uri="{FF2B5EF4-FFF2-40B4-BE49-F238E27FC236}">
                  <a16:creationId xmlns:a16="http://schemas.microsoft.com/office/drawing/2014/main" id="{CE57DA68-362B-4218-A60B-E44FC10822ED}"/>
                </a:ext>
              </a:extLst>
            </p:cNvPr>
            <p:cNvSpPr txBox="1"/>
            <p:nvPr/>
          </p:nvSpPr>
          <p:spPr>
            <a:xfrm>
              <a:off x="4997908" y="3649848"/>
              <a:ext cx="1491005" cy="369332"/>
            </a:xfrm>
            <a:prstGeom prst="rect">
              <a:avLst/>
            </a:prstGeom>
            <a:noFill/>
          </p:spPr>
          <p:txBody>
            <a:bodyPr wrap="square" rtlCol="0">
              <a:spAutoFit/>
            </a:bodyPr>
            <a:lstStyle/>
            <a:p>
              <a:pPr algn="ctr"/>
              <a:r>
                <a:rPr lang="en-GB" sz="1200">
                  <a:latin typeface="Aptos" panose="020B0004020202020204" pitchFamily="34" charset="0"/>
                </a:rPr>
                <a:t> up to </a:t>
              </a:r>
              <a:r>
                <a:rPr lang="en-GB">
                  <a:latin typeface="Aptos" panose="020B0004020202020204" pitchFamily="34" charset="0"/>
                </a:rPr>
                <a:t>£500k</a:t>
              </a:r>
            </a:p>
          </p:txBody>
        </p:sp>
        <p:sp>
          <p:nvSpPr>
            <p:cNvPr id="100" name="TextBox 99">
              <a:extLst>
                <a:ext uri="{FF2B5EF4-FFF2-40B4-BE49-F238E27FC236}">
                  <a16:creationId xmlns:a16="http://schemas.microsoft.com/office/drawing/2014/main" id="{045C97E6-FE1F-4FAF-8741-3BA470F33859}"/>
                </a:ext>
              </a:extLst>
            </p:cNvPr>
            <p:cNvSpPr txBox="1"/>
            <p:nvPr/>
          </p:nvSpPr>
          <p:spPr>
            <a:xfrm>
              <a:off x="5015706" y="2668129"/>
              <a:ext cx="1491005" cy="923330"/>
            </a:xfrm>
            <a:prstGeom prst="rect">
              <a:avLst/>
            </a:prstGeom>
            <a:noFill/>
          </p:spPr>
          <p:txBody>
            <a:bodyPr wrap="square" rtlCol="0">
              <a:spAutoFit/>
            </a:bodyPr>
            <a:lstStyle/>
            <a:p>
              <a:pPr algn="ctr"/>
              <a:r>
                <a:rPr lang="en-GB" b="1">
                  <a:latin typeface="Aptos" panose="020B0004020202020204" pitchFamily="34" charset="0"/>
                </a:rPr>
                <a:t>Transfer unused portion</a:t>
              </a:r>
            </a:p>
          </p:txBody>
        </p:sp>
        <p:sp>
          <p:nvSpPr>
            <p:cNvPr id="102" name="TextBox 101">
              <a:extLst>
                <a:ext uri="{FF2B5EF4-FFF2-40B4-BE49-F238E27FC236}">
                  <a16:creationId xmlns:a16="http://schemas.microsoft.com/office/drawing/2014/main" id="{51B4C8F8-4955-47E4-8FB2-254D3A2C0797}"/>
                </a:ext>
              </a:extLst>
            </p:cNvPr>
            <p:cNvSpPr txBox="1"/>
            <p:nvPr/>
          </p:nvSpPr>
          <p:spPr>
            <a:xfrm>
              <a:off x="4536411" y="4454525"/>
              <a:ext cx="2495232" cy="830997"/>
            </a:xfrm>
            <a:prstGeom prst="rect">
              <a:avLst/>
            </a:prstGeom>
            <a:noFill/>
          </p:spPr>
          <p:txBody>
            <a:bodyPr wrap="square">
              <a:spAutoFit/>
            </a:bodyPr>
            <a:lstStyle/>
            <a:p>
              <a:pPr algn="ctr"/>
              <a:r>
                <a:rPr lang="en-US" sz="1600">
                  <a:latin typeface="Aptos" panose="020B0004020202020204" pitchFamily="34" charset="0"/>
                </a:rPr>
                <a:t>A couple could potentially pass on up to £1m before IHT becomes due*</a:t>
              </a:r>
              <a:endParaRPr lang="en-GB" sz="1600">
                <a:latin typeface="Aptos" panose="020B0004020202020204" pitchFamily="34" charset="0"/>
              </a:endParaRPr>
            </a:p>
          </p:txBody>
        </p:sp>
        <p:pic>
          <p:nvPicPr>
            <p:cNvPr id="105" name="Graphic 104" descr="Chevron arrows with solid fill">
              <a:extLst>
                <a:ext uri="{FF2B5EF4-FFF2-40B4-BE49-F238E27FC236}">
                  <a16:creationId xmlns:a16="http://schemas.microsoft.com/office/drawing/2014/main" id="{08BDA95B-40F5-4164-A1ED-670C4CD7BD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26827" y="1611418"/>
              <a:ext cx="914400" cy="914400"/>
            </a:xfrm>
            <a:prstGeom prst="rect">
              <a:avLst/>
            </a:prstGeom>
          </p:spPr>
        </p:pic>
      </p:grpSp>
      <p:grpSp>
        <p:nvGrpSpPr>
          <p:cNvPr id="112" name="Group 111">
            <a:extLst>
              <a:ext uri="{FF2B5EF4-FFF2-40B4-BE49-F238E27FC236}">
                <a16:creationId xmlns:a16="http://schemas.microsoft.com/office/drawing/2014/main" id="{4DBD52DE-EAFB-4BBA-96F0-0CCE65FB7526}"/>
              </a:ext>
            </a:extLst>
          </p:cNvPr>
          <p:cNvGrpSpPr/>
          <p:nvPr/>
        </p:nvGrpSpPr>
        <p:grpSpPr>
          <a:xfrm>
            <a:off x="8750039" y="1889022"/>
            <a:ext cx="1506665" cy="3079956"/>
            <a:chOff x="7226038" y="1357168"/>
            <a:chExt cx="1506665" cy="3079956"/>
          </a:xfrm>
        </p:grpSpPr>
        <p:sp>
          <p:nvSpPr>
            <p:cNvPr id="73" name="Freeform 216">
              <a:extLst>
                <a:ext uri="{FF2B5EF4-FFF2-40B4-BE49-F238E27FC236}">
                  <a16:creationId xmlns:a16="http://schemas.microsoft.com/office/drawing/2014/main" id="{A0F0BC4B-7577-4720-9996-CD75A2F88D3A}"/>
                </a:ext>
              </a:extLst>
            </p:cNvPr>
            <p:cNvSpPr>
              <a:spLocks noChangeArrowheads="1"/>
            </p:cNvSpPr>
            <p:nvPr/>
          </p:nvSpPr>
          <p:spPr bwMode="auto">
            <a:xfrm>
              <a:off x="7494449" y="1430934"/>
              <a:ext cx="958101" cy="958099"/>
            </a:xfrm>
            <a:custGeom>
              <a:avLst/>
              <a:gdLst>
                <a:gd name="T0" fmla="*/ 2048 w 2049"/>
                <a:gd name="T1" fmla="*/ 1024 h 2049"/>
                <a:gd name="T2" fmla="*/ 2048 w 2049"/>
                <a:gd name="T3" fmla="*/ 1024 h 2049"/>
                <a:gd name="T4" fmla="*/ 1024 w 2049"/>
                <a:gd name="T5" fmla="*/ 2048 h 2049"/>
                <a:gd name="T6" fmla="*/ 1024 w 2049"/>
                <a:gd name="T7" fmla="*/ 2048 h 2049"/>
                <a:gd name="T8" fmla="*/ 0 w 2049"/>
                <a:gd name="T9" fmla="*/ 1024 h 2049"/>
                <a:gd name="T10" fmla="*/ 0 w 2049"/>
                <a:gd name="T11" fmla="*/ 1024 h 2049"/>
                <a:gd name="T12" fmla="*/ 1024 w 2049"/>
                <a:gd name="T13" fmla="*/ 0 h 2049"/>
                <a:gd name="T14" fmla="*/ 1024 w 2049"/>
                <a:gd name="T15" fmla="*/ 0 h 2049"/>
                <a:gd name="T16" fmla="*/ 2048 w 2049"/>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9" h="2049">
                  <a:moveTo>
                    <a:pt x="2048" y="1024"/>
                  </a:moveTo>
                  <a:lnTo>
                    <a:pt x="2048" y="1024"/>
                  </a:lnTo>
                  <a:cubicBezTo>
                    <a:pt x="2048"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8" y="458"/>
                    <a:pt x="2048" y="1024"/>
                  </a:cubicBezTo>
                </a:path>
              </a:pathLst>
            </a:custGeom>
            <a:solidFill>
              <a:schemeClr val="bg2"/>
            </a:solidFill>
            <a:ln>
              <a:noFill/>
            </a:ln>
            <a:effectLst/>
          </p:spPr>
          <p:txBody>
            <a:bodyPr wrap="none" anchor="ctr"/>
            <a:lstStyle/>
            <a:p>
              <a:endParaRPr lang="en-US" sz="1350">
                <a:latin typeface="Poppins" pitchFamily="2" charset="77"/>
              </a:endParaRPr>
            </a:p>
          </p:txBody>
        </p:sp>
        <p:sp>
          <p:nvSpPr>
            <p:cNvPr id="74" name="Freeform 470">
              <a:extLst>
                <a:ext uri="{FF2B5EF4-FFF2-40B4-BE49-F238E27FC236}">
                  <a16:creationId xmlns:a16="http://schemas.microsoft.com/office/drawing/2014/main" id="{5E99DA0A-D0E7-47A8-A6EA-5F674C08D95C}"/>
                </a:ext>
              </a:extLst>
            </p:cNvPr>
            <p:cNvSpPr>
              <a:spLocks noChangeArrowheads="1"/>
            </p:cNvSpPr>
            <p:nvPr/>
          </p:nvSpPr>
          <p:spPr bwMode="auto">
            <a:xfrm>
              <a:off x="7865326" y="2601257"/>
              <a:ext cx="214285" cy="840655"/>
            </a:xfrm>
            <a:prstGeom prst="roundRect">
              <a:avLst>
                <a:gd name="adj" fmla="val 50000"/>
              </a:avLst>
            </a:prstGeom>
            <a:noFill/>
            <a:ln w="127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Poppins" pitchFamily="2" charset="77"/>
              </a:endParaRPr>
            </a:p>
          </p:txBody>
        </p:sp>
        <p:sp>
          <p:nvSpPr>
            <p:cNvPr id="75" name="TextBox 74">
              <a:extLst>
                <a:ext uri="{FF2B5EF4-FFF2-40B4-BE49-F238E27FC236}">
                  <a16:creationId xmlns:a16="http://schemas.microsoft.com/office/drawing/2014/main" id="{CC8D8A64-5420-4860-9977-FD7DA13A24C2}"/>
                </a:ext>
              </a:extLst>
            </p:cNvPr>
            <p:cNvSpPr txBox="1"/>
            <p:nvPr/>
          </p:nvSpPr>
          <p:spPr>
            <a:xfrm rot="16200000">
              <a:off x="7616469" y="2779613"/>
              <a:ext cx="727942" cy="485005"/>
            </a:xfrm>
            <a:prstGeom prst="rect">
              <a:avLst/>
            </a:prstGeom>
            <a:noFill/>
          </p:spPr>
          <p:txBody>
            <a:bodyPr wrap="square" rtlCol="0" anchor="ctr">
              <a:spAutoFit/>
            </a:bodyPr>
            <a:lstStyle/>
            <a:p>
              <a:pPr algn="ctr"/>
              <a:r>
                <a:rPr lang="en-US" sz="1276" b="1" spc="-12">
                  <a:solidFill>
                    <a:schemeClr val="bg1"/>
                  </a:solidFill>
                  <a:latin typeface="Poppins" pitchFamily="2" charset="77"/>
                  <a:cs typeface="Poppins" pitchFamily="2" charset="77"/>
                </a:rPr>
                <a:t>100,000</a:t>
              </a:r>
            </a:p>
          </p:txBody>
        </p:sp>
        <p:sp>
          <p:nvSpPr>
            <p:cNvPr id="76" name="Freeform 71">
              <a:extLst>
                <a:ext uri="{FF2B5EF4-FFF2-40B4-BE49-F238E27FC236}">
                  <a16:creationId xmlns:a16="http://schemas.microsoft.com/office/drawing/2014/main" id="{82763930-A136-493B-99CF-36363E3EC209}"/>
                </a:ext>
              </a:extLst>
            </p:cNvPr>
            <p:cNvSpPr>
              <a:spLocks noChangeArrowheads="1"/>
            </p:cNvSpPr>
            <p:nvPr/>
          </p:nvSpPr>
          <p:spPr bwMode="auto">
            <a:xfrm>
              <a:off x="7226038" y="1357168"/>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B1B66E"/>
            </a:solidFill>
            <a:ln>
              <a:solidFill>
                <a:schemeClr val="tx1"/>
              </a:solidFill>
            </a:ln>
            <a:effectLst/>
          </p:spPr>
          <p:txBody>
            <a:bodyPr wrap="none" anchor="ctr"/>
            <a:lstStyle/>
            <a:p>
              <a:endParaRPr lang="en-US" sz="1350">
                <a:latin typeface="Poppins" pitchFamily="2" charset="77"/>
              </a:endParaRPr>
            </a:p>
          </p:txBody>
        </p:sp>
        <p:sp>
          <p:nvSpPr>
            <p:cNvPr id="77" name="Freeform 143">
              <a:extLst>
                <a:ext uri="{FF2B5EF4-FFF2-40B4-BE49-F238E27FC236}">
                  <a16:creationId xmlns:a16="http://schemas.microsoft.com/office/drawing/2014/main" id="{55DB139C-C5CA-4095-ABDC-A7EE5EB1F9F1}"/>
                </a:ext>
              </a:extLst>
            </p:cNvPr>
            <p:cNvSpPr>
              <a:spLocks noChangeArrowheads="1"/>
            </p:cNvSpPr>
            <p:nvPr/>
          </p:nvSpPr>
          <p:spPr bwMode="auto">
            <a:xfrm>
              <a:off x="7424934" y="1508047"/>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78" name="Freeform 462">
              <a:extLst>
                <a:ext uri="{FF2B5EF4-FFF2-40B4-BE49-F238E27FC236}">
                  <a16:creationId xmlns:a16="http://schemas.microsoft.com/office/drawing/2014/main" id="{0F280705-1D6C-4A59-A7B6-E2C6349C0C03}"/>
                </a:ext>
              </a:extLst>
            </p:cNvPr>
            <p:cNvSpPr>
              <a:spLocks noChangeArrowheads="1"/>
            </p:cNvSpPr>
            <p:nvPr/>
          </p:nvSpPr>
          <p:spPr bwMode="auto">
            <a:xfrm rot="5400000">
              <a:off x="7829267" y="3283395"/>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79" name="TextBox 78">
              <a:extLst>
                <a:ext uri="{FF2B5EF4-FFF2-40B4-BE49-F238E27FC236}">
                  <a16:creationId xmlns:a16="http://schemas.microsoft.com/office/drawing/2014/main" id="{5127463C-4313-446D-BDD8-1694FCA6D737}"/>
                </a:ext>
              </a:extLst>
            </p:cNvPr>
            <p:cNvSpPr txBox="1"/>
            <p:nvPr/>
          </p:nvSpPr>
          <p:spPr>
            <a:xfrm>
              <a:off x="7226038" y="3677596"/>
              <a:ext cx="1491005" cy="369332"/>
            </a:xfrm>
            <a:prstGeom prst="rect">
              <a:avLst/>
            </a:prstGeom>
            <a:noFill/>
          </p:spPr>
          <p:txBody>
            <a:bodyPr wrap="square" rtlCol="0">
              <a:spAutoFit/>
            </a:bodyPr>
            <a:lstStyle/>
            <a:p>
              <a:pPr algn="ctr"/>
              <a:r>
                <a:rPr lang="en-GB">
                  <a:latin typeface="Aptos" panose="020B0004020202020204" pitchFamily="34" charset="0"/>
                </a:rPr>
                <a:t>40%</a:t>
              </a:r>
            </a:p>
          </p:txBody>
        </p:sp>
        <p:sp>
          <p:nvSpPr>
            <p:cNvPr id="106" name="TextBox 105">
              <a:extLst>
                <a:ext uri="{FF2B5EF4-FFF2-40B4-BE49-F238E27FC236}">
                  <a16:creationId xmlns:a16="http://schemas.microsoft.com/office/drawing/2014/main" id="{C05D7D0C-36CC-41EE-8153-655DF23A7744}"/>
                </a:ext>
              </a:extLst>
            </p:cNvPr>
            <p:cNvSpPr txBox="1"/>
            <p:nvPr/>
          </p:nvSpPr>
          <p:spPr>
            <a:xfrm>
              <a:off x="7241698" y="2825583"/>
              <a:ext cx="1491005" cy="646331"/>
            </a:xfrm>
            <a:prstGeom prst="rect">
              <a:avLst/>
            </a:prstGeom>
            <a:noFill/>
          </p:spPr>
          <p:txBody>
            <a:bodyPr wrap="square" rtlCol="0">
              <a:spAutoFit/>
            </a:bodyPr>
            <a:lstStyle/>
            <a:p>
              <a:pPr algn="ctr"/>
              <a:r>
                <a:rPr lang="en-GB" b="1">
                  <a:latin typeface="Aptos" panose="020B0004020202020204" pitchFamily="34" charset="0"/>
                </a:rPr>
                <a:t>IHT </a:t>
              </a:r>
            </a:p>
            <a:p>
              <a:pPr algn="ctr"/>
              <a:r>
                <a:rPr lang="en-GB" b="1">
                  <a:latin typeface="Aptos" panose="020B0004020202020204" pitchFamily="34" charset="0"/>
                </a:rPr>
                <a:t>Charge</a:t>
              </a:r>
            </a:p>
          </p:txBody>
        </p:sp>
      </p:grpSp>
      <p:pic>
        <p:nvPicPr>
          <p:cNvPr id="5" name="Graphic 4" descr="User Crown Male with solid fill">
            <a:extLst>
              <a:ext uri="{FF2B5EF4-FFF2-40B4-BE49-F238E27FC236}">
                <a16:creationId xmlns:a16="http://schemas.microsoft.com/office/drawing/2014/main" id="{642FC567-CC93-910F-D8E3-D6CE7B6317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37896" y="2248935"/>
            <a:ext cx="718307" cy="718307"/>
          </a:xfrm>
          <a:prstGeom prst="rect">
            <a:avLst/>
          </a:prstGeom>
        </p:spPr>
      </p:pic>
      <p:sp>
        <p:nvSpPr>
          <p:cNvPr id="2" name="RefTextBox123">
            <a:extLst>
              <a:ext uri="{FF2B5EF4-FFF2-40B4-BE49-F238E27FC236}">
                <a16:creationId xmlns:a16="http://schemas.microsoft.com/office/drawing/2014/main" id="{7843D01B-664F-C813-CFC2-201B2D6E3FA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741423466</a:t>
            </a:r>
          </a:p>
        </p:txBody>
      </p:sp>
    </p:spTree>
    <p:custDataLst>
      <p:tags r:id="rId1"/>
    </p:custDataLst>
    <p:extLst>
      <p:ext uri="{BB962C8B-B14F-4D97-AF65-F5344CB8AC3E}">
        <p14:creationId xmlns:p14="http://schemas.microsoft.com/office/powerpoint/2010/main" val="6729453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a:extLst>
              <a:ext uri="{FF2B5EF4-FFF2-40B4-BE49-F238E27FC236}">
                <a16:creationId xmlns:a16="http://schemas.microsoft.com/office/drawing/2014/main" id="{2DE69D84-8C45-424A-8DF3-CEDE44F69DDA}"/>
              </a:ext>
            </a:extLst>
          </p:cNvPr>
          <p:cNvGrpSpPr/>
          <p:nvPr/>
        </p:nvGrpSpPr>
        <p:grpSpPr>
          <a:xfrm>
            <a:off x="5930703" y="1972608"/>
            <a:ext cx="2037681" cy="4605930"/>
            <a:chOff x="5192576" y="1280238"/>
            <a:chExt cx="2037681" cy="4605930"/>
          </a:xfrm>
        </p:grpSpPr>
        <p:grpSp>
          <p:nvGrpSpPr>
            <p:cNvPr id="87" name="Group 86">
              <a:extLst>
                <a:ext uri="{FF2B5EF4-FFF2-40B4-BE49-F238E27FC236}">
                  <a16:creationId xmlns:a16="http://schemas.microsoft.com/office/drawing/2014/main" id="{C3247B55-BB05-4436-903F-AD221FC0259D}"/>
                </a:ext>
              </a:extLst>
            </p:cNvPr>
            <p:cNvGrpSpPr/>
            <p:nvPr/>
          </p:nvGrpSpPr>
          <p:grpSpPr>
            <a:xfrm>
              <a:off x="5192576" y="5141249"/>
              <a:ext cx="2037681" cy="744919"/>
              <a:chOff x="5863228" y="5837321"/>
              <a:chExt cx="2170572" cy="881059"/>
            </a:xfrm>
          </p:grpSpPr>
          <p:sp>
            <p:nvSpPr>
              <p:cNvPr id="88" name="Oval 87">
                <a:extLst>
                  <a:ext uri="{FF2B5EF4-FFF2-40B4-BE49-F238E27FC236}">
                    <a16:creationId xmlns:a16="http://schemas.microsoft.com/office/drawing/2014/main" id="{D94EF734-5B96-4EBF-843D-34971172DAB6}"/>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nvGrpSpPr>
              <p:cNvPr id="89" name="Group 88">
                <a:extLst>
                  <a:ext uri="{FF2B5EF4-FFF2-40B4-BE49-F238E27FC236}">
                    <a16:creationId xmlns:a16="http://schemas.microsoft.com/office/drawing/2014/main" id="{116F7546-AF03-477B-8068-F57200B6046F}"/>
                  </a:ext>
                </a:extLst>
              </p:cNvPr>
              <p:cNvGrpSpPr/>
              <p:nvPr/>
            </p:nvGrpSpPr>
            <p:grpSpPr>
              <a:xfrm>
                <a:off x="6139243" y="5837321"/>
                <a:ext cx="1310183" cy="649600"/>
                <a:chOff x="6139243" y="5837321"/>
                <a:chExt cx="1310183" cy="649600"/>
              </a:xfrm>
            </p:grpSpPr>
            <p:sp>
              <p:nvSpPr>
                <p:cNvPr id="90" name="Freeform 144">
                  <a:extLst>
                    <a:ext uri="{FF2B5EF4-FFF2-40B4-BE49-F238E27FC236}">
                      <a16:creationId xmlns:a16="http://schemas.microsoft.com/office/drawing/2014/main" id="{B1D65851-7AE7-4768-A462-0BAF764FBD2E}"/>
                    </a:ext>
                  </a:extLst>
                </p:cNvPr>
                <p:cNvSpPr/>
                <p:nvPr/>
              </p:nvSpPr>
              <p:spPr>
                <a:xfrm>
                  <a:off x="6139243" y="5837321"/>
                  <a:ext cx="1310182" cy="649600"/>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91" name="Freeform 145">
                  <a:extLst>
                    <a:ext uri="{FF2B5EF4-FFF2-40B4-BE49-F238E27FC236}">
                      <a16:creationId xmlns:a16="http://schemas.microsoft.com/office/drawing/2014/main" id="{A8E6FEC9-9B95-4A2D-8F67-7F1C6734F339}"/>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grpSp>
          <p:nvGrpSpPr>
            <p:cNvPr id="110" name="Group 109">
              <a:extLst>
                <a:ext uri="{FF2B5EF4-FFF2-40B4-BE49-F238E27FC236}">
                  <a16:creationId xmlns:a16="http://schemas.microsoft.com/office/drawing/2014/main" id="{9A2C5023-52AE-4392-BE7E-626574C6C650}"/>
                </a:ext>
              </a:extLst>
            </p:cNvPr>
            <p:cNvGrpSpPr/>
            <p:nvPr/>
          </p:nvGrpSpPr>
          <p:grpSpPr>
            <a:xfrm>
              <a:off x="5380860" y="1280238"/>
              <a:ext cx="1369693" cy="4050413"/>
              <a:chOff x="5380860" y="1280238"/>
              <a:chExt cx="1369693" cy="4050413"/>
            </a:xfrm>
          </p:grpSpPr>
          <p:sp>
            <p:nvSpPr>
              <p:cNvPr id="65" name="Rectangle 64">
                <a:extLst>
                  <a:ext uri="{FF2B5EF4-FFF2-40B4-BE49-F238E27FC236}">
                    <a16:creationId xmlns:a16="http://schemas.microsoft.com/office/drawing/2014/main" id="{15DE60EE-1C02-41A0-A515-F0CDA9911B3A}"/>
                  </a:ext>
                </a:extLst>
              </p:cNvPr>
              <p:cNvSpPr/>
              <p:nvPr/>
            </p:nvSpPr>
            <p:spPr>
              <a:xfrm>
                <a:off x="5456811" y="1617239"/>
                <a:ext cx="1217790" cy="3713412"/>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nvGrpSpPr>
              <p:cNvPr id="92" name="Group 91">
                <a:extLst>
                  <a:ext uri="{FF2B5EF4-FFF2-40B4-BE49-F238E27FC236}">
                    <a16:creationId xmlns:a16="http://schemas.microsoft.com/office/drawing/2014/main" id="{1E6F198E-9638-42E9-AD78-586E8035840D}"/>
                  </a:ext>
                </a:extLst>
              </p:cNvPr>
              <p:cNvGrpSpPr/>
              <p:nvPr/>
            </p:nvGrpSpPr>
            <p:grpSpPr>
              <a:xfrm>
                <a:off x="5380860" y="1280238"/>
                <a:ext cx="1369693" cy="662403"/>
                <a:chOff x="6065646" y="1298438"/>
                <a:chExt cx="1473610" cy="783463"/>
              </a:xfrm>
            </p:grpSpPr>
            <p:grpSp>
              <p:nvGrpSpPr>
                <p:cNvPr id="93" name="Group 92">
                  <a:extLst>
                    <a:ext uri="{FF2B5EF4-FFF2-40B4-BE49-F238E27FC236}">
                      <a16:creationId xmlns:a16="http://schemas.microsoft.com/office/drawing/2014/main" id="{4ECC5E48-1AF9-470C-AEED-E4F3010642EE}"/>
                    </a:ext>
                  </a:extLst>
                </p:cNvPr>
                <p:cNvGrpSpPr/>
                <p:nvPr/>
              </p:nvGrpSpPr>
              <p:grpSpPr>
                <a:xfrm>
                  <a:off x="6065646" y="1298438"/>
                  <a:ext cx="1473610" cy="783463"/>
                  <a:chOff x="6065646" y="1298438"/>
                  <a:chExt cx="1473610" cy="783463"/>
                </a:xfrm>
              </p:grpSpPr>
              <p:sp>
                <p:nvSpPr>
                  <p:cNvPr id="95" name="Freeform 126">
                    <a:extLst>
                      <a:ext uri="{FF2B5EF4-FFF2-40B4-BE49-F238E27FC236}">
                        <a16:creationId xmlns:a16="http://schemas.microsoft.com/office/drawing/2014/main" id="{E449223B-830E-406C-BBFB-ACCDB88FE181}"/>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96" name="Oval 95">
                    <a:extLst>
                      <a:ext uri="{FF2B5EF4-FFF2-40B4-BE49-F238E27FC236}">
                        <a16:creationId xmlns:a16="http://schemas.microsoft.com/office/drawing/2014/main" id="{A60CFCB7-C16D-401C-885D-12E68758D808}"/>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sp>
              <p:nvSpPr>
                <p:cNvPr id="94" name="Freeform 125">
                  <a:extLst>
                    <a:ext uri="{FF2B5EF4-FFF2-40B4-BE49-F238E27FC236}">
                      <a16:creationId xmlns:a16="http://schemas.microsoft.com/office/drawing/2014/main" id="{B64E72B2-2588-4D52-A3A5-4E526F2492A7}"/>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grpSp>
      </p:grpSp>
      <p:sp>
        <p:nvSpPr>
          <p:cNvPr id="54" name="Oval 53">
            <a:extLst>
              <a:ext uri="{FF2B5EF4-FFF2-40B4-BE49-F238E27FC236}">
                <a16:creationId xmlns:a16="http://schemas.microsoft.com/office/drawing/2014/main" id="{C78930A8-3370-4C01-93A5-DCA6314E9E6E}"/>
              </a:ext>
            </a:extLst>
          </p:cNvPr>
          <p:cNvSpPr/>
          <p:nvPr/>
        </p:nvSpPr>
        <p:spPr>
          <a:xfrm>
            <a:off x="1804342" y="1922596"/>
            <a:ext cx="3625116" cy="3625116"/>
          </a:xfrm>
          <a:prstGeom prst="ellipse">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Title 1">
            <a:extLst>
              <a:ext uri="{FF2B5EF4-FFF2-40B4-BE49-F238E27FC236}">
                <a16:creationId xmlns:a16="http://schemas.microsoft.com/office/drawing/2014/main" id="{157C2AAE-4AA3-475D-A89F-F47E9B22AE5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Inheritance tax (IHT) - example</a:t>
            </a:r>
          </a:p>
        </p:txBody>
      </p:sp>
      <p:sp>
        <p:nvSpPr>
          <p:cNvPr id="2" name="Oval 1">
            <a:extLst>
              <a:ext uri="{FF2B5EF4-FFF2-40B4-BE49-F238E27FC236}">
                <a16:creationId xmlns:a16="http://schemas.microsoft.com/office/drawing/2014/main" id="{5A22B35F-2D29-458C-96B7-EEC1118A5973}"/>
              </a:ext>
            </a:extLst>
          </p:cNvPr>
          <p:cNvSpPr/>
          <p:nvPr/>
        </p:nvSpPr>
        <p:spPr>
          <a:xfrm>
            <a:off x="2188507" y="2219069"/>
            <a:ext cx="2928361" cy="2928361"/>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7" name="Graphic 46" descr="Car outline">
            <a:extLst>
              <a:ext uri="{FF2B5EF4-FFF2-40B4-BE49-F238E27FC236}">
                <a16:creationId xmlns:a16="http://schemas.microsoft.com/office/drawing/2014/main" id="{CCE9D4A8-A2BB-4741-ACA0-79879801A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12561" y="3856348"/>
            <a:ext cx="1031392" cy="1031392"/>
          </a:xfrm>
          <a:prstGeom prst="rect">
            <a:avLst/>
          </a:prstGeom>
        </p:spPr>
      </p:pic>
      <p:sp>
        <p:nvSpPr>
          <p:cNvPr id="48" name="TextBox 47">
            <a:extLst>
              <a:ext uri="{FF2B5EF4-FFF2-40B4-BE49-F238E27FC236}">
                <a16:creationId xmlns:a16="http://schemas.microsoft.com/office/drawing/2014/main" id="{F2658B76-AD13-442D-8736-A6C7B0943960}"/>
              </a:ext>
            </a:extLst>
          </p:cNvPr>
          <p:cNvSpPr txBox="1"/>
          <p:nvPr/>
        </p:nvSpPr>
        <p:spPr>
          <a:xfrm>
            <a:off x="3468731" y="4168253"/>
            <a:ext cx="1203009" cy="369332"/>
          </a:xfrm>
          <a:prstGeom prst="rect">
            <a:avLst/>
          </a:prstGeom>
          <a:noFill/>
        </p:spPr>
        <p:txBody>
          <a:bodyPr wrap="square" rtlCol="0">
            <a:spAutoFit/>
          </a:bodyPr>
          <a:lstStyle/>
          <a:p>
            <a:pPr algn="ctr"/>
            <a:r>
              <a:rPr lang="en-GB">
                <a:latin typeface="Aptos" panose="020B0004020202020204" pitchFamily="34" charset="0"/>
              </a:rPr>
              <a:t>£25,000</a:t>
            </a:r>
          </a:p>
        </p:txBody>
      </p:sp>
      <p:pic>
        <p:nvPicPr>
          <p:cNvPr id="49" name="Graphic 48" descr="Piggy Bank outline">
            <a:extLst>
              <a:ext uri="{FF2B5EF4-FFF2-40B4-BE49-F238E27FC236}">
                <a16:creationId xmlns:a16="http://schemas.microsoft.com/office/drawing/2014/main" id="{311D3085-9552-4C62-9F44-B6DF90B1FA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6897" y="3303200"/>
            <a:ext cx="862647" cy="862647"/>
          </a:xfrm>
          <a:prstGeom prst="rect">
            <a:avLst/>
          </a:prstGeom>
        </p:spPr>
      </p:pic>
      <p:sp>
        <p:nvSpPr>
          <p:cNvPr id="50" name="TextBox 49">
            <a:extLst>
              <a:ext uri="{FF2B5EF4-FFF2-40B4-BE49-F238E27FC236}">
                <a16:creationId xmlns:a16="http://schemas.microsoft.com/office/drawing/2014/main" id="{3454214A-4ED8-46E7-8BA1-FE6DF2E20F12}"/>
              </a:ext>
            </a:extLst>
          </p:cNvPr>
          <p:cNvSpPr txBox="1"/>
          <p:nvPr/>
        </p:nvSpPr>
        <p:spPr>
          <a:xfrm>
            <a:off x="3452804" y="3549856"/>
            <a:ext cx="1203009" cy="369332"/>
          </a:xfrm>
          <a:prstGeom prst="rect">
            <a:avLst/>
          </a:prstGeom>
          <a:noFill/>
        </p:spPr>
        <p:txBody>
          <a:bodyPr wrap="square" rtlCol="0">
            <a:spAutoFit/>
          </a:bodyPr>
          <a:lstStyle/>
          <a:p>
            <a:pPr algn="ctr"/>
            <a:r>
              <a:rPr lang="en-GB">
                <a:latin typeface="Aptos" panose="020B0004020202020204" pitchFamily="34" charset="0"/>
              </a:rPr>
              <a:t>£50,000</a:t>
            </a:r>
          </a:p>
        </p:txBody>
      </p:sp>
      <p:sp>
        <p:nvSpPr>
          <p:cNvPr id="52" name="Freeform 22">
            <a:extLst>
              <a:ext uri="{FF2B5EF4-FFF2-40B4-BE49-F238E27FC236}">
                <a16:creationId xmlns:a16="http://schemas.microsoft.com/office/drawing/2014/main" id="{8804C728-4132-430E-8EF3-09F6E98153B4}"/>
              </a:ext>
            </a:extLst>
          </p:cNvPr>
          <p:cNvSpPr>
            <a:spLocks noChangeArrowheads="1"/>
          </p:cNvSpPr>
          <p:nvPr/>
        </p:nvSpPr>
        <p:spPr bwMode="auto">
          <a:xfrm>
            <a:off x="2684114" y="2783252"/>
            <a:ext cx="608211" cy="536518"/>
          </a:xfrm>
          <a:custGeom>
            <a:avLst/>
            <a:gdLst>
              <a:gd name="connsiteX0" fmla="*/ 1093618 w 1519990"/>
              <a:gd name="connsiteY0" fmla="*/ 1171779 h 1340819"/>
              <a:gd name="connsiteX1" fmla="*/ 1111641 w 1519990"/>
              <a:gd name="connsiteY1" fmla="*/ 1189802 h 1340819"/>
              <a:gd name="connsiteX2" fmla="*/ 1093618 w 1519990"/>
              <a:gd name="connsiteY2" fmla="*/ 1209026 h 1340819"/>
              <a:gd name="connsiteX3" fmla="*/ 1074393 w 1519990"/>
              <a:gd name="connsiteY3" fmla="*/ 1189802 h 1340819"/>
              <a:gd name="connsiteX4" fmla="*/ 1093618 w 1519990"/>
              <a:gd name="connsiteY4" fmla="*/ 1171779 h 1340819"/>
              <a:gd name="connsiteX5" fmla="*/ 261110 w 1519990"/>
              <a:gd name="connsiteY5" fmla="*/ 1154986 h 1340819"/>
              <a:gd name="connsiteX6" fmla="*/ 261110 w 1519990"/>
              <a:gd name="connsiteY6" fmla="*/ 1179894 h 1340819"/>
              <a:gd name="connsiteX7" fmla="*/ 274791 w 1519990"/>
              <a:gd name="connsiteY7" fmla="*/ 1193593 h 1340819"/>
              <a:gd name="connsiteX8" fmla="*/ 477516 w 1519990"/>
              <a:gd name="connsiteY8" fmla="*/ 1193593 h 1340819"/>
              <a:gd name="connsiteX9" fmla="*/ 491197 w 1519990"/>
              <a:gd name="connsiteY9" fmla="*/ 1179894 h 1340819"/>
              <a:gd name="connsiteX10" fmla="*/ 491197 w 1519990"/>
              <a:gd name="connsiteY10" fmla="*/ 1154986 h 1340819"/>
              <a:gd name="connsiteX11" fmla="*/ 902779 w 1519990"/>
              <a:gd name="connsiteY11" fmla="*/ 1072158 h 1340819"/>
              <a:gd name="connsiteX12" fmla="*/ 902779 w 1519990"/>
              <a:gd name="connsiteY12" fmla="*/ 1073402 h 1340819"/>
              <a:gd name="connsiteX13" fmla="*/ 902779 w 1519990"/>
              <a:gd name="connsiteY13" fmla="*/ 1303505 h 1340819"/>
              <a:gd name="connsiteX14" fmla="*/ 1134644 w 1519990"/>
              <a:gd name="connsiteY14" fmla="*/ 1303505 h 1340819"/>
              <a:gd name="connsiteX15" fmla="*/ 1134644 w 1519990"/>
              <a:gd name="connsiteY15" fmla="*/ 1073402 h 1340819"/>
              <a:gd name="connsiteX16" fmla="*/ 1134644 w 1519990"/>
              <a:gd name="connsiteY16" fmla="*/ 1072158 h 1340819"/>
              <a:gd name="connsiteX17" fmla="*/ 395431 w 1519990"/>
              <a:gd name="connsiteY17" fmla="*/ 961951 h 1340819"/>
              <a:gd name="connsiteX18" fmla="*/ 395431 w 1519990"/>
              <a:gd name="connsiteY18" fmla="*/ 1117624 h 1340819"/>
              <a:gd name="connsiteX19" fmla="*/ 491197 w 1519990"/>
              <a:gd name="connsiteY19" fmla="*/ 1117624 h 1340819"/>
              <a:gd name="connsiteX20" fmla="*/ 491197 w 1519990"/>
              <a:gd name="connsiteY20" fmla="*/ 1004294 h 1340819"/>
              <a:gd name="connsiteX21" fmla="*/ 448910 w 1519990"/>
              <a:gd name="connsiteY21" fmla="*/ 961951 h 1340819"/>
              <a:gd name="connsiteX22" fmla="*/ 303396 w 1519990"/>
              <a:gd name="connsiteY22" fmla="*/ 961951 h 1340819"/>
              <a:gd name="connsiteX23" fmla="*/ 261110 w 1519990"/>
              <a:gd name="connsiteY23" fmla="*/ 1004294 h 1340819"/>
              <a:gd name="connsiteX24" fmla="*/ 261110 w 1519990"/>
              <a:gd name="connsiteY24" fmla="*/ 1117624 h 1340819"/>
              <a:gd name="connsiteX25" fmla="*/ 356876 w 1519990"/>
              <a:gd name="connsiteY25" fmla="*/ 1117624 h 1340819"/>
              <a:gd name="connsiteX26" fmla="*/ 356876 w 1519990"/>
              <a:gd name="connsiteY26" fmla="*/ 961951 h 1340819"/>
              <a:gd name="connsiteX27" fmla="*/ 1018712 w 1519990"/>
              <a:gd name="connsiteY27" fmla="*/ 957728 h 1340819"/>
              <a:gd name="connsiteX28" fmla="*/ 909012 w 1519990"/>
              <a:gd name="connsiteY28" fmla="*/ 1034844 h 1340819"/>
              <a:gd name="connsiteX29" fmla="*/ 1128411 w 1519990"/>
              <a:gd name="connsiteY29" fmla="*/ 1034844 h 1340819"/>
              <a:gd name="connsiteX30" fmla="*/ 1018712 w 1519990"/>
              <a:gd name="connsiteY30" fmla="*/ 957728 h 1340819"/>
              <a:gd name="connsiteX31" fmla="*/ 303396 w 1519990"/>
              <a:gd name="connsiteY31" fmla="*/ 924589 h 1340819"/>
              <a:gd name="connsiteX32" fmla="*/ 448910 w 1519990"/>
              <a:gd name="connsiteY32" fmla="*/ 924589 h 1340819"/>
              <a:gd name="connsiteX33" fmla="*/ 528508 w 1519990"/>
              <a:gd name="connsiteY33" fmla="*/ 1004294 h 1340819"/>
              <a:gd name="connsiteX34" fmla="*/ 528508 w 1519990"/>
              <a:gd name="connsiteY34" fmla="*/ 1117624 h 1340819"/>
              <a:gd name="connsiteX35" fmla="*/ 554626 w 1519990"/>
              <a:gd name="connsiteY35" fmla="*/ 1117624 h 1340819"/>
              <a:gd name="connsiteX36" fmla="*/ 573282 w 1519990"/>
              <a:gd name="connsiteY36" fmla="*/ 1136305 h 1340819"/>
              <a:gd name="connsiteX37" fmla="*/ 554626 w 1519990"/>
              <a:gd name="connsiteY37" fmla="*/ 1154986 h 1340819"/>
              <a:gd name="connsiteX38" fmla="*/ 528508 w 1519990"/>
              <a:gd name="connsiteY38" fmla="*/ 1154986 h 1340819"/>
              <a:gd name="connsiteX39" fmla="*/ 528508 w 1519990"/>
              <a:gd name="connsiteY39" fmla="*/ 1179894 h 1340819"/>
              <a:gd name="connsiteX40" fmla="*/ 477516 w 1519990"/>
              <a:gd name="connsiteY40" fmla="*/ 1230955 h 1340819"/>
              <a:gd name="connsiteX41" fmla="*/ 274791 w 1519990"/>
              <a:gd name="connsiteY41" fmla="*/ 1230955 h 1340819"/>
              <a:gd name="connsiteX42" fmla="*/ 223799 w 1519990"/>
              <a:gd name="connsiteY42" fmla="*/ 1179894 h 1340819"/>
              <a:gd name="connsiteX43" fmla="*/ 223799 w 1519990"/>
              <a:gd name="connsiteY43" fmla="*/ 1154986 h 1340819"/>
              <a:gd name="connsiteX44" fmla="*/ 197681 w 1519990"/>
              <a:gd name="connsiteY44" fmla="*/ 1154986 h 1340819"/>
              <a:gd name="connsiteX45" fmla="*/ 179025 w 1519990"/>
              <a:gd name="connsiteY45" fmla="*/ 1136305 h 1340819"/>
              <a:gd name="connsiteX46" fmla="*/ 197681 w 1519990"/>
              <a:gd name="connsiteY46" fmla="*/ 1117624 h 1340819"/>
              <a:gd name="connsiteX47" fmla="*/ 223799 w 1519990"/>
              <a:gd name="connsiteY47" fmla="*/ 1117624 h 1340819"/>
              <a:gd name="connsiteX48" fmla="*/ 223799 w 1519990"/>
              <a:gd name="connsiteY48" fmla="*/ 1004294 h 1340819"/>
              <a:gd name="connsiteX49" fmla="*/ 303396 w 1519990"/>
              <a:gd name="connsiteY49" fmla="*/ 924589 h 1340819"/>
              <a:gd name="connsiteX50" fmla="*/ 98731 w 1519990"/>
              <a:gd name="connsiteY50" fmla="*/ 880612 h 1340819"/>
              <a:gd name="connsiteX51" fmla="*/ 98731 w 1519990"/>
              <a:gd name="connsiteY51" fmla="*/ 1303505 h 1340819"/>
              <a:gd name="connsiteX52" fmla="*/ 673407 w 1519990"/>
              <a:gd name="connsiteY52" fmla="*/ 1303505 h 1340819"/>
              <a:gd name="connsiteX53" fmla="*/ 673407 w 1519990"/>
              <a:gd name="connsiteY53" fmla="*/ 880612 h 1340819"/>
              <a:gd name="connsiteX54" fmla="*/ 898303 w 1519990"/>
              <a:gd name="connsiteY54" fmla="*/ 734211 h 1340819"/>
              <a:gd name="connsiteX55" fmla="*/ 898303 w 1519990"/>
              <a:gd name="connsiteY55" fmla="*/ 757969 h 1340819"/>
              <a:gd name="connsiteX56" fmla="*/ 911984 w 1519990"/>
              <a:gd name="connsiteY56" fmla="*/ 771724 h 1340819"/>
              <a:gd name="connsiteX57" fmla="*/ 1115953 w 1519990"/>
              <a:gd name="connsiteY57" fmla="*/ 771724 h 1340819"/>
              <a:gd name="connsiteX58" fmla="*/ 1129633 w 1519990"/>
              <a:gd name="connsiteY58" fmla="*/ 757969 h 1340819"/>
              <a:gd name="connsiteX59" fmla="*/ 1129633 w 1519990"/>
              <a:gd name="connsiteY59" fmla="*/ 734211 h 1340819"/>
              <a:gd name="connsiteX60" fmla="*/ 131142 w 1519990"/>
              <a:gd name="connsiteY60" fmla="*/ 651753 h 1340819"/>
              <a:gd name="connsiteX61" fmla="*/ 37649 w 1519990"/>
              <a:gd name="connsiteY61" fmla="*/ 840810 h 1340819"/>
              <a:gd name="connsiteX62" fmla="*/ 37649 w 1519990"/>
              <a:gd name="connsiteY62" fmla="*/ 843298 h 1340819"/>
              <a:gd name="connsiteX63" fmla="*/ 38895 w 1519990"/>
              <a:gd name="connsiteY63" fmla="*/ 843298 h 1340819"/>
              <a:gd name="connsiteX64" fmla="*/ 61334 w 1519990"/>
              <a:gd name="connsiteY64" fmla="*/ 843298 h 1340819"/>
              <a:gd name="connsiteX65" fmla="*/ 673407 w 1519990"/>
              <a:gd name="connsiteY65" fmla="*/ 843298 h 1340819"/>
              <a:gd name="connsiteX66" fmla="*/ 673407 w 1519990"/>
              <a:gd name="connsiteY66" fmla="*/ 651753 h 1340819"/>
              <a:gd name="connsiteX67" fmla="*/ 1032624 w 1519990"/>
              <a:gd name="connsiteY67" fmla="*/ 539140 h 1340819"/>
              <a:gd name="connsiteX68" fmla="*/ 1032624 w 1519990"/>
              <a:gd name="connsiteY68" fmla="*/ 695447 h 1340819"/>
              <a:gd name="connsiteX69" fmla="*/ 1129633 w 1519990"/>
              <a:gd name="connsiteY69" fmla="*/ 695447 h 1340819"/>
              <a:gd name="connsiteX70" fmla="*/ 1129633 w 1519990"/>
              <a:gd name="connsiteY70" fmla="*/ 581656 h 1340819"/>
              <a:gd name="connsiteX71" fmla="*/ 1087347 w 1519990"/>
              <a:gd name="connsiteY71" fmla="*/ 539140 h 1340819"/>
              <a:gd name="connsiteX72" fmla="*/ 940589 w 1519990"/>
              <a:gd name="connsiteY72" fmla="*/ 539140 h 1340819"/>
              <a:gd name="connsiteX73" fmla="*/ 898303 w 1519990"/>
              <a:gd name="connsiteY73" fmla="*/ 581656 h 1340819"/>
              <a:gd name="connsiteX74" fmla="*/ 898303 w 1519990"/>
              <a:gd name="connsiteY74" fmla="*/ 695447 h 1340819"/>
              <a:gd name="connsiteX75" fmla="*/ 995313 w 1519990"/>
              <a:gd name="connsiteY75" fmla="*/ 695447 h 1340819"/>
              <a:gd name="connsiteX76" fmla="*/ 995313 w 1519990"/>
              <a:gd name="connsiteY76" fmla="*/ 539140 h 1340819"/>
              <a:gd name="connsiteX77" fmla="*/ 940589 w 1519990"/>
              <a:gd name="connsiteY77" fmla="*/ 501627 h 1340819"/>
              <a:gd name="connsiteX78" fmla="*/ 1087347 w 1519990"/>
              <a:gd name="connsiteY78" fmla="*/ 501627 h 1340819"/>
              <a:gd name="connsiteX79" fmla="*/ 1166945 w 1519990"/>
              <a:gd name="connsiteY79" fmla="*/ 581656 h 1340819"/>
              <a:gd name="connsiteX80" fmla="*/ 1166945 w 1519990"/>
              <a:gd name="connsiteY80" fmla="*/ 695447 h 1340819"/>
              <a:gd name="connsiteX81" fmla="*/ 1191819 w 1519990"/>
              <a:gd name="connsiteY81" fmla="*/ 695447 h 1340819"/>
              <a:gd name="connsiteX82" fmla="*/ 1210475 w 1519990"/>
              <a:gd name="connsiteY82" fmla="*/ 714203 h 1340819"/>
              <a:gd name="connsiteX83" fmla="*/ 1191819 w 1519990"/>
              <a:gd name="connsiteY83" fmla="*/ 734211 h 1340819"/>
              <a:gd name="connsiteX84" fmla="*/ 1166945 w 1519990"/>
              <a:gd name="connsiteY84" fmla="*/ 734211 h 1340819"/>
              <a:gd name="connsiteX85" fmla="*/ 1166945 w 1519990"/>
              <a:gd name="connsiteY85" fmla="*/ 757969 h 1340819"/>
              <a:gd name="connsiteX86" fmla="*/ 1115953 w 1519990"/>
              <a:gd name="connsiteY86" fmla="*/ 807987 h 1340819"/>
              <a:gd name="connsiteX87" fmla="*/ 911984 w 1519990"/>
              <a:gd name="connsiteY87" fmla="*/ 807987 h 1340819"/>
              <a:gd name="connsiteX88" fmla="*/ 860992 w 1519990"/>
              <a:gd name="connsiteY88" fmla="*/ 757969 h 1340819"/>
              <a:gd name="connsiteX89" fmla="*/ 860992 w 1519990"/>
              <a:gd name="connsiteY89" fmla="*/ 734211 h 1340819"/>
              <a:gd name="connsiteX90" fmla="*/ 836118 w 1519990"/>
              <a:gd name="connsiteY90" fmla="*/ 734211 h 1340819"/>
              <a:gd name="connsiteX91" fmla="*/ 816218 w 1519990"/>
              <a:gd name="connsiteY91" fmla="*/ 714203 h 1340819"/>
              <a:gd name="connsiteX92" fmla="*/ 836118 w 1519990"/>
              <a:gd name="connsiteY92" fmla="*/ 695447 h 1340819"/>
              <a:gd name="connsiteX93" fmla="*/ 860992 w 1519990"/>
              <a:gd name="connsiteY93" fmla="*/ 695447 h 1340819"/>
              <a:gd name="connsiteX94" fmla="*/ 860992 w 1519990"/>
              <a:gd name="connsiteY94" fmla="*/ 581656 h 1340819"/>
              <a:gd name="connsiteX95" fmla="*/ 940589 w 1519990"/>
              <a:gd name="connsiteY95" fmla="*/ 501627 h 1340819"/>
              <a:gd name="connsiteX96" fmla="*/ 406638 w 1519990"/>
              <a:gd name="connsiteY96" fmla="*/ 305976 h 1340819"/>
              <a:gd name="connsiteX97" fmla="*/ 406638 w 1519990"/>
              <a:gd name="connsiteY97" fmla="*/ 432843 h 1340819"/>
              <a:gd name="connsiteX98" fmla="*/ 341816 w 1519990"/>
              <a:gd name="connsiteY98" fmla="*/ 497521 h 1340819"/>
              <a:gd name="connsiteX99" fmla="*/ 137375 w 1519990"/>
              <a:gd name="connsiteY99" fmla="*/ 497521 h 1340819"/>
              <a:gd name="connsiteX100" fmla="*/ 137375 w 1519990"/>
              <a:gd name="connsiteY100" fmla="*/ 613195 h 1340819"/>
              <a:gd name="connsiteX101" fmla="*/ 673407 w 1519990"/>
              <a:gd name="connsiteY101" fmla="*/ 613195 h 1340819"/>
              <a:gd name="connsiteX102" fmla="*/ 673407 w 1519990"/>
              <a:gd name="connsiteY102" fmla="*/ 394285 h 1340819"/>
              <a:gd name="connsiteX103" fmla="*/ 644736 w 1519990"/>
              <a:gd name="connsiteY103" fmla="*/ 410455 h 1340819"/>
              <a:gd name="connsiteX104" fmla="*/ 517584 w 1519990"/>
              <a:gd name="connsiteY104" fmla="*/ 375628 h 1340819"/>
              <a:gd name="connsiteX105" fmla="*/ 515091 w 1519990"/>
              <a:gd name="connsiteY105" fmla="*/ 370653 h 1340819"/>
              <a:gd name="connsiteX106" fmla="*/ 506365 w 1519990"/>
              <a:gd name="connsiteY106" fmla="*/ 305976 h 1340819"/>
              <a:gd name="connsiteX107" fmla="*/ 137375 w 1519990"/>
              <a:gd name="connsiteY107" fmla="*/ 305976 h 1340819"/>
              <a:gd name="connsiteX108" fmla="*/ 137375 w 1519990"/>
              <a:gd name="connsiteY108" fmla="*/ 460207 h 1340819"/>
              <a:gd name="connsiteX109" fmla="*/ 341816 w 1519990"/>
              <a:gd name="connsiteY109" fmla="*/ 460207 h 1340819"/>
              <a:gd name="connsiteX110" fmla="*/ 369241 w 1519990"/>
              <a:gd name="connsiteY110" fmla="*/ 432843 h 1340819"/>
              <a:gd name="connsiteX111" fmla="*/ 369241 w 1519990"/>
              <a:gd name="connsiteY111" fmla="*/ 305976 h 1340819"/>
              <a:gd name="connsiteX112" fmla="*/ 1018556 w 1519990"/>
              <a:gd name="connsiteY112" fmla="*/ 206160 h 1340819"/>
              <a:gd name="connsiteX113" fmla="*/ 992533 w 1519990"/>
              <a:gd name="connsiteY113" fmla="*/ 212690 h 1340819"/>
              <a:gd name="connsiteX114" fmla="*/ 710805 w 1519990"/>
              <a:gd name="connsiteY114" fmla="*/ 371897 h 1340819"/>
              <a:gd name="connsiteX115" fmla="*/ 710805 w 1519990"/>
              <a:gd name="connsiteY115" fmla="*/ 376872 h 1340819"/>
              <a:gd name="connsiteX116" fmla="*/ 710805 w 1519990"/>
              <a:gd name="connsiteY116" fmla="*/ 613195 h 1340819"/>
              <a:gd name="connsiteX117" fmla="*/ 710805 w 1519990"/>
              <a:gd name="connsiteY117" fmla="*/ 651753 h 1340819"/>
              <a:gd name="connsiteX118" fmla="*/ 710805 w 1519990"/>
              <a:gd name="connsiteY118" fmla="*/ 843298 h 1340819"/>
              <a:gd name="connsiteX119" fmla="*/ 710805 w 1519990"/>
              <a:gd name="connsiteY119" fmla="*/ 880612 h 1340819"/>
              <a:gd name="connsiteX120" fmla="*/ 710805 w 1519990"/>
              <a:gd name="connsiteY120" fmla="*/ 1303505 h 1340819"/>
              <a:gd name="connsiteX121" fmla="*/ 865382 w 1519990"/>
              <a:gd name="connsiteY121" fmla="*/ 1303505 h 1340819"/>
              <a:gd name="connsiteX122" fmla="*/ 865382 w 1519990"/>
              <a:gd name="connsiteY122" fmla="*/ 1073402 h 1340819"/>
              <a:gd name="connsiteX123" fmla="*/ 867875 w 1519990"/>
              <a:gd name="connsiteY123" fmla="*/ 1051013 h 1340819"/>
              <a:gd name="connsiteX124" fmla="*/ 867875 w 1519990"/>
              <a:gd name="connsiteY124" fmla="*/ 1049770 h 1340819"/>
              <a:gd name="connsiteX125" fmla="*/ 1018712 w 1519990"/>
              <a:gd name="connsiteY125" fmla="*/ 920414 h 1340819"/>
              <a:gd name="connsiteX126" fmla="*/ 1172042 w 1519990"/>
              <a:gd name="connsiteY126" fmla="*/ 1073402 h 1340819"/>
              <a:gd name="connsiteX127" fmla="*/ 1172042 w 1519990"/>
              <a:gd name="connsiteY127" fmla="*/ 1303505 h 1340819"/>
              <a:gd name="connsiteX128" fmla="*/ 1326618 w 1519990"/>
              <a:gd name="connsiteY128" fmla="*/ 1303505 h 1340819"/>
              <a:gd name="connsiteX129" fmla="*/ 1326618 w 1519990"/>
              <a:gd name="connsiteY129" fmla="*/ 381847 h 1340819"/>
              <a:gd name="connsiteX130" fmla="*/ 1043643 w 1519990"/>
              <a:gd name="connsiteY130" fmla="*/ 212690 h 1340819"/>
              <a:gd name="connsiteX131" fmla="*/ 1018556 w 1519990"/>
              <a:gd name="connsiteY131" fmla="*/ 206160 h 1340819"/>
              <a:gd name="connsiteX132" fmla="*/ 131142 w 1519990"/>
              <a:gd name="connsiteY132" fmla="*/ 75872 h 1340819"/>
              <a:gd name="connsiteX133" fmla="*/ 37649 w 1519990"/>
              <a:gd name="connsiteY133" fmla="*/ 266174 h 1340819"/>
              <a:gd name="connsiteX134" fmla="*/ 37649 w 1519990"/>
              <a:gd name="connsiteY134" fmla="*/ 267418 h 1340819"/>
              <a:gd name="connsiteX135" fmla="*/ 38895 w 1519990"/>
              <a:gd name="connsiteY135" fmla="*/ 268661 h 1340819"/>
              <a:gd name="connsiteX136" fmla="*/ 99978 w 1519990"/>
              <a:gd name="connsiteY136" fmla="*/ 268661 h 1340819"/>
              <a:gd name="connsiteX137" fmla="*/ 526310 w 1519990"/>
              <a:gd name="connsiteY137" fmla="*/ 268661 h 1340819"/>
              <a:gd name="connsiteX138" fmla="*/ 537530 w 1519990"/>
              <a:gd name="connsiteY138" fmla="*/ 257467 h 1340819"/>
              <a:gd name="connsiteX139" fmla="*/ 538776 w 1519990"/>
              <a:gd name="connsiteY139" fmla="*/ 257467 h 1340819"/>
              <a:gd name="connsiteX140" fmla="*/ 551242 w 1519990"/>
              <a:gd name="connsiteY140" fmla="*/ 248761 h 1340819"/>
              <a:gd name="connsiteX141" fmla="*/ 859149 w 1519990"/>
              <a:gd name="connsiteY141" fmla="*/ 75872 h 1340819"/>
              <a:gd name="connsiteX142" fmla="*/ 1019179 w 1519990"/>
              <a:gd name="connsiteY142" fmla="*/ 38092 h 1340819"/>
              <a:gd name="connsiteX143" fmla="*/ 993780 w 1519990"/>
              <a:gd name="connsiteY143" fmla="*/ 44777 h 1340819"/>
              <a:gd name="connsiteX144" fmla="*/ 755682 w 1519990"/>
              <a:gd name="connsiteY144" fmla="*/ 176620 h 1340819"/>
              <a:gd name="connsiteX145" fmla="*/ 568694 w 1519990"/>
              <a:gd name="connsiteY145" fmla="*/ 281099 h 1340819"/>
              <a:gd name="connsiteX146" fmla="*/ 567448 w 1519990"/>
              <a:gd name="connsiteY146" fmla="*/ 283587 h 1340819"/>
              <a:gd name="connsiteX147" fmla="*/ 559968 w 1519990"/>
              <a:gd name="connsiteY147" fmla="*/ 288562 h 1340819"/>
              <a:gd name="connsiteX148" fmla="*/ 557475 w 1519990"/>
              <a:gd name="connsiteY148" fmla="*/ 291050 h 1340819"/>
              <a:gd name="connsiteX149" fmla="*/ 551242 w 1519990"/>
              <a:gd name="connsiteY149" fmla="*/ 297269 h 1340819"/>
              <a:gd name="connsiteX150" fmla="*/ 542516 w 1519990"/>
              <a:gd name="connsiteY150" fmla="*/ 313438 h 1340819"/>
              <a:gd name="connsiteX151" fmla="*/ 547502 w 1519990"/>
              <a:gd name="connsiteY151" fmla="*/ 353240 h 1340819"/>
              <a:gd name="connsiteX152" fmla="*/ 549996 w 1519990"/>
              <a:gd name="connsiteY152" fmla="*/ 356971 h 1340819"/>
              <a:gd name="connsiteX153" fmla="*/ 626037 w 1519990"/>
              <a:gd name="connsiteY153" fmla="*/ 376872 h 1340819"/>
              <a:gd name="connsiteX154" fmla="*/ 975081 w 1519990"/>
              <a:gd name="connsiteY154" fmla="*/ 179108 h 1340819"/>
              <a:gd name="connsiteX155" fmla="*/ 1062342 w 1519990"/>
              <a:gd name="connsiteY155" fmla="*/ 179108 h 1340819"/>
              <a:gd name="connsiteX156" fmla="*/ 1397673 w 1519990"/>
              <a:gd name="connsiteY156" fmla="*/ 381847 h 1340819"/>
              <a:gd name="connsiteX157" fmla="*/ 1473715 w 1519990"/>
              <a:gd name="connsiteY157" fmla="*/ 359459 h 1340819"/>
              <a:gd name="connsiteX158" fmla="*/ 1476208 w 1519990"/>
              <a:gd name="connsiteY158" fmla="*/ 355728 h 1340819"/>
              <a:gd name="connsiteX159" fmla="*/ 1481195 w 1519990"/>
              <a:gd name="connsiteY159" fmla="*/ 317170 h 1340819"/>
              <a:gd name="connsiteX160" fmla="*/ 1453770 w 1519990"/>
              <a:gd name="connsiteY160" fmla="*/ 284831 h 1340819"/>
              <a:gd name="connsiteX161" fmla="*/ 1043643 w 1519990"/>
              <a:gd name="connsiteY161" fmla="*/ 43533 h 1340819"/>
              <a:gd name="connsiteX162" fmla="*/ 1019179 w 1519990"/>
              <a:gd name="connsiteY162" fmla="*/ 38092 h 1340819"/>
              <a:gd name="connsiteX163" fmla="*/ 1018712 w 1519990"/>
              <a:gd name="connsiteY163" fmla="*/ 0 h 1340819"/>
              <a:gd name="connsiteX164" fmla="*/ 1062342 w 1519990"/>
              <a:gd name="connsiteY164" fmla="*/ 11194 h 1340819"/>
              <a:gd name="connsiteX165" fmla="*/ 1472469 w 1519990"/>
              <a:gd name="connsiteY165" fmla="*/ 252492 h 1340819"/>
              <a:gd name="connsiteX166" fmla="*/ 1516099 w 1519990"/>
              <a:gd name="connsiteY166" fmla="*/ 305976 h 1340819"/>
              <a:gd name="connsiteX167" fmla="*/ 1508620 w 1519990"/>
              <a:gd name="connsiteY167" fmla="*/ 374385 h 1340819"/>
              <a:gd name="connsiteX168" fmla="*/ 1506126 w 1519990"/>
              <a:gd name="connsiteY168" fmla="*/ 378116 h 1340819"/>
              <a:gd name="connsiteX169" fmla="*/ 1425098 w 1519990"/>
              <a:gd name="connsiteY169" fmla="*/ 424137 h 1340819"/>
              <a:gd name="connsiteX170" fmla="*/ 1380221 w 1519990"/>
              <a:gd name="connsiteY170" fmla="*/ 414186 h 1340819"/>
              <a:gd name="connsiteX171" fmla="*/ 1378975 w 1519990"/>
              <a:gd name="connsiteY171" fmla="*/ 412943 h 1340819"/>
              <a:gd name="connsiteX172" fmla="*/ 1364016 w 1519990"/>
              <a:gd name="connsiteY172" fmla="*/ 404236 h 1340819"/>
              <a:gd name="connsiteX173" fmla="*/ 1364016 w 1519990"/>
              <a:gd name="connsiteY173" fmla="*/ 1303505 h 1340819"/>
              <a:gd name="connsiteX174" fmla="*/ 1386454 w 1519990"/>
              <a:gd name="connsiteY174" fmla="*/ 1303505 h 1340819"/>
              <a:gd name="connsiteX175" fmla="*/ 1405153 w 1519990"/>
              <a:gd name="connsiteY175" fmla="*/ 1322162 h 1340819"/>
              <a:gd name="connsiteX176" fmla="*/ 1386454 w 1519990"/>
              <a:gd name="connsiteY176" fmla="*/ 1340819 h 1340819"/>
              <a:gd name="connsiteX177" fmla="*/ 710805 w 1519990"/>
              <a:gd name="connsiteY177" fmla="*/ 1340819 h 1340819"/>
              <a:gd name="connsiteX178" fmla="*/ 61334 w 1519990"/>
              <a:gd name="connsiteY178" fmla="*/ 1340819 h 1340819"/>
              <a:gd name="connsiteX179" fmla="*/ 41388 w 1519990"/>
              <a:gd name="connsiteY179" fmla="*/ 1340819 h 1340819"/>
              <a:gd name="connsiteX180" fmla="*/ 22690 w 1519990"/>
              <a:gd name="connsiteY180" fmla="*/ 1322162 h 1340819"/>
              <a:gd name="connsiteX181" fmla="*/ 41388 w 1519990"/>
              <a:gd name="connsiteY181" fmla="*/ 1303505 h 1340819"/>
              <a:gd name="connsiteX182" fmla="*/ 61334 w 1519990"/>
              <a:gd name="connsiteY182" fmla="*/ 1303505 h 1340819"/>
              <a:gd name="connsiteX183" fmla="*/ 61334 w 1519990"/>
              <a:gd name="connsiteY183" fmla="*/ 880612 h 1340819"/>
              <a:gd name="connsiteX184" fmla="*/ 38895 w 1519990"/>
              <a:gd name="connsiteY184" fmla="*/ 880612 h 1340819"/>
              <a:gd name="connsiteX185" fmla="*/ 6484 w 1519990"/>
              <a:gd name="connsiteY185" fmla="*/ 861955 h 1340819"/>
              <a:gd name="connsiteX186" fmla="*/ 3991 w 1519990"/>
              <a:gd name="connsiteY186" fmla="*/ 825885 h 1340819"/>
              <a:gd name="connsiteX187" fmla="*/ 99978 w 1519990"/>
              <a:gd name="connsiteY187" fmla="*/ 629364 h 1340819"/>
              <a:gd name="connsiteX188" fmla="*/ 99978 w 1519990"/>
              <a:gd name="connsiteY188" fmla="*/ 305976 h 1340819"/>
              <a:gd name="connsiteX189" fmla="*/ 38895 w 1519990"/>
              <a:gd name="connsiteY189" fmla="*/ 305976 h 1340819"/>
              <a:gd name="connsiteX190" fmla="*/ 6484 w 1519990"/>
              <a:gd name="connsiteY190" fmla="*/ 287318 h 1340819"/>
              <a:gd name="connsiteX191" fmla="*/ 3991 w 1519990"/>
              <a:gd name="connsiteY191" fmla="*/ 250004 h 1340819"/>
              <a:gd name="connsiteX192" fmla="*/ 107457 w 1519990"/>
              <a:gd name="connsiteY192" fmla="*/ 38558 h 1340819"/>
              <a:gd name="connsiteX193" fmla="*/ 926464 w 1519990"/>
              <a:gd name="connsiteY193" fmla="*/ 38558 h 1340819"/>
              <a:gd name="connsiteX194" fmla="*/ 975081 w 1519990"/>
              <a:gd name="connsiteY194" fmla="*/ 11194 h 1340819"/>
              <a:gd name="connsiteX195" fmla="*/ 1018712 w 1519990"/>
              <a:gd name="connsiteY195" fmla="*/ 0 h 134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19990" h="1340819">
                <a:moveTo>
                  <a:pt x="1093618" y="1171779"/>
                </a:moveTo>
                <a:cubicBezTo>
                  <a:pt x="1103230" y="1171779"/>
                  <a:pt x="1111641" y="1180190"/>
                  <a:pt x="1111641" y="1189802"/>
                </a:cubicBezTo>
                <a:cubicBezTo>
                  <a:pt x="1111641" y="1200616"/>
                  <a:pt x="1103230" y="1209026"/>
                  <a:pt x="1093618" y="1209026"/>
                </a:cubicBezTo>
                <a:cubicBezTo>
                  <a:pt x="1082804" y="1209026"/>
                  <a:pt x="1074393" y="1200616"/>
                  <a:pt x="1074393" y="1189802"/>
                </a:cubicBezTo>
                <a:cubicBezTo>
                  <a:pt x="1074393" y="1180190"/>
                  <a:pt x="1082804" y="1171779"/>
                  <a:pt x="1093618" y="1171779"/>
                </a:cubicBezTo>
                <a:close/>
                <a:moveTo>
                  <a:pt x="261110" y="1154986"/>
                </a:moveTo>
                <a:lnTo>
                  <a:pt x="261110" y="1179894"/>
                </a:lnTo>
                <a:cubicBezTo>
                  <a:pt x="261110" y="1187366"/>
                  <a:pt x="267329" y="1193593"/>
                  <a:pt x="274791" y="1193593"/>
                </a:cubicBezTo>
                <a:lnTo>
                  <a:pt x="477516" y="1193593"/>
                </a:lnTo>
                <a:cubicBezTo>
                  <a:pt x="486222" y="1193593"/>
                  <a:pt x="491197" y="1187366"/>
                  <a:pt x="491197" y="1179894"/>
                </a:cubicBezTo>
                <a:lnTo>
                  <a:pt x="491197" y="1154986"/>
                </a:lnTo>
                <a:close/>
                <a:moveTo>
                  <a:pt x="902779" y="1072158"/>
                </a:moveTo>
                <a:lnTo>
                  <a:pt x="902779" y="1073402"/>
                </a:lnTo>
                <a:lnTo>
                  <a:pt x="902779" y="1303505"/>
                </a:lnTo>
                <a:lnTo>
                  <a:pt x="1134644" y="1303505"/>
                </a:lnTo>
                <a:lnTo>
                  <a:pt x="1134644" y="1073402"/>
                </a:lnTo>
                <a:lnTo>
                  <a:pt x="1134644" y="1072158"/>
                </a:lnTo>
                <a:close/>
                <a:moveTo>
                  <a:pt x="395431" y="961951"/>
                </a:moveTo>
                <a:lnTo>
                  <a:pt x="395431" y="1117624"/>
                </a:lnTo>
                <a:lnTo>
                  <a:pt x="491197" y="1117624"/>
                </a:lnTo>
                <a:lnTo>
                  <a:pt x="491197" y="1004294"/>
                </a:lnTo>
                <a:cubicBezTo>
                  <a:pt x="491197" y="980631"/>
                  <a:pt x="472541" y="961951"/>
                  <a:pt x="448910" y="961951"/>
                </a:cubicBezTo>
                <a:close/>
                <a:moveTo>
                  <a:pt x="303396" y="961951"/>
                </a:moveTo>
                <a:cubicBezTo>
                  <a:pt x="279766" y="961951"/>
                  <a:pt x="261110" y="980631"/>
                  <a:pt x="261110" y="1004294"/>
                </a:cubicBezTo>
                <a:lnTo>
                  <a:pt x="261110" y="1117624"/>
                </a:lnTo>
                <a:lnTo>
                  <a:pt x="356876" y="1117624"/>
                </a:lnTo>
                <a:lnTo>
                  <a:pt x="356876" y="961951"/>
                </a:lnTo>
                <a:close/>
                <a:moveTo>
                  <a:pt x="1018712" y="957728"/>
                </a:moveTo>
                <a:cubicBezTo>
                  <a:pt x="967602" y="957728"/>
                  <a:pt x="925218" y="990067"/>
                  <a:pt x="909012" y="1034844"/>
                </a:cubicBezTo>
                <a:lnTo>
                  <a:pt x="1128411" y="1034844"/>
                </a:lnTo>
                <a:cubicBezTo>
                  <a:pt x="1112205" y="990067"/>
                  <a:pt x="1069822" y="957728"/>
                  <a:pt x="1018712" y="957728"/>
                </a:cubicBezTo>
                <a:close/>
                <a:moveTo>
                  <a:pt x="303396" y="924589"/>
                </a:moveTo>
                <a:lnTo>
                  <a:pt x="448910" y="924589"/>
                </a:lnTo>
                <a:cubicBezTo>
                  <a:pt x="493684" y="924589"/>
                  <a:pt x="528508" y="960705"/>
                  <a:pt x="528508" y="1004294"/>
                </a:cubicBezTo>
                <a:lnTo>
                  <a:pt x="528508" y="1117624"/>
                </a:lnTo>
                <a:lnTo>
                  <a:pt x="554626" y="1117624"/>
                </a:lnTo>
                <a:cubicBezTo>
                  <a:pt x="564576" y="1117624"/>
                  <a:pt x="573282" y="1126342"/>
                  <a:pt x="573282" y="1136305"/>
                </a:cubicBezTo>
                <a:cubicBezTo>
                  <a:pt x="573282" y="1147514"/>
                  <a:pt x="564576" y="1154986"/>
                  <a:pt x="554626" y="1154986"/>
                </a:cubicBezTo>
                <a:lnTo>
                  <a:pt x="528508" y="1154986"/>
                </a:lnTo>
                <a:lnTo>
                  <a:pt x="528508" y="1179894"/>
                </a:lnTo>
                <a:cubicBezTo>
                  <a:pt x="528508" y="1208538"/>
                  <a:pt x="506121" y="1230955"/>
                  <a:pt x="477516" y="1230955"/>
                </a:cubicBezTo>
                <a:lnTo>
                  <a:pt x="274791" y="1230955"/>
                </a:lnTo>
                <a:cubicBezTo>
                  <a:pt x="246186" y="1230955"/>
                  <a:pt x="223799" y="1208538"/>
                  <a:pt x="223799" y="1179894"/>
                </a:cubicBezTo>
                <a:lnTo>
                  <a:pt x="223799" y="1154986"/>
                </a:lnTo>
                <a:lnTo>
                  <a:pt x="197681" y="1154986"/>
                </a:lnTo>
                <a:cubicBezTo>
                  <a:pt x="187731" y="1154986"/>
                  <a:pt x="179025" y="1147514"/>
                  <a:pt x="179025" y="1136305"/>
                </a:cubicBezTo>
                <a:cubicBezTo>
                  <a:pt x="179025" y="1126342"/>
                  <a:pt x="187731" y="1117624"/>
                  <a:pt x="197681" y="1117624"/>
                </a:cubicBezTo>
                <a:lnTo>
                  <a:pt x="223799" y="1117624"/>
                </a:lnTo>
                <a:lnTo>
                  <a:pt x="223799" y="1004294"/>
                </a:lnTo>
                <a:cubicBezTo>
                  <a:pt x="223799" y="960705"/>
                  <a:pt x="258623" y="924589"/>
                  <a:pt x="303396" y="924589"/>
                </a:cubicBezTo>
                <a:close/>
                <a:moveTo>
                  <a:pt x="98731" y="880612"/>
                </a:moveTo>
                <a:lnTo>
                  <a:pt x="98731" y="1303505"/>
                </a:lnTo>
                <a:lnTo>
                  <a:pt x="673407" y="1303505"/>
                </a:lnTo>
                <a:lnTo>
                  <a:pt x="673407" y="880612"/>
                </a:lnTo>
                <a:close/>
                <a:moveTo>
                  <a:pt x="898303" y="734211"/>
                </a:moveTo>
                <a:lnTo>
                  <a:pt x="898303" y="757969"/>
                </a:lnTo>
                <a:cubicBezTo>
                  <a:pt x="898303" y="765472"/>
                  <a:pt x="904522" y="771724"/>
                  <a:pt x="911984" y="771724"/>
                </a:cubicBezTo>
                <a:lnTo>
                  <a:pt x="1115953" y="771724"/>
                </a:lnTo>
                <a:cubicBezTo>
                  <a:pt x="1123415" y="771724"/>
                  <a:pt x="1129633" y="765472"/>
                  <a:pt x="1129633" y="757969"/>
                </a:cubicBezTo>
                <a:lnTo>
                  <a:pt x="1129633" y="734211"/>
                </a:lnTo>
                <a:close/>
                <a:moveTo>
                  <a:pt x="131142" y="651753"/>
                </a:moveTo>
                <a:lnTo>
                  <a:pt x="37649" y="840810"/>
                </a:lnTo>
                <a:cubicBezTo>
                  <a:pt x="37649" y="842054"/>
                  <a:pt x="37649" y="842054"/>
                  <a:pt x="37649" y="843298"/>
                </a:cubicBezTo>
                <a:lnTo>
                  <a:pt x="38895" y="843298"/>
                </a:lnTo>
                <a:lnTo>
                  <a:pt x="61334" y="843298"/>
                </a:lnTo>
                <a:lnTo>
                  <a:pt x="673407" y="843298"/>
                </a:lnTo>
                <a:lnTo>
                  <a:pt x="673407" y="651753"/>
                </a:lnTo>
                <a:close/>
                <a:moveTo>
                  <a:pt x="1032624" y="539140"/>
                </a:moveTo>
                <a:lnTo>
                  <a:pt x="1032624" y="695447"/>
                </a:lnTo>
                <a:lnTo>
                  <a:pt x="1129633" y="695447"/>
                </a:lnTo>
                <a:lnTo>
                  <a:pt x="1129633" y="581656"/>
                </a:lnTo>
                <a:cubicBezTo>
                  <a:pt x="1129633" y="557897"/>
                  <a:pt x="1110978" y="539140"/>
                  <a:pt x="1087347" y="539140"/>
                </a:cubicBezTo>
                <a:close/>
                <a:moveTo>
                  <a:pt x="940589" y="539140"/>
                </a:moveTo>
                <a:cubicBezTo>
                  <a:pt x="916959" y="539140"/>
                  <a:pt x="898303" y="557897"/>
                  <a:pt x="898303" y="581656"/>
                </a:cubicBezTo>
                <a:lnTo>
                  <a:pt x="898303" y="695447"/>
                </a:lnTo>
                <a:lnTo>
                  <a:pt x="995313" y="695447"/>
                </a:lnTo>
                <a:lnTo>
                  <a:pt x="995313" y="539140"/>
                </a:lnTo>
                <a:close/>
                <a:moveTo>
                  <a:pt x="940589" y="501627"/>
                </a:moveTo>
                <a:lnTo>
                  <a:pt x="1087347" y="501627"/>
                </a:lnTo>
                <a:cubicBezTo>
                  <a:pt x="1130877" y="501627"/>
                  <a:pt x="1166945" y="536639"/>
                  <a:pt x="1166945" y="581656"/>
                </a:cubicBezTo>
                <a:lnTo>
                  <a:pt x="1166945" y="695447"/>
                </a:lnTo>
                <a:lnTo>
                  <a:pt x="1191819" y="695447"/>
                </a:lnTo>
                <a:cubicBezTo>
                  <a:pt x="1201769" y="695447"/>
                  <a:pt x="1210475" y="704200"/>
                  <a:pt x="1210475" y="714203"/>
                </a:cubicBezTo>
                <a:cubicBezTo>
                  <a:pt x="1210475" y="725458"/>
                  <a:pt x="1201769" y="734211"/>
                  <a:pt x="1191819" y="734211"/>
                </a:cubicBezTo>
                <a:lnTo>
                  <a:pt x="1166945" y="734211"/>
                </a:lnTo>
                <a:lnTo>
                  <a:pt x="1166945" y="757969"/>
                </a:lnTo>
                <a:cubicBezTo>
                  <a:pt x="1166945" y="785479"/>
                  <a:pt x="1143314" y="807987"/>
                  <a:pt x="1115953" y="807987"/>
                </a:cubicBezTo>
                <a:lnTo>
                  <a:pt x="911984" y="807987"/>
                </a:lnTo>
                <a:cubicBezTo>
                  <a:pt x="883379" y="807987"/>
                  <a:pt x="860992" y="785479"/>
                  <a:pt x="860992" y="757969"/>
                </a:cubicBezTo>
                <a:lnTo>
                  <a:pt x="860992" y="734211"/>
                </a:lnTo>
                <a:lnTo>
                  <a:pt x="836118" y="734211"/>
                </a:lnTo>
                <a:cubicBezTo>
                  <a:pt x="826168" y="734211"/>
                  <a:pt x="816218" y="725458"/>
                  <a:pt x="816218" y="714203"/>
                </a:cubicBezTo>
                <a:cubicBezTo>
                  <a:pt x="816218" y="704200"/>
                  <a:pt x="826168" y="695447"/>
                  <a:pt x="836118" y="695447"/>
                </a:cubicBezTo>
                <a:lnTo>
                  <a:pt x="860992" y="695447"/>
                </a:lnTo>
                <a:lnTo>
                  <a:pt x="860992" y="581656"/>
                </a:lnTo>
                <a:cubicBezTo>
                  <a:pt x="860992" y="536639"/>
                  <a:pt x="897059" y="501627"/>
                  <a:pt x="940589" y="501627"/>
                </a:cubicBezTo>
                <a:close/>
                <a:moveTo>
                  <a:pt x="406638" y="305976"/>
                </a:moveTo>
                <a:lnTo>
                  <a:pt x="406638" y="432843"/>
                </a:lnTo>
                <a:cubicBezTo>
                  <a:pt x="406638" y="468914"/>
                  <a:pt x="376720" y="497521"/>
                  <a:pt x="341816" y="497521"/>
                </a:cubicBezTo>
                <a:lnTo>
                  <a:pt x="137375" y="497521"/>
                </a:lnTo>
                <a:lnTo>
                  <a:pt x="137375" y="613195"/>
                </a:lnTo>
                <a:lnTo>
                  <a:pt x="673407" y="613195"/>
                </a:lnTo>
                <a:lnTo>
                  <a:pt x="673407" y="394285"/>
                </a:lnTo>
                <a:lnTo>
                  <a:pt x="644736" y="410455"/>
                </a:lnTo>
                <a:cubicBezTo>
                  <a:pt x="598612" y="434087"/>
                  <a:pt x="542516" y="417918"/>
                  <a:pt x="517584" y="375628"/>
                </a:cubicBezTo>
                <a:lnTo>
                  <a:pt x="515091" y="370653"/>
                </a:lnTo>
                <a:cubicBezTo>
                  <a:pt x="502625" y="351996"/>
                  <a:pt x="500132" y="328364"/>
                  <a:pt x="506365" y="305976"/>
                </a:cubicBezTo>
                <a:close/>
                <a:moveTo>
                  <a:pt x="137375" y="305976"/>
                </a:moveTo>
                <a:lnTo>
                  <a:pt x="137375" y="460207"/>
                </a:lnTo>
                <a:lnTo>
                  <a:pt x="341816" y="460207"/>
                </a:lnTo>
                <a:cubicBezTo>
                  <a:pt x="356775" y="460207"/>
                  <a:pt x="369241" y="447769"/>
                  <a:pt x="369241" y="432843"/>
                </a:cubicBezTo>
                <a:lnTo>
                  <a:pt x="369241" y="305976"/>
                </a:lnTo>
                <a:close/>
                <a:moveTo>
                  <a:pt x="1018556" y="206160"/>
                </a:moveTo>
                <a:cubicBezTo>
                  <a:pt x="1009674" y="206160"/>
                  <a:pt x="1000636" y="208337"/>
                  <a:pt x="992533" y="212690"/>
                </a:cubicBezTo>
                <a:lnTo>
                  <a:pt x="710805" y="371897"/>
                </a:lnTo>
                <a:lnTo>
                  <a:pt x="710805" y="376872"/>
                </a:lnTo>
                <a:lnTo>
                  <a:pt x="710805" y="613195"/>
                </a:lnTo>
                <a:lnTo>
                  <a:pt x="710805" y="651753"/>
                </a:lnTo>
                <a:lnTo>
                  <a:pt x="710805" y="843298"/>
                </a:lnTo>
                <a:lnTo>
                  <a:pt x="710805" y="880612"/>
                </a:lnTo>
                <a:lnTo>
                  <a:pt x="710805" y="1303505"/>
                </a:lnTo>
                <a:lnTo>
                  <a:pt x="865382" y="1303505"/>
                </a:lnTo>
                <a:lnTo>
                  <a:pt x="865382" y="1073402"/>
                </a:lnTo>
                <a:cubicBezTo>
                  <a:pt x="865382" y="1065939"/>
                  <a:pt x="866628" y="1058476"/>
                  <a:pt x="867875" y="1051013"/>
                </a:cubicBezTo>
                <a:cubicBezTo>
                  <a:pt x="867875" y="1051013"/>
                  <a:pt x="867875" y="1051013"/>
                  <a:pt x="867875" y="1049770"/>
                </a:cubicBezTo>
                <a:cubicBezTo>
                  <a:pt x="879094" y="976385"/>
                  <a:pt x="942670" y="920414"/>
                  <a:pt x="1018712" y="920414"/>
                </a:cubicBezTo>
                <a:cubicBezTo>
                  <a:pt x="1103479" y="920414"/>
                  <a:pt x="1172042" y="988823"/>
                  <a:pt x="1172042" y="1073402"/>
                </a:cubicBezTo>
                <a:lnTo>
                  <a:pt x="1172042" y="1303505"/>
                </a:lnTo>
                <a:lnTo>
                  <a:pt x="1326618" y="1303505"/>
                </a:lnTo>
                <a:lnTo>
                  <a:pt x="1326618" y="381847"/>
                </a:lnTo>
                <a:lnTo>
                  <a:pt x="1043643" y="212690"/>
                </a:lnTo>
                <a:cubicBezTo>
                  <a:pt x="1036164" y="208337"/>
                  <a:pt x="1027438" y="206160"/>
                  <a:pt x="1018556" y="206160"/>
                </a:cubicBezTo>
                <a:close/>
                <a:moveTo>
                  <a:pt x="131142" y="75872"/>
                </a:moveTo>
                <a:lnTo>
                  <a:pt x="37649" y="266174"/>
                </a:lnTo>
                <a:cubicBezTo>
                  <a:pt x="37649" y="267418"/>
                  <a:pt x="37649" y="267418"/>
                  <a:pt x="37649" y="267418"/>
                </a:cubicBezTo>
                <a:cubicBezTo>
                  <a:pt x="37649" y="268661"/>
                  <a:pt x="38895" y="268661"/>
                  <a:pt x="38895" y="268661"/>
                </a:cubicBezTo>
                <a:lnTo>
                  <a:pt x="99978" y="268661"/>
                </a:lnTo>
                <a:lnTo>
                  <a:pt x="526310" y="268661"/>
                </a:lnTo>
                <a:cubicBezTo>
                  <a:pt x="530050" y="264930"/>
                  <a:pt x="533790" y="261199"/>
                  <a:pt x="537530" y="257467"/>
                </a:cubicBezTo>
                <a:lnTo>
                  <a:pt x="538776" y="257467"/>
                </a:lnTo>
                <a:cubicBezTo>
                  <a:pt x="542516" y="253736"/>
                  <a:pt x="546256" y="251248"/>
                  <a:pt x="551242" y="248761"/>
                </a:cubicBezTo>
                <a:lnTo>
                  <a:pt x="859149" y="75872"/>
                </a:lnTo>
                <a:close/>
                <a:moveTo>
                  <a:pt x="1019179" y="38092"/>
                </a:moveTo>
                <a:cubicBezTo>
                  <a:pt x="1010609" y="38247"/>
                  <a:pt x="1001882" y="40424"/>
                  <a:pt x="993780" y="44777"/>
                </a:cubicBezTo>
                <a:lnTo>
                  <a:pt x="755682" y="176620"/>
                </a:lnTo>
                <a:lnTo>
                  <a:pt x="568694" y="281099"/>
                </a:lnTo>
                <a:cubicBezTo>
                  <a:pt x="568694" y="281099"/>
                  <a:pt x="567448" y="282343"/>
                  <a:pt x="567448" y="283587"/>
                </a:cubicBezTo>
                <a:cubicBezTo>
                  <a:pt x="564955" y="284831"/>
                  <a:pt x="561215" y="286075"/>
                  <a:pt x="559968" y="288562"/>
                </a:cubicBezTo>
                <a:cubicBezTo>
                  <a:pt x="558722" y="289806"/>
                  <a:pt x="558722" y="289806"/>
                  <a:pt x="557475" y="291050"/>
                </a:cubicBezTo>
                <a:cubicBezTo>
                  <a:pt x="554982" y="292294"/>
                  <a:pt x="552489" y="294781"/>
                  <a:pt x="551242" y="297269"/>
                </a:cubicBezTo>
                <a:cubicBezTo>
                  <a:pt x="547502" y="302244"/>
                  <a:pt x="545009" y="307219"/>
                  <a:pt x="542516" y="313438"/>
                </a:cubicBezTo>
                <a:cubicBezTo>
                  <a:pt x="538776" y="327120"/>
                  <a:pt x="540023" y="340802"/>
                  <a:pt x="547502" y="353240"/>
                </a:cubicBezTo>
                <a:lnTo>
                  <a:pt x="549996" y="356971"/>
                </a:lnTo>
                <a:cubicBezTo>
                  <a:pt x="564955" y="383091"/>
                  <a:pt x="598612" y="391798"/>
                  <a:pt x="626037" y="376872"/>
                </a:cubicBezTo>
                <a:lnTo>
                  <a:pt x="975081" y="179108"/>
                </a:lnTo>
                <a:cubicBezTo>
                  <a:pt x="1002506" y="165426"/>
                  <a:pt x="1034917" y="165426"/>
                  <a:pt x="1062342" y="179108"/>
                </a:cubicBezTo>
                <a:lnTo>
                  <a:pt x="1397673" y="381847"/>
                </a:lnTo>
                <a:cubicBezTo>
                  <a:pt x="1425098" y="395529"/>
                  <a:pt x="1458756" y="385579"/>
                  <a:pt x="1473715" y="359459"/>
                </a:cubicBezTo>
                <a:lnTo>
                  <a:pt x="1476208" y="355728"/>
                </a:lnTo>
                <a:cubicBezTo>
                  <a:pt x="1482441" y="344533"/>
                  <a:pt x="1483688" y="329608"/>
                  <a:pt x="1481195" y="317170"/>
                </a:cubicBezTo>
                <a:cubicBezTo>
                  <a:pt x="1476208" y="303488"/>
                  <a:pt x="1467482" y="291050"/>
                  <a:pt x="1453770" y="284831"/>
                </a:cubicBezTo>
                <a:lnTo>
                  <a:pt x="1043643" y="43533"/>
                </a:lnTo>
                <a:cubicBezTo>
                  <a:pt x="1036164" y="39802"/>
                  <a:pt x="1027749" y="37936"/>
                  <a:pt x="1019179" y="38092"/>
                </a:cubicBezTo>
                <a:close/>
                <a:moveTo>
                  <a:pt x="1018712" y="0"/>
                </a:moveTo>
                <a:cubicBezTo>
                  <a:pt x="1033671" y="0"/>
                  <a:pt x="1048630" y="3732"/>
                  <a:pt x="1062342" y="11194"/>
                </a:cubicBezTo>
                <a:lnTo>
                  <a:pt x="1472469" y="252492"/>
                </a:lnTo>
                <a:cubicBezTo>
                  <a:pt x="1493661" y="263686"/>
                  <a:pt x="1509866" y="282343"/>
                  <a:pt x="1516099" y="305976"/>
                </a:cubicBezTo>
                <a:cubicBezTo>
                  <a:pt x="1523579" y="329608"/>
                  <a:pt x="1519839" y="353240"/>
                  <a:pt x="1508620" y="374385"/>
                </a:cubicBezTo>
                <a:lnTo>
                  <a:pt x="1506126" y="378116"/>
                </a:lnTo>
                <a:cubicBezTo>
                  <a:pt x="1488674" y="407967"/>
                  <a:pt x="1456263" y="424137"/>
                  <a:pt x="1425098" y="424137"/>
                </a:cubicBezTo>
                <a:cubicBezTo>
                  <a:pt x="1410139" y="424137"/>
                  <a:pt x="1393934" y="421649"/>
                  <a:pt x="1380221" y="414186"/>
                </a:cubicBezTo>
                <a:lnTo>
                  <a:pt x="1378975" y="412943"/>
                </a:lnTo>
                <a:lnTo>
                  <a:pt x="1364016" y="404236"/>
                </a:lnTo>
                <a:lnTo>
                  <a:pt x="1364016" y="1303505"/>
                </a:lnTo>
                <a:lnTo>
                  <a:pt x="1386454" y="1303505"/>
                </a:lnTo>
                <a:cubicBezTo>
                  <a:pt x="1397673" y="1303505"/>
                  <a:pt x="1405153" y="1312212"/>
                  <a:pt x="1405153" y="1322162"/>
                </a:cubicBezTo>
                <a:cubicBezTo>
                  <a:pt x="1405153" y="1333356"/>
                  <a:pt x="1397673" y="1340819"/>
                  <a:pt x="1386454" y="1340819"/>
                </a:cubicBezTo>
                <a:lnTo>
                  <a:pt x="710805" y="1340819"/>
                </a:lnTo>
                <a:lnTo>
                  <a:pt x="61334" y="1340819"/>
                </a:lnTo>
                <a:lnTo>
                  <a:pt x="41388" y="1340819"/>
                </a:lnTo>
                <a:cubicBezTo>
                  <a:pt x="31416" y="1340819"/>
                  <a:pt x="22690" y="1333356"/>
                  <a:pt x="22690" y="1322162"/>
                </a:cubicBezTo>
                <a:cubicBezTo>
                  <a:pt x="22690" y="1312212"/>
                  <a:pt x="31416" y="1303505"/>
                  <a:pt x="41388" y="1303505"/>
                </a:cubicBezTo>
                <a:lnTo>
                  <a:pt x="61334" y="1303505"/>
                </a:lnTo>
                <a:lnTo>
                  <a:pt x="61334" y="880612"/>
                </a:lnTo>
                <a:lnTo>
                  <a:pt x="38895" y="880612"/>
                </a:lnTo>
                <a:cubicBezTo>
                  <a:pt x="25183" y="880612"/>
                  <a:pt x="12717" y="874393"/>
                  <a:pt x="6484" y="861955"/>
                </a:cubicBezTo>
                <a:cubicBezTo>
                  <a:pt x="-996" y="850761"/>
                  <a:pt x="-2242" y="837079"/>
                  <a:pt x="3991" y="825885"/>
                </a:cubicBezTo>
                <a:lnTo>
                  <a:pt x="99978" y="629364"/>
                </a:lnTo>
                <a:lnTo>
                  <a:pt x="99978" y="305976"/>
                </a:lnTo>
                <a:lnTo>
                  <a:pt x="38895" y="305976"/>
                </a:lnTo>
                <a:cubicBezTo>
                  <a:pt x="25183" y="305976"/>
                  <a:pt x="12717" y="298513"/>
                  <a:pt x="6484" y="287318"/>
                </a:cubicBezTo>
                <a:cubicBezTo>
                  <a:pt x="-996" y="276124"/>
                  <a:pt x="-2242" y="262442"/>
                  <a:pt x="3991" y="250004"/>
                </a:cubicBezTo>
                <a:lnTo>
                  <a:pt x="107457" y="38558"/>
                </a:lnTo>
                <a:lnTo>
                  <a:pt x="926464" y="38558"/>
                </a:lnTo>
                <a:lnTo>
                  <a:pt x="975081" y="11194"/>
                </a:lnTo>
                <a:cubicBezTo>
                  <a:pt x="988794" y="3732"/>
                  <a:pt x="1003753" y="0"/>
                  <a:pt x="1018712" y="0"/>
                </a:cubicBezTo>
                <a:close/>
              </a:path>
            </a:pathLst>
          </a:custGeom>
          <a:solidFill>
            <a:schemeClr val="tx1"/>
          </a:solidFill>
          <a:ln>
            <a:noFill/>
          </a:ln>
          <a:effectLst/>
        </p:spPr>
        <p:txBody>
          <a:bodyPr wrap="square" anchor="ctr">
            <a:noAutofit/>
          </a:bodyPr>
          <a:lstStyle/>
          <a:p>
            <a:endParaRPr lang="en-US" sz="2700">
              <a:latin typeface="Poppins" pitchFamily="2" charset="77"/>
            </a:endParaRPr>
          </a:p>
        </p:txBody>
      </p:sp>
      <p:sp>
        <p:nvSpPr>
          <p:cNvPr id="53" name="TextBox 52">
            <a:extLst>
              <a:ext uri="{FF2B5EF4-FFF2-40B4-BE49-F238E27FC236}">
                <a16:creationId xmlns:a16="http://schemas.microsoft.com/office/drawing/2014/main" id="{30EA4A13-5A06-4708-A634-437D6DF7069F}"/>
              </a:ext>
            </a:extLst>
          </p:cNvPr>
          <p:cNvSpPr txBox="1"/>
          <p:nvPr/>
        </p:nvSpPr>
        <p:spPr>
          <a:xfrm>
            <a:off x="3452803" y="2946232"/>
            <a:ext cx="1203009" cy="369332"/>
          </a:xfrm>
          <a:prstGeom prst="rect">
            <a:avLst/>
          </a:prstGeom>
          <a:noFill/>
        </p:spPr>
        <p:txBody>
          <a:bodyPr wrap="square" rtlCol="0">
            <a:spAutoFit/>
          </a:bodyPr>
          <a:lstStyle/>
          <a:p>
            <a:pPr algn="ctr"/>
            <a:r>
              <a:rPr lang="en-GB">
                <a:latin typeface="Aptos" panose="020B0004020202020204" pitchFamily="34" charset="0"/>
              </a:rPr>
              <a:t>£450,000</a:t>
            </a:r>
          </a:p>
        </p:txBody>
      </p:sp>
      <p:sp>
        <p:nvSpPr>
          <p:cNvPr id="57" name="Rectangle 56">
            <a:extLst>
              <a:ext uri="{FF2B5EF4-FFF2-40B4-BE49-F238E27FC236}">
                <a16:creationId xmlns:a16="http://schemas.microsoft.com/office/drawing/2014/main" id="{5C08B312-76A2-4089-A993-648EAD0D1550}"/>
              </a:ext>
            </a:extLst>
          </p:cNvPr>
          <p:cNvSpPr/>
          <p:nvPr/>
        </p:nvSpPr>
        <p:spPr>
          <a:xfrm>
            <a:off x="2637601" y="2219068"/>
            <a:ext cx="1958598" cy="35097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44774A7-5DF7-4DB1-90A2-A916A1D05F82}"/>
              </a:ext>
            </a:extLst>
          </p:cNvPr>
          <p:cNvSpPr/>
          <p:nvPr/>
        </p:nvSpPr>
        <p:spPr>
          <a:xfrm>
            <a:off x="2637601" y="4832670"/>
            <a:ext cx="1958598" cy="35097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775DEF81-9651-435D-A0EA-81310D1D1321}"/>
              </a:ext>
            </a:extLst>
          </p:cNvPr>
          <p:cNvSpPr txBox="1"/>
          <p:nvPr/>
        </p:nvSpPr>
        <p:spPr>
          <a:xfrm>
            <a:off x="2729081" y="2129204"/>
            <a:ext cx="1775638" cy="400110"/>
          </a:xfrm>
          <a:prstGeom prst="rect">
            <a:avLst/>
          </a:prstGeom>
          <a:noFill/>
        </p:spPr>
        <p:txBody>
          <a:bodyPr wrap="square" rtlCol="0">
            <a:spAutoFit/>
          </a:bodyPr>
          <a:lstStyle/>
          <a:p>
            <a:pPr algn="ctr"/>
            <a:r>
              <a:rPr lang="en-GB" sz="2000" b="1">
                <a:solidFill>
                  <a:schemeClr val="bg1"/>
                </a:solidFill>
                <a:latin typeface="Aptos" panose="020B0004020202020204" pitchFamily="34" charset="0"/>
              </a:rPr>
              <a:t>The estate</a:t>
            </a:r>
          </a:p>
        </p:txBody>
      </p:sp>
      <p:sp>
        <p:nvSpPr>
          <p:cNvPr id="60" name="TextBox 59">
            <a:extLst>
              <a:ext uri="{FF2B5EF4-FFF2-40B4-BE49-F238E27FC236}">
                <a16:creationId xmlns:a16="http://schemas.microsoft.com/office/drawing/2014/main" id="{CAAC4FE7-9318-433F-9225-78D0E6C5E784}"/>
              </a:ext>
            </a:extLst>
          </p:cNvPr>
          <p:cNvSpPr txBox="1"/>
          <p:nvPr/>
        </p:nvSpPr>
        <p:spPr>
          <a:xfrm>
            <a:off x="2651196" y="4947374"/>
            <a:ext cx="1956372" cy="400110"/>
          </a:xfrm>
          <a:prstGeom prst="rect">
            <a:avLst/>
          </a:prstGeom>
          <a:noFill/>
        </p:spPr>
        <p:txBody>
          <a:bodyPr wrap="square" rtlCol="0">
            <a:spAutoFit/>
          </a:bodyPr>
          <a:lstStyle/>
          <a:p>
            <a:pPr algn="ctr"/>
            <a:r>
              <a:rPr lang="en-GB" sz="2000" b="1">
                <a:solidFill>
                  <a:schemeClr val="bg1"/>
                </a:solidFill>
                <a:latin typeface="Aptos" panose="020B0004020202020204" pitchFamily="34" charset="0"/>
              </a:rPr>
              <a:t>Total £525,000</a:t>
            </a:r>
          </a:p>
        </p:txBody>
      </p:sp>
      <p:sp>
        <p:nvSpPr>
          <p:cNvPr id="62" name="TextBox 61">
            <a:extLst>
              <a:ext uri="{FF2B5EF4-FFF2-40B4-BE49-F238E27FC236}">
                <a16:creationId xmlns:a16="http://schemas.microsoft.com/office/drawing/2014/main" id="{01FF8B1B-AFF8-4D6B-A9FE-F7A3783BFF4C}"/>
              </a:ext>
            </a:extLst>
          </p:cNvPr>
          <p:cNvSpPr txBox="1"/>
          <p:nvPr/>
        </p:nvSpPr>
        <p:spPr>
          <a:xfrm>
            <a:off x="1951250" y="5650294"/>
            <a:ext cx="3331300" cy="646331"/>
          </a:xfrm>
          <a:prstGeom prst="rect">
            <a:avLst/>
          </a:prstGeom>
          <a:noFill/>
        </p:spPr>
        <p:txBody>
          <a:bodyPr wrap="square" rtlCol="0">
            <a:spAutoFit/>
          </a:bodyPr>
          <a:lstStyle/>
          <a:p>
            <a:pPr algn="ctr"/>
            <a:r>
              <a:rPr lang="en-GB">
                <a:latin typeface="Aptos" panose="020B0004020202020204" pitchFamily="34" charset="0"/>
              </a:rPr>
              <a:t>The estate is being passed to a direct descendant </a:t>
            </a:r>
          </a:p>
        </p:txBody>
      </p:sp>
      <p:grpSp>
        <p:nvGrpSpPr>
          <p:cNvPr id="66" name="Group 65">
            <a:extLst>
              <a:ext uri="{FF2B5EF4-FFF2-40B4-BE49-F238E27FC236}">
                <a16:creationId xmlns:a16="http://schemas.microsoft.com/office/drawing/2014/main" id="{EC105457-864D-458D-9CA5-34182A5896A1}"/>
              </a:ext>
            </a:extLst>
          </p:cNvPr>
          <p:cNvGrpSpPr/>
          <p:nvPr/>
        </p:nvGrpSpPr>
        <p:grpSpPr>
          <a:xfrm>
            <a:off x="6266574" y="4336498"/>
            <a:ext cx="1074517" cy="1673078"/>
            <a:chOff x="6207507" y="3619226"/>
            <a:chExt cx="1156039" cy="1949725"/>
          </a:xfrm>
        </p:grpSpPr>
        <p:grpSp>
          <p:nvGrpSpPr>
            <p:cNvPr id="67" name="Group 66">
              <a:extLst>
                <a:ext uri="{FF2B5EF4-FFF2-40B4-BE49-F238E27FC236}">
                  <a16:creationId xmlns:a16="http://schemas.microsoft.com/office/drawing/2014/main" id="{8CE0758F-D07F-4830-B4DE-CAD1085EC242}"/>
                </a:ext>
              </a:extLst>
            </p:cNvPr>
            <p:cNvGrpSpPr/>
            <p:nvPr/>
          </p:nvGrpSpPr>
          <p:grpSpPr>
            <a:xfrm>
              <a:off x="6319373" y="3647421"/>
              <a:ext cx="949930" cy="1921530"/>
              <a:chOff x="1581856" y="2142969"/>
              <a:chExt cx="1080004" cy="889927"/>
            </a:xfrm>
            <a:effectLst>
              <a:outerShdw blurRad="152400" dist="38100" dir="18900000" sx="101000" sy="101000" algn="bl" rotWithShape="0">
                <a:prstClr val="black">
                  <a:alpha val="40000"/>
                </a:prstClr>
              </a:outerShdw>
            </a:effectLst>
          </p:grpSpPr>
          <p:sp>
            <p:nvSpPr>
              <p:cNvPr id="69" name="Rectangle 68">
                <a:extLst>
                  <a:ext uri="{FF2B5EF4-FFF2-40B4-BE49-F238E27FC236}">
                    <a16:creationId xmlns:a16="http://schemas.microsoft.com/office/drawing/2014/main" id="{56E101E1-7A7A-4EB7-91C1-934662E2645B}"/>
                  </a:ext>
                </a:extLst>
              </p:cNvPr>
              <p:cNvSpPr/>
              <p:nvPr/>
            </p:nvSpPr>
            <p:spPr>
              <a:xfrm>
                <a:off x="1581856" y="2142970"/>
                <a:ext cx="540001" cy="889926"/>
              </a:xfrm>
              <a:prstGeom prst="rect">
                <a:avLst/>
              </a:prstGeom>
              <a:solidFill>
                <a:schemeClr val="accent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70" name="Rectangle 69">
                <a:extLst>
                  <a:ext uri="{FF2B5EF4-FFF2-40B4-BE49-F238E27FC236}">
                    <a16:creationId xmlns:a16="http://schemas.microsoft.com/office/drawing/2014/main" id="{83479C46-8C60-4554-BDC8-93EF32F758B3}"/>
                  </a:ext>
                </a:extLst>
              </p:cNvPr>
              <p:cNvSpPr/>
              <p:nvPr/>
            </p:nvSpPr>
            <p:spPr>
              <a:xfrm>
                <a:off x="2121858" y="2142969"/>
                <a:ext cx="540002" cy="889927"/>
              </a:xfrm>
              <a:prstGeom prst="rect">
                <a:avLst/>
              </a:prstGeom>
              <a:solidFill>
                <a:schemeClr val="accent3">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68" name="Text Box 15">
              <a:extLst>
                <a:ext uri="{FF2B5EF4-FFF2-40B4-BE49-F238E27FC236}">
                  <a16:creationId xmlns:a16="http://schemas.microsoft.com/office/drawing/2014/main" id="{472BE7B9-5712-48D5-9488-081C4B25B8C5}"/>
                </a:ext>
              </a:extLst>
            </p:cNvPr>
            <p:cNvSpPr txBox="1">
              <a:spLocks noChangeArrowheads="1"/>
            </p:cNvSpPr>
            <p:nvPr/>
          </p:nvSpPr>
          <p:spPr bwMode="auto">
            <a:xfrm>
              <a:off x="6207507" y="3619226"/>
              <a:ext cx="1156039" cy="209180"/>
            </a:xfrm>
            <a:prstGeom prst="rect">
              <a:avLst/>
            </a:prstGeom>
            <a:noFill/>
            <a:ln w="9525" algn="ctr">
              <a:noFill/>
              <a:miter lim="800000"/>
              <a:headEnd/>
              <a:tailEnd/>
            </a:ln>
          </p:spPr>
          <p:txBody>
            <a:bodyPr wrap="square">
              <a:no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£325,000</a:t>
              </a:r>
              <a:endParaRPr lang="en-US" sz="2000" kern="0">
                <a:latin typeface="Agency FB" panose="020B0503020202020204" pitchFamily="34" charset="0"/>
                <a:ea typeface="+mn-ea"/>
                <a:cs typeface="Arial" pitchFamily="34" charset="0"/>
              </a:endParaRPr>
            </a:p>
          </p:txBody>
        </p:sp>
      </p:grpSp>
      <p:grpSp>
        <p:nvGrpSpPr>
          <p:cNvPr id="74" name="Group 73">
            <a:extLst>
              <a:ext uri="{FF2B5EF4-FFF2-40B4-BE49-F238E27FC236}">
                <a16:creationId xmlns:a16="http://schemas.microsoft.com/office/drawing/2014/main" id="{EB032AA3-4379-4707-B034-D0E0A496DE9A}"/>
              </a:ext>
            </a:extLst>
          </p:cNvPr>
          <p:cNvGrpSpPr/>
          <p:nvPr/>
        </p:nvGrpSpPr>
        <p:grpSpPr>
          <a:xfrm>
            <a:off x="6333109" y="3265716"/>
            <a:ext cx="943174" cy="1082881"/>
            <a:chOff x="6275944" y="2149467"/>
            <a:chExt cx="1014731" cy="1712721"/>
          </a:xfrm>
        </p:grpSpPr>
        <p:grpSp>
          <p:nvGrpSpPr>
            <p:cNvPr id="75" name="Group 74">
              <a:extLst>
                <a:ext uri="{FF2B5EF4-FFF2-40B4-BE49-F238E27FC236}">
                  <a16:creationId xmlns:a16="http://schemas.microsoft.com/office/drawing/2014/main" id="{FB96C8B4-D0BB-40D2-8470-046BDBBBC5B3}"/>
                </a:ext>
              </a:extLst>
            </p:cNvPr>
            <p:cNvGrpSpPr/>
            <p:nvPr/>
          </p:nvGrpSpPr>
          <p:grpSpPr>
            <a:xfrm>
              <a:off x="6319375" y="2149467"/>
              <a:ext cx="938899" cy="1712721"/>
              <a:chOff x="1581856" y="2444685"/>
              <a:chExt cx="1067463" cy="588211"/>
            </a:xfrm>
            <a:effectLst>
              <a:outerShdw blurRad="152400" dist="38100" dir="18900000" sx="101000" sy="101000" algn="bl" rotWithShape="0">
                <a:prstClr val="black">
                  <a:alpha val="40000"/>
                </a:prstClr>
              </a:outerShdw>
            </a:effectLst>
          </p:grpSpPr>
          <p:sp>
            <p:nvSpPr>
              <p:cNvPr id="77" name="Rectangle 76">
                <a:extLst>
                  <a:ext uri="{FF2B5EF4-FFF2-40B4-BE49-F238E27FC236}">
                    <a16:creationId xmlns:a16="http://schemas.microsoft.com/office/drawing/2014/main" id="{C630146F-6240-470A-9852-CDD8E8360BE8}"/>
                  </a:ext>
                </a:extLst>
              </p:cNvPr>
              <p:cNvSpPr/>
              <p:nvPr/>
            </p:nvSpPr>
            <p:spPr>
              <a:xfrm>
                <a:off x="1581856" y="2444685"/>
                <a:ext cx="540000" cy="588211"/>
              </a:xfrm>
              <a:prstGeom prst="rect">
                <a:avLst/>
              </a:prstGeom>
              <a:solidFill>
                <a:schemeClr val="tx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78" name="Rectangle 77">
                <a:extLst>
                  <a:ext uri="{FF2B5EF4-FFF2-40B4-BE49-F238E27FC236}">
                    <a16:creationId xmlns:a16="http://schemas.microsoft.com/office/drawing/2014/main" id="{E82E5C99-0FC7-4AA4-95F6-CEFB14221073}"/>
                  </a:ext>
                </a:extLst>
              </p:cNvPr>
              <p:cNvSpPr/>
              <p:nvPr/>
            </p:nvSpPr>
            <p:spPr>
              <a:xfrm>
                <a:off x="2109318" y="2444685"/>
                <a:ext cx="540001" cy="588211"/>
              </a:xfrm>
              <a:prstGeom prst="rect">
                <a:avLst/>
              </a:prstGeom>
              <a:solidFill>
                <a:schemeClr val="tx2">
                  <a:lumMod val="20000"/>
                  <a:lumOff val="8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76" name="Text Box 15">
              <a:extLst>
                <a:ext uri="{FF2B5EF4-FFF2-40B4-BE49-F238E27FC236}">
                  <a16:creationId xmlns:a16="http://schemas.microsoft.com/office/drawing/2014/main" id="{752E3AE1-F649-464F-9560-86EBCAF30F08}"/>
                </a:ext>
              </a:extLst>
            </p:cNvPr>
            <p:cNvSpPr txBox="1">
              <a:spLocks noChangeArrowheads="1"/>
            </p:cNvSpPr>
            <p:nvPr/>
          </p:nvSpPr>
          <p:spPr bwMode="auto">
            <a:xfrm>
              <a:off x="6275944" y="2170030"/>
              <a:ext cx="1014731" cy="632827"/>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£175,000</a:t>
              </a:r>
              <a:endParaRPr lang="en-US" sz="2000" kern="0">
                <a:latin typeface="Agency FB" panose="020B0503020202020204" pitchFamily="34" charset="0"/>
                <a:ea typeface="+mn-ea"/>
                <a:cs typeface="Arial" pitchFamily="34" charset="0"/>
              </a:endParaRPr>
            </a:p>
          </p:txBody>
        </p:sp>
      </p:grpSp>
      <p:grpSp>
        <p:nvGrpSpPr>
          <p:cNvPr id="80" name="Group 79">
            <a:extLst>
              <a:ext uri="{FF2B5EF4-FFF2-40B4-BE49-F238E27FC236}">
                <a16:creationId xmlns:a16="http://schemas.microsoft.com/office/drawing/2014/main" id="{AA63EA25-270B-4FFB-BC46-88BA47DD59F4}"/>
              </a:ext>
            </a:extLst>
          </p:cNvPr>
          <p:cNvGrpSpPr/>
          <p:nvPr/>
        </p:nvGrpSpPr>
        <p:grpSpPr>
          <a:xfrm>
            <a:off x="6309468" y="2668569"/>
            <a:ext cx="1009593" cy="597148"/>
            <a:chOff x="6251242" y="3706956"/>
            <a:chExt cx="1086190" cy="696029"/>
          </a:xfrm>
        </p:grpSpPr>
        <p:grpSp>
          <p:nvGrpSpPr>
            <p:cNvPr id="81" name="Group 80">
              <a:extLst>
                <a:ext uri="{FF2B5EF4-FFF2-40B4-BE49-F238E27FC236}">
                  <a16:creationId xmlns:a16="http://schemas.microsoft.com/office/drawing/2014/main" id="{B843FD69-7935-47DB-9028-6AA0F646B1F6}"/>
                </a:ext>
              </a:extLst>
            </p:cNvPr>
            <p:cNvGrpSpPr/>
            <p:nvPr/>
          </p:nvGrpSpPr>
          <p:grpSpPr>
            <a:xfrm>
              <a:off x="6319375" y="3706956"/>
              <a:ext cx="949926" cy="696029"/>
              <a:chOff x="1581856" y="2353593"/>
              <a:chExt cx="1080000" cy="679303"/>
            </a:xfrm>
            <a:effectLst>
              <a:outerShdw blurRad="152400" dist="38100" dir="18900000" sx="101000" sy="101000" algn="bl" rotWithShape="0">
                <a:prstClr val="black">
                  <a:alpha val="40000"/>
                </a:prstClr>
              </a:outerShdw>
            </a:effectLst>
          </p:grpSpPr>
          <p:sp>
            <p:nvSpPr>
              <p:cNvPr id="83" name="Rectangle 82">
                <a:extLst>
                  <a:ext uri="{FF2B5EF4-FFF2-40B4-BE49-F238E27FC236}">
                    <a16:creationId xmlns:a16="http://schemas.microsoft.com/office/drawing/2014/main" id="{846770BF-19B3-4604-BFE3-5AFA843BEFB6}"/>
                  </a:ext>
                </a:extLst>
              </p:cNvPr>
              <p:cNvSpPr/>
              <p:nvPr/>
            </p:nvSpPr>
            <p:spPr>
              <a:xfrm>
                <a:off x="1581856" y="2353593"/>
                <a:ext cx="540000" cy="679303"/>
              </a:xfrm>
              <a:prstGeom prst="rect">
                <a:avLst/>
              </a:prstGeom>
              <a:solidFill>
                <a:schemeClr val="accent2"/>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sp>
            <p:nvSpPr>
              <p:cNvPr id="84" name="Rectangle 83">
                <a:extLst>
                  <a:ext uri="{FF2B5EF4-FFF2-40B4-BE49-F238E27FC236}">
                    <a16:creationId xmlns:a16="http://schemas.microsoft.com/office/drawing/2014/main" id="{16355FB8-1DF0-4CE2-96D8-0EA596ABA7EE}"/>
                  </a:ext>
                </a:extLst>
              </p:cNvPr>
              <p:cNvSpPr/>
              <p:nvPr/>
            </p:nvSpPr>
            <p:spPr>
              <a:xfrm>
                <a:off x="2121856" y="2353593"/>
                <a:ext cx="540000" cy="679303"/>
              </a:xfrm>
              <a:prstGeom prst="rect">
                <a:avLst/>
              </a:prstGeom>
              <a:solidFill>
                <a:schemeClr val="accent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82" name="Text Box 15">
              <a:extLst>
                <a:ext uri="{FF2B5EF4-FFF2-40B4-BE49-F238E27FC236}">
                  <a16:creationId xmlns:a16="http://schemas.microsoft.com/office/drawing/2014/main" id="{5C204DA1-8552-42AB-BAEC-B3F41BB94D91}"/>
                </a:ext>
              </a:extLst>
            </p:cNvPr>
            <p:cNvSpPr txBox="1">
              <a:spLocks noChangeArrowheads="1"/>
            </p:cNvSpPr>
            <p:nvPr/>
          </p:nvSpPr>
          <p:spPr bwMode="auto">
            <a:xfrm>
              <a:off x="6251242" y="3743092"/>
              <a:ext cx="1086190" cy="466364"/>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£25,000</a:t>
              </a:r>
            </a:p>
          </p:txBody>
        </p:sp>
      </p:grpSp>
      <p:grpSp>
        <p:nvGrpSpPr>
          <p:cNvPr id="100" name="Group 99">
            <a:extLst>
              <a:ext uri="{FF2B5EF4-FFF2-40B4-BE49-F238E27FC236}">
                <a16:creationId xmlns:a16="http://schemas.microsoft.com/office/drawing/2014/main" id="{A986E6EE-7479-4895-A252-7B5D13678B90}"/>
              </a:ext>
            </a:extLst>
          </p:cNvPr>
          <p:cNvGrpSpPr/>
          <p:nvPr/>
        </p:nvGrpSpPr>
        <p:grpSpPr>
          <a:xfrm>
            <a:off x="6331498" y="2595781"/>
            <a:ext cx="1009593" cy="400110"/>
            <a:chOff x="6279088" y="3776755"/>
            <a:chExt cx="1086190" cy="466364"/>
          </a:xfrm>
        </p:grpSpPr>
        <p:grpSp>
          <p:nvGrpSpPr>
            <p:cNvPr id="101" name="Group 100">
              <a:extLst>
                <a:ext uri="{FF2B5EF4-FFF2-40B4-BE49-F238E27FC236}">
                  <a16:creationId xmlns:a16="http://schemas.microsoft.com/office/drawing/2014/main" id="{151AE936-C177-4A01-A559-07A3EA27F279}"/>
                </a:ext>
              </a:extLst>
            </p:cNvPr>
            <p:cNvGrpSpPr/>
            <p:nvPr/>
          </p:nvGrpSpPr>
          <p:grpSpPr>
            <a:xfrm>
              <a:off x="6319375" y="3849692"/>
              <a:ext cx="949926" cy="328693"/>
              <a:chOff x="1581856" y="2492896"/>
              <a:chExt cx="1080000" cy="320794"/>
            </a:xfrm>
            <a:effectLst>
              <a:outerShdw blurRad="152400" dist="38100" dir="18900000" sx="101000" sy="101000" algn="bl" rotWithShape="0">
                <a:prstClr val="black">
                  <a:alpha val="40000"/>
                </a:prstClr>
              </a:outerShdw>
            </a:effectLst>
          </p:grpSpPr>
          <p:sp>
            <p:nvSpPr>
              <p:cNvPr id="103" name="Rectangle 102">
                <a:extLst>
                  <a:ext uri="{FF2B5EF4-FFF2-40B4-BE49-F238E27FC236}">
                    <a16:creationId xmlns:a16="http://schemas.microsoft.com/office/drawing/2014/main" id="{C0A029D1-32FB-4B6E-B081-89973CDA5222}"/>
                  </a:ext>
                </a:extLst>
              </p:cNvPr>
              <p:cNvSpPr/>
              <p:nvPr/>
            </p:nvSpPr>
            <p:spPr>
              <a:xfrm>
                <a:off x="1581856" y="2492896"/>
                <a:ext cx="540000" cy="320794"/>
              </a:xfrm>
              <a:prstGeom prst="rect">
                <a:avLst/>
              </a:prstGeom>
              <a:solidFill>
                <a:srgbClr val="C5C99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04" name="Rectangle 103">
                <a:extLst>
                  <a:ext uri="{FF2B5EF4-FFF2-40B4-BE49-F238E27FC236}">
                    <a16:creationId xmlns:a16="http://schemas.microsoft.com/office/drawing/2014/main" id="{0470894B-0071-4F42-8E23-C4AAF93A4265}"/>
                  </a:ext>
                </a:extLst>
              </p:cNvPr>
              <p:cNvSpPr/>
              <p:nvPr/>
            </p:nvSpPr>
            <p:spPr>
              <a:xfrm>
                <a:off x="2121856" y="2492896"/>
                <a:ext cx="540000" cy="320794"/>
              </a:xfrm>
              <a:prstGeom prst="rect">
                <a:avLst/>
              </a:prstGeom>
              <a:solidFill>
                <a:srgbClr val="B1B66E"/>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102" name="Text Box 15">
              <a:extLst>
                <a:ext uri="{FF2B5EF4-FFF2-40B4-BE49-F238E27FC236}">
                  <a16:creationId xmlns:a16="http://schemas.microsoft.com/office/drawing/2014/main" id="{2438AF92-CB5C-465E-96B3-2687B4FA059A}"/>
                </a:ext>
              </a:extLst>
            </p:cNvPr>
            <p:cNvSpPr txBox="1">
              <a:spLocks noChangeArrowheads="1"/>
            </p:cNvSpPr>
            <p:nvPr/>
          </p:nvSpPr>
          <p:spPr bwMode="auto">
            <a:xfrm>
              <a:off x="6279088" y="3776755"/>
              <a:ext cx="1086190" cy="466364"/>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£10,000</a:t>
              </a:r>
            </a:p>
          </p:txBody>
        </p:sp>
      </p:grpSp>
      <p:grpSp>
        <p:nvGrpSpPr>
          <p:cNvPr id="105" name="Group 104">
            <a:extLst>
              <a:ext uri="{FF2B5EF4-FFF2-40B4-BE49-F238E27FC236}">
                <a16:creationId xmlns:a16="http://schemas.microsoft.com/office/drawing/2014/main" id="{CB395BBD-E3C0-4AD5-B900-24549D4246B7}"/>
              </a:ext>
            </a:extLst>
          </p:cNvPr>
          <p:cNvGrpSpPr/>
          <p:nvPr/>
        </p:nvGrpSpPr>
        <p:grpSpPr>
          <a:xfrm>
            <a:off x="6334479" y="2901099"/>
            <a:ext cx="1009593" cy="400110"/>
            <a:chOff x="6283370" y="3992257"/>
            <a:chExt cx="1086190" cy="466364"/>
          </a:xfrm>
        </p:grpSpPr>
        <p:grpSp>
          <p:nvGrpSpPr>
            <p:cNvPr id="106" name="Group 105">
              <a:extLst>
                <a:ext uri="{FF2B5EF4-FFF2-40B4-BE49-F238E27FC236}">
                  <a16:creationId xmlns:a16="http://schemas.microsoft.com/office/drawing/2014/main" id="{6552BFD2-C8FF-4A06-8E1D-C5A5BE734D30}"/>
                </a:ext>
              </a:extLst>
            </p:cNvPr>
            <p:cNvGrpSpPr/>
            <p:nvPr/>
          </p:nvGrpSpPr>
          <p:grpSpPr>
            <a:xfrm>
              <a:off x="6319375" y="4029345"/>
              <a:ext cx="949926" cy="373640"/>
              <a:chOff x="1581856" y="2668233"/>
              <a:chExt cx="1080000" cy="364661"/>
            </a:xfrm>
            <a:effectLst>
              <a:outerShdw blurRad="152400" dist="38100" dir="18900000" sx="101000" sy="101000" algn="bl" rotWithShape="0">
                <a:prstClr val="black">
                  <a:alpha val="40000"/>
                </a:prstClr>
              </a:outerShdw>
            </a:effectLst>
          </p:grpSpPr>
          <p:sp>
            <p:nvSpPr>
              <p:cNvPr id="108" name="Rectangle 107">
                <a:extLst>
                  <a:ext uri="{FF2B5EF4-FFF2-40B4-BE49-F238E27FC236}">
                    <a16:creationId xmlns:a16="http://schemas.microsoft.com/office/drawing/2014/main" id="{6795099F-480A-4DD1-BA1F-01C0E056D681}"/>
                  </a:ext>
                </a:extLst>
              </p:cNvPr>
              <p:cNvSpPr/>
              <p:nvPr/>
            </p:nvSpPr>
            <p:spPr>
              <a:xfrm>
                <a:off x="1581856" y="2668233"/>
                <a:ext cx="540000" cy="364661"/>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09" name="Rectangle 108">
                <a:extLst>
                  <a:ext uri="{FF2B5EF4-FFF2-40B4-BE49-F238E27FC236}">
                    <a16:creationId xmlns:a16="http://schemas.microsoft.com/office/drawing/2014/main" id="{524CAF3B-4483-44A3-A79E-853C69C3A9B4}"/>
                  </a:ext>
                </a:extLst>
              </p:cNvPr>
              <p:cNvSpPr/>
              <p:nvPr/>
            </p:nvSpPr>
            <p:spPr>
              <a:xfrm>
                <a:off x="2121856" y="2668233"/>
                <a:ext cx="540000" cy="364661"/>
              </a:xfrm>
              <a:prstGeom prst="rect">
                <a:avLst/>
              </a:prstGeom>
              <a:solidFill>
                <a:schemeClr val="accent1">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107" name="Text Box 15">
              <a:extLst>
                <a:ext uri="{FF2B5EF4-FFF2-40B4-BE49-F238E27FC236}">
                  <a16:creationId xmlns:a16="http://schemas.microsoft.com/office/drawing/2014/main" id="{64E91199-46C1-43C0-B69F-B177345A60A2}"/>
                </a:ext>
              </a:extLst>
            </p:cNvPr>
            <p:cNvSpPr txBox="1">
              <a:spLocks noChangeArrowheads="1"/>
            </p:cNvSpPr>
            <p:nvPr/>
          </p:nvSpPr>
          <p:spPr bwMode="auto">
            <a:xfrm>
              <a:off x="6283370" y="3992257"/>
              <a:ext cx="1086190" cy="466364"/>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dirty="0">
                  <a:latin typeface="Agency FB" panose="020B0503020202020204" pitchFamily="34" charset="0"/>
                  <a:ea typeface="+mn-ea"/>
                  <a:cs typeface="Arial" pitchFamily="34" charset="0"/>
                </a:rPr>
                <a:t>£15,000</a:t>
              </a:r>
            </a:p>
          </p:txBody>
        </p:sp>
      </p:grpSp>
      <p:sp>
        <p:nvSpPr>
          <p:cNvPr id="85" name="Rectangle 84">
            <a:extLst>
              <a:ext uri="{FF2B5EF4-FFF2-40B4-BE49-F238E27FC236}">
                <a16:creationId xmlns:a16="http://schemas.microsoft.com/office/drawing/2014/main" id="{B462AB82-4B10-4246-BFBE-13B5E9EDECB2}"/>
              </a:ext>
            </a:extLst>
          </p:cNvPr>
          <p:cNvSpPr/>
          <p:nvPr/>
        </p:nvSpPr>
        <p:spPr>
          <a:xfrm>
            <a:off x="6187880" y="2650268"/>
            <a:ext cx="1217786" cy="3351272"/>
          </a:xfrm>
          <a:prstGeom prst="rect">
            <a:avLst/>
          </a:prstGeom>
          <a:gradFill>
            <a:gsLst>
              <a:gs pos="64000">
                <a:sysClr val="window" lastClr="FFFFFF">
                  <a:lumMod val="95000"/>
                  <a:alpha val="20000"/>
                </a:sysClr>
              </a:gs>
              <a:gs pos="0">
                <a:sysClr val="window" lastClr="FFFFFF">
                  <a:lumMod val="50000"/>
                  <a:alpha val="40000"/>
                </a:sysClr>
              </a:gs>
              <a:gs pos="92000">
                <a:sysClr val="window" lastClr="FFFFFF">
                  <a:alpha val="20000"/>
                </a:sysClr>
              </a:gs>
              <a:gs pos="15000">
                <a:sysClr val="window" lastClr="FFFFFF">
                  <a:alpha val="20000"/>
                </a:sysClr>
              </a:gs>
              <a:gs pos="100000">
                <a:sysClr val="window" lastClr="FFFFFF">
                  <a:lumMod val="50000"/>
                  <a:alpha val="40000"/>
                </a:sysClr>
              </a:gs>
            </a:gsLst>
            <a:lin ang="0" scaled="0"/>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cxnSp>
        <p:nvCxnSpPr>
          <p:cNvPr id="114" name="Straight Connector 113">
            <a:extLst>
              <a:ext uri="{FF2B5EF4-FFF2-40B4-BE49-F238E27FC236}">
                <a16:creationId xmlns:a16="http://schemas.microsoft.com/office/drawing/2014/main" id="{6DF798BB-CDBB-4006-8BF8-F0837FF7E250}"/>
              </a:ext>
            </a:extLst>
          </p:cNvPr>
          <p:cNvCxnSpPr>
            <a:cxnSpLocks/>
          </p:cNvCxnSpPr>
          <p:nvPr/>
        </p:nvCxnSpPr>
        <p:spPr>
          <a:xfrm flipV="1">
            <a:off x="6383045" y="3266011"/>
            <a:ext cx="1340218" cy="4870"/>
          </a:xfrm>
          <a:prstGeom prst="line">
            <a:avLst/>
          </a:prstGeom>
        </p:spPr>
        <p:style>
          <a:lnRef idx="3">
            <a:schemeClr val="accent5"/>
          </a:lnRef>
          <a:fillRef idx="0">
            <a:schemeClr val="accent5"/>
          </a:fillRef>
          <a:effectRef idx="2">
            <a:schemeClr val="accent5"/>
          </a:effectRef>
          <a:fontRef idx="minor">
            <a:schemeClr val="tx1"/>
          </a:fontRef>
        </p:style>
      </p:cxnSp>
      <p:sp>
        <p:nvSpPr>
          <p:cNvPr id="117" name="TextBox 116">
            <a:extLst>
              <a:ext uri="{FF2B5EF4-FFF2-40B4-BE49-F238E27FC236}">
                <a16:creationId xmlns:a16="http://schemas.microsoft.com/office/drawing/2014/main" id="{CA552DFE-5C2B-4619-87AD-4981C9CC2B5C}"/>
              </a:ext>
            </a:extLst>
          </p:cNvPr>
          <p:cNvSpPr txBox="1"/>
          <p:nvPr/>
        </p:nvSpPr>
        <p:spPr>
          <a:xfrm>
            <a:off x="7701054" y="3059386"/>
            <a:ext cx="2589936" cy="369332"/>
          </a:xfrm>
          <a:prstGeom prst="rect">
            <a:avLst/>
          </a:prstGeom>
          <a:noFill/>
        </p:spPr>
        <p:txBody>
          <a:bodyPr wrap="square" rtlCol="0">
            <a:spAutoFit/>
          </a:bodyPr>
          <a:lstStyle/>
          <a:p>
            <a:r>
              <a:rPr lang="en-GB">
                <a:latin typeface="Aptos" panose="020B0004020202020204" pitchFamily="34" charset="0"/>
              </a:rPr>
              <a:t>Total nil rate band limit</a:t>
            </a:r>
          </a:p>
        </p:txBody>
      </p:sp>
      <p:grpSp>
        <p:nvGrpSpPr>
          <p:cNvPr id="135" name="Group 134">
            <a:extLst>
              <a:ext uri="{FF2B5EF4-FFF2-40B4-BE49-F238E27FC236}">
                <a16:creationId xmlns:a16="http://schemas.microsoft.com/office/drawing/2014/main" id="{F7F4B7CA-231C-4CA4-8631-7092BEAC7D98}"/>
              </a:ext>
            </a:extLst>
          </p:cNvPr>
          <p:cNvGrpSpPr/>
          <p:nvPr/>
        </p:nvGrpSpPr>
        <p:grpSpPr>
          <a:xfrm>
            <a:off x="7588898" y="4936369"/>
            <a:ext cx="1951906" cy="369332"/>
            <a:chOff x="6064898" y="4243999"/>
            <a:chExt cx="1951906" cy="369332"/>
          </a:xfrm>
        </p:grpSpPr>
        <p:sp>
          <p:nvSpPr>
            <p:cNvPr id="115" name="TextBox 114">
              <a:extLst>
                <a:ext uri="{FF2B5EF4-FFF2-40B4-BE49-F238E27FC236}">
                  <a16:creationId xmlns:a16="http://schemas.microsoft.com/office/drawing/2014/main" id="{E2354D35-87D2-4E65-ABA3-D9918C643266}"/>
                </a:ext>
              </a:extLst>
            </p:cNvPr>
            <p:cNvSpPr txBox="1"/>
            <p:nvPr/>
          </p:nvSpPr>
          <p:spPr>
            <a:xfrm>
              <a:off x="6273722" y="4243999"/>
              <a:ext cx="1743082" cy="369332"/>
            </a:xfrm>
            <a:prstGeom prst="rect">
              <a:avLst/>
            </a:prstGeom>
            <a:noFill/>
          </p:spPr>
          <p:txBody>
            <a:bodyPr wrap="square" rtlCol="0">
              <a:spAutoFit/>
            </a:bodyPr>
            <a:lstStyle/>
            <a:p>
              <a:r>
                <a:rPr lang="en-GB">
                  <a:latin typeface="Aptos" panose="020B0004020202020204" pitchFamily="34" charset="0"/>
                </a:rPr>
                <a:t>Nil rate band</a:t>
              </a:r>
            </a:p>
          </p:txBody>
        </p:sp>
        <p:sp>
          <p:nvSpPr>
            <p:cNvPr id="122" name="Rectangle 121">
              <a:extLst>
                <a:ext uri="{FF2B5EF4-FFF2-40B4-BE49-F238E27FC236}">
                  <a16:creationId xmlns:a16="http://schemas.microsoft.com/office/drawing/2014/main" id="{2BA14443-BEEC-4587-A266-949A9D961658}"/>
                </a:ext>
              </a:extLst>
            </p:cNvPr>
            <p:cNvSpPr/>
            <p:nvPr/>
          </p:nvSpPr>
          <p:spPr>
            <a:xfrm>
              <a:off x="6204127" y="4377453"/>
              <a:ext cx="144000" cy="144000"/>
            </a:xfrm>
            <a:prstGeom prst="rect">
              <a:avLst/>
            </a:prstGeom>
            <a:solidFill>
              <a:schemeClr val="accent5">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23" name="Rectangle 122">
              <a:extLst>
                <a:ext uri="{FF2B5EF4-FFF2-40B4-BE49-F238E27FC236}">
                  <a16:creationId xmlns:a16="http://schemas.microsoft.com/office/drawing/2014/main" id="{3E345C7A-A22E-417B-A220-554DD65DF886}"/>
                </a:ext>
              </a:extLst>
            </p:cNvPr>
            <p:cNvSpPr/>
            <p:nvPr/>
          </p:nvSpPr>
          <p:spPr>
            <a:xfrm>
              <a:off x="6064898" y="4377453"/>
              <a:ext cx="144000" cy="144000"/>
            </a:xfrm>
            <a:prstGeom prst="rect">
              <a:avLst/>
            </a:prstGeom>
            <a:solidFill>
              <a:schemeClr val="accent5"/>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nvGrpSpPr>
          <p:cNvPr id="136" name="Group 135">
            <a:extLst>
              <a:ext uri="{FF2B5EF4-FFF2-40B4-BE49-F238E27FC236}">
                <a16:creationId xmlns:a16="http://schemas.microsoft.com/office/drawing/2014/main" id="{002F2768-55C7-4405-85BC-E453B1464EFF}"/>
              </a:ext>
            </a:extLst>
          </p:cNvPr>
          <p:cNvGrpSpPr/>
          <p:nvPr/>
        </p:nvGrpSpPr>
        <p:grpSpPr>
          <a:xfrm>
            <a:off x="7592334" y="3658869"/>
            <a:ext cx="2795324" cy="369332"/>
            <a:chOff x="6068334" y="2966499"/>
            <a:chExt cx="2795324" cy="369332"/>
          </a:xfrm>
        </p:grpSpPr>
        <p:sp>
          <p:nvSpPr>
            <p:cNvPr id="116" name="TextBox 115">
              <a:extLst>
                <a:ext uri="{FF2B5EF4-FFF2-40B4-BE49-F238E27FC236}">
                  <a16:creationId xmlns:a16="http://schemas.microsoft.com/office/drawing/2014/main" id="{3F66AD84-85D2-4297-AF99-3D10CD141710}"/>
                </a:ext>
              </a:extLst>
            </p:cNvPr>
            <p:cNvSpPr txBox="1"/>
            <p:nvPr/>
          </p:nvSpPr>
          <p:spPr>
            <a:xfrm>
              <a:off x="6273722" y="2966499"/>
              <a:ext cx="2589936" cy="369332"/>
            </a:xfrm>
            <a:prstGeom prst="rect">
              <a:avLst/>
            </a:prstGeom>
            <a:noFill/>
          </p:spPr>
          <p:txBody>
            <a:bodyPr wrap="square" rtlCol="0">
              <a:spAutoFit/>
            </a:bodyPr>
            <a:lstStyle/>
            <a:p>
              <a:r>
                <a:rPr lang="en-GB">
                  <a:latin typeface="Aptos" panose="020B0004020202020204" pitchFamily="34" charset="0"/>
                </a:rPr>
                <a:t>Residence nil rate band</a:t>
              </a:r>
            </a:p>
          </p:txBody>
        </p:sp>
        <p:sp>
          <p:nvSpPr>
            <p:cNvPr id="124" name="Rectangle 123">
              <a:extLst>
                <a:ext uri="{FF2B5EF4-FFF2-40B4-BE49-F238E27FC236}">
                  <a16:creationId xmlns:a16="http://schemas.microsoft.com/office/drawing/2014/main" id="{148E3EB7-E4AB-43FF-B088-042665F653C3}"/>
                </a:ext>
              </a:extLst>
            </p:cNvPr>
            <p:cNvSpPr/>
            <p:nvPr/>
          </p:nvSpPr>
          <p:spPr>
            <a:xfrm>
              <a:off x="6207563" y="3069166"/>
              <a:ext cx="144000" cy="144000"/>
            </a:xfrm>
            <a:prstGeom prst="rect">
              <a:avLst/>
            </a:prstGeom>
            <a:solidFill>
              <a:schemeClr val="tx2">
                <a:lumMod val="20000"/>
                <a:lumOff val="8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25" name="Rectangle 124">
              <a:extLst>
                <a:ext uri="{FF2B5EF4-FFF2-40B4-BE49-F238E27FC236}">
                  <a16:creationId xmlns:a16="http://schemas.microsoft.com/office/drawing/2014/main" id="{508A4015-6A10-441E-B945-4F9880E5D97D}"/>
                </a:ext>
              </a:extLst>
            </p:cNvPr>
            <p:cNvSpPr/>
            <p:nvPr/>
          </p:nvSpPr>
          <p:spPr>
            <a:xfrm>
              <a:off x="6068334" y="3069166"/>
              <a:ext cx="144000" cy="144000"/>
            </a:xfrm>
            <a:prstGeom prst="rect">
              <a:avLst/>
            </a:prstGeom>
            <a:solidFill>
              <a:schemeClr val="tx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nvGrpSpPr>
          <p:cNvPr id="137" name="Group 136">
            <a:extLst>
              <a:ext uri="{FF2B5EF4-FFF2-40B4-BE49-F238E27FC236}">
                <a16:creationId xmlns:a16="http://schemas.microsoft.com/office/drawing/2014/main" id="{57635CB1-EC8D-451F-B458-9B9248DE7D41}"/>
              </a:ext>
            </a:extLst>
          </p:cNvPr>
          <p:cNvGrpSpPr/>
          <p:nvPr/>
        </p:nvGrpSpPr>
        <p:grpSpPr>
          <a:xfrm>
            <a:off x="7592334" y="2722613"/>
            <a:ext cx="2804893" cy="369332"/>
            <a:chOff x="6058765" y="2030243"/>
            <a:chExt cx="2804893" cy="369332"/>
          </a:xfrm>
        </p:grpSpPr>
        <p:sp>
          <p:nvSpPr>
            <p:cNvPr id="121" name="TextBox 120">
              <a:extLst>
                <a:ext uri="{FF2B5EF4-FFF2-40B4-BE49-F238E27FC236}">
                  <a16:creationId xmlns:a16="http://schemas.microsoft.com/office/drawing/2014/main" id="{200CA927-1B07-4122-96F2-999E6DC68322}"/>
                </a:ext>
              </a:extLst>
            </p:cNvPr>
            <p:cNvSpPr txBox="1"/>
            <p:nvPr/>
          </p:nvSpPr>
          <p:spPr>
            <a:xfrm>
              <a:off x="6273722" y="2030243"/>
              <a:ext cx="2589936" cy="369332"/>
            </a:xfrm>
            <a:prstGeom prst="rect">
              <a:avLst/>
            </a:prstGeom>
            <a:noFill/>
          </p:spPr>
          <p:txBody>
            <a:bodyPr wrap="square" rtlCol="0">
              <a:spAutoFit/>
            </a:bodyPr>
            <a:lstStyle/>
            <a:p>
              <a:r>
                <a:rPr lang="en-GB">
                  <a:latin typeface="Aptos" panose="020B0004020202020204" pitchFamily="34" charset="0"/>
                </a:rPr>
                <a:t>Excess subject to IHT</a:t>
              </a:r>
            </a:p>
          </p:txBody>
        </p:sp>
        <p:sp>
          <p:nvSpPr>
            <p:cNvPr id="126" name="Rectangle 125">
              <a:extLst>
                <a:ext uri="{FF2B5EF4-FFF2-40B4-BE49-F238E27FC236}">
                  <a16:creationId xmlns:a16="http://schemas.microsoft.com/office/drawing/2014/main" id="{48A170C0-A9D8-4F50-97E8-4FDA28EF78E8}"/>
                </a:ext>
              </a:extLst>
            </p:cNvPr>
            <p:cNvSpPr/>
            <p:nvPr/>
          </p:nvSpPr>
          <p:spPr>
            <a:xfrm>
              <a:off x="6197994" y="2140317"/>
              <a:ext cx="144000" cy="144000"/>
            </a:xfrm>
            <a:prstGeom prst="rect">
              <a:avLst/>
            </a:prstGeom>
            <a:solidFill>
              <a:schemeClr val="accent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sp>
          <p:nvSpPr>
            <p:cNvPr id="127" name="Rectangle 126">
              <a:extLst>
                <a:ext uri="{FF2B5EF4-FFF2-40B4-BE49-F238E27FC236}">
                  <a16:creationId xmlns:a16="http://schemas.microsoft.com/office/drawing/2014/main" id="{ABC067BD-2548-4FF8-8218-EBFEA845C50D}"/>
                </a:ext>
              </a:extLst>
            </p:cNvPr>
            <p:cNvSpPr/>
            <p:nvPr/>
          </p:nvSpPr>
          <p:spPr>
            <a:xfrm>
              <a:off x="6058765" y="2140317"/>
              <a:ext cx="144000" cy="144000"/>
            </a:xfrm>
            <a:prstGeom prst="rect">
              <a:avLst/>
            </a:prstGeom>
            <a:solidFill>
              <a:schemeClr val="accent2"/>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grpSp>
      <p:grpSp>
        <p:nvGrpSpPr>
          <p:cNvPr id="138" name="Group 137">
            <a:extLst>
              <a:ext uri="{FF2B5EF4-FFF2-40B4-BE49-F238E27FC236}">
                <a16:creationId xmlns:a16="http://schemas.microsoft.com/office/drawing/2014/main" id="{394548E9-2A18-4873-ABDB-82755DD309FE}"/>
              </a:ext>
            </a:extLst>
          </p:cNvPr>
          <p:cNvGrpSpPr/>
          <p:nvPr/>
        </p:nvGrpSpPr>
        <p:grpSpPr>
          <a:xfrm>
            <a:off x="7582765" y="2485094"/>
            <a:ext cx="2849766" cy="653669"/>
            <a:chOff x="6126113" y="1599808"/>
            <a:chExt cx="2849766" cy="653669"/>
          </a:xfrm>
        </p:grpSpPr>
        <p:sp>
          <p:nvSpPr>
            <p:cNvPr id="129" name="Rectangle 128">
              <a:extLst>
                <a:ext uri="{FF2B5EF4-FFF2-40B4-BE49-F238E27FC236}">
                  <a16:creationId xmlns:a16="http://schemas.microsoft.com/office/drawing/2014/main" id="{E86F2CD0-565E-46A2-A63E-FD5E885AD2C0}"/>
                </a:ext>
              </a:extLst>
            </p:cNvPr>
            <p:cNvSpPr/>
            <p:nvPr/>
          </p:nvSpPr>
          <p:spPr>
            <a:xfrm>
              <a:off x="6278394" y="1712873"/>
              <a:ext cx="144000" cy="144000"/>
            </a:xfrm>
            <a:prstGeom prst="rect">
              <a:avLst/>
            </a:prstGeom>
            <a:solidFill>
              <a:srgbClr val="B1B66E"/>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0" name="Rectangle 129">
              <a:extLst>
                <a:ext uri="{FF2B5EF4-FFF2-40B4-BE49-F238E27FC236}">
                  <a16:creationId xmlns:a16="http://schemas.microsoft.com/office/drawing/2014/main" id="{11EE85C3-994E-4AE4-84B0-C6604E8F03A4}"/>
                </a:ext>
              </a:extLst>
            </p:cNvPr>
            <p:cNvSpPr/>
            <p:nvPr/>
          </p:nvSpPr>
          <p:spPr>
            <a:xfrm>
              <a:off x="6139165" y="1712873"/>
              <a:ext cx="144000" cy="144000"/>
            </a:xfrm>
            <a:prstGeom prst="rect">
              <a:avLst/>
            </a:prstGeom>
            <a:solidFill>
              <a:srgbClr val="C5C99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1" name="Rectangle 130">
              <a:extLst>
                <a:ext uri="{FF2B5EF4-FFF2-40B4-BE49-F238E27FC236}">
                  <a16:creationId xmlns:a16="http://schemas.microsoft.com/office/drawing/2014/main" id="{1F40B79B-71D5-4ECA-9BB1-5581124714BC}"/>
                </a:ext>
              </a:extLst>
            </p:cNvPr>
            <p:cNvSpPr/>
            <p:nvPr/>
          </p:nvSpPr>
          <p:spPr>
            <a:xfrm>
              <a:off x="6268951" y="1996412"/>
              <a:ext cx="144000" cy="144000"/>
            </a:xfrm>
            <a:prstGeom prst="rect">
              <a:avLst/>
            </a:prstGeom>
            <a:solidFill>
              <a:schemeClr val="accent1">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2" name="Rectangle 131">
              <a:extLst>
                <a:ext uri="{FF2B5EF4-FFF2-40B4-BE49-F238E27FC236}">
                  <a16:creationId xmlns:a16="http://schemas.microsoft.com/office/drawing/2014/main" id="{F5DD6356-1AEF-4919-A89D-902DDC3700D0}"/>
                </a:ext>
              </a:extLst>
            </p:cNvPr>
            <p:cNvSpPr/>
            <p:nvPr/>
          </p:nvSpPr>
          <p:spPr>
            <a:xfrm>
              <a:off x="6126113" y="1996412"/>
              <a:ext cx="144000" cy="144000"/>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3" name="TextBox 132">
              <a:extLst>
                <a:ext uri="{FF2B5EF4-FFF2-40B4-BE49-F238E27FC236}">
                  <a16:creationId xmlns:a16="http://schemas.microsoft.com/office/drawing/2014/main" id="{41BD4BEA-290C-42D0-9C76-23E10A6F0100}"/>
                </a:ext>
              </a:extLst>
            </p:cNvPr>
            <p:cNvSpPr txBox="1"/>
            <p:nvPr/>
          </p:nvSpPr>
          <p:spPr>
            <a:xfrm>
              <a:off x="6379440" y="1599808"/>
              <a:ext cx="2589936" cy="369332"/>
            </a:xfrm>
            <a:prstGeom prst="rect">
              <a:avLst/>
            </a:prstGeom>
            <a:noFill/>
          </p:spPr>
          <p:txBody>
            <a:bodyPr wrap="square" rtlCol="0">
              <a:spAutoFit/>
            </a:bodyPr>
            <a:lstStyle/>
            <a:p>
              <a:r>
                <a:rPr lang="en-GB">
                  <a:latin typeface="Aptos" panose="020B0004020202020204" pitchFamily="34" charset="0"/>
                </a:rPr>
                <a:t>40% IHT charge</a:t>
              </a:r>
            </a:p>
          </p:txBody>
        </p:sp>
        <p:sp>
          <p:nvSpPr>
            <p:cNvPr id="134" name="TextBox 133">
              <a:extLst>
                <a:ext uri="{FF2B5EF4-FFF2-40B4-BE49-F238E27FC236}">
                  <a16:creationId xmlns:a16="http://schemas.microsoft.com/office/drawing/2014/main" id="{B98E01E6-963A-4DAE-AAA0-C33523EB40A6}"/>
                </a:ext>
              </a:extLst>
            </p:cNvPr>
            <p:cNvSpPr txBox="1"/>
            <p:nvPr/>
          </p:nvSpPr>
          <p:spPr>
            <a:xfrm>
              <a:off x="6385943" y="1884145"/>
              <a:ext cx="2589936" cy="369332"/>
            </a:xfrm>
            <a:prstGeom prst="rect">
              <a:avLst/>
            </a:prstGeom>
            <a:noFill/>
          </p:spPr>
          <p:txBody>
            <a:bodyPr wrap="square" rtlCol="0">
              <a:spAutoFit/>
            </a:bodyPr>
            <a:lstStyle/>
            <a:p>
              <a:r>
                <a:rPr lang="en-GB">
                  <a:latin typeface="Aptos" panose="020B0004020202020204" pitchFamily="34" charset="0"/>
                </a:rPr>
                <a:t>Net excess</a:t>
              </a:r>
            </a:p>
          </p:txBody>
        </p:sp>
      </p:grpSp>
      <p:sp>
        <p:nvSpPr>
          <p:cNvPr id="140" name="Text Box 15">
            <a:extLst>
              <a:ext uri="{FF2B5EF4-FFF2-40B4-BE49-F238E27FC236}">
                <a16:creationId xmlns:a16="http://schemas.microsoft.com/office/drawing/2014/main" id="{CCB618E4-98A9-44F0-8D54-6E1F5A064331}"/>
              </a:ext>
            </a:extLst>
          </p:cNvPr>
          <p:cNvSpPr txBox="1">
            <a:spLocks noChangeArrowheads="1"/>
          </p:cNvSpPr>
          <p:nvPr/>
        </p:nvSpPr>
        <p:spPr bwMode="auto">
          <a:xfrm>
            <a:off x="7654765" y="1857181"/>
            <a:ext cx="2465874" cy="606676"/>
          </a:xfrm>
          <a:prstGeom prst="rect">
            <a:avLst/>
          </a:prstGeom>
          <a:noFill/>
          <a:ln w="9525" algn="ctr">
            <a:noFill/>
            <a:miter lim="800000"/>
            <a:headEnd/>
            <a:tailEnd/>
          </a:ln>
        </p:spPr>
        <p:txBody>
          <a:bodyPr wrap="square">
            <a:noAutofit/>
          </a:bodyPr>
          <a:lstStyle/>
          <a:p>
            <a:pPr algn="ctr" defTabSz="914400" eaLnBrk="1" fontAlgn="auto" hangingPunct="1">
              <a:spcBef>
                <a:spcPct val="50000"/>
              </a:spcBef>
              <a:spcAft>
                <a:spcPts val="0"/>
              </a:spcAft>
              <a:defRPr/>
            </a:pPr>
            <a:r>
              <a:rPr lang="en-GB" b="1" kern="0">
                <a:latin typeface="Aptos" panose="020B0004020202020204" pitchFamily="34" charset="0"/>
                <a:ea typeface="+mn-ea"/>
                <a:cs typeface="Arial" pitchFamily="34" charset="0"/>
              </a:rPr>
              <a:t>The estate is worth £515,000 after IHT</a:t>
            </a:r>
            <a:endParaRPr lang="en-US" b="1" kern="0">
              <a:latin typeface="Aptos" panose="020B0004020202020204" pitchFamily="34" charset="0"/>
              <a:ea typeface="+mn-ea"/>
              <a:cs typeface="Arial" pitchFamily="34" charset="0"/>
            </a:endParaRPr>
          </a:p>
        </p:txBody>
      </p:sp>
      <p:sp>
        <p:nvSpPr>
          <p:cNvPr id="3" name="RefTextBox123">
            <a:extLst>
              <a:ext uri="{FF2B5EF4-FFF2-40B4-BE49-F238E27FC236}">
                <a16:creationId xmlns:a16="http://schemas.microsoft.com/office/drawing/2014/main" id="{415847B3-159D-CDE6-5FD4-1795B1E2F0A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927393826</a:t>
            </a:r>
          </a:p>
        </p:txBody>
      </p:sp>
    </p:spTree>
    <p:custDataLst>
      <p:tags r:id="rId1"/>
    </p:custDataLst>
    <p:extLst>
      <p:ext uri="{BB962C8B-B14F-4D97-AF65-F5344CB8AC3E}">
        <p14:creationId xmlns:p14="http://schemas.microsoft.com/office/powerpoint/2010/main" val="26249973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500"/>
                                        <p:tgtEl>
                                          <p:spTgt spid="1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down)">
                                      <p:cBhvr>
                                        <p:cTn id="24" dur="500"/>
                                        <p:tgtEl>
                                          <p:spTgt spid="7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500"/>
                                        <p:tgtEl>
                                          <p:spTgt spid="13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wipe(left)">
                                      <p:cBhvr>
                                        <p:cTn id="32" dur="500"/>
                                        <p:tgtEl>
                                          <p:spTgt spid="11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down)">
                                      <p:cBhvr>
                                        <p:cTn id="41" dur="500"/>
                                        <p:tgtEl>
                                          <p:spTgt spid="80"/>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fade">
                                      <p:cBhvr>
                                        <p:cTn id="45" dur="500"/>
                                        <p:tgtEl>
                                          <p:spTgt spid="1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par>
                                <p:cTn id="54" presetID="1" presetClass="exit" presetSubtype="0" fill="hold" nodeType="withEffect">
                                  <p:stCondLst>
                                    <p:cond delay="0"/>
                                  </p:stCondLst>
                                  <p:childTnLst>
                                    <p:set>
                                      <p:cBhvr>
                                        <p:cTn id="55" dur="1" fill="hold">
                                          <p:stCondLst>
                                            <p:cond delay="0"/>
                                          </p:stCondLst>
                                        </p:cTn>
                                        <p:tgtEl>
                                          <p:spTgt spid="137"/>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fade">
                                      <p:cBhvr>
                                        <p:cTn id="58" dur="500"/>
                                        <p:tgtEl>
                                          <p:spTgt spid="1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7" grpId="0"/>
      <p:bldP spid="140" grpId="0"/>
    </p:bldLst>
  </p:timing>
</p:sld>
</file>

<file path=ppt/tags/tag1.xml><?xml version="1.0" encoding="utf-8"?>
<p:tagLst xmlns:a="http://schemas.openxmlformats.org/drawingml/2006/main" xmlns:r="http://schemas.openxmlformats.org/officeDocument/2006/relationships" xmlns:p="http://schemas.openxmlformats.org/presentationml/2006/main">
  <p:tag name="QCSIGNOFFCODE" val="QC--277463477"/>
  <p:tag name="QCNAME" val="Compliance Team"/>
  <p:tag name="AUTHOR" val="----"/>
  <p:tag name="PPTNAME" val="LSEG - an advanced guide to estate planning 170424 v1.0"/>
  <p:tag name="QCDATE" val="pre Dec 2024"/>
  <p:tag name="TYPE" val="WAW"/>
  <p:tag name="SLREVIEWDATE" val="09-19-2025"/>
  <p:tag name="SLDSCHANGED" val="new template"/>
  <p:tag name="LIVEPPTNAME" val="LSEG - an advanced guide to estate planning 190925 v1.2"/>
  <p:tag name="QRNAMESL" val="R-Johnson"/>
  <p:tag name="FILEPATH" val="NA"/>
</p:tagLst>
</file>

<file path=ppt/tags/tag10.xml><?xml version="1.0" encoding="utf-8"?>
<p:tagLst xmlns:a="http://schemas.openxmlformats.org/drawingml/2006/main" xmlns:r="http://schemas.openxmlformats.org/officeDocument/2006/relationships" xmlns:p="http://schemas.openxmlformats.org/presentationml/2006/main">
  <p:tag name="NAME21" val="482546167"/>
  <p:tag name="COMPSIGNOFFDATE" val="03-21-2024"/>
  <p:tag name="COMPSIGNEDOFFBY" val="W-MEECHAM"/>
  <p:tag name="LEGALSIGNOFFDATE" val="03-21-2024"/>
  <p:tag name="LEGALSIGNEDOFFBY" val="K-ATHERTON"/>
  <p:tag name="FILENAME" val="Stock slides 2024-25 v1.1.pptx"/>
</p:tagLst>
</file>

<file path=ppt/tags/tag11.xml><?xml version="1.0" encoding="utf-8"?>
<p:tagLst xmlns:a="http://schemas.openxmlformats.org/drawingml/2006/main" xmlns:r="http://schemas.openxmlformats.org/officeDocument/2006/relationships" xmlns:p="http://schemas.openxmlformats.org/presentationml/2006/main">
  <p:tag name="NAME21" val="268806947"/>
  <p:tag name="COMPSIGNOFFDATE" val="03-21-2024"/>
  <p:tag name="COMPSIGNEDOFFBY" val="W-MEECHAM"/>
  <p:tag name="LEGALSIGNOFFDATE" val="03-21-2024"/>
  <p:tag name="LEGALSIGNEDOFFBY" val="K-ATHERTON"/>
  <p:tag name="FILENAME" val="Stock slides 2024-25 v1.1.pptx"/>
</p:tagLst>
</file>

<file path=ppt/tags/tag12.xml><?xml version="1.0" encoding="utf-8"?>
<p:tagLst xmlns:a="http://schemas.openxmlformats.org/drawingml/2006/main" xmlns:r="http://schemas.openxmlformats.org/officeDocument/2006/relationships" xmlns:p="http://schemas.openxmlformats.org/presentationml/2006/main">
  <p:tag name="NAME21" val="281704780"/>
  <p:tag name="COMPSIGNOFFDATE" val="03-21-2024"/>
  <p:tag name="COMPSIGNEDOFFBY" val="W-MEECHAM"/>
  <p:tag name="LEGALSIGNOFFDATE" val="03-21-2024"/>
  <p:tag name="LEGALSIGNEDOFFBY" val="K-ATHERTON"/>
  <p:tag name="FILENAME" val="Stock slides 2024-25 v1.1.pptx"/>
</p:tagLst>
</file>

<file path=ppt/tags/tag13.xml><?xml version="1.0" encoding="utf-8"?>
<p:tagLst xmlns:a="http://schemas.openxmlformats.org/drawingml/2006/main" xmlns:r="http://schemas.openxmlformats.org/officeDocument/2006/relationships" xmlns:p="http://schemas.openxmlformats.org/presentationml/2006/main">
  <p:tag name="NAME21" val="605933157"/>
  <p:tag name="COMPSIGNOFFDATE" val="03-21-2024"/>
  <p:tag name="COMPSIGNEDOFFBY" val="W-MEECHAM"/>
  <p:tag name="LEGALSIGNOFFDATE" val="03-21-2024"/>
  <p:tag name="LEGALSIGNEDOFFBY" val="K-ATHERTON"/>
  <p:tag name="FILENAME" val="Stock slides 2024-25 v1.1.pptx"/>
</p:tagLst>
</file>

<file path=ppt/tags/tag14.xml><?xml version="1.0" encoding="utf-8"?>
<p:tagLst xmlns:a="http://schemas.openxmlformats.org/drawingml/2006/main" xmlns:r="http://schemas.openxmlformats.org/officeDocument/2006/relationships" xmlns:p="http://schemas.openxmlformats.org/presentationml/2006/main">
  <p:tag name="NAME21" val="191952385"/>
  <p:tag name="COMPSIGNOFFDATE" val="03-21-2024"/>
  <p:tag name="COMPSIGNEDOFFBY" val="W-MEECHAM"/>
  <p:tag name="LEGALSIGNOFFDATE" val="03-21-2024"/>
  <p:tag name="LEGALSIGNEDOFFBY" val="K-ATHERTON"/>
  <p:tag name="FILENAME" val="Stock slides 2024-25 v1.1.pptx"/>
</p:tagLst>
</file>

<file path=ppt/tags/tag15.xml><?xml version="1.0" encoding="utf-8"?>
<p:tagLst xmlns:a="http://schemas.openxmlformats.org/drawingml/2006/main" xmlns:r="http://schemas.openxmlformats.org/officeDocument/2006/relationships" xmlns:p="http://schemas.openxmlformats.org/presentationml/2006/main">
  <p:tag name="NAME21" val="530449813"/>
  <p:tag name="COMPSIGNOFFDATE" val="03-21-2024"/>
  <p:tag name="COMPSIGNEDOFFBY" val="W-MEECHAM"/>
  <p:tag name="LEGALSIGNOFFDATE" val="03-21-2024"/>
  <p:tag name="LEGALSIGNEDOFFBY" val="K-ATHERTON"/>
  <p:tag name="FILENAME" val="Stock slides 2024-25 v1.1.pptx"/>
</p:tagLst>
</file>

<file path=ppt/tags/tag16.xml><?xml version="1.0" encoding="utf-8"?>
<p:tagLst xmlns:a="http://schemas.openxmlformats.org/drawingml/2006/main" xmlns:r="http://schemas.openxmlformats.org/officeDocument/2006/relationships" xmlns:p="http://schemas.openxmlformats.org/presentationml/2006/main">
  <p:tag name="NAME21" val="988102315"/>
  <p:tag name="COMPSIGNOFFDATE" val="03-21-2024"/>
  <p:tag name="COMPSIGNEDOFFBY" val="W-MEECHAM"/>
  <p:tag name="LEGALSIGNOFFDATE" val="03-21-2024"/>
  <p:tag name="LEGALSIGNEDOFFBY" val="K-ATHERTON"/>
  <p:tag name="FILENAME" val="Stock slides 2024-25 v1.1.pptx"/>
</p:tagLst>
</file>

<file path=ppt/tags/tag17.xml><?xml version="1.0" encoding="utf-8"?>
<p:tagLst xmlns:a="http://schemas.openxmlformats.org/drawingml/2006/main" xmlns:r="http://schemas.openxmlformats.org/officeDocument/2006/relationships" xmlns:p="http://schemas.openxmlformats.org/presentationml/2006/main">
  <p:tag name="NAME21" val="124173915"/>
  <p:tag name="COMPSIGNOFFDATE" val="03-21-2024"/>
  <p:tag name="COMPSIGNEDOFFBY" val="W-MEECHAM"/>
  <p:tag name="LEGALSIGNOFFDATE" val="03-21-2024"/>
  <p:tag name="LEGALSIGNEDOFFBY" val="K-ATHERTON"/>
  <p:tag name="FILENAME" val="Stock slides 2024-25 v1.1.pptx"/>
</p:tagLst>
</file>

<file path=ppt/tags/tag18.xml><?xml version="1.0" encoding="utf-8"?>
<p:tagLst xmlns:a="http://schemas.openxmlformats.org/drawingml/2006/main" xmlns:r="http://schemas.openxmlformats.org/officeDocument/2006/relationships" xmlns:p="http://schemas.openxmlformats.org/presentationml/2006/main">
  <p:tag name="NAME21" val="673281448"/>
  <p:tag name="COMPSIGNOFFDATE" val="03-21-2024"/>
  <p:tag name="COMPSIGNEDOFFBY" val="W-MEECHAM"/>
  <p:tag name="LEGALSIGNOFFDATE" val="03-21-2024"/>
  <p:tag name="LEGALSIGNEDOFFBY" val="K-ATHERTON"/>
  <p:tag name="FILENAME" val="Stock slides 2024-25 v1.1.pptx"/>
  <p:tag name="COUNTRY-A" val="ENGLAND"/>
  <p:tag name="COUNTRY-D" val="WALES"/>
  <p:tag name="COUNTRY-B" val="NIRELAND"/>
</p:tagLst>
</file>

<file path=ppt/tags/tag19.xml><?xml version="1.0" encoding="utf-8"?>
<p:tagLst xmlns:a="http://schemas.openxmlformats.org/drawingml/2006/main" xmlns:r="http://schemas.openxmlformats.org/officeDocument/2006/relationships" xmlns:p="http://schemas.openxmlformats.org/presentationml/2006/main">
  <p:tag name="NAME21" val="296502304"/>
  <p:tag name="COMPSIGNOFFDATE" val="03-21-2024"/>
  <p:tag name="COMPSIGNEDOFFBY" val="W-MEECHAM"/>
  <p:tag name="LEGALSIGNOFFDATE" val="03-21-2024"/>
  <p:tag name="LEGALSIGNEDOFFBY" val="K-ATHERTON"/>
  <p:tag name="FILENAME" val="Stock slides 2024-25 v1.1.pptx"/>
  <p:tag name="COUNTRY-A" val="ENGLAND"/>
  <p:tag name="COUNTRY-D" val="WALES"/>
</p:tagLst>
</file>

<file path=ppt/tags/tag2.xml><?xml version="1.0" encoding="utf-8"?>
<p:tagLst xmlns:a="http://schemas.openxmlformats.org/drawingml/2006/main" xmlns:r="http://schemas.openxmlformats.org/officeDocument/2006/relationships" xmlns:p="http://schemas.openxmlformats.org/presentationml/2006/main">
  <p:tag name="NAME21" val="410452555"/>
  <p:tag name="LEGALSIGNOFFDATE" val="03-01-2024"/>
  <p:tag name="LEGALSIGNEDOFFBY" val="K-ATHERTON"/>
  <p:tag name="COMPSIGNOFFDATE" val="03-01-2024"/>
  <p:tag name="COMPSIGNEDOFFBY" val="M-GILL"/>
  <p:tag name="FILENAME" val="Stock slides 2024-25 v1.1.pptx"/>
</p:tagLst>
</file>

<file path=ppt/tags/tag20.xml><?xml version="1.0" encoding="utf-8"?>
<p:tagLst xmlns:a="http://schemas.openxmlformats.org/drawingml/2006/main" xmlns:r="http://schemas.openxmlformats.org/officeDocument/2006/relationships" xmlns:p="http://schemas.openxmlformats.org/presentationml/2006/main">
  <p:tag name="NAME21" val="572381585"/>
  <p:tag name="COMPSIGNOFFDATE" val="03-21-2024"/>
  <p:tag name="COMPSIGNEDOFFBY" val="W-MEECHAM"/>
  <p:tag name="LEGALSIGNOFFDATE" val="03-21-2024"/>
  <p:tag name="LEGALSIGNEDOFFBY" val="K-ATHERTON"/>
  <p:tag name="FILENAME" val="Stock slides 2024-25 v1.1.pptx"/>
</p:tagLst>
</file>

<file path=ppt/tags/tag21.xml><?xml version="1.0" encoding="utf-8"?>
<p:tagLst xmlns:a="http://schemas.openxmlformats.org/drawingml/2006/main" xmlns:r="http://schemas.openxmlformats.org/officeDocument/2006/relationships" xmlns:p="http://schemas.openxmlformats.org/presentationml/2006/main">
  <p:tag name="NAME21" val="790400493"/>
  <p:tag name="COMPSIGNOFFDATE" val="03-21-2024"/>
  <p:tag name="COMPSIGNEDOFFBY" val="W-MEECHAM"/>
  <p:tag name="LEGALSIGNOFFDATE" val="03-21-2024"/>
  <p:tag name="LEGALSIGNEDOFFBY" val="K-ATHERTON"/>
  <p:tag name="FILENAME" val="Stock slides 2024-25 v1.1.pptx"/>
</p:tagLst>
</file>

<file path=ppt/tags/tag22.xml><?xml version="1.0" encoding="utf-8"?>
<p:tagLst xmlns:a="http://schemas.openxmlformats.org/drawingml/2006/main" xmlns:r="http://schemas.openxmlformats.org/officeDocument/2006/relationships" xmlns:p="http://schemas.openxmlformats.org/presentationml/2006/main">
  <p:tag name="NAME21" val="846821457"/>
  <p:tag name="COMPSIGNOFFDATE" val="03-21-2024"/>
  <p:tag name="COMPSIGNEDOFFBY" val="W-MEECHAM"/>
  <p:tag name="LEGALSIGNOFFDATE" val="03-21-2024"/>
  <p:tag name="LEGALSIGNEDOFFBY" val="K-ATHERTON"/>
  <p:tag name="FILENAME" val="Stock slides 2024-25 v1.1.pptx"/>
</p:tagLst>
</file>

<file path=ppt/tags/tag23.xml><?xml version="1.0" encoding="utf-8"?>
<p:tagLst xmlns:a="http://schemas.openxmlformats.org/drawingml/2006/main" xmlns:r="http://schemas.openxmlformats.org/officeDocument/2006/relationships" xmlns:p="http://schemas.openxmlformats.org/presentationml/2006/main">
  <p:tag name="NAME21" val="842141914"/>
  <p:tag name="COMPSIGNOFFDATE" val="03-21-2024"/>
  <p:tag name="COMPSIGNEDOFFBY" val="W-MEECHAM"/>
  <p:tag name="LEGALSIGNOFFDATE" val="03-21-2024"/>
  <p:tag name="LEGALSIGNEDOFFBY" val="K-ATHERTON"/>
  <p:tag name="FILENAME" val="Stock slides 2024-25 v1.1.pptx"/>
</p:tagLst>
</file>

<file path=ppt/tags/tag24.xml><?xml version="1.0" encoding="utf-8"?>
<p:tagLst xmlns:a="http://schemas.openxmlformats.org/drawingml/2006/main" xmlns:r="http://schemas.openxmlformats.org/officeDocument/2006/relationships" xmlns:p="http://schemas.openxmlformats.org/presentationml/2006/main">
  <p:tag name="NAME21" val="630246704"/>
  <p:tag name="COMPSIGNOFFDATE" val="03-21-2024"/>
  <p:tag name="COMPSIGNEDOFFBY" val="W-MEECHAM"/>
  <p:tag name="LEGALSIGNOFFDATE" val="03-21-2024"/>
  <p:tag name="LEGALSIGNEDOFFBY" val="K-ATHERTON"/>
  <p:tag name="FILENAME" val="Stock slides 2024-25 v1.1.pptx"/>
</p:tagLst>
</file>

<file path=ppt/tags/tag25.xml><?xml version="1.0" encoding="utf-8"?>
<p:tagLst xmlns:a="http://schemas.openxmlformats.org/drawingml/2006/main" xmlns:r="http://schemas.openxmlformats.org/officeDocument/2006/relationships" xmlns:p="http://schemas.openxmlformats.org/presentationml/2006/main">
  <p:tag name="NAME21" val="759533470"/>
</p:tagLst>
</file>

<file path=ppt/tags/tag26.xml><?xml version="1.0" encoding="utf-8"?>
<p:tagLst xmlns:a="http://schemas.openxmlformats.org/drawingml/2006/main" xmlns:r="http://schemas.openxmlformats.org/officeDocument/2006/relationships" xmlns:p="http://schemas.openxmlformats.org/presentationml/2006/main">
  <p:tag name="NAME21" val="211146986"/>
</p:tagLst>
</file>

<file path=ppt/tags/tag27.xml><?xml version="1.0" encoding="utf-8"?>
<p:tagLst xmlns:a="http://schemas.openxmlformats.org/drawingml/2006/main" xmlns:r="http://schemas.openxmlformats.org/officeDocument/2006/relationships" xmlns:p="http://schemas.openxmlformats.org/presentationml/2006/main">
  <p:tag name="NAME21" val="393965084"/>
  <p:tag name="COMPSIGNOFFDATE" val="03-21-2024"/>
  <p:tag name="COMPSIGNEDOFFBY" val="W-MEECHAM"/>
  <p:tag name="LEGALSIGNOFFDATE" val="03-21-2024"/>
  <p:tag name="LEGALSIGNEDOFFBY" val="K-ATHERTON"/>
  <p:tag name="FILENAME" val="Stock slides 2024-25 v1.1.pptx"/>
</p:tagLst>
</file>

<file path=ppt/tags/tag28.xml><?xml version="1.0" encoding="utf-8"?>
<p:tagLst xmlns:a="http://schemas.openxmlformats.org/drawingml/2006/main" xmlns:r="http://schemas.openxmlformats.org/officeDocument/2006/relationships" xmlns:p="http://schemas.openxmlformats.org/presentationml/2006/main">
  <p:tag name="NAME21" val="252395834"/>
  <p:tag name="COMPSIGNOFFDATE" val="03-21-2024"/>
  <p:tag name="COMPSIGNEDOFFBY" val="W-MEECHAM"/>
  <p:tag name="LEGALSIGNOFFDATE" val="03-21-2024"/>
  <p:tag name="LEGALSIGNEDOFFBY" val="K-ATHERTON"/>
  <p:tag name="FILENAME" val="Stock slides 2024-25 v1.1.pptx"/>
</p:tagLst>
</file>

<file path=ppt/tags/tag29.xml><?xml version="1.0" encoding="utf-8"?>
<p:tagLst xmlns:a="http://schemas.openxmlformats.org/drawingml/2006/main" xmlns:r="http://schemas.openxmlformats.org/officeDocument/2006/relationships" xmlns:p="http://schemas.openxmlformats.org/presentationml/2006/main">
  <p:tag name="NAME21" val="141862785"/>
  <p:tag name="COMPSIGNOFFDATE" val="03-21-2024"/>
  <p:tag name="COMPSIGNEDOFFBY" val="W-MEECHAM"/>
  <p:tag name="LEGALSIGNOFFDATE" val="03-21-2024"/>
  <p:tag name="LEGALSIGNEDOFFBY" val="K-ATHERTON"/>
  <p:tag name="FILENAME" val="Stock slides 2024-25 v1.1.pptx"/>
</p:tagLst>
</file>

<file path=ppt/tags/tag3.xml><?xml version="1.0" encoding="utf-8"?>
<p:tagLst xmlns:a="http://schemas.openxmlformats.org/drawingml/2006/main" xmlns:r="http://schemas.openxmlformats.org/officeDocument/2006/relationships" xmlns:p="http://schemas.openxmlformats.org/presentationml/2006/main">
  <p:tag name="NAME21" val="341377444"/>
  <p:tag name="LEGALSIGNOFFDATE" val="03-01-2024"/>
  <p:tag name="LEGALSIGNEDOFFBY" val="K-ATHERTON"/>
  <p:tag name="COMPSIGNOFFDATE" val="03-01-2024"/>
  <p:tag name="COMPSIGNEDOFFBY" val="M-GILL"/>
  <p:tag name="FILENAME" val="Stock slides 2024-25 v1.1.pptx"/>
</p:tagLst>
</file>

<file path=ppt/tags/tag30.xml><?xml version="1.0" encoding="utf-8"?>
<p:tagLst xmlns:a="http://schemas.openxmlformats.org/drawingml/2006/main" xmlns:r="http://schemas.openxmlformats.org/officeDocument/2006/relationships" xmlns:p="http://schemas.openxmlformats.org/presentationml/2006/main">
  <p:tag name="NAME21" val="881862975"/>
  <p:tag name="COMPSIGNOFFDATE" val="03-21-2024"/>
  <p:tag name="COMPSIGNEDOFFBY" val="W-MEECHAM"/>
  <p:tag name="LEGALSIGNOFFDATE" val="03-21-2024"/>
  <p:tag name="LEGALSIGNEDOFFBY" val="K-ATHERTON"/>
  <p:tag name="FILENAME" val="Stock slides 2024-25 v1.1.pptx"/>
</p:tagLst>
</file>

<file path=ppt/tags/tag31.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 name="FILENAME" val="Stock slides 2024-25 v1.1.pptx"/>
</p:tagLst>
</file>

<file path=ppt/tags/tag4.xml><?xml version="1.0" encoding="utf-8"?>
<p:tagLst xmlns:a="http://schemas.openxmlformats.org/drawingml/2006/main" xmlns:r="http://schemas.openxmlformats.org/officeDocument/2006/relationships" xmlns:p="http://schemas.openxmlformats.org/presentationml/2006/main">
  <p:tag name="NAME21" val="27949402"/>
  <p:tag name="LEGALSIGNOFFDATE" val="03-01-2024"/>
  <p:tag name="LEGALSIGNEDOFFBY" val="K-ATHERTON"/>
  <p:tag name="COMPSIGNOFFDATE" val="03-01-2024"/>
  <p:tag name="COMPSIGNEDOFFBY" val="M-GILL"/>
  <p:tag name="FILENAME" val="Stock slides 2024-25 v1.1.pptx"/>
  <p:tag name="SELECTED" val="YES"/>
</p:tagLst>
</file>

<file path=ppt/tags/tag5.xml><?xml version="1.0" encoding="utf-8"?>
<p:tagLst xmlns:a="http://schemas.openxmlformats.org/drawingml/2006/main" xmlns:r="http://schemas.openxmlformats.org/officeDocument/2006/relationships" xmlns:p="http://schemas.openxmlformats.org/presentationml/2006/main">
  <p:tag name="NAME21" val="495410273"/>
  <p:tag name="COMPSIGNOFFDATE" val="03-21-2024"/>
  <p:tag name="COMPSIGNEDOFFBY" val="W-MEECHAM"/>
  <p:tag name="LEGALSIGNOFFDATE" val="03-21-2024"/>
  <p:tag name="LEGALSIGNEDOFFBY" val="K-ATHERTON"/>
  <p:tag name="FILENAME" val="Stock slides 2024-25 v1.1.pptx"/>
</p:tagLst>
</file>

<file path=ppt/tags/tag6.xml><?xml version="1.0" encoding="utf-8"?>
<p:tagLst xmlns:a="http://schemas.openxmlformats.org/drawingml/2006/main" xmlns:r="http://schemas.openxmlformats.org/officeDocument/2006/relationships" xmlns:p="http://schemas.openxmlformats.org/presentationml/2006/main">
  <p:tag name="NAME21" val="81349940"/>
  <p:tag name="COMPSIGNOFFDATE" val="03-21-2024"/>
  <p:tag name="COMPSIGNEDOFFBY" val="W-MEECHAM"/>
  <p:tag name="LEGALSIGNOFFDATE" val="03-21-2024"/>
  <p:tag name="LEGALSIGNEDOFFBY" val="K-ATHERTON"/>
  <p:tag name="FILENAME" val="Stock slides 2024-25 v1.1.pptx"/>
</p:tagLst>
</file>

<file path=ppt/tags/tag7.xml><?xml version="1.0" encoding="utf-8"?>
<p:tagLst xmlns:a="http://schemas.openxmlformats.org/drawingml/2006/main" xmlns:r="http://schemas.openxmlformats.org/officeDocument/2006/relationships" xmlns:p="http://schemas.openxmlformats.org/presentationml/2006/main">
  <p:tag name="NAME21" val="741423466"/>
  <p:tag name="COMPSIGNOFFDATE" val="03-21-2024"/>
  <p:tag name="COMPSIGNEDOFFBY" val="W-MEECHAM"/>
  <p:tag name="LEGALSIGNOFFDATE" val="03-21-2024"/>
  <p:tag name="LEGALSIGNEDOFFBY" val="K-ATHERTON"/>
  <p:tag name="FILENAME" val="Stock slides 2024-25 v1.1.pptx"/>
</p:tagLst>
</file>

<file path=ppt/tags/tag8.xml><?xml version="1.0" encoding="utf-8"?>
<p:tagLst xmlns:a="http://schemas.openxmlformats.org/drawingml/2006/main" xmlns:r="http://schemas.openxmlformats.org/officeDocument/2006/relationships" xmlns:p="http://schemas.openxmlformats.org/presentationml/2006/main">
  <p:tag name="NAME21" val="927393826"/>
  <p:tag name="COMPSIGNOFFDATE" val="03-21-2024"/>
  <p:tag name="COMPSIGNEDOFFBY" val="W-MEECHAM"/>
  <p:tag name="LEGALSIGNOFFDATE" val="03-21-2024"/>
  <p:tag name="LEGALSIGNEDOFFBY" val="K-ATHERTON"/>
  <p:tag name="FILENAME" val="Stock slides 2024-25 v1.1.pptx"/>
</p:tagLst>
</file>

<file path=ppt/tags/tag9.xml><?xml version="1.0" encoding="utf-8"?>
<p:tagLst xmlns:a="http://schemas.openxmlformats.org/drawingml/2006/main" xmlns:r="http://schemas.openxmlformats.org/officeDocument/2006/relationships" xmlns:p="http://schemas.openxmlformats.org/presentationml/2006/main">
  <p:tag name="NAME21" val="531335124"/>
  <p:tag name="COMPSIGNOFFDATE" val="03-21-2024"/>
  <p:tag name="COMPSIGNEDOFFBY" val="W-MEECHAM"/>
  <p:tag name="LEGALSIGNOFFDATE" val="03-21-2024"/>
  <p:tag name="LEGALSIGNEDOFFBY" val="K-ATHERTON"/>
  <p:tag name="FILENAME" val="Stock slides 2024-25 v1.1.pptx"/>
</p:tagLst>
</file>

<file path=ppt/theme/theme1.xml><?xml version="1.0" encoding="utf-8"?>
<a:theme xmlns:a="http://schemas.openxmlformats.org/drawingml/2006/main" name="wawnewbran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 id="{D1A1CED9-4CD4-498B-9C67-CB1F2046ACA3}" vid="{DE480769-58B8-447C-8504-14209460F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B4E7CA60B79D4CA477D16A58F1183B" ma:contentTypeVersion="4" ma:contentTypeDescription="Create a new document." ma:contentTypeScope="" ma:versionID="7ee4290cc37f7f18d7679d8b16b38240">
  <xsd:schema xmlns:xsd="http://www.w3.org/2001/XMLSchema" xmlns:xs="http://www.w3.org/2001/XMLSchema" xmlns:p="http://schemas.microsoft.com/office/2006/metadata/properties" xmlns:ns2="c2da9a59-b3ec-4293-b49c-04b3a18a69f0" xmlns:ns3="8c14efb5-1479-45bb-abdb-689675c213d6" targetNamespace="http://schemas.microsoft.com/office/2006/metadata/properties" ma:root="true" ma:fieldsID="38d916fe559073583268b968efc9bc03" ns2:_="" ns3:_="">
    <xsd:import namespace="c2da9a59-b3ec-4293-b49c-04b3a18a69f0"/>
    <xsd:import namespace="8c14efb5-1479-45bb-abdb-689675c21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a9a59-b3ec-4293-b49c-04b3a18a6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4efb5-1479-45bb-abdb-689675c213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54C31-63D0-4FA3-A448-5ACAE6D839A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2CE1A3-F298-4F67-8B0A-0C67C7325243}">
  <ds:schemaRefs>
    <ds:schemaRef ds:uri="8c14efb5-1479-45bb-abdb-689675c213d6"/>
    <ds:schemaRef ds:uri="c2da9a59-b3ec-4293-b49c-04b3a18a69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932ACD-08EC-451E-9FDD-5CE022FAD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wawnewbrand</Template>
  <TotalTime>7715</TotalTime>
  <Words>3004</Words>
  <Application>Microsoft Office PowerPoint</Application>
  <PresentationFormat>Widescreen</PresentationFormat>
  <Paragraphs>412</Paragraphs>
  <Slides>35</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Agency FB</vt:lpstr>
      <vt:lpstr>Aptos</vt:lpstr>
      <vt:lpstr>Aptos Display</vt:lpstr>
      <vt:lpstr>Arial</vt:lpstr>
      <vt:lpstr>Bierstadt</vt:lpstr>
      <vt:lpstr>Calibri</vt:lpstr>
      <vt:lpstr>Futura Medium</vt:lpstr>
      <vt:lpstr>Meta</vt:lpstr>
      <vt:lpstr>nta</vt:lpstr>
      <vt:lpstr>Open Sans</vt:lpstr>
      <vt:lpstr>Poppins</vt:lpstr>
      <vt:lpstr>Wingdings</vt:lpstr>
      <vt:lpstr>wawnewbrand</vt:lpstr>
      <vt:lpstr>An advanced guide to estate planning</vt:lpstr>
      <vt:lpstr>PowerPoint Presentation</vt:lpstr>
      <vt:lpstr>About us</vt:lpstr>
      <vt:lpstr>PowerPoint Presentation</vt:lpstr>
      <vt:lpstr>PowerPoint Presentation</vt:lpstr>
      <vt:lpstr>Estate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Intestacy rules and Will writing</vt:lpstr>
      <vt:lpstr>PowerPoint Presentation</vt:lpstr>
      <vt:lpstr>PowerPoint Presentation</vt:lpstr>
      <vt:lpstr>PowerPoint Presentation</vt:lpstr>
      <vt:lpstr>PowerPoint Presentation</vt:lpstr>
      <vt:lpstr>Trusts</vt:lpstr>
      <vt:lpstr>PowerPoint Presentation</vt:lpstr>
      <vt:lpstr>Trusts</vt:lpstr>
      <vt:lpstr>PowerPoint Presentation</vt:lpstr>
      <vt:lpstr>PowerPoint Presentation</vt:lpstr>
      <vt:lpstr>PowerPoint Presentation</vt:lpstr>
      <vt:lpstr>Next steps</vt:lpstr>
      <vt:lpstr>PowerPoint Presentation</vt:lpstr>
      <vt:lpstr>PowerPoint Presentation</vt:lpstr>
      <vt:lpstr>PowerPoint Presentation</vt:lpstr>
      <vt:lpstr>PowerPoint Presentation</vt:lpstr>
      <vt:lpstr>PowerPoint Presentation</vt:lpstr>
    </vt:vector>
  </TitlesOfParts>
  <Company>WealthAtWork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Paulette H Smith</dc:creator>
  <cp:lastModifiedBy>Russell Johnson</cp:lastModifiedBy>
  <cp:revision>276</cp:revision>
  <dcterms:created xsi:type="dcterms:W3CDTF">2011-02-28T12:21:05Z</dcterms:created>
  <dcterms:modified xsi:type="dcterms:W3CDTF">2025-09-19T15:18:00Z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0x0101005EB4E7CA60B79D4CA477D16A58F1183B</vt:lpwstr>
  </property>
</Properties>
</file>