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9" r:id="rId2"/>
    <p:sldMasterId id="2147483728" r:id="rId3"/>
    <p:sldMasterId id="2147483769" r:id="rId4"/>
    <p:sldMasterId id="2147483770" r:id="rId5"/>
    <p:sldMasterId id="2147483774" r:id="rId6"/>
    <p:sldMasterId id="2147483778" r:id="rId7"/>
  </p:sldMasterIdLst>
  <p:notesMasterIdLst>
    <p:notesMasterId r:id="rId63"/>
  </p:notesMasterIdLst>
  <p:handoutMasterIdLst>
    <p:handoutMasterId r:id="rId64"/>
  </p:handoutMasterIdLst>
  <p:sldIdLst>
    <p:sldId id="466" r:id="rId8"/>
    <p:sldId id="5566" r:id="rId9"/>
    <p:sldId id="5567" r:id="rId10"/>
    <p:sldId id="2403" r:id="rId11"/>
    <p:sldId id="5502" r:id="rId12"/>
    <p:sldId id="5664" r:id="rId13"/>
    <p:sldId id="5677" r:id="rId14"/>
    <p:sldId id="5150" r:id="rId15"/>
    <p:sldId id="5370" r:id="rId16"/>
    <p:sldId id="5675" r:id="rId17"/>
    <p:sldId id="5678" r:id="rId18"/>
    <p:sldId id="5531" r:id="rId19"/>
    <p:sldId id="676" r:id="rId20"/>
    <p:sldId id="5668" r:id="rId21"/>
    <p:sldId id="5681" r:id="rId22"/>
    <p:sldId id="5682" r:id="rId23"/>
    <p:sldId id="5314" r:id="rId24"/>
    <p:sldId id="5680" r:id="rId25"/>
    <p:sldId id="5683" r:id="rId26"/>
    <p:sldId id="5564" r:id="rId27"/>
    <p:sldId id="5687" r:id="rId28"/>
    <p:sldId id="5688" r:id="rId29"/>
    <p:sldId id="5689" r:id="rId30"/>
    <p:sldId id="5690" r:id="rId31"/>
    <p:sldId id="5684" r:id="rId32"/>
    <p:sldId id="5691" r:id="rId33"/>
    <p:sldId id="5686" r:id="rId34"/>
    <p:sldId id="5663" r:id="rId35"/>
    <p:sldId id="5670" r:id="rId36"/>
    <p:sldId id="5673" r:id="rId37"/>
    <p:sldId id="5671" r:id="rId38"/>
    <p:sldId id="5674" r:id="rId39"/>
    <p:sldId id="5692" r:id="rId40"/>
    <p:sldId id="5702" r:id="rId41"/>
    <p:sldId id="4103" r:id="rId42"/>
    <p:sldId id="5676" r:id="rId43"/>
    <p:sldId id="5693" r:id="rId44"/>
    <p:sldId id="5694" r:id="rId45"/>
    <p:sldId id="5679" r:id="rId46"/>
    <p:sldId id="5700" r:id="rId47"/>
    <p:sldId id="5565" r:id="rId48"/>
    <p:sldId id="5672" r:id="rId49"/>
    <p:sldId id="5685" r:id="rId50"/>
    <p:sldId id="5695" r:id="rId51"/>
    <p:sldId id="5696" r:id="rId52"/>
    <p:sldId id="5697" r:id="rId53"/>
    <p:sldId id="5347" r:id="rId54"/>
    <p:sldId id="5348" r:id="rId55"/>
    <p:sldId id="5543" r:id="rId56"/>
    <p:sldId id="4663" r:id="rId57"/>
    <p:sldId id="5701" r:id="rId58"/>
    <p:sldId id="4268" r:id="rId59"/>
    <p:sldId id="5698" r:id="rId60"/>
    <p:sldId id="5699" r:id="rId61"/>
    <p:sldId id="5463" r:id="rId62"/>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702" userDrawn="1">
          <p15:clr>
            <a:srgbClr val="A4A3A4"/>
          </p15:clr>
        </p15:guide>
        <p15:guide id="5" pos="4158" userDrawn="1">
          <p15:clr>
            <a:srgbClr val="A4A3A4"/>
          </p15:clr>
        </p15:guide>
        <p15:guide id="6" pos="384">
          <p15:clr>
            <a:srgbClr val="A4A3A4"/>
          </p15:clr>
        </p15:guide>
        <p15:guide id="7" pos="7287" userDrawn="1">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9D9606-B310-BB35-3C1A-EE489213D8A7}" name="Lauren Griffiths" initials="LG" userId="S::lauren.griffiths@wealthatwork.co.uk::0b64e8b5-f63b-47e6-bc58-bb81177685f3" providerId="AD"/>
  <p188:author id="{99886709-6E1A-C7EA-D104-6241B530999F}" name="Andy Maggs" initials="AM" userId="S::andy.maggs@wealthatwork.co.uk::46c2412b-bd2f-44d8-b2bb-5da3ed995c2b" providerId="AD"/>
  <p188:author id="{252AA11B-6F4B-0C9A-B609-8574ABBDB221}" name="Michael Smith" initials="MS" userId="S::michael.smith@wealthatwork.co.uk::9e86f4e6-47f5-4f9d-ae32-28fd3a32b6a9" providerId="AD"/>
  <p188:author id="{E995D0CB-A95D-BC65-3552-A4EBECF449A3}" name="Russell Johnson" initials="RJ" userId="S::russell.johnson@wealthatwork.co.uk::706d41a8-f39f-40d9-a557-cc67e94c8c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Russell Johnson" initials="RJ" lastIdx="110" clrIdx="0"/>
  <p:cmAuthor id="7" name="Update" initials="" lastIdx="4" clrIdx="7"/>
  <p:cmAuthor id="1" name="Jackson Sanders" initials="JS" lastIdx="41" clrIdx="1">
    <p:extLst>
      <p:ext uri="{19B8F6BF-5375-455C-9EA6-DF929625EA0E}">
        <p15:presenceInfo xmlns:p15="http://schemas.microsoft.com/office/powerpoint/2012/main" userId="S-1-5-21-896381857-1832430731-2431049490-5302" providerId="AD"/>
      </p:ext>
    </p:extLst>
  </p:cmAuthor>
  <p:cmAuthor id="8" name="found" initials="me" lastIdx="5" clrIdx="8"/>
  <p:cmAuthor id="2" name="Education Design Team" initials="" lastIdx="14" clrIdx="2"/>
  <p:cmAuthor id="3" name="Andy Maggs" initials="AM" lastIdx="5" clrIdx="3">
    <p:extLst>
      <p:ext uri="{19B8F6BF-5375-455C-9EA6-DF929625EA0E}">
        <p15:presenceInfo xmlns:p15="http://schemas.microsoft.com/office/powerpoint/2012/main" userId="S::andy.maggs@wealthatwork.co.uk::46c2412b-bd2f-44d8-b2bb-5da3ed995c2b" providerId="AD"/>
      </p:ext>
    </p:extLst>
  </p:cmAuthor>
  <p:cmAuthor id="4" name="Jackson Sanders" initials="JS [2]" lastIdx="1" clrIdx="4">
    <p:extLst>
      <p:ext uri="{19B8F6BF-5375-455C-9EA6-DF929625EA0E}">
        <p15:presenceInfo xmlns:p15="http://schemas.microsoft.com/office/powerpoint/2012/main" userId="S::jackson.sanders@wealthatwork.co.uk::1b978f50-08db-430f-b59b-f078371d9193" providerId="AD"/>
      </p:ext>
    </p:extLst>
  </p:cmAuthor>
  <p:cmAuthor id="5" name="Bolton, Philippa" initials="BP" lastIdx="1" clrIdx="5">
    <p:extLst>
      <p:ext uri="{19B8F6BF-5375-455C-9EA6-DF929625EA0E}">
        <p15:presenceInfo xmlns:p15="http://schemas.microsoft.com/office/powerpoint/2012/main" userId="S-1-5-21-2981788143-3642604718-2883591210-311323" providerId="AD"/>
      </p:ext>
    </p:extLst>
  </p:cmAuthor>
  <p:cmAuthor id="6" name="Education Design" initials="ED"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1CF"/>
    <a:srgbClr val="D16DCF"/>
    <a:srgbClr val="E95030"/>
    <a:srgbClr val="AEAEAF"/>
    <a:srgbClr val="B3B1B2"/>
    <a:srgbClr val="7E287C"/>
    <a:srgbClr val="F39B89"/>
    <a:srgbClr val="47C6FF"/>
    <a:srgbClr val="00C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49C35-5079-4C4C-B060-FD5C925AC322}" v="70" dt="2026-05-26T07:56:41.397"/>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8" autoAdjust="0"/>
    <p:restoredTop sz="72941" autoAdjust="0"/>
  </p:normalViewPr>
  <p:slideViewPr>
    <p:cSldViewPr>
      <p:cViewPr varScale="1">
        <p:scale>
          <a:sx n="60" d="100"/>
          <a:sy n="60" d="100"/>
        </p:scale>
        <p:origin x="1382" y="34"/>
      </p:cViewPr>
      <p:guideLst>
        <p:guide orient="horz" pos="2160"/>
        <p:guide orient="horz" pos="3702"/>
        <p:guide pos="4158"/>
        <p:guide pos="384"/>
        <p:guide pos="7287"/>
        <p:guide orient="horz" pos="96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85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Sheet1!$B$3</c:f>
              <c:strCache>
                <c:ptCount val="1"/>
                <c:pt idx="0">
                  <c:v>Spending ($)</c:v>
                </c:pt>
              </c:strCache>
            </c:strRef>
          </c:tx>
          <c:spPr>
            <a:pattFill prst="lgConfetti">
              <a:fgClr>
                <a:schemeClr val="bg1"/>
              </a:fgClr>
              <a:bgClr>
                <a:schemeClr val="accent1"/>
              </a:bgClr>
            </a:pattFill>
            <a:ln w="76200">
              <a:solidFill>
                <a:schemeClr val="bg1"/>
              </a:solidFill>
            </a:ln>
            <a:effectLst>
              <a:innerShdw dist="12700" dir="16200000">
                <a:schemeClr val="lt1">
                  <a:alpha val="75000"/>
                </a:schemeClr>
              </a:innerShdw>
            </a:effectLst>
          </c:spPr>
          <c:cat>
            <c:strRef>
              <c:f>Sheet1!$A$4:$A$15</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Sheet1!$B$4:$B$15</c:f>
              <c:numCache>
                <c:formatCode>"£"#,##0</c:formatCode>
                <c:ptCount val="12"/>
                <c:pt idx="0">
                  <c:v>2100</c:v>
                </c:pt>
                <c:pt idx="1">
                  <c:v>1950</c:v>
                </c:pt>
                <c:pt idx="2">
                  <c:v>2050</c:v>
                </c:pt>
                <c:pt idx="3">
                  <c:v>2200</c:v>
                </c:pt>
                <c:pt idx="4">
                  <c:v>2300</c:v>
                </c:pt>
                <c:pt idx="5">
                  <c:v>3400</c:v>
                </c:pt>
                <c:pt idx="6">
                  <c:v>3950</c:v>
                </c:pt>
                <c:pt idx="7">
                  <c:v>3600</c:v>
                </c:pt>
                <c:pt idx="8">
                  <c:v>2400</c:v>
                </c:pt>
                <c:pt idx="9">
                  <c:v>3300</c:v>
                </c:pt>
                <c:pt idx="10">
                  <c:v>4100</c:v>
                </c:pt>
                <c:pt idx="11">
                  <c:v>5200</c:v>
                </c:pt>
              </c:numCache>
            </c:numRef>
          </c:val>
          <c:extLst>
            <c:ext xmlns:c16="http://schemas.microsoft.com/office/drawing/2014/chart" uri="{C3380CC4-5D6E-409C-BE32-E72D297353CC}">
              <c16:uniqueId val="{00000000-7166-4957-8151-31CA3108216C}"/>
            </c:ext>
          </c:extLst>
        </c:ser>
        <c:dLbls>
          <c:showLegendKey val="0"/>
          <c:showVal val="0"/>
          <c:showCatName val="0"/>
          <c:showSerName val="0"/>
          <c:showPercent val="0"/>
          <c:showBubbleSize val="0"/>
        </c:dLbls>
        <c:dropLines>
          <c:spPr>
            <a:ln w="9525" cap="flat" cmpd="sng" algn="ctr">
              <a:solidFill>
                <a:schemeClr val="lt1">
                  <a:alpha val="40000"/>
                </a:schemeClr>
              </a:solidFill>
              <a:round/>
            </a:ln>
            <a:effectLst/>
          </c:spPr>
        </c:dropLines>
        <c:axId val="1689844080"/>
        <c:axId val="1689844560"/>
      </c:areaChart>
      <c:dateAx>
        <c:axId val="1689844080"/>
        <c:scaling>
          <c:orientation val="minMax"/>
        </c:scaling>
        <c:delete val="0"/>
        <c:axPos val="b"/>
        <c:numFmt formatCode="General" sourceLinked="1"/>
        <c:majorTickMark val="none"/>
        <c:minorTickMark val="none"/>
        <c:tickLblPos val="nextTo"/>
        <c:spPr>
          <a:noFill/>
          <a:ln w="9575" cap="flat" cmpd="sng" algn="ctr">
            <a:solidFill>
              <a:schemeClr val="lt1">
                <a:lumMod val="75000"/>
              </a:schemeClr>
            </a:solidFill>
            <a:round/>
            <a:headEnd type="none" w="sm" len="sm"/>
            <a:tailEnd type="none" w="sm" len="sm"/>
          </a:ln>
          <a:effectLst/>
        </c:spPr>
        <c:txPr>
          <a:bodyPr rot="-60000000" spcFirstLastPara="1" vertOverflow="ellipsis" vert="horz" wrap="square" anchor="ctr" anchorCtr="1"/>
          <a:lstStyle/>
          <a:p>
            <a:pPr>
              <a:defRPr sz="1197" b="1" i="0" u="none" strike="noStrike" kern="1200" cap="all" baseline="0">
                <a:solidFill>
                  <a:schemeClr val="tx1"/>
                </a:solidFill>
                <a:latin typeface="+mn-lt"/>
                <a:ea typeface="+mn-ea"/>
                <a:cs typeface="+mn-cs"/>
              </a:defRPr>
            </a:pPr>
            <a:endParaRPr lang="en-US"/>
          </a:p>
        </c:txPr>
        <c:crossAx val="1689844560"/>
        <c:crosses val="autoZero"/>
        <c:auto val="0"/>
        <c:lblOffset val="100"/>
        <c:baseTimeUnit val="days"/>
      </c:dateAx>
      <c:valAx>
        <c:axId val="1689844560"/>
        <c:scaling>
          <c:orientation val="minMax"/>
        </c:scaling>
        <c:delete val="1"/>
        <c:axPos val="l"/>
        <c:numFmt formatCode="&quot;£&quot;#,##0" sourceLinked="1"/>
        <c:majorTickMark val="out"/>
        <c:minorTickMark val="none"/>
        <c:tickLblPos val="nextTo"/>
        <c:crossAx val="1689844080"/>
        <c:crossesAt val="1"/>
        <c:crossBetween val="midCat"/>
      </c:valAx>
      <c:spPr>
        <a:noFill/>
        <a:ln w="25400">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B7-492B-A22A-CFA195015B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B7-492B-A22A-CFA195015B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B7-492B-A22A-CFA195015BE8}"/>
              </c:ext>
            </c:extLst>
          </c:dPt>
          <c:cat>
            <c:strRef>
              <c:f>Sheet1!$A$2:$A$3</c:f>
              <c:strCache>
                <c:ptCount val="2"/>
                <c:pt idx="0">
                  <c:v>Item 01</c:v>
                </c:pt>
                <c:pt idx="1">
                  <c:v>Item 02</c:v>
                </c:pt>
              </c:strCache>
            </c:strRef>
          </c:cat>
          <c:val>
            <c:numRef>
              <c:f>Sheet1!$B$2:$B$3</c:f>
              <c:numCache>
                <c:formatCode>General</c:formatCode>
                <c:ptCount val="2"/>
                <c:pt idx="0">
                  <c:v>77</c:v>
                </c:pt>
                <c:pt idx="1">
                  <c:v>33</c:v>
                </c:pt>
              </c:numCache>
            </c:numRef>
          </c:val>
          <c:extLst>
            <c:ext xmlns:c16="http://schemas.microsoft.com/office/drawing/2014/chart" uri="{C3380CC4-5D6E-409C-BE32-E72D297353CC}">
              <c16:uniqueId val="{00000006-A2B7-492B-A22A-CFA195015BE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3E-4AC8-94CD-84C81E2DF4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3E-4AC8-94CD-84C81E2DF42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3E-4AC8-94CD-84C81E2DF42E}"/>
              </c:ext>
            </c:extLst>
          </c:dPt>
          <c:cat>
            <c:strRef>
              <c:f>Sheet1!$A$2:$A$3</c:f>
              <c:strCache>
                <c:ptCount val="2"/>
                <c:pt idx="0">
                  <c:v>Item 01</c:v>
                </c:pt>
                <c:pt idx="1">
                  <c:v>Item 02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6-5A3E-4AC8-94CD-84C81E2DF4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4C-465E-91FC-EBA32E5331F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4C-465E-91FC-EBA32E5331F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4C-465E-91FC-EBA32E5331F7}"/>
              </c:ext>
            </c:extLst>
          </c:dPt>
          <c:cat>
            <c:strRef>
              <c:f>Sheet1!$A$2:$A$3</c:f>
              <c:strCache>
                <c:ptCount val="2"/>
                <c:pt idx="0">
                  <c:v>Item 01</c:v>
                </c:pt>
                <c:pt idx="1">
                  <c:v>Item 02</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6-C14C-465E-91FC-EBA32E5331F7}"/>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7">
  <cs:axisTitle>
    <cs:lnRef idx="0"/>
    <cs:fillRef idx="0"/>
    <cs:effectRef idx="0"/>
    <cs:fontRef idx="minor">
      <a:schemeClr val="lt1">
        <a:lumMod val="85000"/>
      </a:schemeClr>
    </cs:fontRef>
    <cs:defRPr sz="1197" kern="1200"/>
  </cs:axisTitle>
  <cs:categoryAxis>
    <cs:lnRef idx="0"/>
    <cs:fillRef idx="0"/>
    <cs:effectRef idx="0"/>
    <cs:fontRef idx="minor">
      <a:schemeClr val="lt1">
        <a:lumMod val="85000"/>
      </a:schemeClr>
    </cs:fontRef>
    <cs:spPr>
      <a:ln w="9575" cap="flat" cmpd="sng" algn="ctr">
        <a:solidFill>
          <a:schemeClr val="lt1">
            <a:lumMod val="75000"/>
          </a:schemeClr>
        </a:solidFill>
        <a:round/>
        <a:headEnd type="none" w="sm" len="sm"/>
        <a:tailEnd type="none" w="sm" len="sm"/>
      </a:ln>
    </cs:spPr>
    <cs:defRPr sz="1197" b="1" kern="1200" cap="all" baseline="0"/>
  </cs:categoryAxis>
  <cs:chartArea>
    <cs:lnRef idx="0"/>
    <cs:fillRef idx="0"/>
    <cs:effectRef idx="0"/>
    <cs:fontRef idx="minor">
      <a:schemeClr val="dk1"/>
    </cs:fontRef>
    <cs:spPr>
      <a:solidFill>
        <a:schemeClr val="dk1">
          <a:lumMod val="75000"/>
          <a:lumOff val="25000"/>
        </a:schemeClr>
      </a:solidFill>
      <a:ln w="9525" cap="flat" cmpd="sng" algn="ctr">
        <a:solidFill>
          <a:schemeClr val="lt1">
            <a:lumMod val="75000"/>
          </a:schemeClr>
        </a:solidFill>
        <a:round/>
      </a:ln>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lt1">
        <a:lumMod val="85000"/>
      </a:schemeClr>
    </cs:fontRef>
    <cs:spPr>
      <a:solidFill>
        <a:schemeClr val="dk1">
          <a:lumMod val="65000"/>
          <a:lumOff val="35000"/>
        </a:schemeClr>
      </a:solidFill>
      <a:ln>
        <a:solidFill>
          <a:schemeClr val="lt1">
            <a:lumMod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a:gsLst>
          <a:gs pos="100000">
            <a:schemeClr val="phClr"/>
          </a:gs>
          <a:gs pos="0">
            <a:schemeClr val="phClr">
              <a:lumMod val="75000"/>
            </a:schemeClr>
          </a:gs>
        </a:gsLst>
        <a:lin ang="0" scaled="1"/>
      </a:gradFill>
      <a:effectLst>
        <a:innerShdw dist="12700" dir="16200000">
          <a:schemeClr val="lt1">
            <a:alpha val="75000"/>
          </a:schemeClr>
        </a:innerShdw>
      </a:effectLst>
    </cs:spPr>
  </cs:dataPoint>
  <cs:dataPoint3D>
    <cs:lnRef idx="0"/>
    <cs:fillRef idx="0">
      <cs:styleClr val="auto"/>
    </cs:fillRef>
    <cs:effectRef idx="0"/>
    <cs:fontRef idx="minor">
      <a:schemeClr val="dk1"/>
    </cs:fontRef>
    <cs:spPr>
      <a:gradFill>
        <a:gsLst>
          <a:gs pos="100000">
            <a:schemeClr val="phClr"/>
          </a:gs>
          <a:gs pos="0">
            <a:schemeClr val="phClr">
              <a:lumMod val="75000"/>
            </a:schemeClr>
          </a:gs>
        </a:gsLst>
        <a:lin ang="0" scaled="1"/>
      </a:gradFill>
      <a:effectLst>
        <a:innerShdw dist="12700" dir="16200000">
          <a:schemeClr val="lt1">
            <a:alpha val="75000"/>
          </a:schemeClr>
        </a:innerShdw>
      </a:effectLst>
    </cs:spPr>
  </cs:dataPoint3D>
  <cs:dataPointLine>
    <cs:lnRef idx="0">
      <cs:styleClr val="auto"/>
    </cs:lnRef>
    <cs:fillRef idx="0"/>
    <cs:effectRef idx="0"/>
    <cs:fontRef idx="minor">
      <a:schemeClr val="dk1"/>
    </cs:fontRef>
    <cs:spPr>
      <a:ln w="25400"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50000"/>
      </a:schemeClr>
    </cs:fontRef>
    <cs:spPr>
      <a:ln w="9525">
        <a:solidFill>
          <a:schemeClr val="lt1">
            <a:lumMod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cap="flat" cmpd="sng" algn="ctr">
        <a:solidFill>
          <a:schemeClr val="lt1">
            <a:alpha val="40000"/>
          </a:schemeClr>
        </a:solidFill>
        <a:round/>
      </a:ln>
    </cs:spPr>
  </cs:dropLine>
  <cs:errorBar>
    <cs:lnRef idx="0"/>
    <cs:fillRef idx="0"/>
    <cs:effectRef idx="0"/>
    <cs:fontRef idx="minor">
      <a:schemeClr val="dk1"/>
    </cs:fontRef>
    <cs:spPr>
      <a:ln w="9525" cap="flat" cmpd="sng" algn="ctr">
        <a:solidFill>
          <a:schemeClr val="lt1">
            <a:alpha val="4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prstDash val="sysDot"/>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65000"/>
                <a:alpha val="36000"/>
              </a:schemeClr>
            </a:gs>
          </a:gsLst>
          <a:lin ang="5400000" scaled="0"/>
        </a:gra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8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bg1">
        <a:lumMod val="85000"/>
      </a:schemeClr>
    </cs:fontRef>
    <cs:spPr>
      <a:ln w="19050" cap="flat" cmpd="sng" algn="ctr">
        <a:solidFill>
          <a:schemeClr val="bg1">
            <a:lumMod val="85000"/>
          </a:schemeClr>
        </a:solidFill>
        <a:round/>
        <a:headEnd type="none" w="sm" len="sm"/>
        <a:tailEnd type="none" w="sm" len="sm"/>
      </a:ln>
    </cs:spPr>
    <cs:defRPr sz="1197" b="1"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ajor">
      <a:schemeClr val="lt1">
        <a:lumMod val="85000"/>
      </a:schemeClr>
    </cs:fontRef>
    <cs:defRPr sz="2200" b="1" kern="1200"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t>6/1/2026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t>‹#›</a:t>
            </a:fld>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vl1pPr>
          </a:lstStyle>
          <a:p>
            <a:endParaRPr/>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vl1pPr>
          </a:lstStyle>
          <a:p>
            <a:fld id="{5BFEAE42-E3FE-4405-B7FC-4425D05B92A0}" type="slidenum">
              <a:rPr/>
              <a:pPr/>
              <a:t>‹#›</a:t>
            </a:fld>
            <a:endParaRPr/>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n-lt"/>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n-lt"/>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ink.thetimes.co.uk/click/38085278.26954/aHR0cHM6Ly93d3cudGhldGltZXMuY29tL21vbmV5LW1lbnRvci9pbmNvbWUtYnVkZ2V0aW5nLzUwLTMwLTIwLXNhdmluZ3MtcnVsZS1idWRnZXQ/6422eea77f04ef40eb6e8ab1Bf2dccd1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ink.thetimes.co.uk/click/38085278.26954/aHR0cHM6Ly93d3cudGhldGltZXMuY29tL21vbmV5LW1lbnRvci9iYW5raW5nLXNhdmluZy9zYXZpbmdzLWFjY291bnRzL2Nhc2gtc3R1ZmZpbmc/6422eea77f04ef40eb6e8ab1B7fa1eb21" TargetMode="External"/><Relationship Id="rId4" Type="http://schemas.openxmlformats.org/officeDocument/2006/relationships/hyperlink" Target="https://link.thetimes.co.uk/click/38085278.26954/aHR0cHM6Ly93d3cudGhldGltZXMuY29tL21vbmV5LW1lbnRvci9pbmNvbWUtYnVkZ2V0aW5nL3plcm8tYmFzZWQtYnVkZ2V0aW5n/6422eea77f04ef40eb6e8ab1Bedb3478c"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a:t>
            </a:fld>
            <a:endParaRPr lang="en-GB"/>
          </a:p>
        </p:txBody>
      </p:sp>
    </p:spTree>
    <p:extLst>
      <p:ext uri="{BB962C8B-B14F-4D97-AF65-F5344CB8AC3E}">
        <p14:creationId xmlns:p14="http://schemas.microsoft.com/office/powerpoint/2010/main" val="3017891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fontAlgn="t"/>
            <a:r>
              <a:rPr lang="en-GB" sz="1100" b="0" i="0" kern="1200" dirty="0">
                <a:solidFill>
                  <a:schemeClr val="tx1"/>
                </a:solidFill>
                <a:effectLst/>
                <a:latin typeface="+mn-lt"/>
                <a:ea typeface="+mn-ea"/>
                <a:cs typeface="+mn-cs"/>
              </a:rPr>
              <a:t>Every time you get paid: </a:t>
            </a:r>
          </a:p>
          <a:p>
            <a:pPr fontAlgn="t"/>
            <a:r>
              <a:rPr lang="en-GB" sz="1100" b="0" i="0" kern="1200" dirty="0">
                <a:solidFill>
                  <a:schemeClr val="tx1"/>
                </a:solidFill>
                <a:effectLst/>
                <a:latin typeface="+mn-lt"/>
                <a:ea typeface="+mn-ea"/>
                <a:cs typeface="+mn-cs"/>
              </a:rPr>
              <a:t> You divide your income into pots immediately</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Each pot is ring-fenced for its purpose</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You only spend from that pot</a:t>
            </a:r>
          </a:p>
          <a:p>
            <a:pPr fontAlgn="t"/>
            <a:r>
              <a:rPr lang="en-GB" sz="1100" b="0" i="0" kern="1200" dirty="0">
                <a:solidFill>
                  <a:schemeClr val="tx1"/>
                </a:solidFill>
                <a:effectLst/>
                <a:latin typeface="+mn-lt"/>
                <a:ea typeface="+mn-ea"/>
                <a:cs typeface="+mn-cs"/>
              </a:rPr>
              <a:t>If a pot is empty, spending stops (or you consciously move money)</a:t>
            </a:r>
          </a:p>
          <a:p>
            <a:endParaRPr lang="en-GB" dirty="0"/>
          </a:p>
          <a:p>
            <a:endParaRPr lang="en-GB" dirty="0"/>
          </a:p>
          <a:p>
            <a:r>
              <a:rPr lang="en-GB" dirty="0"/>
              <a:t>1. Identify – out of the ordinary spends</a:t>
            </a:r>
          </a:p>
          <a:p>
            <a:r>
              <a:rPr lang="en-GB" dirty="0"/>
              <a:t>2. Capture seasonal savings </a:t>
            </a:r>
          </a:p>
          <a:p>
            <a:r>
              <a:rPr lang="en-GB" dirty="0"/>
              <a:t>3. Utilise the reserve when needed. </a:t>
            </a:r>
          </a:p>
        </p:txBody>
      </p:sp>
      <p:sp>
        <p:nvSpPr>
          <p:cNvPr id="4" name="Slide Number Placeholder 3"/>
          <p:cNvSpPr>
            <a:spLocks noGrp="1"/>
          </p:cNvSpPr>
          <p:nvPr>
            <p:ph type="sldNum" sz="quarter" idx="5"/>
          </p:nvPr>
        </p:nvSpPr>
        <p:spPr/>
        <p:txBody>
          <a:bodyPr/>
          <a:lstStyle/>
          <a:p>
            <a:fld id="{5BFEAE42-E3FE-4405-B7FC-4425D05B92A0}" type="slidenum">
              <a:rPr lang="en-GB" smtClean="0"/>
              <a:pPr/>
              <a:t>11</a:t>
            </a:fld>
            <a:endParaRPr lang="en-GB"/>
          </a:p>
        </p:txBody>
      </p:sp>
    </p:spTree>
    <p:extLst>
      <p:ext uri="{BB962C8B-B14F-4D97-AF65-F5344CB8AC3E}">
        <p14:creationId xmlns:p14="http://schemas.microsoft.com/office/powerpoint/2010/main" val="111148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GB" dirty="0"/>
              <a:t>Explain the structure of these columns (essential, future and wants) and why we’ve put them in this order.</a:t>
            </a:r>
          </a:p>
          <a:p>
            <a:endParaRPr lang="en-GB" dirty="0"/>
          </a:p>
          <a:p>
            <a:r>
              <a:rPr lang="en-GB" dirty="0"/>
              <a:t>(Break out rooms) Work in your group to Fill each column with categories. We have some examples here, but yours could look very different. There is no right or wrong here, the idea is to work as a team and talk through your expenses and where you think they fit.</a:t>
            </a:r>
          </a:p>
          <a:p>
            <a:pPr marL="9144" indent="0">
              <a:buNone/>
            </a:pPr>
            <a:endParaRPr lang="en-GB" dirty="0"/>
          </a:p>
          <a:p>
            <a:endParaRPr lang="en-GB" dirty="0"/>
          </a:p>
          <a:p>
            <a:endParaRPr lang="en-GB" dirty="0"/>
          </a:p>
          <a:p>
            <a:r>
              <a:rPr lang="en-GB" dirty="0"/>
              <a:t>Following on from this, we’ll give an example of how this could look and explain why we’ve put certain categories into certain column. We’ll also talk about budgeting methods to achieve this.</a:t>
            </a:r>
          </a:p>
          <a:p>
            <a:endParaRPr lang="en-GB" dirty="0"/>
          </a:p>
        </p:txBody>
      </p:sp>
      <p:sp>
        <p:nvSpPr>
          <p:cNvPr id="4" name="Slide Number Placeholder 3"/>
          <p:cNvSpPr>
            <a:spLocks noGrp="1"/>
          </p:cNvSpPr>
          <p:nvPr>
            <p:ph type="sldNum" sz="quarter" idx="5"/>
          </p:nvPr>
        </p:nvSpPr>
        <p:spPr/>
        <p:txBody>
          <a:bodyPr/>
          <a:lstStyle/>
          <a:p>
            <a:fld id="{CEEFB66A-AAA8-4839-9C45-0E10834EAA44}" type="slidenum">
              <a:rPr lang="en-GB" smtClean="0"/>
              <a:t>12</a:t>
            </a:fld>
            <a:endParaRPr lang="en-GB"/>
          </a:p>
        </p:txBody>
      </p:sp>
    </p:spTree>
    <p:extLst>
      <p:ext uri="{BB962C8B-B14F-4D97-AF65-F5344CB8AC3E}">
        <p14:creationId xmlns:p14="http://schemas.microsoft.com/office/powerpoint/2010/main" val="188950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GB" sz="1100" b="0" i="0" kern="1200" dirty="0">
                <a:solidFill>
                  <a:schemeClr val="tx1"/>
                </a:solidFill>
                <a:effectLst/>
                <a:latin typeface="+mn-lt"/>
                <a:ea typeface="+mn-ea"/>
                <a:cs typeface="+mn-cs"/>
              </a:rPr>
              <a:t>During term time, many families rely on school to provide structure, meals, and support with childcare. School holidays remove that safety net, often resulting in a rise in household expenditure. Daily meals at home, entertainment for children, and additional travel or transport all come into play.</a:t>
            </a:r>
          </a:p>
          <a:p>
            <a:endParaRPr lang="en-GB" sz="1100" b="0" i="0" kern="1200" dirty="0">
              <a:solidFill>
                <a:schemeClr val="tx1"/>
              </a:solidFill>
              <a:effectLst/>
              <a:latin typeface="+mn-lt"/>
              <a:ea typeface="+mn-ea"/>
              <a:cs typeface="+mn-cs"/>
            </a:endParaRPr>
          </a:p>
          <a:p>
            <a:r>
              <a:rPr lang="en-GB" sz="1100" b="0" i="0" kern="1200" dirty="0">
                <a:solidFill>
                  <a:schemeClr val="tx1"/>
                </a:solidFill>
                <a:effectLst/>
                <a:latin typeface="+mn-lt"/>
                <a:ea typeface="+mn-ea"/>
                <a:cs typeface="+mn-cs"/>
              </a:rPr>
              <a:t>It’s understandable why parents worry about the financial cost of school holidays.  Nearly half of parents reported that the cost of summer childcare along with shopping list of things to buy before children go back to school will put them in financial difficulty. </a:t>
            </a:r>
            <a:endParaRPr lang="en-GB" dirty="0"/>
          </a:p>
        </p:txBody>
      </p:sp>
      <p:sp>
        <p:nvSpPr>
          <p:cNvPr id="4" name="Slide Number Placeholder 3"/>
          <p:cNvSpPr>
            <a:spLocks noGrp="1"/>
          </p:cNvSpPr>
          <p:nvPr>
            <p:ph type="sldNum" sz="quarter" idx="10"/>
          </p:nvPr>
        </p:nvSpPr>
        <p:spPr/>
        <p:txBody>
          <a:bodyPr/>
          <a:lstStyle/>
          <a:p>
            <a:pPr defTabSz="942289" eaLnBrk="1" fontAlgn="auto" hangingPunct="1">
              <a:spcBef>
                <a:spcPts val="0"/>
              </a:spcBef>
              <a:spcAft>
                <a:spcPts val="0"/>
              </a:spcAft>
              <a:defRPr/>
            </a:pPr>
            <a:fld id="{94068C04-426A-4098-82DA-246787A432EA}" type="slidenum">
              <a:rPr lang="en-GB" sz="1900" kern="0">
                <a:solidFill>
                  <a:prstClr val="black"/>
                </a:solidFill>
                <a:latin typeface="Calibri"/>
                <a:ea typeface="+mn-ea"/>
                <a:cs typeface="+mn-cs"/>
              </a:rPr>
              <a:pPr defTabSz="942289" eaLnBrk="1" fontAlgn="auto" hangingPunct="1">
                <a:spcBef>
                  <a:spcPts val="0"/>
                </a:spcBef>
                <a:spcAft>
                  <a:spcPts val="0"/>
                </a:spcAft>
                <a:defRPr/>
              </a:pPr>
              <a:t>13</a:t>
            </a:fld>
            <a:endParaRPr lang="en-GB" sz="1900" kern="0" dirty="0">
              <a:solidFill>
                <a:prstClr val="black"/>
              </a:solidFill>
              <a:latin typeface="Calibri"/>
              <a:ea typeface="+mn-ea"/>
              <a:cs typeface="+mn-cs"/>
            </a:endParaRPr>
          </a:p>
        </p:txBody>
      </p:sp>
    </p:spTree>
    <p:extLst>
      <p:ext uri="{BB962C8B-B14F-4D97-AF65-F5344CB8AC3E}">
        <p14:creationId xmlns:p14="http://schemas.microsoft.com/office/powerpoint/2010/main" val="333755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GB" dirty="0"/>
              <a:t>Household bills – Gas usage may go down (due to hot weather) but electricity may go up if you’re spending more time at home.</a:t>
            </a:r>
          </a:p>
          <a:p>
            <a:r>
              <a:rPr lang="en-GB" dirty="0"/>
              <a:t>Clothing – Data suggest we buy more clothes in the summer, especially around holidays or changes in weather. There is also the expense of new school uniform and accessories in September. </a:t>
            </a:r>
          </a:p>
          <a:p>
            <a:r>
              <a:rPr lang="en-GB" dirty="0"/>
              <a:t>Food – It’s likely you’ll now be cooking 3 meals a day plus snacks, whereas in school you may get subsidised or free meals. </a:t>
            </a:r>
          </a:p>
          <a:p>
            <a:r>
              <a:rPr lang="en-GB" dirty="0"/>
              <a:t>Daily travel -  is likely to go up as you’re doing more with the kids or dropping them off places</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14</a:t>
            </a:fld>
            <a:endParaRPr lang="en-GB"/>
          </a:p>
        </p:txBody>
      </p:sp>
    </p:spTree>
    <p:extLst>
      <p:ext uri="{BB962C8B-B14F-4D97-AF65-F5344CB8AC3E}">
        <p14:creationId xmlns:p14="http://schemas.microsoft.com/office/powerpoint/2010/main" val="412574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sz="1100" b="0" i="0" kern="1200" dirty="0">
                <a:solidFill>
                  <a:schemeClr val="tx1"/>
                </a:solidFill>
                <a:effectLst/>
                <a:latin typeface="+mn-lt"/>
                <a:ea typeface="+mn-ea"/>
                <a:cs typeface="+mn-cs"/>
              </a:rPr>
              <a:t>Research from Lloyds has found that the majority of parents (77%) spend more during the school holiday period, splurging, on average, an extra £500 over the six weeks. </a:t>
            </a: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GB" sz="1100" b="0" i="0" kern="1200" dirty="0">
              <a:solidFill>
                <a:schemeClr val="tx1"/>
              </a:solidFill>
              <a:effectLst/>
              <a:latin typeface="+mn-lt"/>
              <a:ea typeface="+mn-ea"/>
              <a:cs typeface="+mn-cs"/>
            </a:endParaRP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sz="1100" b="0" i="0" kern="1200" dirty="0">
                <a:solidFill>
                  <a:schemeClr val="tx1"/>
                </a:solidFill>
                <a:effectLst/>
                <a:latin typeface="+mn-lt"/>
                <a:ea typeface="+mn-ea"/>
                <a:cs typeface="+mn-cs"/>
              </a:rPr>
              <a:t>To adapt to this increase in spending, many parents have had to make some changes, replacing takeaways with home-cooked meals (40%), working extra hours (40%) and even delaying personal appointments, like haircuts (31%).</a:t>
            </a:r>
            <a:endParaRPr lang="en-GB" b="0" i="0" dirty="0">
              <a:solidFill>
                <a:srgbClr val="000000"/>
              </a:solidFill>
              <a:effectLst/>
              <a:latin typeface="GT Ultra Standard Regular"/>
            </a:endParaRP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GB" b="0" i="0" dirty="0">
              <a:solidFill>
                <a:srgbClr val="000000"/>
              </a:solidFill>
              <a:effectLst/>
              <a:latin typeface="GT Ultra Standard Regular"/>
            </a:endParaRP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GB" b="0" i="0" dirty="0">
              <a:solidFill>
                <a:srgbClr val="000000"/>
              </a:solidFill>
              <a:effectLst/>
              <a:latin typeface="GT Ultra Standard Regular"/>
            </a:endParaRP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dirty="0"/>
              <a:t>Research: https://www.lloydsbankinggroup.com/media/press-releases/2025/lloyds-bank-2025/summer-budgeting.html</a:t>
            </a: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15</a:t>
            </a:fld>
            <a:endParaRPr lang="en-GB"/>
          </a:p>
        </p:txBody>
      </p:sp>
    </p:spTree>
    <p:extLst>
      <p:ext uri="{BB962C8B-B14F-4D97-AF65-F5344CB8AC3E}">
        <p14:creationId xmlns:p14="http://schemas.microsoft.com/office/powerpoint/2010/main" val="112706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25000" lnSpcReduction="20000"/>
          </a:bodyPr>
          <a:lstStyle/>
          <a:p>
            <a:pPr fontAlgn="t"/>
            <a:r>
              <a:rPr lang="en-GB" sz="1100" b="1" i="0" kern="1200" dirty="0">
                <a:solidFill>
                  <a:schemeClr val="tx1"/>
                </a:solidFill>
                <a:effectLst/>
                <a:latin typeface="+mn-lt"/>
                <a:ea typeface="+mn-ea"/>
                <a:cs typeface="+mn-cs"/>
              </a:rPr>
              <a:t>1. Holiday Clubs</a:t>
            </a:r>
          </a:p>
          <a:p>
            <a:pPr fontAlgn="t"/>
            <a:r>
              <a:rPr lang="en-GB" sz="1100" b="1" i="0" kern="1200" dirty="0">
                <a:solidFill>
                  <a:schemeClr val="tx1"/>
                </a:solidFill>
                <a:effectLst/>
                <a:latin typeface="+mn-lt"/>
                <a:ea typeface="+mn-ea"/>
                <a:cs typeface="+mn-cs"/>
              </a:rPr>
              <a:t>What they are</a:t>
            </a:r>
          </a:p>
          <a:p>
            <a:pPr fontAlgn="t"/>
            <a:r>
              <a:rPr lang="en-GB" sz="1100" b="0" i="0" kern="1200" dirty="0">
                <a:solidFill>
                  <a:schemeClr val="tx1"/>
                </a:solidFill>
                <a:effectLst/>
                <a:latin typeface="+mn-lt"/>
                <a:ea typeface="+mn-ea"/>
                <a:cs typeface="+mn-cs"/>
              </a:rPr>
              <a:t>Organised childcare programmes (e.g. sports camps, activity clubs, school-run schemes)</a:t>
            </a:r>
          </a:p>
          <a:p>
            <a:pPr fontAlgn="t"/>
            <a:r>
              <a:rPr lang="en-GB" sz="1100" b="0" i="0" kern="1200" dirty="0">
                <a:solidFill>
                  <a:schemeClr val="tx1"/>
                </a:solidFill>
                <a:effectLst/>
                <a:latin typeface="+mn-lt"/>
                <a:ea typeface="+mn-ea"/>
                <a:cs typeface="+mn-cs"/>
              </a:rPr>
              <a:t>Usually run during school holidays for children aged 4–14</a:t>
            </a:r>
          </a:p>
          <a:p>
            <a:pPr fontAlgn="t"/>
            <a:r>
              <a:rPr lang="en-GB" sz="1100" b="1" i="0" kern="1200" dirty="0">
                <a:solidFill>
                  <a:schemeClr val="tx1"/>
                </a:solidFill>
                <a:effectLst/>
                <a:latin typeface="+mn-lt"/>
                <a:ea typeface="+mn-ea"/>
                <a:cs typeface="+mn-cs"/>
              </a:rPr>
              <a:t> Advantages</a:t>
            </a:r>
          </a:p>
          <a:p>
            <a:pPr fontAlgn="t"/>
            <a:r>
              <a:rPr lang="en-GB" sz="1100" b="0" i="0" kern="1200" dirty="0">
                <a:solidFill>
                  <a:schemeClr val="tx1"/>
                </a:solidFill>
                <a:effectLst/>
                <a:latin typeface="+mn-lt"/>
                <a:ea typeface="+mn-ea"/>
                <a:cs typeface="+mn-cs"/>
              </a:rPr>
              <a:t>Reliable and structured care during working hours</a:t>
            </a:r>
          </a:p>
          <a:p>
            <a:pPr fontAlgn="t"/>
            <a:r>
              <a:rPr lang="en-GB" sz="1100" b="0" i="0" kern="1200" dirty="0">
                <a:solidFill>
                  <a:schemeClr val="tx1"/>
                </a:solidFill>
                <a:effectLst/>
                <a:latin typeface="+mn-lt"/>
                <a:ea typeface="+mn-ea"/>
                <a:cs typeface="+mn-cs"/>
              </a:rPr>
              <a:t>Offers social interaction with other children</a:t>
            </a:r>
          </a:p>
          <a:p>
            <a:pPr fontAlgn="t"/>
            <a:r>
              <a:rPr lang="en-GB" sz="1100" b="0" i="0" kern="1200" dirty="0">
                <a:solidFill>
                  <a:schemeClr val="tx1"/>
                </a:solidFill>
                <a:effectLst/>
                <a:latin typeface="+mn-lt"/>
                <a:ea typeface="+mn-ea"/>
                <a:cs typeface="+mn-cs"/>
              </a:rPr>
              <a:t>Often includes activities, trips, and skill-building</a:t>
            </a:r>
          </a:p>
          <a:p>
            <a:pPr fontAlgn="t"/>
            <a:r>
              <a:rPr lang="en-GB" sz="1100" b="0" i="0" kern="1200" dirty="0">
                <a:solidFill>
                  <a:schemeClr val="tx1"/>
                </a:solidFill>
                <a:effectLst/>
                <a:latin typeface="+mn-lt"/>
                <a:ea typeface="+mn-ea"/>
                <a:cs typeface="+mn-cs"/>
              </a:rPr>
              <a:t>Helps maintain a routine similar to school</a:t>
            </a:r>
          </a:p>
          <a:p>
            <a:pPr fontAlgn="t"/>
            <a:r>
              <a:rPr lang="en-GB" sz="1100" b="1" i="0" kern="1200" dirty="0">
                <a:solidFill>
                  <a:schemeClr val="tx1"/>
                </a:solidFill>
                <a:effectLst/>
                <a:latin typeface="+mn-lt"/>
                <a:ea typeface="+mn-ea"/>
                <a:cs typeface="+mn-cs"/>
              </a:rPr>
              <a:t> Disadvantages</a:t>
            </a:r>
          </a:p>
          <a:p>
            <a:pPr fontAlgn="t"/>
            <a:r>
              <a:rPr lang="en-GB" sz="1100" b="0" i="0" kern="1200" dirty="0">
                <a:solidFill>
                  <a:schemeClr val="tx1"/>
                </a:solidFill>
                <a:effectLst/>
                <a:latin typeface="+mn-lt"/>
                <a:ea typeface="+mn-ea"/>
                <a:cs typeface="+mn-cs"/>
              </a:rPr>
              <a:t>Can be expensive, especially for multiple children or full summer coverage</a:t>
            </a:r>
          </a:p>
          <a:p>
            <a:pPr fontAlgn="t"/>
            <a:r>
              <a:rPr lang="en-GB" sz="1100" b="0" i="0" kern="1200" dirty="0">
                <a:solidFill>
                  <a:schemeClr val="tx1"/>
                </a:solidFill>
                <a:effectLst/>
                <a:latin typeface="+mn-lt"/>
                <a:ea typeface="+mn-ea"/>
                <a:cs typeface="+mn-cs"/>
              </a:rPr>
              <a:t>Limited availability—places may fill quickly</a:t>
            </a:r>
          </a:p>
          <a:p>
            <a:pPr fontAlgn="t"/>
            <a:r>
              <a:rPr lang="en-GB" sz="1100" b="0" i="0" kern="1200" dirty="0">
                <a:solidFill>
                  <a:schemeClr val="tx1"/>
                </a:solidFill>
                <a:effectLst/>
                <a:latin typeface="+mn-lt"/>
                <a:ea typeface="+mn-ea"/>
                <a:cs typeface="+mn-cs"/>
              </a:rPr>
              <a:t>Fixed hours may not align perfectly with working schedules</a:t>
            </a:r>
          </a:p>
          <a:p>
            <a:pPr fontAlgn="t"/>
            <a:r>
              <a:rPr lang="en-GB" sz="1100" b="1" i="0" kern="1200" dirty="0">
                <a:solidFill>
                  <a:schemeClr val="tx1"/>
                </a:solidFill>
                <a:effectLst/>
                <a:latin typeface="+mn-lt"/>
                <a:ea typeface="+mn-ea"/>
                <a:cs typeface="+mn-cs"/>
              </a:rPr>
              <a:t> Considerations</a:t>
            </a:r>
          </a:p>
          <a:p>
            <a:pPr fontAlgn="t"/>
            <a:r>
              <a:rPr lang="en-GB" sz="1100" b="0" i="0" kern="1200" dirty="0">
                <a:solidFill>
                  <a:schemeClr val="tx1"/>
                </a:solidFill>
                <a:effectLst/>
                <a:latin typeface="+mn-lt"/>
                <a:ea typeface="+mn-ea"/>
                <a:cs typeface="+mn-cs"/>
              </a:rPr>
              <a:t>Book early to secure places</a:t>
            </a:r>
          </a:p>
          <a:p>
            <a:pPr fontAlgn="t"/>
            <a:r>
              <a:rPr lang="en-GB" sz="1100" b="0" i="0" kern="1200" dirty="0">
                <a:solidFill>
                  <a:schemeClr val="tx1"/>
                </a:solidFill>
                <a:effectLst/>
                <a:latin typeface="+mn-lt"/>
                <a:ea typeface="+mn-ea"/>
                <a:cs typeface="+mn-cs"/>
              </a:rPr>
              <a:t>Check availability of tax-free childcare or vouchers to reduce costs</a:t>
            </a:r>
          </a:p>
          <a:p>
            <a:pPr fontAlgn="t"/>
            <a:r>
              <a:rPr lang="en-GB" sz="1100" b="0" i="0" kern="1200" dirty="0">
                <a:solidFill>
                  <a:schemeClr val="tx1"/>
                </a:solidFill>
                <a:effectLst/>
                <a:latin typeface="+mn-lt"/>
                <a:ea typeface="+mn-ea"/>
                <a:cs typeface="+mn-cs"/>
              </a:rPr>
              <a:t>Consider part-time use </a:t>
            </a:r>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2. Family and Other Parents</a:t>
            </a:r>
          </a:p>
          <a:p>
            <a:pPr fontAlgn="t"/>
            <a:r>
              <a:rPr lang="en-GB" sz="1100" b="1" i="0" kern="1200" dirty="0">
                <a:solidFill>
                  <a:schemeClr val="tx1"/>
                </a:solidFill>
                <a:effectLst/>
                <a:latin typeface="+mn-lt"/>
                <a:ea typeface="+mn-ea"/>
                <a:cs typeface="+mn-cs"/>
              </a:rPr>
              <a:t> What it involves</a:t>
            </a:r>
          </a:p>
          <a:p>
            <a:pPr fontAlgn="t"/>
            <a:r>
              <a:rPr lang="en-GB" sz="1100" b="0" i="0" kern="1200" dirty="0">
                <a:solidFill>
                  <a:schemeClr val="tx1"/>
                </a:solidFill>
                <a:effectLst/>
                <a:latin typeface="+mn-lt"/>
                <a:ea typeface="+mn-ea"/>
                <a:cs typeface="+mn-cs"/>
              </a:rPr>
              <a:t>Sharing childcare responsibility with: </a:t>
            </a:r>
          </a:p>
          <a:p>
            <a:pPr lvl="1" fontAlgn="t"/>
            <a:r>
              <a:rPr lang="en-GB" sz="1050" b="0" i="0" kern="1200" dirty="0">
                <a:solidFill>
                  <a:schemeClr val="tx1"/>
                </a:solidFill>
                <a:effectLst/>
                <a:latin typeface="+mn-lt"/>
                <a:ea typeface="+mn-ea"/>
                <a:cs typeface="+mn-cs"/>
              </a:rPr>
              <a:t>Grandparents or extended family</a:t>
            </a:r>
          </a:p>
          <a:p>
            <a:pPr lvl="1" fontAlgn="t"/>
            <a:r>
              <a:rPr lang="en-GB" sz="1050" b="0" i="0" kern="1200" dirty="0">
                <a:solidFill>
                  <a:schemeClr val="tx1"/>
                </a:solidFill>
                <a:effectLst/>
                <a:latin typeface="+mn-lt"/>
                <a:ea typeface="+mn-ea"/>
                <a:cs typeface="+mn-cs"/>
              </a:rPr>
              <a:t>Friends, neighbours, or other parents (informal childcare swaps)</a:t>
            </a:r>
          </a:p>
          <a:p>
            <a:pPr fontAlgn="t"/>
            <a:r>
              <a:rPr lang="en-GB" sz="1100" b="1" i="0" kern="1200" dirty="0">
                <a:solidFill>
                  <a:schemeClr val="tx1"/>
                </a:solidFill>
                <a:effectLst/>
                <a:latin typeface="+mn-lt"/>
                <a:ea typeface="+mn-ea"/>
                <a:cs typeface="+mn-cs"/>
              </a:rPr>
              <a:t> Advantages</a:t>
            </a:r>
          </a:p>
          <a:p>
            <a:pPr fontAlgn="t"/>
            <a:r>
              <a:rPr lang="en-GB" sz="1100" b="0" i="0" kern="1200" dirty="0">
                <a:solidFill>
                  <a:schemeClr val="tx1"/>
                </a:solidFill>
                <a:effectLst/>
                <a:latin typeface="+mn-lt"/>
                <a:ea typeface="+mn-ea"/>
                <a:cs typeface="+mn-cs"/>
              </a:rPr>
              <a:t>Often low-cost or free</a:t>
            </a:r>
          </a:p>
          <a:p>
            <a:pPr fontAlgn="t"/>
            <a:r>
              <a:rPr lang="en-GB" sz="1100" b="0" i="0" kern="1200" dirty="0">
                <a:solidFill>
                  <a:schemeClr val="tx1"/>
                </a:solidFill>
                <a:effectLst/>
                <a:latin typeface="+mn-lt"/>
                <a:ea typeface="+mn-ea"/>
                <a:cs typeface="+mn-cs"/>
              </a:rPr>
              <a:t>Children are cared for in a familiar and comfortable environment</a:t>
            </a:r>
          </a:p>
          <a:p>
            <a:pPr fontAlgn="t"/>
            <a:r>
              <a:rPr lang="en-GB" sz="1100" b="0" i="0" kern="1200" dirty="0">
                <a:solidFill>
                  <a:schemeClr val="tx1"/>
                </a:solidFill>
                <a:effectLst/>
                <a:latin typeface="+mn-lt"/>
                <a:ea typeface="+mn-ea"/>
                <a:cs typeface="+mn-cs"/>
              </a:rPr>
              <a:t>Flexible arrangements can be created informally</a:t>
            </a:r>
          </a:p>
          <a:p>
            <a:pPr fontAlgn="t"/>
            <a:r>
              <a:rPr lang="en-GB" sz="1100" b="0" i="0" kern="1200" dirty="0">
                <a:solidFill>
                  <a:schemeClr val="tx1"/>
                </a:solidFill>
                <a:effectLst/>
                <a:latin typeface="+mn-lt"/>
                <a:ea typeface="+mn-ea"/>
                <a:cs typeface="+mn-cs"/>
              </a:rPr>
              <a:t>Builds community support networks</a:t>
            </a:r>
          </a:p>
          <a:p>
            <a:pPr fontAlgn="t"/>
            <a:r>
              <a:rPr lang="en-GB" sz="1100" b="1" i="0" kern="1200" dirty="0">
                <a:solidFill>
                  <a:schemeClr val="tx1"/>
                </a:solidFill>
                <a:effectLst/>
                <a:latin typeface="+mn-lt"/>
                <a:ea typeface="+mn-ea"/>
                <a:cs typeface="+mn-cs"/>
              </a:rPr>
              <a:t>Disadvantages</a:t>
            </a:r>
          </a:p>
          <a:p>
            <a:pPr fontAlgn="t"/>
            <a:r>
              <a:rPr lang="en-GB" sz="1100" b="0" i="0" kern="1200" dirty="0">
                <a:solidFill>
                  <a:schemeClr val="tx1"/>
                </a:solidFill>
                <a:effectLst/>
                <a:latin typeface="+mn-lt"/>
                <a:ea typeface="+mn-ea"/>
                <a:cs typeface="+mn-cs"/>
              </a:rPr>
              <a:t>Availability may be limited or inconsistent</a:t>
            </a:r>
          </a:p>
          <a:p>
            <a:pPr fontAlgn="t"/>
            <a:r>
              <a:rPr lang="en-GB" sz="1100" b="0" i="0" kern="1200" dirty="0">
                <a:solidFill>
                  <a:schemeClr val="tx1"/>
                </a:solidFill>
                <a:effectLst/>
                <a:latin typeface="+mn-lt"/>
                <a:ea typeface="+mn-ea"/>
                <a:cs typeface="+mn-cs"/>
              </a:rPr>
              <a:t>Can feel like a burden on family members over long periods</a:t>
            </a:r>
          </a:p>
          <a:p>
            <a:pPr fontAlgn="t"/>
            <a:r>
              <a:rPr lang="en-GB" sz="1100" b="0" i="0" kern="1200" dirty="0">
                <a:solidFill>
                  <a:schemeClr val="tx1"/>
                </a:solidFill>
                <a:effectLst/>
                <a:latin typeface="+mn-lt"/>
                <a:ea typeface="+mn-ea"/>
                <a:cs typeface="+mn-cs"/>
              </a:rPr>
              <a:t>Informal arrangements may lack structure for young children</a:t>
            </a:r>
          </a:p>
          <a:p>
            <a:pPr fontAlgn="t"/>
            <a:r>
              <a:rPr lang="en-GB" sz="1100" b="1" i="0" kern="1200" dirty="0">
                <a:solidFill>
                  <a:schemeClr val="tx1"/>
                </a:solidFill>
                <a:effectLst/>
                <a:latin typeface="+mn-lt"/>
                <a:ea typeface="+mn-ea"/>
                <a:cs typeface="+mn-cs"/>
              </a:rPr>
              <a:t> Considerations</a:t>
            </a:r>
          </a:p>
          <a:p>
            <a:pPr fontAlgn="t"/>
            <a:r>
              <a:rPr lang="en-GB" sz="1100" b="0" i="0" kern="1200" dirty="0">
                <a:solidFill>
                  <a:schemeClr val="tx1"/>
                </a:solidFill>
                <a:effectLst/>
                <a:latin typeface="+mn-lt"/>
                <a:ea typeface="+mn-ea"/>
                <a:cs typeface="+mn-cs"/>
              </a:rPr>
              <a:t>Agree clear expectations (days, hours, responsibilities)</a:t>
            </a:r>
          </a:p>
          <a:p>
            <a:pPr fontAlgn="t"/>
            <a:r>
              <a:rPr lang="en-GB" sz="1100" b="0" i="0" kern="1200" dirty="0">
                <a:solidFill>
                  <a:schemeClr val="tx1"/>
                </a:solidFill>
                <a:effectLst/>
                <a:latin typeface="+mn-lt"/>
                <a:ea typeface="+mn-ea"/>
                <a:cs typeface="+mn-cs"/>
              </a:rPr>
              <a:t>Combine with other childcare methods to avoid over-reliance</a:t>
            </a:r>
          </a:p>
          <a:p>
            <a:pPr fontAlgn="t"/>
            <a:r>
              <a:rPr lang="en-GB" sz="1100" b="0" i="0" kern="1200" dirty="0">
                <a:solidFill>
                  <a:schemeClr val="tx1"/>
                </a:solidFill>
                <a:effectLst/>
                <a:latin typeface="+mn-lt"/>
                <a:ea typeface="+mn-ea"/>
                <a:cs typeface="+mn-cs"/>
              </a:rPr>
              <a:t>Ensure fairness when sharing with other parents</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3. Taking Annual Leave or Unpaid Parental Leave</a:t>
            </a:r>
          </a:p>
          <a:p>
            <a:pPr fontAlgn="t"/>
            <a:r>
              <a:rPr lang="en-GB" sz="1100" b="1" i="0" kern="1200" dirty="0">
                <a:solidFill>
                  <a:schemeClr val="tx1"/>
                </a:solidFill>
                <a:effectLst/>
                <a:latin typeface="+mn-lt"/>
                <a:ea typeface="+mn-ea"/>
                <a:cs typeface="+mn-cs"/>
              </a:rPr>
              <a:t>What it involves</a:t>
            </a:r>
          </a:p>
          <a:p>
            <a:pPr fontAlgn="t"/>
            <a:r>
              <a:rPr lang="en-GB" sz="1100" b="0" i="0" kern="1200" dirty="0">
                <a:solidFill>
                  <a:schemeClr val="tx1"/>
                </a:solidFill>
                <a:effectLst/>
                <a:latin typeface="+mn-lt"/>
                <a:ea typeface="+mn-ea"/>
                <a:cs typeface="+mn-cs"/>
              </a:rPr>
              <a:t>Parents take time off work to provide childcare themselves</a:t>
            </a:r>
          </a:p>
          <a:p>
            <a:pPr fontAlgn="t"/>
            <a:r>
              <a:rPr lang="en-GB" sz="1100" b="0" i="0" kern="1200" dirty="0">
                <a:solidFill>
                  <a:schemeClr val="tx1"/>
                </a:solidFill>
                <a:effectLst/>
                <a:latin typeface="+mn-lt"/>
                <a:ea typeface="+mn-ea"/>
                <a:cs typeface="+mn-cs"/>
              </a:rPr>
              <a:t>Could be: </a:t>
            </a:r>
          </a:p>
          <a:p>
            <a:pPr lvl="1" fontAlgn="t"/>
            <a:r>
              <a:rPr lang="en-GB" sz="1050" b="0" i="0" kern="1200" dirty="0">
                <a:solidFill>
                  <a:schemeClr val="tx1"/>
                </a:solidFill>
                <a:effectLst/>
                <a:latin typeface="+mn-lt"/>
                <a:ea typeface="+mn-ea"/>
                <a:cs typeface="+mn-cs"/>
              </a:rPr>
              <a:t>Paid annual leave (holiday entitlement)</a:t>
            </a:r>
          </a:p>
          <a:p>
            <a:pPr lvl="1" fontAlgn="t"/>
            <a:r>
              <a:rPr lang="en-GB" sz="1050" b="0" i="0" kern="1200" dirty="0">
                <a:solidFill>
                  <a:schemeClr val="tx1"/>
                </a:solidFill>
                <a:effectLst/>
                <a:latin typeface="+mn-lt"/>
                <a:ea typeface="+mn-ea"/>
                <a:cs typeface="+mn-cs"/>
              </a:rPr>
              <a:t>Unpaid parental leave (if eligible)</a:t>
            </a:r>
          </a:p>
          <a:p>
            <a:pPr fontAlgn="t"/>
            <a:r>
              <a:rPr lang="en-GB" sz="1100" b="1" i="0" kern="1200" dirty="0">
                <a:solidFill>
                  <a:schemeClr val="tx1"/>
                </a:solidFill>
                <a:effectLst/>
                <a:latin typeface="+mn-lt"/>
                <a:ea typeface="+mn-ea"/>
                <a:cs typeface="+mn-cs"/>
              </a:rPr>
              <a:t>Advantages</a:t>
            </a:r>
          </a:p>
          <a:p>
            <a:pPr fontAlgn="t"/>
            <a:r>
              <a:rPr lang="en-GB" sz="1100" b="0" i="0" kern="1200" dirty="0">
                <a:solidFill>
                  <a:schemeClr val="tx1"/>
                </a:solidFill>
                <a:effectLst/>
                <a:latin typeface="+mn-lt"/>
                <a:ea typeface="+mn-ea"/>
                <a:cs typeface="+mn-cs"/>
              </a:rPr>
              <a:t>Enables direct parent-child time during holidays</a:t>
            </a:r>
          </a:p>
          <a:p>
            <a:pPr fontAlgn="t"/>
            <a:r>
              <a:rPr lang="en-GB" sz="1100" b="0" i="0" kern="1200" dirty="0">
                <a:solidFill>
                  <a:schemeClr val="tx1"/>
                </a:solidFill>
                <a:effectLst/>
                <a:latin typeface="+mn-lt"/>
                <a:ea typeface="+mn-ea"/>
                <a:cs typeface="+mn-cs"/>
              </a:rPr>
              <a:t>No childcare costs during time off</a:t>
            </a:r>
          </a:p>
          <a:p>
            <a:pPr fontAlgn="t"/>
            <a:r>
              <a:rPr lang="en-GB" sz="1100" b="0" i="0" kern="1200" dirty="0">
                <a:solidFill>
                  <a:schemeClr val="tx1"/>
                </a:solidFill>
                <a:effectLst/>
                <a:latin typeface="+mn-lt"/>
                <a:ea typeface="+mn-ea"/>
                <a:cs typeface="+mn-cs"/>
              </a:rPr>
              <a:t>Flexible—can be spread across the summer or used for key weeks</a:t>
            </a:r>
          </a:p>
          <a:p>
            <a:pPr marL="9144" indent="0" fontAlgn="t">
              <a:buNone/>
            </a:pPr>
            <a:r>
              <a:rPr lang="en-GB" sz="1100" b="1" i="0" kern="1200" dirty="0">
                <a:solidFill>
                  <a:schemeClr val="tx1"/>
                </a:solidFill>
                <a:effectLst/>
                <a:latin typeface="+mn-lt"/>
                <a:ea typeface="+mn-ea"/>
                <a:cs typeface="+mn-cs"/>
              </a:rPr>
              <a:t> Disadvantages</a:t>
            </a:r>
          </a:p>
          <a:p>
            <a:pPr fontAlgn="t"/>
            <a:r>
              <a:rPr lang="en-GB" sz="1100" b="0" i="0" kern="1200" dirty="0">
                <a:solidFill>
                  <a:schemeClr val="tx1"/>
                </a:solidFill>
                <a:effectLst/>
                <a:latin typeface="+mn-lt"/>
                <a:ea typeface="+mn-ea"/>
                <a:cs typeface="+mn-cs"/>
              </a:rPr>
              <a:t>Reduces time available for rest or other holidays</a:t>
            </a:r>
          </a:p>
          <a:p>
            <a:pPr fontAlgn="t"/>
            <a:r>
              <a:rPr lang="en-GB" sz="1100" b="0" i="0" kern="1200" dirty="0">
                <a:solidFill>
                  <a:schemeClr val="tx1"/>
                </a:solidFill>
                <a:effectLst/>
                <a:latin typeface="+mn-lt"/>
                <a:ea typeface="+mn-ea"/>
                <a:cs typeface="+mn-cs"/>
              </a:rPr>
              <a:t>Loss of income if unpaid leave is used</a:t>
            </a:r>
          </a:p>
          <a:p>
            <a:pPr fontAlgn="t"/>
            <a:r>
              <a:rPr lang="en-GB" sz="1100" b="0" i="0" kern="1200" dirty="0">
                <a:solidFill>
                  <a:schemeClr val="tx1"/>
                </a:solidFill>
                <a:effectLst/>
                <a:latin typeface="+mn-lt"/>
                <a:ea typeface="+mn-ea"/>
                <a:cs typeface="+mn-cs"/>
              </a:rPr>
              <a:t>May not cover the full holiday period (6+ weeks)</a:t>
            </a:r>
          </a:p>
          <a:p>
            <a:pPr fontAlgn="t"/>
            <a:r>
              <a:rPr lang="en-GB" sz="1100" b="1" i="0" kern="1200" dirty="0">
                <a:solidFill>
                  <a:schemeClr val="tx1"/>
                </a:solidFill>
                <a:effectLst/>
                <a:latin typeface="+mn-lt"/>
                <a:ea typeface="+mn-ea"/>
                <a:cs typeface="+mn-cs"/>
              </a:rPr>
              <a:t>Considerations</a:t>
            </a:r>
          </a:p>
          <a:p>
            <a:pPr fontAlgn="t"/>
            <a:r>
              <a:rPr lang="en-GB" sz="1100" b="0" i="0" kern="1200" dirty="0">
                <a:solidFill>
                  <a:schemeClr val="tx1"/>
                </a:solidFill>
                <a:effectLst/>
                <a:latin typeface="+mn-lt"/>
                <a:ea typeface="+mn-ea"/>
                <a:cs typeface="+mn-cs"/>
              </a:rPr>
              <a:t>Plan leave early with employer</a:t>
            </a:r>
          </a:p>
          <a:p>
            <a:pPr fontAlgn="t"/>
            <a:r>
              <a:rPr lang="en-GB" sz="1100" b="0" i="0" kern="1200" dirty="0">
                <a:solidFill>
                  <a:schemeClr val="tx1"/>
                </a:solidFill>
                <a:effectLst/>
                <a:latin typeface="+mn-lt"/>
                <a:ea typeface="+mn-ea"/>
                <a:cs typeface="+mn-cs"/>
              </a:rPr>
              <a:t>Combine with other options to stretch leave days</a:t>
            </a:r>
          </a:p>
          <a:p>
            <a:pPr fontAlgn="t"/>
            <a:r>
              <a:rPr lang="en-GB" sz="1100" b="0" i="0" kern="1200" dirty="0">
                <a:solidFill>
                  <a:schemeClr val="tx1"/>
                </a:solidFill>
                <a:effectLst/>
                <a:latin typeface="+mn-lt"/>
                <a:ea typeface="+mn-ea"/>
                <a:cs typeface="+mn-cs"/>
              </a:rPr>
              <a:t>Check eligibility for unpaid parental leave (UK employees can take up to 18 weeks per child in total)</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4. Reducing Working Hours</a:t>
            </a:r>
          </a:p>
          <a:p>
            <a:pPr fontAlgn="t"/>
            <a:r>
              <a:rPr lang="en-GB" sz="1100" b="1" i="0" kern="1200" dirty="0">
                <a:solidFill>
                  <a:schemeClr val="tx1"/>
                </a:solidFill>
                <a:effectLst/>
                <a:latin typeface="+mn-lt"/>
                <a:ea typeface="+mn-ea"/>
                <a:cs typeface="+mn-cs"/>
              </a:rPr>
              <a:t>What it involves</a:t>
            </a:r>
          </a:p>
          <a:p>
            <a:pPr fontAlgn="t"/>
            <a:r>
              <a:rPr lang="en-GB" sz="1100" b="0" i="0" kern="1200" dirty="0">
                <a:solidFill>
                  <a:schemeClr val="tx1"/>
                </a:solidFill>
                <a:effectLst/>
                <a:latin typeface="+mn-lt"/>
                <a:ea typeface="+mn-ea"/>
                <a:cs typeface="+mn-cs"/>
              </a:rPr>
              <a:t>Temporarily reducing hours (e.g. part-time work, flexible working, remote work)</a:t>
            </a:r>
          </a:p>
          <a:p>
            <a:pPr fontAlgn="t"/>
            <a:r>
              <a:rPr lang="en-GB" sz="1100" b="1" i="0" kern="1200" dirty="0">
                <a:solidFill>
                  <a:schemeClr val="tx1"/>
                </a:solidFill>
                <a:effectLst/>
                <a:latin typeface="+mn-lt"/>
                <a:ea typeface="+mn-ea"/>
                <a:cs typeface="+mn-cs"/>
              </a:rPr>
              <a:t>Advantages</a:t>
            </a:r>
          </a:p>
          <a:p>
            <a:pPr fontAlgn="t"/>
            <a:r>
              <a:rPr lang="en-GB" sz="1100" b="0" i="0" kern="1200" dirty="0">
                <a:solidFill>
                  <a:schemeClr val="tx1"/>
                </a:solidFill>
                <a:effectLst/>
                <a:latin typeface="+mn-lt"/>
                <a:ea typeface="+mn-ea"/>
                <a:cs typeface="+mn-cs"/>
              </a:rPr>
              <a:t>Provides more consistent childcare coverage across the whole summer</a:t>
            </a:r>
          </a:p>
          <a:p>
            <a:pPr fontAlgn="t"/>
            <a:r>
              <a:rPr lang="en-GB" sz="1100" b="0" i="0" kern="1200" dirty="0">
                <a:solidFill>
                  <a:schemeClr val="tx1"/>
                </a:solidFill>
                <a:effectLst/>
                <a:latin typeface="+mn-lt"/>
                <a:ea typeface="+mn-ea"/>
                <a:cs typeface="+mn-cs"/>
              </a:rPr>
              <a:t>May reduce need for paid childcare</a:t>
            </a:r>
          </a:p>
          <a:p>
            <a:pPr fontAlgn="t"/>
            <a:r>
              <a:rPr lang="en-GB" sz="1100" b="0" i="0" kern="1200" dirty="0">
                <a:solidFill>
                  <a:schemeClr val="tx1"/>
                </a:solidFill>
                <a:effectLst/>
                <a:latin typeface="+mn-lt"/>
                <a:ea typeface="+mn-ea"/>
                <a:cs typeface="+mn-cs"/>
              </a:rPr>
              <a:t>Can support better work-life balance</a:t>
            </a:r>
          </a:p>
          <a:p>
            <a:pPr fontAlgn="t"/>
            <a:r>
              <a:rPr lang="en-GB" sz="1100" b="1" i="0" kern="1200" dirty="0">
                <a:solidFill>
                  <a:schemeClr val="tx1"/>
                </a:solidFill>
                <a:effectLst/>
                <a:latin typeface="+mn-lt"/>
                <a:ea typeface="+mn-ea"/>
                <a:cs typeface="+mn-cs"/>
              </a:rPr>
              <a:t>Disadvantages</a:t>
            </a:r>
          </a:p>
          <a:p>
            <a:pPr fontAlgn="t"/>
            <a:r>
              <a:rPr lang="en-GB" sz="1100" b="0" i="0" kern="1200" dirty="0">
                <a:solidFill>
                  <a:schemeClr val="tx1"/>
                </a:solidFill>
                <a:effectLst/>
                <a:latin typeface="+mn-lt"/>
                <a:ea typeface="+mn-ea"/>
                <a:cs typeface="+mn-cs"/>
              </a:rPr>
              <a:t>Reduced income during the period</a:t>
            </a:r>
          </a:p>
          <a:p>
            <a:pPr fontAlgn="t"/>
            <a:r>
              <a:rPr lang="en-GB" sz="1100" b="0" i="0" kern="1200" dirty="0">
                <a:solidFill>
                  <a:schemeClr val="tx1"/>
                </a:solidFill>
                <a:effectLst/>
                <a:latin typeface="+mn-lt"/>
                <a:ea typeface="+mn-ea"/>
                <a:cs typeface="+mn-cs"/>
              </a:rPr>
              <a:t>May impact workload, responsibilities, or career progression</a:t>
            </a:r>
          </a:p>
          <a:p>
            <a:pPr fontAlgn="t"/>
            <a:r>
              <a:rPr lang="en-GB" sz="1100" b="0" i="0" kern="1200" dirty="0">
                <a:solidFill>
                  <a:schemeClr val="tx1"/>
                </a:solidFill>
                <a:effectLst/>
                <a:latin typeface="+mn-lt"/>
                <a:ea typeface="+mn-ea"/>
                <a:cs typeface="+mn-cs"/>
              </a:rPr>
              <a:t>Not always possible depending on the job role</a:t>
            </a:r>
          </a:p>
          <a:p>
            <a:pPr fontAlgn="t"/>
            <a:r>
              <a:rPr lang="en-GB" sz="1100" b="1" i="0" kern="1200" dirty="0">
                <a:solidFill>
                  <a:schemeClr val="tx1"/>
                </a:solidFill>
                <a:effectLst/>
                <a:latin typeface="+mn-lt"/>
                <a:ea typeface="+mn-ea"/>
                <a:cs typeface="+mn-cs"/>
              </a:rPr>
              <a:t>Considerations</a:t>
            </a:r>
          </a:p>
          <a:p>
            <a:pPr fontAlgn="t"/>
            <a:r>
              <a:rPr lang="en-GB" sz="1100" b="0" i="0" kern="1200" dirty="0">
                <a:solidFill>
                  <a:schemeClr val="tx1"/>
                </a:solidFill>
                <a:effectLst/>
                <a:latin typeface="+mn-lt"/>
                <a:ea typeface="+mn-ea"/>
                <a:cs typeface="+mn-cs"/>
              </a:rPr>
              <a:t>Request flexible working arrangements in advance</a:t>
            </a:r>
          </a:p>
          <a:p>
            <a:pPr fontAlgn="t"/>
            <a:r>
              <a:rPr lang="en-GB" sz="1100" b="0" i="0" kern="1200" dirty="0">
                <a:solidFill>
                  <a:schemeClr val="tx1"/>
                </a:solidFill>
                <a:effectLst/>
                <a:latin typeface="+mn-lt"/>
                <a:ea typeface="+mn-ea"/>
                <a:cs typeface="+mn-cs"/>
              </a:rPr>
              <a:t>Explore options such as: </a:t>
            </a:r>
          </a:p>
          <a:p>
            <a:pPr lvl="1" fontAlgn="t"/>
            <a:r>
              <a:rPr lang="en-GB" sz="1050" b="0" i="0" kern="1200" dirty="0">
                <a:solidFill>
                  <a:schemeClr val="tx1"/>
                </a:solidFill>
                <a:effectLst/>
                <a:latin typeface="+mn-lt"/>
                <a:ea typeface="+mn-ea"/>
                <a:cs typeface="+mn-cs"/>
              </a:rPr>
              <a:t>Compressed hours</a:t>
            </a:r>
          </a:p>
          <a:p>
            <a:pPr lvl="1" fontAlgn="t"/>
            <a:r>
              <a:rPr lang="en-GB" sz="1050" b="0" i="0" kern="1200" dirty="0">
                <a:solidFill>
                  <a:schemeClr val="tx1"/>
                </a:solidFill>
                <a:effectLst/>
                <a:latin typeface="+mn-lt"/>
                <a:ea typeface="+mn-ea"/>
                <a:cs typeface="+mn-cs"/>
              </a:rPr>
              <a:t>Job sharing</a:t>
            </a:r>
          </a:p>
          <a:p>
            <a:pPr lvl="1" fontAlgn="t"/>
            <a:r>
              <a:rPr lang="en-GB" sz="1050" b="0" i="0" kern="1200" dirty="0">
                <a:solidFill>
                  <a:schemeClr val="tx1"/>
                </a:solidFill>
                <a:effectLst/>
                <a:latin typeface="+mn-lt"/>
                <a:ea typeface="+mn-ea"/>
                <a:cs typeface="+mn-cs"/>
              </a:rPr>
              <a:t>Hybrid working</a:t>
            </a:r>
          </a:p>
          <a:p>
            <a:pPr fontAlgn="t"/>
            <a:r>
              <a:rPr lang="en-GB" sz="1100" b="0" i="0" kern="1200" dirty="0">
                <a:solidFill>
                  <a:schemeClr val="tx1"/>
                </a:solidFill>
                <a:effectLst/>
                <a:latin typeface="+mn-lt"/>
                <a:ea typeface="+mn-ea"/>
                <a:cs typeface="+mn-cs"/>
              </a:rPr>
              <a:t>Consider financial impact and budget accordingly</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Key Takeaway</a:t>
            </a:r>
          </a:p>
          <a:p>
            <a:pPr fontAlgn="t"/>
            <a:r>
              <a:rPr lang="en-GB" sz="1100" b="0" i="0" kern="1200" dirty="0">
                <a:solidFill>
                  <a:schemeClr val="tx1"/>
                </a:solidFill>
                <a:effectLst/>
                <a:latin typeface="+mn-lt"/>
                <a:ea typeface="+mn-ea"/>
                <a:cs typeface="+mn-cs"/>
              </a:rPr>
              <a:t>Most families don’t rely on just one method — they combine several approaches, for example:</a:t>
            </a:r>
          </a:p>
          <a:p>
            <a:pPr fontAlgn="t"/>
            <a:r>
              <a:rPr lang="en-GB" sz="1100" b="0" i="0" kern="1200" dirty="0">
                <a:solidFill>
                  <a:schemeClr val="tx1"/>
                </a:solidFill>
                <a:effectLst/>
                <a:latin typeface="+mn-lt"/>
                <a:ea typeface="+mn-ea"/>
                <a:cs typeface="+mn-cs"/>
              </a:rPr>
              <a:t>Holiday clubs (part-time) + grandparents</a:t>
            </a:r>
          </a:p>
          <a:p>
            <a:pPr fontAlgn="t"/>
            <a:r>
              <a:rPr lang="en-GB" sz="1100" b="0" i="0" kern="1200" dirty="0">
                <a:solidFill>
                  <a:schemeClr val="tx1"/>
                </a:solidFill>
                <a:effectLst/>
                <a:latin typeface="+mn-lt"/>
                <a:ea typeface="+mn-ea"/>
                <a:cs typeface="+mn-cs"/>
              </a:rPr>
              <a:t>Annual leave for key weeks + childcare swaps</a:t>
            </a:r>
          </a:p>
          <a:p>
            <a:pPr fontAlgn="t"/>
            <a:r>
              <a:rPr lang="en-GB" sz="1100" b="0" i="0" kern="1200" dirty="0">
                <a:solidFill>
                  <a:schemeClr val="tx1"/>
                </a:solidFill>
                <a:effectLst/>
                <a:latin typeface="+mn-lt"/>
                <a:ea typeface="+mn-ea"/>
                <a:cs typeface="+mn-cs"/>
              </a:rPr>
              <a:t>Reduced hours + occasional paid childcare</a:t>
            </a:r>
          </a:p>
          <a:p>
            <a:pPr fontAlgn="t"/>
            <a:r>
              <a:rPr lang="en-GB" sz="1100" b="0" i="0" kern="1200" dirty="0">
                <a:solidFill>
                  <a:schemeClr val="tx1"/>
                </a:solidFill>
                <a:effectLst/>
                <a:latin typeface="+mn-lt"/>
                <a:ea typeface="+mn-ea"/>
                <a:cs typeface="+mn-cs"/>
              </a:rPr>
              <a:t> The goal is to balance:</a:t>
            </a:r>
          </a:p>
          <a:p>
            <a:pPr fontAlgn="t"/>
            <a:r>
              <a:rPr lang="en-GB" sz="1100" b="0" i="0" kern="1200" dirty="0">
                <a:solidFill>
                  <a:schemeClr val="tx1"/>
                </a:solidFill>
                <a:effectLst/>
                <a:latin typeface="+mn-lt"/>
                <a:ea typeface="+mn-ea"/>
                <a:cs typeface="+mn-cs"/>
              </a:rPr>
              <a:t>Cost</a:t>
            </a:r>
          </a:p>
          <a:p>
            <a:pPr fontAlgn="t"/>
            <a:r>
              <a:rPr lang="en-GB" sz="1100" b="0" i="0" kern="1200" dirty="0">
                <a:solidFill>
                  <a:schemeClr val="tx1"/>
                </a:solidFill>
                <a:effectLst/>
                <a:latin typeface="+mn-lt"/>
                <a:ea typeface="+mn-ea"/>
                <a:cs typeface="+mn-cs"/>
              </a:rPr>
              <a:t>Flexibility</a:t>
            </a:r>
          </a:p>
          <a:p>
            <a:pPr fontAlgn="t"/>
            <a:r>
              <a:rPr lang="en-GB" sz="1100" b="0" i="0" kern="1200" dirty="0">
                <a:solidFill>
                  <a:schemeClr val="tx1"/>
                </a:solidFill>
                <a:effectLst/>
                <a:latin typeface="+mn-lt"/>
                <a:ea typeface="+mn-ea"/>
                <a:cs typeface="+mn-cs"/>
              </a:rPr>
              <a:t>Child wellbeing</a:t>
            </a:r>
          </a:p>
          <a:p>
            <a:pPr fontAlgn="t"/>
            <a:r>
              <a:rPr lang="en-GB" sz="1100" b="0" i="0" kern="1200" dirty="0">
                <a:solidFill>
                  <a:schemeClr val="tx1"/>
                </a:solidFill>
                <a:effectLst/>
                <a:latin typeface="+mn-lt"/>
                <a:ea typeface="+mn-ea"/>
                <a:cs typeface="+mn-cs"/>
              </a:rPr>
              <a:t>Work commitments</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16</a:t>
            </a:fld>
            <a:endParaRPr lang="en-GB"/>
          </a:p>
        </p:txBody>
      </p:sp>
    </p:spTree>
    <p:extLst>
      <p:ext uri="{BB962C8B-B14F-4D97-AF65-F5344CB8AC3E}">
        <p14:creationId xmlns:p14="http://schemas.microsoft.com/office/powerpoint/2010/main" val="232162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buFont typeface="Arial" panose="020B0604020202020204" pitchFamily="34" charset="0"/>
              <a:buNone/>
            </a:pPr>
            <a:r>
              <a:rPr lang="en-GB" sz="1200" b="0" i="0" u="none" strike="noStrike">
                <a:solidFill>
                  <a:srgbClr val="000000"/>
                </a:solidFill>
                <a:effectLst/>
                <a:latin typeface="Calibri" panose="020F0502020204030204" pitchFamily="34" charset="0"/>
              </a:rPr>
              <a:t>644354846</a:t>
            </a:r>
          </a:p>
          <a:p>
            <a:pPr algn="l">
              <a:buFont typeface="Arial" panose="020B0604020202020204" pitchFamily="34" charset="0"/>
              <a:buNone/>
            </a:pPr>
            <a:r>
              <a:rPr lang="en-GB" sz="1200" b="0" i="0" u="none" strike="noStrike">
                <a:solidFill>
                  <a:srgbClr val="000000"/>
                </a:solidFill>
                <a:effectLst/>
                <a:latin typeface="Calibri" panose="020F0502020204030204" pitchFamily="34" charset="0"/>
              </a:rPr>
              <a:t>Approved childcare could include: childminders, nurseries and nannies, after school clubs and play schemes.</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235</a:t>
            </a:r>
          </a:p>
        </p:txBody>
      </p:sp>
    </p:spTree>
    <p:extLst>
      <p:ext uri="{BB962C8B-B14F-4D97-AF65-F5344CB8AC3E}">
        <p14:creationId xmlns:p14="http://schemas.microsoft.com/office/powerpoint/2010/main" val="1765858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Google Sans"/>
              </a:rPr>
              <a:t>Key Entitlements</a:t>
            </a:r>
            <a:endParaRPr kumimoji="0" lang="en-US"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Up to 18 weeks total per child, which must be taken before the child’s 18th birthday.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You are normally limited to taking a maximum of 4 weeks of parental leave per child in any 12-month period.</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Leave must generally be taken in blocks of whole weeks (unless the child is disabled, where individual days are permitted)</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rgbClr val="000000"/>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Google Sans"/>
              </a:rPr>
              <a:t>Your Rights</a:t>
            </a:r>
            <a:endParaRPr kumimoji="0" lang="en-US" altLang="en-US" sz="1100" b="0" i="0" u="none" strike="noStrike" cap="none" normalizeH="0" baseline="0" dirty="0">
              <a:ln>
                <a:noFill/>
              </a:ln>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Your employment rights, such as holidays and the right to return to your job, are fully protected during your time off.</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Notice Period: You must give your employer at least 21 days' notice before you intend to take the leave.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While your employer cannot deny you the leave, they can postpone it by up to 6 months if your absence would cause significant disruption to the business.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rgbClr val="000000"/>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0000"/>
                </a:solidFill>
                <a:latin typeface="Aptos" panose="020B0004020202020204" pitchFamily="34" charset="0"/>
              </a:rPr>
              <a:t>Review further guidance on gov.uk</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solidFill>
                <a:srgbClr val="000000"/>
              </a:solidFill>
              <a:latin typeface="Aptos" panose="020B00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18</a:t>
            </a:fld>
            <a:endParaRPr lang="en-GB"/>
          </a:p>
        </p:txBody>
      </p:sp>
    </p:spTree>
    <p:extLst>
      <p:ext uri="{BB962C8B-B14F-4D97-AF65-F5344CB8AC3E}">
        <p14:creationId xmlns:p14="http://schemas.microsoft.com/office/powerpoint/2010/main" val="281672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9CFAC-43B3-6C6D-A5BC-54C89030B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9EA72-1D5D-1B81-FEFE-AA221BCB09D2}"/>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FF72E0B6-AF2F-5D97-CEFF-0FA41760544D}"/>
              </a:ext>
            </a:extLst>
          </p:cNvPr>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b="0" i="0" dirty="0">
                <a:solidFill>
                  <a:srgbClr val="000B3B"/>
                </a:solidFill>
                <a:effectLst/>
                <a:latin typeface="Roobert"/>
              </a:rPr>
              <a:t>How this works and what you get depends on where you live in the UK, but it can include free meals, free activities and even free cash to help with your childcare costs.</a:t>
            </a: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GB" b="0" i="0" dirty="0">
              <a:solidFill>
                <a:srgbClr val="000B3B"/>
              </a:solidFill>
              <a:effectLst/>
              <a:latin typeface="Roobert"/>
            </a:endParaRPr>
          </a:p>
          <a:p>
            <a:r>
              <a:rPr lang="en-GB" sz="1100" b="0" i="0" kern="1200" dirty="0">
                <a:solidFill>
                  <a:schemeClr val="tx1"/>
                </a:solidFill>
                <a:effectLst/>
                <a:latin typeface="+mn-lt"/>
                <a:ea typeface="+mn-ea"/>
                <a:cs typeface="+mn-cs"/>
              </a:rPr>
              <a:t>The HAF programme funding is primarily for school aged children from reception to year 11 (inclusive) who receive benefits related FSMs. However, local authorities have discretion to use up to 15% of their funding to provide free or subsidised holiday club places for children who are not in receipt of benefits related </a:t>
            </a:r>
            <a:r>
              <a:rPr lang="en-GB" dirty="0"/>
              <a:t>FSMs</a:t>
            </a:r>
            <a:r>
              <a:rPr lang="en-GB" sz="1100" b="0" i="0" kern="1200" dirty="0">
                <a:solidFill>
                  <a:schemeClr val="tx1"/>
                </a:solidFill>
                <a:effectLst/>
                <a:latin typeface="+mn-lt"/>
                <a:ea typeface="+mn-ea"/>
                <a:cs typeface="+mn-cs"/>
              </a:rPr>
              <a:t> but who the local authority believe could benefit from </a:t>
            </a:r>
            <a:r>
              <a:rPr lang="en-GB" dirty="0"/>
              <a:t>HAF</a:t>
            </a:r>
            <a:r>
              <a:rPr lang="en-GB" sz="1100" b="0" i="0" kern="1200" dirty="0">
                <a:solidFill>
                  <a:schemeClr val="tx1"/>
                </a:solidFill>
                <a:effectLst/>
                <a:latin typeface="+mn-lt"/>
                <a:ea typeface="+mn-ea"/>
                <a:cs typeface="+mn-cs"/>
              </a:rPr>
              <a:t>.</a:t>
            </a:r>
          </a:p>
          <a:p>
            <a:endParaRPr lang="en-GB" sz="1100" b="0" i="0" kern="1200" dirty="0">
              <a:solidFill>
                <a:schemeClr val="tx1"/>
              </a:solidFill>
              <a:effectLst/>
              <a:latin typeface="+mn-lt"/>
              <a:ea typeface="+mn-ea"/>
              <a:cs typeface="+mn-cs"/>
            </a:endParaRPr>
          </a:p>
          <a:p>
            <a:r>
              <a:rPr lang="en-GB" sz="1100" b="0" i="0" kern="1200" dirty="0">
                <a:solidFill>
                  <a:schemeClr val="tx1"/>
                </a:solidFill>
                <a:effectLst/>
                <a:latin typeface="+mn-lt"/>
                <a:ea typeface="+mn-ea"/>
                <a:cs typeface="+mn-cs"/>
              </a:rPr>
              <a:t>Benefits related FSMs are available to pupils if their parents are in receipt of one of the qualifying benefits and have a claim verified by their school or local authority.</a:t>
            </a: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endParaRPr lang="en-GB" b="0" i="0" dirty="0">
              <a:solidFill>
                <a:srgbClr val="000B3B"/>
              </a:solidFill>
              <a:effectLst/>
              <a:latin typeface="Roobert"/>
            </a:endParaRPr>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sz="1100" dirty="0">
                <a:solidFill>
                  <a:srgbClr val="000000"/>
                </a:solidFill>
                <a:latin typeface="Aptos" panose="020B0004020202020204" pitchFamily="34" charset="0"/>
                <a:cs typeface="+mn-cs"/>
              </a:rPr>
              <a:t>Access to HAF is not automatic, you must apply each holiday.</a:t>
            </a:r>
            <a:endParaRPr lang="en-GB" b="0" i="0" dirty="0">
              <a:solidFill>
                <a:srgbClr val="000B3B"/>
              </a:solidFill>
              <a:effectLst/>
              <a:latin typeface="Roobert"/>
            </a:endParaRPr>
          </a:p>
          <a:p>
            <a:endParaRPr lang="en-GB" dirty="0"/>
          </a:p>
        </p:txBody>
      </p:sp>
      <p:sp>
        <p:nvSpPr>
          <p:cNvPr id="4" name="Slide Number Placeholder 3">
            <a:extLst>
              <a:ext uri="{FF2B5EF4-FFF2-40B4-BE49-F238E27FC236}">
                <a16:creationId xmlns:a16="http://schemas.microsoft.com/office/drawing/2014/main" id="{E8C3A58B-B7B8-0158-2553-3F3E360F982E}"/>
              </a:ext>
            </a:extLst>
          </p:cNvPr>
          <p:cNvSpPr>
            <a:spLocks noGrp="1"/>
          </p:cNvSpPr>
          <p:nvPr>
            <p:ph type="sldNum" sz="quarter" idx="5"/>
          </p:nvPr>
        </p:nvSpPr>
        <p:spPr/>
        <p:txBody>
          <a:bodyPr/>
          <a:lstStyle/>
          <a:p>
            <a:fld id="{5BFEAE42-E3FE-4405-B7FC-4425D05B92A0}" type="slidenum">
              <a:rPr lang="en-GB" smtClean="0"/>
              <a:pPr/>
              <a:t>19</a:t>
            </a:fld>
            <a:endParaRPr lang="en-GB"/>
          </a:p>
        </p:txBody>
      </p:sp>
    </p:spTree>
    <p:extLst>
      <p:ext uri="{BB962C8B-B14F-4D97-AF65-F5344CB8AC3E}">
        <p14:creationId xmlns:p14="http://schemas.microsoft.com/office/powerpoint/2010/main" val="1171937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7E41-F86B-FD41-E75B-CDBE1783C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ABCBE-6FB0-1196-4DDD-6CA32E610306}"/>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BBF3CD86-18CC-F845-9549-9D833FAD86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792C23-37F9-A8DA-3793-1CADE8BFBA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FB66A-AAA8-4839-9C45-0E10834EAA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87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a:t>
            </a:r>
          </a:p>
        </p:txBody>
      </p:sp>
    </p:spTree>
    <p:extLst>
      <p:ext uri="{BB962C8B-B14F-4D97-AF65-F5344CB8AC3E}">
        <p14:creationId xmlns:p14="http://schemas.microsoft.com/office/powerpoint/2010/main" val="396419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lnSpcReduction="10000"/>
          </a:bodyPr>
          <a:lstStyle/>
          <a:p>
            <a:r>
              <a:rPr lang="en-GB" dirty="0"/>
              <a:t>You may be able to get a significant discount on foreign holidays if you fly out of an airport in a different country. Check gov website for term dates around the country.</a:t>
            </a:r>
          </a:p>
          <a:p>
            <a:endParaRPr lang="en-GB" dirty="0"/>
          </a:p>
          <a:p>
            <a:pPr fontAlgn="t"/>
            <a:br>
              <a:rPr lang="en-GB" sz="1100" b="0" i="0" kern="1200" dirty="0">
                <a:solidFill>
                  <a:schemeClr val="tx1"/>
                </a:solidFill>
                <a:effectLst/>
                <a:latin typeface="+mn-lt"/>
                <a:ea typeface="+mn-ea"/>
                <a:cs typeface="+mn-cs"/>
              </a:rPr>
            </a:br>
            <a:r>
              <a:rPr lang="en-GB" sz="1100" b="1" i="0" kern="1200" dirty="0">
                <a:solidFill>
                  <a:schemeClr val="tx1"/>
                </a:solidFill>
                <a:effectLst/>
                <a:latin typeface="+mn-lt"/>
                <a:ea typeface="+mn-ea"/>
                <a:cs typeface="+mn-cs"/>
              </a:rPr>
              <a:t> England</a:t>
            </a:r>
          </a:p>
          <a:p>
            <a:pPr fontAlgn="t"/>
            <a:r>
              <a:rPr lang="en-GB" sz="1100" b="1" i="0" kern="1200" dirty="0">
                <a:solidFill>
                  <a:schemeClr val="tx1"/>
                </a:solidFill>
                <a:effectLst/>
                <a:latin typeface="+mn-lt"/>
                <a:ea typeface="+mn-ea"/>
                <a:cs typeface="+mn-cs"/>
              </a:rPr>
              <a:t>Starts:</a:t>
            </a:r>
            <a:r>
              <a:rPr lang="en-GB" sz="1100" b="0" i="0" kern="1200" dirty="0">
                <a:solidFill>
                  <a:schemeClr val="tx1"/>
                </a:solidFill>
                <a:effectLst/>
                <a:latin typeface="+mn-lt"/>
                <a:ea typeface="+mn-ea"/>
                <a:cs typeface="+mn-cs"/>
              </a:rPr>
              <a:t> Late July (usually </a:t>
            </a:r>
            <a:r>
              <a:rPr lang="en-GB" sz="1100" b="1" i="0" kern="1200" dirty="0">
                <a:solidFill>
                  <a:schemeClr val="tx1"/>
                </a:solidFill>
                <a:effectLst/>
                <a:latin typeface="+mn-lt"/>
                <a:ea typeface="+mn-ea"/>
                <a:cs typeface="+mn-cs"/>
              </a:rPr>
              <a:t>3rd–4th week of July</a:t>
            </a:r>
            <a:r>
              <a:rPr lang="en-GB" sz="1100" b="0" i="0" kern="1200" dirty="0">
                <a:solidFill>
                  <a:schemeClr val="tx1"/>
                </a:solidFill>
                <a:effectLst/>
                <a:latin typeface="+mn-lt"/>
                <a:ea typeface="+mn-ea"/>
                <a:cs typeface="+mn-cs"/>
              </a:rPr>
              <a:t>)</a:t>
            </a:r>
          </a:p>
          <a:p>
            <a:pPr fontAlgn="t"/>
            <a:r>
              <a:rPr lang="en-GB" sz="1100" b="1" i="0" kern="1200" dirty="0">
                <a:solidFill>
                  <a:schemeClr val="tx1"/>
                </a:solidFill>
                <a:effectLst/>
                <a:latin typeface="+mn-lt"/>
                <a:ea typeface="+mn-ea"/>
                <a:cs typeface="+mn-cs"/>
              </a:rPr>
              <a:t>Ends:</a:t>
            </a:r>
            <a:r>
              <a:rPr lang="en-GB" sz="1100" b="0" i="0" kern="1200" dirty="0">
                <a:solidFill>
                  <a:schemeClr val="tx1"/>
                </a:solidFill>
                <a:effectLst/>
                <a:latin typeface="+mn-lt"/>
                <a:ea typeface="+mn-ea"/>
                <a:cs typeface="+mn-cs"/>
              </a:rPr>
              <a:t> Early September (around </a:t>
            </a:r>
            <a:r>
              <a:rPr lang="en-GB" sz="1100" b="1" i="0" kern="1200" dirty="0">
                <a:solidFill>
                  <a:schemeClr val="tx1"/>
                </a:solidFill>
                <a:effectLst/>
                <a:latin typeface="+mn-lt"/>
                <a:ea typeface="+mn-ea"/>
                <a:cs typeface="+mn-cs"/>
              </a:rPr>
              <a:t>first week of September</a:t>
            </a:r>
            <a:r>
              <a:rPr lang="en-GB" sz="1100" b="0" i="0" kern="1200" dirty="0">
                <a:solidFill>
                  <a:schemeClr val="tx1"/>
                </a:solidFill>
                <a:effectLst/>
                <a:latin typeface="+mn-lt"/>
                <a:ea typeface="+mn-ea"/>
                <a:cs typeface="+mn-cs"/>
              </a:rPr>
              <a:t>)</a:t>
            </a:r>
          </a:p>
          <a:p>
            <a:pPr fontAlgn="t"/>
            <a:r>
              <a:rPr lang="en-GB" sz="1100" b="0" i="0" kern="1200" dirty="0">
                <a:solidFill>
                  <a:schemeClr val="tx1"/>
                </a:solidFill>
                <a:effectLst/>
                <a:latin typeface="+mn-lt"/>
                <a:ea typeface="+mn-ea"/>
                <a:cs typeface="+mn-cs"/>
              </a:rPr>
              <a:t> </a:t>
            </a:r>
            <a:r>
              <a:rPr lang="en-GB" sz="1100" b="1" i="0" kern="1200" dirty="0">
                <a:solidFill>
                  <a:schemeClr val="tx1"/>
                </a:solidFill>
                <a:effectLst/>
                <a:latin typeface="+mn-lt"/>
                <a:ea typeface="+mn-ea"/>
                <a:cs typeface="+mn-cs"/>
              </a:rPr>
              <a:t>Length:</a:t>
            </a:r>
            <a:r>
              <a:rPr lang="en-GB" sz="1100" b="0" i="0" kern="1200" dirty="0">
                <a:solidFill>
                  <a:schemeClr val="tx1"/>
                </a:solidFill>
                <a:effectLst/>
                <a:latin typeface="+mn-lt"/>
                <a:ea typeface="+mn-ea"/>
                <a:cs typeface="+mn-cs"/>
              </a:rPr>
              <a:t> About 6 weeks</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 Dates can vary slightly between local councils</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Wales</a:t>
            </a:r>
          </a:p>
          <a:p>
            <a:pPr fontAlgn="t"/>
            <a:r>
              <a:rPr lang="en-GB" sz="1100" b="1" i="0" kern="1200" dirty="0">
                <a:solidFill>
                  <a:schemeClr val="tx1"/>
                </a:solidFill>
                <a:effectLst/>
                <a:latin typeface="+mn-lt"/>
                <a:ea typeface="+mn-ea"/>
                <a:cs typeface="+mn-cs"/>
              </a:rPr>
              <a:t>Starts:</a:t>
            </a:r>
            <a:r>
              <a:rPr lang="en-GB" sz="1100" b="0" i="0" kern="1200" dirty="0">
                <a:solidFill>
                  <a:schemeClr val="tx1"/>
                </a:solidFill>
                <a:effectLst/>
                <a:latin typeface="+mn-lt"/>
                <a:ea typeface="+mn-ea"/>
                <a:cs typeface="+mn-cs"/>
              </a:rPr>
              <a:t> Late July (similar to England, often a few days earlier or later)</a:t>
            </a:r>
          </a:p>
          <a:p>
            <a:pPr fontAlgn="t"/>
            <a:r>
              <a:rPr lang="en-GB" sz="1100" b="1" i="0" kern="1200" dirty="0">
                <a:solidFill>
                  <a:schemeClr val="tx1"/>
                </a:solidFill>
                <a:effectLst/>
                <a:latin typeface="+mn-lt"/>
                <a:ea typeface="+mn-ea"/>
                <a:cs typeface="+mn-cs"/>
              </a:rPr>
              <a:t>Ends:</a:t>
            </a:r>
            <a:r>
              <a:rPr lang="en-GB" sz="1100" b="0" i="0" kern="1200" dirty="0">
                <a:solidFill>
                  <a:schemeClr val="tx1"/>
                </a:solidFill>
                <a:effectLst/>
                <a:latin typeface="+mn-lt"/>
                <a:ea typeface="+mn-ea"/>
                <a:cs typeface="+mn-cs"/>
              </a:rPr>
              <a:t> Early September (first week of September)</a:t>
            </a:r>
          </a:p>
          <a:p>
            <a:pPr fontAlgn="t"/>
            <a:r>
              <a:rPr lang="en-GB" sz="1100" b="0" i="0" kern="1200" dirty="0">
                <a:solidFill>
                  <a:schemeClr val="tx1"/>
                </a:solidFill>
                <a:effectLst/>
                <a:latin typeface="+mn-lt"/>
                <a:ea typeface="+mn-ea"/>
                <a:cs typeface="+mn-cs"/>
              </a:rPr>
              <a:t> </a:t>
            </a:r>
            <a:r>
              <a:rPr lang="en-GB" sz="1100" b="1" i="0" kern="1200" dirty="0">
                <a:solidFill>
                  <a:schemeClr val="tx1"/>
                </a:solidFill>
                <a:effectLst/>
                <a:latin typeface="+mn-lt"/>
                <a:ea typeface="+mn-ea"/>
                <a:cs typeface="+mn-cs"/>
              </a:rPr>
              <a:t>Length:</a:t>
            </a:r>
            <a:r>
              <a:rPr lang="en-GB" sz="1100" b="0" i="0" kern="1200" dirty="0">
                <a:solidFill>
                  <a:schemeClr val="tx1"/>
                </a:solidFill>
                <a:effectLst/>
                <a:latin typeface="+mn-lt"/>
                <a:ea typeface="+mn-ea"/>
                <a:cs typeface="+mn-cs"/>
              </a:rPr>
              <a:t> About 6 weeks</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 Usually closely aligned with England, though may vary by a week or two</a:t>
            </a:r>
          </a:p>
          <a:p>
            <a:pPr fontAlgn="t"/>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Scotland</a:t>
            </a:r>
          </a:p>
          <a:p>
            <a:pPr fontAlgn="t"/>
            <a:r>
              <a:rPr lang="en-GB" sz="1100" b="0" i="0" kern="1200" dirty="0">
                <a:solidFill>
                  <a:schemeClr val="tx1"/>
                </a:solidFill>
                <a:effectLst/>
                <a:latin typeface="+mn-lt"/>
                <a:ea typeface="+mn-ea"/>
                <a:cs typeface="+mn-cs"/>
              </a:rPr>
              <a:t>Each local authority sets its own term dates and holidays</a:t>
            </a:r>
          </a:p>
          <a:p>
            <a:pPr fontAlgn="t"/>
            <a:r>
              <a:rPr lang="en-GB" sz="1100" b="1" i="0" kern="1200" dirty="0">
                <a:solidFill>
                  <a:schemeClr val="tx1"/>
                </a:solidFill>
                <a:effectLst/>
                <a:latin typeface="+mn-lt"/>
                <a:ea typeface="+mn-ea"/>
                <a:cs typeface="+mn-cs"/>
              </a:rPr>
              <a:t>Starts:</a:t>
            </a:r>
            <a:r>
              <a:rPr lang="en-GB" sz="1100" b="0" i="0" kern="1200" dirty="0">
                <a:solidFill>
                  <a:schemeClr val="tx1"/>
                </a:solidFill>
                <a:effectLst/>
                <a:latin typeface="+mn-lt"/>
                <a:ea typeface="+mn-ea"/>
                <a:cs typeface="+mn-cs"/>
              </a:rPr>
              <a:t> Late June (usually around </a:t>
            </a:r>
            <a:r>
              <a:rPr lang="en-GB" sz="1100" b="1" i="0" kern="1200" dirty="0">
                <a:solidFill>
                  <a:schemeClr val="tx1"/>
                </a:solidFill>
                <a:effectLst/>
                <a:latin typeface="+mn-lt"/>
                <a:ea typeface="+mn-ea"/>
                <a:cs typeface="+mn-cs"/>
              </a:rPr>
              <a:t>last week of June</a:t>
            </a:r>
            <a:r>
              <a:rPr lang="en-GB" sz="1100" b="0" i="0" kern="1200" dirty="0">
                <a:solidFill>
                  <a:schemeClr val="tx1"/>
                </a:solidFill>
                <a:effectLst/>
                <a:latin typeface="+mn-lt"/>
                <a:ea typeface="+mn-ea"/>
                <a:cs typeface="+mn-cs"/>
              </a:rPr>
              <a:t>)</a:t>
            </a:r>
          </a:p>
          <a:p>
            <a:pPr fontAlgn="t"/>
            <a:r>
              <a:rPr lang="en-GB" sz="1100" b="1" i="0" kern="1200" dirty="0">
                <a:solidFill>
                  <a:schemeClr val="tx1"/>
                </a:solidFill>
                <a:effectLst/>
                <a:latin typeface="+mn-lt"/>
                <a:ea typeface="+mn-ea"/>
                <a:cs typeface="+mn-cs"/>
              </a:rPr>
              <a:t>Ends:</a:t>
            </a:r>
            <a:r>
              <a:rPr lang="en-GB" sz="1100" b="0" i="0" kern="1200" dirty="0">
                <a:solidFill>
                  <a:schemeClr val="tx1"/>
                </a:solidFill>
                <a:effectLst/>
                <a:latin typeface="+mn-lt"/>
                <a:ea typeface="+mn-ea"/>
                <a:cs typeface="+mn-cs"/>
              </a:rPr>
              <a:t> Mid-August (around </a:t>
            </a:r>
            <a:r>
              <a:rPr lang="en-GB" sz="1100" b="1" i="0" kern="1200" dirty="0">
                <a:solidFill>
                  <a:schemeClr val="tx1"/>
                </a:solidFill>
                <a:effectLst/>
                <a:latin typeface="+mn-lt"/>
                <a:ea typeface="+mn-ea"/>
                <a:cs typeface="+mn-cs"/>
              </a:rPr>
              <a:t>mid-August</a:t>
            </a:r>
            <a:r>
              <a:rPr lang="en-GB" sz="1100" b="0" i="0" kern="1200" dirty="0">
                <a:solidFill>
                  <a:schemeClr val="tx1"/>
                </a:solidFill>
                <a:effectLst/>
                <a:latin typeface="+mn-lt"/>
                <a:ea typeface="+mn-ea"/>
                <a:cs typeface="+mn-cs"/>
              </a:rPr>
              <a:t>, e.g. 14–18 August)</a:t>
            </a:r>
          </a:p>
          <a:p>
            <a:pPr fontAlgn="t"/>
            <a:r>
              <a:rPr lang="en-GB" sz="1100" b="0" i="0" kern="1200" dirty="0">
                <a:solidFill>
                  <a:schemeClr val="tx1"/>
                </a:solidFill>
                <a:effectLst/>
                <a:latin typeface="+mn-lt"/>
                <a:ea typeface="+mn-ea"/>
                <a:cs typeface="+mn-cs"/>
              </a:rPr>
              <a:t> </a:t>
            </a:r>
            <a:r>
              <a:rPr lang="en-GB" sz="1100" b="1" i="0" kern="1200" dirty="0">
                <a:solidFill>
                  <a:schemeClr val="tx1"/>
                </a:solidFill>
                <a:effectLst/>
                <a:latin typeface="+mn-lt"/>
                <a:ea typeface="+mn-ea"/>
                <a:cs typeface="+mn-cs"/>
              </a:rPr>
              <a:t>Length:</a:t>
            </a:r>
            <a:r>
              <a:rPr lang="en-GB" sz="1100" b="0" i="0" kern="1200" dirty="0">
                <a:solidFill>
                  <a:schemeClr val="tx1"/>
                </a:solidFill>
                <a:effectLst/>
                <a:latin typeface="+mn-lt"/>
                <a:ea typeface="+mn-ea"/>
                <a:cs typeface="+mn-cs"/>
              </a:rPr>
              <a:t> About 6–7 weeks</a:t>
            </a:r>
            <a:br>
              <a:rPr lang="en-GB" sz="1100" b="0" i="0" kern="1200" dirty="0">
                <a:solidFill>
                  <a:schemeClr val="tx1"/>
                </a:solidFill>
                <a:effectLst/>
                <a:latin typeface="+mn-lt"/>
                <a:ea typeface="+mn-ea"/>
                <a:cs typeface="+mn-cs"/>
              </a:rPr>
            </a:br>
            <a:r>
              <a:rPr lang="en-GB" sz="1100" b="1" i="0" kern="1200" dirty="0">
                <a:solidFill>
                  <a:schemeClr val="tx1"/>
                </a:solidFill>
                <a:effectLst/>
                <a:latin typeface="+mn-lt"/>
                <a:ea typeface="+mn-ea"/>
                <a:cs typeface="+mn-cs"/>
              </a:rPr>
              <a:t>Key difference:</a:t>
            </a:r>
            <a:r>
              <a:rPr lang="en-GB" sz="1100" b="0" i="0" kern="1200" dirty="0">
                <a:solidFill>
                  <a:schemeClr val="tx1"/>
                </a:solidFill>
                <a:effectLst/>
                <a:latin typeface="+mn-lt"/>
                <a:ea typeface="+mn-ea"/>
                <a:cs typeface="+mn-cs"/>
              </a:rPr>
              <a:t> Starts and finishes </a:t>
            </a:r>
            <a:r>
              <a:rPr lang="en-GB" sz="1100" b="1" i="0" kern="1200" dirty="0">
                <a:solidFill>
                  <a:schemeClr val="tx1"/>
                </a:solidFill>
                <a:effectLst/>
                <a:latin typeface="+mn-lt"/>
                <a:ea typeface="+mn-ea"/>
                <a:cs typeface="+mn-cs"/>
              </a:rPr>
              <a:t>earlier than the rest of the UK</a:t>
            </a:r>
          </a:p>
          <a:p>
            <a:pPr fontAlgn="t"/>
            <a:endParaRPr lang="en-GB" sz="1100" b="1"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Source: https://www.which.co.uk/news/article/why-the-summer-holiday-flight-rip-off-is-worse-than-ever-aOoMh6p9UxOF</a:t>
            </a:r>
            <a:endParaRPr lang="en-GB" sz="1100" b="0" i="0" kern="1200" dirty="0">
              <a:solidFill>
                <a:schemeClr val="tx1"/>
              </a:solidFill>
              <a:effectLst/>
              <a:latin typeface="+mn-lt"/>
              <a:ea typeface="+mn-ea"/>
              <a:cs typeface="+mn-cs"/>
            </a:endParaRPr>
          </a:p>
          <a:p>
            <a:pPr fontAlgn="t"/>
            <a:endParaRPr lang="en-GB" sz="11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25</a:t>
            </a:fld>
            <a:endParaRPr lang="en-GB"/>
          </a:p>
        </p:txBody>
      </p:sp>
    </p:spTree>
    <p:extLst>
      <p:ext uri="{BB962C8B-B14F-4D97-AF65-F5344CB8AC3E}">
        <p14:creationId xmlns:p14="http://schemas.microsoft.com/office/powerpoint/2010/main" val="2433060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algn="l">
              <a:buNone/>
            </a:pPr>
            <a:r>
              <a:rPr lang="en-GB" b="1" i="0" dirty="0">
                <a:solidFill>
                  <a:srgbClr val="555555"/>
                </a:solidFill>
                <a:effectLst/>
                <a:latin typeface="Montserrat" panose="00000500000000000000" pitchFamily="2" charset="0"/>
              </a:rPr>
              <a:t>1. </a:t>
            </a:r>
            <a:r>
              <a:rPr lang="en-GB" b="0" i="0" dirty="0">
                <a:solidFill>
                  <a:srgbClr val="555555"/>
                </a:solidFill>
                <a:effectLst/>
                <a:latin typeface="Montserrat" panose="00000500000000000000" pitchFamily="2" charset="0"/>
              </a:rPr>
              <a:t>Late July and August are peak weeks for family travel and attractions. Prices for theme parks, holiday parks, and popular days out can jump significantly once the school holidays officially begin. Booking 6-8 weeks ahead makes a real difference.</a:t>
            </a:r>
          </a:p>
          <a:p>
            <a:pPr algn="l">
              <a:buNone/>
            </a:pPr>
            <a:r>
              <a:rPr lang="en-GB" b="1" i="0" dirty="0">
                <a:solidFill>
                  <a:srgbClr val="555555"/>
                </a:solidFill>
                <a:effectLst/>
                <a:latin typeface="Montserrat" panose="00000500000000000000" pitchFamily="2" charset="0"/>
              </a:rPr>
              <a:t>2. </a:t>
            </a:r>
            <a:r>
              <a:rPr lang="en-GB" b="0" i="0" dirty="0">
                <a:solidFill>
                  <a:srgbClr val="555555"/>
                </a:solidFill>
                <a:effectLst/>
                <a:latin typeface="Montserrat" panose="00000500000000000000" pitchFamily="2" charset="0"/>
              </a:rPr>
              <a:t>February, May, and October half terms are often overlooked compared to the big summer push. They’re perfect for a one-night stay, a day at a local attraction, or a spontaneous road trip, usually without the full summer price tag.</a:t>
            </a:r>
          </a:p>
          <a:p>
            <a:pPr algn="l">
              <a:buNone/>
            </a:pPr>
            <a:r>
              <a:rPr lang="en-GB" b="1" i="0" dirty="0">
                <a:solidFill>
                  <a:srgbClr val="555555"/>
                </a:solidFill>
                <a:effectLst/>
                <a:latin typeface="Montserrat" panose="00000500000000000000" pitchFamily="2" charset="0"/>
              </a:rPr>
              <a:t>3. </a:t>
            </a:r>
            <a:r>
              <a:rPr lang="en-GB" b="0" i="0" dirty="0">
                <a:solidFill>
                  <a:srgbClr val="555555"/>
                </a:solidFill>
                <a:effectLst/>
                <a:latin typeface="Montserrat" panose="00000500000000000000" pitchFamily="2" charset="0"/>
              </a:rPr>
              <a:t>The first Monday of any school holiday is almost always the busiest day at popular attractions. Families rush out on day one. If you can go Tuesday to Thursday, queues and crowds are noticeably better.</a:t>
            </a:r>
          </a:p>
          <a:p>
            <a:pPr algn="l">
              <a:buNone/>
            </a:pPr>
            <a:r>
              <a:rPr lang="en-GB" b="1" i="0" dirty="0">
                <a:solidFill>
                  <a:srgbClr val="555555"/>
                </a:solidFill>
                <a:effectLst/>
                <a:latin typeface="Montserrat" panose="00000500000000000000" pitchFamily="2" charset="0"/>
              </a:rPr>
              <a:t>4. </a:t>
            </a:r>
            <a:r>
              <a:rPr lang="en-GB" b="0" i="0" dirty="0">
                <a:solidFill>
                  <a:srgbClr val="555555"/>
                </a:solidFill>
                <a:effectLst/>
                <a:latin typeface="Montserrat" panose="00000500000000000000" pitchFamily="2" charset="0"/>
              </a:rPr>
              <a:t>Some venues run reduced hours or special holiday programmes during school breaks. Worth a quick check on their website rather than showing up and finding limited access.</a:t>
            </a:r>
          </a:p>
          <a:p>
            <a:pPr algn="l">
              <a:buNone/>
            </a:pPr>
            <a:r>
              <a:rPr lang="en-GB" b="0" i="0" dirty="0">
                <a:solidFill>
                  <a:srgbClr val="555555"/>
                </a:solidFill>
                <a:effectLst/>
                <a:latin typeface="Montserrat" panose="00000500000000000000" pitchFamily="2" charset="0"/>
              </a:rPr>
              <a:t>5. Using </a:t>
            </a:r>
            <a:r>
              <a:rPr lang="en-GB" b="0" i="0" dirty="0" err="1">
                <a:solidFill>
                  <a:srgbClr val="555555"/>
                </a:solidFill>
                <a:effectLst/>
                <a:latin typeface="Montserrat" panose="00000500000000000000" pitchFamily="2" charset="0"/>
              </a:rPr>
              <a:t>Ingocnito</a:t>
            </a:r>
            <a:r>
              <a:rPr lang="en-GB" b="0" i="0" dirty="0">
                <a:solidFill>
                  <a:srgbClr val="555555"/>
                </a:solidFill>
                <a:effectLst/>
                <a:latin typeface="Montserrat" panose="00000500000000000000" pitchFamily="2" charset="0"/>
              </a:rPr>
              <a:t> mode on your browser can stop sites from increasing the price if you return to book later. Retailers often </a:t>
            </a:r>
            <a:r>
              <a:rPr lang="en-GB" b="0" i="0" dirty="0" err="1">
                <a:solidFill>
                  <a:srgbClr val="555555"/>
                </a:solidFill>
                <a:effectLst/>
                <a:latin typeface="Montserrat" panose="00000500000000000000" pitchFamily="2" charset="0"/>
              </a:rPr>
              <a:t>advertiste</a:t>
            </a:r>
            <a:r>
              <a:rPr lang="en-GB" b="0" i="0" dirty="0">
                <a:solidFill>
                  <a:srgbClr val="555555"/>
                </a:solidFill>
                <a:effectLst/>
                <a:latin typeface="Montserrat" panose="00000500000000000000" pitchFamily="2" charset="0"/>
              </a:rPr>
              <a:t> discount for booking via an app or mobile but this isn’t always the case, so check on mobile browser, app and laptop if available.</a:t>
            </a:r>
          </a:p>
          <a:p>
            <a:pPr algn="l">
              <a:buNone/>
            </a:pPr>
            <a:r>
              <a:rPr lang="en-GB" b="1" i="0" dirty="0">
                <a:solidFill>
                  <a:srgbClr val="555555"/>
                </a:solidFill>
                <a:effectLst/>
                <a:latin typeface="Montserrat" panose="00000500000000000000" pitchFamily="2" charset="0"/>
              </a:rPr>
              <a:t>5. </a:t>
            </a:r>
            <a:r>
              <a:rPr lang="en-GB" b="0" i="0" dirty="0">
                <a:solidFill>
                  <a:srgbClr val="555555"/>
                </a:solidFill>
                <a:effectLst/>
                <a:latin typeface="Montserrat" panose="00000500000000000000" pitchFamily="2" charset="0"/>
              </a:rPr>
              <a:t>Plan your Christmas early too The best Christmas activities and </a:t>
            </a:r>
            <a:r>
              <a:rPr lang="en-GB" b="0" i="0" dirty="0" err="1">
                <a:solidFill>
                  <a:srgbClr val="555555"/>
                </a:solidFill>
                <a:effectLst/>
                <a:latin typeface="Montserrat" panose="00000500000000000000" pitchFamily="2" charset="0"/>
              </a:rPr>
              <a:t>holidaysbook</a:t>
            </a:r>
            <a:r>
              <a:rPr lang="en-GB" b="0" i="0" dirty="0">
                <a:solidFill>
                  <a:srgbClr val="555555"/>
                </a:solidFill>
                <a:effectLst/>
                <a:latin typeface="Montserrat" panose="00000500000000000000" pitchFamily="2" charset="0"/>
              </a:rPr>
              <a:t> up fast, especially popular light trails and grotto experiences. If you’re planning something special for the Christmas holiday window, don’t leave it until December.</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27</a:t>
            </a:fld>
            <a:endParaRPr lang="en-GB"/>
          </a:p>
        </p:txBody>
      </p:sp>
    </p:spTree>
    <p:extLst>
      <p:ext uri="{BB962C8B-B14F-4D97-AF65-F5344CB8AC3E}">
        <p14:creationId xmlns:p14="http://schemas.microsoft.com/office/powerpoint/2010/main" val="3535025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GB" dirty="0"/>
              <a:t>https://www.promopro.co.uk/blog/how-much-do-brits-really-spend-on-summer-holidays</a:t>
            </a:r>
          </a:p>
        </p:txBody>
      </p:sp>
      <p:sp>
        <p:nvSpPr>
          <p:cNvPr id="4" name="Slide Number Placeholder 3"/>
          <p:cNvSpPr>
            <a:spLocks noGrp="1"/>
          </p:cNvSpPr>
          <p:nvPr>
            <p:ph type="sldNum" sz="quarter" idx="5"/>
          </p:nvPr>
        </p:nvSpPr>
        <p:spPr/>
        <p:txBody>
          <a:bodyPr/>
          <a:lstStyle/>
          <a:p>
            <a:fld id="{5BFEAE42-E3FE-4405-B7FC-4425D05B92A0}" type="slidenum">
              <a:rPr lang="en-GB" smtClean="0"/>
              <a:pPr/>
              <a:t>28</a:t>
            </a:fld>
            <a:endParaRPr lang="en-GB"/>
          </a:p>
        </p:txBody>
      </p:sp>
    </p:spTree>
    <p:extLst>
      <p:ext uri="{BB962C8B-B14F-4D97-AF65-F5344CB8AC3E}">
        <p14:creationId xmlns:p14="http://schemas.microsoft.com/office/powerpoint/2010/main" val="1030433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E913-1F81-59A8-150D-5B5CEC5D1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EA98C6-CE36-1609-A415-881C03E85A13}"/>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B2366E19-4757-9E74-22A3-2706BC36D7B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FC9B8F9-A4BB-C452-3638-B4555CEC39A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FB66A-AAA8-4839-9C45-0E10834EAA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342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pPr fontAlgn="t"/>
            <a:r>
              <a:rPr lang="en-GB" sz="1100" b="1" i="0" kern="1200" dirty="0">
                <a:solidFill>
                  <a:schemeClr val="tx1"/>
                </a:solidFill>
                <a:effectLst/>
                <a:latin typeface="+mn-lt"/>
                <a:ea typeface="+mn-ea"/>
                <a:cs typeface="+mn-cs"/>
              </a:rPr>
              <a:t>Travel Insurance</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The Personal Travel Insurance policy provides coverage for any trip that includes an overnight stay or a flight, whether in the UK or abroad. It offers financial protection with up to £5,000 for trip abandonment and up to £1,000 for missed departures, helping to reduce the impact of unexpected disruptions. The policy also covers participation in over 200 sports, including higher-risk activities such as motor biking. Employees can choose worldwide cover, add winter sports protection, and extend the policy to partners and children. Trips are covered for up to 60 days, though business travel covered by a separate company policy is excluded.</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Emergency Back-up Care (Bright Horizons Care Advantage)</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The Bright Horizons Care Advantage Programme provides practical support to help manage family responsibilities, particularly during unexpected situations. A key feature is access to emergency back-up care for children and adult dependants, with up to 15 days available per employee each year. This care can be arranged up to one month in advance, giving flexibility when usual arrangements fall through. The programme also resets annually in March, ensuring ongoing access to support.</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Additional Family Support Services</a:t>
            </a:r>
            <a:br>
              <a:rPr lang="en-GB" sz="1100" b="0" i="0" kern="1200" dirty="0">
                <a:solidFill>
                  <a:schemeClr val="tx1"/>
                </a:solidFill>
                <a:effectLst/>
                <a:latin typeface="+mn-lt"/>
                <a:ea typeface="+mn-ea"/>
                <a:cs typeface="+mn-cs"/>
              </a:rPr>
            </a:br>
            <a:r>
              <a:rPr lang="en-GB" sz="1100" b="0" i="0" kern="1200" dirty="0">
                <a:solidFill>
                  <a:schemeClr val="tx1"/>
                </a:solidFill>
                <a:effectLst/>
                <a:latin typeface="+mn-lt"/>
                <a:ea typeface="+mn-ea"/>
                <a:cs typeface="+mn-cs"/>
              </a:rPr>
              <a:t>In addition to emergency care, the Care Advantage Programme helps employees find long-term childcare and adult care solutions. This includes access to exclusive discounts at participating nurseries and holiday clubs across the UK, making regular care more affordable. Employees also benefit from preferred access to Bright Horizons nurseries and online resources that simplify the search for suitable care options, helping to balance work and family life more effectively.</a:t>
            </a: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40</a:t>
            </a:fld>
            <a:endParaRPr lang="en-GB"/>
          </a:p>
        </p:txBody>
      </p:sp>
    </p:spTree>
    <p:extLst>
      <p:ext uri="{BB962C8B-B14F-4D97-AF65-F5344CB8AC3E}">
        <p14:creationId xmlns:p14="http://schemas.microsoft.com/office/powerpoint/2010/main" val="181904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DDEDA-BCA8-1265-F05C-4449012FBE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ABB8C-1537-1332-5DBB-36B9BAAB11C6}"/>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AB7652C1-3E5E-520D-0B8A-C4CC160764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7A6B760-45B5-8639-11C8-2350A07214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FB66A-AAA8-4839-9C45-0E10834EAA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46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4501-F23C-55AA-D173-F17BF60B7E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D9441-DACA-D1A7-E9E8-455279579438}"/>
              </a:ext>
            </a:extLst>
          </p:cNvPr>
          <p:cNvSpPr>
            <a:spLocks noGrp="1" noRot="1" noChangeAspect="1"/>
          </p:cNvSpPr>
          <p:nvPr>
            <p:ph type="sldImg"/>
          </p:nvPr>
        </p:nvSpPr>
        <p:spPr>
          <a:xfrm>
            <a:off x="685800" y="1143000"/>
            <a:ext cx="5486400" cy="3086100"/>
          </a:xfrm>
        </p:spPr>
        <p:txBody>
          <a:bodyPr/>
          <a:lstStyle/>
          <a:p>
            <a:endParaRPr lang="en-GB"/>
          </a:p>
        </p:txBody>
      </p:sp>
      <p:sp>
        <p:nvSpPr>
          <p:cNvPr id="3" name="Notes Placeholder 2">
            <a:extLst>
              <a:ext uri="{FF2B5EF4-FFF2-40B4-BE49-F238E27FC236}">
                <a16:creationId xmlns:a16="http://schemas.microsoft.com/office/drawing/2014/main" id="{E160D6EF-D68A-354F-4B9E-F4B9C3943D9F}"/>
              </a:ext>
            </a:extLst>
          </p:cNvPr>
          <p:cNvSpPr>
            <a:spLocks noGrp="1"/>
          </p:cNvSpPr>
          <p:nvPr>
            <p:ph type="body" idx="1"/>
          </p:nvPr>
        </p:nvSpPr>
        <p:spPr/>
        <p:txBody>
          <a:bodyPr/>
          <a:lstStyle/>
          <a:p>
            <a:r>
              <a:rPr lang="en-GB"/>
              <a:t> </a:t>
            </a:r>
          </a:p>
        </p:txBody>
      </p:sp>
      <p:sp>
        <p:nvSpPr>
          <p:cNvPr id="4" name="Slide Number Placeholder 3">
            <a:extLst>
              <a:ext uri="{FF2B5EF4-FFF2-40B4-BE49-F238E27FC236}">
                <a16:creationId xmlns:a16="http://schemas.microsoft.com/office/drawing/2014/main" id="{790BA263-1EF0-D754-BE0C-0283F2C2D9B0}"/>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cs typeface="+mn-cs"/>
              </a:rPr>
              <a:t>358</a:t>
            </a:r>
          </a:p>
        </p:txBody>
      </p:sp>
    </p:spTree>
    <p:extLst>
      <p:ext uri="{BB962C8B-B14F-4D97-AF65-F5344CB8AC3E}">
        <p14:creationId xmlns:p14="http://schemas.microsoft.com/office/powerpoint/2010/main" val="1152521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8677E-7AB5-DA71-3BCA-9788EDB18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E3B6C-F441-82FE-C538-24B05BE52582}"/>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6CAB10FA-74F0-E26A-5FA2-11FEA010E8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DB40A5-B289-AF81-80B4-BF1EAF3D0A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FB66A-AAA8-4839-9C45-0E10834EAA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790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dirty="0"/>
              <a:t>Page 1.  Unique feedback form for general use.</a:t>
            </a:r>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350</a:t>
            </a:r>
          </a:p>
        </p:txBody>
      </p:sp>
    </p:spTree>
    <p:extLst>
      <p:ext uri="{BB962C8B-B14F-4D97-AF65-F5344CB8AC3E}">
        <p14:creationId xmlns:p14="http://schemas.microsoft.com/office/powerpoint/2010/main" val="854465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2.  Unique feedback form for general use.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ヒラギノ角ゴ Pro W3"/>
                <a:cs typeface="+mn-cs"/>
              </a:rPr>
              <a:t>353</a:t>
            </a:r>
          </a:p>
        </p:txBody>
      </p:sp>
    </p:spTree>
    <p:extLst>
      <p:ext uri="{BB962C8B-B14F-4D97-AF65-F5344CB8AC3E}">
        <p14:creationId xmlns:p14="http://schemas.microsoft.com/office/powerpoint/2010/main" val="3659179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rPr>
              <a:t>4</a:t>
            </a:r>
          </a:p>
        </p:txBody>
      </p:sp>
    </p:spTree>
    <p:extLst>
      <p:ext uri="{BB962C8B-B14F-4D97-AF65-F5344CB8AC3E}">
        <p14:creationId xmlns:p14="http://schemas.microsoft.com/office/powerpoint/2010/main" val="932850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E92B48-7F1E-4690-886D-5B1602AE8EED}" type="slidenum">
              <a:rPr lang="en-GB" smtClean="0"/>
              <a:t>49</a:t>
            </a:fld>
            <a:endParaRPr lang="en-GB"/>
          </a:p>
        </p:txBody>
      </p:sp>
    </p:spTree>
    <p:extLst>
      <p:ext uri="{BB962C8B-B14F-4D97-AF65-F5344CB8AC3E}">
        <p14:creationId xmlns:p14="http://schemas.microsoft.com/office/powerpoint/2010/main" val="412849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357</a:t>
            </a:r>
          </a:p>
        </p:txBody>
      </p:sp>
    </p:spTree>
    <p:extLst>
      <p:ext uri="{BB962C8B-B14F-4D97-AF65-F5344CB8AC3E}">
        <p14:creationId xmlns:p14="http://schemas.microsoft.com/office/powerpoint/2010/main" val="1478668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cs typeface="+mn-cs"/>
              </a:rPr>
              <a:t>358</a:t>
            </a:r>
          </a:p>
        </p:txBody>
      </p:sp>
    </p:spTree>
    <p:extLst>
      <p:ext uri="{BB962C8B-B14F-4D97-AF65-F5344CB8AC3E}">
        <p14:creationId xmlns:p14="http://schemas.microsoft.com/office/powerpoint/2010/main" val="2060010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360</a:t>
            </a:r>
          </a:p>
        </p:txBody>
      </p:sp>
    </p:spTree>
    <p:extLst>
      <p:ext uri="{BB962C8B-B14F-4D97-AF65-F5344CB8AC3E}">
        <p14:creationId xmlns:p14="http://schemas.microsoft.com/office/powerpoint/2010/main" val="2813819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362</a:t>
            </a:r>
          </a:p>
        </p:txBody>
      </p:sp>
    </p:spTree>
    <p:extLst>
      <p:ext uri="{BB962C8B-B14F-4D97-AF65-F5344CB8AC3E}">
        <p14:creationId xmlns:p14="http://schemas.microsoft.com/office/powerpoint/2010/main" val="1762615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a:t> </a:t>
            </a:r>
          </a:p>
          <a:p>
            <a:endParaRPr lang="en-GB"/>
          </a:p>
          <a:p>
            <a:r>
              <a:rPr lang="en-GB"/>
              <a:t>Back end caveat (WAW only)</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ヒラギノ角ゴ Pro W3"/>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ヒラギノ角ゴ Pro W3"/>
                <a:cs typeface="+mn-cs"/>
              </a:rPr>
              <a:t>363</a:t>
            </a:r>
          </a:p>
        </p:txBody>
      </p:sp>
    </p:spTree>
    <p:extLst>
      <p:ext uri="{BB962C8B-B14F-4D97-AF65-F5344CB8AC3E}">
        <p14:creationId xmlns:p14="http://schemas.microsoft.com/office/powerpoint/2010/main" val="4016943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GB"/>
          </a:p>
        </p:txBody>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r>
              <a:rPr lang="en-GB"/>
              <a:t>364</a:t>
            </a:r>
          </a:p>
        </p:txBody>
      </p:sp>
    </p:spTree>
    <p:extLst>
      <p:ext uri="{BB962C8B-B14F-4D97-AF65-F5344CB8AC3E}">
        <p14:creationId xmlns:p14="http://schemas.microsoft.com/office/powerpoint/2010/main" val="107076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EFB66A-AAA8-4839-9C45-0E10834EAA4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19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25000" lnSpcReduction="20000"/>
          </a:bodyPr>
          <a:lstStyle/>
          <a:p>
            <a:pPr fontAlgn="t"/>
            <a:r>
              <a:rPr lang="en-GB" sz="1100" b="1" i="0" kern="1200" dirty="0">
                <a:solidFill>
                  <a:schemeClr val="tx1"/>
                </a:solidFill>
                <a:effectLst/>
                <a:latin typeface="+mn-lt"/>
                <a:ea typeface="+mn-ea"/>
                <a:cs typeface="+mn-cs"/>
              </a:rPr>
              <a:t>1. More Socialising and Travel</a:t>
            </a:r>
          </a:p>
          <a:p>
            <a:pPr fontAlgn="t"/>
            <a:r>
              <a:rPr lang="en-GB" sz="1100" b="0" i="0" kern="1200" dirty="0">
                <a:solidFill>
                  <a:schemeClr val="tx1"/>
                </a:solidFill>
                <a:effectLst/>
                <a:latin typeface="+mn-lt"/>
                <a:ea typeface="+mn-ea"/>
                <a:cs typeface="+mn-cs"/>
              </a:rPr>
              <a:t>Summer brings </a:t>
            </a:r>
            <a:r>
              <a:rPr lang="en-GB" sz="1100" b="1" i="0" kern="1200" dirty="0">
                <a:solidFill>
                  <a:schemeClr val="tx1"/>
                </a:solidFill>
                <a:effectLst/>
                <a:latin typeface="+mn-lt"/>
                <a:ea typeface="+mn-ea"/>
                <a:cs typeface="+mn-cs"/>
              </a:rPr>
              <a:t>holidays, festivals, weddings, and days out</a:t>
            </a:r>
            <a:endParaRPr lang="en-GB" sz="1100" b="0" i="0" kern="1200" dirty="0">
              <a:solidFill>
                <a:schemeClr val="tx1"/>
              </a:solidFill>
              <a:effectLst/>
              <a:latin typeface="+mn-lt"/>
              <a:ea typeface="+mn-ea"/>
              <a:cs typeface="+mn-cs"/>
            </a:endParaRPr>
          </a:p>
          <a:p>
            <a:pPr fontAlgn="t"/>
            <a:r>
              <a:rPr lang="en-GB" sz="1100" b="0" i="0" kern="1200" dirty="0">
                <a:solidFill>
                  <a:schemeClr val="tx1"/>
                </a:solidFill>
                <a:effectLst/>
                <a:latin typeface="+mn-lt"/>
                <a:ea typeface="+mn-ea"/>
                <a:cs typeface="+mn-cs"/>
              </a:rPr>
              <a:t>People tend to spend more on: </a:t>
            </a:r>
          </a:p>
          <a:p>
            <a:pPr lvl="1" fontAlgn="t"/>
            <a:r>
              <a:rPr lang="en-GB" sz="1050" b="0" i="0" kern="1200" dirty="0">
                <a:solidFill>
                  <a:schemeClr val="tx1"/>
                </a:solidFill>
                <a:effectLst/>
                <a:latin typeface="+mn-lt"/>
                <a:ea typeface="+mn-ea"/>
                <a:cs typeface="+mn-cs"/>
              </a:rPr>
              <a:t>Transport (fuel, trains, flights)</a:t>
            </a:r>
          </a:p>
          <a:p>
            <a:pPr lvl="1" fontAlgn="t"/>
            <a:r>
              <a:rPr lang="en-GB" sz="1050" b="0" i="0" kern="1200" dirty="0">
                <a:solidFill>
                  <a:schemeClr val="tx1"/>
                </a:solidFill>
                <a:effectLst/>
                <a:latin typeface="+mn-lt"/>
                <a:ea typeface="+mn-ea"/>
                <a:cs typeface="+mn-cs"/>
              </a:rPr>
              <a:t>Accommodation and holidays</a:t>
            </a:r>
          </a:p>
          <a:p>
            <a:pPr lvl="1" fontAlgn="t"/>
            <a:r>
              <a:rPr lang="en-GB" sz="1050" b="0" i="0" kern="1200" dirty="0">
                <a:solidFill>
                  <a:schemeClr val="tx1"/>
                </a:solidFill>
                <a:effectLst/>
                <a:latin typeface="+mn-lt"/>
                <a:ea typeface="+mn-ea"/>
                <a:cs typeface="+mn-cs"/>
              </a:rPr>
              <a:t>Eating out, pubs, and events</a:t>
            </a:r>
          </a:p>
          <a:p>
            <a:pPr fontAlgn="t"/>
            <a:r>
              <a:rPr lang="en-GB" sz="1100" b="0" i="0" kern="1200" dirty="0">
                <a:solidFill>
                  <a:schemeClr val="tx1"/>
                </a:solidFill>
                <a:effectLst/>
                <a:latin typeface="+mn-lt"/>
                <a:ea typeface="+mn-ea"/>
                <a:cs typeface="+mn-cs"/>
              </a:rPr>
              <a:t>This increase in discretionary spending makes overall living costs feel higher</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2. Peak Pricing (Supply &amp; Demand)</a:t>
            </a:r>
          </a:p>
          <a:p>
            <a:pPr fontAlgn="t"/>
            <a:r>
              <a:rPr lang="en-GB" sz="1100" b="0" i="0" kern="1200" dirty="0">
                <a:solidFill>
                  <a:schemeClr val="tx1"/>
                </a:solidFill>
                <a:effectLst/>
                <a:latin typeface="+mn-lt"/>
                <a:ea typeface="+mn-ea"/>
                <a:cs typeface="+mn-cs"/>
              </a:rPr>
              <a:t>Many industries raise prices due to </a:t>
            </a:r>
            <a:r>
              <a:rPr lang="en-GB" sz="1100" b="1" i="0" kern="1200" dirty="0">
                <a:solidFill>
                  <a:schemeClr val="tx1"/>
                </a:solidFill>
                <a:effectLst/>
                <a:latin typeface="+mn-lt"/>
                <a:ea typeface="+mn-ea"/>
                <a:cs typeface="+mn-cs"/>
              </a:rPr>
              <a:t>higher demand in summer</a:t>
            </a:r>
            <a:r>
              <a:rPr lang="en-GB" sz="1100" b="0" i="0" kern="1200" dirty="0">
                <a:solidFill>
                  <a:schemeClr val="tx1"/>
                </a:solidFill>
                <a:effectLst/>
                <a:latin typeface="+mn-lt"/>
                <a:ea typeface="+mn-ea"/>
                <a:cs typeface="+mn-cs"/>
              </a:rPr>
              <a:t> </a:t>
            </a:r>
          </a:p>
          <a:p>
            <a:pPr lvl="1" fontAlgn="t"/>
            <a:r>
              <a:rPr lang="en-GB" sz="1050" b="0" i="0" kern="1200" dirty="0">
                <a:solidFill>
                  <a:schemeClr val="tx1"/>
                </a:solidFill>
                <a:effectLst/>
                <a:latin typeface="+mn-lt"/>
                <a:ea typeface="+mn-ea"/>
                <a:cs typeface="+mn-cs"/>
              </a:rPr>
              <a:t>Hotels, flights, and holiday rentals are typically more expensive during school holidays</a:t>
            </a:r>
          </a:p>
          <a:p>
            <a:pPr lvl="1" fontAlgn="t"/>
            <a:r>
              <a:rPr lang="en-GB" sz="1050" b="0" i="0" kern="1200" dirty="0">
                <a:solidFill>
                  <a:schemeClr val="tx1"/>
                </a:solidFill>
                <a:effectLst/>
                <a:latin typeface="+mn-lt"/>
                <a:ea typeface="+mn-ea"/>
                <a:cs typeface="+mn-cs"/>
              </a:rPr>
              <a:t>Childcare costs can rise when kids are off school</a:t>
            </a:r>
          </a:p>
          <a:p>
            <a:pPr fontAlgn="t"/>
            <a:r>
              <a:rPr lang="en-GB" sz="1100" b="0" i="0" kern="1200" dirty="0">
                <a:solidFill>
                  <a:schemeClr val="tx1"/>
                </a:solidFill>
                <a:effectLst/>
                <a:latin typeface="+mn-lt"/>
                <a:ea typeface="+mn-ea"/>
                <a:cs typeface="+mn-cs"/>
              </a:rPr>
              <a:t>This is classic </a:t>
            </a:r>
            <a:r>
              <a:rPr lang="en-GB" sz="1100" b="1" i="0" kern="1200" dirty="0">
                <a:solidFill>
                  <a:schemeClr val="tx1"/>
                </a:solidFill>
                <a:effectLst/>
                <a:latin typeface="+mn-lt"/>
                <a:ea typeface="+mn-ea"/>
                <a:cs typeface="+mn-cs"/>
              </a:rPr>
              <a:t>seasonal pricing pressure</a:t>
            </a:r>
            <a:endParaRPr lang="en-GB" sz="1100" b="0" i="0" kern="1200" dirty="0">
              <a:solidFill>
                <a:schemeClr val="tx1"/>
              </a:solidFill>
              <a:effectLst/>
              <a:latin typeface="+mn-lt"/>
              <a:ea typeface="+mn-ea"/>
              <a:cs typeface="+mn-cs"/>
            </a:endParaRP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3. Food and Drink Spending Shifts</a:t>
            </a:r>
          </a:p>
          <a:p>
            <a:pPr fontAlgn="t"/>
            <a:r>
              <a:rPr lang="en-GB" sz="1100" b="0" i="0" kern="1200" dirty="0">
                <a:solidFill>
                  <a:schemeClr val="tx1"/>
                </a:solidFill>
                <a:effectLst/>
                <a:latin typeface="+mn-lt"/>
                <a:ea typeface="+mn-ea"/>
                <a:cs typeface="+mn-cs"/>
              </a:rPr>
              <a:t>While some fresh produce is cheaper in summer, people often: </a:t>
            </a:r>
          </a:p>
          <a:p>
            <a:pPr lvl="1" fontAlgn="t"/>
            <a:r>
              <a:rPr lang="en-GB" sz="1050" b="0" i="0" kern="1200" dirty="0">
                <a:solidFill>
                  <a:schemeClr val="tx1"/>
                </a:solidFill>
                <a:effectLst/>
                <a:latin typeface="+mn-lt"/>
                <a:ea typeface="+mn-ea"/>
                <a:cs typeface="+mn-cs"/>
              </a:rPr>
              <a:t>Buy more premium or convenience foods (BBQs, picnics, drinks)</a:t>
            </a:r>
          </a:p>
          <a:p>
            <a:pPr lvl="1" fontAlgn="t"/>
            <a:r>
              <a:rPr lang="en-GB" sz="1050" b="0" i="0" kern="1200" dirty="0">
                <a:solidFill>
                  <a:schemeClr val="tx1"/>
                </a:solidFill>
                <a:effectLst/>
                <a:latin typeface="+mn-lt"/>
                <a:ea typeface="+mn-ea"/>
                <a:cs typeface="+mn-cs"/>
              </a:rPr>
              <a:t>Eat out more frequently</a:t>
            </a:r>
          </a:p>
          <a:p>
            <a:pPr fontAlgn="t"/>
            <a:r>
              <a:rPr lang="en-GB" sz="1100" b="0" i="0" kern="1200" dirty="0">
                <a:solidFill>
                  <a:schemeClr val="tx1"/>
                </a:solidFill>
                <a:effectLst/>
                <a:latin typeface="+mn-lt"/>
                <a:ea typeface="+mn-ea"/>
                <a:cs typeface="+mn-cs"/>
              </a:rPr>
              <a:t>Social gatherings can push grocery and hospitality spending up</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4. Energy Bills Aren’t Always Lower</a:t>
            </a:r>
          </a:p>
          <a:p>
            <a:pPr fontAlgn="t"/>
            <a:r>
              <a:rPr lang="en-GB" sz="1100" b="0" i="0" kern="1200" dirty="0">
                <a:solidFill>
                  <a:schemeClr val="tx1"/>
                </a:solidFill>
                <a:effectLst/>
                <a:latin typeface="+mn-lt"/>
                <a:ea typeface="+mn-ea"/>
                <a:cs typeface="+mn-cs"/>
              </a:rPr>
              <a:t>Heating costs drop, but savings can be offset by: </a:t>
            </a:r>
          </a:p>
          <a:p>
            <a:pPr lvl="1" fontAlgn="t"/>
            <a:r>
              <a:rPr lang="en-GB" sz="1050" b="0" i="0" kern="1200" dirty="0">
                <a:solidFill>
                  <a:schemeClr val="tx1"/>
                </a:solidFill>
                <a:effectLst/>
                <a:latin typeface="+mn-lt"/>
                <a:ea typeface="+mn-ea"/>
                <a:cs typeface="+mn-cs"/>
              </a:rPr>
              <a:t>Increased electricity use (fans, appliances, more time at home during holidays)</a:t>
            </a:r>
          </a:p>
          <a:p>
            <a:pPr lvl="1" fontAlgn="t"/>
            <a:r>
              <a:rPr lang="en-GB" sz="1050" b="0" i="0" kern="1200" dirty="0">
                <a:solidFill>
                  <a:schemeClr val="tx1"/>
                </a:solidFill>
                <a:effectLst/>
                <a:latin typeface="+mn-lt"/>
                <a:ea typeface="+mn-ea"/>
                <a:cs typeface="+mn-cs"/>
              </a:rPr>
              <a:t>Fixed tariffs or averaging payments, which keep bills steady year-round</a:t>
            </a:r>
          </a:p>
          <a:p>
            <a:pPr fontAlgn="t"/>
            <a:r>
              <a:rPr lang="en-GB" sz="1100" b="0" i="0" kern="1200" dirty="0">
                <a:solidFill>
                  <a:schemeClr val="tx1"/>
                </a:solidFill>
                <a:effectLst/>
                <a:latin typeface="+mn-lt"/>
                <a:ea typeface="+mn-ea"/>
                <a:cs typeface="+mn-cs"/>
              </a:rPr>
              <a:t>So costs don’t drop as much as expected</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5. Higher Transport Costs</a:t>
            </a:r>
          </a:p>
          <a:p>
            <a:pPr fontAlgn="t"/>
            <a:r>
              <a:rPr lang="en-GB" sz="1100" b="0" i="0" kern="1200" dirty="0">
                <a:solidFill>
                  <a:schemeClr val="tx1"/>
                </a:solidFill>
                <a:effectLst/>
                <a:latin typeface="+mn-lt"/>
                <a:ea typeface="+mn-ea"/>
                <a:cs typeface="+mn-cs"/>
              </a:rPr>
              <a:t>More travel = more: </a:t>
            </a:r>
          </a:p>
          <a:p>
            <a:pPr lvl="1" fontAlgn="t"/>
            <a:r>
              <a:rPr lang="en-GB" sz="1050" b="0" i="0" kern="1200" dirty="0">
                <a:solidFill>
                  <a:schemeClr val="tx1"/>
                </a:solidFill>
                <a:effectLst/>
                <a:latin typeface="+mn-lt"/>
                <a:ea typeface="+mn-ea"/>
                <a:cs typeface="+mn-cs"/>
              </a:rPr>
              <a:t>Fuel usage (petrol prices often rise with demand)</a:t>
            </a:r>
          </a:p>
          <a:p>
            <a:pPr lvl="1" fontAlgn="t"/>
            <a:r>
              <a:rPr lang="en-GB" sz="1050" b="0" i="0" kern="1200" dirty="0">
                <a:solidFill>
                  <a:schemeClr val="tx1"/>
                </a:solidFill>
                <a:effectLst/>
                <a:latin typeface="+mn-lt"/>
                <a:ea typeface="+mn-ea"/>
                <a:cs typeface="+mn-cs"/>
              </a:rPr>
              <a:t>Train fares (especially at peak times)</a:t>
            </a:r>
          </a:p>
          <a:p>
            <a:pPr fontAlgn="t"/>
            <a:r>
              <a:rPr lang="en-GB" sz="1100" b="0" i="0" kern="1200" dirty="0">
                <a:solidFill>
                  <a:schemeClr val="tx1"/>
                </a:solidFill>
                <a:effectLst/>
                <a:latin typeface="+mn-lt"/>
                <a:ea typeface="+mn-ea"/>
                <a:cs typeface="+mn-cs"/>
              </a:rPr>
              <a:t>Road trips and commuting changes can increase expenses</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6. Seasonal Purchases</a:t>
            </a:r>
          </a:p>
          <a:p>
            <a:pPr fontAlgn="t"/>
            <a:r>
              <a:rPr lang="en-GB" sz="1100" b="0" i="0" kern="1200" dirty="0">
                <a:solidFill>
                  <a:schemeClr val="tx1"/>
                </a:solidFill>
                <a:effectLst/>
                <a:latin typeface="+mn-lt"/>
                <a:ea typeface="+mn-ea"/>
                <a:cs typeface="+mn-cs"/>
              </a:rPr>
              <a:t>People often spend on: </a:t>
            </a:r>
          </a:p>
          <a:p>
            <a:pPr lvl="1" fontAlgn="t"/>
            <a:r>
              <a:rPr lang="en-GB" sz="1050" b="0" i="0" kern="1200" dirty="0">
                <a:solidFill>
                  <a:schemeClr val="tx1"/>
                </a:solidFill>
                <a:effectLst/>
                <a:latin typeface="+mn-lt"/>
                <a:ea typeface="+mn-ea"/>
                <a:cs typeface="+mn-cs"/>
              </a:rPr>
              <a:t>Summer clothing</a:t>
            </a:r>
          </a:p>
          <a:p>
            <a:pPr lvl="1" fontAlgn="t"/>
            <a:r>
              <a:rPr lang="en-GB" sz="1050" b="0" i="0" kern="1200" dirty="0">
                <a:solidFill>
                  <a:schemeClr val="tx1"/>
                </a:solidFill>
                <a:effectLst/>
                <a:latin typeface="+mn-lt"/>
                <a:ea typeface="+mn-ea"/>
                <a:cs typeface="+mn-cs"/>
              </a:rPr>
              <a:t>Outdoor furniture or gardening supplies</a:t>
            </a:r>
          </a:p>
          <a:p>
            <a:pPr lvl="1" fontAlgn="t"/>
            <a:r>
              <a:rPr lang="en-GB" sz="1050" b="0" i="0" kern="1200" dirty="0">
                <a:solidFill>
                  <a:schemeClr val="tx1"/>
                </a:solidFill>
                <a:effectLst/>
                <a:latin typeface="+mn-lt"/>
                <a:ea typeface="+mn-ea"/>
                <a:cs typeface="+mn-cs"/>
              </a:rPr>
              <a:t>Home improvements</a:t>
            </a:r>
          </a:p>
          <a:p>
            <a:pPr fontAlgn="t"/>
            <a:r>
              <a:rPr lang="en-GB" sz="1100" b="0" i="0" kern="1200" dirty="0">
                <a:solidFill>
                  <a:schemeClr val="tx1"/>
                </a:solidFill>
                <a:effectLst/>
                <a:latin typeface="+mn-lt"/>
                <a:ea typeface="+mn-ea"/>
                <a:cs typeface="+mn-cs"/>
              </a:rPr>
              <a:t>These are not regular expenses but add to the seasonal spike</a:t>
            </a:r>
          </a:p>
          <a:p>
            <a:pPr fontAlgn="t"/>
            <a:br>
              <a:rPr lang="en-GB" sz="1100" b="0" i="0" kern="1200" dirty="0">
                <a:solidFill>
                  <a:schemeClr val="tx1"/>
                </a:solidFill>
                <a:effectLst/>
                <a:latin typeface="+mn-lt"/>
                <a:ea typeface="+mn-ea"/>
                <a:cs typeface="+mn-cs"/>
              </a:rPr>
            </a:br>
            <a:endParaRPr lang="en-GB" sz="1100" b="0" i="0" kern="1200" dirty="0">
              <a:solidFill>
                <a:schemeClr val="tx1"/>
              </a:solidFill>
              <a:effectLst/>
              <a:latin typeface="+mn-lt"/>
              <a:ea typeface="+mn-ea"/>
              <a:cs typeface="+mn-cs"/>
            </a:endParaRPr>
          </a:p>
          <a:p>
            <a:pPr fontAlgn="t"/>
            <a:r>
              <a:rPr lang="en-GB" sz="1100" b="1" i="0" kern="1200" dirty="0">
                <a:solidFill>
                  <a:schemeClr val="tx1"/>
                </a:solidFill>
                <a:effectLst/>
                <a:latin typeface="+mn-lt"/>
                <a:ea typeface="+mn-ea"/>
                <a:cs typeface="+mn-cs"/>
              </a:rPr>
              <a:t> 7. Events and Occasions</a:t>
            </a:r>
          </a:p>
          <a:p>
            <a:pPr fontAlgn="t"/>
            <a:r>
              <a:rPr lang="en-GB" sz="1100" b="0" i="0" kern="1200" dirty="0">
                <a:solidFill>
                  <a:schemeClr val="tx1"/>
                </a:solidFill>
                <a:effectLst/>
                <a:latin typeface="+mn-lt"/>
                <a:ea typeface="+mn-ea"/>
                <a:cs typeface="+mn-cs"/>
              </a:rPr>
              <a:t>Summer is peak time for: </a:t>
            </a:r>
          </a:p>
          <a:p>
            <a:pPr lvl="1" fontAlgn="t"/>
            <a:r>
              <a:rPr lang="en-GB" sz="1050" b="0" i="0" kern="1200" dirty="0">
                <a:solidFill>
                  <a:schemeClr val="tx1"/>
                </a:solidFill>
                <a:effectLst/>
                <a:latin typeface="+mn-lt"/>
                <a:ea typeface="+mn-ea"/>
                <a:cs typeface="+mn-cs"/>
              </a:rPr>
              <a:t>Weddings</a:t>
            </a:r>
          </a:p>
          <a:p>
            <a:pPr lvl="1" fontAlgn="t"/>
            <a:r>
              <a:rPr lang="en-GB" sz="1050" b="0" i="0" kern="1200" dirty="0">
                <a:solidFill>
                  <a:schemeClr val="tx1"/>
                </a:solidFill>
                <a:effectLst/>
                <a:latin typeface="+mn-lt"/>
                <a:ea typeface="+mn-ea"/>
                <a:cs typeface="+mn-cs"/>
              </a:rPr>
              <a:t>Festivals</a:t>
            </a:r>
          </a:p>
          <a:p>
            <a:pPr lvl="1" fontAlgn="t"/>
            <a:r>
              <a:rPr lang="en-GB" sz="1050" b="0" i="0" kern="1200" dirty="0">
                <a:solidFill>
                  <a:schemeClr val="tx1"/>
                </a:solidFill>
                <a:effectLst/>
                <a:latin typeface="+mn-lt"/>
                <a:ea typeface="+mn-ea"/>
                <a:cs typeface="+mn-cs"/>
              </a:rPr>
              <a:t>Family celebrations</a:t>
            </a:r>
          </a:p>
          <a:p>
            <a:pPr fontAlgn="t"/>
            <a:r>
              <a:rPr lang="en-GB" sz="1100" b="0" i="0" kern="1200" dirty="0">
                <a:solidFill>
                  <a:schemeClr val="tx1"/>
                </a:solidFill>
                <a:effectLst/>
                <a:latin typeface="+mn-lt"/>
                <a:ea typeface="+mn-ea"/>
                <a:cs typeface="+mn-cs"/>
              </a:rPr>
              <a:t>Gifts, outfits, travel, and accommodation all add to household costs</a:t>
            </a:r>
          </a:p>
          <a:p>
            <a:pPr marL="91440" lvl="1" indent="0" fontAlgn="t">
              <a:buNone/>
            </a:pPr>
            <a:endParaRPr lang="en-GB" sz="105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6</a:t>
            </a:fld>
            <a:endParaRPr lang="en-GB"/>
          </a:p>
        </p:txBody>
      </p:sp>
    </p:spTree>
    <p:extLst>
      <p:ext uri="{BB962C8B-B14F-4D97-AF65-F5344CB8AC3E}">
        <p14:creationId xmlns:p14="http://schemas.microsoft.com/office/powerpoint/2010/main" val="215604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66F1-B0A7-FEEA-060B-E3EBF046D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7D51E-BF62-E67D-30FD-473CD93CAFDB}"/>
              </a:ext>
            </a:extLst>
          </p:cNvPr>
          <p:cNvSpPr>
            <a:spLocks noGrp="1" noRot="1" noChangeAspect="1"/>
          </p:cNvSpPr>
          <p:nvPr>
            <p:ph type="sldImg"/>
          </p:nvPr>
        </p:nvSpPr>
        <p:spPr>
          <a:xfrm>
            <a:off x="381000" y="381000"/>
            <a:ext cx="4572000" cy="2573338"/>
          </a:xfrm>
        </p:spPr>
      </p:sp>
      <p:sp>
        <p:nvSpPr>
          <p:cNvPr id="3" name="Notes Placeholder 2">
            <a:extLst>
              <a:ext uri="{FF2B5EF4-FFF2-40B4-BE49-F238E27FC236}">
                <a16:creationId xmlns:a16="http://schemas.microsoft.com/office/drawing/2014/main" id="{151A5258-A5BB-ED29-6E84-EE80CF5361F4}"/>
              </a:ext>
            </a:extLst>
          </p:cNvPr>
          <p:cNvSpPr>
            <a:spLocks noGrp="1"/>
          </p:cNvSpPr>
          <p:nvPr>
            <p:ph type="body" idx="1"/>
          </p:nvPr>
        </p:nvSpPr>
        <p:spPr/>
        <p:txBody>
          <a:bodyPr>
            <a:normAutofit/>
          </a:bodyPr>
          <a:lstStyle/>
          <a:p>
            <a:r>
              <a:rPr lang="en-GB" dirty="0"/>
              <a:t>Once you know your plans, its not a surprise so how are you going to plan ahead for it?</a:t>
            </a:r>
          </a:p>
          <a:p>
            <a:endParaRPr lang="en-GB" dirty="0"/>
          </a:p>
          <a:p>
            <a:r>
              <a:rPr lang="en-GB" dirty="0"/>
              <a:t>What activities are you doing?</a:t>
            </a:r>
          </a:p>
          <a:p>
            <a:endParaRPr lang="en-GB" dirty="0"/>
          </a:p>
          <a:p>
            <a:r>
              <a:rPr lang="en-GB" dirty="0"/>
              <a:t>Do you need extra money for that?</a:t>
            </a:r>
          </a:p>
          <a:p>
            <a:endParaRPr lang="en-GB" dirty="0"/>
          </a:p>
          <a:p>
            <a:r>
              <a:rPr lang="en-GB" dirty="0"/>
              <a:t>Do you need to take time off? Will that impact your income?</a:t>
            </a:r>
          </a:p>
          <a:p>
            <a:endParaRPr lang="en-GB" dirty="0"/>
          </a:p>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dirty="0"/>
              <a:t>Don’t bury your head in the sand. </a:t>
            </a:r>
            <a:r>
              <a:rPr lang="en-GB" sz="1100" b="0" i="0" kern="1200" dirty="0">
                <a:solidFill>
                  <a:schemeClr val="tx1"/>
                </a:solidFill>
                <a:effectLst/>
                <a:latin typeface="+mn-lt"/>
                <a:ea typeface="+mn-ea"/>
                <a:cs typeface="+mn-cs"/>
              </a:rPr>
              <a:t>“Having a budget in place before the holidays start can help you to plan out what you can, and can’t, afford to spend this summer, “This should include all the essentials, such as activities, food and transport.”</a:t>
            </a:r>
            <a:endParaRPr lang="en-GB" dirty="0"/>
          </a:p>
          <a:p>
            <a:endParaRPr lang="en-GB" dirty="0"/>
          </a:p>
        </p:txBody>
      </p:sp>
      <p:sp>
        <p:nvSpPr>
          <p:cNvPr id="4" name="Slide Number Placeholder 3">
            <a:extLst>
              <a:ext uri="{FF2B5EF4-FFF2-40B4-BE49-F238E27FC236}">
                <a16:creationId xmlns:a16="http://schemas.microsoft.com/office/drawing/2014/main" id="{C5902EE6-1F32-184A-D582-D731563190E1}"/>
              </a:ext>
            </a:extLst>
          </p:cNvPr>
          <p:cNvSpPr>
            <a:spLocks noGrp="1"/>
          </p:cNvSpPr>
          <p:nvPr>
            <p:ph type="sldNum" sz="quarter" idx="5"/>
          </p:nvPr>
        </p:nvSpPr>
        <p:spPr/>
        <p:txBody>
          <a:bodyPr/>
          <a:lstStyle/>
          <a:p>
            <a:fld id="{5BFEAE42-E3FE-4405-B7FC-4425D05B92A0}" type="slidenum">
              <a:rPr lang="en-GB" smtClean="0"/>
              <a:pPr/>
              <a:t>7</a:t>
            </a:fld>
            <a:endParaRPr lang="en-GB"/>
          </a:p>
        </p:txBody>
      </p:sp>
    </p:spTree>
    <p:extLst>
      <p:ext uri="{BB962C8B-B14F-4D97-AF65-F5344CB8AC3E}">
        <p14:creationId xmlns:p14="http://schemas.microsoft.com/office/powerpoint/2010/main" val="275952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We know there are likely to be spikes in our spending during the year – but how can we plan for these?</a:t>
            </a:r>
          </a:p>
        </p:txBody>
      </p:sp>
      <p:sp>
        <p:nvSpPr>
          <p:cNvPr id="4" name="Slide Number Placeholder 3"/>
          <p:cNvSpPr>
            <a:spLocks noGrp="1"/>
          </p:cNvSpPr>
          <p:nvPr>
            <p:ph type="sldNum" sz="quarter" idx="5"/>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rPr>
              <a:t>28</a:t>
            </a:r>
          </a:p>
        </p:txBody>
      </p:sp>
    </p:spTree>
    <p:extLst>
      <p:ext uri="{BB962C8B-B14F-4D97-AF65-F5344CB8AC3E}">
        <p14:creationId xmlns:p14="http://schemas.microsoft.com/office/powerpoint/2010/main" val="295190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fontScale="77500" lnSpcReduction="20000"/>
          </a:bodyPr>
          <a:lstStyle/>
          <a:p>
            <a:r>
              <a:rPr lang="en-GB" sz="1800" b="0" dirty="0">
                <a:solidFill>
                  <a:srgbClr val="000000"/>
                </a:solidFill>
                <a:effectLst/>
                <a:latin typeface="Georgia" panose="02040502050405020303" pitchFamily="18" charset="0"/>
                <a:ea typeface="Aptos" panose="020B0004020202020204" pitchFamily="34" charset="0"/>
                <a:cs typeface="Aptos" panose="020B0004020202020204" pitchFamily="34" charset="0"/>
              </a:rPr>
              <a:t>Here are some tried and tested budgeting techniques, what works best for you?</a:t>
            </a:r>
          </a:p>
          <a:p>
            <a:endParaRPr lang="en-GB" sz="1800" b="1" dirty="0">
              <a:solidFill>
                <a:srgbClr val="000000"/>
              </a:solidFill>
              <a:effectLst/>
              <a:latin typeface="Georgia" panose="02040502050405020303" pitchFamily="18" charset="0"/>
              <a:ea typeface="Aptos" panose="020B0004020202020204" pitchFamily="34" charset="0"/>
              <a:cs typeface="Aptos" panose="020B0004020202020204" pitchFamily="34" charset="0"/>
            </a:endParaRPr>
          </a:p>
          <a:p>
            <a:r>
              <a:rPr lang="en-GB" sz="1800" b="1" dirty="0">
                <a:solidFill>
                  <a:srgbClr val="000000"/>
                </a:solidFill>
                <a:effectLst/>
                <a:latin typeface="Georgia" panose="02040502050405020303" pitchFamily="18" charset="0"/>
                <a:ea typeface="Aptos" panose="020B0004020202020204" pitchFamily="34" charset="0"/>
                <a:cs typeface="Aptos" panose="020B0004020202020204" pitchFamily="34" charset="0"/>
              </a:rPr>
              <a:t>The </a:t>
            </a:r>
            <a:r>
              <a:rPr lang="en-GB" sz="1800" b="1" u="sng" dirty="0">
                <a:solidFill>
                  <a:srgbClr val="006699"/>
                </a:solidFill>
                <a:effectLst/>
                <a:latin typeface="Georgia" panose="02040502050405020303" pitchFamily="18" charset="0"/>
                <a:ea typeface="Aptos" panose="020B0004020202020204" pitchFamily="34" charset="0"/>
                <a:cs typeface="Aptos" panose="020B0004020202020204" pitchFamily="34" charset="0"/>
                <a:hlinkClick r:id="rId3"/>
              </a:rPr>
              <a:t>50-30-20 budgeting rule</a:t>
            </a:r>
            <a:r>
              <a:rPr lang="en-GB" sz="1800" b="1" dirty="0">
                <a:solidFill>
                  <a:srgbClr val="000000"/>
                </a:solidFill>
                <a:effectLst/>
                <a:latin typeface="Georgia" panose="02040502050405020303" pitchFamily="18" charset="0"/>
                <a:ea typeface="Aptos" panose="020B0004020202020204" pitchFamily="34" charset="0"/>
                <a:cs typeface="Aptos" panose="020B0004020202020204" pitchFamily="34" charset="0"/>
              </a:rPr>
              <a:t> sets 50 per cent of your monthly income aside for your needs, 30 per cent for your wants, and 20 per cent for your savings. We’ve adapted it to fit in with our slides.</a:t>
            </a:r>
          </a:p>
          <a:p>
            <a:r>
              <a:rPr lang="en-GB" sz="1800" dirty="0">
                <a:solidFill>
                  <a:srgbClr val="000000"/>
                </a:solidFill>
                <a:effectLst/>
                <a:latin typeface="Georgia" panose="02040502050405020303" pitchFamily="18" charset="0"/>
                <a:ea typeface="Aptos" panose="020B0004020202020204" pitchFamily="34" charset="0"/>
                <a:cs typeface="Aptos" panose="020B0004020202020204" pitchFamily="34" charset="0"/>
              </a:rPr>
              <a:t>More info: </a:t>
            </a:r>
            <a:r>
              <a:rPr lang="en-GB" sz="2800" dirty="0"/>
              <a:t>https://www.nerdwallet.com/article/finance/nerdwallet-budget-calculator#:~:text=How%20the%2050%2F30%2F20,for%20savings%20and%20debt%20repayment.</a:t>
            </a:r>
          </a:p>
          <a:p>
            <a:endParaRPr lang="en-GB" sz="1800" dirty="0">
              <a:solidFill>
                <a:srgbClr val="000000"/>
              </a:solidFill>
              <a:effectLst/>
              <a:latin typeface="Georgia" panose="02040502050405020303" pitchFamily="18" charset="0"/>
              <a:ea typeface="Aptos" panose="020B0004020202020204" pitchFamily="34" charset="0"/>
              <a:cs typeface="Aptos" panose="020B0004020202020204" pitchFamily="34" charset="0"/>
            </a:endParaRPr>
          </a:p>
          <a:p>
            <a:endParaRPr lang="en-GB" sz="1800" u="sng" dirty="0">
              <a:solidFill>
                <a:srgbClr val="000000"/>
              </a:solidFill>
              <a:effectLst/>
              <a:latin typeface="Georgia" panose="02040502050405020303" pitchFamily="18" charset="0"/>
              <a:ea typeface="Aptos" panose="020B0004020202020204" pitchFamily="34" charset="0"/>
              <a:cs typeface="Aptos" panose="020B0004020202020204" pitchFamily="34" charset="0"/>
              <a:hlinkClick r:id="" action="ppaction://noaction"/>
            </a:endParaRPr>
          </a:p>
          <a:p>
            <a:r>
              <a:rPr lang="en-GB" sz="1800" b="1" u="sng" dirty="0">
                <a:solidFill>
                  <a:srgbClr val="006699"/>
                </a:solidFill>
                <a:effectLst/>
                <a:latin typeface="Georgia" panose="02040502050405020303" pitchFamily="18" charset="0"/>
                <a:ea typeface="Aptos" panose="020B0004020202020204" pitchFamily="34" charset="0"/>
                <a:cs typeface="Aptos" panose="020B0004020202020204" pitchFamily="34" charset="0"/>
                <a:hlinkClick r:id="rId4"/>
              </a:rPr>
              <a:t>Zero-based budgeting</a:t>
            </a:r>
            <a:r>
              <a:rPr lang="en-GB" sz="1800" b="1" dirty="0">
                <a:solidFill>
                  <a:srgbClr val="000000"/>
                </a:solidFill>
                <a:effectLst/>
                <a:latin typeface="Georgia" panose="02040502050405020303" pitchFamily="18" charset="0"/>
                <a:ea typeface="Aptos" panose="020B0004020202020204" pitchFamily="34" charset="0"/>
                <a:cs typeface="Aptos" panose="020B0004020202020204" pitchFamily="34" charset="0"/>
              </a:rPr>
              <a:t> is a technique developed in the 1960s that forces you to analyse and justify all of your expenses. </a:t>
            </a:r>
          </a:p>
          <a:p>
            <a:r>
              <a:rPr lang="en-GB" sz="1800" dirty="0">
                <a:solidFill>
                  <a:srgbClr val="000000"/>
                </a:solidFill>
                <a:effectLst/>
                <a:latin typeface="Georgia" panose="02040502050405020303" pitchFamily="18" charset="0"/>
                <a:ea typeface="Aptos" panose="020B0004020202020204" pitchFamily="34" charset="0"/>
                <a:cs typeface="Aptos" panose="020B0004020202020204" pitchFamily="34" charset="0"/>
              </a:rPr>
              <a:t>https://www.theguardian.com/money/2024/apr/20/every-penny-has-a-purpose-the-rise-of-zero-based-budgeting</a:t>
            </a:r>
          </a:p>
          <a:p>
            <a:endParaRPr lang="en-GB" sz="1800" dirty="0">
              <a:solidFill>
                <a:srgbClr val="000000"/>
              </a:solidFill>
              <a:effectLst/>
              <a:latin typeface="Georgia" panose="02040502050405020303" pitchFamily="18" charset="0"/>
              <a:ea typeface="Aptos" panose="020B0004020202020204" pitchFamily="34" charset="0"/>
              <a:cs typeface="Aptos" panose="020B0004020202020204" pitchFamily="34" charset="0"/>
            </a:endParaRPr>
          </a:p>
          <a:p>
            <a:r>
              <a:rPr lang="en-GB" sz="1800" dirty="0">
                <a:solidFill>
                  <a:srgbClr val="000000"/>
                </a:solidFill>
                <a:effectLst/>
                <a:latin typeface="Georgia" panose="02040502050405020303" pitchFamily="18" charset="0"/>
                <a:ea typeface="Aptos" panose="020B0004020202020204" pitchFamily="34" charset="0"/>
                <a:cs typeface="Aptos" panose="020B0004020202020204" pitchFamily="34" charset="0"/>
              </a:rPr>
              <a:t>And as the name suggests, </a:t>
            </a:r>
            <a:r>
              <a:rPr lang="en-GB" sz="1800" u="sng" dirty="0">
                <a:solidFill>
                  <a:srgbClr val="006699"/>
                </a:solidFill>
                <a:effectLst/>
                <a:latin typeface="Georgia" panose="02040502050405020303" pitchFamily="18" charset="0"/>
                <a:ea typeface="Aptos" panose="020B0004020202020204" pitchFamily="34" charset="0"/>
                <a:cs typeface="Aptos" panose="020B0004020202020204" pitchFamily="34" charset="0"/>
                <a:hlinkClick r:id="rId5"/>
              </a:rPr>
              <a:t>cash stuffing</a:t>
            </a:r>
            <a:r>
              <a:rPr lang="en-GB" sz="1800" dirty="0">
                <a:solidFill>
                  <a:srgbClr val="000000"/>
                </a:solidFill>
                <a:effectLst/>
                <a:latin typeface="Georgia" panose="02040502050405020303" pitchFamily="18" charset="0"/>
                <a:ea typeface="Aptos" panose="020B0004020202020204" pitchFamily="34" charset="0"/>
                <a:cs typeface="Aptos" panose="020B0004020202020204" pitchFamily="34" charset="0"/>
              </a:rPr>
              <a:t> has you relying on hard cash and envelopes (although virtual options now also exist within most banking apps). </a:t>
            </a:r>
            <a:r>
              <a:rPr lang="en-GB" dirty="0">
                <a:effectLst/>
              </a:rPr>
              <a:t> </a:t>
            </a:r>
          </a:p>
          <a:p>
            <a:r>
              <a:rPr lang="en-GB" dirty="0"/>
              <a:t>https://www.money.co.uk/savings-accounts/what-is-cash-stuffing-and-how-does-it-work</a:t>
            </a:r>
          </a:p>
        </p:txBody>
      </p:sp>
      <p:sp>
        <p:nvSpPr>
          <p:cNvPr id="4" name="Slide Number Placeholder 3"/>
          <p:cNvSpPr>
            <a:spLocks noGrp="1"/>
          </p:cNvSpPr>
          <p:nvPr>
            <p:ph type="sldNum" sz="quarter" idx="5"/>
          </p:nvPr>
        </p:nvSpPr>
        <p:spPr/>
        <p:txBody>
          <a:bodyPr/>
          <a:lstStyle/>
          <a:p>
            <a:fld id="{0C67D73F-5136-48A8-BC19-3EC24B6CEC84}" type="slidenum">
              <a:rPr lang="en-GB" smtClean="0"/>
              <a:t>9</a:t>
            </a:fld>
            <a:endParaRPr lang="en-GB"/>
          </a:p>
        </p:txBody>
      </p:sp>
    </p:spTree>
    <p:extLst>
      <p:ext uri="{BB962C8B-B14F-4D97-AF65-F5344CB8AC3E}">
        <p14:creationId xmlns:p14="http://schemas.microsoft.com/office/powerpoint/2010/main" val="260515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Arial" panose="020B0604020202020204" pitchFamily="34" charset="0"/>
              <a:buChar char=" "/>
              <a:tabLst/>
              <a:defRPr/>
            </a:pPr>
            <a:r>
              <a:rPr lang="en-GB" b="0" i="0" dirty="0">
                <a:solidFill>
                  <a:srgbClr val="000000"/>
                </a:solidFill>
                <a:effectLst/>
                <a:latin typeface="GT Ultra Standard Regular"/>
              </a:rPr>
              <a:t>These tools can make it easier to manage your day-to-day finances and plan ahead, especially for bigger events, like the summer holidays, when you know you’ll be spending more.</a:t>
            </a:r>
            <a:endParaRPr lang="en-GB" dirty="0"/>
          </a:p>
          <a:p>
            <a:endParaRPr lang="en-GB" dirty="0"/>
          </a:p>
        </p:txBody>
      </p:sp>
      <p:sp>
        <p:nvSpPr>
          <p:cNvPr id="4" name="Slide Number Placeholder 3"/>
          <p:cNvSpPr>
            <a:spLocks noGrp="1"/>
          </p:cNvSpPr>
          <p:nvPr>
            <p:ph type="sldNum" sz="quarter" idx="5"/>
          </p:nvPr>
        </p:nvSpPr>
        <p:spPr/>
        <p:txBody>
          <a:bodyPr/>
          <a:lstStyle/>
          <a:p>
            <a:fld id="{5BFEAE42-E3FE-4405-B7FC-4425D05B92A0}" type="slidenum">
              <a:rPr lang="en-GB" smtClean="0"/>
              <a:pPr/>
              <a:t>10</a:t>
            </a:fld>
            <a:endParaRPr lang="en-GB"/>
          </a:p>
        </p:txBody>
      </p:sp>
    </p:spTree>
    <p:extLst>
      <p:ext uri="{BB962C8B-B14F-4D97-AF65-F5344CB8AC3E}">
        <p14:creationId xmlns:p14="http://schemas.microsoft.com/office/powerpoint/2010/main" val="422741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3260053812"/>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24889177"/>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96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3"/>
          <p:cNvSpPr>
            <a:spLocks noGrp="1"/>
          </p:cNvSpPr>
          <p:nvPr>
            <p:ph type="ftr" sz="quarter" idx="10"/>
          </p:nvPr>
        </p:nvSpPr>
        <p:spPr/>
        <p:txBody>
          <a:bodyPr rtlCol="0"/>
          <a:lstStyle>
            <a:lvl1pPr>
              <a:defRPr>
                <a:ea typeface="ヒラギノ角ゴ Pro W3" charset="-128"/>
              </a:defRPr>
            </a:lvl1pPr>
          </a:lstStyle>
          <a:p>
            <a:pPr>
              <a:defRPr/>
            </a:pPr>
            <a:endParaRPr lang="en-GB"/>
          </a:p>
        </p:txBody>
      </p:sp>
      <p:pic>
        <p:nvPicPr>
          <p:cNvPr id="6" name="BlankSpace2023">
            <a:extLst>
              <a:ext uri="{FF2B5EF4-FFF2-40B4-BE49-F238E27FC236}">
                <a16:creationId xmlns:a16="http://schemas.microsoft.com/office/drawing/2014/main" id="{F67FDFEC-264E-C376-F3AC-3FC4668387A6}"/>
              </a:ext>
            </a:extLst>
          </p:cNvPr>
          <p:cNvPicPr>
            <a:picLocks/>
          </p:cNvPicPr>
          <p:nvPr userDrawn="1"/>
        </p:nvPicPr>
        <p:blipFill>
          <a:blip r:embed="rId2"/>
          <a:stretch>
            <a:fillRect/>
          </a:stretch>
        </p:blipFill>
        <p:spPr>
          <a:xfrm>
            <a:off x="8972236" y="6012700"/>
            <a:ext cx="2869433" cy="676715"/>
          </a:xfrm>
          <a:prstGeom prst="rect">
            <a:avLst/>
          </a:prstGeom>
        </p:spPr>
      </p:pic>
      <p:pic>
        <p:nvPicPr>
          <p:cNvPr id="9" name="NewWawLogo2023">
            <a:extLst>
              <a:ext uri="{FF2B5EF4-FFF2-40B4-BE49-F238E27FC236}">
                <a16:creationId xmlns:a16="http://schemas.microsoft.com/office/drawing/2014/main" id="{53B5D2EE-B832-6603-854E-78C5F7643E3D}"/>
              </a:ext>
            </a:extLst>
          </p:cNvPr>
          <p:cNvPicPr>
            <a:picLocks/>
          </p:cNvPicPr>
          <p:nvPr userDrawn="1"/>
        </p:nvPicPr>
        <p:blipFill>
          <a:blip r:embed="rId3"/>
          <a:stretch>
            <a:fillRect/>
          </a:stretch>
        </p:blipFill>
        <p:spPr>
          <a:xfrm>
            <a:off x="9245900" y="6150092"/>
            <a:ext cx="2401829" cy="505969"/>
          </a:xfrm>
          <a:prstGeom prst="rect">
            <a:avLst/>
          </a:prstGeom>
        </p:spPr>
      </p:pic>
    </p:spTree>
    <p:extLst>
      <p:ext uri="{BB962C8B-B14F-4D97-AF65-F5344CB8AC3E}">
        <p14:creationId xmlns:p14="http://schemas.microsoft.com/office/powerpoint/2010/main" val="3547954536"/>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14895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1898529797"/>
      </p:ext>
    </p:extLst>
  </p:cSld>
  <p:clrMapOvr>
    <a:masterClrMapping/>
  </p:clrMapOvr>
  <p:transition spd="slow">
    <p:wipe dir="r"/>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672981928"/>
      </p:ext>
    </p:extLst>
  </p:cSld>
  <p:clrMapOvr>
    <a:masterClrMapping/>
  </p:clrMapOvr>
  <p:transition spd="slow">
    <p:wipe dir="r"/>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11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3" name="Title Graphic ABCD" descr="A logo of a company&#10;&#10;AI-generated content may be incorrect.">
            <a:extLst>
              <a:ext uri="{FF2B5EF4-FFF2-40B4-BE49-F238E27FC236}">
                <a16:creationId xmlns:a16="http://schemas.microsoft.com/office/drawing/2014/main" id="{9D168C21-43F6-9795-67B3-57AFD19EF937}"/>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pic>
        <p:nvPicPr>
          <p:cNvPr id="2" name="Title Graphic ABCD" descr="A logo of a company&#10;&#10;AI-generated content may be incorrect.">
            <a:extLst>
              <a:ext uri="{FF2B5EF4-FFF2-40B4-BE49-F238E27FC236}">
                <a16:creationId xmlns:a16="http://schemas.microsoft.com/office/drawing/2014/main" id="{B0B22F9F-1FA2-3F12-5ECE-3C9D150375E7}"/>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5347961" y="845127"/>
            <a:ext cx="6844039" cy="5129788"/>
          </a:xfrm>
          <a:prstGeom prst="rect">
            <a:avLst/>
          </a:prstGeom>
        </p:spPr>
      </p:pic>
    </p:spTree>
    <p:extLst>
      <p:ext uri="{BB962C8B-B14F-4D97-AF65-F5344CB8AC3E}">
        <p14:creationId xmlns:p14="http://schemas.microsoft.com/office/powerpoint/2010/main" val="168624694"/>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sp>
        <p:nvSpPr>
          <p:cNvPr id="3" name="Section Background ABCD">
            <a:extLst>
              <a:ext uri="{FF2B5EF4-FFF2-40B4-BE49-F238E27FC236}">
                <a16:creationId xmlns:a16="http://schemas.microsoft.com/office/drawing/2014/main" id="{BE519104-5B6F-7AA3-D15A-28005820BB67}"/>
              </a:ext>
            </a:extLst>
          </p:cNvPr>
          <p:cNvSpPr/>
          <p:nvPr/>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Section Graphic ABCD" descr="A blue and black circle with dots&#10;&#10;AI-generated content may be incorrect.">
            <a:extLst>
              <a:ext uri="{FF2B5EF4-FFF2-40B4-BE49-F238E27FC236}">
                <a16:creationId xmlns:a16="http://schemas.microsoft.com/office/drawing/2014/main" id="{28497837-9AE8-1496-2DF9-155482A2DC63}"/>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5" name="WAW Logo ABCD">
            <a:extLst>
              <a:ext uri="{FF2B5EF4-FFF2-40B4-BE49-F238E27FC236}">
                <a16:creationId xmlns:a16="http://schemas.microsoft.com/office/drawing/2014/main" id="{D356A228-58C8-F6AE-F07E-A3E29FD390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
        <p:nvSpPr>
          <p:cNvPr id="2" name="Section Background ABCD">
            <a:extLst>
              <a:ext uri="{FF2B5EF4-FFF2-40B4-BE49-F238E27FC236}">
                <a16:creationId xmlns:a16="http://schemas.microsoft.com/office/drawing/2014/main" id="{491B1FF3-5890-1C47-E093-644A4BFCDA0E}"/>
              </a:ext>
            </a:extLst>
          </p:cNvPr>
          <p:cNvSpPr/>
          <p:nvPr userDrawn="1"/>
        </p:nvSpPr>
        <p:spPr>
          <a:xfrm>
            <a:off x="0" y="0"/>
            <a:ext cx="12192000" cy="6858000"/>
          </a:xfrm>
          <a:prstGeom prst="rect">
            <a:avLst/>
          </a:prstGeom>
          <a:solidFill>
            <a:srgbClr val="E9E5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Section Graphic ABCD" descr="A blue and black circle with dots&#10;&#10;AI-generated content may be incorrect.">
            <a:extLst>
              <a:ext uri="{FF2B5EF4-FFF2-40B4-BE49-F238E27FC236}">
                <a16:creationId xmlns:a16="http://schemas.microsoft.com/office/drawing/2014/main" id="{FBC528A2-E502-7A0D-6942-F143C27235F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6789717" y="1128961"/>
            <a:ext cx="4599008" cy="4600075"/>
          </a:xfrm>
          <a:prstGeom prst="rect">
            <a:avLst/>
          </a:prstGeom>
        </p:spPr>
      </p:pic>
      <p:pic>
        <p:nvPicPr>
          <p:cNvPr id="7" name="WAW Logo ABCD">
            <a:extLst>
              <a:ext uri="{FF2B5EF4-FFF2-40B4-BE49-F238E27FC236}">
                <a16:creationId xmlns:a16="http://schemas.microsoft.com/office/drawing/2014/main" id="{E7CB9585-345C-6C47-AB70-1A065B5D715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400229143"/>
      </p:ext>
    </p:extLst>
  </p:cSld>
  <p:clrMapOvr>
    <a:masterClrMapping/>
  </p:clrMapOvr>
  <p:transition spd="slow">
    <p:wipe dir="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55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246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sv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svg"/><Relationship Id="rId5" Type="http://schemas.openxmlformats.org/officeDocument/2006/relationships/theme" Target="../theme/theme6.xml"/><Relationship Id="rId4"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sv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7.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531068"/>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85565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7260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91519216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Lst>
  <p:transition spd="slow">
    <p:wipe dir="r"/>
  </p:transition>
  <p:hf hdr="0" ft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guide id="9" orient="horz" pos="96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276973260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84" r:id="rId4"/>
  </p:sldLayoutIdLst>
  <p:transition spd="slow">
    <p:wipe dir="r"/>
  </p:transition>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WAW Logo ABCD">
            <a:extLst>
              <a:ext uri="{FF2B5EF4-FFF2-40B4-BE49-F238E27FC236}">
                <a16:creationId xmlns:a16="http://schemas.microsoft.com/office/drawing/2014/main" id="{D352527F-6366-86E6-7058-81932FD499E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03275" y="341248"/>
            <a:ext cx="1714500" cy="469900"/>
          </a:xfrm>
          <a:prstGeom prst="rect">
            <a:avLst/>
          </a:prstGeom>
        </p:spPr>
      </p:pic>
    </p:spTree>
    <p:extLst>
      <p:ext uri="{BB962C8B-B14F-4D97-AF65-F5344CB8AC3E}">
        <p14:creationId xmlns:p14="http://schemas.microsoft.com/office/powerpoint/2010/main" val="30026263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ransition spd="slow">
    <p:wipe dir="r"/>
  </p:transition>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30188" indent="-219075" algn="l" defTabSz="914400" rtl="0" eaLnBrk="1" latinLnBrk="0" hangingPunct="1">
        <a:lnSpc>
          <a:spcPct val="114000"/>
        </a:lnSpc>
        <a:spcBef>
          <a:spcPts val="1000"/>
        </a:spcBef>
        <a:spcAft>
          <a:spcPts val="600"/>
        </a:spcAft>
        <a:buFont typeface="Arial" panose="020B0604020202020204" pitchFamily="34" charset="0"/>
        <a:buChar char="•"/>
        <a:tabLst/>
        <a:defRPr sz="1800" kern="1200">
          <a:solidFill>
            <a:schemeClr val="tx1"/>
          </a:solidFill>
          <a:latin typeface="+mn-lt"/>
          <a:ea typeface="+mn-ea"/>
          <a:cs typeface="+mn-cs"/>
        </a:defRPr>
      </a:lvl1pPr>
      <a:lvl2pPr marL="452438" indent="-222250" algn="l" defTabSz="914400" rtl="0" eaLnBrk="1" latinLnBrk="0" hangingPunct="1">
        <a:lnSpc>
          <a:spcPct val="114000"/>
        </a:lnSpc>
        <a:spcBef>
          <a:spcPts val="500"/>
        </a:spcBef>
        <a:spcAft>
          <a:spcPts val="600"/>
        </a:spcAft>
        <a:buFont typeface="Arial" panose="020B0604020202020204" pitchFamily="34" charset="0"/>
        <a:buChar char="•"/>
        <a:tabLst/>
        <a:defRPr sz="1800" kern="1200">
          <a:solidFill>
            <a:schemeClr val="tx1"/>
          </a:solidFill>
          <a:latin typeface="+mn-lt"/>
          <a:ea typeface="+mn-ea"/>
          <a:cs typeface="+mn-cs"/>
        </a:defRPr>
      </a:lvl2pPr>
      <a:lvl3pPr marL="6302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3pPr>
      <a:lvl4pPr marL="80803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4pPr>
      <a:lvl5pPr marL="941388" indent="-177800" algn="l" defTabSz="914400" rtl="0" eaLnBrk="1" latinLnBrk="0" hangingPunct="1">
        <a:lnSpc>
          <a:spcPct val="114000"/>
        </a:lnSpc>
        <a:spcBef>
          <a:spcPts val="500"/>
        </a:spcBef>
        <a:spcAft>
          <a:spcPts val="60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guide id="7" pos="506">
          <p15:clr>
            <a:srgbClr val="F26B43"/>
          </p15:clr>
        </p15:guide>
        <p15:guide id="8" pos="71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chart" Target="../charts/chart2.xml"/><Relationship Id="rId7" Type="http://schemas.openxmlformats.org/officeDocument/2006/relationships/image" Target="../media/image24.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svg"/><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svg"/><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5.svg"/><Relationship Id="rId5" Type="http://schemas.openxmlformats.org/officeDocument/2006/relationships/image" Target="../media/image44.svg"/><Relationship Id="rId4" Type="http://schemas.openxmlformats.org/officeDocument/2006/relationships/image" Target="../media/image4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svg"/><Relationship Id="rId1" Type="http://schemas.openxmlformats.org/officeDocument/2006/relationships/slideLayout" Target="../slideLayouts/slideLayout5.xml"/><Relationship Id="rId5" Type="http://schemas.openxmlformats.org/officeDocument/2006/relationships/image" Target="../media/image51.svg"/><Relationship Id="rId4" Type="http://schemas.openxmlformats.org/officeDocument/2006/relationships/image" Target="../media/image50.svg"/></Relationships>
</file>

<file path=ppt/slides/_rels/slide38.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svg"/><Relationship Id="rId1" Type="http://schemas.openxmlformats.org/officeDocument/2006/relationships/slideLayout" Target="../slideLayouts/slideLayout5.xml"/><Relationship Id="rId6" Type="http://schemas.openxmlformats.org/officeDocument/2006/relationships/image" Target="../media/image57.svg"/><Relationship Id="rId5" Type="http://schemas.openxmlformats.org/officeDocument/2006/relationships/image" Target="../media/image56.svg"/><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60.svg"/><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svg"/><Relationship Id="rId7" Type="http://schemas.openxmlformats.org/officeDocument/2006/relationships/image" Target="../media/image66.svg"/><Relationship Id="rId2" Type="http://schemas.openxmlformats.org/officeDocument/2006/relationships/image" Target="../media/image61.svg"/><Relationship Id="rId1" Type="http://schemas.openxmlformats.org/officeDocument/2006/relationships/slideLayout" Target="../slideLayouts/slideLayout5.xml"/><Relationship Id="rId6" Type="http://schemas.openxmlformats.org/officeDocument/2006/relationships/image" Target="../media/image65.svg"/><Relationship Id="rId5" Type="http://schemas.openxmlformats.org/officeDocument/2006/relationships/image" Target="../media/image64.svg"/><Relationship Id="rId4" Type="http://schemas.openxmlformats.org/officeDocument/2006/relationships/image" Target="../media/image63.sv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69.png"/><Relationship Id="rId4" Type="http://schemas.openxmlformats.org/officeDocument/2006/relationships/image" Target="../media/image70.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5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notesSlide" Target="../notesSlides/notesSlide32.xml"/><Relationship Id="rId7" Type="http://schemas.openxmlformats.org/officeDocument/2006/relationships/image" Target="../media/image75.svg"/><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image" Target="../media/image74.svg"/><Relationship Id="rId5" Type="http://schemas.openxmlformats.org/officeDocument/2006/relationships/image" Target="../media/image73.svg"/><Relationship Id="rId4" Type="http://schemas.openxmlformats.org/officeDocument/2006/relationships/image" Target="../media/image72.sv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15.sv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123825" y="2826608"/>
            <a:ext cx="4295775" cy="10938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ptos" panose="020B0004020202020204" pitchFamily="34" charset="0"/>
                <a:ea typeface="+mj-ea"/>
                <a:cs typeface="Arial" panose="020B0604020202020204" pitchFamily="34" charset="0"/>
              </a:rPr>
              <a:t>Focusing on your Financial Future</a:t>
            </a:r>
          </a:p>
        </p:txBody>
      </p:sp>
      <p:sp>
        <p:nvSpPr>
          <p:cNvPr id="2" name="Title 1">
            <a:extLst>
              <a:ext uri="{FF2B5EF4-FFF2-40B4-BE49-F238E27FC236}">
                <a16:creationId xmlns:a16="http://schemas.microsoft.com/office/drawing/2014/main" id="{13989EEE-C69B-DD78-D3A1-10FBFCD442DA}"/>
              </a:ext>
            </a:extLst>
          </p:cNvPr>
          <p:cNvSpPr txBox="1">
            <a:spLocks/>
          </p:cNvSpPr>
          <p:nvPr/>
        </p:nvSpPr>
        <p:spPr>
          <a:xfrm>
            <a:off x="803275" y="1671403"/>
            <a:ext cx="4563205" cy="2758190"/>
          </a:xfrm>
          <a:prstGeom prst="rect">
            <a:avLst/>
          </a:prstGeom>
        </p:spPr>
        <p:txBody>
          <a:bodyPr lIns="0" tIns="0" rIns="0" bIns="0" anchor="b">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GB" altLang="en-US" sz="5400" dirty="0">
                <a:solidFill>
                  <a:srgbClr val="391C66"/>
                </a:solidFill>
                <a:latin typeface="Aptos Display" panose="020B0004020202020204" pitchFamily="34" charset="0"/>
                <a:ea typeface="ヒラギノ角ゴ Pro W3"/>
              </a:rPr>
              <a:t>Summer finances</a:t>
            </a:r>
          </a:p>
        </p:txBody>
      </p:sp>
      <p:sp>
        <p:nvSpPr>
          <p:cNvPr id="3" name="QCSIGNOFFTXT">
            <a:extLst>
              <a:ext uri="{FF2B5EF4-FFF2-40B4-BE49-F238E27FC236}">
                <a16:creationId xmlns:a16="http://schemas.microsoft.com/office/drawing/2014/main" id="{A41429F2-10DF-09B2-E02C-BAF0AB30AD5C}"/>
              </a:ext>
            </a:extLst>
          </p:cNvPr>
          <p:cNvSpPr txBox="1">
            <a:spLocks noGrp="1" noRot="1" noChangeAspect="1" noMove="1" noResize="1" noEditPoints="1" noAdjustHandles="1" noChangeArrowheads="1" noChangeShapeType="1"/>
          </p:cNvSpPr>
          <p:nvPr/>
        </p:nvSpPr>
        <p:spPr>
          <a:xfrm>
            <a:off x="-62242" y="6850759"/>
            <a:ext cx="1270000" cy="215444"/>
          </a:xfrm>
          <a:prstGeom prst="rect">
            <a:avLst/>
          </a:prstGeom>
          <a:noFill/>
        </p:spPr>
        <p:txBody>
          <a:bodyPr vert="horz" rtlCol="0">
            <a:spAutoFit/>
          </a:bodyPr>
          <a:lstStyle/>
          <a:p>
            <a:r>
              <a:rPr lang="en-GB" sz="800">
                <a:solidFill>
                  <a:srgbClr val="101012"/>
                </a:solidFill>
                <a:latin typeface="Bierstadt" panose="020B0004020202020204" pitchFamily="34" charset="0"/>
              </a:rPr>
              <a:t>QC--845020836</a:t>
            </a:r>
          </a:p>
        </p:txBody>
      </p:sp>
    </p:spTree>
    <p:custDataLst>
      <p:tags r:id="rId1"/>
    </p:custDataLst>
    <p:extLst>
      <p:ext uri="{BB962C8B-B14F-4D97-AF65-F5344CB8AC3E}">
        <p14:creationId xmlns:p14="http://schemas.microsoft.com/office/powerpoint/2010/main" val="74138099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335E1-B943-53A5-70FA-A1EA8E5AAEDC}"/>
              </a:ext>
            </a:extLst>
          </p:cNvPr>
          <p:cNvSpPr txBox="1"/>
          <p:nvPr/>
        </p:nvSpPr>
        <p:spPr>
          <a:xfrm>
            <a:off x="5083677" y="3284130"/>
            <a:ext cx="7108323" cy="1477328"/>
          </a:xfrm>
          <a:prstGeom prst="rect">
            <a:avLst/>
          </a:prstGeom>
          <a:noFill/>
        </p:spPr>
        <p:txBody>
          <a:bodyPr wrap="square">
            <a:spAutoFit/>
          </a:bodyPr>
          <a:lstStyle/>
          <a:p>
            <a:r>
              <a:rPr lang="en-GB" b="0" i="0" dirty="0">
                <a:solidFill>
                  <a:srgbClr val="000000"/>
                </a:solidFill>
                <a:effectLst/>
              </a:rPr>
              <a:t>Many banking apps also now offer smart insights, which allow you see exactly where your money is going – from how much of your weekly spend is tied up in direct debits and bills, to spotting patterns in your spending. </a:t>
            </a:r>
          </a:p>
          <a:p>
            <a:endParaRPr lang="en-GB" dirty="0">
              <a:solidFill>
                <a:srgbClr val="000000"/>
              </a:solidFill>
            </a:endParaRPr>
          </a:p>
        </p:txBody>
      </p:sp>
      <p:sp>
        <p:nvSpPr>
          <p:cNvPr id="6" name="Rectangle 12">
            <a:extLst>
              <a:ext uri="{FF2B5EF4-FFF2-40B4-BE49-F238E27FC236}">
                <a16:creationId xmlns:a16="http://schemas.microsoft.com/office/drawing/2014/main" id="{DB9EA086-5924-2CA8-3827-170B9E037705}"/>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Use technology to identify spending habits</a:t>
            </a:r>
          </a:p>
        </p:txBody>
      </p:sp>
      <p:pic>
        <p:nvPicPr>
          <p:cNvPr id="17" name="Picture 4" descr="ING Bank NV – Open Banking">
            <a:extLst>
              <a:ext uri="{FF2B5EF4-FFF2-40B4-BE49-F238E27FC236}">
                <a16:creationId xmlns:a16="http://schemas.microsoft.com/office/drawing/2014/main" id="{7E3BBE37-5E10-E343-E1E2-8410EE5FB5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761" t="-3445" r="30988" b="-542"/>
          <a:stretch/>
        </p:blipFill>
        <p:spPr bwMode="auto">
          <a:xfrm>
            <a:off x="623392" y="2153216"/>
            <a:ext cx="2217419" cy="37391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up of a cell phone&#10;&#10;Description automatically generated with medium confidence">
            <a:extLst>
              <a:ext uri="{FF2B5EF4-FFF2-40B4-BE49-F238E27FC236}">
                <a16:creationId xmlns:a16="http://schemas.microsoft.com/office/drawing/2014/main" id="{EEBAB31E-AD5E-5ED6-9E4D-DC3591818EDF}"/>
              </a:ext>
            </a:extLst>
          </p:cNvPr>
          <p:cNvPicPr>
            <a:picLocks noChangeAspect="1"/>
          </p:cNvPicPr>
          <p:nvPr/>
        </p:nvPicPr>
        <p:blipFill>
          <a:blip r:embed="rId4"/>
          <a:stretch>
            <a:fillRect/>
          </a:stretch>
        </p:blipFill>
        <p:spPr>
          <a:xfrm>
            <a:off x="712022" y="2229094"/>
            <a:ext cx="1946312" cy="3740400"/>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271BB38F-DC18-AAFA-C4A8-59AEF201748A}"/>
              </a:ext>
            </a:extLst>
          </p:cNvPr>
          <p:cNvPicPr>
            <a:picLocks noChangeAspect="1"/>
          </p:cNvPicPr>
          <p:nvPr/>
        </p:nvPicPr>
        <p:blipFill>
          <a:blip r:embed="rId5"/>
          <a:stretch>
            <a:fillRect/>
          </a:stretch>
        </p:blipFill>
        <p:spPr>
          <a:xfrm>
            <a:off x="712023" y="2229094"/>
            <a:ext cx="1913693" cy="3740400"/>
          </a:xfrm>
          <a:prstGeom prst="rect">
            <a:avLst/>
          </a:prstGeom>
        </p:spPr>
      </p:pic>
      <p:pic>
        <p:nvPicPr>
          <p:cNvPr id="20" name="Picture 19" descr="Graphical user interface, text, application&#10;&#10;Description automatically generated">
            <a:extLst>
              <a:ext uri="{FF2B5EF4-FFF2-40B4-BE49-F238E27FC236}">
                <a16:creationId xmlns:a16="http://schemas.microsoft.com/office/drawing/2014/main" id="{710EE51C-90BC-4F1B-CF3A-4EF2E531438D}"/>
              </a:ext>
            </a:extLst>
          </p:cNvPr>
          <p:cNvPicPr>
            <a:picLocks noChangeAspect="1"/>
          </p:cNvPicPr>
          <p:nvPr/>
        </p:nvPicPr>
        <p:blipFill>
          <a:blip r:embed="rId6"/>
          <a:stretch>
            <a:fillRect/>
          </a:stretch>
        </p:blipFill>
        <p:spPr>
          <a:xfrm>
            <a:off x="2790166" y="2210182"/>
            <a:ext cx="2081083" cy="3740400"/>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BA22266E-262A-E51E-D477-19DB73B79679}"/>
              </a:ext>
            </a:extLst>
          </p:cNvPr>
          <p:cNvPicPr>
            <a:picLocks noChangeAspect="1"/>
          </p:cNvPicPr>
          <p:nvPr/>
        </p:nvPicPr>
        <p:blipFill>
          <a:blip r:embed="rId7"/>
          <a:stretch>
            <a:fillRect/>
          </a:stretch>
        </p:blipFill>
        <p:spPr>
          <a:xfrm>
            <a:off x="2790165" y="2211582"/>
            <a:ext cx="1940720" cy="3740400"/>
          </a:xfrm>
          <a:prstGeom prst="rect">
            <a:avLst/>
          </a:prstGeom>
        </p:spPr>
      </p:pic>
      <p:sp>
        <p:nvSpPr>
          <p:cNvPr id="22" name="TextBox 21">
            <a:extLst>
              <a:ext uri="{FF2B5EF4-FFF2-40B4-BE49-F238E27FC236}">
                <a16:creationId xmlns:a16="http://schemas.microsoft.com/office/drawing/2014/main" id="{1432A561-C29C-9A1B-64FC-4B9522A809FD}"/>
              </a:ext>
            </a:extLst>
          </p:cNvPr>
          <p:cNvSpPr txBox="1"/>
          <p:nvPr/>
        </p:nvSpPr>
        <p:spPr>
          <a:xfrm>
            <a:off x="712022" y="1532478"/>
            <a:ext cx="7108323" cy="369332"/>
          </a:xfrm>
          <a:prstGeom prst="rect">
            <a:avLst/>
          </a:prstGeom>
          <a:noFill/>
        </p:spPr>
        <p:txBody>
          <a:bodyPr wrap="square">
            <a:spAutoFit/>
          </a:bodyPr>
          <a:lstStyle/>
          <a:p>
            <a:r>
              <a:rPr lang="en-GB" b="0" i="0" dirty="0">
                <a:solidFill>
                  <a:srgbClr val="000000"/>
                </a:solidFill>
                <a:effectLst/>
              </a:rPr>
              <a:t>Technology can make it easier to identify spending trends.</a:t>
            </a:r>
            <a:endParaRPr lang="en-GB" dirty="0"/>
          </a:p>
        </p:txBody>
      </p:sp>
    </p:spTree>
    <p:extLst>
      <p:ext uri="{BB962C8B-B14F-4D97-AF65-F5344CB8AC3E}">
        <p14:creationId xmlns:p14="http://schemas.microsoft.com/office/powerpoint/2010/main" val="47247498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5ED2D2E1-D37E-7359-259C-8EFA6633203B}"/>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Budgeting for peak spending seasons</a:t>
            </a:r>
          </a:p>
        </p:txBody>
      </p:sp>
      <p:grpSp>
        <p:nvGrpSpPr>
          <p:cNvPr id="4" name="!!earnings">
            <a:extLst>
              <a:ext uri="{FF2B5EF4-FFF2-40B4-BE49-F238E27FC236}">
                <a16:creationId xmlns:a16="http://schemas.microsoft.com/office/drawing/2014/main" id="{FDB376EE-87CD-15BC-3BAB-770110A976F1}"/>
              </a:ext>
            </a:extLst>
          </p:cNvPr>
          <p:cNvGrpSpPr/>
          <p:nvPr/>
        </p:nvGrpSpPr>
        <p:grpSpPr>
          <a:xfrm>
            <a:off x="641053" y="2438999"/>
            <a:ext cx="1377683" cy="4234563"/>
            <a:chOff x="4013464" y="3672771"/>
            <a:chExt cx="1123200" cy="1074516"/>
          </a:xfrm>
          <a:solidFill>
            <a:srgbClr val="0070C0"/>
          </a:solidFill>
        </p:grpSpPr>
        <p:grpSp>
          <p:nvGrpSpPr>
            <p:cNvPr id="5" name="Group 4">
              <a:extLst>
                <a:ext uri="{FF2B5EF4-FFF2-40B4-BE49-F238E27FC236}">
                  <a16:creationId xmlns:a16="http://schemas.microsoft.com/office/drawing/2014/main" id="{144DA62A-F91D-FEDD-DAC2-09ACB7D9B6D9}"/>
                </a:ext>
              </a:extLst>
            </p:cNvPr>
            <p:cNvGrpSpPr/>
            <p:nvPr/>
          </p:nvGrpSpPr>
          <p:grpSpPr>
            <a:xfrm>
              <a:off x="4013464" y="3672771"/>
              <a:ext cx="1123200" cy="1074516"/>
              <a:chOff x="2689418" y="2767436"/>
              <a:chExt cx="1123200" cy="1074516"/>
            </a:xfrm>
            <a:grpFill/>
          </p:grpSpPr>
          <p:sp>
            <p:nvSpPr>
              <p:cNvPr id="9" name="Freeform: Shape 8">
                <a:extLst>
                  <a:ext uri="{FF2B5EF4-FFF2-40B4-BE49-F238E27FC236}">
                    <a16:creationId xmlns:a16="http://schemas.microsoft.com/office/drawing/2014/main" id="{372F6C98-E49D-B712-88D4-C8EF08E301C6}"/>
                  </a:ext>
                </a:extLst>
              </p:cNvPr>
              <p:cNvSpPr/>
              <p:nvPr/>
            </p:nvSpPr>
            <p:spPr bwMode="auto">
              <a:xfrm>
                <a:off x="2689418" y="2820541"/>
                <a:ext cx="1123200" cy="968001"/>
              </a:xfrm>
              <a:custGeom>
                <a:avLst/>
                <a:gdLst>
                  <a:gd name="connsiteX0" fmla="*/ 0 w 1123200"/>
                  <a:gd name="connsiteY0" fmla="*/ 0 h 419359"/>
                  <a:gd name="connsiteX1" fmla="*/ 1123200 w 1123200"/>
                  <a:gd name="connsiteY1" fmla="*/ 0 h 419359"/>
                  <a:gd name="connsiteX2" fmla="*/ 1123200 w 1123200"/>
                  <a:gd name="connsiteY2" fmla="*/ 419359 h 419359"/>
                  <a:gd name="connsiteX3" fmla="*/ 0 w 1123200"/>
                  <a:gd name="connsiteY3" fmla="*/ 419359 h 419359"/>
                </a:gdLst>
                <a:ahLst/>
                <a:cxnLst>
                  <a:cxn ang="0">
                    <a:pos x="connsiteX0" y="connsiteY0"/>
                  </a:cxn>
                  <a:cxn ang="0">
                    <a:pos x="connsiteX1" y="connsiteY1"/>
                  </a:cxn>
                  <a:cxn ang="0">
                    <a:pos x="connsiteX2" y="connsiteY2"/>
                  </a:cxn>
                  <a:cxn ang="0">
                    <a:pos x="connsiteX3" y="connsiteY3"/>
                  </a:cxn>
                </a:cxnLst>
                <a:rect l="l" t="t" r="r" b="b"/>
                <a:pathLst>
                  <a:path w="1123200" h="419359">
                    <a:moveTo>
                      <a:pt x="0" y="0"/>
                    </a:moveTo>
                    <a:lnTo>
                      <a:pt x="1123200" y="0"/>
                    </a:lnTo>
                    <a:lnTo>
                      <a:pt x="1123200" y="419359"/>
                    </a:lnTo>
                    <a:lnTo>
                      <a:pt x="0" y="419359"/>
                    </a:lnTo>
                    <a:close/>
                  </a:path>
                </a:pathLst>
              </a:cu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0" name="Oval 9">
                <a:extLst>
                  <a:ext uri="{FF2B5EF4-FFF2-40B4-BE49-F238E27FC236}">
                    <a16:creationId xmlns:a16="http://schemas.microsoft.com/office/drawing/2014/main" id="{2F35D12D-F087-22FC-608B-590AEB5D2126}"/>
                  </a:ext>
                </a:extLst>
              </p:cNvPr>
              <p:cNvSpPr/>
              <p:nvPr/>
            </p:nvSpPr>
            <p:spPr bwMode="auto">
              <a:xfrm>
                <a:off x="2689418" y="3747801"/>
                <a:ext cx="1123200" cy="94151"/>
              </a:xfrm>
              <a:prstGeom prst="ellipse">
                <a:avLst/>
              </a:pr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11" name="Oval 10">
                <a:extLst>
                  <a:ext uri="{FF2B5EF4-FFF2-40B4-BE49-F238E27FC236}">
                    <a16:creationId xmlns:a16="http://schemas.microsoft.com/office/drawing/2014/main" id="{D114BB46-8B46-766B-85BB-FC81ADDD983E}"/>
                  </a:ext>
                </a:extLst>
              </p:cNvPr>
              <p:cNvSpPr/>
              <p:nvPr/>
            </p:nvSpPr>
            <p:spPr bwMode="auto">
              <a:xfrm>
                <a:off x="2689418" y="2767436"/>
                <a:ext cx="1123200" cy="94151"/>
              </a:xfrm>
              <a:prstGeom prst="ellipse">
                <a:avLst/>
              </a:prstGeom>
              <a:grp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u="sng" kern="0" err="1">
                  <a:solidFill>
                    <a:srgbClr val="FFFFFF"/>
                  </a:solidFill>
                  <a:latin typeface="Calibri" panose="020F0502020204030204"/>
                  <a:cs typeface="+mn-cs"/>
                </a:endParaRPr>
              </a:p>
            </p:txBody>
          </p:sp>
        </p:grpSp>
        <p:grpSp>
          <p:nvGrpSpPr>
            <p:cNvPr id="6" name="Group 5">
              <a:extLst>
                <a:ext uri="{FF2B5EF4-FFF2-40B4-BE49-F238E27FC236}">
                  <a16:creationId xmlns:a16="http://schemas.microsoft.com/office/drawing/2014/main" id="{17DDC7EA-C1A7-42D6-980F-C5B21E14D802}"/>
                </a:ext>
              </a:extLst>
            </p:cNvPr>
            <p:cNvGrpSpPr/>
            <p:nvPr/>
          </p:nvGrpSpPr>
          <p:grpSpPr>
            <a:xfrm>
              <a:off x="4013464" y="4077051"/>
              <a:ext cx="1123200" cy="203965"/>
              <a:chOff x="3602053" y="4653252"/>
              <a:chExt cx="1123200" cy="203965"/>
            </a:xfrm>
            <a:grpFill/>
          </p:grpSpPr>
          <p:sp>
            <p:nvSpPr>
              <p:cNvPr id="7" name="Freeform: Shape 6">
                <a:extLst>
                  <a:ext uri="{FF2B5EF4-FFF2-40B4-BE49-F238E27FC236}">
                    <a16:creationId xmlns:a16="http://schemas.microsoft.com/office/drawing/2014/main" id="{522BD9AA-3EE4-14CF-C0F5-DD2A2E1265E0}"/>
                  </a:ext>
                </a:extLst>
              </p:cNvPr>
              <p:cNvSpPr/>
              <p:nvPr/>
            </p:nvSpPr>
            <p:spPr bwMode="auto">
              <a:xfrm>
                <a:off x="3602053" y="4653252"/>
                <a:ext cx="1123200" cy="203965"/>
              </a:xfrm>
              <a:custGeom>
                <a:avLst/>
                <a:gdLst>
                  <a:gd name="connsiteX0" fmla="*/ 0 w 1123200"/>
                  <a:gd name="connsiteY0" fmla="*/ 934 h 380599"/>
                  <a:gd name="connsiteX1" fmla="*/ 561600 w 1123200"/>
                  <a:gd name="connsiteY1" fmla="*/ 43685 h 380599"/>
                  <a:gd name="connsiteX2" fmla="*/ 1123200 w 1123200"/>
                  <a:gd name="connsiteY2" fmla="*/ 934 h 380599"/>
                  <a:gd name="connsiteX3" fmla="*/ 1123200 w 1123200"/>
                  <a:gd name="connsiteY3" fmla="*/ 30486 h 380599"/>
                  <a:gd name="connsiteX4" fmla="*/ 1123200 w 1123200"/>
                  <a:gd name="connsiteY4" fmla="*/ 31420 h 380599"/>
                  <a:gd name="connsiteX5" fmla="*/ 1123200 w 1123200"/>
                  <a:gd name="connsiteY5" fmla="*/ 64245 h 380599"/>
                  <a:gd name="connsiteX6" fmla="*/ 1123200 w 1123200"/>
                  <a:gd name="connsiteY6" fmla="*/ 65179 h 380599"/>
                  <a:gd name="connsiteX7" fmla="*/ 1123200 w 1123200"/>
                  <a:gd name="connsiteY7" fmla="*/ 82090 h 380599"/>
                  <a:gd name="connsiteX8" fmla="*/ 1123200 w 1123200"/>
                  <a:gd name="connsiteY8" fmla="*/ 83024 h 380599"/>
                  <a:gd name="connsiteX9" fmla="*/ 1123200 w 1123200"/>
                  <a:gd name="connsiteY9" fmla="*/ 96647 h 380599"/>
                  <a:gd name="connsiteX10" fmla="*/ 1123200 w 1123200"/>
                  <a:gd name="connsiteY10" fmla="*/ 97581 h 380599"/>
                  <a:gd name="connsiteX11" fmla="*/ 1123200 w 1123200"/>
                  <a:gd name="connsiteY11" fmla="*/ 112576 h 380599"/>
                  <a:gd name="connsiteX12" fmla="*/ 1123200 w 1123200"/>
                  <a:gd name="connsiteY12" fmla="*/ 113510 h 380599"/>
                  <a:gd name="connsiteX13" fmla="*/ 1123200 w 1123200"/>
                  <a:gd name="connsiteY13" fmla="*/ 130078 h 380599"/>
                  <a:gd name="connsiteX14" fmla="*/ 1123200 w 1123200"/>
                  <a:gd name="connsiteY14" fmla="*/ 131012 h 380599"/>
                  <a:gd name="connsiteX15" fmla="*/ 1123200 w 1123200"/>
                  <a:gd name="connsiteY15" fmla="*/ 146335 h 380599"/>
                  <a:gd name="connsiteX16" fmla="*/ 1123200 w 1123200"/>
                  <a:gd name="connsiteY16" fmla="*/ 147269 h 380599"/>
                  <a:gd name="connsiteX17" fmla="*/ 1123200 w 1123200"/>
                  <a:gd name="connsiteY17" fmla="*/ 170676 h 380599"/>
                  <a:gd name="connsiteX18" fmla="*/ 1123200 w 1123200"/>
                  <a:gd name="connsiteY18" fmla="*/ 171610 h 380599"/>
                  <a:gd name="connsiteX19" fmla="*/ 1123200 w 1123200"/>
                  <a:gd name="connsiteY19" fmla="*/ 178737 h 380599"/>
                  <a:gd name="connsiteX20" fmla="*/ 1123200 w 1123200"/>
                  <a:gd name="connsiteY20" fmla="*/ 179671 h 380599"/>
                  <a:gd name="connsiteX21" fmla="*/ 1123200 w 1123200"/>
                  <a:gd name="connsiteY21" fmla="*/ 212168 h 380599"/>
                  <a:gd name="connsiteX22" fmla="*/ 1123200 w 1123200"/>
                  <a:gd name="connsiteY22" fmla="*/ 213102 h 380599"/>
                  <a:gd name="connsiteX23" fmla="*/ 1123200 w 1123200"/>
                  <a:gd name="connsiteY23" fmla="*/ 213892 h 380599"/>
                  <a:gd name="connsiteX24" fmla="*/ 1123200 w 1123200"/>
                  <a:gd name="connsiteY24" fmla="*/ 214826 h 380599"/>
                  <a:gd name="connsiteX25" fmla="*/ 1123200 w 1123200"/>
                  <a:gd name="connsiteY25" fmla="*/ 252766 h 380599"/>
                  <a:gd name="connsiteX26" fmla="*/ 1123200 w 1123200"/>
                  <a:gd name="connsiteY26" fmla="*/ 253700 h 380599"/>
                  <a:gd name="connsiteX27" fmla="*/ 1123200 w 1123200"/>
                  <a:gd name="connsiteY27" fmla="*/ 254824 h 380599"/>
                  <a:gd name="connsiteX28" fmla="*/ 1123200 w 1123200"/>
                  <a:gd name="connsiteY28" fmla="*/ 255758 h 380599"/>
                  <a:gd name="connsiteX29" fmla="*/ 1123200 w 1123200"/>
                  <a:gd name="connsiteY29" fmla="*/ 295982 h 380599"/>
                  <a:gd name="connsiteX30" fmla="*/ 1123200 w 1123200"/>
                  <a:gd name="connsiteY30" fmla="*/ 296916 h 380599"/>
                  <a:gd name="connsiteX31" fmla="*/ 1123200 w 1123200"/>
                  <a:gd name="connsiteY31" fmla="*/ 336914 h 380599"/>
                  <a:gd name="connsiteX32" fmla="*/ 1121964 w 1123200"/>
                  <a:gd name="connsiteY32" fmla="*/ 336914 h 380599"/>
                  <a:gd name="connsiteX33" fmla="*/ 1123200 w 1123200"/>
                  <a:gd name="connsiteY33" fmla="*/ 337848 h 380599"/>
                  <a:gd name="connsiteX34" fmla="*/ 561600 w 1123200"/>
                  <a:gd name="connsiteY34" fmla="*/ 380599 h 380599"/>
                  <a:gd name="connsiteX35" fmla="*/ 0 w 1123200"/>
                  <a:gd name="connsiteY35" fmla="*/ 337848 h 380599"/>
                  <a:gd name="connsiteX36" fmla="*/ 1236 w 1123200"/>
                  <a:gd name="connsiteY36" fmla="*/ 336914 h 380599"/>
                  <a:gd name="connsiteX37" fmla="*/ 0 w 1123200"/>
                  <a:gd name="connsiteY37" fmla="*/ 336914 h 380599"/>
                  <a:gd name="connsiteX38" fmla="*/ 0 w 1123200"/>
                  <a:gd name="connsiteY38" fmla="*/ 296916 h 380599"/>
                  <a:gd name="connsiteX39" fmla="*/ 0 w 1123200"/>
                  <a:gd name="connsiteY39" fmla="*/ 295982 h 380599"/>
                  <a:gd name="connsiteX40" fmla="*/ 0 w 1123200"/>
                  <a:gd name="connsiteY40" fmla="*/ 255758 h 380599"/>
                  <a:gd name="connsiteX41" fmla="*/ 0 w 1123200"/>
                  <a:gd name="connsiteY41" fmla="*/ 254824 h 380599"/>
                  <a:gd name="connsiteX42" fmla="*/ 0 w 1123200"/>
                  <a:gd name="connsiteY42" fmla="*/ 253700 h 380599"/>
                  <a:gd name="connsiteX43" fmla="*/ 0 w 1123200"/>
                  <a:gd name="connsiteY43" fmla="*/ 252766 h 380599"/>
                  <a:gd name="connsiteX44" fmla="*/ 0 w 1123200"/>
                  <a:gd name="connsiteY44" fmla="*/ 214826 h 380599"/>
                  <a:gd name="connsiteX45" fmla="*/ 0 w 1123200"/>
                  <a:gd name="connsiteY45" fmla="*/ 213892 h 380599"/>
                  <a:gd name="connsiteX46" fmla="*/ 0 w 1123200"/>
                  <a:gd name="connsiteY46" fmla="*/ 213102 h 380599"/>
                  <a:gd name="connsiteX47" fmla="*/ 0 w 1123200"/>
                  <a:gd name="connsiteY47" fmla="*/ 212168 h 380599"/>
                  <a:gd name="connsiteX48" fmla="*/ 0 w 1123200"/>
                  <a:gd name="connsiteY48" fmla="*/ 179671 h 380599"/>
                  <a:gd name="connsiteX49" fmla="*/ 0 w 1123200"/>
                  <a:gd name="connsiteY49" fmla="*/ 178737 h 380599"/>
                  <a:gd name="connsiteX50" fmla="*/ 0 w 1123200"/>
                  <a:gd name="connsiteY50" fmla="*/ 171610 h 380599"/>
                  <a:gd name="connsiteX51" fmla="*/ 0 w 1123200"/>
                  <a:gd name="connsiteY51" fmla="*/ 170676 h 380599"/>
                  <a:gd name="connsiteX52" fmla="*/ 0 w 1123200"/>
                  <a:gd name="connsiteY52" fmla="*/ 147269 h 380599"/>
                  <a:gd name="connsiteX53" fmla="*/ 0 w 1123200"/>
                  <a:gd name="connsiteY53" fmla="*/ 146335 h 380599"/>
                  <a:gd name="connsiteX54" fmla="*/ 0 w 1123200"/>
                  <a:gd name="connsiteY54" fmla="*/ 131012 h 380599"/>
                  <a:gd name="connsiteX55" fmla="*/ 0 w 1123200"/>
                  <a:gd name="connsiteY55" fmla="*/ 130078 h 380599"/>
                  <a:gd name="connsiteX56" fmla="*/ 0 w 1123200"/>
                  <a:gd name="connsiteY56" fmla="*/ 113510 h 380599"/>
                  <a:gd name="connsiteX57" fmla="*/ 0 w 1123200"/>
                  <a:gd name="connsiteY57" fmla="*/ 112576 h 380599"/>
                  <a:gd name="connsiteX58" fmla="*/ 0 w 1123200"/>
                  <a:gd name="connsiteY58" fmla="*/ 97581 h 380599"/>
                  <a:gd name="connsiteX59" fmla="*/ 0 w 1123200"/>
                  <a:gd name="connsiteY59" fmla="*/ 96647 h 380599"/>
                  <a:gd name="connsiteX60" fmla="*/ 0 w 1123200"/>
                  <a:gd name="connsiteY60" fmla="*/ 83024 h 380599"/>
                  <a:gd name="connsiteX61" fmla="*/ 0 w 1123200"/>
                  <a:gd name="connsiteY61" fmla="*/ 82090 h 380599"/>
                  <a:gd name="connsiteX62" fmla="*/ 0 w 1123200"/>
                  <a:gd name="connsiteY62" fmla="*/ 65179 h 380599"/>
                  <a:gd name="connsiteX63" fmla="*/ 0 w 1123200"/>
                  <a:gd name="connsiteY63" fmla="*/ 64245 h 380599"/>
                  <a:gd name="connsiteX64" fmla="*/ 0 w 1123200"/>
                  <a:gd name="connsiteY64" fmla="*/ 31420 h 380599"/>
                  <a:gd name="connsiteX65" fmla="*/ 0 w 1123200"/>
                  <a:gd name="connsiteY65" fmla="*/ 30486 h 380599"/>
                  <a:gd name="connsiteX66" fmla="*/ 1121964 w 1123200"/>
                  <a:gd name="connsiteY66" fmla="*/ 0 h 380599"/>
                  <a:gd name="connsiteX67" fmla="*/ 1123200 w 1123200"/>
                  <a:gd name="connsiteY67" fmla="*/ 0 h 380599"/>
                  <a:gd name="connsiteX68" fmla="*/ 1123200 w 1123200"/>
                  <a:gd name="connsiteY68" fmla="*/ 934 h 380599"/>
                  <a:gd name="connsiteX69" fmla="*/ 0 w 1123200"/>
                  <a:gd name="connsiteY69" fmla="*/ 0 h 380599"/>
                  <a:gd name="connsiteX70" fmla="*/ 1236 w 1123200"/>
                  <a:gd name="connsiteY70" fmla="*/ 0 h 380599"/>
                  <a:gd name="connsiteX71" fmla="*/ 0 w 1123200"/>
                  <a:gd name="connsiteY71" fmla="*/ 934 h 38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23200" h="380599">
                    <a:moveTo>
                      <a:pt x="0" y="934"/>
                    </a:moveTo>
                    <a:cubicBezTo>
                      <a:pt x="0" y="24545"/>
                      <a:pt x="251437" y="43685"/>
                      <a:pt x="561600" y="43685"/>
                    </a:cubicBezTo>
                    <a:cubicBezTo>
                      <a:pt x="871763" y="43685"/>
                      <a:pt x="1123200" y="24545"/>
                      <a:pt x="1123200" y="934"/>
                    </a:cubicBezTo>
                    <a:lnTo>
                      <a:pt x="1123200" y="30486"/>
                    </a:lnTo>
                    <a:lnTo>
                      <a:pt x="1123200" y="31420"/>
                    </a:lnTo>
                    <a:lnTo>
                      <a:pt x="1123200" y="64245"/>
                    </a:lnTo>
                    <a:lnTo>
                      <a:pt x="1123200" y="65179"/>
                    </a:lnTo>
                    <a:lnTo>
                      <a:pt x="1123200" y="82090"/>
                    </a:lnTo>
                    <a:lnTo>
                      <a:pt x="1123200" y="83024"/>
                    </a:lnTo>
                    <a:lnTo>
                      <a:pt x="1123200" y="96647"/>
                    </a:lnTo>
                    <a:lnTo>
                      <a:pt x="1123200" y="97581"/>
                    </a:lnTo>
                    <a:lnTo>
                      <a:pt x="1123200" y="112576"/>
                    </a:lnTo>
                    <a:lnTo>
                      <a:pt x="1123200" y="113510"/>
                    </a:lnTo>
                    <a:lnTo>
                      <a:pt x="1123200" y="130078"/>
                    </a:lnTo>
                    <a:lnTo>
                      <a:pt x="1123200" y="131012"/>
                    </a:lnTo>
                    <a:lnTo>
                      <a:pt x="1123200" y="146335"/>
                    </a:lnTo>
                    <a:lnTo>
                      <a:pt x="1123200" y="147269"/>
                    </a:lnTo>
                    <a:lnTo>
                      <a:pt x="1123200" y="170676"/>
                    </a:lnTo>
                    <a:lnTo>
                      <a:pt x="1123200" y="171610"/>
                    </a:lnTo>
                    <a:lnTo>
                      <a:pt x="1123200" y="178737"/>
                    </a:lnTo>
                    <a:lnTo>
                      <a:pt x="1123200" y="179671"/>
                    </a:lnTo>
                    <a:lnTo>
                      <a:pt x="1123200" y="212168"/>
                    </a:lnTo>
                    <a:lnTo>
                      <a:pt x="1123200" y="213102"/>
                    </a:lnTo>
                    <a:lnTo>
                      <a:pt x="1123200" y="213892"/>
                    </a:lnTo>
                    <a:lnTo>
                      <a:pt x="1123200" y="214826"/>
                    </a:lnTo>
                    <a:lnTo>
                      <a:pt x="1123200" y="252766"/>
                    </a:lnTo>
                    <a:lnTo>
                      <a:pt x="1123200" y="253700"/>
                    </a:lnTo>
                    <a:lnTo>
                      <a:pt x="1123200" y="254824"/>
                    </a:lnTo>
                    <a:lnTo>
                      <a:pt x="1123200" y="255758"/>
                    </a:lnTo>
                    <a:lnTo>
                      <a:pt x="1123200" y="295982"/>
                    </a:lnTo>
                    <a:lnTo>
                      <a:pt x="1123200" y="296916"/>
                    </a:lnTo>
                    <a:lnTo>
                      <a:pt x="1123200" y="336914"/>
                    </a:lnTo>
                    <a:lnTo>
                      <a:pt x="1121964" y="336914"/>
                    </a:lnTo>
                    <a:lnTo>
                      <a:pt x="1123200" y="337848"/>
                    </a:lnTo>
                    <a:cubicBezTo>
                      <a:pt x="1123200" y="361459"/>
                      <a:pt x="871763" y="380599"/>
                      <a:pt x="561600" y="380599"/>
                    </a:cubicBezTo>
                    <a:cubicBezTo>
                      <a:pt x="251437" y="380599"/>
                      <a:pt x="0" y="361459"/>
                      <a:pt x="0" y="337848"/>
                    </a:cubicBezTo>
                    <a:lnTo>
                      <a:pt x="1236" y="336914"/>
                    </a:lnTo>
                    <a:lnTo>
                      <a:pt x="0" y="336914"/>
                    </a:lnTo>
                    <a:lnTo>
                      <a:pt x="0" y="296916"/>
                    </a:lnTo>
                    <a:lnTo>
                      <a:pt x="0" y="295982"/>
                    </a:lnTo>
                    <a:lnTo>
                      <a:pt x="0" y="255758"/>
                    </a:lnTo>
                    <a:lnTo>
                      <a:pt x="0" y="254824"/>
                    </a:lnTo>
                    <a:lnTo>
                      <a:pt x="0" y="253700"/>
                    </a:lnTo>
                    <a:lnTo>
                      <a:pt x="0" y="252766"/>
                    </a:lnTo>
                    <a:lnTo>
                      <a:pt x="0" y="214826"/>
                    </a:lnTo>
                    <a:lnTo>
                      <a:pt x="0" y="213892"/>
                    </a:lnTo>
                    <a:lnTo>
                      <a:pt x="0" y="213102"/>
                    </a:lnTo>
                    <a:lnTo>
                      <a:pt x="0" y="212168"/>
                    </a:lnTo>
                    <a:lnTo>
                      <a:pt x="0" y="179671"/>
                    </a:lnTo>
                    <a:lnTo>
                      <a:pt x="0" y="178737"/>
                    </a:lnTo>
                    <a:lnTo>
                      <a:pt x="0" y="171610"/>
                    </a:lnTo>
                    <a:lnTo>
                      <a:pt x="0" y="170676"/>
                    </a:lnTo>
                    <a:lnTo>
                      <a:pt x="0" y="147269"/>
                    </a:lnTo>
                    <a:lnTo>
                      <a:pt x="0" y="146335"/>
                    </a:lnTo>
                    <a:lnTo>
                      <a:pt x="0" y="131012"/>
                    </a:lnTo>
                    <a:lnTo>
                      <a:pt x="0" y="130078"/>
                    </a:lnTo>
                    <a:lnTo>
                      <a:pt x="0" y="113510"/>
                    </a:lnTo>
                    <a:lnTo>
                      <a:pt x="0" y="112576"/>
                    </a:lnTo>
                    <a:lnTo>
                      <a:pt x="0" y="97581"/>
                    </a:lnTo>
                    <a:lnTo>
                      <a:pt x="0" y="96647"/>
                    </a:lnTo>
                    <a:lnTo>
                      <a:pt x="0" y="83024"/>
                    </a:lnTo>
                    <a:lnTo>
                      <a:pt x="0" y="82090"/>
                    </a:lnTo>
                    <a:lnTo>
                      <a:pt x="0" y="65179"/>
                    </a:lnTo>
                    <a:lnTo>
                      <a:pt x="0" y="64245"/>
                    </a:lnTo>
                    <a:lnTo>
                      <a:pt x="0" y="31420"/>
                    </a:lnTo>
                    <a:lnTo>
                      <a:pt x="0" y="30486"/>
                    </a:lnTo>
                    <a:close/>
                    <a:moveTo>
                      <a:pt x="1121964" y="0"/>
                    </a:moveTo>
                    <a:lnTo>
                      <a:pt x="1123200" y="0"/>
                    </a:lnTo>
                    <a:lnTo>
                      <a:pt x="1123200" y="934"/>
                    </a:lnTo>
                    <a:close/>
                    <a:moveTo>
                      <a:pt x="0" y="0"/>
                    </a:moveTo>
                    <a:lnTo>
                      <a:pt x="1236" y="0"/>
                    </a:lnTo>
                    <a:lnTo>
                      <a:pt x="0" y="934"/>
                    </a:lnTo>
                    <a:close/>
                  </a:path>
                </a:pathLst>
              </a:custGeom>
              <a:solidFill>
                <a:srgbClr val="4472C4">
                  <a:lumMod val="40000"/>
                  <a:lumOff val="60000"/>
                </a:srgbClr>
              </a:soli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sp>
            <p:nvSpPr>
              <p:cNvPr id="8" name="Text Box 8">
                <a:extLst>
                  <a:ext uri="{FF2B5EF4-FFF2-40B4-BE49-F238E27FC236}">
                    <a16:creationId xmlns:a16="http://schemas.microsoft.com/office/drawing/2014/main" id="{CD067377-1F46-2485-7FA3-74C62D7A1229}"/>
                  </a:ext>
                </a:extLst>
              </p:cNvPr>
              <p:cNvSpPr txBox="1">
                <a:spLocks noChangeArrowheads="1"/>
              </p:cNvSpPr>
              <p:nvPr/>
            </p:nvSpPr>
            <p:spPr bwMode="auto">
              <a:xfrm>
                <a:off x="3624986" y="4713181"/>
                <a:ext cx="1077334" cy="114743"/>
              </a:xfrm>
              <a:prstGeom prst="rect">
                <a:avLst/>
              </a:prstGeom>
              <a:noFill/>
              <a:ln w="9525" algn="ctr">
                <a:noFill/>
                <a:miter lim="800000"/>
                <a:headEnd/>
                <a:tailEnd/>
              </a:ln>
            </p:spPr>
            <p:txBody>
              <a:bodyPr wrap="square" lIns="82058" tIns="41029" rIns="82058" bIns="41029">
                <a:spAutoFit/>
              </a:bodyPr>
              <a:lstStyle/>
              <a:p>
                <a:pPr algn="ctr" defTabSz="914400" eaLnBrk="1" fontAlgn="auto" hangingPunct="1">
                  <a:spcBef>
                    <a:spcPct val="50000"/>
                  </a:spcBef>
                  <a:spcAft>
                    <a:spcPts val="0"/>
                  </a:spcAft>
                  <a:defRPr/>
                </a:pPr>
                <a:r>
                  <a:rPr lang="en-GB" sz="2400" kern="0" dirty="0">
                    <a:latin typeface="Aptos" panose="020B0004020202020204" pitchFamily="34" charset="0"/>
                    <a:ea typeface="ヒラギノ角ゴ Pro W3" charset="-128"/>
                    <a:cs typeface="Arial" pitchFamily="34" charset="0"/>
                  </a:rPr>
                  <a:t>Earnings</a:t>
                </a:r>
                <a:endParaRPr lang="en-US" sz="2400" kern="0" dirty="0">
                  <a:latin typeface="Aptos" panose="020B0004020202020204" pitchFamily="34" charset="0"/>
                  <a:ea typeface="ヒラギノ角ゴ Pro W3" charset="-128"/>
                  <a:cs typeface="Arial" pitchFamily="34" charset="0"/>
                </a:endParaRPr>
              </a:p>
            </p:txBody>
          </p:sp>
        </p:grpSp>
      </p:grpSp>
      <p:grpSp>
        <p:nvGrpSpPr>
          <p:cNvPr id="27" name="Group 26">
            <a:extLst>
              <a:ext uri="{FF2B5EF4-FFF2-40B4-BE49-F238E27FC236}">
                <a16:creationId xmlns:a16="http://schemas.microsoft.com/office/drawing/2014/main" id="{9535BA87-DEAE-EB78-29DB-80B841586DC3}"/>
              </a:ext>
            </a:extLst>
          </p:cNvPr>
          <p:cNvGrpSpPr/>
          <p:nvPr/>
        </p:nvGrpSpPr>
        <p:grpSpPr>
          <a:xfrm>
            <a:off x="623392" y="6575147"/>
            <a:ext cx="1413006" cy="188477"/>
            <a:chOff x="3999065" y="5700360"/>
            <a:chExt cx="1151998" cy="153662"/>
          </a:xfrm>
        </p:grpSpPr>
        <p:sp>
          <p:nvSpPr>
            <p:cNvPr id="28" name="Freeform: Shape 27">
              <a:extLst>
                <a:ext uri="{FF2B5EF4-FFF2-40B4-BE49-F238E27FC236}">
                  <a16:creationId xmlns:a16="http://schemas.microsoft.com/office/drawing/2014/main" id="{519C596F-E115-AB79-4FBF-7C13FA16104D}"/>
                </a:ext>
              </a:extLst>
            </p:cNvPr>
            <p:cNvSpPr/>
            <p:nvPr/>
          </p:nvSpPr>
          <p:spPr>
            <a:xfrm>
              <a:off x="3999065" y="5700360"/>
              <a:ext cx="1151998" cy="153662"/>
            </a:xfrm>
            <a:custGeom>
              <a:avLst/>
              <a:gdLst>
                <a:gd name="connsiteX0" fmla="*/ 0 w 1151998"/>
                <a:gd name="connsiteY0" fmla="*/ 0 h 153662"/>
                <a:gd name="connsiteX1" fmla="*/ 2 w 1151998"/>
                <a:gd name="connsiteY1" fmla="*/ 0 h 153662"/>
                <a:gd name="connsiteX2" fmla="*/ 11703 w 1151998"/>
                <a:gd name="connsiteY2" fmla="*/ 9818 h 153662"/>
                <a:gd name="connsiteX3" fmla="*/ 576000 w 1151998"/>
                <a:gd name="connsiteY3" fmla="*/ 48721 h 153662"/>
                <a:gd name="connsiteX4" fmla="*/ 1140297 w 1151998"/>
                <a:gd name="connsiteY4" fmla="*/ 9818 h 153662"/>
                <a:gd name="connsiteX5" fmla="*/ 1151998 w 1151998"/>
                <a:gd name="connsiteY5" fmla="*/ 0 h 153662"/>
                <a:gd name="connsiteX6" fmla="*/ 1151998 w 1151998"/>
                <a:gd name="connsiteY6" fmla="*/ 24870 h 153662"/>
                <a:gd name="connsiteX7" fmla="*/ 1151998 w 1151998"/>
                <a:gd name="connsiteY7" fmla="*/ 41766 h 153662"/>
                <a:gd name="connsiteX8" fmla="*/ 1151998 w 1151998"/>
                <a:gd name="connsiteY8" fmla="*/ 45429 h 153662"/>
                <a:gd name="connsiteX9" fmla="*/ 1151998 w 1151998"/>
                <a:gd name="connsiteY9" fmla="*/ 45430 h 153662"/>
                <a:gd name="connsiteX10" fmla="*/ 1151998 w 1151998"/>
                <a:gd name="connsiteY10" fmla="*/ 59511 h 153662"/>
                <a:gd name="connsiteX11" fmla="*/ 1151998 w 1151998"/>
                <a:gd name="connsiteY11" fmla="*/ 70300 h 153662"/>
                <a:gd name="connsiteX12" fmla="*/ 1151998 w 1151998"/>
                <a:gd name="connsiteY12" fmla="*/ 70300 h 153662"/>
                <a:gd name="connsiteX13" fmla="*/ 1151998 w 1151998"/>
                <a:gd name="connsiteY13" fmla="*/ 87196 h 153662"/>
                <a:gd name="connsiteX14" fmla="*/ 1151998 w 1151998"/>
                <a:gd name="connsiteY14" fmla="*/ 87196 h 153662"/>
                <a:gd name="connsiteX15" fmla="*/ 1151998 w 1151998"/>
                <a:gd name="connsiteY15" fmla="*/ 104941 h 153662"/>
                <a:gd name="connsiteX16" fmla="*/ 1151998 w 1151998"/>
                <a:gd name="connsiteY16" fmla="*/ 104941 h 153662"/>
                <a:gd name="connsiteX17" fmla="*/ 1140297 w 1151998"/>
                <a:gd name="connsiteY17" fmla="*/ 114760 h 153662"/>
                <a:gd name="connsiteX18" fmla="*/ 576000 w 1151998"/>
                <a:gd name="connsiteY18" fmla="*/ 153662 h 153662"/>
                <a:gd name="connsiteX19" fmla="*/ 11703 w 1151998"/>
                <a:gd name="connsiteY19" fmla="*/ 114760 h 153662"/>
                <a:gd name="connsiteX20" fmla="*/ 2 w 1151998"/>
                <a:gd name="connsiteY20" fmla="*/ 104941 h 153662"/>
                <a:gd name="connsiteX21" fmla="*/ 0 w 1151998"/>
                <a:gd name="connsiteY21" fmla="*/ 104941 h 153662"/>
                <a:gd name="connsiteX22" fmla="*/ 0 w 1151998"/>
                <a:gd name="connsiteY22" fmla="*/ 104941 h 153662"/>
                <a:gd name="connsiteX23" fmla="*/ 0 w 1151998"/>
                <a:gd name="connsiteY23" fmla="*/ 87196 h 153662"/>
                <a:gd name="connsiteX24" fmla="*/ 0 w 1151998"/>
                <a:gd name="connsiteY24" fmla="*/ 87196 h 153662"/>
                <a:gd name="connsiteX25" fmla="*/ 0 w 1151998"/>
                <a:gd name="connsiteY25" fmla="*/ 70300 h 153662"/>
                <a:gd name="connsiteX26" fmla="*/ 0 w 1151998"/>
                <a:gd name="connsiteY26" fmla="*/ 70300 h 153662"/>
                <a:gd name="connsiteX27" fmla="*/ 0 w 1151998"/>
                <a:gd name="connsiteY27" fmla="*/ 59511 h 153662"/>
                <a:gd name="connsiteX28" fmla="*/ 0 w 1151998"/>
                <a:gd name="connsiteY28" fmla="*/ 45430 h 153662"/>
                <a:gd name="connsiteX29" fmla="*/ 0 w 1151998"/>
                <a:gd name="connsiteY29" fmla="*/ 45429 h 153662"/>
                <a:gd name="connsiteX30" fmla="*/ 0 w 1151998"/>
                <a:gd name="connsiteY30" fmla="*/ 41766 h 153662"/>
                <a:gd name="connsiteX31" fmla="*/ 0 w 1151998"/>
                <a:gd name="connsiteY31" fmla="*/ 24870 h 15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51998" h="153662">
                  <a:moveTo>
                    <a:pt x="0" y="0"/>
                  </a:moveTo>
                  <a:lnTo>
                    <a:pt x="2" y="0"/>
                  </a:lnTo>
                  <a:lnTo>
                    <a:pt x="11703" y="9818"/>
                  </a:lnTo>
                  <a:cubicBezTo>
                    <a:pt x="65412" y="32020"/>
                    <a:pt x="297649" y="48721"/>
                    <a:pt x="576000" y="48721"/>
                  </a:cubicBezTo>
                  <a:cubicBezTo>
                    <a:pt x="854351" y="48721"/>
                    <a:pt x="1086586" y="32020"/>
                    <a:pt x="1140297" y="9818"/>
                  </a:cubicBezTo>
                  <a:lnTo>
                    <a:pt x="1151998" y="0"/>
                  </a:lnTo>
                  <a:lnTo>
                    <a:pt x="1151998" y="24870"/>
                  </a:lnTo>
                  <a:lnTo>
                    <a:pt x="1151998" y="41766"/>
                  </a:lnTo>
                  <a:lnTo>
                    <a:pt x="1151998" y="45429"/>
                  </a:lnTo>
                  <a:lnTo>
                    <a:pt x="1151998" y="45430"/>
                  </a:lnTo>
                  <a:lnTo>
                    <a:pt x="1151998" y="59511"/>
                  </a:lnTo>
                  <a:lnTo>
                    <a:pt x="1151998" y="70300"/>
                  </a:lnTo>
                  <a:lnTo>
                    <a:pt x="1151998" y="70300"/>
                  </a:lnTo>
                  <a:lnTo>
                    <a:pt x="1151998" y="87196"/>
                  </a:lnTo>
                  <a:lnTo>
                    <a:pt x="1151998" y="87196"/>
                  </a:lnTo>
                  <a:lnTo>
                    <a:pt x="1151998" y="104941"/>
                  </a:lnTo>
                  <a:lnTo>
                    <a:pt x="1151998" y="104941"/>
                  </a:lnTo>
                  <a:lnTo>
                    <a:pt x="1140297" y="114760"/>
                  </a:lnTo>
                  <a:cubicBezTo>
                    <a:pt x="1086586" y="136961"/>
                    <a:pt x="854351" y="153662"/>
                    <a:pt x="576000" y="153662"/>
                  </a:cubicBezTo>
                  <a:cubicBezTo>
                    <a:pt x="297649" y="153662"/>
                    <a:pt x="65412" y="136961"/>
                    <a:pt x="11703" y="114760"/>
                  </a:cubicBezTo>
                  <a:lnTo>
                    <a:pt x="2" y="104941"/>
                  </a:lnTo>
                  <a:lnTo>
                    <a:pt x="0" y="104941"/>
                  </a:lnTo>
                  <a:lnTo>
                    <a:pt x="0" y="104941"/>
                  </a:lnTo>
                  <a:lnTo>
                    <a:pt x="0" y="87196"/>
                  </a:lnTo>
                  <a:lnTo>
                    <a:pt x="0" y="87196"/>
                  </a:lnTo>
                  <a:lnTo>
                    <a:pt x="0" y="70300"/>
                  </a:lnTo>
                  <a:lnTo>
                    <a:pt x="0" y="70300"/>
                  </a:lnTo>
                  <a:lnTo>
                    <a:pt x="0" y="59511"/>
                  </a:lnTo>
                  <a:lnTo>
                    <a:pt x="0" y="45430"/>
                  </a:lnTo>
                  <a:lnTo>
                    <a:pt x="0" y="45429"/>
                  </a:lnTo>
                  <a:lnTo>
                    <a:pt x="0" y="41766"/>
                  </a:lnTo>
                  <a:lnTo>
                    <a:pt x="0" y="24870"/>
                  </a:lnTo>
                  <a:close/>
                </a:path>
              </a:pathLst>
            </a:custGeom>
            <a:gradFill flip="none" rotWithShape="1">
              <a:gsLst>
                <a:gs pos="17696">
                  <a:srgbClr val="AAAAAA"/>
                </a:gs>
                <a:gs pos="0">
                  <a:sysClr val="window" lastClr="FFFFFF"/>
                </a:gs>
                <a:gs pos="69000">
                  <a:sysClr val="window" lastClr="FFFFFF"/>
                </a:gs>
                <a:gs pos="26000">
                  <a:srgbClr val="FFFFFF">
                    <a:lumMod val="75000"/>
                  </a:srgbClr>
                </a:gs>
                <a:gs pos="10000">
                  <a:srgbClr val="FFFFFF">
                    <a:lumMod val="50000"/>
                  </a:srgbClr>
                </a:gs>
                <a:gs pos="90000">
                  <a:srgbClr val="FFFFFF">
                    <a:lumMod val="50000"/>
                  </a:srgbClr>
                </a:gs>
                <a:gs pos="100000">
                  <a:sysClr val="window" lastClr="FFFFFF"/>
                </a:gs>
              </a:gsLst>
              <a:lin ang="0" scaled="0"/>
              <a:tileRect/>
            </a:gra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sp>
          <p:nvSpPr>
            <p:cNvPr id="29" name="Freeform: Shape 28">
              <a:extLst>
                <a:ext uri="{FF2B5EF4-FFF2-40B4-BE49-F238E27FC236}">
                  <a16:creationId xmlns:a16="http://schemas.microsoft.com/office/drawing/2014/main" id="{05BCD7B5-3924-EB45-BCF4-EA9602DE16C3}"/>
                </a:ext>
              </a:extLst>
            </p:cNvPr>
            <p:cNvSpPr/>
            <p:nvPr/>
          </p:nvSpPr>
          <p:spPr>
            <a:xfrm>
              <a:off x="3999065" y="5744987"/>
              <a:ext cx="1133998" cy="64408"/>
            </a:xfrm>
            <a:custGeom>
              <a:avLst/>
              <a:gdLst>
                <a:gd name="connsiteX0" fmla="*/ 0 w 1152000"/>
                <a:gd name="connsiteY0" fmla="*/ 0 h 166259"/>
                <a:gd name="connsiteX1" fmla="*/ 2 w 1152000"/>
                <a:gd name="connsiteY1" fmla="*/ 0 h 166259"/>
                <a:gd name="connsiteX2" fmla="*/ 11703 w 1152000"/>
                <a:gd name="connsiteY2" fmla="*/ 25345 h 166259"/>
                <a:gd name="connsiteX3" fmla="*/ 576001 w 1152000"/>
                <a:gd name="connsiteY3" fmla="*/ 125765 h 166259"/>
                <a:gd name="connsiteX4" fmla="*/ 1140299 w 1152000"/>
                <a:gd name="connsiteY4" fmla="*/ 25345 h 166259"/>
                <a:gd name="connsiteX5" fmla="*/ 1152000 w 1152000"/>
                <a:gd name="connsiteY5" fmla="*/ 0 h 166259"/>
                <a:gd name="connsiteX6" fmla="*/ 1152000 w 1152000"/>
                <a:gd name="connsiteY6" fmla="*/ 40494 h 166259"/>
                <a:gd name="connsiteX7" fmla="*/ 1140299 w 1152000"/>
                <a:gd name="connsiteY7" fmla="*/ 65839 h 166259"/>
                <a:gd name="connsiteX8" fmla="*/ 576001 w 1152000"/>
                <a:gd name="connsiteY8" fmla="*/ 166259 h 166259"/>
                <a:gd name="connsiteX9" fmla="*/ 11703 w 1152000"/>
                <a:gd name="connsiteY9" fmla="*/ 65839 h 166259"/>
                <a:gd name="connsiteX10" fmla="*/ 2 w 1152000"/>
                <a:gd name="connsiteY10" fmla="*/ 40494 h 166259"/>
                <a:gd name="connsiteX11" fmla="*/ 0 w 1152000"/>
                <a:gd name="connsiteY11" fmla="*/ 40494 h 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2000" h="166259">
                  <a:moveTo>
                    <a:pt x="0" y="0"/>
                  </a:moveTo>
                  <a:lnTo>
                    <a:pt x="2" y="0"/>
                  </a:lnTo>
                  <a:lnTo>
                    <a:pt x="11703" y="25345"/>
                  </a:lnTo>
                  <a:cubicBezTo>
                    <a:pt x="65412" y="82655"/>
                    <a:pt x="297649" y="125765"/>
                    <a:pt x="576001" y="125765"/>
                  </a:cubicBezTo>
                  <a:cubicBezTo>
                    <a:pt x="854353" y="125765"/>
                    <a:pt x="1086588" y="82655"/>
                    <a:pt x="1140299" y="25345"/>
                  </a:cubicBezTo>
                  <a:lnTo>
                    <a:pt x="1152000" y="0"/>
                  </a:lnTo>
                  <a:lnTo>
                    <a:pt x="1152000" y="40494"/>
                  </a:lnTo>
                  <a:lnTo>
                    <a:pt x="1140299" y="65839"/>
                  </a:lnTo>
                  <a:cubicBezTo>
                    <a:pt x="1086588" y="123149"/>
                    <a:pt x="854353" y="166259"/>
                    <a:pt x="576001" y="166259"/>
                  </a:cubicBezTo>
                  <a:cubicBezTo>
                    <a:pt x="297649" y="166259"/>
                    <a:pt x="65412" y="123149"/>
                    <a:pt x="11703" y="65839"/>
                  </a:cubicBezTo>
                  <a:lnTo>
                    <a:pt x="2" y="40494"/>
                  </a:lnTo>
                  <a:lnTo>
                    <a:pt x="0" y="40494"/>
                  </a:lnTo>
                  <a:close/>
                </a:path>
              </a:pathLst>
            </a:custGeom>
            <a:solidFill>
              <a:sysClr val="window" lastClr="FFFFFF">
                <a:lumMod val="50000"/>
              </a:sysClr>
            </a:solidFill>
            <a:ln w="25400" cap="flat" cmpd="sng" algn="ctr">
              <a:noFill/>
              <a:prstDash val="solid"/>
            </a:ln>
            <a:effectLst/>
          </p:spPr>
          <p:txBody>
            <a:bodyPr wrap="square" rtlCol="0" anchor="ctr">
              <a:noAutofit/>
            </a:bodyPr>
            <a:lstStyle/>
            <a:p>
              <a:pPr algn="ctr" defTabSz="914400" eaLnBrk="1" fontAlgn="auto" hangingPunct="1">
                <a:spcBef>
                  <a:spcPts val="0"/>
                </a:spcBef>
                <a:spcAft>
                  <a:spcPts val="0"/>
                </a:spcAft>
                <a:defRPr/>
              </a:pPr>
              <a:endParaRPr lang="en-GB" sz="1600" kern="0">
                <a:solidFill>
                  <a:prstClr val="white"/>
                </a:solidFill>
                <a:latin typeface="Calibri"/>
                <a:cs typeface="+mn-cs"/>
              </a:endParaRPr>
            </a:p>
          </p:txBody>
        </p:sp>
      </p:grpSp>
      <p:sp>
        <p:nvSpPr>
          <p:cNvPr id="30" name="Freeform: Shape 29">
            <a:extLst>
              <a:ext uri="{FF2B5EF4-FFF2-40B4-BE49-F238E27FC236}">
                <a16:creationId xmlns:a16="http://schemas.microsoft.com/office/drawing/2014/main" id="{F0F3D19F-517C-5DB2-A8EF-54D796F955A8}"/>
              </a:ext>
            </a:extLst>
          </p:cNvPr>
          <p:cNvSpPr/>
          <p:nvPr/>
        </p:nvSpPr>
        <p:spPr>
          <a:xfrm>
            <a:off x="618976" y="2124257"/>
            <a:ext cx="1377683" cy="4571278"/>
          </a:xfrm>
          <a:custGeom>
            <a:avLst/>
            <a:gdLst>
              <a:gd name="connsiteX0" fmla="*/ 0 w 1123200"/>
              <a:gd name="connsiteY0" fmla="*/ 0 h 3726879"/>
              <a:gd name="connsiteX1" fmla="*/ 1123200 w 1123200"/>
              <a:gd name="connsiteY1" fmla="*/ 0 h 3726879"/>
              <a:gd name="connsiteX2" fmla="*/ 1123200 w 1123200"/>
              <a:gd name="connsiteY2" fmla="*/ 3679803 h 3726879"/>
              <a:gd name="connsiteX3" fmla="*/ 1123200 w 1123200"/>
              <a:gd name="connsiteY3" fmla="*/ 3696416 h 3726879"/>
              <a:gd name="connsiteX4" fmla="*/ 1085403 w 1123200"/>
              <a:gd name="connsiteY4" fmla="*/ 3696416 h 3726879"/>
              <a:gd name="connsiteX5" fmla="*/ 1079067 w 1123200"/>
              <a:gd name="connsiteY5" fmla="*/ 3698127 h 3726879"/>
              <a:gd name="connsiteX6" fmla="*/ 561600 w 1123200"/>
              <a:gd name="connsiteY6" fmla="*/ 3726879 h 3726879"/>
              <a:gd name="connsiteX7" fmla="*/ 44134 w 1123200"/>
              <a:gd name="connsiteY7" fmla="*/ 3698127 h 3726879"/>
              <a:gd name="connsiteX8" fmla="*/ 37798 w 1123200"/>
              <a:gd name="connsiteY8" fmla="*/ 3696416 h 3726879"/>
              <a:gd name="connsiteX9" fmla="*/ 0 w 1123200"/>
              <a:gd name="connsiteY9" fmla="*/ 3696416 h 3726879"/>
              <a:gd name="connsiteX10" fmla="*/ 0 w 1123200"/>
              <a:gd name="connsiteY10" fmla="*/ 3679803 h 372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3200" h="3726879">
                <a:moveTo>
                  <a:pt x="0" y="0"/>
                </a:moveTo>
                <a:lnTo>
                  <a:pt x="1123200" y="0"/>
                </a:lnTo>
                <a:lnTo>
                  <a:pt x="1123200" y="3679803"/>
                </a:lnTo>
                <a:lnTo>
                  <a:pt x="1123200" y="3696416"/>
                </a:lnTo>
                <a:lnTo>
                  <a:pt x="1085403" y="3696416"/>
                </a:lnTo>
                <a:lnTo>
                  <a:pt x="1079067" y="3698127"/>
                </a:lnTo>
                <a:cubicBezTo>
                  <a:pt x="993811" y="3715023"/>
                  <a:pt x="794223" y="3726879"/>
                  <a:pt x="561600" y="3726879"/>
                </a:cubicBezTo>
                <a:cubicBezTo>
                  <a:pt x="328978" y="3726879"/>
                  <a:pt x="129389" y="3715023"/>
                  <a:pt x="44134" y="3698127"/>
                </a:cubicBezTo>
                <a:lnTo>
                  <a:pt x="37798" y="3696416"/>
                </a:lnTo>
                <a:lnTo>
                  <a:pt x="0" y="3696416"/>
                </a:lnTo>
                <a:lnTo>
                  <a:pt x="0" y="3679803"/>
                </a:lnTo>
                <a:close/>
              </a:path>
            </a:pathLst>
          </a:custGeom>
          <a:gradFill>
            <a:gsLst>
              <a:gs pos="38000">
                <a:sysClr val="windowText" lastClr="000000">
                  <a:alpha val="20000"/>
                </a:sysClr>
              </a:gs>
              <a:gs pos="2000">
                <a:sysClr val="window" lastClr="FFFFFF">
                  <a:alpha val="50000"/>
                </a:sysClr>
              </a:gs>
              <a:gs pos="0">
                <a:srgbClr val="FFFFFF">
                  <a:alpha val="50000"/>
                </a:srgbClr>
              </a:gs>
              <a:gs pos="88000">
                <a:sysClr val="windowText" lastClr="000000">
                  <a:alpha val="30000"/>
                </a:sysClr>
              </a:gs>
              <a:gs pos="79000">
                <a:sysClr val="window" lastClr="FFFFFF">
                  <a:alpha val="50000"/>
                </a:sysClr>
              </a:gs>
              <a:gs pos="67000">
                <a:sysClr val="windowText" lastClr="000000">
                  <a:alpha val="20000"/>
                </a:sysClr>
              </a:gs>
              <a:gs pos="100000">
                <a:sysClr val="window" lastClr="FFFFFF">
                  <a:alpha val="50000"/>
                </a:sysClr>
              </a:gs>
            </a:gsLst>
            <a:lin ang="0" scaled="0"/>
          </a:gradFill>
          <a:ln w="12700" cap="flat" cmpd="sng" algn="ctr">
            <a:noFill/>
            <a:prstDash val="solid"/>
            <a:miter lim="800000"/>
          </a:ln>
          <a:effectLst/>
        </p:spPr>
        <p:txBody>
          <a:bodyPr wrap="square" rtlCol="0" anchor="ctr">
            <a:noAutofit/>
          </a:bodyPr>
          <a:lstStyle/>
          <a:p>
            <a:pPr algn="ctr" defTabSz="914400" eaLnBrk="1" fontAlgn="auto" hangingPunct="1">
              <a:spcBef>
                <a:spcPts val="0"/>
              </a:spcBef>
              <a:spcAft>
                <a:spcPts val="0"/>
              </a:spcAft>
              <a:defRPr/>
            </a:pPr>
            <a:endParaRPr lang="en-GB" kern="0">
              <a:solidFill>
                <a:prstClr val="white"/>
              </a:solidFill>
              <a:latin typeface="Calibri"/>
              <a:cs typeface="+mn-cs"/>
            </a:endParaRPr>
          </a:p>
        </p:txBody>
      </p:sp>
      <p:sp>
        <p:nvSpPr>
          <p:cNvPr id="31" name="Oval 30">
            <a:extLst>
              <a:ext uri="{FF2B5EF4-FFF2-40B4-BE49-F238E27FC236}">
                <a16:creationId xmlns:a16="http://schemas.microsoft.com/office/drawing/2014/main" id="{8CB50F5D-873F-73D7-D28C-B2198CB5BE31}"/>
              </a:ext>
            </a:extLst>
          </p:cNvPr>
          <p:cNvSpPr/>
          <p:nvPr/>
        </p:nvSpPr>
        <p:spPr bwMode="auto">
          <a:xfrm>
            <a:off x="641053" y="2085706"/>
            <a:ext cx="1377683" cy="115483"/>
          </a:xfrm>
          <a:prstGeom prst="ellipse">
            <a:avLst/>
          </a:prstGeom>
          <a:gradFill flip="none" rotWithShape="1">
            <a:gsLst>
              <a:gs pos="100000">
                <a:sysClr val="window" lastClr="FFFFFF">
                  <a:lumMod val="85000"/>
                </a:sysClr>
              </a:gs>
              <a:gs pos="0">
                <a:sysClr val="window" lastClr="FFFFFF">
                  <a:lumMod val="50000"/>
                </a:sysClr>
              </a:gs>
            </a:gsLst>
            <a:lin ang="2700000" scaled="1"/>
            <a:tileRect/>
          </a:gradFill>
          <a:ln w="6350" cap="flat" cmpd="sng" algn="ctr">
            <a:noFill/>
            <a:prstDash val="solid"/>
            <a:miter lim="800000"/>
            <a:headEnd/>
            <a:tailEnd/>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defTabSz="914400" eaLnBrk="1" fontAlgn="auto" hangingPunct="1">
              <a:spcBef>
                <a:spcPts val="0"/>
              </a:spcBef>
              <a:spcAft>
                <a:spcPts val="0"/>
              </a:spcAft>
              <a:buClr>
                <a:prstClr val="white"/>
              </a:buClr>
              <a:buFont typeface="Arial" pitchFamily="34" charset="0"/>
              <a:buChar char="–"/>
              <a:defRPr/>
            </a:pPr>
            <a:endParaRPr lang="en-GB" sz="1200" b="1" kern="0" err="1">
              <a:solidFill>
                <a:srgbClr val="FFFFFF"/>
              </a:solidFill>
              <a:latin typeface="Calibri" panose="020F0502020204030204"/>
              <a:cs typeface="+mn-cs"/>
            </a:endParaRPr>
          </a:p>
        </p:txBody>
      </p:sp>
      <p:cxnSp>
        <p:nvCxnSpPr>
          <p:cNvPr id="34" name="Connector: Elbow 33">
            <a:extLst>
              <a:ext uri="{FF2B5EF4-FFF2-40B4-BE49-F238E27FC236}">
                <a16:creationId xmlns:a16="http://schemas.microsoft.com/office/drawing/2014/main" id="{BC41DFB3-493F-B28F-E678-0D87ECDBF069}"/>
              </a:ext>
            </a:extLst>
          </p:cNvPr>
          <p:cNvCxnSpPr>
            <a:cxnSpLocks/>
          </p:cNvCxnSpPr>
          <p:nvPr/>
        </p:nvCxnSpPr>
        <p:spPr>
          <a:xfrm flipV="1">
            <a:off x="1978031" y="2059566"/>
            <a:ext cx="1755346" cy="63910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4C138D98-CF47-99ED-B100-1389650E274F}"/>
              </a:ext>
            </a:extLst>
          </p:cNvPr>
          <p:cNvCxnSpPr>
            <a:cxnSpLocks/>
          </p:cNvCxnSpPr>
          <p:nvPr/>
        </p:nvCxnSpPr>
        <p:spPr>
          <a:xfrm flipV="1">
            <a:off x="1978031" y="3069093"/>
            <a:ext cx="1755346" cy="639104"/>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40" name="Connector: Elbow 39">
            <a:extLst>
              <a:ext uri="{FF2B5EF4-FFF2-40B4-BE49-F238E27FC236}">
                <a16:creationId xmlns:a16="http://schemas.microsoft.com/office/drawing/2014/main" id="{53FEBD76-5ACF-5E78-F76D-6B5E76C4A0E3}"/>
              </a:ext>
            </a:extLst>
          </p:cNvPr>
          <p:cNvCxnSpPr>
            <a:cxnSpLocks/>
          </p:cNvCxnSpPr>
          <p:nvPr/>
        </p:nvCxnSpPr>
        <p:spPr>
          <a:xfrm flipV="1">
            <a:off x="1978031" y="4078620"/>
            <a:ext cx="1755346" cy="639104"/>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1" name="Connector: Elbow 40">
            <a:extLst>
              <a:ext uri="{FF2B5EF4-FFF2-40B4-BE49-F238E27FC236}">
                <a16:creationId xmlns:a16="http://schemas.microsoft.com/office/drawing/2014/main" id="{93040894-C6A5-0176-AF37-B802B185C188}"/>
              </a:ext>
            </a:extLst>
          </p:cNvPr>
          <p:cNvCxnSpPr>
            <a:cxnSpLocks/>
          </p:cNvCxnSpPr>
          <p:nvPr/>
        </p:nvCxnSpPr>
        <p:spPr>
          <a:xfrm flipV="1">
            <a:off x="1978031" y="4892357"/>
            <a:ext cx="1755346" cy="639104"/>
          </a:xfrm>
          <a:prstGeom prst="bentConnector3">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96B2D368-6375-DDE2-6B92-D80E2B33209E}"/>
              </a:ext>
            </a:extLst>
          </p:cNvPr>
          <p:cNvCxnSpPr>
            <a:cxnSpLocks/>
          </p:cNvCxnSpPr>
          <p:nvPr/>
        </p:nvCxnSpPr>
        <p:spPr>
          <a:xfrm flipV="1">
            <a:off x="1978031" y="5795129"/>
            <a:ext cx="1755346" cy="639104"/>
          </a:xfrm>
          <a:prstGeom prst="bentConnector3">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4E7A010B-2E85-92C0-EE99-D95014A49772}"/>
              </a:ext>
            </a:extLst>
          </p:cNvPr>
          <p:cNvGrpSpPr/>
          <p:nvPr/>
        </p:nvGrpSpPr>
        <p:grpSpPr>
          <a:xfrm>
            <a:off x="3935760" y="1768210"/>
            <a:ext cx="2160240" cy="750473"/>
            <a:chOff x="3935760" y="1768210"/>
            <a:chExt cx="2160240" cy="750473"/>
          </a:xfrm>
        </p:grpSpPr>
        <p:grpSp>
          <p:nvGrpSpPr>
            <p:cNvPr id="57" name="Group 56">
              <a:extLst>
                <a:ext uri="{FF2B5EF4-FFF2-40B4-BE49-F238E27FC236}">
                  <a16:creationId xmlns:a16="http://schemas.microsoft.com/office/drawing/2014/main" id="{2778D6E3-5335-CD66-8BAD-F1C7C4671716}"/>
                </a:ext>
              </a:extLst>
            </p:cNvPr>
            <p:cNvGrpSpPr/>
            <p:nvPr/>
          </p:nvGrpSpPr>
          <p:grpSpPr>
            <a:xfrm>
              <a:off x="3935760" y="1768210"/>
              <a:ext cx="2160240" cy="750473"/>
              <a:chOff x="3935760" y="1599336"/>
              <a:chExt cx="2160240" cy="750473"/>
            </a:xfrm>
          </p:grpSpPr>
          <p:sp>
            <p:nvSpPr>
              <p:cNvPr id="43" name="Rectangle: Rounded Corners 42">
                <a:extLst>
                  <a:ext uri="{FF2B5EF4-FFF2-40B4-BE49-F238E27FC236}">
                    <a16:creationId xmlns:a16="http://schemas.microsoft.com/office/drawing/2014/main" id="{E233A7FB-8801-7C62-216D-4D6C8F5DBC13}"/>
                  </a:ext>
                </a:extLst>
              </p:cNvPr>
              <p:cNvSpPr/>
              <p:nvPr/>
            </p:nvSpPr>
            <p:spPr>
              <a:xfrm>
                <a:off x="3935760" y="1599336"/>
                <a:ext cx="2160240" cy="750473"/>
              </a:xfrm>
              <a:prstGeom prst="roundRect">
                <a:avLst>
                  <a:gd name="adj" fmla="val 3476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61004745-7271-804E-74ED-6D03715E1B3F}"/>
                  </a:ext>
                </a:extLst>
              </p:cNvPr>
              <p:cNvSpPr/>
              <p:nvPr/>
            </p:nvSpPr>
            <p:spPr>
              <a:xfrm>
                <a:off x="3935760" y="1743525"/>
                <a:ext cx="2160240" cy="469894"/>
              </a:xfrm>
              <a:prstGeom prst="roundRect">
                <a:avLst>
                  <a:gd name="adj" fmla="val 8417"/>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8" name="TextBox 57">
              <a:extLst>
                <a:ext uri="{FF2B5EF4-FFF2-40B4-BE49-F238E27FC236}">
                  <a16:creationId xmlns:a16="http://schemas.microsoft.com/office/drawing/2014/main" id="{DC2CE2B1-7F20-B926-3DEB-CEF7E856D2DB}"/>
                </a:ext>
              </a:extLst>
            </p:cNvPr>
            <p:cNvSpPr txBox="1"/>
            <p:nvPr/>
          </p:nvSpPr>
          <p:spPr>
            <a:xfrm>
              <a:off x="4124514" y="1933351"/>
              <a:ext cx="1755462" cy="369332"/>
            </a:xfrm>
            <a:prstGeom prst="rect">
              <a:avLst/>
            </a:prstGeom>
            <a:noFill/>
          </p:spPr>
          <p:txBody>
            <a:bodyPr wrap="square" rtlCol="0">
              <a:spAutoFit/>
            </a:bodyPr>
            <a:lstStyle/>
            <a:p>
              <a:r>
                <a:rPr lang="en-GB" b="1" dirty="0"/>
                <a:t>Regular spend</a:t>
              </a:r>
            </a:p>
          </p:txBody>
        </p:sp>
      </p:grpSp>
      <p:grpSp>
        <p:nvGrpSpPr>
          <p:cNvPr id="75" name="Group 74">
            <a:extLst>
              <a:ext uri="{FF2B5EF4-FFF2-40B4-BE49-F238E27FC236}">
                <a16:creationId xmlns:a16="http://schemas.microsoft.com/office/drawing/2014/main" id="{0EF96B62-CB08-0260-BFCD-565743A35DD6}"/>
              </a:ext>
            </a:extLst>
          </p:cNvPr>
          <p:cNvGrpSpPr/>
          <p:nvPr/>
        </p:nvGrpSpPr>
        <p:grpSpPr>
          <a:xfrm>
            <a:off x="3935760" y="2736455"/>
            <a:ext cx="2301714" cy="750473"/>
            <a:chOff x="3935760" y="2736455"/>
            <a:chExt cx="2301714" cy="750473"/>
          </a:xfrm>
        </p:grpSpPr>
        <p:grpSp>
          <p:nvGrpSpPr>
            <p:cNvPr id="56" name="Group 55">
              <a:extLst>
                <a:ext uri="{FF2B5EF4-FFF2-40B4-BE49-F238E27FC236}">
                  <a16:creationId xmlns:a16="http://schemas.microsoft.com/office/drawing/2014/main" id="{C73CB98D-6C57-2404-6D99-443C58234004}"/>
                </a:ext>
              </a:extLst>
            </p:cNvPr>
            <p:cNvGrpSpPr/>
            <p:nvPr/>
          </p:nvGrpSpPr>
          <p:grpSpPr>
            <a:xfrm>
              <a:off x="3935760" y="2736455"/>
              <a:ext cx="2160240" cy="750473"/>
              <a:chOff x="3935760" y="2641165"/>
              <a:chExt cx="2160240" cy="750473"/>
            </a:xfrm>
          </p:grpSpPr>
          <p:sp>
            <p:nvSpPr>
              <p:cNvPr id="45" name="Rectangle: Rounded Corners 44">
                <a:extLst>
                  <a:ext uri="{FF2B5EF4-FFF2-40B4-BE49-F238E27FC236}">
                    <a16:creationId xmlns:a16="http://schemas.microsoft.com/office/drawing/2014/main" id="{9DD1B77C-1830-98C9-BE8E-5C60E48D4D08}"/>
                  </a:ext>
                </a:extLst>
              </p:cNvPr>
              <p:cNvSpPr/>
              <p:nvPr/>
            </p:nvSpPr>
            <p:spPr>
              <a:xfrm>
                <a:off x="3935760" y="2641165"/>
                <a:ext cx="2160240" cy="750473"/>
              </a:xfrm>
              <a:prstGeom prst="roundRect">
                <a:avLst>
                  <a:gd name="adj" fmla="val 3476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B77D0F73-9891-42F9-1217-39E36816BEA6}"/>
                  </a:ext>
                </a:extLst>
              </p:cNvPr>
              <p:cNvSpPr/>
              <p:nvPr/>
            </p:nvSpPr>
            <p:spPr>
              <a:xfrm>
                <a:off x="3935760" y="2785354"/>
                <a:ext cx="2160240" cy="469894"/>
              </a:xfrm>
              <a:prstGeom prst="roundRect">
                <a:avLst>
                  <a:gd name="adj" fmla="val 8417"/>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9" name="TextBox 58">
              <a:extLst>
                <a:ext uri="{FF2B5EF4-FFF2-40B4-BE49-F238E27FC236}">
                  <a16:creationId xmlns:a16="http://schemas.microsoft.com/office/drawing/2014/main" id="{82E05709-5B4F-0675-9CB7-22167E7439CE}"/>
                </a:ext>
              </a:extLst>
            </p:cNvPr>
            <p:cNvSpPr txBox="1"/>
            <p:nvPr/>
          </p:nvSpPr>
          <p:spPr>
            <a:xfrm>
              <a:off x="4077235" y="2915652"/>
              <a:ext cx="2160239" cy="369332"/>
            </a:xfrm>
            <a:prstGeom prst="rect">
              <a:avLst/>
            </a:prstGeom>
            <a:noFill/>
          </p:spPr>
          <p:txBody>
            <a:bodyPr wrap="square" rtlCol="0">
              <a:spAutoFit/>
            </a:bodyPr>
            <a:lstStyle/>
            <a:p>
              <a:r>
                <a:rPr lang="en-GB" b="1" dirty="0"/>
                <a:t>Emergency fund</a:t>
              </a:r>
            </a:p>
          </p:txBody>
        </p:sp>
      </p:grpSp>
      <p:grpSp>
        <p:nvGrpSpPr>
          <p:cNvPr id="77" name="Group 76">
            <a:extLst>
              <a:ext uri="{FF2B5EF4-FFF2-40B4-BE49-F238E27FC236}">
                <a16:creationId xmlns:a16="http://schemas.microsoft.com/office/drawing/2014/main" id="{D578AFEC-7DD7-BD32-EBCF-493F5F378922}"/>
              </a:ext>
            </a:extLst>
          </p:cNvPr>
          <p:cNvGrpSpPr/>
          <p:nvPr/>
        </p:nvGrpSpPr>
        <p:grpSpPr>
          <a:xfrm>
            <a:off x="3935760" y="4672945"/>
            <a:ext cx="2214714" cy="750473"/>
            <a:chOff x="3935760" y="4672945"/>
            <a:chExt cx="2214714" cy="750473"/>
          </a:xfrm>
        </p:grpSpPr>
        <p:grpSp>
          <p:nvGrpSpPr>
            <p:cNvPr id="54" name="Group 53">
              <a:extLst>
                <a:ext uri="{FF2B5EF4-FFF2-40B4-BE49-F238E27FC236}">
                  <a16:creationId xmlns:a16="http://schemas.microsoft.com/office/drawing/2014/main" id="{E44CAF7E-875A-A131-695C-D470D9CB134A}"/>
                </a:ext>
              </a:extLst>
            </p:cNvPr>
            <p:cNvGrpSpPr/>
            <p:nvPr/>
          </p:nvGrpSpPr>
          <p:grpSpPr>
            <a:xfrm>
              <a:off x="3935760" y="4672945"/>
              <a:ext cx="2160240" cy="750473"/>
              <a:chOff x="3935760" y="4577656"/>
              <a:chExt cx="2160240" cy="750473"/>
            </a:xfrm>
          </p:grpSpPr>
          <p:sp>
            <p:nvSpPr>
              <p:cNvPr id="49" name="Rectangle: Rounded Corners 48">
                <a:extLst>
                  <a:ext uri="{FF2B5EF4-FFF2-40B4-BE49-F238E27FC236}">
                    <a16:creationId xmlns:a16="http://schemas.microsoft.com/office/drawing/2014/main" id="{8A7A1213-E1F9-B3A1-54B3-7F929BD8CA8F}"/>
                  </a:ext>
                </a:extLst>
              </p:cNvPr>
              <p:cNvSpPr/>
              <p:nvPr/>
            </p:nvSpPr>
            <p:spPr>
              <a:xfrm>
                <a:off x="3935760" y="4577656"/>
                <a:ext cx="2160240" cy="750473"/>
              </a:xfrm>
              <a:prstGeom prst="roundRect">
                <a:avLst>
                  <a:gd name="adj" fmla="val 3476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55178496-10C9-CAC0-711A-537952F3B086}"/>
                  </a:ext>
                </a:extLst>
              </p:cNvPr>
              <p:cNvSpPr/>
              <p:nvPr/>
            </p:nvSpPr>
            <p:spPr>
              <a:xfrm>
                <a:off x="3935760" y="4721845"/>
                <a:ext cx="2160240" cy="469894"/>
              </a:xfrm>
              <a:prstGeom prst="roundRect">
                <a:avLst>
                  <a:gd name="adj" fmla="val 8417"/>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0" name="TextBox 59">
              <a:extLst>
                <a:ext uri="{FF2B5EF4-FFF2-40B4-BE49-F238E27FC236}">
                  <a16:creationId xmlns:a16="http://schemas.microsoft.com/office/drawing/2014/main" id="{2BA367A9-7873-11B0-CA5C-A4146A121422}"/>
                </a:ext>
              </a:extLst>
            </p:cNvPr>
            <p:cNvSpPr txBox="1"/>
            <p:nvPr/>
          </p:nvSpPr>
          <p:spPr>
            <a:xfrm>
              <a:off x="3990235" y="4870354"/>
              <a:ext cx="2160239" cy="369332"/>
            </a:xfrm>
            <a:prstGeom prst="rect">
              <a:avLst/>
            </a:prstGeom>
            <a:noFill/>
          </p:spPr>
          <p:txBody>
            <a:bodyPr wrap="square" rtlCol="0">
              <a:spAutoFit/>
            </a:bodyPr>
            <a:lstStyle/>
            <a:p>
              <a:r>
                <a:rPr lang="en-GB" b="1" dirty="0"/>
                <a:t>Summer budget</a:t>
              </a:r>
            </a:p>
          </p:txBody>
        </p:sp>
      </p:grpSp>
      <p:grpSp>
        <p:nvGrpSpPr>
          <p:cNvPr id="78" name="Group 77">
            <a:extLst>
              <a:ext uri="{FF2B5EF4-FFF2-40B4-BE49-F238E27FC236}">
                <a16:creationId xmlns:a16="http://schemas.microsoft.com/office/drawing/2014/main" id="{564A707B-65F7-230B-8D5F-40971500B5A2}"/>
              </a:ext>
            </a:extLst>
          </p:cNvPr>
          <p:cNvGrpSpPr/>
          <p:nvPr/>
        </p:nvGrpSpPr>
        <p:grpSpPr>
          <a:xfrm>
            <a:off x="3935760" y="5641192"/>
            <a:ext cx="2301713" cy="750473"/>
            <a:chOff x="3935760" y="5641192"/>
            <a:chExt cx="2301713" cy="750473"/>
          </a:xfrm>
        </p:grpSpPr>
        <p:grpSp>
          <p:nvGrpSpPr>
            <p:cNvPr id="53" name="Group 52">
              <a:extLst>
                <a:ext uri="{FF2B5EF4-FFF2-40B4-BE49-F238E27FC236}">
                  <a16:creationId xmlns:a16="http://schemas.microsoft.com/office/drawing/2014/main" id="{5786E262-6D2C-9D45-1016-32EF8E316476}"/>
                </a:ext>
              </a:extLst>
            </p:cNvPr>
            <p:cNvGrpSpPr/>
            <p:nvPr/>
          </p:nvGrpSpPr>
          <p:grpSpPr>
            <a:xfrm>
              <a:off x="3935760" y="5641192"/>
              <a:ext cx="2160240" cy="750473"/>
              <a:chOff x="3935760" y="5472318"/>
              <a:chExt cx="2160240" cy="750473"/>
            </a:xfrm>
          </p:grpSpPr>
          <p:sp>
            <p:nvSpPr>
              <p:cNvPr id="51" name="Rectangle: Rounded Corners 50">
                <a:extLst>
                  <a:ext uri="{FF2B5EF4-FFF2-40B4-BE49-F238E27FC236}">
                    <a16:creationId xmlns:a16="http://schemas.microsoft.com/office/drawing/2014/main" id="{B5C35857-6102-5D08-B0E2-954CB9C0D2BE}"/>
                  </a:ext>
                </a:extLst>
              </p:cNvPr>
              <p:cNvSpPr/>
              <p:nvPr/>
            </p:nvSpPr>
            <p:spPr>
              <a:xfrm>
                <a:off x="3935760" y="5472318"/>
                <a:ext cx="2160240" cy="750473"/>
              </a:xfrm>
              <a:prstGeom prst="roundRect">
                <a:avLst>
                  <a:gd name="adj" fmla="val 34769"/>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Rounded Corners 51">
                <a:extLst>
                  <a:ext uri="{FF2B5EF4-FFF2-40B4-BE49-F238E27FC236}">
                    <a16:creationId xmlns:a16="http://schemas.microsoft.com/office/drawing/2014/main" id="{A8E9D771-D349-8CBA-2A1E-913E0D6812C3}"/>
                  </a:ext>
                </a:extLst>
              </p:cNvPr>
              <p:cNvSpPr/>
              <p:nvPr/>
            </p:nvSpPr>
            <p:spPr>
              <a:xfrm>
                <a:off x="3935760" y="5616507"/>
                <a:ext cx="2160240" cy="469894"/>
              </a:xfrm>
              <a:prstGeom prst="roundRect">
                <a:avLst>
                  <a:gd name="adj" fmla="val 8417"/>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1" name="TextBox 60">
              <a:extLst>
                <a:ext uri="{FF2B5EF4-FFF2-40B4-BE49-F238E27FC236}">
                  <a16:creationId xmlns:a16="http://schemas.microsoft.com/office/drawing/2014/main" id="{6A2747B0-913E-568C-C99C-3B0DE309BB0C}"/>
                </a:ext>
              </a:extLst>
            </p:cNvPr>
            <p:cNvSpPr txBox="1"/>
            <p:nvPr/>
          </p:nvSpPr>
          <p:spPr>
            <a:xfrm>
              <a:off x="4077234" y="5844858"/>
              <a:ext cx="2160239" cy="369332"/>
            </a:xfrm>
            <a:prstGeom prst="rect">
              <a:avLst/>
            </a:prstGeom>
            <a:noFill/>
          </p:spPr>
          <p:txBody>
            <a:bodyPr wrap="square" rtlCol="0">
              <a:spAutoFit/>
            </a:bodyPr>
            <a:lstStyle/>
            <a:p>
              <a:r>
                <a:rPr lang="en-GB" b="1" dirty="0"/>
                <a:t>Winter holidays</a:t>
              </a:r>
            </a:p>
          </p:txBody>
        </p:sp>
      </p:grpSp>
      <p:grpSp>
        <p:nvGrpSpPr>
          <p:cNvPr id="76" name="Group 75">
            <a:extLst>
              <a:ext uri="{FF2B5EF4-FFF2-40B4-BE49-F238E27FC236}">
                <a16:creationId xmlns:a16="http://schemas.microsoft.com/office/drawing/2014/main" id="{EB093D1B-8AE0-A167-1FE1-17F15F3233A2}"/>
              </a:ext>
            </a:extLst>
          </p:cNvPr>
          <p:cNvGrpSpPr/>
          <p:nvPr/>
        </p:nvGrpSpPr>
        <p:grpSpPr>
          <a:xfrm>
            <a:off x="3935760" y="3704700"/>
            <a:ext cx="2232248" cy="750473"/>
            <a:chOff x="3935760" y="3704700"/>
            <a:chExt cx="2232248" cy="750473"/>
          </a:xfrm>
        </p:grpSpPr>
        <p:grpSp>
          <p:nvGrpSpPr>
            <p:cNvPr id="55" name="Group 54">
              <a:extLst>
                <a:ext uri="{FF2B5EF4-FFF2-40B4-BE49-F238E27FC236}">
                  <a16:creationId xmlns:a16="http://schemas.microsoft.com/office/drawing/2014/main" id="{FBAB2D3D-4B0C-9ACF-C5BE-DB784D4E39B1}"/>
                </a:ext>
              </a:extLst>
            </p:cNvPr>
            <p:cNvGrpSpPr/>
            <p:nvPr/>
          </p:nvGrpSpPr>
          <p:grpSpPr>
            <a:xfrm>
              <a:off x="3935760" y="3704700"/>
              <a:ext cx="2160240" cy="750473"/>
              <a:chOff x="3935760" y="3682994"/>
              <a:chExt cx="2160240" cy="750473"/>
            </a:xfrm>
          </p:grpSpPr>
          <p:sp>
            <p:nvSpPr>
              <p:cNvPr id="47" name="Rectangle: Rounded Corners 46">
                <a:extLst>
                  <a:ext uri="{FF2B5EF4-FFF2-40B4-BE49-F238E27FC236}">
                    <a16:creationId xmlns:a16="http://schemas.microsoft.com/office/drawing/2014/main" id="{08C2B5E0-D762-392F-FBA8-2E05A4D2B8DD}"/>
                  </a:ext>
                </a:extLst>
              </p:cNvPr>
              <p:cNvSpPr/>
              <p:nvPr/>
            </p:nvSpPr>
            <p:spPr>
              <a:xfrm>
                <a:off x="3935760" y="3682994"/>
                <a:ext cx="2160240" cy="750473"/>
              </a:xfrm>
              <a:prstGeom prst="roundRect">
                <a:avLst>
                  <a:gd name="adj" fmla="val 3476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Rounded Corners 47">
                <a:extLst>
                  <a:ext uri="{FF2B5EF4-FFF2-40B4-BE49-F238E27FC236}">
                    <a16:creationId xmlns:a16="http://schemas.microsoft.com/office/drawing/2014/main" id="{7CB4AAA9-2B3B-0D03-51AC-E704654BAED4}"/>
                  </a:ext>
                </a:extLst>
              </p:cNvPr>
              <p:cNvSpPr/>
              <p:nvPr/>
            </p:nvSpPr>
            <p:spPr>
              <a:xfrm>
                <a:off x="3935760" y="3827183"/>
                <a:ext cx="2160240" cy="469894"/>
              </a:xfrm>
              <a:prstGeom prst="roundRect">
                <a:avLst>
                  <a:gd name="adj" fmla="val 8417"/>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2" name="TextBox 61">
              <a:extLst>
                <a:ext uri="{FF2B5EF4-FFF2-40B4-BE49-F238E27FC236}">
                  <a16:creationId xmlns:a16="http://schemas.microsoft.com/office/drawing/2014/main" id="{12FE2496-E9D0-99E7-FFBE-00D65E276FD8}"/>
                </a:ext>
              </a:extLst>
            </p:cNvPr>
            <p:cNvSpPr txBox="1"/>
            <p:nvPr/>
          </p:nvSpPr>
          <p:spPr>
            <a:xfrm>
              <a:off x="4007769" y="3910489"/>
              <a:ext cx="2160239" cy="369332"/>
            </a:xfrm>
            <a:prstGeom prst="rect">
              <a:avLst/>
            </a:prstGeom>
            <a:noFill/>
          </p:spPr>
          <p:txBody>
            <a:bodyPr wrap="square" rtlCol="0">
              <a:spAutoFit/>
            </a:bodyPr>
            <a:lstStyle/>
            <a:p>
              <a:r>
                <a:rPr lang="en-GB" b="1" dirty="0"/>
                <a:t>Long term savings</a:t>
              </a:r>
            </a:p>
          </p:txBody>
        </p:sp>
      </p:grpSp>
      <p:cxnSp>
        <p:nvCxnSpPr>
          <p:cNvPr id="64" name="Straight Arrow Connector 63">
            <a:extLst>
              <a:ext uri="{FF2B5EF4-FFF2-40B4-BE49-F238E27FC236}">
                <a16:creationId xmlns:a16="http://schemas.microsoft.com/office/drawing/2014/main" id="{12A83267-D763-B6F9-8A1B-4286E8BC2D40}"/>
              </a:ext>
            </a:extLst>
          </p:cNvPr>
          <p:cNvCxnSpPr>
            <a:cxnSpLocks/>
          </p:cNvCxnSpPr>
          <p:nvPr/>
        </p:nvCxnSpPr>
        <p:spPr>
          <a:xfrm>
            <a:off x="6384032" y="2131032"/>
            <a:ext cx="144016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9DF8C5B9-00C9-E035-F186-423846842878}"/>
              </a:ext>
            </a:extLst>
          </p:cNvPr>
          <p:cNvCxnSpPr>
            <a:cxnSpLocks/>
          </p:cNvCxnSpPr>
          <p:nvPr/>
        </p:nvCxnSpPr>
        <p:spPr>
          <a:xfrm>
            <a:off x="6384032" y="3109968"/>
            <a:ext cx="1440160"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66" name="Straight Arrow Connector 65">
            <a:extLst>
              <a:ext uri="{FF2B5EF4-FFF2-40B4-BE49-F238E27FC236}">
                <a16:creationId xmlns:a16="http://schemas.microsoft.com/office/drawing/2014/main" id="{EB02EF86-8E81-0840-CA58-693186DF95EA}"/>
              </a:ext>
            </a:extLst>
          </p:cNvPr>
          <p:cNvCxnSpPr>
            <a:cxnSpLocks/>
          </p:cNvCxnSpPr>
          <p:nvPr/>
        </p:nvCxnSpPr>
        <p:spPr>
          <a:xfrm>
            <a:off x="6384032" y="4077149"/>
            <a:ext cx="1440160"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67" name="Straight Arrow Connector 66">
            <a:extLst>
              <a:ext uri="{FF2B5EF4-FFF2-40B4-BE49-F238E27FC236}">
                <a16:creationId xmlns:a16="http://schemas.microsoft.com/office/drawing/2014/main" id="{70A7FE0E-E215-06A1-0A6A-287468053D7B}"/>
              </a:ext>
            </a:extLst>
          </p:cNvPr>
          <p:cNvCxnSpPr>
            <a:cxnSpLocks/>
          </p:cNvCxnSpPr>
          <p:nvPr/>
        </p:nvCxnSpPr>
        <p:spPr>
          <a:xfrm>
            <a:off x="6384032" y="5044330"/>
            <a:ext cx="1440160"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68" name="Straight Arrow Connector 67">
            <a:extLst>
              <a:ext uri="{FF2B5EF4-FFF2-40B4-BE49-F238E27FC236}">
                <a16:creationId xmlns:a16="http://schemas.microsoft.com/office/drawing/2014/main" id="{33C8F4A0-A19B-A6CC-44EA-988C00CD22A8}"/>
              </a:ext>
            </a:extLst>
          </p:cNvPr>
          <p:cNvCxnSpPr>
            <a:cxnSpLocks/>
          </p:cNvCxnSpPr>
          <p:nvPr/>
        </p:nvCxnSpPr>
        <p:spPr>
          <a:xfrm>
            <a:off x="6384032" y="6011511"/>
            <a:ext cx="1440160" cy="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6FAACC45-8AAA-DC5E-262E-DEEE8A469FB6}"/>
              </a:ext>
            </a:extLst>
          </p:cNvPr>
          <p:cNvSpPr txBox="1"/>
          <p:nvPr/>
        </p:nvSpPr>
        <p:spPr>
          <a:xfrm>
            <a:off x="7951030" y="1916832"/>
            <a:ext cx="4320480" cy="369332"/>
          </a:xfrm>
          <a:prstGeom prst="rect">
            <a:avLst/>
          </a:prstGeom>
          <a:noFill/>
        </p:spPr>
        <p:txBody>
          <a:bodyPr wrap="square" rtlCol="0">
            <a:spAutoFit/>
          </a:bodyPr>
          <a:lstStyle/>
          <a:p>
            <a:r>
              <a:rPr lang="en-GB" dirty="0"/>
              <a:t>Spent monthly, throughout the year</a:t>
            </a:r>
          </a:p>
        </p:txBody>
      </p:sp>
      <p:sp>
        <p:nvSpPr>
          <p:cNvPr id="70" name="TextBox 69">
            <a:extLst>
              <a:ext uri="{FF2B5EF4-FFF2-40B4-BE49-F238E27FC236}">
                <a16:creationId xmlns:a16="http://schemas.microsoft.com/office/drawing/2014/main" id="{CE688706-E7BF-9B29-DD8F-A5325C8A073B}"/>
              </a:ext>
            </a:extLst>
          </p:cNvPr>
          <p:cNvSpPr txBox="1"/>
          <p:nvPr/>
        </p:nvSpPr>
        <p:spPr>
          <a:xfrm>
            <a:off x="7951030" y="2916152"/>
            <a:ext cx="4320480" cy="369332"/>
          </a:xfrm>
          <a:prstGeom prst="rect">
            <a:avLst/>
          </a:prstGeom>
          <a:noFill/>
        </p:spPr>
        <p:txBody>
          <a:bodyPr wrap="square" rtlCol="0">
            <a:spAutoFit/>
          </a:bodyPr>
          <a:lstStyle/>
          <a:p>
            <a:r>
              <a:rPr lang="en-GB" dirty="0"/>
              <a:t>Use to avoid debt or dipping into savings</a:t>
            </a:r>
          </a:p>
        </p:txBody>
      </p:sp>
      <p:sp>
        <p:nvSpPr>
          <p:cNvPr id="71" name="TextBox 70">
            <a:extLst>
              <a:ext uri="{FF2B5EF4-FFF2-40B4-BE49-F238E27FC236}">
                <a16:creationId xmlns:a16="http://schemas.microsoft.com/office/drawing/2014/main" id="{59C21892-61FA-6258-52D5-3E80AFB15A51}"/>
              </a:ext>
            </a:extLst>
          </p:cNvPr>
          <p:cNvSpPr txBox="1"/>
          <p:nvPr/>
        </p:nvSpPr>
        <p:spPr>
          <a:xfrm>
            <a:off x="7951030" y="3892483"/>
            <a:ext cx="4320480" cy="369332"/>
          </a:xfrm>
          <a:prstGeom prst="rect">
            <a:avLst/>
          </a:prstGeom>
          <a:noFill/>
        </p:spPr>
        <p:txBody>
          <a:bodyPr wrap="square" rtlCol="0">
            <a:spAutoFit/>
          </a:bodyPr>
          <a:lstStyle/>
          <a:p>
            <a:r>
              <a:rPr lang="en-GB" dirty="0"/>
              <a:t>Only for long term (+5 years) goals</a:t>
            </a:r>
          </a:p>
        </p:txBody>
      </p:sp>
      <p:sp>
        <p:nvSpPr>
          <p:cNvPr id="72" name="TextBox 71">
            <a:extLst>
              <a:ext uri="{FF2B5EF4-FFF2-40B4-BE49-F238E27FC236}">
                <a16:creationId xmlns:a16="http://schemas.microsoft.com/office/drawing/2014/main" id="{3B206068-9A4C-86D5-EF33-80CCB86154B7}"/>
              </a:ext>
            </a:extLst>
          </p:cNvPr>
          <p:cNvSpPr txBox="1"/>
          <p:nvPr/>
        </p:nvSpPr>
        <p:spPr>
          <a:xfrm>
            <a:off x="7951030" y="4728915"/>
            <a:ext cx="3915624" cy="646331"/>
          </a:xfrm>
          <a:prstGeom prst="rect">
            <a:avLst/>
          </a:prstGeom>
          <a:noFill/>
        </p:spPr>
        <p:txBody>
          <a:bodyPr wrap="square" rtlCol="0">
            <a:spAutoFit/>
          </a:bodyPr>
          <a:lstStyle/>
          <a:p>
            <a:r>
              <a:rPr lang="en-GB" dirty="0"/>
              <a:t>Used to supplement regular income when spending spikes</a:t>
            </a:r>
          </a:p>
        </p:txBody>
      </p:sp>
      <p:sp>
        <p:nvSpPr>
          <p:cNvPr id="73" name="TextBox 72">
            <a:extLst>
              <a:ext uri="{FF2B5EF4-FFF2-40B4-BE49-F238E27FC236}">
                <a16:creationId xmlns:a16="http://schemas.microsoft.com/office/drawing/2014/main" id="{1698D5F1-56AC-802B-EE2D-B30C26A34110}"/>
              </a:ext>
            </a:extLst>
          </p:cNvPr>
          <p:cNvSpPr txBox="1"/>
          <p:nvPr/>
        </p:nvSpPr>
        <p:spPr>
          <a:xfrm>
            <a:off x="7951030" y="5641192"/>
            <a:ext cx="3915624" cy="646331"/>
          </a:xfrm>
          <a:prstGeom prst="rect">
            <a:avLst/>
          </a:prstGeom>
          <a:noFill/>
        </p:spPr>
        <p:txBody>
          <a:bodyPr wrap="square" rtlCol="0">
            <a:spAutoFit/>
          </a:bodyPr>
          <a:lstStyle/>
          <a:p>
            <a:r>
              <a:rPr lang="en-GB" dirty="0"/>
              <a:t>Used to supplement regular income when spending spikes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wipe(left)">
                                      <p:cBhvr>
                                        <p:cTn id="52" dur="500"/>
                                        <p:tgtEl>
                                          <p:spTgt spid="6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wipe(left)">
                                      <p:cBhvr>
                                        <p:cTn id="61" dur="500"/>
                                        <p:tgtEl>
                                          <p:spTgt spid="6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left)">
                                      <p:cBhvr>
                                        <p:cTn id="79" dur="500"/>
                                        <p:tgtEl>
                                          <p:spTgt spid="67"/>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left)">
                                      <p:cBhvr>
                                        <p:cTn id="88" dur="500"/>
                                        <p:tgtEl>
                                          <p:spTgt spid="6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213A-D679-CADF-D4F7-40F430020BEF}"/>
              </a:ext>
            </a:extLst>
          </p:cNvPr>
          <p:cNvSpPr txBox="1">
            <a:spLocks/>
          </p:cNvSpPr>
          <p:nvPr/>
        </p:nvSpPr>
        <p:spPr>
          <a:xfrm>
            <a:off x="802800" y="1059680"/>
            <a:ext cx="10585450" cy="525280"/>
          </a:xfrm>
          <a:prstGeom prst="rect">
            <a:avLst/>
          </a:prstGeom>
        </p:spPr>
        <p:txBody>
          <a:bodyPr lIns="0" tIns="0" rIns="0" bIns="0" anchor="ctr">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pPr>
              <a:spcBef>
                <a:spcPts val="0"/>
              </a:spcBef>
              <a:defRPr/>
            </a:pPr>
            <a:r>
              <a:rPr lang="en-GB" dirty="0">
                <a:solidFill>
                  <a:srgbClr val="391C66"/>
                </a:solidFill>
                <a:latin typeface="Aptos Display" panose="020B0004020202020204" pitchFamily="34" charset="0"/>
                <a:ea typeface="ヒラギノ角ゴ Pro W3"/>
              </a:rPr>
              <a:t>Summer spending priorities</a:t>
            </a:r>
          </a:p>
        </p:txBody>
      </p:sp>
      <p:grpSp>
        <p:nvGrpSpPr>
          <p:cNvPr id="52" name="Group 51">
            <a:extLst>
              <a:ext uri="{FF2B5EF4-FFF2-40B4-BE49-F238E27FC236}">
                <a16:creationId xmlns:a16="http://schemas.microsoft.com/office/drawing/2014/main" id="{C3851A2F-B8F5-08FD-A401-C53638537CDA}"/>
              </a:ext>
            </a:extLst>
          </p:cNvPr>
          <p:cNvGrpSpPr/>
          <p:nvPr/>
        </p:nvGrpSpPr>
        <p:grpSpPr>
          <a:xfrm>
            <a:off x="4126534" y="1946012"/>
            <a:ext cx="3456997" cy="4703789"/>
            <a:chOff x="4126534" y="1946012"/>
            <a:chExt cx="3456997" cy="4703789"/>
          </a:xfrm>
        </p:grpSpPr>
        <p:sp>
          <p:nvSpPr>
            <p:cNvPr id="49" name="Round Diagonal Corner Rectangle 7">
              <a:extLst>
                <a:ext uri="{FF2B5EF4-FFF2-40B4-BE49-F238E27FC236}">
                  <a16:creationId xmlns:a16="http://schemas.microsoft.com/office/drawing/2014/main" id="{380510A0-4CAF-088F-6D56-964F50ABD6DD}"/>
                </a:ext>
              </a:extLst>
            </p:cNvPr>
            <p:cNvSpPr/>
            <p:nvPr/>
          </p:nvSpPr>
          <p:spPr>
            <a:xfrm>
              <a:off x="4126534" y="5883656"/>
              <a:ext cx="3456997" cy="766145"/>
            </a:xfrm>
            <a:prstGeom prst="round2Diag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9" name="Group 8">
              <a:extLst>
                <a:ext uri="{FF2B5EF4-FFF2-40B4-BE49-F238E27FC236}">
                  <a16:creationId xmlns:a16="http://schemas.microsoft.com/office/drawing/2014/main" id="{D0FF72A4-E9AA-90EC-0BC1-66AF34A3A204}"/>
                </a:ext>
              </a:extLst>
            </p:cNvPr>
            <p:cNvGrpSpPr/>
            <p:nvPr/>
          </p:nvGrpSpPr>
          <p:grpSpPr>
            <a:xfrm>
              <a:off x="4367808" y="1946012"/>
              <a:ext cx="2819400" cy="624840"/>
              <a:chOff x="5968864" y="1719072"/>
              <a:chExt cx="2819400" cy="624840"/>
            </a:xfrm>
          </p:grpSpPr>
          <p:sp>
            <p:nvSpPr>
              <p:cNvPr id="10" name="Round Diagonal Corner Rectangle 7">
                <a:extLst>
                  <a:ext uri="{FF2B5EF4-FFF2-40B4-BE49-F238E27FC236}">
                    <a16:creationId xmlns:a16="http://schemas.microsoft.com/office/drawing/2014/main" id="{1C526ECD-5B6D-EA89-CD88-FBE036F5D20B}"/>
                  </a:ext>
                </a:extLst>
              </p:cNvPr>
              <p:cNvSpPr/>
              <p:nvPr/>
            </p:nvSpPr>
            <p:spPr>
              <a:xfrm>
                <a:off x="5968864" y="1719072"/>
                <a:ext cx="2819400" cy="624840"/>
              </a:xfrm>
              <a:prstGeom prst="round2Diag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TextBox 10">
                <a:extLst>
                  <a:ext uri="{FF2B5EF4-FFF2-40B4-BE49-F238E27FC236}">
                    <a16:creationId xmlns:a16="http://schemas.microsoft.com/office/drawing/2014/main" id="{53931DFA-4AF8-6BC1-ACFF-BFD046D5A9BF}"/>
                  </a:ext>
                </a:extLst>
              </p:cNvPr>
              <p:cNvSpPr txBox="1"/>
              <p:nvPr/>
            </p:nvSpPr>
            <p:spPr>
              <a:xfrm>
                <a:off x="6881475" y="1862215"/>
                <a:ext cx="99418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Optional</a:t>
                </a:r>
              </a:p>
            </p:txBody>
          </p:sp>
        </p:grpSp>
        <p:sp>
          <p:nvSpPr>
            <p:cNvPr id="4" name="optional_list">
              <a:extLst>
                <a:ext uri="{FF2B5EF4-FFF2-40B4-BE49-F238E27FC236}">
                  <a16:creationId xmlns:a16="http://schemas.microsoft.com/office/drawing/2014/main" id="{7EEFD265-599A-4013-9FDE-43047E802401}"/>
                </a:ext>
              </a:extLst>
            </p:cNvPr>
            <p:cNvSpPr txBox="1"/>
            <p:nvPr/>
          </p:nvSpPr>
          <p:spPr>
            <a:xfrm>
              <a:off x="4367808" y="2768600"/>
              <a:ext cx="2819400" cy="2921000"/>
            </a:xfrm>
            <a:prstGeom prst="roundRect">
              <a:avLst/>
            </a:prstGeom>
            <a:solidFill>
              <a:schemeClr val="accent3">
                <a:lumMod val="40000"/>
                <a:lumOff val="60000"/>
              </a:schemeClr>
            </a:solidFill>
            <a:ln w="15875">
              <a:noFill/>
            </a:ln>
          </p:spPr>
          <p:txBody>
            <a:bodyPr vertOverflow="overflow" vert="horz" wrap="square" lIns="127000" tIns="127000" rIns="127000" bIns="127000" rtlCol="0" anchor="t">
              <a:normAutofit/>
            </a:bodyPr>
            <a:lstStyle/>
            <a:p>
              <a:pPr algn="ctr"/>
              <a:r>
                <a:rPr lang="en-US" sz="1400" b="1" dirty="0">
                  <a:solidFill>
                    <a:srgbClr val="3A3A3A"/>
                  </a:solidFill>
                  <a:latin typeface="Aptos"/>
                </a:rPr>
                <a:t>Nice to have</a:t>
              </a:r>
            </a:p>
            <a:p>
              <a:pPr algn="ctr"/>
              <a:endParaRPr lang="en-US" sz="1400" b="1" dirty="0">
                <a:solidFill>
                  <a:srgbClr val="3A3A3A"/>
                </a:solidFill>
                <a:latin typeface="Aptos"/>
              </a:endParaRPr>
            </a:p>
            <a:p>
              <a:pPr algn="l"/>
              <a:r>
                <a:rPr lang="en-US" sz="1400" dirty="0">
                  <a:solidFill>
                    <a:srgbClr val="3A3A3A"/>
                  </a:solidFill>
                  <a:latin typeface="Aptos"/>
                </a:rPr>
                <a:t>• </a:t>
              </a:r>
              <a:r>
                <a:rPr lang="en-US" sz="1600" dirty="0">
                  <a:solidFill>
                    <a:srgbClr val="3A3A3A"/>
                  </a:solidFill>
                  <a:latin typeface="Aptos"/>
                </a:rPr>
                <a:t>Day trips and picnics</a:t>
              </a:r>
            </a:p>
            <a:p>
              <a:pPr algn="l"/>
              <a:r>
                <a:rPr lang="en-US" sz="1600" dirty="0">
                  <a:solidFill>
                    <a:srgbClr val="3A3A3A"/>
                  </a:solidFill>
                  <a:latin typeface="Aptos"/>
                </a:rPr>
                <a:t>• BBQs, eating out and coffees</a:t>
              </a:r>
            </a:p>
            <a:p>
              <a:pPr algn="l"/>
              <a:r>
                <a:rPr lang="en-US" sz="1600" dirty="0">
                  <a:solidFill>
                    <a:srgbClr val="3A3A3A"/>
                  </a:solidFill>
                  <a:latin typeface="Aptos"/>
                </a:rPr>
                <a:t>• Streaming, hobbies and small treats</a:t>
              </a:r>
            </a:p>
            <a:p>
              <a:pPr algn="l"/>
              <a:r>
                <a:rPr lang="en-US" sz="1600" dirty="0">
                  <a:solidFill>
                    <a:srgbClr val="3A3A3A"/>
                  </a:solidFill>
                  <a:latin typeface="Aptos"/>
                </a:rPr>
                <a:t>• Festival or event tickets</a:t>
              </a:r>
            </a:p>
            <a:p>
              <a:pPr algn="l"/>
              <a:r>
                <a:rPr lang="en-US" sz="1600" dirty="0">
                  <a:solidFill>
                    <a:srgbClr val="3A3A3A"/>
                  </a:solidFill>
                  <a:latin typeface="Aptos"/>
                </a:rPr>
                <a:t>• Home and garden extras</a:t>
              </a:r>
            </a:p>
            <a:p>
              <a:pPr algn="l"/>
              <a:endParaRPr lang="en-US" sz="1400" dirty="0">
                <a:solidFill>
                  <a:srgbClr val="3A3A3A"/>
                </a:solidFill>
                <a:latin typeface="Aptos"/>
              </a:endParaRPr>
            </a:p>
          </p:txBody>
        </p:sp>
        <p:sp>
          <p:nvSpPr>
            <p:cNvPr id="16" name="TextBox 15">
              <a:extLst>
                <a:ext uri="{FF2B5EF4-FFF2-40B4-BE49-F238E27FC236}">
                  <a16:creationId xmlns:a16="http://schemas.microsoft.com/office/drawing/2014/main" id="{FD6BDB4C-1207-F047-BA13-414AFFCF9B95}"/>
                </a:ext>
              </a:extLst>
            </p:cNvPr>
            <p:cNvSpPr txBox="1"/>
            <p:nvPr/>
          </p:nvSpPr>
          <p:spPr>
            <a:xfrm>
              <a:off x="4231400" y="5910585"/>
              <a:ext cx="3078009" cy="646331"/>
            </a:xfrm>
            <a:prstGeom prst="rect">
              <a:avLst/>
            </a:prstGeom>
            <a:noFill/>
          </p:spPr>
          <p:txBody>
            <a:bodyPr wrap="square">
              <a:spAutoFit/>
            </a:bodyPr>
            <a:lstStyle/>
            <a:p>
              <a:pPr algn="ctr"/>
              <a:r>
                <a:rPr lang="en-US" sz="1800" dirty="0">
                  <a:solidFill>
                    <a:schemeClr val="bg1"/>
                  </a:solidFill>
                  <a:latin typeface="Aptos"/>
                </a:rPr>
                <a:t>Set a cap and only spend after essentials are covered.</a:t>
              </a:r>
            </a:p>
          </p:txBody>
        </p:sp>
      </p:grpSp>
      <p:grpSp>
        <p:nvGrpSpPr>
          <p:cNvPr id="53" name="Group 52">
            <a:extLst>
              <a:ext uri="{FF2B5EF4-FFF2-40B4-BE49-F238E27FC236}">
                <a16:creationId xmlns:a16="http://schemas.microsoft.com/office/drawing/2014/main" id="{7AF641A3-BA6E-5E93-F05F-86C367BFF4C7}"/>
              </a:ext>
            </a:extLst>
          </p:cNvPr>
          <p:cNvGrpSpPr/>
          <p:nvPr/>
        </p:nvGrpSpPr>
        <p:grpSpPr>
          <a:xfrm>
            <a:off x="7946536" y="1936868"/>
            <a:ext cx="3456997" cy="4703622"/>
            <a:chOff x="7946536" y="1936868"/>
            <a:chExt cx="3456997" cy="4703622"/>
          </a:xfrm>
        </p:grpSpPr>
        <p:sp>
          <p:nvSpPr>
            <p:cNvPr id="47" name="Round Diagonal Corner Rectangle 7">
              <a:extLst>
                <a:ext uri="{FF2B5EF4-FFF2-40B4-BE49-F238E27FC236}">
                  <a16:creationId xmlns:a16="http://schemas.microsoft.com/office/drawing/2014/main" id="{8382D7AF-F78B-CA88-5CC8-40571B5F7DFB}"/>
                </a:ext>
              </a:extLst>
            </p:cNvPr>
            <p:cNvSpPr/>
            <p:nvPr/>
          </p:nvSpPr>
          <p:spPr>
            <a:xfrm>
              <a:off x="7946536" y="5874345"/>
              <a:ext cx="3456997" cy="766145"/>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12" name="Group 11">
              <a:extLst>
                <a:ext uri="{FF2B5EF4-FFF2-40B4-BE49-F238E27FC236}">
                  <a16:creationId xmlns:a16="http://schemas.microsoft.com/office/drawing/2014/main" id="{EB498BFB-FFC6-65C8-EEB7-E44C9CDF5C15}"/>
                </a:ext>
              </a:extLst>
            </p:cNvPr>
            <p:cNvGrpSpPr/>
            <p:nvPr/>
          </p:nvGrpSpPr>
          <p:grpSpPr>
            <a:xfrm>
              <a:off x="8209584" y="1936868"/>
              <a:ext cx="2819400" cy="624840"/>
              <a:chOff x="9196159" y="1709928"/>
              <a:chExt cx="2819400" cy="624840"/>
            </a:xfrm>
          </p:grpSpPr>
          <p:sp>
            <p:nvSpPr>
              <p:cNvPr id="13" name="Round Diagonal Corner Rectangle 7">
                <a:extLst>
                  <a:ext uri="{FF2B5EF4-FFF2-40B4-BE49-F238E27FC236}">
                    <a16:creationId xmlns:a16="http://schemas.microsoft.com/office/drawing/2014/main" id="{299212E0-DF67-C6BF-1112-FAE923A75E6A}"/>
                  </a:ext>
                </a:extLst>
              </p:cNvPr>
              <p:cNvSpPr/>
              <p:nvPr/>
            </p:nvSpPr>
            <p:spPr>
              <a:xfrm>
                <a:off x="9196159" y="1709928"/>
                <a:ext cx="2819400" cy="624840"/>
              </a:xfrm>
              <a:prstGeom prst="round2DiagRect">
                <a:avLst>
                  <a:gd name="adj1" fmla="val 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Box 13">
                <a:extLst>
                  <a:ext uri="{FF2B5EF4-FFF2-40B4-BE49-F238E27FC236}">
                    <a16:creationId xmlns:a16="http://schemas.microsoft.com/office/drawing/2014/main" id="{CA754F23-20BB-82E1-8E12-1D7DECC20F9F}"/>
                  </a:ext>
                </a:extLst>
              </p:cNvPr>
              <p:cNvSpPr txBox="1"/>
              <p:nvPr/>
            </p:nvSpPr>
            <p:spPr>
              <a:xfrm>
                <a:off x="9700744" y="1853071"/>
                <a:ext cx="1810240"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Potential hazards</a:t>
                </a:r>
              </a:p>
            </p:txBody>
          </p:sp>
        </p:grpSp>
        <p:sp>
          <p:nvSpPr>
            <p:cNvPr id="5" name="hazards_list">
              <a:extLst>
                <a:ext uri="{FF2B5EF4-FFF2-40B4-BE49-F238E27FC236}">
                  <a16:creationId xmlns:a16="http://schemas.microsoft.com/office/drawing/2014/main" id="{46F2837E-0BFA-4298-BAA3-185721561BB4}"/>
                </a:ext>
              </a:extLst>
            </p:cNvPr>
            <p:cNvSpPr txBox="1"/>
            <p:nvPr/>
          </p:nvSpPr>
          <p:spPr>
            <a:xfrm>
              <a:off x="8209550" y="2768600"/>
              <a:ext cx="2937322" cy="2921000"/>
            </a:xfrm>
            <a:prstGeom prst="roundRect">
              <a:avLst/>
            </a:prstGeom>
            <a:solidFill>
              <a:schemeClr val="accent1">
                <a:lumMod val="40000"/>
                <a:lumOff val="60000"/>
              </a:schemeClr>
            </a:solidFill>
            <a:ln w="15875">
              <a:noFill/>
            </a:ln>
          </p:spPr>
          <p:txBody>
            <a:bodyPr vertOverflow="overflow" vert="horz" wrap="square" lIns="127000" tIns="127000" rIns="127000" bIns="127000" rtlCol="0" anchor="t">
              <a:noAutofit/>
            </a:bodyPr>
            <a:lstStyle/>
            <a:p>
              <a:pPr algn="ctr"/>
              <a:r>
                <a:rPr lang="en-US" sz="1400" b="1" dirty="0">
                  <a:solidFill>
                    <a:srgbClr val="3A3A3A"/>
                  </a:solidFill>
                  <a:latin typeface="Aptos"/>
                </a:rPr>
                <a:t>Plan for surprises</a:t>
              </a:r>
            </a:p>
            <a:p>
              <a:pPr algn="ctr"/>
              <a:endParaRPr lang="en-US" sz="1400" b="1" dirty="0">
                <a:solidFill>
                  <a:srgbClr val="3A3A3A"/>
                </a:solidFill>
                <a:latin typeface="Aptos"/>
              </a:endParaRPr>
            </a:p>
            <a:p>
              <a:r>
                <a:rPr lang="en-US" sz="1600" dirty="0">
                  <a:solidFill>
                    <a:srgbClr val="3A3A3A"/>
                  </a:solidFill>
                  <a:latin typeface="Aptos"/>
                </a:rPr>
                <a:t>• Higher utility bills in heatwaves</a:t>
              </a:r>
            </a:p>
            <a:p>
              <a:pPr algn="l"/>
              <a:r>
                <a:rPr lang="en-US" sz="1600" dirty="0">
                  <a:solidFill>
                    <a:srgbClr val="3A3A3A"/>
                  </a:solidFill>
                  <a:latin typeface="Aptos"/>
                </a:rPr>
                <a:t>• Holiday overspend and travel disruption</a:t>
              </a:r>
            </a:p>
            <a:p>
              <a:r>
                <a:rPr lang="en-US" sz="1600" dirty="0">
                  <a:solidFill>
                    <a:srgbClr val="3A3A3A"/>
                  </a:solidFill>
                  <a:latin typeface="Aptos"/>
                </a:rPr>
                <a:t>• Kids' entertainment costs over the school break</a:t>
              </a:r>
            </a:p>
            <a:p>
              <a:pPr algn="l"/>
              <a:r>
                <a:rPr lang="en-US" sz="1600" dirty="0">
                  <a:solidFill>
                    <a:srgbClr val="3A3A3A"/>
                  </a:solidFill>
                  <a:latin typeface="Aptos"/>
                </a:rPr>
                <a:t>• Last-minute gifts and social plans</a:t>
              </a:r>
            </a:p>
            <a:p>
              <a:pPr algn="l"/>
              <a:endParaRPr lang="en-US" sz="1600" dirty="0"/>
            </a:p>
            <a:p>
              <a:pPr algn="l"/>
              <a:endParaRPr lang="en-US" sz="1400" dirty="0">
                <a:solidFill>
                  <a:srgbClr val="3A3A3A"/>
                </a:solidFill>
                <a:latin typeface="Aptos"/>
              </a:endParaRPr>
            </a:p>
          </p:txBody>
        </p:sp>
        <p:sp>
          <p:nvSpPr>
            <p:cNvPr id="18" name="TextBox 17">
              <a:extLst>
                <a:ext uri="{FF2B5EF4-FFF2-40B4-BE49-F238E27FC236}">
                  <a16:creationId xmlns:a16="http://schemas.microsoft.com/office/drawing/2014/main" id="{6E0866B1-02EC-184E-D56B-3F35DF6F91B1}"/>
                </a:ext>
              </a:extLst>
            </p:cNvPr>
            <p:cNvSpPr txBox="1"/>
            <p:nvPr/>
          </p:nvSpPr>
          <p:spPr>
            <a:xfrm>
              <a:off x="8045367" y="5934251"/>
              <a:ext cx="3259334" cy="646331"/>
            </a:xfrm>
            <a:prstGeom prst="rect">
              <a:avLst/>
            </a:prstGeom>
            <a:noFill/>
          </p:spPr>
          <p:txBody>
            <a:bodyPr wrap="square">
              <a:spAutoFit/>
            </a:bodyPr>
            <a:lstStyle/>
            <a:p>
              <a:pPr algn="ctr"/>
              <a:r>
                <a:rPr lang="en-US" sz="1800" dirty="0">
                  <a:solidFill>
                    <a:schemeClr val="bg1"/>
                  </a:solidFill>
                  <a:latin typeface="Aptos"/>
                </a:rPr>
                <a:t>Keep a buffer for these before committing to optional plans</a:t>
              </a:r>
              <a:endParaRPr lang="en-GB" dirty="0">
                <a:solidFill>
                  <a:schemeClr val="bg1"/>
                </a:solidFill>
              </a:endParaRPr>
            </a:p>
          </p:txBody>
        </p:sp>
      </p:grpSp>
      <p:grpSp>
        <p:nvGrpSpPr>
          <p:cNvPr id="51" name="Group 50">
            <a:extLst>
              <a:ext uri="{FF2B5EF4-FFF2-40B4-BE49-F238E27FC236}">
                <a16:creationId xmlns:a16="http://schemas.microsoft.com/office/drawing/2014/main" id="{8840A96F-59A3-2642-47E0-2E50A3960E27}"/>
              </a:ext>
            </a:extLst>
          </p:cNvPr>
          <p:cNvGrpSpPr/>
          <p:nvPr/>
        </p:nvGrpSpPr>
        <p:grpSpPr>
          <a:xfrm>
            <a:off x="306531" y="1946012"/>
            <a:ext cx="3456997" cy="4670812"/>
            <a:chOff x="306531" y="1946012"/>
            <a:chExt cx="3456997" cy="4670812"/>
          </a:xfrm>
        </p:grpSpPr>
        <p:sp>
          <p:nvSpPr>
            <p:cNvPr id="50" name="Round Diagonal Corner Rectangle 7">
              <a:extLst>
                <a:ext uri="{FF2B5EF4-FFF2-40B4-BE49-F238E27FC236}">
                  <a16:creationId xmlns:a16="http://schemas.microsoft.com/office/drawing/2014/main" id="{A076E3DF-E592-5322-49DE-DA48AE16B14E}"/>
                </a:ext>
              </a:extLst>
            </p:cNvPr>
            <p:cNvSpPr/>
            <p:nvPr/>
          </p:nvSpPr>
          <p:spPr>
            <a:xfrm>
              <a:off x="306531" y="5850679"/>
              <a:ext cx="3456997" cy="766145"/>
            </a:xfrm>
            <a:prstGeom prst="round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nvGrpSpPr>
            <p:cNvPr id="6" name="Group 5">
              <a:extLst>
                <a:ext uri="{FF2B5EF4-FFF2-40B4-BE49-F238E27FC236}">
                  <a16:creationId xmlns:a16="http://schemas.microsoft.com/office/drawing/2014/main" id="{816B6AE6-E2F2-24BD-1D97-2D6CED8BECEC}"/>
                </a:ext>
              </a:extLst>
            </p:cNvPr>
            <p:cNvGrpSpPr/>
            <p:nvPr/>
          </p:nvGrpSpPr>
          <p:grpSpPr>
            <a:xfrm>
              <a:off x="623392" y="1946012"/>
              <a:ext cx="2819400" cy="624840"/>
              <a:chOff x="2994875" y="1719072"/>
              <a:chExt cx="2819400" cy="624840"/>
            </a:xfrm>
          </p:grpSpPr>
          <p:sp>
            <p:nvSpPr>
              <p:cNvPr id="7" name="Round Diagonal Corner Rectangle 6">
                <a:extLst>
                  <a:ext uri="{FF2B5EF4-FFF2-40B4-BE49-F238E27FC236}">
                    <a16:creationId xmlns:a16="http://schemas.microsoft.com/office/drawing/2014/main" id="{EBBBBF6D-8DE4-28EB-EDA3-47C7FC3B828F}"/>
                  </a:ext>
                </a:extLst>
              </p:cNvPr>
              <p:cNvSpPr/>
              <p:nvPr/>
            </p:nvSpPr>
            <p:spPr>
              <a:xfrm>
                <a:off x="2994875" y="1719072"/>
                <a:ext cx="2819400" cy="624840"/>
              </a:xfrm>
              <a:prstGeom prst="round2DiagRect">
                <a:avLst>
                  <a:gd name="adj1" fmla="val 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TextBox 7">
                <a:extLst>
                  <a:ext uri="{FF2B5EF4-FFF2-40B4-BE49-F238E27FC236}">
                    <a16:creationId xmlns:a16="http://schemas.microsoft.com/office/drawing/2014/main" id="{78ABCFA3-10BC-500F-6B58-4F57537E983F}"/>
                  </a:ext>
                </a:extLst>
              </p:cNvPr>
              <p:cNvSpPr txBox="1"/>
              <p:nvPr/>
            </p:nvSpPr>
            <p:spPr>
              <a:xfrm>
                <a:off x="3978348" y="1862215"/>
                <a:ext cx="1154483" cy="338554"/>
              </a:xfrm>
              <a:prstGeom prst="rect">
                <a:avLst/>
              </a:prstGeom>
              <a:noFill/>
            </p:spPr>
            <p:txBody>
              <a:bodyPr wrap="none" rtlCol="0" anchor="ctr" anchorCtr="0">
                <a:spAutoFit/>
              </a:bodyPr>
              <a:lstStyle/>
              <a:p>
                <a:pPr algn="ctr"/>
                <a:r>
                  <a:rPr lang="en-US" sz="1600" b="1" dirty="0">
                    <a:solidFill>
                      <a:schemeClr val="bg1"/>
                    </a:solidFill>
                    <a:ea typeface="League Spartan" charset="0"/>
                    <a:cs typeface="Poppins" pitchFamily="2" charset="77"/>
                  </a:rPr>
                  <a:t>Essentials</a:t>
                </a:r>
              </a:p>
            </p:txBody>
          </p:sp>
        </p:grpSp>
        <p:sp>
          <p:nvSpPr>
            <p:cNvPr id="3" name="essentials_list">
              <a:extLst>
                <a:ext uri="{FF2B5EF4-FFF2-40B4-BE49-F238E27FC236}">
                  <a16:creationId xmlns:a16="http://schemas.microsoft.com/office/drawing/2014/main" id="{DAECC3A6-4D3C-4DD7-B82F-125137EDA129}"/>
                </a:ext>
              </a:extLst>
            </p:cNvPr>
            <p:cNvSpPr txBox="1"/>
            <p:nvPr/>
          </p:nvSpPr>
          <p:spPr>
            <a:xfrm>
              <a:off x="623392" y="2768600"/>
              <a:ext cx="2819400" cy="2921000"/>
            </a:xfrm>
            <a:prstGeom prst="roundRect">
              <a:avLst/>
            </a:prstGeom>
            <a:solidFill>
              <a:schemeClr val="accent2">
                <a:lumMod val="20000"/>
                <a:lumOff val="80000"/>
              </a:schemeClr>
            </a:solidFill>
            <a:ln w="15875">
              <a:noFill/>
            </a:ln>
          </p:spPr>
          <p:txBody>
            <a:bodyPr vertOverflow="overflow" vert="horz" wrap="square" lIns="127000" tIns="127000" rIns="127000" bIns="127000" rtlCol="0" anchor="t">
              <a:normAutofit lnSpcReduction="10000"/>
            </a:bodyPr>
            <a:lstStyle/>
            <a:p>
              <a:pPr algn="ctr"/>
              <a:r>
                <a:rPr lang="en-US" sz="1400" b="1" dirty="0">
                  <a:solidFill>
                    <a:srgbClr val="3A3A3A"/>
                  </a:solidFill>
                  <a:latin typeface="Aptos"/>
                </a:rPr>
                <a:t>Needs first</a:t>
              </a:r>
            </a:p>
            <a:p>
              <a:pPr algn="ctr"/>
              <a:endParaRPr lang="en-US" sz="1600" b="1" dirty="0">
                <a:solidFill>
                  <a:srgbClr val="3A3A3A"/>
                </a:solidFill>
                <a:latin typeface="Aptos"/>
              </a:endParaRPr>
            </a:p>
            <a:p>
              <a:pPr algn="l"/>
              <a:r>
                <a:rPr lang="en-US" sz="1600" dirty="0">
                  <a:solidFill>
                    <a:srgbClr val="3A3A3A"/>
                  </a:solidFill>
                  <a:latin typeface="Aptos"/>
                </a:rPr>
                <a:t>• Rent, bills and groceries</a:t>
              </a:r>
            </a:p>
            <a:p>
              <a:pPr algn="l"/>
              <a:r>
                <a:rPr lang="en-US" sz="1600" dirty="0">
                  <a:solidFill>
                    <a:srgbClr val="3A3A3A"/>
                  </a:solidFill>
                  <a:latin typeface="Aptos"/>
                </a:rPr>
                <a:t>• Work travel / commuting</a:t>
              </a:r>
            </a:p>
            <a:p>
              <a:pPr algn="l"/>
              <a:r>
                <a:rPr lang="en-US" sz="1600" dirty="0">
                  <a:solidFill>
                    <a:srgbClr val="3A3A3A"/>
                  </a:solidFill>
                  <a:latin typeface="Aptos"/>
                </a:rPr>
                <a:t>• Childcare or school holiday cover</a:t>
              </a:r>
            </a:p>
            <a:p>
              <a:pPr algn="l"/>
              <a:r>
                <a:rPr lang="en-US" sz="1600" dirty="0">
                  <a:solidFill>
                    <a:srgbClr val="3A3A3A"/>
                  </a:solidFill>
                  <a:latin typeface="Aptos"/>
                </a:rPr>
                <a:t>• Summer clothing replacements</a:t>
              </a:r>
            </a:p>
            <a:p>
              <a:pPr algn="l"/>
              <a:r>
                <a:rPr lang="en-US" sz="1600" dirty="0">
                  <a:solidFill>
                    <a:srgbClr val="3A3A3A"/>
                  </a:solidFill>
                  <a:latin typeface="Aptos"/>
                </a:rPr>
                <a:t>• Basic toiletries and medicines</a:t>
              </a:r>
            </a:p>
            <a:p>
              <a:pPr algn="l"/>
              <a:endParaRPr lang="en-US" sz="1400" dirty="0">
                <a:solidFill>
                  <a:srgbClr val="3A3A3A"/>
                </a:solidFill>
                <a:latin typeface="Aptos"/>
              </a:endParaRPr>
            </a:p>
          </p:txBody>
        </p:sp>
        <p:sp>
          <p:nvSpPr>
            <p:cNvPr id="20" name="TextBox 19">
              <a:extLst>
                <a:ext uri="{FF2B5EF4-FFF2-40B4-BE49-F238E27FC236}">
                  <a16:creationId xmlns:a16="http://schemas.microsoft.com/office/drawing/2014/main" id="{ACC20357-0497-0EA9-EB5B-78594F2EAD8E}"/>
                </a:ext>
              </a:extLst>
            </p:cNvPr>
            <p:cNvSpPr txBox="1"/>
            <p:nvPr/>
          </p:nvSpPr>
          <p:spPr>
            <a:xfrm>
              <a:off x="476259" y="5874345"/>
              <a:ext cx="3117544" cy="646331"/>
            </a:xfrm>
            <a:prstGeom prst="rect">
              <a:avLst/>
            </a:prstGeom>
            <a:noFill/>
          </p:spPr>
          <p:txBody>
            <a:bodyPr wrap="square">
              <a:spAutoFit/>
            </a:bodyPr>
            <a:lstStyle/>
            <a:p>
              <a:pPr algn="ctr"/>
              <a:r>
                <a:rPr lang="en-US" sz="1800" dirty="0" err="1">
                  <a:solidFill>
                    <a:schemeClr val="bg1"/>
                  </a:solidFill>
                  <a:latin typeface="Aptos"/>
                </a:rPr>
                <a:t>Prioritise</a:t>
              </a:r>
              <a:r>
                <a:rPr lang="en-US" sz="1800" dirty="0">
                  <a:solidFill>
                    <a:schemeClr val="bg1"/>
                  </a:solidFill>
                  <a:latin typeface="Aptos"/>
                </a:rPr>
                <a:t> by due date, then ring-fence a weekly amount.</a:t>
              </a:r>
            </a:p>
          </p:txBody>
        </p:sp>
      </p:grpSp>
    </p:spTree>
    <p:extLst>
      <p:ext uri="{BB962C8B-B14F-4D97-AF65-F5344CB8AC3E}">
        <p14:creationId xmlns:p14="http://schemas.microsoft.com/office/powerpoint/2010/main" val="24165823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3275" y="1671402"/>
            <a:ext cx="5292725" cy="2758190"/>
          </a:xfrm>
          <a:prstGeom prst="rect">
            <a:avLst/>
          </a:prstGeom>
        </p:spPr>
        <p:txBody>
          <a:bodyPr lIns="0" tIns="0" rIns="0" bIns="0" anchor="b">
            <a:noAutofit/>
          </a:bodyPr>
          <a:lstStyle/>
          <a:p>
            <a:r>
              <a:rPr lang="en-GB" sz="5400" dirty="0">
                <a:solidFill>
                  <a:srgbClr val="391C66"/>
                </a:solidFill>
                <a:latin typeface="Aptos Display" panose="020B0004020202020204" pitchFamily="34" charset="0"/>
                <a:ea typeface="ヒラギノ角ゴ Pro W3"/>
              </a:rPr>
              <a:t>Summer holidays for parents</a:t>
            </a:r>
          </a:p>
        </p:txBody>
      </p:sp>
    </p:spTree>
    <p:custDataLst>
      <p:tags r:id="rId1"/>
    </p:custDataLst>
    <p:extLst>
      <p:ext uri="{BB962C8B-B14F-4D97-AF65-F5344CB8AC3E}">
        <p14:creationId xmlns:p14="http://schemas.microsoft.com/office/powerpoint/2010/main" val="346427625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1ED7-9D5F-A6D3-3844-2A5499CB044E}"/>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6A04E947-A11F-50D4-F348-5A6A29AA2378}"/>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The cost of school holidays</a:t>
            </a:r>
          </a:p>
        </p:txBody>
      </p:sp>
      <p:grpSp>
        <p:nvGrpSpPr>
          <p:cNvPr id="8" name="Group 7">
            <a:extLst>
              <a:ext uri="{FF2B5EF4-FFF2-40B4-BE49-F238E27FC236}">
                <a16:creationId xmlns:a16="http://schemas.microsoft.com/office/drawing/2014/main" id="{B99DBF67-2CE7-581D-2E33-53452F5014F1}"/>
              </a:ext>
            </a:extLst>
          </p:cNvPr>
          <p:cNvGrpSpPr/>
          <p:nvPr/>
        </p:nvGrpSpPr>
        <p:grpSpPr>
          <a:xfrm>
            <a:off x="9157946" y="1487961"/>
            <a:ext cx="598508" cy="629252"/>
            <a:chOff x="7690352" y="767095"/>
            <a:chExt cx="598508" cy="629252"/>
          </a:xfrm>
        </p:grpSpPr>
        <p:grpSp>
          <p:nvGrpSpPr>
            <p:cNvPr id="9" name="Group 8">
              <a:extLst>
                <a:ext uri="{FF2B5EF4-FFF2-40B4-BE49-F238E27FC236}">
                  <a16:creationId xmlns:a16="http://schemas.microsoft.com/office/drawing/2014/main" id="{CF39C665-16C7-C08B-F27B-A83AA2A95F6B}"/>
                </a:ext>
              </a:extLst>
            </p:cNvPr>
            <p:cNvGrpSpPr/>
            <p:nvPr/>
          </p:nvGrpSpPr>
          <p:grpSpPr>
            <a:xfrm>
              <a:off x="7701393" y="767095"/>
              <a:ext cx="314122" cy="254370"/>
              <a:chOff x="5468516" y="1352589"/>
              <a:chExt cx="281832" cy="228222"/>
            </a:xfrm>
          </p:grpSpPr>
          <p:sp>
            <p:nvSpPr>
              <p:cNvPr id="37" name="Freeform 160">
                <a:extLst>
                  <a:ext uri="{FF2B5EF4-FFF2-40B4-BE49-F238E27FC236}">
                    <a16:creationId xmlns:a16="http://schemas.microsoft.com/office/drawing/2014/main" id="{78466074-1C37-DB5E-350E-7AD227BDB43F}"/>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8" name="Freeform 161">
                <a:extLst>
                  <a:ext uri="{FF2B5EF4-FFF2-40B4-BE49-F238E27FC236}">
                    <a16:creationId xmlns:a16="http://schemas.microsoft.com/office/drawing/2014/main" id="{CF2729B4-05AB-5014-A4F3-6D8ED8BB8BAA}"/>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0" name="Group 9">
              <a:extLst>
                <a:ext uri="{FF2B5EF4-FFF2-40B4-BE49-F238E27FC236}">
                  <a16:creationId xmlns:a16="http://schemas.microsoft.com/office/drawing/2014/main" id="{5F73270F-9878-0B33-2218-961010040A79}"/>
                </a:ext>
              </a:extLst>
            </p:cNvPr>
            <p:cNvGrpSpPr/>
            <p:nvPr/>
          </p:nvGrpSpPr>
          <p:grpSpPr>
            <a:xfrm>
              <a:off x="7787400" y="818363"/>
              <a:ext cx="314122" cy="254370"/>
              <a:chOff x="5468516" y="1352589"/>
              <a:chExt cx="281832" cy="228222"/>
            </a:xfrm>
          </p:grpSpPr>
          <p:sp>
            <p:nvSpPr>
              <p:cNvPr id="35" name="Freeform 163">
                <a:extLst>
                  <a:ext uri="{FF2B5EF4-FFF2-40B4-BE49-F238E27FC236}">
                    <a16:creationId xmlns:a16="http://schemas.microsoft.com/office/drawing/2014/main" id="{A09389F9-6B02-AC1D-96C4-7E46411443B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6" name="Freeform 164">
                <a:extLst>
                  <a:ext uri="{FF2B5EF4-FFF2-40B4-BE49-F238E27FC236}">
                    <a16:creationId xmlns:a16="http://schemas.microsoft.com/office/drawing/2014/main" id="{7A06BF86-5655-454A-02A4-20965644C107}"/>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1" name="Group 10">
              <a:extLst>
                <a:ext uri="{FF2B5EF4-FFF2-40B4-BE49-F238E27FC236}">
                  <a16:creationId xmlns:a16="http://schemas.microsoft.com/office/drawing/2014/main" id="{EAB1C3EF-57D4-60E0-2788-F5ED2C81BFA7}"/>
                </a:ext>
              </a:extLst>
            </p:cNvPr>
            <p:cNvGrpSpPr/>
            <p:nvPr/>
          </p:nvGrpSpPr>
          <p:grpSpPr>
            <a:xfrm rot="21229274">
              <a:off x="7692431" y="838182"/>
              <a:ext cx="484540" cy="322110"/>
              <a:chOff x="5468516" y="1352589"/>
              <a:chExt cx="281832" cy="228222"/>
            </a:xfrm>
          </p:grpSpPr>
          <p:sp>
            <p:nvSpPr>
              <p:cNvPr id="33" name="Freeform 166">
                <a:extLst>
                  <a:ext uri="{FF2B5EF4-FFF2-40B4-BE49-F238E27FC236}">
                    <a16:creationId xmlns:a16="http://schemas.microsoft.com/office/drawing/2014/main" id="{9FE00E31-07B6-E1F7-7AF6-21D391427D59}"/>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4" name="Freeform 167">
                <a:extLst>
                  <a:ext uri="{FF2B5EF4-FFF2-40B4-BE49-F238E27FC236}">
                    <a16:creationId xmlns:a16="http://schemas.microsoft.com/office/drawing/2014/main" id="{2675A5CF-2EDC-C11B-D210-AF321B7692D0}"/>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2" name="Group 11">
              <a:extLst>
                <a:ext uri="{FF2B5EF4-FFF2-40B4-BE49-F238E27FC236}">
                  <a16:creationId xmlns:a16="http://schemas.microsoft.com/office/drawing/2014/main" id="{EB3D639B-7EBE-4A28-A351-C722867BDB56}"/>
                </a:ext>
              </a:extLst>
            </p:cNvPr>
            <p:cNvGrpSpPr/>
            <p:nvPr/>
          </p:nvGrpSpPr>
          <p:grpSpPr>
            <a:xfrm rot="10800000">
              <a:off x="7733042" y="1022325"/>
              <a:ext cx="314122" cy="254370"/>
              <a:chOff x="5468516" y="1352589"/>
              <a:chExt cx="281832" cy="228222"/>
            </a:xfrm>
          </p:grpSpPr>
          <p:sp>
            <p:nvSpPr>
              <p:cNvPr id="31" name="Freeform 169">
                <a:extLst>
                  <a:ext uri="{FF2B5EF4-FFF2-40B4-BE49-F238E27FC236}">
                    <a16:creationId xmlns:a16="http://schemas.microsoft.com/office/drawing/2014/main" id="{B626C1B0-5AD2-441D-38D9-C6EE78326F99}"/>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2" name="Freeform 170">
                <a:extLst>
                  <a:ext uri="{FF2B5EF4-FFF2-40B4-BE49-F238E27FC236}">
                    <a16:creationId xmlns:a16="http://schemas.microsoft.com/office/drawing/2014/main" id="{3E3E7601-8B43-74AE-FD78-1FEE4186D116}"/>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3" name="Group 12">
              <a:extLst>
                <a:ext uri="{FF2B5EF4-FFF2-40B4-BE49-F238E27FC236}">
                  <a16:creationId xmlns:a16="http://schemas.microsoft.com/office/drawing/2014/main" id="{7CBFFA0A-C6AD-19EA-B47D-F350038F3504}"/>
                </a:ext>
              </a:extLst>
            </p:cNvPr>
            <p:cNvGrpSpPr/>
            <p:nvPr/>
          </p:nvGrpSpPr>
          <p:grpSpPr>
            <a:xfrm rot="10800000">
              <a:off x="7947955" y="922130"/>
              <a:ext cx="314122" cy="254370"/>
              <a:chOff x="5468516" y="1352589"/>
              <a:chExt cx="281832" cy="228222"/>
            </a:xfrm>
          </p:grpSpPr>
          <p:sp>
            <p:nvSpPr>
              <p:cNvPr id="29" name="Freeform 172">
                <a:extLst>
                  <a:ext uri="{FF2B5EF4-FFF2-40B4-BE49-F238E27FC236}">
                    <a16:creationId xmlns:a16="http://schemas.microsoft.com/office/drawing/2014/main" id="{F66DFD4B-E01D-89C8-6E6F-81BEF0D6E49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30" name="Freeform 173">
                <a:extLst>
                  <a:ext uri="{FF2B5EF4-FFF2-40B4-BE49-F238E27FC236}">
                    <a16:creationId xmlns:a16="http://schemas.microsoft.com/office/drawing/2014/main" id="{53BEE43D-8045-BD9D-6DBA-BD65FA14353B}"/>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4" name="Group 13">
              <a:extLst>
                <a:ext uri="{FF2B5EF4-FFF2-40B4-BE49-F238E27FC236}">
                  <a16:creationId xmlns:a16="http://schemas.microsoft.com/office/drawing/2014/main" id="{8755B8C9-D019-9DE7-E98A-0AC98EDD0F3C}"/>
                </a:ext>
              </a:extLst>
            </p:cNvPr>
            <p:cNvGrpSpPr/>
            <p:nvPr/>
          </p:nvGrpSpPr>
          <p:grpSpPr>
            <a:xfrm rot="10800000">
              <a:off x="7842034" y="1070812"/>
              <a:ext cx="402005" cy="325535"/>
              <a:chOff x="5468516" y="1352589"/>
              <a:chExt cx="281832" cy="228222"/>
            </a:xfrm>
          </p:grpSpPr>
          <p:sp>
            <p:nvSpPr>
              <p:cNvPr id="27" name="Freeform 175">
                <a:extLst>
                  <a:ext uri="{FF2B5EF4-FFF2-40B4-BE49-F238E27FC236}">
                    <a16:creationId xmlns:a16="http://schemas.microsoft.com/office/drawing/2014/main" id="{4D501DB7-DF6F-02AC-3D94-3878D2B520B5}"/>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8" name="Freeform 176">
                <a:extLst>
                  <a:ext uri="{FF2B5EF4-FFF2-40B4-BE49-F238E27FC236}">
                    <a16:creationId xmlns:a16="http://schemas.microsoft.com/office/drawing/2014/main" id="{00E21375-A412-6137-9BAA-6CF74C794568}"/>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5" name="Group 14">
              <a:extLst>
                <a:ext uri="{FF2B5EF4-FFF2-40B4-BE49-F238E27FC236}">
                  <a16:creationId xmlns:a16="http://schemas.microsoft.com/office/drawing/2014/main" id="{B449E3F5-EDF3-B663-B754-B0AD720B0B50}"/>
                </a:ext>
              </a:extLst>
            </p:cNvPr>
            <p:cNvGrpSpPr/>
            <p:nvPr/>
          </p:nvGrpSpPr>
          <p:grpSpPr>
            <a:xfrm rot="10800000">
              <a:off x="7930017" y="1025480"/>
              <a:ext cx="314122" cy="254370"/>
              <a:chOff x="5468516" y="1352589"/>
              <a:chExt cx="281832" cy="228222"/>
            </a:xfrm>
          </p:grpSpPr>
          <p:sp>
            <p:nvSpPr>
              <p:cNvPr id="25" name="Freeform 178">
                <a:extLst>
                  <a:ext uri="{FF2B5EF4-FFF2-40B4-BE49-F238E27FC236}">
                    <a16:creationId xmlns:a16="http://schemas.microsoft.com/office/drawing/2014/main" id="{F2DD78F1-8C6E-5942-4194-C108EC2B1606}"/>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6" name="Freeform 179">
                <a:extLst>
                  <a:ext uri="{FF2B5EF4-FFF2-40B4-BE49-F238E27FC236}">
                    <a16:creationId xmlns:a16="http://schemas.microsoft.com/office/drawing/2014/main" id="{DB53FDEA-D39D-DBA2-1BA9-AEEFBEB4D8E0}"/>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6" name="Group 15">
              <a:extLst>
                <a:ext uri="{FF2B5EF4-FFF2-40B4-BE49-F238E27FC236}">
                  <a16:creationId xmlns:a16="http://schemas.microsoft.com/office/drawing/2014/main" id="{CC17CB7D-D3EC-A8A7-4DEC-1E4A6AA08ADC}"/>
                </a:ext>
              </a:extLst>
            </p:cNvPr>
            <p:cNvGrpSpPr/>
            <p:nvPr/>
          </p:nvGrpSpPr>
          <p:grpSpPr>
            <a:xfrm rot="10800000">
              <a:off x="7959375" y="1133919"/>
              <a:ext cx="314122" cy="254370"/>
              <a:chOff x="5468516" y="1352589"/>
              <a:chExt cx="281832" cy="228222"/>
            </a:xfrm>
          </p:grpSpPr>
          <p:sp>
            <p:nvSpPr>
              <p:cNvPr id="23" name="Freeform 181">
                <a:extLst>
                  <a:ext uri="{FF2B5EF4-FFF2-40B4-BE49-F238E27FC236}">
                    <a16:creationId xmlns:a16="http://schemas.microsoft.com/office/drawing/2014/main" id="{2F4F7CAE-BF05-A248-DC3A-14A4C5EC918A}"/>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24" name="Freeform 182">
                <a:extLst>
                  <a:ext uri="{FF2B5EF4-FFF2-40B4-BE49-F238E27FC236}">
                    <a16:creationId xmlns:a16="http://schemas.microsoft.com/office/drawing/2014/main" id="{CE3EE8C5-B898-2101-9D39-F0AB15AC8A00}"/>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00A5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17" name="Group 16">
              <a:extLst>
                <a:ext uri="{FF2B5EF4-FFF2-40B4-BE49-F238E27FC236}">
                  <a16:creationId xmlns:a16="http://schemas.microsoft.com/office/drawing/2014/main" id="{13383E7B-0A57-B0D4-4C1E-9327951A638E}"/>
                </a:ext>
              </a:extLst>
            </p:cNvPr>
            <p:cNvGrpSpPr/>
            <p:nvPr/>
          </p:nvGrpSpPr>
          <p:grpSpPr>
            <a:xfrm rot="10800000">
              <a:off x="7787850" y="878511"/>
              <a:ext cx="422934" cy="434453"/>
              <a:chOff x="3948630" y="1415114"/>
              <a:chExt cx="339159" cy="348396"/>
            </a:xfrm>
          </p:grpSpPr>
          <p:sp>
            <p:nvSpPr>
              <p:cNvPr id="19" name="Up Arrow 184">
                <a:extLst>
                  <a:ext uri="{FF2B5EF4-FFF2-40B4-BE49-F238E27FC236}">
                    <a16:creationId xmlns:a16="http://schemas.microsoft.com/office/drawing/2014/main" id="{5F980830-4C51-C471-9D7E-F1A055A251AC}"/>
                  </a:ext>
                </a:extLst>
              </p:cNvPr>
              <p:cNvSpPr/>
              <p:nvPr/>
            </p:nvSpPr>
            <p:spPr>
              <a:xfrm>
                <a:off x="3955058" y="1424778"/>
                <a:ext cx="332731" cy="330485"/>
              </a:xfrm>
              <a:prstGeom prst="upArrow">
                <a:avLst>
                  <a:gd name="adj1" fmla="val 39292"/>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cxnSp>
            <p:nvCxnSpPr>
              <p:cNvPr id="20" name="Straight Connector 19">
                <a:extLst>
                  <a:ext uri="{FF2B5EF4-FFF2-40B4-BE49-F238E27FC236}">
                    <a16:creationId xmlns:a16="http://schemas.microsoft.com/office/drawing/2014/main" id="{F59A0863-D4B5-58D7-C180-13461504E933}"/>
                  </a:ext>
                </a:extLst>
              </p:cNvPr>
              <p:cNvCxnSpPr/>
              <p:nvPr/>
            </p:nvCxnSpPr>
            <p:spPr>
              <a:xfrm flipV="1">
                <a:off x="3948630" y="1415114"/>
                <a:ext cx="174550" cy="181447"/>
              </a:xfrm>
              <a:prstGeom prst="line">
                <a:avLst/>
              </a:prstGeom>
              <a:noFill/>
              <a:ln w="38100">
                <a:solidFill>
                  <a:srgbClr val="00A5E3"/>
                </a:solidFill>
              </a:ln>
              <a:effectLst/>
            </p:spPr>
            <p:style>
              <a:lnRef idx="1">
                <a:schemeClr val="accent1"/>
              </a:lnRef>
              <a:fillRef idx="3">
                <a:schemeClr val="accent1"/>
              </a:fillRef>
              <a:effectRef idx="2">
                <a:schemeClr val="accent1"/>
              </a:effectRef>
              <a:fontRef idx="minor">
                <a:schemeClr val="lt1"/>
              </a:fontRef>
            </p:style>
          </p:cxnSp>
          <p:cxnSp>
            <p:nvCxnSpPr>
              <p:cNvPr id="21" name="Straight Connector 20">
                <a:extLst>
                  <a:ext uri="{FF2B5EF4-FFF2-40B4-BE49-F238E27FC236}">
                    <a16:creationId xmlns:a16="http://schemas.microsoft.com/office/drawing/2014/main" id="{A83D39E7-2EFE-EA31-D12A-83E96F2CC6AE}"/>
                  </a:ext>
                </a:extLst>
              </p:cNvPr>
              <p:cNvCxnSpPr/>
              <p:nvPr/>
            </p:nvCxnSpPr>
            <p:spPr>
              <a:xfrm flipV="1">
                <a:off x="4055959" y="1617300"/>
                <a:ext cx="15805" cy="146210"/>
              </a:xfrm>
              <a:prstGeom prst="line">
                <a:avLst/>
              </a:prstGeom>
              <a:noFill/>
              <a:ln w="47625">
                <a:solidFill>
                  <a:srgbClr val="00A5E3"/>
                </a:solidFill>
              </a:ln>
              <a:effectLst/>
            </p:spPr>
            <p:style>
              <a:lnRef idx="1">
                <a:schemeClr val="accent1"/>
              </a:lnRef>
              <a:fillRef idx="3">
                <a:schemeClr val="accent1"/>
              </a:fillRef>
              <a:effectRef idx="2">
                <a:schemeClr val="accent1"/>
              </a:effectRef>
              <a:fontRef idx="minor">
                <a:schemeClr val="lt1"/>
              </a:fontRef>
            </p:style>
          </p:cxnSp>
          <p:sp>
            <p:nvSpPr>
              <p:cNvPr id="22" name="Up Arrow 187">
                <a:extLst>
                  <a:ext uri="{FF2B5EF4-FFF2-40B4-BE49-F238E27FC236}">
                    <a16:creationId xmlns:a16="http://schemas.microsoft.com/office/drawing/2014/main" id="{33A40483-86C3-4E94-1F96-B7A23AE445A0}"/>
                  </a:ext>
                </a:extLst>
              </p:cNvPr>
              <p:cNvSpPr/>
              <p:nvPr/>
            </p:nvSpPr>
            <p:spPr>
              <a:xfrm>
                <a:off x="3955058" y="1424778"/>
                <a:ext cx="332731" cy="330485"/>
              </a:xfrm>
              <a:prstGeom prst="upArrow">
                <a:avLst>
                  <a:gd name="adj1" fmla="val 39292"/>
                  <a:gd name="adj2" fmla="val 50000"/>
                </a:avLst>
              </a:prstGeom>
              <a:noFill/>
              <a:ln w="1587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18" name="Oval 17">
              <a:extLst>
                <a:ext uri="{FF2B5EF4-FFF2-40B4-BE49-F238E27FC236}">
                  <a16:creationId xmlns:a16="http://schemas.microsoft.com/office/drawing/2014/main" id="{A79FE637-7455-5DF5-9E4B-F9403DFDFFCE}"/>
                </a:ext>
              </a:extLst>
            </p:cNvPr>
            <p:cNvSpPr/>
            <p:nvPr/>
          </p:nvSpPr>
          <p:spPr>
            <a:xfrm>
              <a:off x="7690352" y="791543"/>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39" name="Group 38">
            <a:extLst>
              <a:ext uri="{FF2B5EF4-FFF2-40B4-BE49-F238E27FC236}">
                <a16:creationId xmlns:a16="http://schemas.microsoft.com/office/drawing/2014/main" id="{F647957A-72CC-44B0-23E3-5E5F9395621F}"/>
              </a:ext>
            </a:extLst>
          </p:cNvPr>
          <p:cNvGrpSpPr/>
          <p:nvPr/>
        </p:nvGrpSpPr>
        <p:grpSpPr>
          <a:xfrm>
            <a:off x="8057461" y="1487961"/>
            <a:ext cx="598508" cy="629252"/>
            <a:chOff x="6594863" y="1557765"/>
            <a:chExt cx="598508" cy="629252"/>
          </a:xfrm>
        </p:grpSpPr>
        <p:grpSp>
          <p:nvGrpSpPr>
            <p:cNvPr id="40" name="Group 39">
              <a:extLst>
                <a:ext uri="{FF2B5EF4-FFF2-40B4-BE49-F238E27FC236}">
                  <a16:creationId xmlns:a16="http://schemas.microsoft.com/office/drawing/2014/main" id="{E5374620-32B0-2396-7770-EE6A54451F01}"/>
                </a:ext>
              </a:extLst>
            </p:cNvPr>
            <p:cNvGrpSpPr/>
            <p:nvPr/>
          </p:nvGrpSpPr>
          <p:grpSpPr>
            <a:xfrm>
              <a:off x="6605100" y="1557765"/>
              <a:ext cx="314122" cy="254370"/>
              <a:chOff x="5468516" y="1352589"/>
              <a:chExt cx="281832" cy="228222"/>
            </a:xfrm>
          </p:grpSpPr>
          <p:sp>
            <p:nvSpPr>
              <p:cNvPr id="68" name="Freeform 220">
                <a:extLst>
                  <a:ext uri="{FF2B5EF4-FFF2-40B4-BE49-F238E27FC236}">
                    <a16:creationId xmlns:a16="http://schemas.microsoft.com/office/drawing/2014/main" id="{F2D2FBAF-8662-8E2C-7F7D-31FD8472C4E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9" name="Freeform 221">
                <a:extLst>
                  <a:ext uri="{FF2B5EF4-FFF2-40B4-BE49-F238E27FC236}">
                    <a16:creationId xmlns:a16="http://schemas.microsoft.com/office/drawing/2014/main" id="{CCF8B7CC-4097-1976-6CC3-4AFAF8ABEF3A}"/>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1" name="Group 40">
              <a:extLst>
                <a:ext uri="{FF2B5EF4-FFF2-40B4-BE49-F238E27FC236}">
                  <a16:creationId xmlns:a16="http://schemas.microsoft.com/office/drawing/2014/main" id="{34995C62-2532-1345-A046-D8826D8DB289}"/>
                </a:ext>
              </a:extLst>
            </p:cNvPr>
            <p:cNvGrpSpPr/>
            <p:nvPr/>
          </p:nvGrpSpPr>
          <p:grpSpPr>
            <a:xfrm>
              <a:off x="6691107" y="1609033"/>
              <a:ext cx="314122" cy="254370"/>
              <a:chOff x="5468516" y="1352589"/>
              <a:chExt cx="281832" cy="228222"/>
            </a:xfrm>
          </p:grpSpPr>
          <p:sp>
            <p:nvSpPr>
              <p:cNvPr id="66" name="Freeform 218">
                <a:extLst>
                  <a:ext uri="{FF2B5EF4-FFF2-40B4-BE49-F238E27FC236}">
                    <a16:creationId xmlns:a16="http://schemas.microsoft.com/office/drawing/2014/main" id="{06AA38B8-C18E-4D2E-DD65-12BF0FBC9EA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7" name="Freeform 219">
                <a:extLst>
                  <a:ext uri="{FF2B5EF4-FFF2-40B4-BE49-F238E27FC236}">
                    <a16:creationId xmlns:a16="http://schemas.microsoft.com/office/drawing/2014/main" id="{AF9B262D-8EA2-72E6-8EF1-EF28A769E2E9}"/>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2" name="Group 41">
              <a:extLst>
                <a:ext uri="{FF2B5EF4-FFF2-40B4-BE49-F238E27FC236}">
                  <a16:creationId xmlns:a16="http://schemas.microsoft.com/office/drawing/2014/main" id="{DEA41271-5C5C-B7DB-E105-90F6F489D9E0}"/>
                </a:ext>
              </a:extLst>
            </p:cNvPr>
            <p:cNvGrpSpPr/>
            <p:nvPr/>
          </p:nvGrpSpPr>
          <p:grpSpPr>
            <a:xfrm rot="21229274">
              <a:off x="6596138" y="1628852"/>
              <a:ext cx="484540" cy="322110"/>
              <a:chOff x="5468516" y="1352589"/>
              <a:chExt cx="281832" cy="228222"/>
            </a:xfrm>
          </p:grpSpPr>
          <p:sp>
            <p:nvSpPr>
              <p:cNvPr id="64" name="Freeform 216">
                <a:extLst>
                  <a:ext uri="{FF2B5EF4-FFF2-40B4-BE49-F238E27FC236}">
                    <a16:creationId xmlns:a16="http://schemas.microsoft.com/office/drawing/2014/main" id="{2D122716-69C1-EB7C-F74A-5325F5A862C3}"/>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5" name="Freeform 217">
                <a:extLst>
                  <a:ext uri="{FF2B5EF4-FFF2-40B4-BE49-F238E27FC236}">
                    <a16:creationId xmlns:a16="http://schemas.microsoft.com/office/drawing/2014/main" id="{D8E1AA52-F26D-5EBB-C32E-A92AE277B40B}"/>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3" name="Group 42">
              <a:extLst>
                <a:ext uri="{FF2B5EF4-FFF2-40B4-BE49-F238E27FC236}">
                  <a16:creationId xmlns:a16="http://schemas.microsoft.com/office/drawing/2014/main" id="{A8204C04-54A0-7795-AAEC-8D17B068CA7A}"/>
                </a:ext>
              </a:extLst>
            </p:cNvPr>
            <p:cNvGrpSpPr/>
            <p:nvPr/>
          </p:nvGrpSpPr>
          <p:grpSpPr>
            <a:xfrm rot="10800000">
              <a:off x="6636749" y="1812995"/>
              <a:ext cx="314122" cy="254370"/>
              <a:chOff x="5468516" y="1352589"/>
              <a:chExt cx="281832" cy="228222"/>
            </a:xfrm>
          </p:grpSpPr>
          <p:sp>
            <p:nvSpPr>
              <p:cNvPr id="62" name="Freeform 214">
                <a:extLst>
                  <a:ext uri="{FF2B5EF4-FFF2-40B4-BE49-F238E27FC236}">
                    <a16:creationId xmlns:a16="http://schemas.microsoft.com/office/drawing/2014/main" id="{20BEE10A-60BA-3858-A305-5473884B1873}"/>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3" name="Freeform 215">
                <a:extLst>
                  <a:ext uri="{FF2B5EF4-FFF2-40B4-BE49-F238E27FC236}">
                    <a16:creationId xmlns:a16="http://schemas.microsoft.com/office/drawing/2014/main" id="{BBE4CAFE-20E3-40DC-50FE-E041896968BC}"/>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4" name="Group 43">
              <a:extLst>
                <a:ext uri="{FF2B5EF4-FFF2-40B4-BE49-F238E27FC236}">
                  <a16:creationId xmlns:a16="http://schemas.microsoft.com/office/drawing/2014/main" id="{EBE24C05-25F3-2D7E-C4E2-AE112E40BD3C}"/>
                </a:ext>
              </a:extLst>
            </p:cNvPr>
            <p:cNvGrpSpPr/>
            <p:nvPr/>
          </p:nvGrpSpPr>
          <p:grpSpPr>
            <a:xfrm rot="10800000">
              <a:off x="6851662" y="1712800"/>
              <a:ext cx="314122" cy="254370"/>
              <a:chOff x="5468516" y="1352589"/>
              <a:chExt cx="281832" cy="228222"/>
            </a:xfrm>
          </p:grpSpPr>
          <p:sp>
            <p:nvSpPr>
              <p:cNvPr id="60" name="Freeform 212">
                <a:extLst>
                  <a:ext uri="{FF2B5EF4-FFF2-40B4-BE49-F238E27FC236}">
                    <a16:creationId xmlns:a16="http://schemas.microsoft.com/office/drawing/2014/main" id="{3205B02B-FB1D-325D-64BE-926A5C0E3996}"/>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61" name="Freeform 213">
                <a:extLst>
                  <a:ext uri="{FF2B5EF4-FFF2-40B4-BE49-F238E27FC236}">
                    <a16:creationId xmlns:a16="http://schemas.microsoft.com/office/drawing/2014/main" id="{B96CC039-F9CE-9263-B37D-9527E4EC0C52}"/>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5" name="Group 44">
              <a:extLst>
                <a:ext uri="{FF2B5EF4-FFF2-40B4-BE49-F238E27FC236}">
                  <a16:creationId xmlns:a16="http://schemas.microsoft.com/office/drawing/2014/main" id="{761606D2-3076-6FF1-9B9F-E877DC3D5387}"/>
                </a:ext>
              </a:extLst>
            </p:cNvPr>
            <p:cNvGrpSpPr/>
            <p:nvPr/>
          </p:nvGrpSpPr>
          <p:grpSpPr>
            <a:xfrm rot="10800000">
              <a:off x="6745741" y="1861482"/>
              <a:ext cx="402005" cy="325535"/>
              <a:chOff x="5468516" y="1352589"/>
              <a:chExt cx="281832" cy="228222"/>
            </a:xfrm>
          </p:grpSpPr>
          <p:sp>
            <p:nvSpPr>
              <p:cNvPr id="58" name="Freeform 210">
                <a:extLst>
                  <a:ext uri="{FF2B5EF4-FFF2-40B4-BE49-F238E27FC236}">
                    <a16:creationId xmlns:a16="http://schemas.microsoft.com/office/drawing/2014/main" id="{154A13BC-BDA2-0965-EFC1-90AA960665E0}"/>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9" name="Freeform 211">
                <a:extLst>
                  <a:ext uri="{FF2B5EF4-FFF2-40B4-BE49-F238E27FC236}">
                    <a16:creationId xmlns:a16="http://schemas.microsoft.com/office/drawing/2014/main" id="{367D2F80-ED45-00A5-9DED-3F89903CEE78}"/>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6" name="Group 45">
              <a:extLst>
                <a:ext uri="{FF2B5EF4-FFF2-40B4-BE49-F238E27FC236}">
                  <a16:creationId xmlns:a16="http://schemas.microsoft.com/office/drawing/2014/main" id="{DBE4DE59-6875-99EB-2804-C7699BAAA5C5}"/>
                </a:ext>
              </a:extLst>
            </p:cNvPr>
            <p:cNvGrpSpPr/>
            <p:nvPr/>
          </p:nvGrpSpPr>
          <p:grpSpPr>
            <a:xfrm rot="10800000">
              <a:off x="6833724" y="1816150"/>
              <a:ext cx="314122" cy="254370"/>
              <a:chOff x="5468516" y="1352589"/>
              <a:chExt cx="281832" cy="228222"/>
            </a:xfrm>
          </p:grpSpPr>
          <p:sp>
            <p:nvSpPr>
              <p:cNvPr id="56" name="Freeform 208">
                <a:extLst>
                  <a:ext uri="{FF2B5EF4-FFF2-40B4-BE49-F238E27FC236}">
                    <a16:creationId xmlns:a16="http://schemas.microsoft.com/office/drawing/2014/main" id="{154F10FC-40C7-0ABC-0A7F-877AE2E77A4D}"/>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7" name="Freeform 209">
                <a:extLst>
                  <a:ext uri="{FF2B5EF4-FFF2-40B4-BE49-F238E27FC236}">
                    <a16:creationId xmlns:a16="http://schemas.microsoft.com/office/drawing/2014/main" id="{C0B2BC42-D353-B757-AB2D-1E62B9ED14A1}"/>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nvGrpSpPr>
            <p:cNvPr id="47" name="Group 46">
              <a:extLst>
                <a:ext uri="{FF2B5EF4-FFF2-40B4-BE49-F238E27FC236}">
                  <a16:creationId xmlns:a16="http://schemas.microsoft.com/office/drawing/2014/main" id="{95898807-231F-00E1-15C3-14AB6DA29A18}"/>
                </a:ext>
              </a:extLst>
            </p:cNvPr>
            <p:cNvGrpSpPr/>
            <p:nvPr/>
          </p:nvGrpSpPr>
          <p:grpSpPr>
            <a:xfrm rot="10800000">
              <a:off x="6863082" y="1924589"/>
              <a:ext cx="314122" cy="254370"/>
              <a:chOff x="5468516" y="1352589"/>
              <a:chExt cx="281832" cy="228222"/>
            </a:xfrm>
          </p:grpSpPr>
          <p:sp>
            <p:nvSpPr>
              <p:cNvPr id="54" name="Freeform 206">
                <a:extLst>
                  <a:ext uri="{FF2B5EF4-FFF2-40B4-BE49-F238E27FC236}">
                    <a16:creationId xmlns:a16="http://schemas.microsoft.com/office/drawing/2014/main" id="{567D1ADE-11F7-A270-5708-3FDE2A069364}"/>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55" name="Freeform 207">
                <a:extLst>
                  <a:ext uri="{FF2B5EF4-FFF2-40B4-BE49-F238E27FC236}">
                    <a16:creationId xmlns:a16="http://schemas.microsoft.com/office/drawing/2014/main" id="{A25C98E8-DA2E-6C2D-C375-F6D1FA6B46B7}"/>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9875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sp>
          <p:nvSpPr>
            <p:cNvPr id="48" name="Oval 47">
              <a:extLst>
                <a:ext uri="{FF2B5EF4-FFF2-40B4-BE49-F238E27FC236}">
                  <a16:creationId xmlns:a16="http://schemas.microsoft.com/office/drawing/2014/main" id="{F9B851AD-06F1-88A0-3CDB-CCF724F6579F}"/>
                </a:ext>
              </a:extLst>
            </p:cNvPr>
            <p:cNvSpPr/>
            <p:nvPr/>
          </p:nvSpPr>
          <p:spPr>
            <a:xfrm>
              <a:off x="6594863" y="1574097"/>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nvGrpSpPr>
            <p:cNvPr id="49" name="Group 48">
              <a:extLst>
                <a:ext uri="{FF2B5EF4-FFF2-40B4-BE49-F238E27FC236}">
                  <a16:creationId xmlns:a16="http://schemas.microsoft.com/office/drawing/2014/main" id="{3F6E4600-4B02-9AE1-83C7-B4668CD581F3}"/>
                </a:ext>
              </a:extLst>
            </p:cNvPr>
            <p:cNvGrpSpPr/>
            <p:nvPr/>
          </p:nvGrpSpPr>
          <p:grpSpPr>
            <a:xfrm>
              <a:off x="6652645" y="1712241"/>
              <a:ext cx="464027" cy="303634"/>
              <a:chOff x="5724897" y="1831569"/>
              <a:chExt cx="464027" cy="303634"/>
            </a:xfrm>
          </p:grpSpPr>
          <p:sp>
            <p:nvSpPr>
              <p:cNvPr id="50" name="Left-Right Arrow 225">
                <a:extLst>
                  <a:ext uri="{FF2B5EF4-FFF2-40B4-BE49-F238E27FC236}">
                    <a16:creationId xmlns:a16="http://schemas.microsoft.com/office/drawing/2014/main" id="{C050F64A-76FA-9E04-971B-0119BABF711E}"/>
                  </a:ext>
                </a:extLst>
              </p:cNvPr>
              <p:cNvSpPr/>
              <p:nvPr/>
            </p:nvSpPr>
            <p:spPr>
              <a:xfrm>
                <a:off x="5746452" y="1832900"/>
                <a:ext cx="442472" cy="302303"/>
              </a:xfrm>
              <a:prstGeom prst="leftRightArrow">
                <a:avLst>
                  <a:gd name="adj1" fmla="val 28448"/>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cxnSp>
            <p:nvCxnSpPr>
              <p:cNvPr id="51" name="Straight Connector 50">
                <a:extLst>
                  <a:ext uri="{FF2B5EF4-FFF2-40B4-BE49-F238E27FC236}">
                    <a16:creationId xmlns:a16="http://schemas.microsoft.com/office/drawing/2014/main" id="{A3323E90-2A7C-ED52-738E-B8975755CFA6}"/>
                  </a:ext>
                </a:extLst>
              </p:cNvPr>
              <p:cNvCxnSpPr/>
              <p:nvPr/>
            </p:nvCxnSpPr>
            <p:spPr>
              <a:xfrm flipV="1">
                <a:off x="5724897" y="1831569"/>
                <a:ext cx="205845" cy="205505"/>
              </a:xfrm>
              <a:prstGeom prst="line">
                <a:avLst/>
              </a:prstGeom>
              <a:noFill/>
              <a:ln w="38100">
                <a:solidFill>
                  <a:srgbClr val="9875A7"/>
                </a:solidFill>
              </a:ln>
              <a:effectLst/>
            </p:spPr>
            <p:style>
              <a:lnRef idx="1">
                <a:schemeClr val="accent1"/>
              </a:lnRef>
              <a:fillRef idx="3">
                <a:schemeClr val="accent1"/>
              </a:fillRef>
              <a:effectRef idx="2">
                <a:schemeClr val="accent1"/>
              </a:effectRef>
              <a:fontRef idx="minor">
                <a:schemeClr val="lt1"/>
              </a:fontRef>
            </p:style>
          </p:cxnSp>
          <p:cxnSp>
            <p:nvCxnSpPr>
              <p:cNvPr id="52" name="Straight Connector 51">
                <a:extLst>
                  <a:ext uri="{FF2B5EF4-FFF2-40B4-BE49-F238E27FC236}">
                    <a16:creationId xmlns:a16="http://schemas.microsoft.com/office/drawing/2014/main" id="{BBD4C50D-B483-62A9-4569-6F9318EF903B}"/>
                  </a:ext>
                </a:extLst>
              </p:cNvPr>
              <p:cNvCxnSpPr/>
              <p:nvPr/>
            </p:nvCxnSpPr>
            <p:spPr>
              <a:xfrm flipV="1">
                <a:off x="6002433" y="2080945"/>
                <a:ext cx="171415" cy="45441"/>
              </a:xfrm>
              <a:prstGeom prst="line">
                <a:avLst/>
              </a:prstGeom>
              <a:noFill/>
              <a:ln w="38100">
                <a:solidFill>
                  <a:srgbClr val="9875A7"/>
                </a:solidFill>
              </a:ln>
              <a:effectLst/>
            </p:spPr>
            <p:style>
              <a:lnRef idx="1">
                <a:schemeClr val="accent1"/>
              </a:lnRef>
              <a:fillRef idx="3">
                <a:schemeClr val="accent1"/>
              </a:fillRef>
              <a:effectRef idx="2">
                <a:schemeClr val="accent1"/>
              </a:effectRef>
              <a:fontRef idx="minor">
                <a:schemeClr val="lt1"/>
              </a:fontRef>
            </p:style>
          </p:cxnSp>
          <p:sp>
            <p:nvSpPr>
              <p:cNvPr id="53" name="Left-Right Arrow 223">
                <a:extLst>
                  <a:ext uri="{FF2B5EF4-FFF2-40B4-BE49-F238E27FC236}">
                    <a16:creationId xmlns:a16="http://schemas.microsoft.com/office/drawing/2014/main" id="{72436F01-785F-3E1A-6E26-272E3722396F}"/>
                  </a:ext>
                </a:extLst>
              </p:cNvPr>
              <p:cNvSpPr/>
              <p:nvPr/>
            </p:nvSpPr>
            <p:spPr>
              <a:xfrm>
                <a:off x="5746452" y="1832900"/>
                <a:ext cx="442472" cy="302303"/>
              </a:xfrm>
              <a:prstGeom prst="leftRightArrow">
                <a:avLst>
                  <a:gd name="adj1" fmla="val 28448"/>
                  <a:gd name="adj2" fmla="val 50000"/>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grpSp>
      </p:grpSp>
      <p:grpSp>
        <p:nvGrpSpPr>
          <p:cNvPr id="70" name="Group 69">
            <a:extLst>
              <a:ext uri="{FF2B5EF4-FFF2-40B4-BE49-F238E27FC236}">
                <a16:creationId xmlns:a16="http://schemas.microsoft.com/office/drawing/2014/main" id="{C7D9BA47-928B-E65F-45B8-FF6373DE6451}"/>
              </a:ext>
            </a:extLst>
          </p:cNvPr>
          <p:cNvGrpSpPr/>
          <p:nvPr/>
        </p:nvGrpSpPr>
        <p:grpSpPr>
          <a:xfrm>
            <a:off x="6867800" y="1487961"/>
            <a:ext cx="598508" cy="629252"/>
            <a:chOff x="5785812" y="1763079"/>
            <a:chExt cx="598508" cy="629252"/>
          </a:xfrm>
        </p:grpSpPr>
        <p:grpSp>
          <p:nvGrpSpPr>
            <p:cNvPr id="71" name="Group 70">
              <a:extLst>
                <a:ext uri="{FF2B5EF4-FFF2-40B4-BE49-F238E27FC236}">
                  <a16:creationId xmlns:a16="http://schemas.microsoft.com/office/drawing/2014/main" id="{484A263C-AFF6-9913-530E-9406F8439A60}"/>
                </a:ext>
              </a:extLst>
            </p:cNvPr>
            <p:cNvGrpSpPr/>
            <p:nvPr/>
          </p:nvGrpSpPr>
          <p:grpSpPr>
            <a:xfrm>
              <a:off x="5807563" y="1763079"/>
              <a:ext cx="314122" cy="254370"/>
              <a:chOff x="5468516" y="1352589"/>
              <a:chExt cx="281832" cy="228222"/>
            </a:xfrm>
          </p:grpSpPr>
          <p:sp>
            <p:nvSpPr>
              <p:cNvPr id="99" name="Freeform 147">
                <a:extLst>
                  <a:ext uri="{FF2B5EF4-FFF2-40B4-BE49-F238E27FC236}">
                    <a16:creationId xmlns:a16="http://schemas.microsoft.com/office/drawing/2014/main" id="{ECCE19AC-2990-8715-A99B-D34DB79849EE}"/>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100" name="Freeform 148">
                <a:extLst>
                  <a:ext uri="{FF2B5EF4-FFF2-40B4-BE49-F238E27FC236}">
                    <a16:creationId xmlns:a16="http://schemas.microsoft.com/office/drawing/2014/main" id="{E38D0A16-8119-F005-6C35-3369EAD4EC32}"/>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2" name="Group 71">
              <a:extLst>
                <a:ext uri="{FF2B5EF4-FFF2-40B4-BE49-F238E27FC236}">
                  <a16:creationId xmlns:a16="http://schemas.microsoft.com/office/drawing/2014/main" id="{FBB651B1-ABE6-BC0C-12FB-E7D6F1DC8C04}"/>
                </a:ext>
              </a:extLst>
            </p:cNvPr>
            <p:cNvGrpSpPr/>
            <p:nvPr/>
          </p:nvGrpSpPr>
          <p:grpSpPr>
            <a:xfrm>
              <a:off x="5893570" y="1814347"/>
              <a:ext cx="314122" cy="254370"/>
              <a:chOff x="5468516" y="1352589"/>
              <a:chExt cx="281832" cy="228222"/>
            </a:xfrm>
          </p:grpSpPr>
          <p:sp>
            <p:nvSpPr>
              <p:cNvPr id="97" name="Freeform 145">
                <a:extLst>
                  <a:ext uri="{FF2B5EF4-FFF2-40B4-BE49-F238E27FC236}">
                    <a16:creationId xmlns:a16="http://schemas.microsoft.com/office/drawing/2014/main" id="{17A84BC6-1F5A-423C-A745-51336B1211B0}"/>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98" name="Freeform 146">
                <a:extLst>
                  <a:ext uri="{FF2B5EF4-FFF2-40B4-BE49-F238E27FC236}">
                    <a16:creationId xmlns:a16="http://schemas.microsoft.com/office/drawing/2014/main" id="{AF4C4126-6C1B-83AB-7BF8-9E2D95D274B4}"/>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3" name="Group 72">
              <a:extLst>
                <a:ext uri="{FF2B5EF4-FFF2-40B4-BE49-F238E27FC236}">
                  <a16:creationId xmlns:a16="http://schemas.microsoft.com/office/drawing/2014/main" id="{269CC8A1-2C1F-3F87-D5F8-6E4EC171990F}"/>
                </a:ext>
              </a:extLst>
            </p:cNvPr>
            <p:cNvGrpSpPr/>
            <p:nvPr/>
          </p:nvGrpSpPr>
          <p:grpSpPr>
            <a:xfrm rot="21229274">
              <a:off x="5798601" y="1834166"/>
              <a:ext cx="484540" cy="322110"/>
              <a:chOff x="5468516" y="1352589"/>
              <a:chExt cx="281832" cy="228222"/>
            </a:xfrm>
          </p:grpSpPr>
          <p:sp>
            <p:nvSpPr>
              <p:cNvPr id="95" name="Freeform 143">
                <a:extLst>
                  <a:ext uri="{FF2B5EF4-FFF2-40B4-BE49-F238E27FC236}">
                    <a16:creationId xmlns:a16="http://schemas.microsoft.com/office/drawing/2014/main" id="{2743994B-C336-1BCF-A64E-8A831A0EDC8D}"/>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96" name="Freeform 144">
                <a:extLst>
                  <a:ext uri="{FF2B5EF4-FFF2-40B4-BE49-F238E27FC236}">
                    <a16:creationId xmlns:a16="http://schemas.microsoft.com/office/drawing/2014/main" id="{23DD70A9-457A-29E1-8B10-40CBE0459D6F}"/>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4" name="Group 73">
              <a:extLst>
                <a:ext uri="{FF2B5EF4-FFF2-40B4-BE49-F238E27FC236}">
                  <a16:creationId xmlns:a16="http://schemas.microsoft.com/office/drawing/2014/main" id="{68A7C824-2D52-CCD1-24E5-BC91958BF0EA}"/>
                </a:ext>
              </a:extLst>
            </p:cNvPr>
            <p:cNvGrpSpPr/>
            <p:nvPr/>
          </p:nvGrpSpPr>
          <p:grpSpPr>
            <a:xfrm rot="10800000">
              <a:off x="5839212" y="2018309"/>
              <a:ext cx="314122" cy="254370"/>
              <a:chOff x="5468516" y="1352589"/>
              <a:chExt cx="281832" cy="228222"/>
            </a:xfrm>
          </p:grpSpPr>
          <p:sp>
            <p:nvSpPr>
              <p:cNvPr id="93" name="Freeform 141">
                <a:extLst>
                  <a:ext uri="{FF2B5EF4-FFF2-40B4-BE49-F238E27FC236}">
                    <a16:creationId xmlns:a16="http://schemas.microsoft.com/office/drawing/2014/main" id="{1177A3B3-754B-15B1-9968-8B86AB248A71}"/>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94" name="Freeform 142">
                <a:extLst>
                  <a:ext uri="{FF2B5EF4-FFF2-40B4-BE49-F238E27FC236}">
                    <a16:creationId xmlns:a16="http://schemas.microsoft.com/office/drawing/2014/main" id="{AF7FBDCC-D2F0-4865-1D02-DFB8B32D2E18}"/>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5" name="Group 74">
              <a:extLst>
                <a:ext uri="{FF2B5EF4-FFF2-40B4-BE49-F238E27FC236}">
                  <a16:creationId xmlns:a16="http://schemas.microsoft.com/office/drawing/2014/main" id="{A2040243-115D-7CD4-EBED-F888A61FA8AF}"/>
                </a:ext>
              </a:extLst>
            </p:cNvPr>
            <p:cNvGrpSpPr/>
            <p:nvPr/>
          </p:nvGrpSpPr>
          <p:grpSpPr>
            <a:xfrm rot="10800000">
              <a:off x="6054125" y="1918114"/>
              <a:ext cx="314122" cy="254370"/>
              <a:chOff x="5468516" y="1352589"/>
              <a:chExt cx="281832" cy="228222"/>
            </a:xfrm>
          </p:grpSpPr>
          <p:sp>
            <p:nvSpPr>
              <p:cNvPr id="91" name="Freeform 139">
                <a:extLst>
                  <a:ext uri="{FF2B5EF4-FFF2-40B4-BE49-F238E27FC236}">
                    <a16:creationId xmlns:a16="http://schemas.microsoft.com/office/drawing/2014/main" id="{7DF5BE29-2CF2-2D6C-7473-7A15B401B696}"/>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92" name="Freeform 140">
                <a:extLst>
                  <a:ext uri="{FF2B5EF4-FFF2-40B4-BE49-F238E27FC236}">
                    <a16:creationId xmlns:a16="http://schemas.microsoft.com/office/drawing/2014/main" id="{F2333670-E9FE-FC1C-177C-D92206AB54A2}"/>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6" name="Group 75">
              <a:extLst>
                <a:ext uri="{FF2B5EF4-FFF2-40B4-BE49-F238E27FC236}">
                  <a16:creationId xmlns:a16="http://schemas.microsoft.com/office/drawing/2014/main" id="{8383A96A-621B-D8F6-B0D0-75816AD0DA6A}"/>
                </a:ext>
              </a:extLst>
            </p:cNvPr>
            <p:cNvGrpSpPr/>
            <p:nvPr/>
          </p:nvGrpSpPr>
          <p:grpSpPr>
            <a:xfrm rot="10800000">
              <a:off x="5948204" y="2066796"/>
              <a:ext cx="402005" cy="325535"/>
              <a:chOff x="5468516" y="1352589"/>
              <a:chExt cx="281832" cy="228222"/>
            </a:xfrm>
          </p:grpSpPr>
          <p:sp>
            <p:nvSpPr>
              <p:cNvPr id="89" name="Freeform 137">
                <a:extLst>
                  <a:ext uri="{FF2B5EF4-FFF2-40B4-BE49-F238E27FC236}">
                    <a16:creationId xmlns:a16="http://schemas.microsoft.com/office/drawing/2014/main" id="{2A5B7698-D9DA-DDAA-5E85-63381157465B}"/>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90" name="Freeform 138">
                <a:extLst>
                  <a:ext uri="{FF2B5EF4-FFF2-40B4-BE49-F238E27FC236}">
                    <a16:creationId xmlns:a16="http://schemas.microsoft.com/office/drawing/2014/main" id="{96B6AC6B-B5C7-E970-0966-567036E4FE95}"/>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12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7" name="Group 76">
              <a:extLst>
                <a:ext uri="{FF2B5EF4-FFF2-40B4-BE49-F238E27FC236}">
                  <a16:creationId xmlns:a16="http://schemas.microsoft.com/office/drawing/2014/main" id="{A82138D4-A549-F26F-403D-53BA291A60DA}"/>
                </a:ext>
              </a:extLst>
            </p:cNvPr>
            <p:cNvGrpSpPr/>
            <p:nvPr/>
          </p:nvGrpSpPr>
          <p:grpSpPr>
            <a:xfrm rot="10800000">
              <a:off x="6036187" y="2021464"/>
              <a:ext cx="314122" cy="254370"/>
              <a:chOff x="5468516" y="1352589"/>
              <a:chExt cx="281832" cy="228222"/>
            </a:xfrm>
          </p:grpSpPr>
          <p:sp>
            <p:nvSpPr>
              <p:cNvPr id="87" name="Freeform 135">
                <a:extLst>
                  <a:ext uri="{FF2B5EF4-FFF2-40B4-BE49-F238E27FC236}">
                    <a16:creationId xmlns:a16="http://schemas.microsoft.com/office/drawing/2014/main" id="{5A024A52-6B18-C922-1401-D128380B34A2}"/>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88" name="Freeform 136">
                <a:extLst>
                  <a:ext uri="{FF2B5EF4-FFF2-40B4-BE49-F238E27FC236}">
                    <a16:creationId xmlns:a16="http://schemas.microsoft.com/office/drawing/2014/main" id="{158F4146-1C70-EA2A-38EF-413E4E5B9331}"/>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8" name="Group 77">
              <a:extLst>
                <a:ext uri="{FF2B5EF4-FFF2-40B4-BE49-F238E27FC236}">
                  <a16:creationId xmlns:a16="http://schemas.microsoft.com/office/drawing/2014/main" id="{E369C509-1342-500F-4DF2-BA591FADDF4B}"/>
                </a:ext>
              </a:extLst>
            </p:cNvPr>
            <p:cNvGrpSpPr/>
            <p:nvPr/>
          </p:nvGrpSpPr>
          <p:grpSpPr>
            <a:xfrm rot="10800000">
              <a:off x="6065545" y="2129903"/>
              <a:ext cx="314122" cy="254370"/>
              <a:chOff x="5468516" y="1352589"/>
              <a:chExt cx="281832" cy="228222"/>
            </a:xfrm>
          </p:grpSpPr>
          <p:sp>
            <p:nvSpPr>
              <p:cNvPr id="85" name="Freeform 133">
                <a:extLst>
                  <a:ext uri="{FF2B5EF4-FFF2-40B4-BE49-F238E27FC236}">
                    <a16:creationId xmlns:a16="http://schemas.microsoft.com/office/drawing/2014/main" id="{879287A0-BF2B-7E82-9E54-6510B72B5D57}"/>
                  </a:ext>
                </a:extLst>
              </p:cNvPr>
              <p:cNvSpPr/>
              <p:nvPr/>
            </p:nvSpPr>
            <p:spPr>
              <a:xfrm>
                <a:off x="5468516" y="1352589"/>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sp>
            <p:nvSpPr>
              <p:cNvPr id="86" name="Freeform 134">
                <a:extLst>
                  <a:ext uri="{FF2B5EF4-FFF2-40B4-BE49-F238E27FC236}">
                    <a16:creationId xmlns:a16="http://schemas.microsoft.com/office/drawing/2014/main" id="{AE32BA4C-64F2-28B8-D4EC-955D11F921F6}"/>
                  </a:ext>
                </a:extLst>
              </p:cNvPr>
              <p:cNvSpPr/>
              <p:nvPr/>
            </p:nvSpPr>
            <p:spPr>
              <a:xfrm rot="11074304">
                <a:off x="5486030" y="1376607"/>
                <a:ext cx="264318" cy="204204"/>
              </a:xfrm>
              <a:custGeom>
                <a:avLst/>
                <a:gdLst>
                  <a:gd name="connsiteX0" fmla="*/ 264318 w 264318"/>
                  <a:gd name="connsiteY0" fmla="*/ 0 h 188119"/>
                  <a:gd name="connsiteX1" fmla="*/ 0 w 264318"/>
                  <a:gd name="connsiteY1" fmla="*/ 152400 h 188119"/>
                  <a:gd name="connsiteX2" fmla="*/ 209550 w 264318"/>
                  <a:gd name="connsiteY2" fmla="*/ 38100 h 188119"/>
                  <a:gd name="connsiteX3" fmla="*/ 7143 w 264318"/>
                  <a:gd name="connsiteY3" fmla="*/ 188119 h 188119"/>
                  <a:gd name="connsiteX4" fmla="*/ 264318 w 264318"/>
                  <a:gd name="connsiteY4" fmla="*/ 0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188119">
                    <a:moveTo>
                      <a:pt x="264318" y="0"/>
                    </a:moveTo>
                    <a:lnTo>
                      <a:pt x="0" y="152400"/>
                    </a:lnTo>
                    <a:lnTo>
                      <a:pt x="209550" y="38100"/>
                    </a:lnTo>
                    <a:lnTo>
                      <a:pt x="7143" y="188119"/>
                    </a:lnTo>
                    <a:lnTo>
                      <a:pt x="264318" y="0"/>
                    </a:lnTo>
                    <a:close/>
                  </a:path>
                </a:pathLst>
              </a:custGeom>
              <a:noFill/>
              <a:ln w="28575">
                <a:solidFill>
                  <a:srgbClr val="7DC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79" name="Group 78">
              <a:extLst>
                <a:ext uri="{FF2B5EF4-FFF2-40B4-BE49-F238E27FC236}">
                  <a16:creationId xmlns:a16="http://schemas.microsoft.com/office/drawing/2014/main" id="{4E9C2BB9-4EC6-B642-3F96-3F6C3BC2DFEF}"/>
                </a:ext>
              </a:extLst>
            </p:cNvPr>
            <p:cNvGrpSpPr/>
            <p:nvPr/>
          </p:nvGrpSpPr>
          <p:grpSpPr>
            <a:xfrm>
              <a:off x="5879155" y="1856929"/>
              <a:ext cx="416370" cy="412118"/>
              <a:chOff x="3953894" y="1424778"/>
              <a:chExt cx="333895" cy="330485"/>
            </a:xfrm>
          </p:grpSpPr>
          <p:sp>
            <p:nvSpPr>
              <p:cNvPr id="81" name="Up Arrow 129">
                <a:extLst>
                  <a:ext uri="{FF2B5EF4-FFF2-40B4-BE49-F238E27FC236}">
                    <a16:creationId xmlns:a16="http://schemas.microsoft.com/office/drawing/2014/main" id="{B2E4BB2F-7038-54B0-0851-DAB1313C975A}"/>
                  </a:ext>
                </a:extLst>
              </p:cNvPr>
              <p:cNvSpPr/>
              <p:nvPr/>
            </p:nvSpPr>
            <p:spPr>
              <a:xfrm>
                <a:off x="3955058" y="1424778"/>
                <a:ext cx="332731" cy="330485"/>
              </a:xfrm>
              <a:prstGeom prst="upArrow">
                <a:avLst>
                  <a:gd name="adj1" fmla="val 39292"/>
                  <a:gd name="adj2" fmla="val 50000"/>
                </a:avLst>
              </a:prstGeom>
              <a:solidFill>
                <a:schemeClr val="bg2"/>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cxnSp>
            <p:nvCxnSpPr>
              <p:cNvPr id="82" name="Straight Connector 81">
                <a:extLst>
                  <a:ext uri="{FF2B5EF4-FFF2-40B4-BE49-F238E27FC236}">
                    <a16:creationId xmlns:a16="http://schemas.microsoft.com/office/drawing/2014/main" id="{C41B5C36-0294-23C1-3016-806A9C156965}"/>
                  </a:ext>
                </a:extLst>
              </p:cNvPr>
              <p:cNvCxnSpPr/>
              <p:nvPr/>
            </p:nvCxnSpPr>
            <p:spPr>
              <a:xfrm flipV="1">
                <a:off x="3953894" y="1434973"/>
                <a:ext cx="174550" cy="181447"/>
              </a:xfrm>
              <a:prstGeom prst="line">
                <a:avLst/>
              </a:prstGeom>
              <a:noFill/>
              <a:ln w="38100">
                <a:solidFill>
                  <a:srgbClr val="7DC202"/>
                </a:solidFill>
              </a:ln>
              <a:effectLst/>
            </p:spPr>
            <p:style>
              <a:lnRef idx="1">
                <a:schemeClr val="accent1"/>
              </a:lnRef>
              <a:fillRef idx="3">
                <a:schemeClr val="accent1"/>
              </a:fillRef>
              <a:effectRef idx="2">
                <a:schemeClr val="accent1"/>
              </a:effectRef>
              <a:fontRef idx="minor">
                <a:schemeClr val="lt1"/>
              </a:fontRef>
            </p:style>
          </p:cxnSp>
          <p:cxnSp>
            <p:nvCxnSpPr>
              <p:cNvPr id="83" name="Straight Connector 82">
                <a:extLst>
                  <a:ext uri="{FF2B5EF4-FFF2-40B4-BE49-F238E27FC236}">
                    <a16:creationId xmlns:a16="http://schemas.microsoft.com/office/drawing/2014/main" id="{B5884A57-4573-D973-666A-4F302AFD80DE}"/>
                  </a:ext>
                </a:extLst>
              </p:cNvPr>
              <p:cNvCxnSpPr/>
              <p:nvPr/>
            </p:nvCxnSpPr>
            <p:spPr>
              <a:xfrm flipV="1">
                <a:off x="4046253" y="1595503"/>
                <a:ext cx="15805" cy="146210"/>
              </a:xfrm>
              <a:prstGeom prst="line">
                <a:avLst/>
              </a:prstGeom>
              <a:noFill/>
              <a:ln w="47625">
                <a:solidFill>
                  <a:srgbClr val="7DC202"/>
                </a:solidFill>
              </a:ln>
              <a:effectLst/>
            </p:spPr>
            <p:style>
              <a:lnRef idx="1">
                <a:schemeClr val="accent1"/>
              </a:lnRef>
              <a:fillRef idx="3">
                <a:schemeClr val="accent1"/>
              </a:fillRef>
              <a:effectRef idx="2">
                <a:schemeClr val="accent1"/>
              </a:effectRef>
              <a:fontRef idx="minor">
                <a:schemeClr val="lt1"/>
              </a:fontRef>
            </p:style>
          </p:cxnSp>
          <p:sp>
            <p:nvSpPr>
              <p:cNvPr id="84" name="Up Arrow 132">
                <a:extLst>
                  <a:ext uri="{FF2B5EF4-FFF2-40B4-BE49-F238E27FC236}">
                    <a16:creationId xmlns:a16="http://schemas.microsoft.com/office/drawing/2014/main" id="{07DB410C-C62A-8860-044A-1399154C06C3}"/>
                  </a:ext>
                </a:extLst>
              </p:cNvPr>
              <p:cNvSpPr/>
              <p:nvPr/>
            </p:nvSpPr>
            <p:spPr>
              <a:xfrm>
                <a:off x="3955058" y="1424778"/>
                <a:ext cx="332731" cy="330485"/>
              </a:xfrm>
              <a:prstGeom prst="upArrow">
                <a:avLst>
                  <a:gd name="adj1" fmla="val 39292"/>
                  <a:gd name="adj2" fmla="val 50000"/>
                </a:avLst>
              </a:prstGeom>
              <a:noFill/>
              <a:ln w="1587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sp>
          <p:nvSpPr>
            <p:cNvPr id="80" name="Oval 79">
              <a:extLst>
                <a:ext uri="{FF2B5EF4-FFF2-40B4-BE49-F238E27FC236}">
                  <a16:creationId xmlns:a16="http://schemas.microsoft.com/office/drawing/2014/main" id="{946C6CCD-23BD-F7CF-4DF6-AA83633FBE6E}"/>
                </a:ext>
              </a:extLst>
            </p:cNvPr>
            <p:cNvSpPr/>
            <p:nvPr/>
          </p:nvSpPr>
          <p:spPr>
            <a:xfrm>
              <a:off x="5785812" y="1781396"/>
              <a:ext cx="598508" cy="598508"/>
            </a:xfrm>
            <a:prstGeom prst="ellipse">
              <a:avLst/>
            </a:prstGeom>
            <a:noFill/>
            <a:ln w="22225">
              <a:solidFill>
                <a:srgbClr val="1E1E1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a:endParaRPr>
            </a:p>
          </p:txBody>
        </p:sp>
      </p:grpSp>
      <p:grpSp>
        <p:nvGrpSpPr>
          <p:cNvPr id="101" name="Group 100">
            <a:extLst>
              <a:ext uri="{FF2B5EF4-FFF2-40B4-BE49-F238E27FC236}">
                <a16:creationId xmlns:a16="http://schemas.microsoft.com/office/drawing/2014/main" id="{6C9D3955-4025-499B-678D-20E2FE1A7691}"/>
              </a:ext>
            </a:extLst>
          </p:cNvPr>
          <p:cNvGrpSpPr/>
          <p:nvPr/>
        </p:nvGrpSpPr>
        <p:grpSpPr>
          <a:xfrm>
            <a:off x="968301" y="2347290"/>
            <a:ext cx="4249980" cy="338554"/>
            <a:chOff x="569560" y="2122240"/>
            <a:chExt cx="4249980" cy="338554"/>
          </a:xfrm>
        </p:grpSpPr>
        <p:sp>
          <p:nvSpPr>
            <p:cNvPr id="102" name="TextBox 101">
              <a:extLst>
                <a:ext uri="{FF2B5EF4-FFF2-40B4-BE49-F238E27FC236}">
                  <a16:creationId xmlns:a16="http://schemas.microsoft.com/office/drawing/2014/main" id="{485F52C4-A017-525C-27CB-3D11D98FEE83}"/>
                </a:ext>
              </a:extLst>
            </p:cNvPr>
            <p:cNvSpPr txBox="1"/>
            <p:nvPr/>
          </p:nvSpPr>
          <p:spPr>
            <a:xfrm>
              <a:off x="985730" y="2122240"/>
              <a:ext cx="3833810" cy="338554"/>
            </a:xfrm>
            <a:prstGeom prst="rect">
              <a:avLst/>
            </a:prstGeom>
            <a:noFill/>
          </p:spPr>
          <p:txBody>
            <a:bodyPr wrap="square" rtlCol="0">
              <a:spAutoFit/>
            </a:bodyPr>
            <a:lstStyle/>
            <a:p>
              <a:pPr>
                <a:defRPr/>
              </a:pPr>
              <a:r>
                <a:rPr lang="en-GB" sz="1600" dirty="0">
                  <a:solidFill>
                    <a:srgbClr val="000000"/>
                  </a:solidFill>
                  <a:latin typeface="Aptos" panose="020B0004020202020204" pitchFamily="34" charset="0"/>
                  <a:cs typeface="Arial" panose="020B0604020202020204" pitchFamily="34" charset="0"/>
                </a:rPr>
                <a:t>Household bills</a:t>
              </a:r>
            </a:p>
          </p:txBody>
        </p:sp>
        <p:grpSp>
          <p:nvGrpSpPr>
            <p:cNvPr id="103" name="Group 102">
              <a:extLst>
                <a:ext uri="{FF2B5EF4-FFF2-40B4-BE49-F238E27FC236}">
                  <a16:creationId xmlns:a16="http://schemas.microsoft.com/office/drawing/2014/main" id="{96A46CE1-524F-ED59-B527-F96AB4B85799}"/>
                </a:ext>
              </a:extLst>
            </p:cNvPr>
            <p:cNvGrpSpPr/>
            <p:nvPr/>
          </p:nvGrpSpPr>
          <p:grpSpPr>
            <a:xfrm>
              <a:off x="569560" y="2122240"/>
              <a:ext cx="261925" cy="249402"/>
              <a:chOff x="1997644" y="1378998"/>
              <a:chExt cx="4724132" cy="4498273"/>
            </a:xfrm>
            <a:solidFill>
              <a:srgbClr val="7A2A3D"/>
            </a:solidFill>
            <a:effectLst/>
          </p:grpSpPr>
          <p:grpSp>
            <p:nvGrpSpPr>
              <p:cNvPr id="104" name="Group 103">
                <a:extLst>
                  <a:ext uri="{FF2B5EF4-FFF2-40B4-BE49-F238E27FC236}">
                    <a16:creationId xmlns:a16="http://schemas.microsoft.com/office/drawing/2014/main" id="{521A918D-D4D5-4C22-68E0-4EE40C2C122F}"/>
                  </a:ext>
                </a:extLst>
              </p:cNvPr>
              <p:cNvGrpSpPr/>
              <p:nvPr/>
            </p:nvGrpSpPr>
            <p:grpSpPr>
              <a:xfrm>
                <a:off x="1997644" y="1378998"/>
                <a:ext cx="4724132" cy="4100625"/>
                <a:chOff x="1997644" y="1378998"/>
                <a:chExt cx="4724132" cy="4100625"/>
              </a:xfrm>
              <a:grpFill/>
            </p:grpSpPr>
            <p:sp>
              <p:nvSpPr>
                <p:cNvPr id="106" name="Rounded Rectangle 3">
                  <a:extLst>
                    <a:ext uri="{FF2B5EF4-FFF2-40B4-BE49-F238E27FC236}">
                      <a16:creationId xmlns:a16="http://schemas.microsoft.com/office/drawing/2014/main" id="{4502882F-2DEB-2EF2-B941-CC6916732F5E}"/>
                    </a:ext>
                  </a:extLst>
                </p:cNvPr>
                <p:cNvSpPr/>
                <p:nvPr/>
              </p:nvSpPr>
              <p:spPr>
                <a:xfrm rot="19303325">
                  <a:off x="1997644" y="1679340"/>
                  <a:ext cx="4724132" cy="3800283"/>
                </a:xfrm>
                <a:custGeom>
                  <a:avLst/>
                  <a:gdLst/>
                  <a:ahLst/>
                  <a:cxnLst/>
                  <a:rect l="l" t="t" r="r" b="b"/>
                  <a:pathLst>
                    <a:path w="4724132" h="3800283">
                      <a:moveTo>
                        <a:pt x="3898342" y="10075"/>
                      </a:moveTo>
                      <a:lnTo>
                        <a:pt x="4714994" y="3426333"/>
                      </a:lnTo>
                      <a:cubicBezTo>
                        <a:pt x="4754588" y="3591970"/>
                        <a:pt x="4661846" y="3756087"/>
                        <a:pt x="4507848" y="3792900"/>
                      </a:cubicBezTo>
                      <a:cubicBezTo>
                        <a:pt x="4353850" y="3829713"/>
                        <a:pt x="4196913" y="3725281"/>
                        <a:pt x="4157318" y="3559644"/>
                      </a:cubicBezTo>
                      <a:lnTo>
                        <a:pt x="3444723" y="578680"/>
                      </a:lnTo>
                      <a:lnTo>
                        <a:pt x="286694" y="578680"/>
                      </a:lnTo>
                      <a:cubicBezTo>
                        <a:pt x="128357" y="578680"/>
                        <a:pt x="0" y="450323"/>
                        <a:pt x="0" y="291986"/>
                      </a:cubicBezTo>
                      <a:cubicBezTo>
                        <a:pt x="0" y="133649"/>
                        <a:pt x="128357" y="5292"/>
                        <a:pt x="286694" y="5290"/>
                      </a:cubicBezTo>
                      <a:lnTo>
                        <a:pt x="3307656" y="5292"/>
                      </a:lnTo>
                      <a:lnTo>
                        <a:pt x="3306391" y="0"/>
                      </a:ln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07" name="Round Same Side Corner Rectangle 10">
                  <a:extLst>
                    <a:ext uri="{FF2B5EF4-FFF2-40B4-BE49-F238E27FC236}">
                      <a16:creationId xmlns:a16="http://schemas.microsoft.com/office/drawing/2014/main" id="{3EB49EC0-A3C9-1159-8799-237C3C47A0EB}"/>
                    </a:ext>
                  </a:extLst>
                </p:cNvPr>
                <p:cNvSpPr/>
                <p:nvPr/>
              </p:nvSpPr>
              <p:spPr>
                <a:xfrm>
                  <a:off x="5547264" y="1378998"/>
                  <a:ext cx="878768" cy="1408125"/>
                </a:xfrm>
                <a:custGeom>
                  <a:avLst/>
                  <a:gdLst/>
                  <a:ahLst/>
                  <a:cxnLst/>
                  <a:rect l="l" t="t" r="r" b="b"/>
                  <a:pathLst>
                    <a:path w="878768" h="1408125">
                      <a:moveTo>
                        <a:pt x="88650" y="0"/>
                      </a:moveTo>
                      <a:lnTo>
                        <a:pt x="790118" y="0"/>
                      </a:lnTo>
                      <a:cubicBezTo>
                        <a:pt x="839078" y="0"/>
                        <a:pt x="878768" y="39690"/>
                        <a:pt x="878768" y="88650"/>
                      </a:cubicBezTo>
                      <a:lnTo>
                        <a:pt x="878768" y="1408125"/>
                      </a:lnTo>
                      <a:lnTo>
                        <a:pt x="0" y="714666"/>
                      </a:lnTo>
                      <a:lnTo>
                        <a:pt x="0" y="88650"/>
                      </a:lnTo>
                      <a:cubicBezTo>
                        <a:pt x="0" y="39690"/>
                        <a:pt x="39690" y="0"/>
                        <a:pt x="88650" y="0"/>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sp>
            <p:nvSpPr>
              <p:cNvPr id="105" name="Isosceles Triangle 9">
                <a:extLst>
                  <a:ext uri="{FF2B5EF4-FFF2-40B4-BE49-F238E27FC236}">
                    <a16:creationId xmlns:a16="http://schemas.microsoft.com/office/drawing/2014/main" id="{3F2A8A07-9D4B-43A8-DD9A-5530787F6023}"/>
                  </a:ext>
                </a:extLst>
              </p:cNvPr>
              <p:cNvSpPr/>
              <p:nvPr/>
            </p:nvSpPr>
            <p:spPr>
              <a:xfrm>
                <a:off x="2235474" y="2139319"/>
                <a:ext cx="4248473" cy="3737952"/>
              </a:xfrm>
              <a:custGeom>
                <a:avLst/>
                <a:gdLst/>
                <a:ahLst/>
                <a:cxnLst/>
                <a:rect l="l" t="t" r="r" b="b"/>
                <a:pathLst>
                  <a:path w="4248473" h="3737952">
                    <a:moveTo>
                      <a:pt x="2124237" y="0"/>
                    </a:moveTo>
                    <a:lnTo>
                      <a:pt x="4248473" y="1686715"/>
                    </a:lnTo>
                    <a:lnTo>
                      <a:pt x="4248473" y="3531023"/>
                    </a:lnTo>
                    <a:cubicBezTo>
                      <a:pt x="4248473" y="3645307"/>
                      <a:pt x="4155828" y="3737952"/>
                      <a:pt x="4041544" y="3737952"/>
                    </a:cubicBezTo>
                    <a:lnTo>
                      <a:pt x="206930" y="3737952"/>
                    </a:lnTo>
                    <a:cubicBezTo>
                      <a:pt x="92646" y="3737952"/>
                      <a:pt x="1" y="3645307"/>
                      <a:pt x="1" y="3531023"/>
                    </a:cubicBezTo>
                    <a:lnTo>
                      <a:pt x="1" y="1686715"/>
                    </a:lnTo>
                    <a:lnTo>
                      <a:pt x="0" y="1686715"/>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grpSp>
      <p:grpSp>
        <p:nvGrpSpPr>
          <p:cNvPr id="108" name="Group 107">
            <a:extLst>
              <a:ext uri="{FF2B5EF4-FFF2-40B4-BE49-F238E27FC236}">
                <a16:creationId xmlns:a16="http://schemas.microsoft.com/office/drawing/2014/main" id="{D90958A0-FDB2-E848-E122-EBEB4A462DBF}"/>
              </a:ext>
            </a:extLst>
          </p:cNvPr>
          <p:cNvGrpSpPr/>
          <p:nvPr/>
        </p:nvGrpSpPr>
        <p:grpSpPr>
          <a:xfrm>
            <a:off x="882989" y="3913712"/>
            <a:ext cx="1215140" cy="362601"/>
            <a:chOff x="484247" y="3688661"/>
            <a:chExt cx="1215140" cy="362601"/>
          </a:xfrm>
        </p:grpSpPr>
        <p:sp>
          <p:nvSpPr>
            <p:cNvPr id="109" name="Rectangle 108">
              <a:extLst>
                <a:ext uri="{FF2B5EF4-FFF2-40B4-BE49-F238E27FC236}">
                  <a16:creationId xmlns:a16="http://schemas.microsoft.com/office/drawing/2014/main" id="{3D8955BF-B686-6FF8-CC4B-6E17F414588C}"/>
                </a:ext>
              </a:extLst>
            </p:cNvPr>
            <p:cNvSpPr/>
            <p:nvPr/>
          </p:nvSpPr>
          <p:spPr>
            <a:xfrm>
              <a:off x="985730" y="3712708"/>
              <a:ext cx="713657"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Travel</a:t>
              </a:r>
            </a:p>
          </p:txBody>
        </p:sp>
        <p:pic>
          <p:nvPicPr>
            <p:cNvPr id="110" name="Picture 109">
              <a:extLst>
                <a:ext uri="{FF2B5EF4-FFF2-40B4-BE49-F238E27FC236}">
                  <a16:creationId xmlns:a16="http://schemas.microsoft.com/office/drawing/2014/main" id="{A0E90576-E6EF-2757-F8C8-5D9FE11A2CFB}"/>
                </a:ext>
              </a:extLst>
            </p:cNvPr>
            <p:cNvPicPr>
              <a:picLocks noChangeAspect="1"/>
            </p:cNvPicPr>
            <p:nvPr/>
          </p:nvPicPr>
          <p:blipFill>
            <a:blip r:embed="rId3">
              <a:duotone>
                <a:schemeClr val="accent5">
                  <a:shade val="45000"/>
                  <a:satMod val="135000"/>
                </a:schemeClr>
                <a:prstClr val="white"/>
              </a:duotone>
            </a:blip>
            <a:stretch>
              <a:fillRect/>
            </a:stretch>
          </p:blipFill>
          <p:spPr>
            <a:xfrm>
              <a:off x="484247" y="3688661"/>
              <a:ext cx="321776" cy="307724"/>
            </a:xfrm>
            <a:prstGeom prst="rect">
              <a:avLst/>
            </a:prstGeom>
          </p:spPr>
        </p:pic>
      </p:grpSp>
      <p:grpSp>
        <p:nvGrpSpPr>
          <p:cNvPr id="111" name="Group 110">
            <a:extLst>
              <a:ext uri="{FF2B5EF4-FFF2-40B4-BE49-F238E27FC236}">
                <a16:creationId xmlns:a16="http://schemas.microsoft.com/office/drawing/2014/main" id="{A164C2B8-A3D1-0A1A-8719-EDEE7A9A884F}"/>
              </a:ext>
            </a:extLst>
          </p:cNvPr>
          <p:cNvGrpSpPr/>
          <p:nvPr/>
        </p:nvGrpSpPr>
        <p:grpSpPr>
          <a:xfrm>
            <a:off x="865432" y="5528224"/>
            <a:ext cx="1384982" cy="369332"/>
            <a:chOff x="466691" y="5303174"/>
            <a:chExt cx="1384982" cy="369332"/>
          </a:xfrm>
        </p:grpSpPr>
        <p:grpSp>
          <p:nvGrpSpPr>
            <p:cNvPr id="112" name="Group 111">
              <a:extLst>
                <a:ext uri="{FF2B5EF4-FFF2-40B4-BE49-F238E27FC236}">
                  <a16:creationId xmlns:a16="http://schemas.microsoft.com/office/drawing/2014/main" id="{FCDB99F4-B939-E4C5-4ECC-DC62FD1A8B9C}"/>
                </a:ext>
              </a:extLst>
            </p:cNvPr>
            <p:cNvGrpSpPr/>
            <p:nvPr/>
          </p:nvGrpSpPr>
          <p:grpSpPr>
            <a:xfrm>
              <a:off x="466691" y="5305839"/>
              <a:ext cx="470274" cy="366667"/>
              <a:chOff x="1074816" y="709932"/>
              <a:chExt cx="5901050" cy="4600973"/>
            </a:xfrm>
          </p:grpSpPr>
          <p:sp>
            <p:nvSpPr>
              <p:cNvPr id="114" name="Oval 113">
                <a:extLst>
                  <a:ext uri="{FF2B5EF4-FFF2-40B4-BE49-F238E27FC236}">
                    <a16:creationId xmlns:a16="http://schemas.microsoft.com/office/drawing/2014/main" id="{86CF0599-B054-31AF-FBBA-3645F67874CF}"/>
                  </a:ext>
                </a:extLst>
              </p:cNvPr>
              <p:cNvSpPr/>
              <p:nvPr/>
            </p:nvSpPr>
            <p:spPr>
              <a:xfrm>
                <a:off x="5393116" y="1383748"/>
                <a:ext cx="864096" cy="864096"/>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15" name="Rounded Rectangle 5">
                <a:extLst>
                  <a:ext uri="{FF2B5EF4-FFF2-40B4-BE49-F238E27FC236}">
                    <a16:creationId xmlns:a16="http://schemas.microsoft.com/office/drawing/2014/main" id="{1AB39C27-4AC3-4969-E345-5DB46846EC63}"/>
                  </a:ext>
                </a:extLst>
              </p:cNvPr>
              <p:cNvSpPr/>
              <p:nvPr/>
            </p:nvSpPr>
            <p:spPr>
              <a:xfrm>
                <a:off x="1933422" y="2089724"/>
                <a:ext cx="4232797" cy="3221181"/>
              </a:xfrm>
              <a:custGeom>
                <a:avLst/>
                <a:gdLst/>
                <a:ahLst/>
                <a:cxnLst/>
                <a:rect l="l" t="t" r="r" b="b"/>
                <a:pathLst>
                  <a:path w="4232797" h="3221181">
                    <a:moveTo>
                      <a:pt x="2573574" y="8"/>
                    </a:moveTo>
                    <a:cubicBezTo>
                      <a:pt x="2587875" y="-244"/>
                      <a:pt x="2602272" y="4959"/>
                      <a:pt x="2613376" y="15678"/>
                    </a:cubicBezTo>
                    <a:cubicBezTo>
                      <a:pt x="2635584" y="37116"/>
                      <a:pt x="2636208" y="72497"/>
                      <a:pt x="2614770" y="94705"/>
                    </a:cubicBezTo>
                    <a:lnTo>
                      <a:pt x="2394710" y="322668"/>
                    </a:lnTo>
                    <a:lnTo>
                      <a:pt x="2386735" y="475180"/>
                    </a:lnTo>
                    <a:lnTo>
                      <a:pt x="2464224" y="475180"/>
                    </a:lnTo>
                    <a:lnTo>
                      <a:pt x="2464224" y="866576"/>
                    </a:lnTo>
                    <a:lnTo>
                      <a:pt x="3379266" y="866576"/>
                    </a:lnTo>
                    <a:lnTo>
                      <a:pt x="3657987" y="495850"/>
                    </a:lnTo>
                    <a:cubicBezTo>
                      <a:pt x="3723688" y="408461"/>
                      <a:pt x="3825890" y="364703"/>
                      <a:pt x="3927438" y="369837"/>
                    </a:cubicBezTo>
                    <a:cubicBezTo>
                      <a:pt x="3988367" y="372918"/>
                      <a:pt x="4049061" y="393600"/>
                      <a:pt x="4101494" y="433020"/>
                    </a:cubicBezTo>
                    <a:cubicBezTo>
                      <a:pt x="4241315" y="538141"/>
                      <a:pt x="4280803" y="630578"/>
                      <a:pt x="4164324" y="876527"/>
                    </a:cubicBezTo>
                    <a:cubicBezTo>
                      <a:pt x="4047845" y="1122476"/>
                      <a:pt x="3588646" y="1678399"/>
                      <a:pt x="3402618" y="1908717"/>
                    </a:cubicBezTo>
                    <a:cubicBezTo>
                      <a:pt x="3297683" y="2038634"/>
                      <a:pt x="3228432" y="2119826"/>
                      <a:pt x="3170723" y="2173180"/>
                    </a:cubicBezTo>
                    <a:cubicBezTo>
                      <a:pt x="3117883" y="2253492"/>
                      <a:pt x="3028619" y="2307814"/>
                      <a:pt x="2925222" y="2313121"/>
                    </a:cubicBezTo>
                    <a:cubicBezTo>
                      <a:pt x="2503266" y="2334779"/>
                      <a:pt x="1957507" y="2401405"/>
                      <a:pt x="1659352" y="2378094"/>
                    </a:cubicBezTo>
                    <a:cubicBezTo>
                      <a:pt x="1578679" y="2371788"/>
                      <a:pt x="1504025" y="2366687"/>
                      <a:pt x="1437901" y="2358796"/>
                    </a:cubicBezTo>
                    <a:lnTo>
                      <a:pt x="366172" y="3172314"/>
                    </a:lnTo>
                    <a:cubicBezTo>
                      <a:pt x="268414" y="3249799"/>
                      <a:pt x="126352" y="3233364"/>
                      <a:pt x="48867" y="3135606"/>
                    </a:cubicBezTo>
                    <a:cubicBezTo>
                      <a:pt x="-28617" y="3037847"/>
                      <a:pt x="-12183" y="2895785"/>
                      <a:pt x="85576" y="2818301"/>
                    </a:cubicBezTo>
                    <a:cubicBezTo>
                      <a:pt x="464169" y="2518222"/>
                      <a:pt x="1326416" y="1754114"/>
                      <a:pt x="1428523" y="1748996"/>
                    </a:cubicBezTo>
                    <a:cubicBezTo>
                      <a:pt x="1530629" y="1743879"/>
                      <a:pt x="1605119" y="1742243"/>
                      <a:pt x="1657872" y="1743862"/>
                    </a:cubicBezTo>
                    <a:lnTo>
                      <a:pt x="2746212" y="1687999"/>
                    </a:lnTo>
                    <a:cubicBezTo>
                      <a:pt x="2791856" y="1641127"/>
                      <a:pt x="2774848" y="1675113"/>
                      <a:pt x="2896283" y="1508990"/>
                    </a:cubicBezTo>
                    <a:lnTo>
                      <a:pt x="3021959" y="1341830"/>
                    </a:lnTo>
                    <a:lnTo>
                      <a:pt x="2164633" y="1341829"/>
                    </a:lnTo>
                    <a:cubicBezTo>
                      <a:pt x="2033395" y="1341829"/>
                      <a:pt x="1927006" y="1235440"/>
                      <a:pt x="1927006" y="1104203"/>
                    </a:cubicBezTo>
                    <a:cubicBezTo>
                      <a:pt x="1927006" y="1078513"/>
                      <a:pt x="1931083" y="1053775"/>
                      <a:pt x="1939706" y="1030953"/>
                    </a:cubicBezTo>
                    <a:lnTo>
                      <a:pt x="1939706" y="475180"/>
                    </a:lnTo>
                    <a:lnTo>
                      <a:pt x="2274804" y="475180"/>
                    </a:lnTo>
                    <a:lnTo>
                      <a:pt x="2283556" y="307826"/>
                    </a:lnTo>
                    <a:cubicBezTo>
                      <a:pt x="2284011" y="299111"/>
                      <a:pt x="2286440" y="290967"/>
                      <a:pt x="2290806" y="284036"/>
                    </a:cubicBezTo>
                    <a:cubicBezTo>
                      <a:pt x="2291699" y="273384"/>
                      <a:pt x="2296613" y="263346"/>
                      <a:pt x="2304557" y="255118"/>
                    </a:cubicBezTo>
                    <a:lnTo>
                      <a:pt x="2534349" y="17072"/>
                    </a:lnTo>
                    <a:cubicBezTo>
                      <a:pt x="2545068" y="5968"/>
                      <a:pt x="2559273" y="260"/>
                      <a:pt x="2573574" y="8"/>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16" name="Rounded Rectangle 13">
                <a:extLst>
                  <a:ext uri="{FF2B5EF4-FFF2-40B4-BE49-F238E27FC236}">
                    <a16:creationId xmlns:a16="http://schemas.microsoft.com/office/drawing/2014/main" id="{87E233A8-724B-5768-6458-8730AC471E9A}"/>
                  </a:ext>
                </a:extLst>
              </p:cNvPr>
              <p:cNvSpPr/>
              <p:nvPr/>
            </p:nvSpPr>
            <p:spPr>
              <a:xfrm rot="5400000">
                <a:off x="3904265" y="1895354"/>
                <a:ext cx="2488531" cy="3654670"/>
              </a:xfrm>
              <a:custGeom>
                <a:avLst/>
                <a:gdLst/>
                <a:ahLst/>
                <a:cxnLst/>
                <a:rect l="l" t="t" r="r" b="b"/>
                <a:pathLst>
                  <a:path w="2488531" h="3654670">
                    <a:moveTo>
                      <a:pt x="1509" y="130679"/>
                    </a:moveTo>
                    <a:cubicBezTo>
                      <a:pt x="-3176" y="102308"/>
                      <a:pt x="2962" y="72149"/>
                      <a:pt x="21034" y="46927"/>
                    </a:cubicBezTo>
                    <a:cubicBezTo>
                      <a:pt x="57178" y="-3517"/>
                      <a:pt x="127371" y="-15109"/>
                      <a:pt x="177814" y="21035"/>
                    </a:cubicBezTo>
                    <a:lnTo>
                      <a:pt x="849507" y="502319"/>
                    </a:lnTo>
                    <a:cubicBezTo>
                      <a:pt x="993075" y="395549"/>
                      <a:pt x="1084185" y="224095"/>
                      <a:pt x="1084185" y="31361"/>
                    </a:cubicBezTo>
                    <a:lnTo>
                      <a:pt x="1081024" y="0"/>
                    </a:lnTo>
                    <a:lnTo>
                      <a:pt x="1280005" y="0"/>
                    </a:lnTo>
                    <a:cubicBezTo>
                      <a:pt x="1281384" y="10378"/>
                      <a:pt x="1281588" y="20845"/>
                      <a:pt x="1281588" y="31360"/>
                    </a:cubicBezTo>
                    <a:cubicBezTo>
                      <a:pt x="1281588" y="266813"/>
                      <a:pt x="1179340" y="478386"/>
                      <a:pt x="1012774" y="619303"/>
                    </a:cubicBezTo>
                    <a:lnTo>
                      <a:pt x="2429524" y="1634438"/>
                    </a:lnTo>
                    <a:lnTo>
                      <a:pt x="2433844" y="1639076"/>
                    </a:lnTo>
                    <a:cubicBezTo>
                      <a:pt x="2467065" y="1657151"/>
                      <a:pt x="2488531" y="1692675"/>
                      <a:pt x="2488531" y="1733211"/>
                    </a:cubicBezTo>
                    <a:lnTo>
                      <a:pt x="2488531" y="3542307"/>
                    </a:lnTo>
                    <a:cubicBezTo>
                      <a:pt x="2488531" y="3604363"/>
                      <a:pt x="2438224" y="3654670"/>
                      <a:pt x="2376168" y="3654670"/>
                    </a:cubicBezTo>
                    <a:cubicBezTo>
                      <a:pt x="2314112" y="3654670"/>
                      <a:pt x="2263805" y="3604363"/>
                      <a:pt x="2263805" y="3542307"/>
                    </a:cubicBezTo>
                    <a:lnTo>
                      <a:pt x="2263805" y="1792153"/>
                    </a:lnTo>
                    <a:lnTo>
                      <a:pt x="46926" y="203707"/>
                    </a:lnTo>
                    <a:cubicBezTo>
                      <a:pt x="21704" y="185635"/>
                      <a:pt x="6195" y="159051"/>
                      <a:pt x="1509" y="130679"/>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17" name="Donut 18">
                <a:extLst>
                  <a:ext uri="{FF2B5EF4-FFF2-40B4-BE49-F238E27FC236}">
                    <a16:creationId xmlns:a16="http://schemas.microsoft.com/office/drawing/2014/main" id="{EFE64CD9-9728-3F35-9966-A902988EC6D7}"/>
                  </a:ext>
                </a:extLst>
              </p:cNvPr>
              <p:cNvSpPr/>
              <p:nvPr/>
            </p:nvSpPr>
            <p:spPr>
              <a:xfrm>
                <a:off x="1074816" y="3212976"/>
                <a:ext cx="2239138" cy="536006"/>
              </a:xfrm>
              <a:custGeom>
                <a:avLst/>
                <a:gdLst/>
                <a:ahLst/>
                <a:cxnLst/>
                <a:rect l="l" t="t" r="r" b="b"/>
                <a:pathLst>
                  <a:path w="2239138" h="536006">
                    <a:moveTo>
                      <a:pt x="909264" y="0"/>
                    </a:moveTo>
                    <a:lnTo>
                      <a:pt x="916965" y="0"/>
                    </a:lnTo>
                    <a:cubicBezTo>
                      <a:pt x="974479" y="120131"/>
                      <a:pt x="1075695" y="217302"/>
                      <a:pt x="1202015" y="273237"/>
                    </a:cubicBezTo>
                    <a:cubicBezTo>
                      <a:pt x="1282527" y="318682"/>
                      <a:pt x="1372528" y="342236"/>
                      <a:pt x="1466883" y="342236"/>
                    </a:cubicBezTo>
                    <a:cubicBezTo>
                      <a:pt x="1549090" y="342236"/>
                      <a:pt x="1627992" y="324356"/>
                      <a:pt x="1701003" y="291087"/>
                    </a:cubicBezTo>
                    <a:cubicBezTo>
                      <a:pt x="1844609" y="236856"/>
                      <a:pt x="1960860" y="132284"/>
                      <a:pt x="2024383" y="0"/>
                    </a:cubicBezTo>
                    <a:lnTo>
                      <a:pt x="2239138" y="0"/>
                    </a:lnTo>
                    <a:cubicBezTo>
                      <a:pt x="2084729" y="320799"/>
                      <a:pt x="1796631" y="536006"/>
                      <a:pt x="1466883" y="536006"/>
                    </a:cubicBezTo>
                    <a:cubicBezTo>
                      <a:pt x="1257638" y="536006"/>
                      <a:pt x="1065163" y="449349"/>
                      <a:pt x="913315" y="303565"/>
                    </a:cubicBezTo>
                    <a:cubicBezTo>
                      <a:pt x="761466" y="449349"/>
                      <a:pt x="568992" y="536006"/>
                      <a:pt x="359746" y="536006"/>
                    </a:cubicBezTo>
                    <a:cubicBezTo>
                      <a:pt x="231671" y="536006"/>
                      <a:pt x="109879" y="503541"/>
                      <a:pt x="0" y="444516"/>
                    </a:cubicBezTo>
                    <a:lnTo>
                      <a:pt x="0" y="225912"/>
                    </a:lnTo>
                    <a:cubicBezTo>
                      <a:pt x="42418" y="256120"/>
                      <a:pt x="89769" y="280072"/>
                      <a:pt x="140912" y="296163"/>
                    </a:cubicBezTo>
                    <a:cubicBezTo>
                      <a:pt x="209214" y="326670"/>
                      <a:pt x="283042" y="342236"/>
                      <a:pt x="359746" y="342236"/>
                    </a:cubicBezTo>
                    <a:cubicBezTo>
                      <a:pt x="453516" y="342236"/>
                      <a:pt x="542986" y="318973"/>
                      <a:pt x="623128" y="274089"/>
                    </a:cubicBezTo>
                    <a:cubicBezTo>
                      <a:pt x="749981" y="218098"/>
                      <a:pt x="851618" y="120589"/>
                      <a:pt x="909264" y="0"/>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18" name="Donut 18">
                <a:extLst>
                  <a:ext uri="{FF2B5EF4-FFF2-40B4-BE49-F238E27FC236}">
                    <a16:creationId xmlns:a16="http://schemas.microsoft.com/office/drawing/2014/main" id="{2C1680C2-47AF-8D81-70DB-65F7020D810B}"/>
                  </a:ext>
                </a:extLst>
              </p:cNvPr>
              <p:cNvSpPr/>
              <p:nvPr/>
            </p:nvSpPr>
            <p:spPr>
              <a:xfrm rot="11366432">
                <a:off x="1475656" y="1383748"/>
                <a:ext cx="2057024" cy="540557"/>
              </a:xfrm>
              <a:custGeom>
                <a:avLst/>
                <a:gdLst/>
                <a:ahLst/>
                <a:cxnLst/>
                <a:rect l="l" t="t" r="r" b="b"/>
                <a:pathLst>
                  <a:path w="2057024" h="540557">
                    <a:moveTo>
                      <a:pt x="1347578" y="540557"/>
                    </a:moveTo>
                    <a:cubicBezTo>
                      <a:pt x="1155352" y="540557"/>
                      <a:pt x="978531" y="453164"/>
                      <a:pt x="839033" y="306143"/>
                    </a:cubicBezTo>
                    <a:cubicBezTo>
                      <a:pt x="699534" y="453164"/>
                      <a:pt x="522715" y="540557"/>
                      <a:pt x="330487" y="540557"/>
                    </a:cubicBezTo>
                    <a:cubicBezTo>
                      <a:pt x="212829" y="540557"/>
                      <a:pt x="100942" y="507816"/>
                      <a:pt x="0" y="448290"/>
                    </a:cubicBezTo>
                    <a:lnTo>
                      <a:pt x="0" y="227830"/>
                    </a:lnTo>
                    <a:cubicBezTo>
                      <a:pt x="38968" y="258295"/>
                      <a:pt x="82468" y="282450"/>
                      <a:pt x="129451" y="298678"/>
                    </a:cubicBezTo>
                    <a:cubicBezTo>
                      <a:pt x="192198" y="329444"/>
                      <a:pt x="260022" y="345142"/>
                      <a:pt x="330487" y="345142"/>
                    </a:cubicBezTo>
                    <a:cubicBezTo>
                      <a:pt x="416631" y="345142"/>
                      <a:pt x="498824" y="321681"/>
                      <a:pt x="572448" y="276416"/>
                    </a:cubicBezTo>
                    <a:cubicBezTo>
                      <a:pt x="645209" y="241160"/>
                      <a:pt x="708940" y="189582"/>
                      <a:pt x="757778" y="124880"/>
                    </a:cubicBezTo>
                    <a:lnTo>
                      <a:pt x="920030" y="124880"/>
                    </a:lnTo>
                    <a:cubicBezTo>
                      <a:pt x="968636" y="189150"/>
                      <a:pt x="1031971" y="240421"/>
                      <a:pt x="1104253" y="275557"/>
                    </a:cubicBezTo>
                    <a:cubicBezTo>
                      <a:pt x="1178216" y="321388"/>
                      <a:pt x="1260897" y="345142"/>
                      <a:pt x="1347578" y="345142"/>
                    </a:cubicBezTo>
                    <a:cubicBezTo>
                      <a:pt x="1423099" y="345142"/>
                      <a:pt x="1495584" y="327110"/>
                      <a:pt x="1562657" y="293559"/>
                    </a:cubicBezTo>
                    <a:cubicBezTo>
                      <a:pt x="1694583" y="238867"/>
                      <a:pt x="1801379" y="133407"/>
                      <a:pt x="1859736" y="0"/>
                    </a:cubicBezTo>
                    <a:lnTo>
                      <a:pt x="2057024" y="0"/>
                    </a:lnTo>
                    <a:cubicBezTo>
                      <a:pt x="1915173" y="323523"/>
                      <a:pt x="1650507" y="540557"/>
                      <a:pt x="1347578" y="540557"/>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19" name="Donut 18">
                <a:extLst>
                  <a:ext uri="{FF2B5EF4-FFF2-40B4-BE49-F238E27FC236}">
                    <a16:creationId xmlns:a16="http://schemas.microsoft.com/office/drawing/2014/main" id="{508CE897-372B-18D8-7011-A1D1B89860CB}"/>
                  </a:ext>
                </a:extLst>
              </p:cNvPr>
              <p:cNvSpPr/>
              <p:nvPr/>
            </p:nvSpPr>
            <p:spPr>
              <a:xfrm rot="9943755">
                <a:off x="1286317" y="709932"/>
                <a:ext cx="745757" cy="173194"/>
              </a:xfrm>
              <a:custGeom>
                <a:avLst/>
                <a:gdLst/>
                <a:ahLst/>
                <a:cxnLst/>
                <a:rect l="l" t="t" r="r" b="b"/>
                <a:pathLst>
                  <a:path w="2057024" h="540557">
                    <a:moveTo>
                      <a:pt x="1347578" y="540557"/>
                    </a:moveTo>
                    <a:cubicBezTo>
                      <a:pt x="1155352" y="540557"/>
                      <a:pt x="978531" y="453164"/>
                      <a:pt x="839033" y="306143"/>
                    </a:cubicBezTo>
                    <a:cubicBezTo>
                      <a:pt x="699534" y="453164"/>
                      <a:pt x="522715" y="540557"/>
                      <a:pt x="330487" y="540557"/>
                    </a:cubicBezTo>
                    <a:cubicBezTo>
                      <a:pt x="212829" y="540557"/>
                      <a:pt x="100942" y="507816"/>
                      <a:pt x="0" y="448290"/>
                    </a:cubicBezTo>
                    <a:lnTo>
                      <a:pt x="0" y="227830"/>
                    </a:lnTo>
                    <a:cubicBezTo>
                      <a:pt x="38968" y="258295"/>
                      <a:pt x="82468" y="282450"/>
                      <a:pt x="129451" y="298678"/>
                    </a:cubicBezTo>
                    <a:cubicBezTo>
                      <a:pt x="192198" y="329444"/>
                      <a:pt x="260022" y="345142"/>
                      <a:pt x="330487" y="345142"/>
                    </a:cubicBezTo>
                    <a:cubicBezTo>
                      <a:pt x="416631" y="345142"/>
                      <a:pt x="498824" y="321681"/>
                      <a:pt x="572448" y="276416"/>
                    </a:cubicBezTo>
                    <a:cubicBezTo>
                      <a:pt x="645209" y="241160"/>
                      <a:pt x="708940" y="189582"/>
                      <a:pt x="757778" y="124880"/>
                    </a:cubicBezTo>
                    <a:lnTo>
                      <a:pt x="920030" y="124880"/>
                    </a:lnTo>
                    <a:cubicBezTo>
                      <a:pt x="968636" y="189150"/>
                      <a:pt x="1031971" y="240421"/>
                      <a:pt x="1104253" y="275557"/>
                    </a:cubicBezTo>
                    <a:cubicBezTo>
                      <a:pt x="1178216" y="321388"/>
                      <a:pt x="1260897" y="345142"/>
                      <a:pt x="1347578" y="345142"/>
                    </a:cubicBezTo>
                    <a:cubicBezTo>
                      <a:pt x="1423099" y="345142"/>
                      <a:pt x="1495584" y="327110"/>
                      <a:pt x="1562657" y="293559"/>
                    </a:cubicBezTo>
                    <a:cubicBezTo>
                      <a:pt x="1694583" y="238867"/>
                      <a:pt x="1801379" y="133407"/>
                      <a:pt x="1859736" y="0"/>
                    </a:cubicBezTo>
                    <a:lnTo>
                      <a:pt x="2057024" y="0"/>
                    </a:lnTo>
                    <a:cubicBezTo>
                      <a:pt x="1915173" y="323523"/>
                      <a:pt x="1650507" y="540557"/>
                      <a:pt x="1347578" y="540557"/>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sp>
          <p:nvSpPr>
            <p:cNvPr id="113" name="Rectangle 112">
              <a:extLst>
                <a:ext uri="{FF2B5EF4-FFF2-40B4-BE49-F238E27FC236}">
                  <a16:creationId xmlns:a16="http://schemas.microsoft.com/office/drawing/2014/main" id="{EE95BE60-93FE-C8E9-9606-B2A72709819F}"/>
                </a:ext>
              </a:extLst>
            </p:cNvPr>
            <p:cNvSpPr/>
            <p:nvPr/>
          </p:nvSpPr>
          <p:spPr>
            <a:xfrm>
              <a:off x="985730" y="5303174"/>
              <a:ext cx="865943"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Holiday</a:t>
              </a:r>
            </a:p>
          </p:txBody>
        </p:sp>
      </p:grpSp>
      <p:grpSp>
        <p:nvGrpSpPr>
          <p:cNvPr id="120" name="Group 119">
            <a:extLst>
              <a:ext uri="{FF2B5EF4-FFF2-40B4-BE49-F238E27FC236}">
                <a16:creationId xmlns:a16="http://schemas.microsoft.com/office/drawing/2014/main" id="{93594260-0552-DC87-F87D-A26ED34F8789}"/>
              </a:ext>
            </a:extLst>
          </p:cNvPr>
          <p:cNvGrpSpPr/>
          <p:nvPr/>
        </p:nvGrpSpPr>
        <p:grpSpPr>
          <a:xfrm>
            <a:off x="942505" y="2828206"/>
            <a:ext cx="4275777" cy="417264"/>
            <a:chOff x="543763" y="2603156"/>
            <a:chExt cx="4275777" cy="417264"/>
          </a:xfrm>
        </p:grpSpPr>
        <p:sp>
          <p:nvSpPr>
            <p:cNvPr id="121" name="TextBox 120">
              <a:extLst>
                <a:ext uri="{FF2B5EF4-FFF2-40B4-BE49-F238E27FC236}">
                  <a16:creationId xmlns:a16="http://schemas.microsoft.com/office/drawing/2014/main" id="{6EECBCBB-5072-BA3F-58FF-FD20C3603E38}"/>
                </a:ext>
              </a:extLst>
            </p:cNvPr>
            <p:cNvSpPr txBox="1"/>
            <p:nvPr/>
          </p:nvSpPr>
          <p:spPr>
            <a:xfrm>
              <a:off x="985730" y="2652396"/>
              <a:ext cx="3833810" cy="338554"/>
            </a:xfrm>
            <a:prstGeom prst="rect">
              <a:avLst/>
            </a:prstGeom>
            <a:noFill/>
          </p:spPr>
          <p:txBody>
            <a:bodyPr wrap="square" rtlCol="0">
              <a:spAutoFit/>
            </a:bodyPr>
            <a:lstStyle/>
            <a:p>
              <a:pPr>
                <a:defRPr/>
              </a:pPr>
              <a:r>
                <a:rPr lang="en-GB" sz="1600" kern="0" dirty="0">
                  <a:solidFill>
                    <a:srgbClr val="000000"/>
                  </a:solidFill>
                  <a:latin typeface="Aptos" panose="020B0004020202020204" pitchFamily="34" charset="0"/>
                  <a:cs typeface="Arial" panose="020B0604020202020204" pitchFamily="34" charset="0"/>
                </a:rPr>
                <a:t>Clothing</a:t>
              </a:r>
            </a:p>
          </p:txBody>
        </p:sp>
        <p:grpSp>
          <p:nvGrpSpPr>
            <p:cNvPr id="122" name="Group 121">
              <a:extLst>
                <a:ext uri="{FF2B5EF4-FFF2-40B4-BE49-F238E27FC236}">
                  <a16:creationId xmlns:a16="http://schemas.microsoft.com/office/drawing/2014/main" id="{418F7806-00E0-370F-09FF-FE2965741E3B}"/>
                </a:ext>
              </a:extLst>
            </p:cNvPr>
            <p:cNvGrpSpPr/>
            <p:nvPr/>
          </p:nvGrpSpPr>
          <p:grpSpPr>
            <a:xfrm>
              <a:off x="543763" y="2603156"/>
              <a:ext cx="260618" cy="417264"/>
              <a:chOff x="4486367" y="3602078"/>
              <a:chExt cx="704000" cy="1127143"/>
            </a:xfrm>
          </p:grpSpPr>
          <p:sp>
            <p:nvSpPr>
              <p:cNvPr id="123" name="Freeform 345">
                <a:extLst>
                  <a:ext uri="{FF2B5EF4-FFF2-40B4-BE49-F238E27FC236}">
                    <a16:creationId xmlns:a16="http://schemas.microsoft.com/office/drawing/2014/main" id="{408500E2-6E8F-D3E8-CC55-C6C9DDC4C882}"/>
                  </a:ext>
                </a:extLst>
              </p:cNvPr>
              <p:cNvSpPr/>
              <p:nvPr/>
            </p:nvSpPr>
            <p:spPr>
              <a:xfrm rot="5400000">
                <a:off x="4602910" y="4069764"/>
                <a:ext cx="477391" cy="214013"/>
              </a:xfrm>
              <a:custGeom>
                <a:avLst/>
                <a:gdLst>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0 h 279100"/>
                  <a:gd name="connsiteX7" fmla="*/ 478561 w 478561"/>
                  <a:gd name="connsiteY7" fmla="*/ 279100 h 279100"/>
                  <a:gd name="connsiteX8" fmla="*/ 475915 w 478561"/>
                  <a:gd name="connsiteY8" fmla="*/ 279100 h 279100"/>
                  <a:gd name="connsiteX9" fmla="*/ 477391 w 478561"/>
                  <a:gd name="connsiteY9" fmla="*/ 275537 h 279100"/>
                  <a:gd name="connsiteX10" fmla="*/ 477391 w 478561"/>
                  <a:gd name="connsiteY10" fmla="*/ 171995 h 279100"/>
                  <a:gd name="connsiteX11" fmla="*/ 471028 w 478561"/>
                  <a:gd name="connsiteY11" fmla="*/ 173280 h 279100"/>
                  <a:gd name="connsiteX12" fmla="*/ 254203 w 478561"/>
                  <a:gd name="connsiteY12" fmla="*/ 173280 h 279100"/>
                  <a:gd name="connsiteX13" fmla="*/ 217233 w 478561"/>
                  <a:gd name="connsiteY13" fmla="*/ 136310 h 279100"/>
                  <a:gd name="connsiteX14" fmla="*/ 107267 w 478561"/>
                  <a:gd name="connsiteY14" fmla="*/ 207260 h 279100"/>
                  <a:gd name="connsiteX15" fmla="*/ 107267 w 478561"/>
                  <a:gd name="connsiteY15" fmla="*/ 65361 h 279100"/>
                  <a:gd name="connsiteX16" fmla="*/ 143324 w 478561"/>
                  <a:gd name="connsiteY16" fmla="*/ 29304 h 279100"/>
                  <a:gd name="connsiteX17" fmla="*/ 179381 w 478561"/>
                  <a:gd name="connsiteY17" fmla="*/ 65361 h 279100"/>
                  <a:gd name="connsiteX18" fmla="*/ 179381 w 478561"/>
                  <a:gd name="connsiteY18" fmla="*/ 207260 h 279100"/>
                  <a:gd name="connsiteX19" fmla="*/ 143324 w 478561"/>
                  <a:gd name="connsiteY19" fmla="*/ 243317 h 279100"/>
                  <a:gd name="connsiteX20" fmla="*/ 107267 w 478561"/>
                  <a:gd name="connsiteY20" fmla="*/ 207260 h 279100"/>
                  <a:gd name="connsiteX21" fmla="*/ 0 w 478561"/>
                  <a:gd name="connsiteY21" fmla="*/ 207260 h 279100"/>
                  <a:gd name="connsiteX22" fmla="*/ 0 w 478561"/>
                  <a:gd name="connsiteY22" fmla="*/ 65361 h 279100"/>
                  <a:gd name="connsiteX23" fmla="*/ 36057 w 478561"/>
                  <a:gd name="connsiteY23" fmla="*/ 29304 h 279100"/>
                  <a:gd name="connsiteX24" fmla="*/ 72114 w 478561"/>
                  <a:gd name="connsiteY24" fmla="*/ 65361 h 279100"/>
                  <a:gd name="connsiteX25" fmla="*/ 72114 w 478561"/>
                  <a:gd name="connsiteY25" fmla="*/ 207260 h 279100"/>
                  <a:gd name="connsiteX26" fmla="*/ 36057 w 478561"/>
                  <a:gd name="connsiteY26" fmla="*/ 243317 h 279100"/>
                  <a:gd name="connsiteX27" fmla="*/ 0 w 478561"/>
                  <a:gd name="connsiteY27" fmla="*/ 207260 h 279100"/>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279100 h 279100"/>
                  <a:gd name="connsiteX7" fmla="*/ 475915 w 478561"/>
                  <a:gd name="connsiteY7" fmla="*/ 279100 h 279100"/>
                  <a:gd name="connsiteX8" fmla="*/ 477391 w 478561"/>
                  <a:gd name="connsiteY8" fmla="*/ 275537 h 279100"/>
                  <a:gd name="connsiteX9" fmla="*/ 477391 w 478561"/>
                  <a:gd name="connsiteY9" fmla="*/ 171995 h 279100"/>
                  <a:gd name="connsiteX10" fmla="*/ 471028 w 478561"/>
                  <a:gd name="connsiteY10" fmla="*/ 173280 h 279100"/>
                  <a:gd name="connsiteX11" fmla="*/ 254203 w 478561"/>
                  <a:gd name="connsiteY11" fmla="*/ 173280 h 279100"/>
                  <a:gd name="connsiteX12" fmla="*/ 217233 w 478561"/>
                  <a:gd name="connsiteY12" fmla="*/ 136310 h 279100"/>
                  <a:gd name="connsiteX13" fmla="*/ 107267 w 478561"/>
                  <a:gd name="connsiteY13" fmla="*/ 207260 h 279100"/>
                  <a:gd name="connsiteX14" fmla="*/ 107267 w 478561"/>
                  <a:gd name="connsiteY14" fmla="*/ 65361 h 279100"/>
                  <a:gd name="connsiteX15" fmla="*/ 143324 w 478561"/>
                  <a:gd name="connsiteY15" fmla="*/ 29304 h 279100"/>
                  <a:gd name="connsiteX16" fmla="*/ 179381 w 478561"/>
                  <a:gd name="connsiteY16" fmla="*/ 65361 h 279100"/>
                  <a:gd name="connsiteX17" fmla="*/ 179381 w 478561"/>
                  <a:gd name="connsiteY17" fmla="*/ 207260 h 279100"/>
                  <a:gd name="connsiteX18" fmla="*/ 143324 w 478561"/>
                  <a:gd name="connsiteY18" fmla="*/ 243317 h 279100"/>
                  <a:gd name="connsiteX19" fmla="*/ 107267 w 478561"/>
                  <a:gd name="connsiteY19" fmla="*/ 207260 h 279100"/>
                  <a:gd name="connsiteX20" fmla="*/ 0 w 478561"/>
                  <a:gd name="connsiteY20" fmla="*/ 207260 h 279100"/>
                  <a:gd name="connsiteX21" fmla="*/ 0 w 478561"/>
                  <a:gd name="connsiteY21" fmla="*/ 65361 h 279100"/>
                  <a:gd name="connsiteX22" fmla="*/ 36057 w 478561"/>
                  <a:gd name="connsiteY22" fmla="*/ 29304 h 279100"/>
                  <a:gd name="connsiteX23" fmla="*/ 72114 w 478561"/>
                  <a:gd name="connsiteY23" fmla="*/ 65361 h 279100"/>
                  <a:gd name="connsiteX24" fmla="*/ 72114 w 478561"/>
                  <a:gd name="connsiteY24" fmla="*/ 207260 h 279100"/>
                  <a:gd name="connsiteX25" fmla="*/ 36057 w 478561"/>
                  <a:gd name="connsiteY25" fmla="*/ 243317 h 279100"/>
                  <a:gd name="connsiteX26" fmla="*/ 0 w 478561"/>
                  <a:gd name="connsiteY26" fmla="*/ 207260 h 279100"/>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279100 h 279100"/>
                  <a:gd name="connsiteX7" fmla="*/ 475915 w 478561"/>
                  <a:gd name="connsiteY7" fmla="*/ 279100 h 279100"/>
                  <a:gd name="connsiteX8" fmla="*/ 477391 w 478561"/>
                  <a:gd name="connsiteY8" fmla="*/ 171995 h 279100"/>
                  <a:gd name="connsiteX9" fmla="*/ 471028 w 478561"/>
                  <a:gd name="connsiteY9" fmla="*/ 173280 h 279100"/>
                  <a:gd name="connsiteX10" fmla="*/ 254203 w 478561"/>
                  <a:gd name="connsiteY10" fmla="*/ 173280 h 279100"/>
                  <a:gd name="connsiteX11" fmla="*/ 217233 w 478561"/>
                  <a:gd name="connsiteY11" fmla="*/ 136310 h 279100"/>
                  <a:gd name="connsiteX12" fmla="*/ 107267 w 478561"/>
                  <a:gd name="connsiteY12" fmla="*/ 207260 h 279100"/>
                  <a:gd name="connsiteX13" fmla="*/ 107267 w 478561"/>
                  <a:gd name="connsiteY13" fmla="*/ 65361 h 279100"/>
                  <a:gd name="connsiteX14" fmla="*/ 143324 w 478561"/>
                  <a:gd name="connsiteY14" fmla="*/ 29304 h 279100"/>
                  <a:gd name="connsiteX15" fmla="*/ 179381 w 478561"/>
                  <a:gd name="connsiteY15" fmla="*/ 65361 h 279100"/>
                  <a:gd name="connsiteX16" fmla="*/ 179381 w 478561"/>
                  <a:gd name="connsiteY16" fmla="*/ 207260 h 279100"/>
                  <a:gd name="connsiteX17" fmla="*/ 143324 w 478561"/>
                  <a:gd name="connsiteY17" fmla="*/ 243317 h 279100"/>
                  <a:gd name="connsiteX18" fmla="*/ 107267 w 478561"/>
                  <a:gd name="connsiteY18" fmla="*/ 207260 h 279100"/>
                  <a:gd name="connsiteX19" fmla="*/ 0 w 478561"/>
                  <a:gd name="connsiteY19" fmla="*/ 207260 h 279100"/>
                  <a:gd name="connsiteX20" fmla="*/ 0 w 478561"/>
                  <a:gd name="connsiteY20" fmla="*/ 65361 h 279100"/>
                  <a:gd name="connsiteX21" fmla="*/ 36057 w 478561"/>
                  <a:gd name="connsiteY21" fmla="*/ 29304 h 279100"/>
                  <a:gd name="connsiteX22" fmla="*/ 72114 w 478561"/>
                  <a:gd name="connsiteY22" fmla="*/ 65361 h 279100"/>
                  <a:gd name="connsiteX23" fmla="*/ 72114 w 478561"/>
                  <a:gd name="connsiteY23" fmla="*/ 207260 h 279100"/>
                  <a:gd name="connsiteX24" fmla="*/ 36057 w 478561"/>
                  <a:gd name="connsiteY24" fmla="*/ 243317 h 279100"/>
                  <a:gd name="connsiteX25" fmla="*/ 0 w 478561"/>
                  <a:gd name="connsiteY25" fmla="*/ 207260 h 279100"/>
                  <a:gd name="connsiteX0" fmla="*/ 217233 w 478561"/>
                  <a:gd name="connsiteY0" fmla="*/ 136310 h 279100"/>
                  <a:gd name="connsiteX1" fmla="*/ 254203 w 478561"/>
                  <a:gd name="connsiteY1" fmla="*/ 99341 h 279100"/>
                  <a:gd name="connsiteX2" fmla="*/ 471028 w 478561"/>
                  <a:gd name="connsiteY2" fmla="*/ 99341 h 279100"/>
                  <a:gd name="connsiteX3" fmla="*/ 477391 w 478561"/>
                  <a:gd name="connsiteY3" fmla="*/ 100625 h 279100"/>
                  <a:gd name="connsiteX4" fmla="*/ 477391 w 478561"/>
                  <a:gd name="connsiteY4" fmla="*/ 4738 h 279100"/>
                  <a:gd name="connsiteX5" fmla="*/ 475428 w 478561"/>
                  <a:gd name="connsiteY5" fmla="*/ 0 h 279100"/>
                  <a:gd name="connsiteX6" fmla="*/ 478561 w 478561"/>
                  <a:gd name="connsiteY6" fmla="*/ 279100 h 279100"/>
                  <a:gd name="connsiteX7" fmla="*/ 477391 w 478561"/>
                  <a:gd name="connsiteY7" fmla="*/ 171995 h 279100"/>
                  <a:gd name="connsiteX8" fmla="*/ 471028 w 478561"/>
                  <a:gd name="connsiteY8" fmla="*/ 173280 h 279100"/>
                  <a:gd name="connsiteX9" fmla="*/ 254203 w 478561"/>
                  <a:gd name="connsiteY9" fmla="*/ 173280 h 279100"/>
                  <a:gd name="connsiteX10" fmla="*/ 217233 w 478561"/>
                  <a:gd name="connsiteY10" fmla="*/ 136310 h 279100"/>
                  <a:gd name="connsiteX11" fmla="*/ 107267 w 478561"/>
                  <a:gd name="connsiteY11" fmla="*/ 207260 h 279100"/>
                  <a:gd name="connsiteX12" fmla="*/ 107267 w 478561"/>
                  <a:gd name="connsiteY12" fmla="*/ 65361 h 279100"/>
                  <a:gd name="connsiteX13" fmla="*/ 143324 w 478561"/>
                  <a:gd name="connsiteY13" fmla="*/ 29304 h 279100"/>
                  <a:gd name="connsiteX14" fmla="*/ 179381 w 478561"/>
                  <a:gd name="connsiteY14" fmla="*/ 65361 h 279100"/>
                  <a:gd name="connsiteX15" fmla="*/ 179381 w 478561"/>
                  <a:gd name="connsiteY15" fmla="*/ 207260 h 279100"/>
                  <a:gd name="connsiteX16" fmla="*/ 143324 w 478561"/>
                  <a:gd name="connsiteY16" fmla="*/ 243317 h 279100"/>
                  <a:gd name="connsiteX17" fmla="*/ 107267 w 478561"/>
                  <a:gd name="connsiteY17" fmla="*/ 207260 h 279100"/>
                  <a:gd name="connsiteX18" fmla="*/ 0 w 478561"/>
                  <a:gd name="connsiteY18" fmla="*/ 207260 h 279100"/>
                  <a:gd name="connsiteX19" fmla="*/ 0 w 478561"/>
                  <a:gd name="connsiteY19" fmla="*/ 65361 h 279100"/>
                  <a:gd name="connsiteX20" fmla="*/ 36057 w 478561"/>
                  <a:gd name="connsiteY20" fmla="*/ 29304 h 279100"/>
                  <a:gd name="connsiteX21" fmla="*/ 72114 w 478561"/>
                  <a:gd name="connsiteY21" fmla="*/ 65361 h 279100"/>
                  <a:gd name="connsiteX22" fmla="*/ 72114 w 478561"/>
                  <a:gd name="connsiteY22" fmla="*/ 207260 h 279100"/>
                  <a:gd name="connsiteX23" fmla="*/ 36057 w 478561"/>
                  <a:gd name="connsiteY23" fmla="*/ 243317 h 279100"/>
                  <a:gd name="connsiteX24" fmla="*/ 0 w 478561"/>
                  <a:gd name="connsiteY24" fmla="*/ 207260 h 279100"/>
                  <a:gd name="connsiteX0" fmla="*/ 217233 w 477517"/>
                  <a:gd name="connsiteY0" fmla="*/ 136310 h 243317"/>
                  <a:gd name="connsiteX1" fmla="*/ 254203 w 477517"/>
                  <a:gd name="connsiteY1" fmla="*/ 99341 h 243317"/>
                  <a:gd name="connsiteX2" fmla="*/ 471028 w 477517"/>
                  <a:gd name="connsiteY2" fmla="*/ 99341 h 243317"/>
                  <a:gd name="connsiteX3" fmla="*/ 477391 w 477517"/>
                  <a:gd name="connsiteY3" fmla="*/ 100625 h 243317"/>
                  <a:gd name="connsiteX4" fmla="*/ 477391 w 477517"/>
                  <a:gd name="connsiteY4" fmla="*/ 4738 h 243317"/>
                  <a:gd name="connsiteX5" fmla="*/ 475428 w 477517"/>
                  <a:gd name="connsiteY5" fmla="*/ 0 h 243317"/>
                  <a:gd name="connsiteX6" fmla="*/ 477391 w 477517"/>
                  <a:gd name="connsiteY6" fmla="*/ 171995 h 243317"/>
                  <a:gd name="connsiteX7" fmla="*/ 471028 w 477517"/>
                  <a:gd name="connsiteY7" fmla="*/ 173280 h 243317"/>
                  <a:gd name="connsiteX8" fmla="*/ 254203 w 477517"/>
                  <a:gd name="connsiteY8" fmla="*/ 173280 h 243317"/>
                  <a:gd name="connsiteX9" fmla="*/ 217233 w 477517"/>
                  <a:gd name="connsiteY9" fmla="*/ 136310 h 243317"/>
                  <a:gd name="connsiteX10" fmla="*/ 107267 w 477517"/>
                  <a:gd name="connsiteY10" fmla="*/ 207260 h 243317"/>
                  <a:gd name="connsiteX11" fmla="*/ 107267 w 477517"/>
                  <a:gd name="connsiteY11" fmla="*/ 65361 h 243317"/>
                  <a:gd name="connsiteX12" fmla="*/ 143324 w 477517"/>
                  <a:gd name="connsiteY12" fmla="*/ 29304 h 243317"/>
                  <a:gd name="connsiteX13" fmla="*/ 179381 w 477517"/>
                  <a:gd name="connsiteY13" fmla="*/ 65361 h 243317"/>
                  <a:gd name="connsiteX14" fmla="*/ 179381 w 477517"/>
                  <a:gd name="connsiteY14" fmla="*/ 207260 h 243317"/>
                  <a:gd name="connsiteX15" fmla="*/ 143324 w 477517"/>
                  <a:gd name="connsiteY15" fmla="*/ 243317 h 243317"/>
                  <a:gd name="connsiteX16" fmla="*/ 107267 w 477517"/>
                  <a:gd name="connsiteY16" fmla="*/ 207260 h 243317"/>
                  <a:gd name="connsiteX17" fmla="*/ 0 w 477517"/>
                  <a:gd name="connsiteY17" fmla="*/ 207260 h 243317"/>
                  <a:gd name="connsiteX18" fmla="*/ 0 w 477517"/>
                  <a:gd name="connsiteY18" fmla="*/ 65361 h 243317"/>
                  <a:gd name="connsiteX19" fmla="*/ 36057 w 477517"/>
                  <a:gd name="connsiteY19" fmla="*/ 29304 h 243317"/>
                  <a:gd name="connsiteX20" fmla="*/ 72114 w 477517"/>
                  <a:gd name="connsiteY20" fmla="*/ 65361 h 243317"/>
                  <a:gd name="connsiteX21" fmla="*/ 72114 w 477517"/>
                  <a:gd name="connsiteY21" fmla="*/ 207260 h 243317"/>
                  <a:gd name="connsiteX22" fmla="*/ 36057 w 477517"/>
                  <a:gd name="connsiteY22" fmla="*/ 243317 h 243317"/>
                  <a:gd name="connsiteX23" fmla="*/ 0 w 477517"/>
                  <a:gd name="connsiteY23" fmla="*/ 207260 h 243317"/>
                  <a:gd name="connsiteX0" fmla="*/ 217233 w 477391"/>
                  <a:gd name="connsiteY0" fmla="*/ 131572 h 238579"/>
                  <a:gd name="connsiteX1" fmla="*/ 254203 w 477391"/>
                  <a:gd name="connsiteY1" fmla="*/ 94603 h 238579"/>
                  <a:gd name="connsiteX2" fmla="*/ 471028 w 477391"/>
                  <a:gd name="connsiteY2" fmla="*/ 94603 h 238579"/>
                  <a:gd name="connsiteX3" fmla="*/ 477391 w 477391"/>
                  <a:gd name="connsiteY3" fmla="*/ 95887 h 238579"/>
                  <a:gd name="connsiteX4" fmla="*/ 477391 w 477391"/>
                  <a:gd name="connsiteY4" fmla="*/ 0 h 238579"/>
                  <a:gd name="connsiteX5" fmla="*/ 477391 w 477391"/>
                  <a:gd name="connsiteY5" fmla="*/ 167257 h 238579"/>
                  <a:gd name="connsiteX6" fmla="*/ 471028 w 477391"/>
                  <a:gd name="connsiteY6" fmla="*/ 168542 h 238579"/>
                  <a:gd name="connsiteX7" fmla="*/ 254203 w 477391"/>
                  <a:gd name="connsiteY7" fmla="*/ 168542 h 238579"/>
                  <a:gd name="connsiteX8" fmla="*/ 217233 w 477391"/>
                  <a:gd name="connsiteY8" fmla="*/ 131572 h 238579"/>
                  <a:gd name="connsiteX9" fmla="*/ 107267 w 477391"/>
                  <a:gd name="connsiteY9" fmla="*/ 202522 h 238579"/>
                  <a:gd name="connsiteX10" fmla="*/ 107267 w 477391"/>
                  <a:gd name="connsiteY10" fmla="*/ 60623 h 238579"/>
                  <a:gd name="connsiteX11" fmla="*/ 143324 w 477391"/>
                  <a:gd name="connsiteY11" fmla="*/ 24566 h 238579"/>
                  <a:gd name="connsiteX12" fmla="*/ 179381 w 477391"/>
                  <a:gd name="connsiteY12" fmla="*/ 60623 h 238579"/>
                  <a:gd name="connsiteX13" fmla="*/ 179381 w 477391"/>
                  <a:gd name="connsiteY13" fmla="*/ 202522 h 238579"/>
                  <a:gd name="connsiteX14" fmla="*/ 143324 w 477391"/>
                  <a:gd name="connsiteY14" fmla="*/ 238579 h 238579"/>
                  <a:gd name="connsiteX15" fmla="*/ 107267 w 477391"/>
                  <a:gd name="connsiteY15" fmla="*/ 202522 h 238579"/>
                  <a:gd name="connsiteX16" fmla="*/ 0 w 477391"/>
                  <a:gd name="connsiteY16" fmla="*/ 202522 h 238579"/>
                  <a:gd name="connsiteX17" fmla="*/ 0 w 477391"/>
                  <a:gd name="connsiteY17" fmla="*/ 60623 h 238579"/>
                  <a:gd name="connsiteX18" fmla="*/ 36057 w 477391"/>
                  <a:gd name="connsiteY18" fmla="*/ 24566 h 238579"/>
                  <a:gd name="connsiteX19" fmla="*/ 72114 w 477391"/>
                  <a:gd name="connsiteY19" fmla="*/ 60623 h 238579"/>
                  <a:gd name="connsiteX20" fmla="*/ 72114 w 477391"/>
                  <a:gd name="connsiteY20" fmla="*/ 202522 h 238579"/>
                  <a:gd name="connsiteX21" fmla="*/ 36057 w 477391"/>
                  <a:gd name="connsiteY21" fmla="*/ 238579 h 238579"/>
                  <a:gd name="connsiteX22" fmla="*/ 0 w 477391"/>
                  <a:gd name="connsiteY22" fmla="*/ 202522 h 238579"/>
                  <a:gd name="connsiteX0" fmla="*/ 217233 w 477391"/>
                  <a:gd name="connsiteY0" fmla="*/ 107006 h 214013"/>
                  <a:gd name="connsiteX1" fmla="*/ 254203 w 477391"/>
                  <a:gd name="connsiteY1" fmla="*/ 70037 h 214013"/>
                  <a:gd name="connsiteX2" fmla="*/ 471028 w 477391"/>
                  <a:gd name="connsiteY2" fmla="*/ 70037 h 214013"/>
                  <a:gd name="connsiteX3" fmla="*/ 477391 w 477391"/>
                  <a:gd name="connsiteY3" fmla="*/ 71321 h 214013"/>
                  <a:gd name="connsiteX4" fmla="*/ 477391 w 477391"/>
                  <a:gd name="connsiteY4" fmla="*/ 142691 h 214013"/>
                  <a:gd name="connsiteX5" fmla="*/ 471028 w 477391"/>
                  <a:gd name="connsiteY5" fmla="*/ 143976 h 214013"/>
                  <a:gd name="connsiteX6" fmla="*/ 254203 w 477391"/>
                  <a:gd name="connsiteY6" fmla="*/ 143976 h 214013"/>
                  <a:gd name="connsiteX7" fmla="*/ 217233 w 477391"/>
                  <a:gd name="connsiteY7" fmla="*/ 107006 h 214013"/>
                  <a:gd name="connsiteX8" fmla="*/ 107267 w 477391"/>
                  <a:gd name="connsiteY8" fmla="*/ 177956 h 214013"/>
                  <a:gd name="connsiteX9" fmla="*/ 107267 w 477391"/>
                  <a:gd name="connsiteY9" fmla="*/ 36057 h 214013"/>
                  <a:gd name="connsiteX10" fmla="*/ 143324 w 477391"/>
                  <a:gd name="connsiteY10" fmla="*/ 0 h 214013"/>
                  <a:gd name="connsiteX11" fmla="*/ 179381 w 477391"/>
                  <a:gd name="connsiteY11" fmla="*/ 36057 h 214013"/>
                  <a:gd name="connsiteX12" fmla="*/ 179381 w 477391"/>
                  <a:gd name="connsiteY12" fmla="*/ 177956 h 214013"/>
                  <a:gd name="connsiteX13" fmla="*/ 143324 w 477391"/>
                  <a:gd name="connsiteY13" fmla="*/ 214013 h 214013"/>
                  <a:gd name="connsiteX14" fmla="*/ 107267 w 477391"/>
                  <a:gd name="connsiteY14" fmla="*/ 177956 h 214013"/>
                  <a:gd name="connsiteX15" fmla="*/ 0 w 477391"/>
                  <a:gd name="connsiteY15" fmla="*/ 177956 h 214013"/>
                  <a:gd name="connsiteX16" fmla="*/ 0 w 477391"/>
                  <a:gd name="connsiteY16" fmla="*/ 36057 h 214013"/>
                  <a:gd name="connsiteX17" fmla="*/ 36057 w 477391"/>
                  <a:gd name="connsiteY17" fmla="*/ 0 h 214013"/>
                  <a:gd name="connsiteX18" fmla="*/ 72114 w 477391"/>
                  <a:gd name="connsiteY18" fmla="*/ 36057 h 214013"/>
                  <a:gd name="connsiteX19" fmla="*/ 72114 w 477391"/>
                  <a:gd name="connsiteY19" fmla="*/ 177956 h 214013"/>
                  <a:gd name="connsiteX20" fmla="*/ 36057 w 477391"/>
                  <a:gd name="connsiteY20" fmla="*/ 214013 h 214013"/>
                  <a:gd name="connsiteX21" fmla="*/ 0 w 477391"/>
                  <a:gd name="connsiteY21" fmla="*/ 177956 h 21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7391" h="214013">
                    <a:moveTo>
                      <a:pt x="217233" y="107006"/>
                    </a:moveTo>
                    <a:cubicBezTo>
                      <a:pt x="217233" y="86588"/>
                      <a:pt x="233785" y="70037"/>
                      <a:pt x="254203" y="70037"/>
                    </a:cubicBezTo>
                    <a:lnTo>
                      <a:pt x="471028" y="70037"/>
                    </a:lnTo>
                    <a:lnTo>
                      <a:pt x="477391" y="71321"/>
                    </a:lnTo>
                    <a:lnTo>
                      <a:pt x="477391" y="142691"/>
                    </a:lnTo>
                    <a:lnTo>
                      <a:pt x="471028" y="143976"/>
                    </a:lnTo>
                    <a:lnTo>
                      <a:pt x="254203" y="143976"/>
                    </a:lnTo>
                    <a:cubicBezTo>
                      <a:pt x="233785" y="143976"/>
                      <a:pt x="217233" y="127424"/>
                      <a:pt x="217233" y="107006"/>
                    </a:cubicBezTo>
                    <a:close/>
                    <a:moveTo>
                      <a:pt x="107267" y="177956"/>
                    </a:moveTo>
                    <a:lnTo>
                      <a:pt x="107267" y="36057"/>
                    </a:lnTo>
                    <a:cubicBezTo>
                      <a:pt x="107267" y="16143"/>
                      <a:pt x="123410" y="0"/>
                      <a:pt x="143324" y="0"/>
                    </a:cubicBezTo>
                    <a:cubicBezTo>
                      <a:pt x="163238" y="0"/>
                      <a:pt x="179381" y="16143"/>
                      <a:pt x="179381" y="36057"/>
                    </a:cubicBezTo>
                    <a:lnTo>
                      <a:pt x="179381" y="177956"/>
                    </a:lnTo>
                    <a:cubicBezTo>
                      <a:pt x="179381" y="197870"/>
                      <a:pt x="163238" y="214013"/>
                      <a:pt x="143324" y="214013"/>
                    </a:cubicBezTo>
                    <a:cubicBezTo>
                      <a:pt x="123410" y="214013"/>
                      <a:pt x="107267" y="197870"/>
                      <a:pt x="107267" y="177956"/>
                    </a:cubicBezTo>
                    <a:close/>
                    <a:moveTo>
                      <a:pt x="0" y="177956"/>
                    </a:moveTo>
                    <a:lnTo>
                      <a:pt x="0" y="36057"/>
                    </a:lnTo>
                    <a:cubicBezTo>
                      <a:pt x="0" y="16143"/>
                      <a:pt x="16143" y="0"/>
                      <a:pt x="36057" y="0"/>
                    </a:cubicBezTo>
                    <a:cubicBezTo>
                      <a:pt x="55970" y="0"/>
                      <a:pt x="72114" y="16143"/>
                      <a:pt x="72114" y="36057"/>
                    </a:cubicBezTo>
                    <a:lnTo>
                      <a:pt x="72114" y="177956"/>
                    </a:lnTo>
                    <a:cubicBezTo>
                      <a:pt x="72114" y="197870"/>
                      <a:pt x="55970" y="214013"/>
                      <a:pt x="36057" y="214013"/>
                    </a:cubicBezTo>
                    <a:cubicBezTo>
                      <a:pt x="16143" y="214013"/>
                      <a:pt x="0" y="197870"/>
                      <a:pt x="0" y="177956"/>
                    </a:cubicBezTo>
                    <a:close/>
                  </a:path>
                </a:pathLst>
              </a:custGeom>
              <a:solidFill>
                <a:srgbClr val="0060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GB">
                  <a:solidFill>
                    <a:srgbClr val="000000"/>
                  </a:solidFill>
                  <a:latin typeface="Arial" panose="020B0604020202020204" pitchFamily="34" charset="0"/>
                  <a:cs typeface="Arial" panose="020B0604020202020204" pitchFamily="34" charset="0"/>
                </a:endParaRPr>
              </a:p>
            </p:txBody>
          </p:sp>
          <p:sp>
            <p:nvSpPr>
              <p:cNvPr id="124" name="Freeform 344">
                <a:extLst>
                  <a:ext uri="{FF2B5EF4-FFF2-40B4-BE49-F238E27FC236}">
                    <a16:creationId xmlns:a16="http://schemas.microsoft.com/office/drawing/2014/main" id="{3C94143E-372D-B947-9DE5-E146D63CCBBF}"/>
                  </a:ext>
                </a:extLst>
              </p:cNvPr>
              <p:cNvSpPr/>
              <p:nvPr/>
            </p:nvSpPr>
            <p:spPr>
              <a:xfrm rot="5400000">
                <a:off x="4274795" y="3813650"/>
                <a:ext cx="1127143" cy="704000"/>
              </a:xfrm>
              <a:custGeom>
                <a:avLst/>
                <a:gdLst>
                  <a:gd name="connsiteX0" fmla="*/ 900141 w 1127143"/>
                  <a:gd name="connsiteY0" fmla="*/ 497799 h 704000"/>
                  <a:gd name="connsiteX1" fmla="*/ 900141 w 1127143"/>
                  <a:gd name="connsiteY1" fmla="*/ 206202 h 704000"/>
                  <a:gd name="connsiteX2" fmla="*/ 937984 w 1127143"/>
                  <a:gd name="connsiteY2" fmla="*/ 168359 h 704000"/>
                  <a:gd name="connsiteX3" fmla="*/ 972853 w 1127143"/>
                  <a:gd name="connsiteY3" fmla="*/ 191472 h 704000"/>
                  <a:gd name="connsiteX4" fmla="*/ 975813 w 1127143"/>
                  <a:gd name="connsiteY4" fmla="*/ 206135 h 704000"/>
                  <a:gd name="connsiteX5" fmla="*/ 978773 w 1127143"/>
                  <a:gd name="connsiteY5" fmla="*/ 191472 h 704000"/>
                  <a:gd name="connsiteX6" fmla="*/ 1013642 w 1127143"/>
                  <a:gd name="connsiteY6" fmla="*/ 168359 h 704000"/>
                  <a:gd name="connsiteX7" fmla="*/ 1048511 w 1127143"/>
                  <a:gd name="connsiteY7" fmla="*/ 191472 h 704000"/>
                  <a:gd name="connsiteX8" fmla="*/ 1051471 w 1127143"/>
                  <a:gd name="connsiteY8" fmla="*/ 206134 h 704000"/>
                  <a:gd name="connsiteX9" fmla="*/ 1054431 w 1127143"/>
                  <a:gd name="connsiteY9" fmla="*/ 191472 h 704000"/>
                  <a:gd name="connsiteX10" fmla="*/ 1089300 w 1127143"/>
                  <a:gd name="connsiteY10" fmla="*/ 168359 h 704000"/>
                  <a:gd name="connsiteX11" fmla="*/ 1127143 w 1127143"/>
                  <a:gd name="connsiteY11" fmla="*/ 206202 h 704000"/>
                  <a:gd name="connsiteX12" fmla="*/ 1127143 w 1127143"/>
                  <a:gd name="connsiteY12" fmla="*/ 497799 h 704000"/>
                  <a:gd name="connsiteX13" fmla="*/ 1089300 w 1127143"/>
                  <a:gd name="connsiteY13" fmla="*/ 535641 h 704000"/>
                  <a:gd name="connsiteX14" fmla="*/ 1054431 w 1127143"/>
                  <a:gd name="connsiteY14" fmla="*/ 512529 h 704000"/>
                  <a:gd name="connsiteX15" fmla="*/ 1051471 w 1127143"/>
                  <a:gd name="connsiteY15" fmla="*/ 497866 h 704000"/>
                  <a:gd name="connsiteX16" fmla="*/ 1048511 w 1127143"/>
                  <a:gd name="connsiteY16" fmla="*/ 512529 h 704000"/>
                  <a:gd name="connsiteX17" fmla="*/ 1013642 w 1127143"/>
                  <a:gd name="connsiteY17" fmla="*/ 535641 h 704000"/>
                  <a:gd name="connsiteX18" fmla="*/ 978773 w 1127143"/>
                  <a:gd name="connsiteY18" fmla="*/ 512529 h 704000"/>
                  <a:gd name="connsiteX19" fmla="*/ 975813 w 1127143"/>
                  <a:gd name="connsiteY19" fmla="*/ 497866 h 704000"/>
                  <a:gd name="connsiteX20" fmla="*/ 972853 w 1127143"/>
                  <a:gd name="connsiteY20" fmla="*/ 512529 h 704000"/>
                  <a:gd name="connsiteX21" fmla="*/ 937984 w 1127143"/>
                  <a:gd name="connsiteY21" fmla="*/ 535641 h 704000"/>
                  <a:gd name="connsiteX22" fmla="*/ 900141 w 1127143"/>
                  <a:gd name="connsiteY22" fmla="*/ 497799 h 704000"/>
                  <a:gd name="connsiteX23" fmla="*/ 68250 w 1127143"/>
                  <a:gd name="connsiteY23" fmla="*/ 352001 h 704000"/>
                  <a:gd name="connsiteX24" fmla="*/ 383860 w 1127143"/>
                  <a:gd name="connsiteY24" fmla="*/ 648288 h 704000"/>
                  <a:gd name="connsiteX25" fmla="*/ 666544 w 1127143"/>
                  <a:gd name="connsiteY25" fmla="*/ 533638 h 704000"/>
                  <a:gd name="connsiteX26" fmla="*/ 673683 w 1127143"/>
                  <a:gd name="connsiteY26" fmla="*/ 527991 h 704000"/>
                  <a:gd name="connsiteX27" fmla="*/ 770725 w 1127143"/>
                  <a:gd name="connsiteY27" fmla="*/ 527991 h 704000"/>
                  <a:gd name="connsiteX28" fmla="*/ 796721 w 1127143"/>
                  <a:gd name="connsiteY28" fmla="*/ 517223 h 704000"/>
                  <a:gd name="connsiteX29" fmla="*/ 806013 w 1127143"/>
                  <a:gd name="connsiteY29" fmla="*/ 494790 h 704000"/>
                  <a:gd name="connsiteX30" fmla="*/ 808659 w 1127143"/>
                  <a:gd name="connsiteY30" fmla="*/ 494790 h 704000"/>
                  <a:gd name="connsiteX31" fmla="*/ 808659 w 1127143"/>
                  <a:gd name="connsiteY31" fmla="*/ 215690 h 704000"/>
                  <a:gd name="connsiteX32" fmla="*/ 805526 w 1127143"/>
                  <a:gd name="connsiteY32" fmla="*/ 215690 h 704000"/>
                  <a:gd name="connsiteX33" fmla="*/ 796721 w 1127143"/>
                  <a:gd name="connsiteY33" fmla="*/ 194432 h 704000"/>
                  <a:gd name="connsiteX34" fmla="*/ 770725 w 1127143"/>
                  <a:gd name="connsiteY34" fmla="*/ 183664 h 704000"/>
                  <a:gd name="connsiteX35" fmla="*/ 702191 w 1127143"/>
                  <a:gd name="connsiteY35" fmla="*/ 183664 h 704000"/>
                  <a:gd name="connsiteX36" fmla="*/ 696453 w 1127143"/>
                  <a:gd name="connsiteY36" fmla="*/ 178666 h 704000"/>
                  <a:gd name="connsiteX37" fmla="*/ 383861 w 1127143"/>
                  <a:gd name="connsiteY37" fmla="*/ 55714 h 704000"/>
                  <a:gd name="connsiteX38" fmla="*/ 205226 w 1127143"/>
                  <a:gd name="connsiteY38" fmla="*/ 124102 h 704000"/>
                  <a:gd name="connsiteX39" fmla="*/ 189650 w 1127143"/>
                  <a:gd name="connsiteY39" fmla="*/ 136185 h 704000"/>
                  <a:gd name="connsiteX40" fmla="*/ 185048 w 1127143"/>
                  <a:gd name="connsiteY40" fmla="*/ 139362 h 704000"/>
                  <a:gd name="connsiteX41" fmla="*/ 144582 w 1127143"/>
                  <a:gd name="connsiteY41" fmla="*/ 176717 h 704000"/>
                  <a:gd name="connsiteX42" fmla="*/ 137718 w 1127143"/>
                  <a:gd name="connsiteY42" fmla="*/ 185190 h 704000"/>
                  <a:gd name="connsiteX43" fmla="*/ 136198 w 1127143"/>
                  <a:gd name="connsiteY43" fmla="*/ 186808 h 704000"/>
                  <a:gd name="connsiteX44" fmla="*/ 129243 w 1127143"/>
                  <a:gd name="connsiteY44" fmla="*/ 195652 h 704000"/>
                  <a:gd name="connsiteX45" fmla="*/ 127397 w 1127143"/>
                  <a:gd name="connsiteY45" fmla="*/ 197931 h 704000"/>
                  <a:gd name="connsiteX46" fmla="*/ 127121 w 1127143"/>
                  <a:gd name="connsiteY46" fmla="*/ 198351 h 704000"/>
                  <a:gd name="connsiteX47" fmla="*/ 117073 w 1127143"/>
                  <a:gd name="connsiteY47" fmla="*/ 211127 h 704000"/>
                  <a:gd name="connsiteX48" fmla="*/ 68250 w 1127143"/>
                  <a:gd name="connsiteY48" fmla="*/ 352001 h 704000"/>
                  <a:gd name="connsiteX49" fmla="*/ 0 w 1127143"/>
                  <a:gd name="connsiteY49" fmla="*/ 352001 h 704000"/>
                  <a:gd name="connsiteX50" fmla="*/ 374934 w 1127143"/>
                  <a:gd name="connsiteY50" fmla="*/ 22 h 704000"/>
                  <a:gd name="connsiteX51" fmla="*/ 710752 w 1127143"/>
                  <a:gd name="connsiteY51" fmla="*/ 119997 h 704000"/>
                  <a:gd name="connsiteX52" fmla="*/ 734934 w 1127143"/>
                  <a:gd name="connsiteY52" fmla="*/ 137752 h 704000"/>
                  <a:gd name="connsiteX53" fmla="*/ 821895 w 1127143"/>
                  <a:gd name="connsiteY53" fmla="*/ 137752 h 704000"/>
                  <a:gd name="connsiteX54" fmla="*/ 862705 w 1127143"/>
                  <a:gd name="connsiteY54" fmla="*/ 178562 h 704000"/>
                  <a:gd name="connsiteX55" fmla="*/ 862705 w 1127143"/>
                  <a:gd name="connsiteY55" fmla="*/ 339464 h 704000"/>
                  <a:gd name="connsiteX56" fmla="*/ 862705 w 1127143"/>
                  <a:gd name="connsiteY56" fmla="*/ 525438 h 704000"/>
                  <a:gd name="connsiteX57" fmla="*/ 821895 w 1127143"/>
                  <a:gd name="connsiteY57" fmla="*/ 566248 h 704000"/>
                  <a:gd name="connsiteX58" fmla="*/ 712687 w 1127143"/>
                  <a:gd name="connsiteY58" fmla="*/ 566248 h 704000"/>
                  <a:gd name="connsiteX59" fmla="*/ 710752 w 1127143"/>
                  <a:gd name="connsiteY59" fmla="*/ 567779 h 704000"/>
                  <a:gd name="connsiteX60" fmla="*/ 374934 w 1127143"/>
                  <a:gd name="connsiteY60" fmla="*/ 703980 h 704000"/>
                  <a:gd name="connsiteX61" fmla="*/ 0 w 1127143"/>
                  <a:gd name="connsiteY61" fmla="*/ 352001 h 7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27143" h="704000">
                    <a:moveTo>
                      <a:pt x="900141" y="497799"/>
                    </a:moveTo>
                    <a:lnTo>
                      <a:pt x="900141" y="206202"/>
                    </a:lnTo>
                    <a:cubicBezTo>
                      <a:pt x="900141" y="185302"/>
                      <a:pt x="917084" y="168359"/>
                      <a:pt x="937984" y="168359"/>
                    </a:cubicBezTo>
                    <a:cubicBezTo>
                      <a:pt x="953659" y="168359"/>
                      <a:pt x="967108" y="177889"/>
                      <a:pt x="972853" y="191472"/>
                    </a:cubicBezTo>
                    <a:lnTo>
                      <a:pt x="975813" y="206135"/>
                    </a:lnTo>
                    <a:lnTo>
                      <a:pt x="978773" y="191472"/>
                    </a:lnTo>
                    <a:cubicBezTo>
                      <a:pt x="984518" y="177889"/>
                      <a:pt x="997967" y="168359"/>
                      <a:pt x="1013642" y="168359"/>
                    </a:cubicBezTo>
                    <a:cubicBezTo>
                      <a:pt x="1029317" y="168359"/>
                      <a:pt x="1042766" y="177889"/>
                      <a:pt x="1048511" y="191472"/>
                    </a:cubicBezTo>
                    <a:lnTo>
                      <a:pt x="1051471" y="206134"/>
                    </a:lnTo>
                    <a:lnTo>
                      <a:pt x="1054431" y="191472"/>
                    </a:lnTo>
                    <a:cubicBezTo>
                      <a:pt x="1060176" y="177889"/>
                      <a:pt x="1073625" y="168359"/>
                      <a:pt x="1089300" y="168359"/>
                    </a:cubicBezTo>
                    <a:cubicBezTo>
                      <a:pt x="1110200" y="168359"/>
                      <a:pt x="1127143" y="185302"/>
                      <a:pt x="1127143" y="206202"/>
                    </a:cubicBezTo>
                    <a:lnTo>
                      <a:pt x="1127143" y="497799"/>
                    </a:lnTo>
                    <a:cubicBezTo>
                      <a:pt x="1127143" y="518698"/>
                      <a:pt x="1110200" y="535641"/>
                      <a:pt x="1089300" y="535641"/>
                    </a:cubicBezTo>
                    <a:cubicBezTo>
                      <a:pt x="1073625" y="535641"/>
                      <a:pt x="1060176" y="526111"/>
                      <a:pt x="1054431" y="512529"/>
                    </a:cubicBezTo>
                    <a:lnTo>
                      <a:pt x="1051471" y="497866"/>
                    </a:lnTo>
                    <a:lnTo>
                      <a:pt x="1048511" y="512529"/>
                    </a:lnTo>
                    <a:cubicBezTo>
                      <a:pt x="1042766" y="526111"/>
                      <a:pt x="1029317" y="535641"/>
                      <a:pt x="1013642" y="535641"/>
                    </a:cubicBezTo>
                    <a:cubicBezTo>
                      <a:pt x="997967" y="535641"/>
                      <a:pt x="984518" y="526111"/>
                      <a:pt x="978773" y="512529"/>
                    </a:cubicBezTo>
                    <a:lnTo>
                      <a:pt x="975813" y="497866"/>
                    </a:lnTo>
                    <a:lnTo>
                      <a:pt x="972853" y="512529"/>
                    </a:lnTo>
                    <a:cubicBezTo>
                      <a:pt x="967108" y="526111"/>
                      <a:pt x="953659" y="535641"/>
                      <a:pt x="937984" y="535641"/>
                    </a:cubicBezTo>
                    <a:cubicBezTo>
                      <a:pt x="917084" y="535641"/>
                      <a:pt x="900141" y="518698"/>
                      <a:pt x="900141" y="497799"/>
                    </a:cubicBezTo>
                    <a:close/>
                    <a:moveTo>
                      <a:pt x="68250" y="352001"/>
                    </a:moveTo>
                    <a:cubicBezTo>
                      <a:pt x="68250" y="515636"/>
                      <a:pt x="262826" y="650047"/>
                      <a:pt x="383860" y="648288"/>
                    </a:cubicBezTo>
                    <a:cubicBezTo>
                      <a:pt x="451942" y="647299"/>
                      <a:pt x="573347" y="602111"/>
                      <a:pt x="666544" y="533638"/>
                    </a:cubicBezTo>
                    <a:lnTo>
                      <a:pt x="673683" y="527991"/>
                    </a:lnTo>
                    <a:lnTo>
                      <a:pt x="770725" y="527991"/>
                    </a:lnTo>
                    <a:cubicBezTo>
                      <a:pt x="780877" y="527991"/>
                      <a:pt x="790068" y="523876"/>
                      <a:pt x="796721" y="517223"/>
                    </a:cubicBezTo>
                    <a:lnTo>
                      <a:pt x="806013" y="494790"/>
                    </a:lnTo>
                    <a:lnTo>
                      <a:pt x="808659" y="494790"/>
                    </a:lnTo>
                    <a:lnTo>
                      <a:pt x="808659" y="215690"/>
                    </a:lnTo>
                    <a:lnTo>
                      <a:pt x="805526" y="215690"/>
                    </a:lnTo>
                    <a:lnTo>
                      <a:pt x="796721" y="194432"/>
                    </a:lnTo>
                    <a:cubicBezTo>
                      <a:pt x="790068" y="187779"/>
                      <a:pt x="780877" y="183664"/>
                      <a:pt x="770725" y="183664"/>
                    </a:cubicBezTo>
                    <a:lnTo>
                      <a:pt x="702191" y="183664"/>
                    </a:lnTo>
                    <a:lnTo>
                      <a:pt x="696453" y="178666"/>
                    </a:lnTo>
                    <a:cubicBezTo>
                      <a:pt x="600983" y="102584"/>
                      <a:pt x="459507" y="54614"/>
                      <a:pt x="383861" y="55714"/>
                    </a:cubicBezTo>
                    <a:cubicBezTo>
                      <a:pt x="330908" y="56483"/>
                      <a:pt x="263879" y="81970"/>
                      <a:pt x="205226" y="124102"/>
                    </a:cubicBezTo>
                    <a:lnTo>
                      <a:pt x="189650" y="136185"/>
                    </a:lnTo>
                    <a:lnTo>
                      <a:pt x="185048" y="139362"/>
                    </a:lnTo>
                    <a:cubicBezTo>
                      <a:pt x="170305" y="150594"/>
                      <a:pt x="156749" y="163107"/>
                      <a:pt x="144582" y="176717"/>
                    </a:cubicBezTo>
                    <a:lnTo>
                      <a:pt x="137718" y="185190"/>
                    </a:lnTo>
                    <a:lnTo>
                      <a:pt x="136198" y="186808"/>
                    </a:lnTo>
                    <a:lnTo>
                      <a:pt x="129243" y="195652"/>
                    </a:lnTo>
                    <a:lnTo>
                      <a:pt x="127397" y="197931"/>
                    </a:lnTo>
                    <a:lnTo>
                      <a:pt x="127121" y="198351"/>
                    </a:lnTo>
                    <a:lnTo>
                      <a:pt x="117073" y="211127"/>
                    </a:lnTo>
                    <a:cubicBezTo>
                      <a:pt x="87252" y="252927"/>
                      <a:pt x="68250" y="300865"/>
                      <a:pt x="68250" y="352001"/>
                    </a:cubicBezTo>
                    <a:close/>
                    <a:moveTo>
                      <a:pt x="0" y="352001"/>
                    </a:moveTo>
                    <a:cubicBezTo>
                      <a:pt x="0" y="157608"/>
                      <a:pt x="231150" y="2112"/>
                      <a:pt x="374934" y="22"/>
                    </a:cubicBezTo>
                    <a:cubicBezTo>
                      <a:pt x="455813" y="-1154"/>
                      <a:pt x="600036" y="44888"/>
                      <a:pt x="710752" y="119997"/>
                    </a:cubicBezTo>
                    <a:lnTo>
                      <a:pt x="734934" y="137752"/>
                    </a:lnTo>
                    <a:lnTo>
                      <a:pt x="821895" y="137752"/>
                    </a:lnTo>
                    <a:cubicBezTo>
                      <a:pt x="844434" y="137752"/>
                      <a:pt x="862705" y="156023"/>
                      <a:pt x="862705" y="178562"/>
                    </a:cubicBezTo>
                    <a:lnTo>
                      <a:pt x="862705" y="339464"/>
                    </a:lnTo>
                    <a:lnTo>
                      <a:pt x="862705" y="525438"/>
                    </a:lnTo>
                    <a:cubicBezTo>
                      <a:pt x="862705" y="547977"/>
                      <a:pt x="844434" y="566248"/>
                      <a:pt x="821895" y="566248"/>
                    </a:cubicBezTo>
                    <a:lnTo>
                      <a:pt x="712687" y="566248"/>
                    </a:lnTo>
                    <a:lnTo>
                      <a:pt x="710752" y="567779"/>
                    </a:lnTo>
                    <a:cubicBezTo>
                      <a:pt x="600036" y="649123"/>
                      <a:pt x="455812" y="702805"/>
                      <a:pt x="374934" y="703980"/>
                    </a:cubicBezTo>
                    <a:cubicBezTo>
                      <a:pt x="231150" y="706070"/>
                      <a:pt x="0" y="546394"/>
                      <a:pt x="0" y="352001"/>
                    </a:cubicBezTo>
                    <a:close/>
                  </a:path>
                </a:pathLst>
              </a:custGeom>
              <a:solidFill>
                <a:srgbClr val="91BF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GB">
                  <a:solidFill>
                    <a:srgbClr val="000000"/>
                  </a:solidFill>
                  <a:latin typeface="Arial" panose="020B0604020202020204" pitchFamily="34" charset="0"/>
                  <a:cs typeface="Arial" panose="020B0604020202020204" pitchFamily="34" charset="0"/>
                </a:endParaRPr>
              </a:p>
            </p:txBody>
          </p:sp>
        </p:grpSp>
      </p:grpSp>
      <p:grpSp>
        <p:nvGrpSpPr>
          <p:cNvPr id="125" name="Group 124">
            <a:extLst>
              <a:ext uri="{FF2B5EF4-FFF2-40B4-BE49-F238E27FC236}">
                <a16:creationId xmlns:a16="http://schemas.microsoft.com/office/drawing/2014/main" id="{32622847-185F-F088-D862-DC9BBC8296D6}"/>
              </a:ext>
            </a:extLst>
          </p:cNvPr>
          <p:cNvGrpSpPr/>
          <p:nvPr/>
        </p:nvGrpSpPr>
        <p:grpSpPr>
          <a:xfrm>
            <a:off x="819990" y="4467914"/>
            <a:ext cx="2018725" cy="338554"/>
            <a:chOff x="421249" y="4242864"/>
            <a:chExt cx="2018725" cy="338554"/>
          </a:xfrm>
        </p:grpSpPr>
        <p:sp>
          <p:nvSpPr>
            <p:cNvPr id="126" name="Rectangle 125">
              <a:extLst>
                <a:ext uri="{FF2B5EF4-FFF2-40B4-BE49-F238E27FC236}">
                  <a16:creationId xmlns:a16="http://schemas.microsoft.com/office/drawing/2014/main" id="{5CB94757-679E-753F-148C-30EC97DDC6DE}"/>
                </a:ext>
              </a:extLst>
            </p:cNvPr>
            <p:cNvSpPr/>
            <p:nvPr/>
          </p:nvSpPr>
          <p:spPr>
            <a:xfrm>
              <a:off x="985730" y="4242864"/>
              <a:ext cx="1454244"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Entertainment</a:t>
              </a:r>
            </a:p>
          </p:txBody>
        </p:sp>
        <p:grpSp>
          <p:nvGrpSpPr>
            <p:cNvPr id="127" name="Group 126">
              <a:extLst>
                <a:ext uri="{FF2B5EF4-FFF2-40B4-BE49-F238E27FC236}">
                  <a16:creationId xmlns:a16="http://schemas.microsoft.com/office/drawing/2014/main" id="{BDBE1385-DEF0-15B4-E148-52E14489519A}"/>
                </a:ext>
              </a:extLst>
            </p:cNvPr>
            <p:cNvGrpSpPr/>
            <p:nvPr/>
          </p:nvGrpSpPr>
          <p:grpSpPr>
            <a:xfrm rot="3280093">
              <a:off x="585882" y="4108412"/>
              <a:ext cx="224254" cy="553519"/>
              <a:chOff x="2721202" y="1839944"/>
              <a:chExt cx="1575461" cy="3888652"/>
            </a:xfrm>
          </p:grpSpPr>
          <p:sp>
            <p:nvSpPr>
              <p:cNvPr id="128" name="Freeform 377">
                <a:extLst>
                  <a:ext uri="{FF2B5EF4-FFF2-40B4-BE49-F238E27FC236}">
                    <a16:creationId xmlns:a16="http://schemas.microsoft.com/office/drawing/2014/main" id="{1DD6206B-D929-97FC-777D-043CE98B72C9}"/>
                  </a:ext>
                </a:extLst>
              </p:cNvPr>
              <p:cNvSpPr/>
              <p:nvPr/>
            </p:nvSpPr>
            <p:spPr>
              <a:xfrm>
                <a:off x="3333793" y="2497847"/>
                <a:ext cx="201314" cy="1334475"/>
              </a:xfrm>
              <a:custGeom>
                <a:avLst/>
                <a:gdLst>
                  <a:gd name="connsiteX0" fmla="*/ 22161 w 201314"/>
                  <a:gd name="connsiteY0" fmla="*/ 0 h 1334475"/>
                  <a:gd name="connsiteX1" fmla="*/ 179603 w 201314"/>
                  <a:gd name="connsiteY1" fmla="*/ 0 h 1334475"/>
                  <a:gd name="connsiteX2" fmla="*/ 201314 w 201314"/>
                  <a:gd name="connsiteY2" fmla="*/ 1334475 h 1334475"/>
                  <a:gd name="connsiteX3" fmla="*/ 0 w 201314"/>
                  <a:gd name="connsiteY3" fmla="*/ 1334475 h 1334475"/>
                </a:gdLst>
                <a:ahLst/>
                <a:cxnLst>
                  <a:cxn ang="0">
                    <a:pos x="connsiteX0" y="connsiteY0"/>
                  </a:cxn>
                  <a:cxn ang="0">
                    <a:pos x="connsiteX1" y="connsiteY1"/>
                  </a:cxn>
                  <a:cxn ang="0">
                    <a:pos x="connsiteX2" y="connsiteY2"/>
                  </a:cxn>
                  <a:cxn ang="0">
                    <a:pos x="connsiteX3" y="connsiteY3"/>
                  </a:cxn>
                </a:cxnLst>
                <a:rect l="l" t="t" r="r" b="b"/>
                <a:pathLst>
                  <a:path w="201314" h="1334475">
                    <a:moveTo>
                      <a:pt x="22161" y="0"/>
                    </a:moveTo>
                    <a:lnTo>
                      <a:pt x="179603" y="0"/>
                    </a:lnTo>
                    <a:lnTo>
                      <a:pt x="201314" y="1334475"/>
                    </a:lnTo>
                    <a:lnTo>
                      <a:pt x="0" y="1334475"/>
                    </a:ln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panose="020B0604020202020204" pitchFamily="34" charset="0"/>
                  <a:cs typeface="Arial" panose="020B0604020202020204" pitchFamily="34" charset="0"/>
                </a:endParaRPr>
              </a:p>
            </p:txBody>
          </p:sp>
          <p:sp>
            <p:nvSpPr>
              <p:cNvPr id="129" name="Freeform 380">
                <a:extLst>
                  <a:ext uri="{FF2B5EF4-FFF2-40B4-BE49-F238E27FC236}">
                    <a16:creationId xmlns:a16="http://schemas.microsoft.com/office/drawing/2014/main" id="{C4D8B439-AB46-2573-E16A-7C8573FD24B7}"/>
                  </a:ext>
                </a:extLst>
              </p:cNvPr>
              <p:cNvSpPr/>
              <p:nvPr/>
            </p:nvSpPr>
            <p:spPr>
              <a:xfrm>
                <a:off x="3266364" y="1839944"/>
                <a:ext cx="316425" cy="685912"/>
              </a:xfrm>
              <a:custGeom>
                <a:avLst/>
                <a:gdLst>
                  <a:gd name="connsiteX0" fmla="*/ 162961 w 316425"/>
                  <a:gd name="connsiteY0" fmla="*/ 0 h 685912"/>
                  <a:gd name="connsiteX1" fmla="*/ 244706 w 316425"/>
                  <a:gd name="connsiteY1" fmla="*/ 118205 h 685912"/>
                  <a:gd name="connsiteX2" fmla="*/ 237692 w 316425"/>
                  <a:gd name="connsiteY2" fmla="*/ 118205 h 685912"/>
                  <a:gd name="connsiteX3" fmla="*/ 316425 w 316425"/>
                  <a:gd name="connsiteY3" fmla="*/ 615391 h 685912"/>
                  <a:gd name="connsiteX4" fmla="*/ 245159 w 316425"/>
                  <a:gd name="connsiteY4" fmla="*/ 615391 h 685912"/>
                  <a:gd name="connsiteX5" fmla="*/ 246306 w 316425"/>
                  <a:gd name="connsiteY5" fmla="*/ 685912 h 685912"/>
                  <a:gd name="connsiteX6" fmla="*/ 88896 w 316425"/>
                  <a:gd name="connsiteY6" fmla="*/ 685912 h 685912"/>
                  <a:gd name="connsiteX7" fmla="*/ 90067 w 316425"/>
                  <a:gd name="connsiteY7" fmla="*/ 615391 h 685912"/>
                  <a:gd name="connsiteX8" fmla="*/ 0 w 316425"/>
                  <a:gd name="connsiteY8" fmla="*/ 615391 h 685912"/>
                  <a:gd name="connsiteX9" fmla="*/ 79106 w 316425"/>
                  <a:gd name="connsiteY9" fmla="*/ 115853 h 685912"/>
                  <a:gd name="connsiteX10" fmla="*/ 82842 w 316425"/>
                  <a:gd name="connsiteY10" fmla="*/ 115853 h 68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425" h="685912">
                    <a:moveTo>
                      <a:pt x="162961" y="0"/>
                    </a:moveTo>
                    <a:lnTo>
                      <a:pt x="244706" y="118205"/>
                    </a:lnTo>
                    <a:lnTo>
                      <a:pt x="237692" y="118205"/>
                    </a:lnTo>
                    <a:lnTo>
                      <a:pt x="316425" y="615391"/>
                    </a:lnTo>
                    <a:lnTo>
                      <a:pt x="245159" y="615391"/>
                    </a:lnTo>
                    <a:lnTo>
                      <a:pt x="246306" y="685912"/>
                    </a:lnTo>
                    <a:lnTo>
                      <a:pt x="88896" y="685912"/>
                    </a:lnTo>
                    <a:lnTo>
                      <a:pt x="90067" y="615391"/>
                    </a:lnTo>
                    <a:lnTo>
                      <a:pt x="0" y="615391"/>
                    </a:lnTo>
                    <a:lnTo>
                      <a:pt x="79106" y="115853"/>
                    </a:lnTo>
                    <a:lnTo>
                      <a:pt x="82842" y="115853"/>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panose="020B0604020202020204" pitchFamily="34" charset="0"/>
                  <a:cs typeface="Arial" panose="020B0604020202020204" pitchFamily="34" charset="0"/>
                </a:endParaRPr>
              </a:p>
            </p:txBody>
          </p:sp>
          <p:sp>
            <p:nvSpPr>
              <p:cNvPr id="130" name="Freeform 379">
                <a:extLst>
                  <a:ext uri="{FF2B5EF4-FFF2-40B4-BE49-F238E27FC236}">
                    <a16:creationId xmlns:a16="http://schemas.microsoft.com/office/drawing/2014/main" id="{D73BE2EB-1F42-FDF8-3445-767C8944CA27}"/>
                  </a:ext>
                </a:extLst>
              </p:cNvPr>
              <p:cNvSpPr/>
              <p:nvPr/>
            </p:nvSpPr>
            <p:spPr>
              <a:xfrm>
                <a:off x="2721202" y="3707258"/>
                <a:ext cx="1575461" cy="2021338"/>
              </a:xfrm>
              <a:custGeom>
                <a:avLst/>
                <a:gdLst>
                  <a:gd name="connsiteX0" fmla="*/ 762373 w 1575461"/>
                  <a:gd name="connsiteY0" fmla="*/ 377933 h 2021338"/>
                  <a:gd name="connsiteX1" fmla="*/ 511380 w 1575461"/>
                  <a:gd name="connsiteY1" fmla="*/ 628926 h 2021338"/>
                  <a:gd name="connsiteX2" fmla="*/ 762373 w 1575461"/>
                  <a:gd name="connsiteY2" fmla="*/ 879919 h 2021338"/>
                  <a:gd name="connsiteX3" fmla="*/ 1013366 w 1575461"/>
                  <a:gd name="connsiteY3" fmla="*/ 628926 h 2021338"/>
                  <a:gd name="connsiteX4" fmla="*/ 762373 w 1575461"/>
                  <a:gd name="connsiteY4" fmla="*/ 377933 h 2021338"/>
                  <a:gd name="connsiteX5" fmla="*/ 627513 w 1575461"/>
                  <a:gd name="connsiteY5" fmla="*/ 0 h 2021338"/>
                  <a:gd name="connsiteX6" fmla="*/ 828828 w 1575461"/>
                  <a:gd name="connsiteY6" fmla="*/ 0 h 2021338"/>
                  <a:gd name="connsiteX7" fmla="*/ 829906 w 1575461"/>
                  <a:gd name="connsiteY7" fmla="*/ 66304 h 2021338"/>
                  <a:gd name="connsiteX8" fmla="*/ 833158 w 1575461"/>
                  <a:gd name="connsiteY8" fmla="*/ 69852 h 2021338"/>
                  <a:gd name="connsiteX9" fmla="*/ 881445 w 1575461"/>
                  <a:gd name="connsiteY9" fmla="*/ 264884 h 2021338"/>
                  <a:gd name="connsiteX10" fmla="*/ 1018554 w 1575461"/>
                  <a:gd name="connsiteY10" fmla="*/ 301256 h 2021338"/>
                  <a:gd name="connsiteX11" fmla="*/ 1160744 w 1575461"/>
                  <a:gd name="connsiteY11" fmla="*/ 264334 h 2021338"/>
                  <a:gd name="connsiteX12" fmla="*/ 1261056 w 1575461"/>
                  <a:gd name="connsiteY12" fmla="*/ 244203 h 2021338"/>
                  <a:gd name="connsiteX13" fmla="*/ 1333777 w 1575461"/>
                  <a:gd name="connsiteY13" fmla="*/ 351149 h 2021338"/>
                  <a:gd name="connsiteX14" fmla="*/ 1304265 w 1575461"/>
                  <a:gd name="connsiteY14" fmla="*/ 747643 h 2021338"/>
                  <a:gd name="connsiteX15" fmla="*/ 1466326 w 1575461"/>
                  <a:gd name="connsiteY15" fmla="*/ 1201478 h 2021338"/>
                  <a:gd name="connsiteX16" fmla="*/ 1507853 w 1575461"/>
                  <a:gd name="connsiteY16" fmla="*/ 1241222 h 2021338"/>
                  <a:gd name="connsiteX17" fmla="*/ 1523700 w 1575461"/>
                  <a:gd name="connsiteY17" fmla="*/ 1281189 h 2021338"/>
                  <a:gd name="connsiteX18" fmla="*/ 1571107 w 1575461"/>
                  <a:gd name="connsiteY18" fmla="*/ 1401953 h 2021338"/>
                  <a:gd name="connsiteX19" fmla="*/ 1575461 w 1575461"/>
                  <a:gd name="connsiteY19" fmla="*/ 1413154 h 2021338"/>
                  <a:gd name="connsiteX20" fmla="*/ 1569750 w 1575461"/>
                  <a:gd name="connsiteY20" fmla="*/ 1506340 h 2021338"/>
                  <a:gd name="connsiteX21" fmla="*/ 1233086 w 1575461"/>
                  <a:gd name="connsiteY21" fmla="*/ 2021336 h 2021338"/>
                  <a:gd name="connsiteX22" fmla="*/ 924072 w 1575461"/>
                  <a:gd name="connsiteY22" fmla="*/ 2021337 h 2021338"/>
                  <a:gd name="connsiteX23" fmla="*/ 924072 w 1575461"/>
                  <a:gd name="connsiteY23" fmla="*/ 2021338 h 2021338"/>
                  <a:gd name="connsiteX24" fmla="*/ 656024 w 1575461"/>
                  <a:gd name="connsiteY24" fmla="*/ 2021338 h 2021338"/>
                  <a:gd name="connsiteX25" fmla="*/ 656024 w 1575461"/>
                  <a:gd name="connsiteY25" fmla="*/ 2021337 h 2021338"/>
                  <a:gd name="connsiteX26" fmla="*/ 342375 w 1575461"/>
                  <a:gd name="connsiteY26" fmla="*/ 2021336 h 2021338"/>
                  <a:gd name="connsiteX27" fmla="*/ 5711 w 1575461"/>
                  <a:gd name="connsiteY27" fmla="*/ 1506340 h 2021338"/>
                  <a:gd name="connsiteX28" fmla="*/ 0 w 1575461"/>
                  <a:gd name="connsiteY28" fmla="*/ 1413154 h 2021338"/>
                  <a:gd name="connsiteX29" fmla="*/ 4354 w 1575461"/>
                  <a:gd name="connsiteY29" fmla="*/ 1401953 h 2021338"/>
                  <a:gd name="connsiteX30" fmla="*/ 51761 w 1575461"/>
                  <a:gd name="connsiteY30" fmla="*/ 1281189 h 2021338"/>
                  <a:gd name="connsiteX31" fmla="*/ 67608 w 1575461"/>
                  <a:gd name="connsiteY31" fmla="*/ 1241222 h 2021338"/>
                  <a:gd name="connsiteX32" fmla="*/ 109135 w 1575461"/>
                  <a:gd name="connsiteY32" fmla="*/ 1201478 h 2021338"/>
                  <a:gd name="connsiteX33" fmla="*/ 271196 w 1575461"/>
                  <a:gd name="connsiteY33" fmla="*/ 747643 h 2021338"/>
                  <a:gd name="connsiteX34" fmla="*/ 176700 w 1575461"/>
                  <a:gd name="connsiteY34" fmla="*/ 388796 h 2021338"/>
                  <a:gd name="connsiteX35" fmla="*/ 170247 w 1575461"/>
                  <a:gd name="connsiteY35" fmla="*/ 379724 h 2021338"/>
                  <a:gd name="connsiteX36" fmla="*/ 172618 w 1575461"/>
                  <a:gd name="connsiteY36" fmla="*/ 337204 h 2021338"/>
                  <a:gd name="connsiteX37" fmla="*/ 606811 w 1575461"/>
                  <a:gd name="connsiteY37" fmla="*/ 15081 h 2021338"/>
                  <a:gd name="connsiteX38" fmla="*/ 627262 w 1575461"/>
                  <a:gd name="connsiteY38" fmla="*/ 15081 h 20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75461" h="2021338">
                    <a:moveTo>
                      <a:pt x="762373" y="377933"/>
                    </a:moveTo>
                    <a:cubicBezTo>
                      <a:pt x="623753" y="377933"/>
                      <a:pt x="511380" y="490306"/>
                      <a:pt x="511380" y="628926"/>
                    </a:cubicBezTo>
                    <a:cubicBezTo>
                      <a:pt x="511380" y="767546"/>
                      <a:pt x="623753" y="879919"/>
                      <a:pt x="762373" y="879919"/>
                    </a:cubicBezTo>
                    <a:cubicBezTo>
                      <a:pt x="900993" y="879919"/>
                      <a:pt x="1013366" y="767546"/>
                      <a:pt x="1013366" y="628926"/>
                    </a:cubicBezTo>
                    <a:cubicBezTo>
                      <a:pt x="1013366" y="490306"/>
                      <a:pt x="900993" y="377933"/>
                      <a:pt x="762373" y="377933"/>
                    </a:cubicBezTo>
                    <a:close/>
                    <a:moveTo>
                      <a:pt x="627513" y="0"/>
                    </a:moveTo>
                    <a:lnTo>
                      <a:pt x="828828" y="0"/>
                    </a:lnTo>
                    <a:lnTo>
                      <a:pt x="829906" y="66304"/>
                    </a:lnTo>
                    <a:lnTo>
                      <a:pt x="833158" y="69852"/>
                    </a:lnTo>
                    <a:cubicBezTo>
                      <a:pt x="886421" y="143395"/>
                      <a:pt x="850546" y="226317"/>
                      <a:pt x="881445" y="264884"/>
                    </a:cubicBezTo>
                    <a:cubicBezTo>
                      <a:pt x="912344" y="303451"/>
                      <a:pt x="972004" y="299760"/>
                      <a:pt x="1018554" y="301256"/>
                    </a:cubicBezTo>
                    <a:cubicBezTo>
                      <a:pt x="1065104" y="302752"/>
                      <a:pt x="1120327" y="273843"/>
                      <a:pt x="1160744" y="264334"/>
                    </a:cubicBezTo>
                    <a:cubicBezTo>
                      <a:pt x="1201161" y="254825"/>
                      <a:pt x="1232217" y="229734"/>
                      <a:pt x="1261056" y="244203"/>
                    </a:cubicBezTo>
                    <a:cubicBezTo>
                      <a:pt x="1289895" y="258672"/>
                      <a:pt x="1323129" y="314350"/>
                      <a:pt x="1333777" y="351149"/>
                    </a:cubicBezTo>
                    <a:cubicBezTo>
                      <a:pt x="1323940" y="483314"/>
                      <a:pt x="1282174" y="605922"/>
                      <a:pt x="1304265" y="747643"/>
                    </a:cubicBezTo>
                    <a:cubicBezTo>
                      <a:pt x="1326357" y="889365"/>
                      <a:pt x="1366196" y="1085331"/>
                      <a:pt x="1466326" y="1201478"/>
                    </a:cubicBezTo>
                    <a:lnTo>
                      <a:pt x="1507853" y="1241222"/>
                    </a:lnTo>
                    <a:lnTo>
                      <a:pt x="1523700" y="1281189"/>
                    </a:lnTo>
                    <a:cubicBezTo>
                      <a:pt x="1546874" y="1339822"/>
                      <a:pt x="1563628" y="1382738"/>
                      <a:pt x="1571107" y="1401953"/>
                    </a:cubicBezTo>
                    <a:lnTo>
                      <a:pt x="1575461" y="1413154"/>
                    </a:lnTo>
                    <a:lnTo>
                      <a:pt x="1569750" y="1506340"/>
                    </a:lnTo>
                    <a:cubicBezTo>
                      <a:pt x="1543223" y="1734507"/>
                      <a:pt x="1425111" y="2021336"/>
                      <a:pt x="1233086" y="2021336"/>
                    </a:cubicBezTo>
                    <a:lnTo>
                      <a:pt x="924072" y="2021337"/>
                    </a:lnTo>
                    <a:lnTo>
                      <a:pt x="924072" y="2021338"/>
                    </a:lnTo>
                    <a:lnTo>
                      <a:pt x="656024" y="2021338"/>
                    </a:lnTo>
                    <a:lnTo>
                      <a:pt x="656024" y="2021337"/>
                    </a:lnTo>
                    <a:lnTo>
                      <a:pt x="342375" y="2021336"/>
                    </a:lnTo>
                    <a:cubicBezTo>
                      <a:pt x="150350" y="2021336"/>
                      <a:pt x="32238" y="1734507"/>
                      <a:pt x="5711" y="1506340"/>
                    </a:cubicBezTo>
                    <a:lnTo>
                      <a:pt x="0" y="1413154"/>
                    </a:lnTo>
                    <a:lnTo>
                      <a:pt x="4354" y="1401953"/>
                    </a:lnTo>
                    <a:cubicBezTo>
                      <a:pt x="11833" y="1382738"/>
                      <a:pt x="28587" y="1339822"/>
                      <a:pt x="51761" y="1281189"/>
                    </a:cubicBezTo>
                    <a:lnTo>
                      <a:pt x="67608" y="1241222"/>
                    </a:lnTo>
                    <a:lnTo>
                      <a:pt x="109135" y="1201478"/>
                    </a:lnTo>
                    <a:cubicBezTo>
                      <a:pt x="209265" y="1085331"/>
                      <a:pt x="271196" y="924876"/>
                      <a:pt x="271196" y="747643"/>
                    </a:cubicBezTo>
                    <a:cubicBezTo>
                      <a:pt x="271196" y="614719"/>
                      <a:pt x="236361" y="491232"/>
                      <a:pt x="176700" y="388796"/>
                    </a:cubicBezTo>
                    <a:lnTo>
                      <a:pt x="170247" y="379724"/>
                    </a:lnTo>
                    <a:lnTo>
                      <a:pt x="172618" y="337204"/>
                    </a:lnTo>
                    <a:cubicBezTo>
                      <a:pt x="199145" y="86464"/>
                      <a:pt x="414787" y="15081"/>
                      <a:pt x="606811" y="15081"/>
                    </a:cubicBezTo>
                    <a:lnTo>
                      <a:pt x="627262" y="15081"/>
                    </a:ln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panose="020B0604020202020204" pitchFamily="34" charset="0"/>
                  <a:cs typeface="Arial" panose="020B0604020202020204" pitchFamily="34" charset="0"/>
                </a:endParaRPr>
              </a:p>
            </p:txBody>
          </p:sp>
        </p:grpSp>
      </p:grpSp>
      <p:grpSp>
        <p:nvGrpSpPr>
          <p:cNvPr id="131" name="Group 130">
            <a:extLst>
              <a:ext uri="{FF2B5EF4-FFF2-40B4-BE49-F238E27FC236}">
                <a16:creationId xmlns:a16="http://schemas.microsoft.com/office/drawing/2014/main" id="{2AEDBAA9-6741-8531-B12E-4796B77DAB3D}"/>
              </a:ext>
            </a:extLst>
          </p:cNvPr>
          <p:cNvGrpSpPr/>
          <p:nvPr/>
        </p:nvGrpSpPr>
        <p:grpSpPr>
          <a:xfrm>
            <a:off x="928024" y="3401974"/>
            <a:ext cx="1091557" cy="424669"/>
            <a:chOff x="529283" y="3176923"/>
            <a:chExt cx="1091557" cy="424669"/>
          </a:xfrm>
        </p:grpSpPr>
        <p:sp>
          <p:nvSpPr>
            <p:cNvPr id="132" name="Rectangle 131">
              <a:extLst>
                <a:ext uri="{FF2B5EF4-FFF2-40B4-BE49-F238E27FC236}">
                  <a16:creationId xmlns:a16="http://schemas.microsoft.com/office/drawing/2014/main" id="{BF36C202-2BE3-97D3-01D2-B30D1011FA34}"/>
                </a:ext>
              </a:extLst>
            </p:cNvPr>
            <p:cNvSpPr/>
            <p:nvPr/>
          </p:nvSpPr>
          <p:spPr>
            <a:xfrm>
              <a:off x="985730" y="3182552"/>
              <a:ext cx="635110"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Food</a:t>
              </a:r>
            </a:p>
          </p:txBody>
        </p:sp>
        <p:sp>
          <p:nvSpPr>
            <p:cNvPr id="133" name="Freeform 382">
              <a:extLst>
                <a:ext uri="{FF2B5EF4-FFF2-40B4-BE49-F238E27FC236}">
                  <a16:creationId xmlns:a16="http://schemas.microsoft.com/office/drawing/2014/main" id="{50275A99-F09D-52B8-95EF-2B02FBBFBAC5}"/>
                </a:ext>
              </a:extLst>
            </p:cNvPr>
            <p:cNvSpPr/>
            <p:nvPr/>
          </p:nvSpPr>
          <p:spPr>
            <a:xfrm rot="1465486">
              <a:off x="529283" y="3176923"/>
              <a:ext cx="342477" cy="424669"/>
            </a:xfrm>
            <a:custGeom>
              <a:avLst/>
              <a:gdLst>
                <a:gd name="connsiteX0" fmla="*/ 1347012 w 3748455"/>
                <a:gd name="connsiteY0" fmla="*/ 2915943 h 4648052"/>
                <a:gd name="connsiteX1" fmla="*/ 366637 w 3748455"/>
                <a:gd name="connsiteY1" fmla="*/ 3586214 h 4648052"/>
                <a:gd name="connsiteX2" fmla="*/ 365523 w 3748455"/>
                <a:gd name="connsiteY2" fmla="*/ 3586543 h 4648052"/>
                <a:gd name="connsiteX3" fmla="*/ 380813 w 3748455"/>
                <a:gd name="connsiteY3" fmla="*/ 3575452 h 4648052"/>
                <a:gd name="connsiteX4" fmla="*/ 354445 w 3748455"/>
                <a:gd name="connsiteY4" fmla="*/ 3581407 h 4648052"/>
                <a:gd name="connsiteX5" fmla="*/ 89608 w 3748455"/>
                <a:gd name="connsiteY5" fmla="*/ 3838172 h 4648052"/>
                <a:gd name="connsiteX6" fmla="*/ 91771 w 3748455"/>
                <a:gd name="connsiteY6" fmla="*/ 3905539 h 4648052"/>
                <a:gd name="connsiteX7" fmla="*/ 87146 w 3748455"/>
                <a:gd name="connsiteY7" fmla="*/ 3907640 h 4648052"/>
                <a:gd name="connsiteX8" fmla="*/ 89138 w 3748455"/>
                <a:gd name="connsiteY8" fmla="*/ 3911652 h 4648052"/>
                <a:gd name="connsiteX9" fmla="*/ 123339 w 3748455"/>
                <a:gd name="connsiteY9" fmla="*/ 4013276 h 4648052"/>
                <a:gd name="connsiteX10" fmla="*/ 655823 w 3748455"/>
                <a:gd name="connsiteY10" fmla="*/ 4261768 h 4648052"/>
                <a:gd name="connsiteX11" fmla="*/ 1442438 w 3748455"/>
                <a:gd name="connsiteY11" fmla="*/ 4153364 h 4648052"/>
                <a:gd name="connsiteX12" fmla="*/ 1489185 w 3748455"/>
                <a:gd name="connsiteY12" fmla="*/ 4114921 h 4648052"/>
                <a:gd name="connsiteX13" fmla="*/ 1508464 w 3748455"/>
                <a:gd name="connsiteY13" fmla="*/ 4092789 h 4648052"/>
                <a:gd name="connsiteX14" fmla="*/ 1508463 w 3748455"/>
                <a:gd name="connsiteY14" fmla="*/ 4092789 h 4648052"/>
                <a:gd name="connsiteX15" fmla="*/ 1557855 w 3748455"/>
                <a:gd name="connsiteY15" fmla="*/ 4036091 h 4648052"/>
                <a:gd name="connsiteX16" fmla="*/ 1599071 w 3748455"/>
                <a:gd name="connsiteY16" fmla="*/ 3942907 h 4648052"/>
                <a:gd name="connsiteX17" fmla="*/ 1604038 w 3748455"/>
                <a:gd name="connsiteY17" fmla="*/ 3892277 h 4648052"/>
                <a:gd name="connsiteX18" fmla="*/ 2510642 w 3748455"/>
                <a:gd name="connsiteY18" fmla="*/ 2971236 h 4648052"/>
                <a:gd name="connsiteX19" fmla="*/ 1346930 w 3748455"/>
                <a:gd name="connsiteY19" fmla="*/ 2917724 h 4648052"/>
                <a:gd name="connsiteX20" fmla="*/ 2427246 w 3748455"/>
                <a:gd name="connsiteY20" fmla="*/ 1273558 h 4648052"/>
                <a:gd name="connsiteX21" fmla="*/ 2429657 w 3748455"/>
                <a:gd name="connsiteY21" fmla="*/ 1277520 h 4648052"/>
                <a:gd name="connsiteX22" fmla="*/ 2430992 w 3748455"/>
                <a:gd name="connsiteY22" fmla="*/ 1280303 h 4648052"/>
                <a:gd name="connsiteX23" fmla="*/ 2429657 w 3748455"/>
                <a:gd name="connsiteY23" fmla="*/ 1277519 h 4648052"/>
                <a:gd name="connsiteX24" fmla="*/ 1837786 w 3748455"/>
                <a:gd name="connsiteY24" fmla="*/ 112348 h 4648052"/>
                <a:gd name="connsiteX25" fmla="*/ 1904488 w 3748455"/>
                <a:gd name="connsiteY25" fmla="*/ 90137 h 4648052"/>
                <a:gd name="connsiteX26" fmla="*/ 1917069 w 3748455"/>
                <a:gd name="connsiteY26" fmla="*/ 83319 h 4648052"/>
                <a:gd name="connsiteX27" fmla="*/ 2437522 w 3748455"/>
                <a:gd name="connsiteY27" fmla="*/ 5034 h 4648052"/>
                <a:gd name="connsiteX28" fmla="*/ 3149840 w 3748455"/>
                <a:gd name="connsiteY28" fmla="*/ 401480 h 4648052"/>
                <a:gd name="connsiteX29" fmla="*/ 3187144 w 3748455"/>
                <a:gd name="connsiteY29" fmla="*/ 462771 h 4648052"/>
                <a:gd name="connsiteX30" fmla="*/ 3187144 w 3748455"/>
                <a:gd name="connsiteY30" fmla="*/ 462772 h 4648052"/>
                <a:gd name="connsiteX31" fmla="*/ 3189555 w 3748455"/>
                <a:gd name="connsiteY31" fmla="*/ 466734 h 4648052"/>
                <a:gd name="connsiteX32" fmla="*/ 3222294 w 3748455"/>
                <a:gd name="connsiteY32" fmla="*/ 535014 h 4648052"/>
                <a:gd name="connsiteX33" fmla="*/ 3247168 w 3748455"/>
                <a:gd name="connsiteY33" fmla="*/ 604291 h 4648052"/>
                <a:gd name="connsiteX34" fmla="*/ 3254411 w 3748455"/>
                <a:gd name="connsiteY34" fmla="*/ 683548 h 4648052"/>
                <a:gd name="connsiteX35" fmla="*/ 3245923 w 3748455"/>
                <a:gd name="connsiteY35" fmla="*/ 776438 h 4648052"/>
                <a:gd name="connsiteX36" fmla="*/ 3222878 w 3748455"/>
                <a:gd name="connsiteY36" fmla="*/ 851952 h 4648052"/>
                <a:gd name="connsiteX37" fmla="*/ 3224490 w 3748455"/>
                <a:gd name="connsiteY37" fmla="*/ 855501 h 4648052"/>
                <a:gd name="connsiteX38" fmla="*/ 3218304 w 3748455"/>
                <a:gd name="connsiteY38" fmla="*/ 858311 h 4648052"/>
                <a:gd name="connsiteX39" fmla="*/ 3238806 w 3748455"/>
                <a:gd name="connsiteY39" fmla="*/ 903454 h 4648052"/>
                <a:gd name="connsiteX40" fmla="*/ 3256901 w 3748455"/>
                <a:gd name="connsiteY40" fmla="*/ 943300 h 4648052"/>
                <a:gd name="connsiteX41" fmla="*/ 3748455 w 3748455"/>
                <a:gd name="connsiteY41" fmla="*/ 2025681 h 4648052"/>
                <a:gd name="connsiteX42" fmla="*/ 3577180 w 3748455"/>
                <a:gd name="connsiteY42" fmla="*/ 2210615 h 4648052"/>
                <a:gd name="connsiteX43" fmla="*/ 3020592 w 3748455"/>
                <a:gd name="connsiteY43" fmla="*/ 985033 h 4648052"/>
                <a:gd name="connsiteX44" fmla="*/ 3033347 w 3748455"/>
                <a:gd name="connsiteY44" fmla="*/ 935784 h 4648052"/>
                <a:gd name="connsiteX45" fmla="*/ 3026704 w 3748455"/>
                <a:gd name="connsiteY45" fmla="*/ 834109 h 4648052"/>
                <a:gd name="connsiteX46" fmla="*/ 2999834 w 3748455"/>
                <a:gd name="connsiteY46" fmla="*/ 763880 h 4648052"/>
                <a:gd name="connsiteX47" fmla="*/ 2999834 w 3748455"/>
                <a:gd name="connsiteY47" fmla="*/ 763879 h 4648052"/>
                <a:gd name="connsiteX48" fmla="*/ 2989346 w 3748455"/>
                <a:gd name="connsiteY48" fmla="*/ 736466 h 4648052"/>
                <a:gd name="connsiteX49" fmla="*/ 2958678 w 3748455"/>
                <a:gd name="connsiteY49" fmla="*/ 684288 h 4648052"/>
                <a:gd name="connsiteX50" fmla="*/ 2257373 w 3748455"/>
                <a:gd name="connsiteY50" fmla="*/ 311881 h 4648052"/>
                <a:gd name="connsiteX51" fmla="*/ 1683466 w 3748455"/>
                <a:gd name="connsiteY51" fmla="*/ 404579 h 4648052"/>
                <a:gd name="connsiteX52" fmla="*/ 1586611 w 3748455"/>
                <a:gd name="connsiteY52" fmla="*/ 464763 h 4648052"/>
                <a:gd name="connsiteX53" fmla="*/ 1675687 w 3748455"/>
                <a:gd name="connsiteY53" fmla="*/ 432952 h 4648052"/>
                <a:gd name="connsiteX54" fmla="*/ 2076894 w 3748455"/>
                <a:gd name="connsiteY54" fmla="*/ 397252 h 4648052"/>
                <a:gd name="connsiteX55" fmla="*/ 2789212 w 3748455"/>
                <a:gd name="connsiteY55" fmla="*/ 793698 h 4648052"/>
                <a:gd name="connsiteX56" fmla="*/ 2826516 w 3748455"/>
                <a:gd name="connsiteY56" fmla="*/ 854990 h 4648052"/>
                <a:gd name="connsiteX57" fmla="*/ 2826516 w 3748455"/>
                <a:gd name="connsiteY57" fmla="*/ 854990 h 4648052"/>
                <a:gd name="connsiteX58" fmla="*/ 2828927 w 3748455"/>
                <a:gd name="connsiteY58" fmla="*/ 858953 h 4648052"/>
                <a:gd name="connsiteX59" fmla="*/ 2861666 w 3748455"/>
                <a:gd name="connsiteY59" fmla="*/ 927232 h 4648052"/>
                <a:gd name="connsiteX60" fmla="*/ 2886540 w 3748455"/>
                <a:gd name="connsiteY60" fmla="*/ 996510 h 4648052"/>
                <a:gd name="connsiteX61" fmla="*/ 2893783 w 3748455"/>
                <a:gd name="connsiteY61" fmla="*/ 1075767 h 4648052"/>
                <a:gd name="connsiteX62" fmla="*/ 2885295 w 3748455"/>
                <a:gd name="connsiteY62" fmla="*/ 1168656 h 4648052"/>
                <a:gd name="connsiteX63" fmla="*/ 2862250 w 3748455"/>
                <a:gd name="connsiteY63" fmla="*/ 1244170 h 4648052"/>
                <a:gd name="connsiteX64" fmla="*/ 2863862 w 3748455"/>
                <a:gd name="connsiteY64" fmla="*/ 1247720 h 4648052"/>
                <a:gd name="connsiteX65" fmla="*/ 2857676 w 3748455"/>
                <a:gd name="connsiteY65" fmla="*/ 1250530 h 4648052"/>
                <a:gd name="connsiteX66" fmla="*/ 2878178 w 3748455"/>
                <a:gd name="connsiteY66" fmla="*/ 1295672 h 4648052"/>
                <a:gd name="connsiteX67" fmla="*/ 2896273 w 3748455"/>
                <a:gd name="connsiteY67" fmla="*/ 1335518 h 4648052"/>
                <a:gd name="connsiteX68" fmla="*/ 3387827 w 3748455"/>
                <a:gd name="connsiteY68" fmla="*/ 2417900 h 4648052"/>
                <a:gd name="connsiteX69" fmla="*/ 3216552 w 3748455"/>
                <a:gd name="connsiteY69" fmla="*/ 2602833 h 4648052"/>
                <a:gd name="connsiteX70" fmla="*/ 2659964 w 3748455"/>
                <a:gd name="connsiteY70" fmla="*/ 1377251 h 4648052"/>
                <a:gd name="connsiteX71" fmla="*/ 2672719 w 3748455"/>
                <a:gd name="connsiteY71" fmla="*/ 1328002 h 4648052"/>
                <a:gd name="connsiteX72" fmla="*/ 2666076 w 3748455"/>
                <a:gd name="connsiteY72" fmla="*/ 1226328 h 4648052"/>
                <a:gd name="connsiteX73" fmla="*/ 2639206 w 3748455"/>
                <a:gd name="connsiteY73" fmla="*/ 1156098 h 4648052"/>
                <a:gd name="connsiteX74" fmla="*/ 2639206 w 3748455"/>
                <a:gd name="connsiteY74" fmla="*/ 1156097 h 4648052"/>
                <a:gd name="connsiteX75" fmla="*/ 2628718 w 3748455"/>
                <a:gd name="connsiteY75" fmla="*/ 1128685 h 4648052"/>
                <a:gd name="connsiteX76" fmla="*/ 2598050 w 3748455"/>
                <a:gd name="connsiteY76" fmla="*/ 1076507 h 4648052"/>
                <a:gd name="connsiteX77" fmla="*/ 1896745 w 3748455"/>
                <a:gd name="connsiteY77" fmla="*/ 704099 h 4648052"/>
                <a:gd name="connsiteX78" fmla="*/ 1322838 w 3748455"/>
                <a:gd name="connsiteY78" fmla="*/ 796798 h 4648052"/>
                <a:gd name="connsiteX79" fmla="*/ 1219163 w 3748455"/>
                <a:gd name="connsiteY79" fmla="*/ 861219 h 4648052"/>
                <a:gd name="connsiteX80" fmla="*/ 1201248 w 3748455"/>
                <a:gd name="connsiteY80" fmla="*/ 878364 h 4648052"/>
                <a:gd name="connsiteX81" fmla="*/ 1276417 w 3748455"/>
                <a:gd name="connsiteY81" fmla="*/ 851520 h 4648052"/>
                <a:gd name="connsiteX82" fmla="*/ 1677624 w 3748455"/>
                <a:gd name="connsiteY82" fmla="*/ 815820 h 4648052"/>
                <a:gd name="connsiteX83" fmla="*/ 2389942 w 3748455"/>
                <a:gd name="connsiteY83" fmla="*/ 1212266 h 4648052"/>
                <a:gd name="connsiteX84" fmla="*/ 2427246 w 3748455"/>
                <a:gd name="connsiteY84" fmla="*/ 1273557 h 4648052"/>
                <a:gd name="connsiteX85" fmla="*/ 2427247 w 3748455"/>
                <a:gd name="connsiteY85" fmla="*/ 1273558 h 4648052"/>
                <a:gd name="connsiteX86" fmla="*/ 2428544 w 3748455"/>
                <a:gd name="connsiteY86" fmla="*/ 1274449 h 4648052"/>
                <a:gd name="connsiteX87" fmla="*/ 2486025 w 3748455"/>
                <a:gd name="connsiteY87" fmla="*/ 1401443 h 4648052"/>
                <a:gd name="connsiteX88" fmla="*/ 2487269 w 3748455"/>
                <a:gd name="connsiteY88" fmla="*/ 1415075 h 4648052"/>
                <a:gd name="connsiteX89" fmla="*/ 2487270 w 3748455"/>
                <a:gd name="connsiteY89" fmla="*/ 1415077 h 4648052"/>
                <a:gd name="connsiteX90" fmla="*/ 2494513 w 3748455"/>
                <a:gd name="connsiteY90" fmla="*/ 1494334 h 4648052"/>
                <a:gd name="connsiteX91" fmla="*/ 2486026 w 3748455"/>
                <a:gd name="connsiteY91" fmla="*/ 1587224 h 4648052"/>
                <a:gd name="connsiteX92" fmla="*/ 2462981 w 3748455"/>
                <a:gd name="connsiteY92" fmla="*/ 1662738 h 4648052"/>
                <a:gd name="connsiteX93" fmla="*/ 2464592 w 3748455"/>
                <a:gd name="connsiteY93" fmla="*/ 1666287 h 4648052"/>
                <a:gd name="connsiteX94" fmla="*/ 2458406 w 3748455"/>
                <a:gd name="connsiteY94" fmla="*/ 1669097 h 4648052"/>
                <a:gd name="connsiteX95" fmla="*/ 2478908 w 3748455"/>
                <a:gd name="connsiteY95" fmla="*/ 1714240 h 4648052"/>
                <a:gd name="connsiteX96" fmla="*/ 2497003 w 3748455"/>
                <a:gd name="connsiteY96" fmla="*/ 1754086 h 4648052"/>
                <a:gd name="connsiteX97" fmla="*/ 2988557 w 3748455"/>
                <a:gd name="connsiteY97" fmla="*/ 2836467 h 4648052"/>
                <a:gd name="connsiteX98" fmla="*/ 2817282 w 3748455"/>
                <a:gd name="connsiteY98" fmla="*/ 3021401 h 4648052"/>
                <a:gd name="connsiteX99" fmla="*/ 2260694 w 3748455"/>
                <a:gd name="connsiteY99" fmla="*/ 1795819 h 4648052"/>
                <a:gd name="connsiteX100" fmla="*/ 2273449 w 3748455"/>
                <a:gd name="connsiteY100" fmla="*/ 1746570 h 4648052"/>
                <a:gd name="connsiteX101" fmla="*/ 2266806 w 3748455"/>
                <a:gd name="connsiteY101" fmla="*/ 1644895 h 4648052"/>
                <a:gd name="connsiteX102" fmla="*/ 2239936 w 3748455"/>
                <a:gd name="connsiteY102" fmla="*/ 1574666 h 4648052"/>
                <a:gd name="connsiteX103" fmla="*/ 2239936 w 3748455"/>
                <a:gd name="connsiteY103" fmla="*/ 1574665 h 4648052"/>
                <a:gd name="connsiteX104" fmla="*/ 2229448 w 3748455"/>
                <a:gd name="connsiteY104" fmla="*/ 1547252 h 4648052"/>
                <a:gd name="connsiteX105" fmla="*/ 2198780 w 3748455"/>
                <a:gd name="connsiteY105" fmla="*/ 1495074 h 4648052"/>
                <a:gd name="connsiteX106" fmla="*/ 1497475 w 3748455"/>
                <a:gd name="connsiteY106" fmla="*/ 1122667 h 4648052"/>
                <a:gd name="connsiteX107" fmla="*/ 923568 w 3748455"/>
                <a:gd name="connsiteY107" fmla="*/ 1215365 h 4648052"/>
                <a:gd name="connsiteX108" fmla="*/ 658377 w 3748455"/>
                <a:gd name="connsiteY108" fmla="*/ 1544880 h 4648052"/>
                <a:gd name="connsiteX109" fmla="*/ 702378 w 3748455"/>
                <a:gd name="connsiteY109" fmla="*/ 1744196 h 4648052"/>
                <a:gd name="connsiteX110" fmla="*/ 733046 w 3748455"/>
                <a:gd name="connsiteY110" fmla="*/ 1796375 h 4648052"/>
                <a:gd name="connsiteX111" fmla="*/ 779418 w 3748455"/>
                <a:gd name="connsiteY111" fmla="*/ 1865576 h 4648052"/>
                <a:gd name="connsiteX112" fmla="*/ 830777 w 3748455"/>
                <a:gd name="connsiteY112" fmla="*/ 1920296 h 4648052"/>
                <a:gd name="connsiteX113" fmla="*/ 881198 w 3748455"/>
                <a:gd name="connsiteY113" fmla="*/ 2031321 h 4648052"/>
                <a:gd name="connsiteX114" fmla="*/ 881437 w 3748455"/>
                <a:gd name="connsiteY114" fmla="*/ 2031213 h 4648052"/>
                <a:gd name="connsiteX115" fmla="*/ 1284911 w 3748455"/>
                <a:gd name="connsiteY115" fmla="*/ 2919645 h 4648052"/>
                <a:gd name="connsiteX116" fmla="*/ 1348979 w 3748455"/>
                <a:gd name="connsiteY116" fmla="*/ 2873171 h 4648052"/>
                <a:gd name="connsiteX117" fmla="*/ 1349030 w 3748455"/>
                <a:gd name="connsiteY117" fmla="*/ 2872053 h 4648052"/>
                <a:gd name="connsiteX118" fmla="*/ 1350431 w 3748455"/>
                <a:gd name="connsiteY118" fmla="*/ 2872118 h 4648052"/>
                <a:gd name="connsiteX119" fmla="*/ 1353013 w 3748455"/>
                <a:gd name="connsiteY119" fmla="*/ 2870245 h 4648052"/>
                <a:gd name="connsiteX120" fmla="*/ 1354508 w 3748455"/>
                <a:gd name="connsiteY120" fmla="*/ 2872306 h 4648052"/>
                <a:gd name="connsiteX121" fmla="*/ 2539195 w 3748455"/>
                <a:gd name="connsiteY121" fmla="*/ 2926781 h 4648052"/>
                <a:gd name="connsiteX122" fmla="*/ 2538451 w 3748455"/>
                <a:gd name="connsiteY122" fmla="*/ 2942985 h 4648052"/>
                <a:gd name="connsiteX123" fmla="*/ 2548289 w 3748455"/>
                <a:gd name="connsiteY123" fmla="*/ 2932990 h 4648052"/>
                <a:gd name="connsiteX124" fmla="*/ 2645487 w 3748455"/>
                <a:gd name="connsiteY124" fmla="*/ 3165559 h 4648052"/>
                <a:gd name="connsiteX125" fmla="*/ 1811565 w 3748455"/>
                <a:gd name="connsiteY125" fmla="*/ 4012760 h 4648052"/>
                <a:gd name="connsiteX126" fmla="*/ 1780867 w 3748455"/>
                <a:gd name="connsiteY126" fmla="*/ 4043948 h 4648052"/>
                <a:gd name="connsiteX127" fmla="*/ 1746086 w 3748455"/>
                <a:gd name="connsiteY127" fmla="*/ 4079282 h 4648052"/>
                <a:gd name="connsiteX128" fmla="*/ 1750927 w 3748455"/>
                <a:gd name="connsiteY128" fmla="*/ 4084049 h 4648052"/>
                <a:gd name="connsiteX129" fmla="*/ 1748192 w 3748455"/>
                <a:gd name="connsiteY129" fmla="*/ 4086827 h 4648052"/>
                <a:gd name="connsiteX130" fmla="*/ 1743852 w 3748455"/>
                <a:gd name="connsiteY130" fmla="*/ 4165659 h 4648052"/>
                <a:gd name="connsiteX131" fmla="*/ 1719865 w 3748455"/>
                <a:gd name="connsiteY131" fmla="*/ 4255800 h 4648052"/>
                <a:gd name="connsiteX132" fmla="*/ 1685797 w 3748455"/>
                <a:gd name="connsiteY132" fmla="*/ 4327727 h 4648052"/>
                <a:gd name="connsiteX133" fmla="*/ 1638608 w 3748455"/>
                <a:gd name="connsiteY133" fmla="*/ 4384217 h 4648052"/>
                <a:gd name="connsiteX134" fmla="*/ 1584378 w 3748455"/>
                <a:gd name="connsiteY134" fmla="*/ 4437066 h 4648052"/>
                <a:gd name="connsiteX135" fmla="*/ 1580751 w 3748455"/>
                <a:gd name="connsiteY135" fmla="*/ 4439957 h 4648052"/>
                <a:gd name="connsiteX136" fmla="*/ 1580750 w 3748455"/>
                <a:gd name="connsiteY136" fmla="*/ 4439957 h 4648052"/>
                <a:gd name="connsiteX137" fmla="*/ 1524637 w 3748455"/>
                <a:gd name="connsiteY137" fmla="*/ 4484674 h 4648052"/>
                <a:gd name="connsiteX138" fmla="*/ 719410 w 3748455"/>
                <a:gd name="connsiteY138" fmla="*/ 4611861 h 4648052"/>
                <a:gd name="connsiteX139" fmla="*/ 257659 w 3748455"/>
                <a:gd name="connsiteY139" fmla="*/ 4359303 h 4648052"/>
                <a:gd name="connsiteX140" fmla="*/ 248192 w 3748455"/>
                <a:gd name="connsiteY140" fmla="*/ 4348572 h 4648052"/>
                <a:gd name="connsiteX141" fmla="*/ 193202 w 3748455"/>
                <a:gd name="connsiteY141" fmla="*/ 4304770 h 4648052"/>
                <a:gd name="connsiteX142" fmla="*/ 0 w 3748455"/>
                <a:gd name="connsiteY142" fmla="*/ 3966659 h 4648052"/>
                <a:gd name="connsiteX143" fmla="*/ 25100 w 3748455"/>
                <a:gd name="connsiteY143" fmla="*/ 3803609 h 4648052"/>
                <a:gd name="connsiteX144" fmla="*/ 34628 w 3748455"/>
                <a:gd name="connsiteY144" fmla="*/ 3818766 h 4648052"/>
                <a:gd name="connsiteX145" fmla="*/ 42328 w 3748455"/>
                <a:gd name="connsiteY145" fmla="*/ 3791219 h 4648052"/>
                <a:gd name="connsiteX146" fmla="*/ 205768 w 3748455"/>
                <a:gd name="connsiteY146" fmla="*/ 3634908 h 4648052"/>
                <a:gd name="connsiteX147" fmla="*/ 207786 w 3748455"/>
                <a:gd name="connsiteY147" fmla="*/ 3634110 h 4648052"/>
                <a:gd name="connsiteX148" fmla="*/ 265132 w 3748455"/>
                <a:gd name="connsiteY148" fmla="*/ 3598795 h 4648052"/>
                <a:gd name="connsiteX149" fmla="*/ 347554 w 3748455"/>
                <a:gd name="connsiteY149" fmla="*/ 3566230 h 4648052"/>
                <a:gd name="connsiteX150" fmla="*/ 414314 w 3748455"/>
                <a:gd name="connsiteY150" fmla="*/ 3551151 h 4648052"/>
                <a:gd name="connsiteX151" fmla="*/ 1281353 w 3748455"/>
                <a:gd name="connsiteY151" fmla="*/ 2922225 h 4648052"/>
                <a:gd name="connsiteX152" fmla="*/ 1251249 w 3748455"/>
                <a:gd name="connsiteY152" fmla="*/ 2943819 h 4648052"/>
                <a:gd name="connsiteX153" fmla="*/ 844429 w 3748455"/>
                <a:gd name="connsiteY153" fmla="*/ 2048020 h 4648052"/>
                <a:gd name="connsiteX154" fmla="*/ 835644 w 3748455"/>
                <a:gd name="connsiteY154" fmla="*/ 2009742 h 4648052"/>
                <a:gd name="connsiteX155" fmla="*/ 619021 w 3748455"/>
                <a:gd name="connsiteY155" fmla="*/ 1498387 h 4648052"/>
                <a:gd name="connsiteX156" fmla="*/ 986096 w 3748455"/>
                <a:gd name="connsiteY156" fmla="*/ 968978 h 4648052"/>
                <a:gd name="connsiteX157" fmla="*/ 1051327 w 3748455"/>
                <a:gd name="connsiteY157" fmla="*/ 936400 h 4648052"/>
                <a:gd name="connsiteX158" fmla="*/ 1064363 w 3748455"/>
                <a:gd name="connsiteY158" fmla="*/ 897743 h 4648052"/>
                <a:gd name="connsiteX159" fmla="*/ 1342377 w 3748455"/>
                <a:gd name="connsiteY159" fmla="*/ 576645 h 4648052"/>
                <a:gd name="connsiteX160" fmla="*/ 1413907 w 3748455"/>
                <a:gd name="connsiteY160" fmla="*/ 538392 h 4648052"/>
                <a:gd name="connsiteX161" fmla="*/ 1424991 w 3748455"/>
                <a:gd name="connsiteY161" fmla="*/ 505524 h 4648052"/>
                <a:gd name="connsiteX162" fmla="*/ 1837786 w 3748455"/>
                <a:gd name="connsiteY162" fmla="*/ 112348 h 464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3748455" h="4648052">
                  <a:moveTo>
                    <a:pt x="1347012" y="2915943"/>
                  </a:moveTo>
                  <a:lnTo>
                    <a:pt x="366637" y="3586214"/>
                  </a:lnTo>
                  <a:lnTo>
                    <a:pt x="365523" y="3586543"/>
                  </a:lnTo>
                  <a:lnTo>
                    <a:pt x="380813" y="3575452"/>
                  </a:lnTo>
                  <a:lnTo>
                    <a:pt x="354445" y="3581407"/>
                  </a:lnTo>
                  <a:cubicBezTo>
                    <a:pt x="207955" y="3626290"/>
                    <a:pt x="103921" y="3719699"/>
                    <a:pt x="89608" y="3838172"/>
                  </a:cubicBezTo>
                  <a:lnTo>
                    <a:pt x="91771" y="3905539"/>
                  </a:lnTo>
                  <a:lnTo>
                    <a:pt x="87146" y="3907640"/>
                  </a:lnTo>
                  <a:lnTo>
                    <a:pt x="89138" y="3911652"/>
                  </a:lnTo>
                  <a:cubicBezTo>
                    <a:pt x="100539" y="3945527"/>
                    <a:pt x="104767" y="3989524"/>
                    <a:pt x="123339" y="4013276"/>
                  </a:cubicBezTo>
                  <a:cubicBezTo>
                    <a:pt x="239631" y="4137258"/>
                    <a:pt x="435973" y="4238419"/>
                    <a:pt x="655823" y="4261768"/>
                  </a:cubicBezTo>
                  <a:cubicBezTo>
                    <a:pt x="875672" y="4285116"/>
                    <a:pt x="1280052" y="4295917"/>
                    <a:pt x="1442438" y="4153364"/>
                  </a:cubicBezTo>
                  <a:lnTo>
                    <a:pt x="1489185" y="4114921"/>
                  </a:lnTo>
                  <a:lnTo>
                    <a:pt x="1508464" y="4092789"/>
                  </a:lnTo>
                  <a:lnTo>
                    <a:pt x="1508463" y="4092789"/>
                  </a:lnTo>
                  <a:lnTo>
                    <a:pt x="1557855" y="4036091"/>
                  </a:lnTo>
                  <a:cubicBezTo>
                    <a:pt x="1576369" y="4007359"/>
                    <a:pt x="1590309" y="3976235"/>
                    <a:pt x="1599071" y="3942907"/>
                  </a:cubicBezTo>
                  <a:lnTo>
                    <a:pt x="1604038" y="3892277"/>
                  </a:lnTo>
                  <a:lnTo>
                    <a:pt x="2510642" y="2971236"/>
                  </a:lnTo>
                  <a:lnTo>
                    <a:pt x="1346930" y="2917724"/>
                  </a:lnTo>
                  <a:close/>
                  <a:moveTo>
                    <a:pt x="2427246" y="1273558"/>
                  </a:moveTo>
                  <a:lnTo>
                    <a:pt x="2429657" y="1277520"/>
                  </a:lnTo>
                  <a:lnTo>
                    <a:pt x="2430992" y="1280303"/>
                  </a:lnTo>
                  <a:lnTo>
                    <a:pt x="2429657" y="1277519"/>
                  </a:lnTo>
                  <a:close/>
                  <a:moveTo>
                    <a:pt x="1837786" y="112348"/>
                  </a:moveTo>
                  <a:lnTo>
                    <a:pt x="1904488" y="90137"/>
                  </a:lnTo>
                  <a:lnTo>
                    <a:pt x="1917069" y="83319"/>
                  </a:lnTo>
                  <a:cubicBezTo>
                    <a:pt x="2069757" y="17295"/>
                    <a:pt x="2249148" y="-12741"/>
                    <a:pt x="2437522" y="5034"/>
                  </a:cubicBezTo>
                  <a:cubicBezTo>
                    <a:pt x="2751479" y="34661"/>
                    <a:pt x="3006184" y="189462"/>
                    <a:pt x="3149840" y="401480"/>
                  </a:cubicBezTo>
                  <a:lnTo>
                    <a:pt x="3187144" y="462771"/>
                  </a:lnTo>
                  <a:lnTo>
                    <a:pt x="3187144" y="462772"/>
                  </a:lnTo>
                  <a:lnTo>
                    <a:pt x="3189555" y="466734"/>
                  </a:lnTo>
                  <a:cubicBezTo>
                    <a:pt x="3201647" y="489013"/>
                    <a:pt x="3212578" y="511795"/>
                    <a:pt x="3222294" y="535014"/>
                  </a:cubicBezTo>
                  <a:lnTo>
                    <a:pt x="3247168" y="604291"/>
                  </a:lnTo>
                  <a:lnTo>
                    <a:pt x="3254411" y="683548"/>
                  </a:lnTo>
                  <a:cubicBezTo>
                    <a:pt x="3254412" y="716497"/>
                    <a:pt x="3251389" y="747887"/>
                    <a:pt x="3245923" y="776438"/>
                  </a:cubicBezTo>
                  <a:lnTo>
                    <a:pt x="3222878" y="851952"/>
                  </a:lnTo>
                  <a:lnTo>
                    <a:pt x="3224490" y="855501"/>
                  </a:lnTo>
                  <a:lnTo>
                    <a:pt x="3218304" y="858311"/>
                  </a:lnTo>
                  <a:lnTo>
                    <a:pt x="3238806" y="903454"/>
                  </a:lnTo>
                  <a:lnTo>
                    <a:pt x="3256901" y="943300"/>
                  </a:lnTo>
                  <a:lnTo>
                    <a:pt x="3748455" y="2025681"/>
                  </a:lnTo>
                  <a:lnTo>
                    <a:pt x="3577180" y="2210615"/>
                  </a:lnTo>
                  <a:lnTo>
                    <a:pt x="3020592" y="985033"/>
                  </a:lnTo>
                  <a:lnTo>
                    <a:pt x="3033347" y="935784"/>
                  </a:lnTo>
                  <a:cubicBezTo>
                    <a:pt x="3036585" y="901475"/>
                    <a:pt x="3034204" y="867456"/>
                    <a:pt x="3026704" y="834109"/>
                  </a:cubicBezTo>
                  <a:lnTo>
                    <a:pt x="2999834" y="763880"/>
                  </a:lnTo>
                  <a:lnTo>
                    <a:pt x="2999834" y="763879"/>
                  </a:lnTo>
                  <a:lnTo>
                    <a:pt x="2989346" y="736466"/>
                  </a:lnTo>
                  <a:lnTo>
                    <a:pt x="2958678" y="684288"/>
                  </a:lnTo>
                  <a:cubicBezTo>
                    <a:pt x="2855247" y="494570"/>
                    <a:pt x="2585514" y="342846"/>
                    <a:pt x="2257373" y="311881"/>
                  </a:cubicBezTo>
                  <a:cubicBezTo>
                    <a:pt x="2038612" y="291238"/>
                    <a:pt x="1835313" y="328174"/>
                    <a:pt x="1683466" y="404579"/>
                  </a:cubicBezTo>
                  <a:lnTo>
                    <a:pt x="1586611" y="464763"/>
                  </a:lnTo>
                  <a:lnTo>
                    <a:pt x="1675687" y="432952"/>
                  </a:lnTo>
                  <a:cubicBezTo>
                    <a:pt x="1799386" y="397484"/>
                    <a:pt x="1935614" y="383921"/>
                    <a:pt x="2076894" y="397252"/>
                  </a:cubicBezTo>
                  <a:cubicBezTo>
                    <a:pt x="2390851" y="426880"/>
                    <a:pt x="2645556" y="581680"/>
                    <a:pt x="2789212" y="793698"/>
                  </a:cubicBezTo>
                  <a:lnTo>
                    <a:pt x="2826516" y="854990"/>
                  </a:lnTo>
                  <a:lnTo>
                    <a:pt x="2826516" y="854990"/>
                  </a:lnTo>
                  <a:lnTo>
                    <a:pt x="2828927" y="858953"/>
                  </a:lnTo>
                  <a:cubicBezTo>
                    <a:pt x="2841019" y="881231"/>
                    <a:pt x="2851950" y="904014"/>
                    <a:pt x="2861666" y="927232"/>
                  </a:cubicBezTo>
                  <a:lnTo>
                    <a:pt x="2886540" y="996510"/>
                  </a:lnTo>
                  <a:lnTo>
                    <a:pt x="2893783" y="1075767"/>
                  </a:lnTo>
                  <a:cubicBezTo>
                    <a:pt x="2893784" y="1108716"/>
                    <a:pt x="2890761" y="1140106"/>
                    <a:pt x="2885295" y="1168656"/>
                  </a:cubicBezTo>
                  <a:lnTo>
                    <a:pt x="2862250" y="1244170"/>
                  </a:lnTo>
                  <a:lnTo>
                    <a:pt x="2863862" y="1247720"/>
                  </a:lnTo>
                  <a:lnTo>
                    <a:pt x="2857676" y="1250530"/>
                  </a:lnTo>
                  <a:lnTo>
                    <a:pt x="2878178" y="1295672"/>
                  </a:lnTo>
                  <a:lnTo>
                    <a:pt x="2896273" y="1335518"/>
                  </a:lnTo>
                  <a:lnTo>
                    <a:pt x="3387827" y="2417900"/>
                  </a:lnTo>
                  <a:lnTo>
                    <a:pt x="3216552" y="2602833"/>
                  </a:lnTo>
                  <a:lnTo>
                    <a:pt x="2659964" y="1377251"/>
                  </a:lnTo>
                  <a:lnTo>
                    <a:pt x="2672719" y="1328002"/>
                  </a:lnTo>
                  <a:cubicBezTo>
                    <a:pt x="2675957" y="1293694"/>
                    <a:pt x="2673576" y="1259674"/>
                    <a:pt x="2666076" y="1226328"/>
                  </a:cubicBezTo>
                  <a:lnTo>
                    <a:pt x="2639206" y="1156098"/>
                  </a:lnTo>
                  <a:lnTo>
                    <a:pt x="2639206" y="1156097"/>
                  </a:lnTo>
                  <a:lnTo>
                    <a:pt x="2628718" y="1128685"/>
                  </a:lnTo>
                  <a:lnTo>
                    <a:pt x="2598050" y="1076507"/>
                  </a:lnTo>
                  <a:cubicBezTo>
                    <a:pt x="2494619" y="886788"/>
                    <a:pt x="2224886" y="735065"/>
                    <a:pt x="1896745" y="704099"/>
                  </a:cubicBezTo>
                  <a:cubicBezTo>
                    <a:pt x="1677984" y="683456"/>
                    <a:pt x="1474685" y="720393"/>
                    <a:pt x="1322838" y="796798"/>
                  </a:cubicBezTo>
                  <a:cubicBezTo>
                    <a:pt x="1284876" y="815899"/>
                    <a:pt x="1250130" y="837467"/>
                    <a:pt x="1219163" y="861219"/>
                  </a:cubicBezTo>
                  <a:lnTo>
                    <a:pt x="1201248" y="878364"/>
                  </a:lnTo>
                  <a:lnTo>
                    <a:pt x="1276417" y="851520"/>
                  </a:lnTo>
                  <a:cubicBezTo>
                    <a:pt x="1400116" y="816051"/>
                    <a:pt x="1536344" y="802489"/>
                    <a:pt x="1677624" y="815820"/>
                  </a:cubicBezTo>
                  <a:cubicBezTo>
                    <a:pt x="1991581" y="845447"/>
                    <a:pt x="2246286" y="1000248"/>
                    <a:pt x="2389942" y="1212266"/>
                  </a:cubicBezTo>
                  <a:lnTo>
                    <a:pt x="2427246" y="1273557"/>
                  </a:lnTo>
                  <a:lnTo>
                    <a:pt x="2427247" y="1273558"/>
                  </a:lnTo>
                  <a:lnTo>
                    <a:pt x="2428544" y="1274449"/>
                  </a:lnTo>
                  <a:cubicBezTo>
                    <a:pt x="2454389" y="1298600"/>
                    <a:pt x="2475094" y="1344343"/>
                    <a:pt x="2486025" y="1401443"/>
                  </a:cubicBezTo>
                  <a:lnTo>
                    <a:pt x="2487269" y="1415075"/>
                  </a:lnTo>
                  <a:lnTo>
                    <a:pt x="2487270" y="1415077"/>
                  </a:lnTo>
                  <a:lnTo>
                    <a:pt x="2494513" y="1494334"/>
                  </a:lnTo>
                  <a:cubicBezTo>
                    <a:pt x="2494514" y="1527283"/>
                    <a:pt x="2491491" y="1558673"/>
                    <a:pt x="2486026" y="1587224"/>
                  </a:cubicBezTo>
                  <a:lnTo>
                    <a:pt x="2462981" y="1662738"/>
                  </a:lnTo>
                  <a:lnTo>
                    <a:pt x="2464592" y="1666287"/>
                  </a:lnTo>
                  <a:lnTo>
                    <a:pt x="2458406" y="1669097"/>
                  </a:lnTo>
                  <a:lnTo>
                    <a:pt x="2478908" y="1714240"/>
                  </a:lnTo>
                  <a:lnTo>
                    <a:pt x="2497003" y="1754086"/>
                  </a:lnTo>
                  <a:lnTo>
                    <a:pt x="2988557" y="2836467"/>
                  </a:lnTo>
                  <a:lnTo>
                    <a:pt x="2817282" y="3021401"/>
                  </a:lnTo>
                  <a:lnTo>
                    <a:pt x="2260694" y="1795819"/>
                  </a:lnTo>
                  <a:lnTo>
                    <a:pt x="2273449" y="1746570"/>
                  </a:lnTo>
                  <a:cubicBezTo>
                    <a:pt x="2276687" y="1712261"/>
                    <a:pt x="2274307" y="1678242"/>
                    <a:pt x="2266806" y="1644895"/>
                  </a:cubicBezTo>
                  <a:lnTo>
                    <a:pt x="2239936" y="1574666"/>
                  </a:lnTo>
                  <a:lnTo>
                    <a:pt x="2239936" y="1574665"/>
                  </a:lnTo>
                  <a:lnTo>
                    <a:pt x="2229448" y="1547252"/>
                  </a:lnTo>
                  <a:lnTo>
                    <a:pt x="2198780" y="1495074"/>
                  </a:lnTo>
                  <a:cubicBezTo>
                    <a:pt x="2095349" y="1305356"/>
                    <a:pt x="1825616" y="1153632"/>
                    <a:pt x="1497475" y="1122667"/>
                  </a:cubicBezTo>
                  <a:cubicBezTo>
                    <a:pt x="1278715" y="1102024"/>
                    <a:pt x="1075415" y="1138960"/>
                    <a:pt x="923568" y="1215365"/>
                  </a:cubicBezTo>
                  <a:cubicBezTo>
                    <a:pt x="771721" y="1291771"/>
                    <a:pt x="671327" y="1407645"/>
                    <a:pt x="658377" y="1544880"/>
                  </a:cubicBezTo>
                  <a:cubicBezTo>
                    <a:pt x="651902" y="1613496"/>
                    <a:pt x="667901" y="1680957"/>
                    <a:pt x="702378" y="1744196"/>
                  </a:cubicBezTo>
                  <a:lnTo>
                    <a:pt x="733046" y="1796375"/>
                  </a:lnTo>
                  <a:cubicBezTo>
                    <a:pt x="745977" y="1820090"/>
                    <a:pt x="761503" y="1843211"/>
                    <a:pt x="779418" y="1865576"/>
                  </a:cubicBezTo>
                  <a:lnTo>
                    <a:pt x="830777" y="1920296"/>
                  </a:lnTo>
                  <a:lnTo>
                    <a:pt x="881198" y="2031321"/>
                  </a:lnTo>
                  <a:lnTo>
                    <a:pt x="881437" y="2031213"/>
                  </a:lnTo>
                  <a:lnTo>
                    <a:pt x="1284911" y="2919645"/>
                  </a:lnTo>
                  <a:lnTo>
                    <a:pt x="1348979" y="2873171"/>
                  </a:lnTo>
                  <a:lnTo>
                    <a:pt x="1349030" y="2872053"/>
                  </a:lnTo>
                  <a:lnTo>
                    <a:pt x="1350431" y="2872118"/>
                  </a:lnTo>
                  <a:lnTo>
                    <a:pt x="1353013" y="2870245"/>
                  </a:lnTo>
                  <a:lnTo>
                    <a:pt x="1354508" y="2872306"/>
                  </a:lnTo>
                  <a:lnTo>
                    <a:pt x="2539195" y="2926781"/>
                  </a:lnTo>
                  <a:lnTo>
                    <a:pt x="2538451" y="2942985"/>
                  </a:lnTo>
                  <a:lnTo>
                    <a:pt x="2548289" y="2932990"/>
                  </a:lnTo>
                  <a:lnTo>
                    <a:pt x="2645487" y="3165559"/>
                  </a:lnTo>
                  <a:lnTo>
                    <a:pt x="1811565" y="4012760"/>
                  </a:lnTo>
                  <a:lnTo>
                    <a:pt x="1780867" y="4043948"/>
                  </a:lnTo>
                  <a:lnTo>
                    <a:pt x="1746086" y="4079282"/>
                  </a:lnTo>
                  <a:lnTo>
                    <a:pt x="1750927" y="4084049"/>
                  </a:lnTo>
                  <a:lnTo>
                    <a:pt x="1748192" y="4086827"/>
                  </a:lnTo>
                  <a:lnTo>
                    <a:pt x="1743852" y="4165659"/>
                  </a:lnTo>
                  <a:cubicBezTo>
                    <a:pt x="1739161" y="4194348"/>
                    <a:pt x="1731201" y="4224862"/>
                    <a:pt x="1719865" y="4255800"/>
                  </a:cubicBezTo>
                  <a:lnTo>
                    <a:pt x="1685797" y="4327727"/>
                  </a:lnTo>
                  <a:lnTo>
                    <a:pt x="1638608" y="4384217"/>
                  </a:lnTo>
                  <a:cubicBezTo>
                    <a:pt x="1621497" y="4402677"/>
                    <a:pt x="1603396" y="4420308"/>
                    <a:pt x="1584378" y="4437066"/>
                  </a:cubicBezTo>
                  <a:lnTo>
                    <a:pt x="1580751" y="4439957"/>
                  </a:lnTo>
                  <a:lnTo>
                    <a:pt x="1580750" y="4439957"/>
                  </a:lnTo>
                  <a:lnTo>
                    <a:pt x="1524637" y="4484674"/>
                  </a:lnTo>
                  <a:cubicBezTo>
                    <a:pt x="1316809" y="4634328"/>
                    <a:pt x="1024395" y="4692052"/>
                    <a:pt x="719410" y="4611861"/>
                  </a:cubicBezTo>
                  <a:cubicBezTo>
                    <a:pt x="536420" y="4563745"/>
                    <a:pt x="378312" y="4473826"/>
                    <a:pt x="257659" y="4359303"/>
                  </a:cubicBezTo>
                  <a:lnTo>
                    <a:pt x="248192" y="4348572"/>
                  </a:lnTo>
                  <a:lnTo>
                    <a:pt x="193202" y="4304770"/>
                  </a:lnTo>
                  <a:cubicBezTo>
                    <a:pt x="92658" y="4209335"/>
                    <a:pt x="41250" y="4086310"/>
                    <a:pt x="0" y="3966659"/>
                  </a:cubicBezTo>
                  <a:lnTo>
                    <a:pt x="25100" y="3803609"/>
                  </a:lnTo>
                  <a:cubicBezTo>
                    <a:pt x="28276" y="3808662"/>
                    <a:pt x="31453" y="3813713"/>
                    <a:pt x="34628" y="3818766"/>
                  </a:cubicBezTo>
                  <a:lnTo>
                    <a:pt x="42328" y="3791219"/>
                  </a:lnTo>
                  <a:cubicBezTo>
                    <a:pt x="71314" y="3726714"/>
                    <a:pt x="129197" y="3672920"/>
                    <a:pt x="205768" y="3634908"/>
                  </a:cubicBezTo>
                  <a:lnTo>
                    <a:pt x="207786" y="3634110"/>
                  </a:lnTo>
                  <a:lnTo>
                    <a:pt x="265132" y="3598795"/>
                  </a:lnTo>
                  <a:cubicBezTo>
                    <a:pt x="290657" y="3586124"/>
                    <a:pt x="318257" y="3575206"/>
                    <a:pt x="347554" y="3566230"/>
                  </a:cubicBezTo>
                  <a:lnTo>
                    <a:pt x="414314" y="3551151"/>
                  </a:lnTo>
                  <a:lnTo>
                    <a:pt x="1281353" y="2922225"/>
                  </a:lnTo>
                  <a:lnTo>
                    <a:pt x="1251249" y="2943819"/>
                  </a:lnTo>
                  <a:lnTo>
                    <a:pt x="844429" y="2048020"/>
                  </a:lnTo>
                  <a:lnTo>
                    <a:pt x="835644" y="2009742"/>
                  </a:lnTo>
                  <a:cubicBezTo>
                    <a:pt x="756167" y="1883825"/>
                    <a:pt x="565395" y="1640058"/>
                    <a:pt x="619021" y="1498387"/>
                  </a:cubicBezTo>
                  <a:cubicBezTo>
                    <a:pt x="640095" y="1275076"/>
                    <a:pt x="780773" y="1086380"/>
                    <a:pt x="986096" y="968978"/>
                  </a:cubicBezTo>
                  <a:lnTo>
                    <a:pt x="1051327" y="936400"/>
                  </a:lnTo>
                  <a:lnTo>
                    <a:pt x="1064363" y="897743"/>
                  </a:lnTo>
                  <a:cubicBezTo>
                    <a:pt x="1118962" y="768826"/>
                    <a:pt x="1216501" y="658545"/>
                    <a:pt x="1342377" y="576645"/>
                  </a:cubicBezTo>
                  <a:lnTo>
                    <a:pt x="1413907" y="538392"/>
                  </a:lnTo>
                  <a:lnTo>
                    <a:pt x="1424991" y="505524"/>
                  </a:lnTo>
                  <a:cubicBezTo>
                    <a:pt x="1497790" y="333635"/>
                    <a:pt x="1646925" y="194877"/>
                    <a:pt x="1837786" y="112348"/>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000000"/>
                </a:solidFill>
                <a:latin typeface="Arial" panose="020B0604020202020204" pitchFamily="34" charset="0"/>
                <a:cs typeface="Arial" panose="020B0604020202020204" pitchFamily="34" charset="0"/>
              </a:endParaRPr>
            </a:p>
          </p:txBody>
        </p:sp>
      </p:grpSp>
      <p:grpSp>
        <p:nvGrpSpPr>
          <p:cNvPr id="134" name="Group 133">
            <a:extLst>
              <a:ext uri="{FF2B5EF4-FFF2-40B4-BE49-F238E27FC236}">
                <a16:creationId xmlns:a16="http://schemas.microsoft.com/office/drawing/2014/main" id="{AF7AE569-B4CE-C26B-3DB7-B3178BDFAA3C}"/>
              </a:ext>
            </a:extLst>
          </p:cNvPr>
          <p:cNvGrpSpPr/>
          <p:nvPr/>
        </p:nvGrpSpPr>
        <p:grpSpPr>
          <a:xfrm>
            <a:off x="839032" y="4997754"/>
            <a:ext cx="1509165" cy="364930"/>
            <a:chOff x="440290" y="4772704"/>
            <a:chExt cx="1509165" cy="364930"/>
          </a:xfrm>
        </p:grpSpPr>
        <p:sp>
          <p:nvSpPr>
            <p:cNvPr id="135" name="Rectangle 134">
              <a:extLst>
                <a:ext uri="{FF2B5EF4-FFF2-40B4-BE49-F238E27FC236}">
                  <a16:creationId xmlns:a16="http://schemas.microsoft.com/office/drawing/2014/main" id="{17680846-6F3B-B038-08DA-A2EC6B811BAF}"/>
                </a:ext>
              </a:extLst>
            </p:cNvPr>
            <p:cNvSpPr/>
            <p:nvPr/>
          </p:nvSpPr>
          <p:spPr>
            <a:xfrm>
              <a:off x="985730" y="4773020"/>
              <a:ext cx="963725" cy="338554"/>
            </a:xfrm>
            <a:prstGeom prst="rect">
              <a:avLst/>
            </a:prstGeom>
          </p:spPr>
          <p:txBody>
            <a:bodyPr wrap="none">
              <a:spAutoFit/>
            </a:bodyPr>
            <a:lstStyle/>
            <a:p>
              <a:pPr>
                <a:defRPr/>
              </a:pPr>
              <a:r>
                <a:rPr lang="en-GB" sz="1600" kern="0" dirty="0">
                  <a:solidFill>
                    <a:srgbClr val="000000"/>
                  </a:solidFill>
                  <a:latin typeface="Aptos" panose="020B0004020202020204" pitchFamily="34" charset="0"/>
                  <a:cs typeface="Arial" panose="020B0604020202020204" pitchFamily="34" charset="0"/>
                </a:rPr>
                <a:t>Days out</a:t>
              </a:r>
            </a:p>
          </p:txBody>
        </p:sp>
        <p:grpSp>
          <p:nvGrpSpPr>
            <p:cNvPr id="136" name="Group 9">
              <a:extLst>
                <a:ext uri="{FF2B5EF4-FFF2-40B4-BE49-F238E27FC236}">
                  <a16:creationId xmlns:a16="http://schemas.microsoft.com/office/drawing/2014/main" id="{8B8F9EF0-F669-7754-F93A-6C8D79662BF1}"/>
                </a:ext>
              </a:extLst>
            </p:cNvPr>
            <p:cNvGrpSpPr/>
            <p:nvPr/>
          </p:nvGrpSpPr>
          <p:grpSpPr>
            <a:xfrm>
              <a:off x="440290" y="4772704"/>
              <a:ext cx="432792" cy="364930"/>
              <a:chOff x="1329211" y="551465"/>
              <a:chExt cx="5956734" cy="5022725"/>
            </a:xfrm>
          </p:grpSpPr>
          <p:sp>
            <p:nvSpPr>
              <p:cNvPr id="137" name="Donut 384">
                <a:extLst>
                  <a:ext uri="{FF2B5EF4-FFF2-40B4-BE49-F238E27FC236}">
                    <a16:creationId xmlns:a16="http://schemas.microsoft.com/office/drawing/2014/main" id="{E206D5DD-3C59-DB5A-41C9-962359100464}"/>
                  </a:ext>
                </a:extLst>
              </p:cNvPr>
              <p:cNvSpPr/>
              <p:nvPr/>
            </p:nvSpPr>
            <p:spPr>
              <a:xfrm>
                <a:off x="1329211" y="3164574"/>
                <a:ext cx="2409616" cy="2409616"/>
              </a:xfrm>
              <a:prstGeom prst="donut">
                <a:avLst>
                  <a:gd name="adj" fmla="val 9018"/>
                </a:avLst>
              </a:prstGeom>
              <a:solidFill>
                <a:srgbClr val="007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38" name="Donut 385">
                <a:extLst>
                  <a:ext uri="{FF2B5EF4-FFF2-40B4-BE49-F238E27FC236}">
                    <a16:creationId xmlns:a16="http://schemas.microsoft.com/office/drawing/2014/main" id="{6CE3FD00-A385-145C-6186-27646D2B602B}"/>
                  </a:ext>
                </a:extLst>
              </p:cNvPr>
              <p:cNvSpPr/>
              <p:nvPr/>
            </p:nvSpPr>
            <p:spPr>
              <a:xfrm>
                <a:off x="4876329" y="3164574"/>
                <a:ext cx="2409616" cy="2409616"/>
              </a:xfrm>
              <a:prstGeom prst="donut">
                <a:avLst>
                  <a:gd name="adj" fmla="val 9018"/>
                </a:avLst>
              </a:prstGeom>
              <a:solidFill>
                <a:srgbClr val="0072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39" name="Round Same Side Corner Rectangle 4">
                <a:extLst>
                  <a:ext uri="{FF2B5EF4-FFF2-40B4-BE49-F238E27FC236}">
                    <a16:creationId xmlns:a16="http://schemas.microsoft.com/office/drawing/2014/main" id="{273F6CAD-712E-7460-04FE-8E4E08FACC4B}"/>
                  </a:ext>
                </a:extLst>
              </p:cNvPr>
              <p:cNvSpPr/>
              <p:nvPr/>
            </p:nvSpPr>
            <p:spPr>
              <a:xfrm rot="10800000">
                <a:off x="2916041" y="1265225"/>
                <a:ext cx="3074533" cy="3429664"/>
              </a:xfrm>
              <a:custGeom>
                <a:avLst/>
                <a:gdLst>
                  <a:gd name="connsiteX0" fmla="*/ 1754805 w 3074533"/>
                  <a:gd name="connsiteY0" fmla="*/ 3429288 h 3429664"/>
                  <a:gd name="connsiteX1" fmla="*/ 1579660 w 3074533"/>
                  <a:gd name="connsiteY1" fmla="*/ 3345330 h 3429664"/>
                  <a:gd name="connsiteX2" fmla="*/ 781893 w 3074533"/>
                  <a:gd name="connsiteY2" fmla="*/ 2455846 h 3429664"/>
                  <a:gd name="connsiteX3" fmla="*/ 732399 w 3074533"/>
                  <a:gd name="connsiteY3" fmla="*/ 2372509 h 3429664"/>
                  <a:gd name="connsiteX4" fmla="*/ 174713 w 3074533"/>
                  <a:gd name="connsiteY4" fmla="*/ 2372509 h 3429664"/>
                  <a:gd name="connsiteX5" fmla="*/ 0 w 3074533"/>
                  <a:gd name="connsiteY5" fmla="*/ 2197796 h 3429664"/>
                  <a:gd name="connsiteX6" fmla="*/ 174713 w 3074533"/>
                  <a:gd name="connsiteY6" fmla="*/ 2023083 h 3429664"/>
                  <a:gd name="connsiteX7" fmla="*/ 939533 w 3074533"/>
                  <a:gd name="connsiteY7" fmla="*/ 2023084 h 3429664"/>
                  <a:gd name="connsiteX8" fmla="*/ 1000862 w 3074533"/>
                  <a:gd name="connsiteY8" fmla="*/ 2035466 h 3429664"/>
                  <a:gd name="connsiteX9" fmla="*/ 1159732 w 3074533"/>
                  <a:gd name="connsiteY9" fmla="*/ 2116967 h 3429664"/>
                  <a:gd name="connsiteX10" fmla="*/ 1599304 w 3074533"/>
                  <a:gd name="connsiteY10" fmla="*/ 2607076 h 3429664"/>
                  <a:gd name="connsiteX11" fmla="*/ 2196531 w 3074533"/>
                  <a:gd name="connsiteY11" fmla="*/ 2066228 h 3429664"/>
                  <a:gd name="connsiteX12" fmla="*/ 1519515 w 3074533"/>
                  <a:gd name="connsiteY12" fmla="*/ 1683371 h 3429664"/>
                  <a:gd name="connsiteX13" fmla="*/ 1408429 w 3074533"/>
                  <a:gd name="connsiteY13" fmla="*/ 1283126 h 3429664"/>
                  <a:gd name="connsiteX14" fmla="*/ 1413578 w 3074533"/>
                  <a:gd name="connsiteY14" fmla="*/ 1275840 h 3429664"/>
                  <a:gd name="connsiteX15" fmla="*/ 1413578 w 3074533"/>
                  <a:gd name="connsiteY15" fmla="*/ 252028 h 3429664"/>
                  <a:gd name="connsiteX16" fmla="*/ 1665606 w 3074533"/>
                  <a:gd name="connsiteY16" fmla="*/ 0 h 3429664"/>
                  <a:gd name="connsiteX17" fmla="*/ 1917634 w 3074533"/>
                  <a:gd name="connsiteY17" fmla="*/ 252028 h 3429664"/>
                  <a:gd name="connsiteX18" fmla="*/ 1917634 w 3074533"/>
                  <a:gd name="connsiteY18" fmla="*/ 1233659 h 3429664"/>
                  <a:gd name="connsiteX19" fmla="*/ 2851778 w 3074533"/>
                  <a:gd name="connsiteY19" fmla="*/ 1761924 h 3429664"/>
                  <a:gd name="connsiteX20" fmla="*/ 2959072 w 3074533"/>
                  <a:gd name="connsiteY20" fmla="*/ 1868898 h 3429664"/>
                  <a:gd name="connsiteX21" fmla="*/ 2974554 w 3074533"/>
                  <a:gd name="connsiteY21" fmla="*/ 1882877 h 3429664"/>
                  <a:gd name="connsiteX22" fmla="*/ 2947520 w 3074533"/>
                  <a:gd name="connsiteY22" fmla="*/ 2428585 h 3429664"/>
                  <a:gd name="connsiteX23" fmla="*/ 2041559 w 3074533"/>
                  <a:gd name="connsiteY23" fmla="*/ 3249022 h 3429664"/>
                  <a:gd name="connsiteX24" fmla="*/ 1938018 w 3074533"/>
                  <a:gd name="connsiteY24" fmla="*/ 3364811 h 3429664"/>
                  <a:gd name="connsiteX25" fmla="*/ 1938018 w 3074533"/>
                  <a:gd name="connsiteY25" fmla="*/ 3364810 h 3429664"/>
                  <a:gd name="connsiteX26" fmla="*/ 1754805 w 3074533"/>
                  <a:gd name="connsiteY26"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939533 w 3074533"/>
                  <a:gd name="connsiteY6" fmla="*/ 2023084 h 3429664"/>
                  <a:gd name="connsiteX7" fmla="*/ 1000862 w 3074533"/>
                  <a:gd name="connsiteY7" fmla="*/ 2035466 h 3429664"/>
                  <a:gd name="connsiteX8" fmla="*/ 1159732 w 3074533"/>
                  <a:gd name="connsiteY8" fmla="*/ 2116967 h 3429664"/>
                  <a:gd name="connsiteX9" fmla="*/ 1599304 w 3074533"/>
                  <a:gd name="connsiteY9" fmla="*/ 2607076 h 3429664"/>
                  <a:gd name="connsiteX10" fmla="*/ 2196531 w 3074533"/>
                  <a:gd name="connsiteY10" fmla="*/ 2066228 h 3429664"/>
                  <a:gd name="connsiteX11" fmla="*/ 1519515 w 3074533"/>
                  <a:gd name="connsiteY11" fmla="*/ 1683371 h 3429664"/>
                  <a:gd name="connsiteX12" fmla="*/ 1408429 w 3074533"/>
                  <a:gd name="connsiteY12" fmla="*/ 1283126 h 3429664"/>
                  <a:gd name="connsiteX13" fmla="*/ 1413578 w 3074533"/>
                  <a:gd name="connsiteY13" fmla="*/ 1275840 h 3429664"/>
                  <a:gd name="connsiteX14" fmla="*/ 1413578 w 3074533"/>
                  <a:gd name="connsiteY14" fmla="*/ 252028 h 3429664"/>
                  <a:gd name="connsiteX15" fmla="*/ 1665606 w 3074533"/>
                  <a:gd name="connsiteY15" fmla="*/ 0 h 3429664"/>
                  <a:gd name="connsiteX16" fmla="*/ 1917634 w 3074533"/>
                  <a:gd name="connsiteY16" fmla="*/ 252028 h 3429664"/>
                  <a:gd name="connsiteX17" fmla="*/ 1917634 w 3074533"/>
                  <a:gd name="connsiteY17" fmla="*/ 1233659 h 3429664"/>
                  <a:gd name="connsiteX18" fmla="*/ 2851778 w 3074533"/>
                  <a:gd name="connsiteY18" fmla="*/ 1761924 h 3429664"/>
                  <a:gd name="connsiteX19" fmla="*/ 2959072 w 3074533"/>
                  <a:gd name="connsiteY19" fmla="*/ 1868898 h 3429664"/>
                  <a:gd name="connsiteX20" fmla="*/ 2974554 w 3074533"/>
                  <a:gd name="connsiteY20" fmla="*/ 1882877 h 3429664"/>
                  <a:gd name="connsiteX21" fmla="*/ 2947520 w 3074533"/>
                  <a:gd name="connsiteY21" fmla="*/ 2428585 h 3429664"/>
                  <a:gd name="connsiteX22" fmla="*/ 2041559 w 3074533"/>
                  <a:gd name="connsiteY22" fmla="*/ 3249022 h 3429664"/>
                  <a:gd name="connsiteX23" fmla="*/ 1938018 w 3074533"/>
                  <a:gd name="connsiteY23" fmla="*/ 3364811 h 3429664"/>
                  <a:gd name="connsiteX24" fmla="*/ 1938018 w 3074533"/>
                  <a:gd name="connsiteY24" fmla="*/ 3364810 h 3429664"/>
                  <a:gd name="connsiteX25" fmla="*/ 1754805 w 3074533"/>
                  <a:gd name="connsiteY25"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1275840 h 3429664"/>
                  <a:gd name="connsiteX13" fmla="*/ 1413578 w 3074533"/>
                  <a:gd name="connsiteY13" fmla="*/ 252028 h 3429664"/>
                  <a:gd name="connsiteX14" fmla="*/ 1665606 w 3074533"/>
                  <a:gd name="connsiteY14" fmla="*/ 0 h 3429664"/>
                  <a:gd name="connsiteX15" fmla="*/ 1917634 w 3074533"/>
                  <a:gd name="connsiteY15" fmla="*/ 252028 h 3429664"/>
                  <a:gd name="connsiteX16" fmla="*/ 1917634 w 3074533"/>
                  <a:gd name="connsiteY16" fmla="*/ 1233659 h 3429664"/>
                  <a:gd name="connsiteX17" fmla="*/ 2851778 w 3074533"/>
                  <a:gd name="connsiteY17" fmla="*/ 1761924 h 3429664"/>
                  <a:gd name="connsiteX18" fmla="*/ 2959072 w 3074533"/>
                  <a:gd name="connsiteY18" fmla="*/ 1868898 h 3429664"/>
                  <a:gd name="connsiteX19" fmla="*/ 2974554 w 3074533"/>
                  <a:gd name="connsiteY19" fmla="*/ 1882877 h 3429664"/>
                  <a:gd name="connsiteX20" fmla="*/ 2947520 w 3074533"/>
                  <a:gd name="connsiteY20" fmla="*/ 2428585 h 3429664"/>
                  <a:gd name="connsiteX21" fmla="*/ 2041559 w 3074533"/>
                  <a:gd name="connsiteY21" fmla="*/ 3249022 h 3429664"/>
                  <a:gd name="connsiteX22" fmla="*/ 1938018 w 3074533"/>
                  <a:gd name="connsiteY22" fmla="*/ 3364811 h 3429664"/>
                  <a:gd name="connsiteX23" fmla="*/ 1938018 w 3074533"/>
                  <a:gd name="connsiteY23" fmla="*/ 3364810 h 3429664"/>
                  <a:gd name="connsiteX24" fmla="*/ 1754805 w 3074533"/>
                  <a:gd name="connsiteY24"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252028 h 3429664"/>
                  <a:gd name="connsiteX13" fmla="*/ 1665606 w 3074533"/>
                  <a:gd name="connsiteY13" fmla="*/ 0 h 3429664"/>
                  <a:gd name="connsiteX14" fmla="*/ 1917634 w 3074533"/>
                  <a:gd name="connsiteY14" fmla="*/ 252028 h 3429664"/>
                  <a:gd name="connsiteX15" fmla="*/ 1917634 w 3074533"/>
                  <a:gd name="connsiteY15" fmla="*/ 1233659 h 3429664"/>
                  <a:gd name="connsiteX16" fmla="*/ 2851778 w 3074533"/>
                  <a:gd name="connsiteY16" fmla="*/ 1761924 h 3429664"/>
                  <a:gd name="connsiteX17" fmla="*/ 2959072 w 3074533"/>
                  <a:gd name="connsiteY17" fmla="*/ 1868898 h 3429664"/>
                  <a:gd name="connsiteX18" fmla="*/ 2974554 w 3074533"/>
                  <a:gd name="connsiteY18" fmla="*/ 1882877 h 3429664"/>
                  <a:gd name="connsiteX19" fmla="*/ 2947520 w 3074533"/>
                  <a:gd name="connsiteY19" fmla="*/ 2428585 h 3429664"/>
                  <a:gd name="connsiteX20" fmla="*/ 2041559 w 3074533"/>
                  <a:gd name="connsiteY20" fmla="*/ 3249022 h 3429664"/>
                  <a:gd name="connsiteX21" fmla="*/ 1938018 w 3074533"/>
                  <a:gd name="connsiteY21" fmla="*/ 3364811 h 3429664"/>
                  <a:gd name="connsiteX22" fmla="*/ 1938018 w 3074533"/>
                  <a:gd name="connsiteY22" fmla="*/ 3364810 h 3429664"/>
                  <a:gd name="connsiteX23" fmla="*/ 1754805 w 3074533"/>
                  <a:gd name="connsiteY23"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252028 h 3429664"/>
                  <a:gd name="connsiteX13" fmla="*/ 1665606 w 3074533"/>
                  <a:gd name="connsiteY13" fmla="*/ 0 h 3429664"/>
                  <a:gd name="connsiteX14" fmla="*/ 1917634 w 3074533"/>
                  <a:gd name="connsiteY14" fmla="*/ 252028 h 3429664"/>
                  <a:gd name="connsiteX15" fmla="*/ 1917634 w 3074533"/>
                  <a:gd name="connsiteY15" fmla="*/ 1233659 h 3429664"/>
                  <a:gd name="connsiteX16" fmla="*/ 2851778 w 3074533"/>
                  <a:gd name="connsiteY16" fmla="*/ 1761924 h 3429664"/>
                  <a:gd name="connsiteX17" fmla="*/ 2959072 w 3074533"/>
                  <a:gd name="connsiteY17" fmla="*/ 1868898 h 3429664"/>
                  <a:gd name="connsiteX18" fmla="*/ 2974554 w 3074533"/>
                  <a:gd name="connsiteY18" fmla="*/ 1882877 h 3429664"/>
                  <a:gd name="connsiteX19" fmla="*/ 2947520 w 3074533"/>
                  <a:gd name="connsiteY19" fmla="*/ 2428585 h 3429664"/>
                  <a:gd name="connsiteX20" fmla="*/ 2041559 w 3074533"/>
                  <a:gd name="connsiteY20" fmla="*/ 3249022 h 3429664"/>
                  <a:gd name="connsiteX21" fmla="*/ 1938018 w 3074533"/>
                  <a:gd name="connsiteY21" fmla="*/ 3364811 h 3429664"/>
                  <a:gd name="connsiteX22" fmla="*/ 1938018 w 3074533"/>
                  <a:gd name="connsiteY22" fmla="*/ 3364810 h 3429664"/>
                  <a:gd name="connsiteX23" fmla="*/ 1754805 w 3074533"/>
                  <a:gd name="connsiteY23" fmla="*/ 3429288 h 3429664"/>
                  <a:gd name="connsiteX0" fmla="*/ 1754805 w 3074533"/>
                  <a:gd name="connsiteY0" fmla="*/ 3429288 h 3429664"/>
                  <a:gd name="connsiteX1" fmla="*/ 1579660 w 3074533"/>
                  <a:gd name="connsiteY1" fmla="*/ 3345330 h 3429664"/>
                  <a:gd name="connsiteX2" fmla="*/ 732399 w 3074533"/>
                  <a:gd name="connsiteY2" fmla="*/ 2372509 h 3429664"/>
                  <a:gd name="connsiteX3" fmla="*/ 174713 w 3074533"/>
                  <a:gd name="connsiteY3" fmla="*/ 2372509 h 3429664"/>
                  <a:gd name="connsiteX4" fmla="*/ 0 w 3074533"/>
                  <a:gd name="connsiteY4" fmla="*/ 2197796 h 3429664"/>
                  <a:gd name="connsiteX5" fmla="*/ 174713 w 3074533"/>
                  <a:gd name="connsiteY5" fmla="*/ 2023083 h 3429664"/>
                  <a:gd name="connsiteX6" fmla="*/ 1000862 w 3074533"/>
                  <a:gd name="connsiteY6" fmla="*/ 2035466 h 3429664"/>
                  <a:gd name="connsiteX7" fmla="*/ 1159732 w 3074533"/>
                  <a:gd name="connsiteY7" fmla="*/ 2116967 h 3429664"/>
                  <a:gd name="connsiteX8" fmla="*/ 1599304 w 3074533"/>
                  <a:gd name="connsiteY8" fmla="*/ 2607076 h 3429664"/>
                  <a:gd name="connsiteX9" fmla="*/ 2196531 w 3074533"/>
                  <a:gd name="connsiteY9" fmla="*/ 2066228 h 3429664"/>
                  <a:gd name="connsiteX10" fmla="*/ 1519515 w 3074533"/>
                  <a:gd name="connsiteY10" fmla="*/ 1683371 h 3429664"/>
                  <a:gd name="connsiteX11" fmla="*/ 1408429 w 3074533"/>
                  <a:gd name="connsiteY11" fmla="*/ 1283126 h 3429664"/>
                  <a:gd name="connsiteX12" fmla="*/ 1413578 w 3074533"/>
                  <a:gd name="connsiteY12" fmla="*/ 252028 h 3429664"/>
                  <a:gd name="connsiteX13" fmla="*/ 1665606 w 3074533"/>
                  <a:gd name="connsiteY13" fmla="*/ 0 h 3429664"/>
                  <a:gd name="connsiteX14" fmla="*/ 1917634 w 3074533"/>
                  <a:gd name="connsiteY14" fmla="*/ 252028 h 3429664"/>
                  <a:gd name="connsiteX15" fmla="*/ 1917634 w 3074533"/>
                  <a:gd name="connsiteY15" fmla="*/ 1233659 h 3429664"/>
                  <a:gd name="connsiteX16" fmla="*/ 2851778 w 3074533"/>
                  <a:gd name="connsiteY16" fmla="*/ 1761924 h 3429664"/>
                  <a:gd name="connsiteX17" fmla="*/ 2959072 w 3074533"/>
                  <a:gd name="connsiteY17" fmla="*/ 1868898 h 3429664"/>
                  <a:gd name="connsiteX18" fmla="*/ 2974554 w 3074533"/>
                  <a:gd name="connsiteY18" fmla="*/ 1882877 h 3429664"/>
                  <a:gd name="connsiteX19" fmla="*/ 2947520 w 3074533"/>
                  <a:gd name="connsiteY19" fmla="*/ 2428585 h 3429664"/>
                  <a:gd name="connsiteX20" fmla="*/ 2041559 w 3074533"/>
                  <a:gd name="connsiteY20" fmla="*/ 3249022 h 3429664"/>
                  <a:gd name="connsiteX21" fmla="*/ 1938018 w 3074533"/>
                  <a:gd name="connsiteY21" fmla="*/ 3364811 h 3429664"/>
                  <a:gd name="connsiteX22" fmla="*/ 1938018 w 3074533"/>
                  <a:gd name="connsiteY22" fmla="*/ 3364810 h 3429664"/>
                  <a:gd name="connsiteX23" fmla="*/ 1754805 w 3074533"/>
                  <a:gd name="connsiteY23" fmla="*/ 3429288 h 342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74533" h="3429664">
                    <a:moveTo>
                      <a:pt x="1754805" y="3429288"/>
                    </a:moveTo>
                    <a:cubicBezTo>
                      <a:pt x="1689954" y="3425763"/>
                      <a:pt x="1626449" y="3397498"/>
                      <a:pt x="1579660" y="3345330"/>
                    </a:cubicBezTo>
                    <a:lnTo>
                      <a:pt x="732399" y="2372509"/>
                    </a:lnTo>
                    <a:lnTo>
                      <a:pt x="174713" y="2372509"/>
                    </a:lnTo>
                    <a:cubicBezTo>
                      <a:pt x="78222" y="2372509"/>
                      <a:pt x="0" y="2294287"/>
                      <a:pt x="0" y="2197796"/>
                    </a:cubicBezTo>
                    <a:cubicBezTo>
                      <a:pt x="0" y="2101305"/>
                      <a:pt x="78222" y="2023083"/>
                      <a:pt x="174713" y="2023083"/>
                    </a:cubicBezTo>
                    <a:lnTo>
                      <a:pt x="1000862" y="2035466"/>
                    </a:lnTo>
                    <a:cubicBezTo>
                      <a:pt x="1060048" y="2041480"/>
                      <a:pt x="1116896" y="2069206"/>
                      <a:pt x="1159732" y="2116967"/>
                    </a:cubicBezTo>
                    <a:lnTo>
                      <a:pt x="1599304" y="2607076"/>
                    </a:lnTo>
                    <a:lnTo>
                      <a:pt x="2196531" y="2066228"/>
                    </a:lnTo>
                    <a:cubicBezTo>
                      <a:pt x="2183233" y="1912277"/>
                      <a:pt x="1650865" y="1813888"/>
                      <a:pt x="1519515" y="1683371"/>
                    </a:cubicBezTo>
                    <a:cubicBezTo>
                      <a:pt x="1388165" y="1552854"/>
                      <a:pt x="1426085" y="1521683"/>
                      <a:pt x="1408429" y="1283126"/>
                    </a:cubicBezTo>
                    <a:cubicBezTo>
                      <a:pt x="1410145" y="939427"/>
                      <a:pt x="1411862" y="595727"/>
                      <a:pt x="1413578" y="252028"/>
                    </a:cubicBezTo>
                    <a:cubicBezTo>
                      <a:pt x="1413578" y="112837"/>
                      <a:pt x="1526415" y="0"/>
                      <a:pt x="1665606" y="0"/>
                    </a:cubicBezTo>
                    <a:cubicBezTo>
                      <a:pt x="1804797" y="0"/>
                      <a:pt x="1917634" y="112837"/>
                      <a:pt x="1917634" y="252028"/>
                    </a:cubicBezTo>
                    <a:lnTo>
                      <a:pt x="1917634" y="1233659"/>
                    </a:lnTo>
                    <a:lnTo>
                      <a:pt x="2851778" y="1761924"/>
                    </a:lnTo>
                    <a:cubicBezTo>
                      <a:pt x="2898286" y="1788224"/>
                      <a:pt x="2934871" y="1825302"/>
                      <a:pt x="2959072" y="1868898"/>
                    </a:cubicBezTo>
                    <a:cubicBezTo>
                      <a:pt x="2965061" y="1872671"/>
                      <a:pt x="2969862" y="1877696"/>
                      <a:pt x="2974554" y="1882877"/>
                    </a:cubicBezTo>
                    <a:cubicBezTo>
                      <a:pt x="3117782" y="2041036"/>
                      <a:pt x="3105679" y="2285357"/>
                      <a:pt x="2947520" y="2428585"/>
                    </a:cubicBezTo>
                    <a:lnTo>
                      <a:pt x="2041559" y="3249022"/>
                    </a:lnTo>
                    <a:lnTo>
                      <a:pt x="1938018" y="3364811"/>
                    </a:lnTo>
                    <a:lnTo>
                      <a:pt x="1938018" y="3364810"/>
                    </a:lnTo>
                    <a:cubicBezTo>
                      <a:pt x="1885850" y="3411599"/>
                      <a:pt x="1819655" y="3432813"/>
                      <a:pt x="1754805" y="3429288"/>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40" name="Oval 139">
                <a:extLst>
                  <a:ext uri="{FF2B5EF4-FFF2-40B4-BE49-F238E27FC236}">
                    <a16:creationId xmlns:a16="http://schemas.microsoft.com/office/drawing/2014/main" id="{50AC7511-6420-53F1-4CE0-0A0BA0C0BFE7}"/>
                  </a:ext>
                </a:extLst>
              </p:cNvPr>
              <p:cNvSpPr/>
              <p:nvPr/>
            </p:nvSpPr>
            <p:spPr>
              <a:xfrm>
                <a:off x="4443782" y="551465"/>
                <a:ext cx="909384" cy="909384"/>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grpSp>
      </p:grpSp>
      <p:sp>
        <p:nvSpPr>
          <p:cNvPr id="141" name="Moon 4">
            <a:extLst>
              <a:ext uri="{FF2B5EF4-FFF2-40B4-BE49-F238E27FC236}">
                <a16:creationId xmlns:a16="http://schemas.microsoft.com/office/drawing/2014/main" id="{EABFFF95-0E50-B206-9019-C1DAAEA873BB}"/>
              </a:ext>
            </a:extLst>
          </p:cNvPr>
          <p:cNvSpPr/>
          <p:nvPr/>
        </p:nvSpPr>
        <p:spPr>
          <a:xfrm rot="1536143">
            <a:off x="8231403" y="2301305"/>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tx2"/>
          </a:solid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42" name="Moon 4">
            <a:extLst>
              <a:ext uri="{FF2B5EF4-FFF2-40B4-BE49-F238E27FC236}">
                <a16:creationId xmlns:a16="http://schemas.microsoft.com/office/drawing/2014/main" id="{0D7823A7-622C-8891-067F-E6FDD55D4EF1}"/>
              </a:ext>
            </a:extLst>
          </p:cNvPr>
          <p:cNvSpPr/>
          <p:nvPr/>
        </p:nvSpPr>
        <p:spPr>
          <a:xfrm rot="1536143">
            <a:off x="7027409" y="2842797"/>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accent5"/>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panose="020B0604020202020204" pitchFamily="34" charset="0"/>
              <a:cs typeface="Arial" panose="020B0604020202020204" pitchFamily="34" charset="0"/>
            </a:endParaRPr>
          </a:p>
        </p:txBody>
      </p:sp>
      <p:sp>
        <p:nvSpPr>
          <p:cNvPr id="143" name="Moon 4">
            <a:extLst>
              <a:ext uri="{FF2B5EF4-FFF2-40B4-BE49-F238E27FC236}">
                <a16:creationId xmlns:a16="http://schemas.microsoft.com/office/drawing/2014/main" id="{16CF4F17-883E-3CBE-E24F-9D77FDB377FB}"/>
              </a:ext>
            </a:extLst>
          </p:cNvPr>
          <p:cNvSpPr/>
          <p:nvPr/>
        </p:nvSpPr>
        <p:spPr>
          <a:xfrm rot="1536143">
            <a:off x="7043313" y="3384289"/>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accent5"/>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44" name="Moon 4">
            <a:extLst>
              <a:ext uri="{FF2B5EF4-FFF2-40B4-BE49-F238E27FC236}">
                <a16:creationId xmlns:a16="http://schemas.microsoft.com/office/drawing/2014/main" id="{E29B3ABB-092B-0EDA-EE28-E005402A3972}"/>
              </a:ext>
            </a:extLst>
          </p:cNvPr>
          <p:cNvSpPr/>
          <p:nvPr/>
        </p:nvSpPr>
        <p:spPr>
          <a:xfrm rot="1536143">
            <a:off x="7027409" y="3918948"/>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accent5"/>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sp>
        <p:nvSpPr>
          <p:cNvPr id="145" name="Moon 4">
            <a:extLst>
              <a:ext uri="{FF2B5EF4-FFF2-40B4-BE49-F238E27FC236}">
                <a16:creationId xmlns:a16="http://schemas.microsoft.com/office/drawing/2014/main" id="{7211CC3B-945F-7C3A-1749-5B813880C77C}"/>
              </a:ext>
            </a:extLst>
          </p:cNvPr>
          <p:cNvSpPr/>
          <p:nvPr/>
        </p:nvSpPr>
        <p:spPr>
          <a:xfrm rot="1536143">
            <a:off x="7027410" y="4467273"/>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accent5"/>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146" name="Moon 4">
            <a:extLst>
              <a:ext uri="{FF2B5EF4-FFF2-40B4-BE49-F238E27FC236}">
                <a16:creationId xmlns:a16="http://schemas.microsoft.com/office/drawing/2014/main" id="{B448359E-FF9B-BF7F-F09A-795AB5671828}"/>
              </a:ext>
            </a:extLst>
          </p:cNvPr>
          <p:cNvSpPr/>
          <p:nvPr/>
        </p:nvSpPr>
        <p:spPr>
          <a:xfrm rot="1536143">
            <a:off x="7027410" y="5008765"/>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accent5"/>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
        <p:nvSpPr>
          <p:cNvPr id="147" name="Moon 4">
            <a:extLst>
              <a:ext uri="{FF2B5EF4-FFF2-40B4-BE49-F238E27FC236}">
                <a16:creationId xmlns:a16="http://schemas.microsoft.com/office/drawing/2014/main" id="{AA8125AE-A50B-6704-2398-38643A35BDE3}"/>
              </a:ext>
            </a:extLst>
          </p:cNvPr>
          <p:cNvSpPr/>
          <p:nvPr/>
        </p:nvSpPr>
        <p:spPr>
          <a:xfrm rot="1536143">
            <a:off x="7027410" y="5550258"/>
            <a:ext cx="276644" cy="392502"/>
          </a:xfrm>
          <a:custGeom>
            <a:avLst/>
            <a:gdLst/>
            <a:ahLst/>
            <a:cxnLst/>
            <a:rect l="l" t="t" r="r" b="b"/>
            <a:pathLst>
              <a:path w="3954190" h="5610204">
                <a:moveTo>
                  <a:pt x="3420933" y="90489"/>
                </a:moveTo>
                <a:cubicBezTo>
                  <a:pt x="3599273" y="15323"/>
                  <a:pt x="3779291" y="-15555"/>
                  <a:pt x="3954190" y="7478"/>
                </a:cubicBezTo>
                <a:cubicBezTo>
                  <a:pt x="3461132" y="310139"/>
                  <a:pt x="2961244" y="1382912"/>
                  <a:pt x="2740162" y="2712325"/>
                </a:cubicBezTo>
                <a:cubicBezTo>
                  <a:pt x="2568279" y="3745899"/>
                  <a:pt x="2606056" y="4687239"/>
                  <a:pt x="2805336" y="5264341"/>
                </a:cubicBezTo>
                <a:cubicBezTo>
                  <a:pt x="2807830" y="5299168"/>
                  <a:pt x="2803564" y="5334642"/>
                  <a:pt x="2793314" y="5369388"/>
                </a:cubicBezTo>
                <a:cubicBezTo>
                  <a:pt x="2793320" y="5369483"/>
                  <a:pt x="2793329" y="5369579"/>
                  <a:pt x="2793339" y="5369673"/>
                </a:cubicBezTo>
                <a:lnTo>
                  <a:pt x="2793212" y="5369658"/>
                </a:lnTo>
                <a:cubicBezTo>
                  <a:pt x="2788468" y="5386593"/>
                  <a:pt x="2782114" y="5403298"/>
                  <a:pt x="2774306" y="5419686"/>
                </a:cubicBezTo>
                <a:lnTo>
                  <a:pt x="2774306" y="5419686"/>
                </a:lnTo>
                <a:cubicBezTo>
                  <a:pt x="2694944" y="5586287"/>
                  <a:pt x="2495550" y="5657012"/>
                  <a:pt x="2328947" y="5577650"/>
                </a:cubicBezTo>
                <a:lnTo>
                  <a:pt x="1487558" y="5176856"/>
                </a:lnTo>
                <a:cubicBezTo>
                  <a:pt x="1207096" y="5043259"/>
                  <a:pt x="494724" y="4940024"/>
                  <a:pt x="285181" y="4888829"/>
                </a:cubicBezTo>
                <a:lnTo>
                  <a:pt x="230301" y="4869687"/>
                </a:lnTo>
                <a:cubicBezTo>
                  <a:pt x="94256" y="4826743"/>
                  <a:pt x="-2545" y="4698046"/>
                  <a:pt x="50" y="4547940"/>
                </a:cubicBezTo>
                <a:cubicBezTo>
                  <a:pt x="2442" y="4409557"/>
                  <a:pt x="88633" y="4292278"/>
                  <a:pt x="209418" y="4243634"/>
                </a:cubicBezTo>
                <a:cubicBezTo>
                  <a:pt x="249679" y="4227419"/>
                  <a:pt x="293786" y="4218830"/>
                  <a:pt x="339913" y="4219627"/>
                </a:cubicBezTo>
                <a:lnTo>
                  <a:pt x="1757705" y="4244138"/>
                </a:lnTo>
                <a:cubicBezTo>
                  <a:pt x="1751017" y="4215527"/>
                  <a:pt x="1745708" y="4186377"/>
                  <a:pt x="1742304" y="4156643"/>
                </a:cubicBezTo>
                <a:cubicBezTo>
                  <a:pt x="1692114" y="3978260"/>
                  <a:pt x="1673138" y="3758386"/>
                  <a:pt x="1693252" y="3522173"/>
                </a:cubicBezTo>
                <a:cubicBezTo>
                  <a:pt x="1694111" y="3161742"/>
                  <a:pt x="1742610" y="2774658"/>
                  <a:pt x="1842708" y="2379928"/>
                </a:cubicBezTo>
                <a:cubicBezTo>
                  <a:pt x="2130799" y="1243872"/>
                  <a:pt x="2764498" y="367160"/>
                  <a:pt x="3420933" y="90489"/>
                </a:cubicBezTo>
                <a:close/>
              </a:path>
            </a:pathLst>
          </a:custGeom>
          <a:solidFill>
            <a:schemeClr val="accent5"/>
          </a:soli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srgbClr val="000000"/>
              </a:solidFill>
              <a:latin typeface="Arial"/>
            </a:endParaRPr>
          </a:p>
        </p:txBody>
      </p:sp>
    </p:spTree>
    <p:extLst>
      <p:ext uri="{BB962C8B-B14F-4D97-AF65-F5344CB8AC3E}">
        <p14:creationId xmlns:p14="http://schemas.microsoft.com/office/powerpoint/2010/main" val="3737450185"/>
      </p:ext>
    </p:extLst>
  </p:cSld>
  <p:clrMapOvr>
    <a:masterClrMapping/>
  </p:clrMapOvr>
  <p:transition spd="slow">
    <p:wipe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14:presetBounceEnd="30000">
                                      <p:stCondLst>
                                        <p:cond delay="0"/>
                                      </p:stCondLst>
                                      <p:childTnLst>
                                        <p:animMotion origin="layout" path="M -4.16667E-7 -1.48148E-6 L -4.16667E-7 0.04375 " pathEditMode="relative" rAng="0" ptsTypes="AA" p14:bounceEnd="30000">
                                          <p:cBhvr>
                                            <p:cTn id="9" dur="500" spd="-100000" fill="hold"/>
                                            <p:tgtEl>
                                              <p:spTgt spid="70"/>
                                            </p:tgtEl>
                                            <p:attrNameLst>
                                              <p:attrName>ppt_x</p:attrName>
                                              <p:attrName>ppt_y</p:attrName>
                                            </p:attrNameLst>
                                          </p:cBhvr>
                                          <p:rCtr x="0" y="2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500"/>
                                </p:stCondLst>
                                <p:childTnLst>
                                  <p:par>
                                    <p:cTn id="14" presetID="42" presetClass="path" presetSubtype="0" accel="50000" fill="hold" nodeType="afterEffect" p14:presetBounceEnd="30000">
                                      <p:stCondLst>
                                        <p:cond delay="0"/>
                                      </p:stCondLst>
                                      <p:childTnLst>
                                        <p:animMotion origin="layout" path="M 3.33333E-6 -1.48148E-6 L 3.33333E-6 0.04375 " pathEditMode="relative" rAng="0" ptsTypes="AA" p14:bounceEnd="30000">
                                          <p:cBhvr>
                                            <p:cTn id="15" dur="500" spd="-100000" fill="hold"/>
                                            <p:tgtEl>
                                              <p:spTgt spid="39"/>
                                            </p:tgtEl>
                                            <p:attrNameLst>
                                              <p:attrName>ppt_x</p:attrName>
                                              <p:attrName>ppt_y</p:attrName>
                                            </p:attrNameLst>
                                          </p:cBhvr>
                                          <p:rCtr x="0" y="2176"/>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accel="50000" fill="hold" nodeType="afterEffect" p14:presetBounceEnd="30000">
                                      <p:stCondLst>
                                        <p:cond delay="0"/>
                                      </p:stCondLst>
                                      <p:childTnLst>
                                        <p:animMotion origin="layout" path="M -1.04167E-6 -1.48148E-6 L -1.04167E-6 0.04375 " pathEditMode="relative" rAng="0" ptsTypes="AA" p14:bounceEnd="30000">
                                          <p:cBhvr>
                                            <p:cTn id="21" dur="500" spd="-100000" fill="hold"/>
                                            <p:tgtEl>
                                              <p:spTgt spid="8"/>
                                            </p:tgtEl>
                                            <p:attrNameLst>
                                              <p:attrName>ppt_x</p:attrName>
                                              <p:attrName>ppt_y</p:attrName>
                                            </p:attrNameLst>
                                          </p:cBhvr>
                                          <p:rCtr x="0" y="2176"/>
                                        </p:animMotion>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1000"/>
                                            <p:tgtEl>
                                              <p:spTgt spid="10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wipe(left)">
                                          <p:cBhvr>
                                            <p:cTn id="30" dur="500"/>
                                            <p:tgtEl>
                                              <p:spTgt spid="1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1000"/>
                                            <p:tgtEl>
                                              <p:spTgt spid="1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wipe(left)">
                                          <p:cBhvr>
                                            <p:cTn id="40" dur="500"/>
                                            <p:tgtEl>
                                              <p:spTgt spid="1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left)">
                                          <p:cBhvr>
                                            <p:cTn id="45" dur="1000"/>
                                            <p:tgtEl>
                                              <p:spTgt spid="1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wipe(left)">
                                          <p:cBhvr>
                                            <p:cTn id="50" dur="500"/>
                                            <p:tgtEl>
                                              <p:spTgt spid="1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1000"/>
                                            <p:tgtEl>
                                              <p:spTgt spid="10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wipe(left)">
                                          <p:cBhvr>
                                            <p:cTn id="60" dur="500"/>
                                            <p:tgtEl>
                                              <p:spTgt spid="14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25"/>
                                            </p:tgtEl>
                                            <p:attrNameLst>
                                              <p:attrName>style.visibility</p:attrName>
                                            </p:attrNameLst>
                                          </p:cBhvr>
                                          <p:to>
                                            <p:strVal val="visible"/>
                                          </p:to>
                                        </p:set>
                                        <p:animEffect transition="in" filter="wipe(left)">
                                          <p:cBhvr>
                                            <p:cTn id="65" dur="1000"/>
                                            <p:tgtEl>
                                              <p:spTgt spid="1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wipe(left)">
                                          <p:cBhvr>
                                            <p:cTn id="70" dur="500"/>
                                            <p:tgtEl>
                                              <p:spTgt spid="14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wipe(left)">
                                          <p:cBhvr>
                                            <p:cTn id="75" dur="500"/>
                                            <p:tgtEl>
                                              <p:spTgt spid="1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wipe(left)">
                                          <p:cBhvr>
                                            <p:cTn id="80" dur="500"/>
                                            <p:tgtEl>
                                              <p:spTgt spid="1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wipe(left)">
                                          <p:cBhvr>
                                            <p:cTn id="85" dur="500"/>
                                            <p:tgtEl>
                                              <p:spTgt spid="1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wipe(left)">
                                          <p:cBhvr>
                                            <p:cTn id="9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145" grpId="0" animBg="1"/>
          <p:bldP spid="146" grpId="0" animBg="1"/>
          <p:bldP spid="14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fill="hold" nodeType="afterEffect">
                                      <p:stCondLst>
                                        <p:cond delay="0"/>
                                      </p:stCondLst>
                                      <p:childTnLst>
                                        <p:animMotion origin="layout" path="M -4.16667E-7 -1.48148E-6 L -4.16667E-7 0.04375 " pathEditMode="relative" rAng="0" ptsTypes="AA">
                                          <p:cBhvr>
                                            <p:cTn id="9" dur="500" spd="-100000" fill="hold"/>
                                            <p:tgtEl>
                                              <p:spTgt spid="70"/>
                                            </p:tgtEl>
                                            <p:attrNameLst>
                                              <p:attrName>ppt_x</p:attrName>
                                              <p:attrName>ppt_y</p:attrName>
                                            </p:attrNameLst>
                                          </p:cBhvr>
                                          <p:rCtr x="0" y="2176"/>
                                        </p:animMotion>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500"/>
                                </p:stCondLst>
                                <p:childTnLst>
                                  <p:par>
                                    <p:cTn id="14" presetID="42" presetClass="path" presetSubtype="0" accel="50000" fill="hold" nodeType="afterEffect">
                                      <p:stCondLst>
                                        <p:cond delay="0"/>
                                      </p:stCondLst>
                                      <p:childTnLst>
                                        <p:animMotion origin="layout" path="M 3.33333E-6 -1.48148E-6 L 3.33333E-6 0.04375 " pathEditMode="relative" rAng="0" ptsTypes="AA">
                                          <p:cBhvr>
                                            <p:cTn id="15" dur="500" spd="-100000" fill="hold"/>
                                            <p:tgtEl>
                                              <p:spTgt spid="39"/>
                                            </p:tgtEl>
                                            <p:attrNameLst>
                                              <p:attrName>ppt_x</p:attrName>
                                              <p:attrName>ppt_y</p:attrName>
                                            </p:attrNameLst>
                                          </p:cBhvr>
                                          <p:rCtr x="0" y="2176"/>
                                        </p:animMotion>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000"/>
                                </p:stCondLst>
                                <p:childTnLst>
                                  <p:par>
                                    <p:cTn id="20" presetID="42" presetClass="path" presetSubtype="0" accel="50000" fill="hold" nodeType="afterEffect">
                                      <p:stCondLst>
                                        <p:cond delay="0"/>
                                      </p:stCondLst>
                                      <p:childTnLst>
                                        <p:animMotion origin="layout" path="M -1.04167E-6 -1.48148E-6 L -1.04167E-6 0.04375 " pathEditMode="relative" rAng="0" ptsTypes="AA">
                                          <p:cBhvr>
                                            <p:cTn id="21" dur="500" spd="-100000" fill="hold"/>
                                            <p:tgtEl>
                                              <p:spTgt spid="8"/>
                                            </p:tgtEl>
                                            <p:attrNameLst>
                                              <p:attrName>ppt_x</p:attrName>
                                              <p:attrName>ppt_y</p:attrName>
                                            </p:attrNameLst>
                                          </p:cBhvr>
                                          <p:rCtr x="0" y="2176"/>
                                        </p:animMotion>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1000"/>
                                            <p:tgtEl>
                                              <p:spTgt spid="10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wipe(left)">
                                          <p:cBhvr>
                                            <p:cTn id="30" dur="500"/>
                                            <p:tgtEl>
                                              <p:spTgt spid="1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1000"/>
                                            <p:tgtEl>
                                              <p:spTgt spid="1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2"/>
                                            </p:tgtEl>
                                            <p:attrNameLst>
                                              <p:attrName>style.visibility</p:attrName>
                                            </p:attrNameLst>
                                          </p:cBhvr>
                                          <p:to>
                                            <p:strVal val="visible"/>
                                          </p:to>
                                        </p:set>
                                        <p:animEffect transition="in" filter="wipe(left)">
                                          <p:cBhvr>
                                            <p:cTn id="40" dur="500"/>
                                            <p:tgtEl>
                                              <p:spTgt spid="14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1"/>
                                            </p:tgtEl>
                                            <p:attrNameLst>
                                              <p:attrName>style.visibility</p:attrName>
                                            </p:attrNameLst>
                                          </p:cBhvr>
                                          <p:to>
                                            <p:strVal val="visible"/>
                                          </p:to>
                                        </p:set>
                                        <p:animEffect transition="in" filter="wipe(left)">
                                          <p:cBhvr>
                                            <p:cTn id="45" dur="1000"/>
                                            <p:tgtEl>
                                              <p:spTgt spid="1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wipe(left)">
                                          <p:cBhvr>
                                            <p:cTn id="50" dur="500"/>
                                            <p:tgtEl>
                                              <p:spTgt spid="1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wipe(left)">
                                          <p:cBhvr>
                                            <p:cTn id="55" dur="1000"/>
                                            <p:tgtEl>
                                              <p:spTgt spid="10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wipe(left)">
                                          <p:cBhvr>
                                            <p:cTn id="60" dur="500"/>
                                            <p:tgtEl>
                                              <p:spTgt spid="14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25"/>
                                            </p:tgtEl>
                                            <p:attrNameLst>
                                              <p:attrName>style.visibility</p:attrName>
                                            </p:attrNameLst>
                                          </p:cBhvr>
                                          <p:to>
                                            <p:strVal val="visible"/>
                                          </p:to>
                                        </p:set>
                                        <p:animEffect transition="in" filter="wipe(left)">
                                          <p:cBhvr>
                                            <p:cTn id="65" dur="1000"/>
                                            <p:tgtEl>
                                              <p:spTgt spid="1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5"/>
                                            </p:tgtEl>
                                            <p:attrNameLst>
                                              <p:attrName>style.visibility</p:attrName>
                                            </p:attrNameLst>
                                          </p:cBhvr>
                                          <p:to>
                                            <p:strVal val="visible"/>
                                          </p:to>
                                        </p:set>
                                        <p:animEffect transition="in" filter="wipe(left)">
                                          <p:cBhvr>
                                            <p:cTn id="70" dur="500"/>
                                            <p:tgtEl>
                                              <p:spTgt spid="14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wipe(left)">
                                          <p:cBhvr>
                                            <p:cTn id="75" dur="500"/>
                                            <p:tgtEl>
                                              <p:spTgt spid="1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46"/>
                                            </p:tgtEl>
                                            <p:attrNameLst>
                                              <p:attrName>style.visibility</p:attrName>
                                            </p:attrNameLst>
                                          </p:cBhvr>
                                          <p:to>
                                            <p:strVal val="visible"/>
                                          </p:to>
                                        </p:set>
                                        <p:animEffect transition="in" filter="wipe(left)">
                                          <p:cBhvr>
                                            <p:cTn id="80" dur="500"/>
                                            <p:tgtEl>
                                              <p:spTgt spid="14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wipe(left)">
                                          <p:cBhvr>
                                            <p:cTn id="85" dur="500"/>
                                            <p:tgtEl>
                                              <p:spTgt spid="1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7"/>
                                            </p:tgtEl>
                                            <p:attrNameLst>
                                              <p:attrName>style.visibility</p:attrName>
                                            </p:attrNameLst>
                                          </p:cBhvr>
                                          <p:to>
                                            <p:strVal val="visible"/>
                                          </p:to>
                                        </p:set>
                                        <p:animEffect transition="in" filter="wipe(left)">
                                          <p:cBhvr>
                                            <p:cTn id="90"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3" grpId="0" animBg="1"/>
          <p:bldP spid="144" grpId="0" animBg="1"/>
          <p:bldP spid="145" grpId="0" animBg="1"/>
          <p:bldP spid="146" grpId="0" animBg="1"/>
          <p:bldP spid="14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29C3B64B-21C6-7855-7E86-8AD31D2DE562}"/>
              </a:ext>
            </a:extLst>
          </p:cNvPr>
          <p:cNvGrpSpPr/>
          <p:nvPr/>
        </p:nvGrpSpPr>
        <p:grpSpPr>
          <a:xfrm>
            <a:off x="679004" y="2329481"/>
            <a:ext cx="3054843" cy="3043735"/>
            <a:chOff x="679004" y="2329481"/>
            <a:chExt cx="3054843" cy="3043735"/>
          </a:xfrm>
        </p:grpSpPr>
        <p:graphicFrame>
          <p:nvGraphicFramePr>
            <p:cNvPr id="2" name="Chart 1">
              <a:extLst>
                <a:ext uri="{FF2B5EF4-FFF2-40B4-BE49-F238E27FC236}">
                  <a16:creationId xmlns:a16="http://schemas.microsoft.com/office/drawing/2014/main" id="{F8FFF898-7855-7965-BCC3-6C897640CF3C}"/>
                </a:ext>
              </a:extLst>
            </p:cNvPr>
            <p:cNvGraphicFramePr/>
            <p:nvPr>
              <p:extLst>
                <p:ext uri="{D42A27DB-BD31-4B8C-83A1-F6EECF244321}">
                  <p14:modId xmlns:p14="http://schemas.microsoft.com/office/powerpoint/2010/main" val="1933866436"/>
                </p:ext>
              </p:extLst>
            </p:nvPr>
          </p:nvGraphicFramePr>
          <p:xfrm>
            <a:off x="679004" y="2329481"/>
            <a:ext cx="3054843" cy="3043735"/>
          </p:xfrm>
          <a:graphic>
            <a:graphicData uri="http://schemas.openxmlformats.org/drawingml/2006/chart">
              <c:chart xmlns:c="http://schemas.openxmlformats.org/drawingml/2006/chart" xmlns:r="http://schemas.openxmlformats.org/officeDocument/2006/relationships" r:id="rId3"/>
            </a:graphicData>
          </a:graphic>
        </p:graphicFrame>
        <p:sp>
          <p:nvSpPr>
            <p:cNvPr id="3" name="Donut 5">
              <a:extLst>
                <a:ext uri="{FF2B5EF4-FFF2-40B4-BE49-F238E27FC236}">
                  <a16:creationId xmlns:a16="http://schemas.microsoft.com/office/drawing/2014/main" id="{BD7A8EC2-D00B-C6C7-1E91-E139993092D3}"/>
                </a:ext>
              </a:extLst>
            </p:cNvPr>
            <p:cNvSpPr/>
            <p:nvPr/>
          </p:nvSpPr>
          <p:spPr>
            <a:xfrm>
              <a:off x="1136297" y="2781221"/>
              <a:ext cx="2140257" cy="2140257"/>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TextBox 3">
              <a:extLst>
                <a:ext uri="{FF2B5EF4-FFF2-40B4-BE49-F238E27FC236}">
                  <a16:creationId xmlns:a16="http://schemas.microsoft.com/office/drawing/2014/main" id="{FC056932-68BC-6F96-70CB-4BF77A93A0FD}"/>
                </a:ext>
              </a:extLst>
            </p:cNvPr>
            <p:cNvSpPr txBox="1"/>
            <p:nvPr/>
          </p:nvSpPr>
          <p:spPr>
            <a:xfrm>
              <a:off x="1511329" y="3470156"/>
              <a:ext cx="1367682" cy="830997"/>
            </a:xfrm>
            <a:prstGeom prst="rect">
              <a:avLst/>
            </a:prstGeom>
            <a:noFill/>
          </p:spPr>
          <p:txBody>
            <a:bodyPr wrap="none" rtlCol="0" anchor="b" anchorCtr="0">
              <a:spAutoFit/>
            </a:bodyPr>
            <a:lstStyle/>
            <a:p>
              <a:pPr algn="ctr"/>
              <a:r>
                <a:rPr lang="en-US" sz="4800" b="1" dirty="0">
                  <a:solidFill>
                    <a:schemeClr val="tx2"/>
                  </a:solidFill>
                  <a:latin typeface="Poppins SemiBold" pitchFamily="2" charset="77"/>
                  <a:ea typeface="League Spartan" charset="0"/>
                  <a:cs typeface="Poppins SemiBold" pitchFamily="2" charset="77"/>
                </a:rPr>
                <a:t>77%</a:t>
              </a:r>
            </a:p>
          </p:txBody>
        </p:sp>
      </p:grpSp>
      <p:grpSp>
        <p:nvGrpSpPr>
          <p:cNvPr id="24" name="Group 23">
            <a:extLst>
              <a:ext uri="{FF2B5EF4-FFF2-40B4-BE49-F238E27FC236}">
                <a16:creationId xmlns:a16="http://schemas.microsoft.com/office/drawing/2014/main" id="{6C31A98F-0F8E-4AD9-4366-353FDAE77D57}"/>
              </a:ext>
            </a:extLst>
          </p:cNvPr>
          <p:cNvGrpSpPr/>
          <p:nvPr/>
        </p:nvGrpSpPr>
        <p:grpSpPr>
          <a:xfrm>
            <a:off x="4485583" y="2329481"/>
            <a:ext cx="3054843" cy="3043735"/>
            <a:chOff x="4485583" y="2329481"/>
            <a:chExt cx="3054843" cy="3043735"/>
          </a:xfrm>
        </p:grpSpPr>
        <p:sp>
          <p:nvSpPr>
            <p:cNvPr id="7" name="TextBox 6">
              <a:extLst>
                <a:ext uri="{FF2B5EF4-FFF2-40B4-BE49-F238E27FC236}">
                  <a16:creationId xmlns:a16="http://schemas.microsoft.com/office/drawing/2014/main" id="{9C365BCD-882C-485D-D0B4-5EA00CE7CBD1}"/>
                </a:ext>
              </a:extLst>
            </p:cNvPr>
            <p:cNvSpPr txBox="1"/>
            <p:nvPr/>
          </p:nvSpPr>
          <p:spPr>
            <a:xfrm>
              <a:off x="5263440" y="3480546"/>
              <a:ext cx="1499129" cy="830997"/>
            </a:xfrm>
            <a:prstGeom prst="rect">
              <a:avLst/>
            </a:prstGeom>
            <a:noFill/>
          </p:spPr>
          <p:txBody>
            <a:bodyPr wrap="none" rtlCol="0" anchor="b" anchorCtr="0">
              <a:spAutoFit/>
            </a:bodyPr>
            <a:lstStyle/>
            <a:p>
              <a:pPr algn="ctr"/>
              <a:r>
                <a:rPr lang="en-US" sz="4800" b="1" dirty="0">
                  <a:solidFill>
                    <a:schemeClr val="tx2"/>
                  </a:solidFill>
                  <a:latin typeface="Poppins SemiBold" pitchFamily="2" charset="77"/>
                  <a:ea typeface="League Spartan" charset="0"/>
                  <a:cs typeface="Poppins SemiBold" pitchFamily="2" charset="77"/>
                </a:rPr>
                <a:t>40%</a:t>
              </a:r>
            </a:p>
          </p:txBody>
        </p:sp>
        <p:graphicFrame>
          <p:nvGraphicFramePr>
            <p:cNvPr id="9" name="Chart 8">
              <a:extLst>
                <a:ext uri="{FF2B5EF4-FFF2-40B4-BE49-F238E27FC236}">
                  <a16:creationId xmlns:a16="http://schemas.microsoft.com/office/drawing/2014/main" id="{4155B245-3919-0614-607D-36D843AF34AE}"/>
                </a:ext>
              </a:extLst>
            </p:cNvPr>
            <p:cNvGraphicFramePr/>
            <p:nvPr>
              <p:extLst>
                <p:ext uri="{D42A27DB-BD31-4B8C-83A1-F6EECF244321}">
                  <p14:modId xmlns:p14="http://schemas.microsoft.com/office/powerpoint/2010/main" val="4016874856"/>
                </p:ext>
              </p:extLst>
            </p:nvPr>
          </p:nvGraphicFramePr>
          <p:xfrm>
            <a:off x="4485583" y="2329481"/>
            <a:ext cx="3054843" cy="3043735"/>
          </p:xfrm>
          <a:graphic>
            <a:graphicData uri="http://schemas.openxmlformats.org/drawingml/2006/chart">
              <c:chart xmlns:c="http://schemas.openxmlformats.org/drawingml/2006/chart" xmlns:r="http://schemas.openxmlformats.org/officeDocument/2006/relationships" r:id="rId4"/>
            </a:graphicData>
          </a:graphic>
        </p:graphicFrame>
        <p:sp>
          <p:nvSpPr>
            <p:cNvPr id="10" name="Donut 21">
              <a:extLst>
                <a:ext uri="{FF2B5EF4-FFF2-40B4-BE49-F238E27FC236}">
                  <a16:creationId xmlns:a16="http://schemas.microsoft.com/office/drawing/2014/main" id="{AE030665-C000-9372-69B6-1F9688B9FA0E}"/>
                </a:ext>
              </a:extLst>
            </p:cNvPr>
            <p:cNvSpPr/>
            <p:nvPr/>
          </p:nvSpPr>
          <p:spPr>
            <a:xfrm>
              <a:off x="4942876" y="2781221"/>
              <a:ext cx="2140257" cy="2140257"/>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nvGrpSpPr>
          <p:cNvPr id="25" name="Group 24">
            <a:extLst>
              <a:ext uri="{FF2B5EF4-FFF2-40B4-BE49-F238E27FC236}">
                <a16:creationId xmlns:a16="http://schemas.microsoft.com/office/drawing/2014/main" id="{6DD3F818-9AED-1CA1-F44F-88FD829796AE}"/>
              </a:ext>
            </a:extLst>
          </p:cNvPr>
          <p:cNvGrpSpPr/>
          <p:nvPr/>
        </p:nvGrpSpPr>
        <p:grpSpPr>
          <a:xfrm>
            <a:off x="8292160" y="2321593"/>
            <a:ext cx="3054843" cy="3043735"/>
            <a:chOff x="8292160" y="2321593"/>
            <a:chExt cx="3054843" cy="3043735"/>
          </a:xfrm>
        </p:grpSpPr>
        <p:sp>
          <p:nvSpPr>
            <p:cNvPr id="8" name="TextBox 7">
              <a:extLst>
                <a:ext uri="{FF2B5EF4-FFF2-40B4-BE49-F238E27FC236}">
                  <a16:creationId xmlns:a16="http://schemas.microsoft.com/office/drawing/2014/main" id="{2EBA68C2-FB1A-7CEE-0998-5F4E48519A66}"/>
                </a:ext>
              </a:extLst>
            </p:cNvPr>
            <p:cNvSpPr txBox="1"/>
            <p:nvPr/>
          </p:nvSpPr>
          <p:spPr>
            <a:xfrm>
              <a:off x="9176620" y="3480546"/>
              <a:ext cx="1285929" cy="830997"/>
            </a:xfrm>
            <a:prstGeom prst="rect">
              <a:avLst/>
            </a:prstGeom>
            <a:noFill/>
          </p:spPr>
          <p:txBody>
            <a:bodyPr wrap="none" rtlCol="0" anchor="b" anchorCtr="0">
              <a:spAutoFit/>
            </a:bodyPr>
            <a:lstStyle/>
            <a:p>
              <a:pPr algn="ctr"/>
              <a:r>
                <a:rPr lang="en-US" sz="4800" b="1" dirty="0">
                  <a:solidFill>
                    <a:schemeClr val="tx2"/>
                  </a:solidFill>
                  <a:latin typeface="Poppins SemiBold" pitchFamily="2" charset="77"/>
                  <a:ea typeface="League Spartan" charset="0"/>
                  <a:cs typeface="Poppins SemiBold" pitchFamily="2" charset="77"/>
                </a:rPr>
                <a:t>31%</a:t>
              </a:r>
            </a:p>
          </p:txBody>
        </p:sp>
        <p:graphicFrame>
          <p:nvGraphicFramePr>
            <p:cNvPr id="11" name="Chart 10">
              <a:extLst>
                <a:ext uri="{FF2B5EF4-FFF2-40B4-BE49-F238E27FC236}">
                  <a16:creationId xmlns:a16="http://schemas.microsoft.com/office/drawing/2014/main" id="{C14B8F70-6E28-62D2-733C-405BCA96C7FA}"/>
                </a:ext>
              </a:extLst>
            </p:cNvPr>
            <p:cNvGraphicFramePr/>
            <p:nvPr>
              <p:extLst>
                <p:ext uri="{D42A27DB-BD31-4B8C-83A1-F6EECF244321}">
                  <p14:modId xmlns:p14="http://schemas.microsoft.com/office/powerpoint/2010/main" val="3052925286"/>
                </p:ext>
              </p:extLst>
            </p:nvPr>
          </p:nvGraphicFramePr>
          <p:xfrm>
            <a:off x="8292160" y="2321593"/>
            <a:ext cx="3054843" cy="3043735"/>
          </p:xfrm>
          <a:graphic>
            <a:graphicData uri="http://schemas.openxmlformats.org/drawingml/2006/chart">
              <c:chart xmlns:c="http://schemas.openxmlformats.org/drawingml/2006/chart" xmlns:r="http://schemas.openxmlformats.org/officeDocument/2006/relationships" r:id="rId5"/>
            </a:graphicData>
          </a:graphic>
        </p:graphicFrame>
        <p:sp>
          <p:nvSpPr>
            <p:cNvPr id="12" name="Donut 24">
              <a:extLst>
                <a:ext uri="{FF2B5EF4-FFF2-40B4-BE49-F238E27FC236}">
                  <a16:creationId xmlns:a16="http://schemas.microsoft.com/office/drawing/2014/main" id="{CD54AC1F-7A01-AECE-87AB-5273EA59FE0E}"/>
                </a:ext>
              </a:extLst>
            </p:cNvPr>
            <p:cNvSpPr/>
            <p:nvPr/>
          </p:nvSpPr>
          <p:spPr>
            <a:xfrm>
              <a:off x="8749454" y="2781221"/>
              <a:ext cx="2140257" cy="2140257"/>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 name="Rectangle 12">
            <a:extLst>
              <a:ext uri="{FF2B5EF4-FFF2-40B4-BE49-F238E27FC236}">
                <a16:creationId xmlns:a16="http://schemas.microsoft.com/office/drawing/2014/main" id="{BDC521E8-48BA-83E9-F237-85F2969669B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Adapting to increased costs</a:t>
            </a:r>
          </a:p>
        </p:txBody>
      </p:sp>
      <p:pic>
        <p:nvPicPr>
          <p:cNvPr id="16" name="Graphic 15" descr="Toggle with solid fill">
            <a:extLst>
              <a:ext uri="{FF2B5EF4-FFF2-40B4-BE49-F238E27FC236}">
                <a16:creationId xmlns:a16="http://schemas.microsoft.com/office/drawing/2014/main" id="{D687A7BD-EEA7-096D-F14E-FC6D59B907A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538912" y="5273567"/>
            <a:ext cx="720000" cy="720000"/>
          </a:xfrm>
          <a:prstGeom prst="rect">
            <a:avLst/>
          </a:prstGeom>
        </p:spPr>
      </p:pic>
      <p:pic>
        <p:nvPicPr>
          <p:cNvPr id="18" name="Graphic 17" descr="Salon with solid fill">
            <a:extLst>
              <a:ext uri="{FF2B5EF4-FFF2-40B4-BE49-F238E27FC236}">
                <a16:creationId xmlns:a16="http://schemas.microsoft.com/office/drawing/2014/main" id="{6A317CBC-6B36-8449-D331-5C596A3A337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45491" y="5273567"/>
            <a:ext cx="720000" cy="720000"/>
          </a:xfrm>
          <a:prstGeom prst="rect">
            <a:avLst/>
          </a:prstGeom>
        </p:spPr>
      </p:pic>
      <p:pic>
        <p:nvPicPr>
          <p:cNvPr id="20" name="Graphic 19" descr="Flying Money with solid fill">
            <a:extLst>
              <a:ext uri="{FF2B5EF4-FFF2-40B4-BE49-F238E27FC236}">
                <a16:creationId xmlns:a16="http://schemas.microsoft.com/office/drawing/2014/main" id="{C85EA07E-535B-D92B-3194-37541E70FFA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736774" y="5304922"/>
            <a:ext cx="720000" cy="720000"/>
          </a:xfrm>
          <a:prstGeom prst="rect">
            <a:avLst/>
          </a:prstGeom>
        </p:spPr>
      </p:pic>
      <p:sp>
        <p:nvSpPr>
          <p:cNvPr id="22" name="TextBox 21">
            <a:extLst>
              <a:ext uri="{FF2B5EF4-FFF2-40B4-BE49-F238E27FC236}">
                <a16:creationId xmlns:a16="http://schemas.microsoft.com/office/drawing/2014/main" id="{0FB42CB7-1282-37DE-5398-1BDC60FB53C0}"/>
              </a:ext>
            </a:extLst>
          </p:cNvPr>
          <p:cNvSpPr txBox="1"/>
          <p:nvPr/>
        </p:nvSpPr>
        <p:spPr>
          <a:xfrm>
            <a:off x="695400" y="1484784"/>
            <a:ext cx="11217231" cy="646331"/>
          </a:xfrm>
          <a:prstGeom prst="rect">
            <a:avLst/>
          </a:prstGeom>
          <a:noFill/>
        </p:spPr>
        <p:txBody>
          <a:bodyPr wrap="square">
            <a:spAutoFit/>
          </a:bodyPr>
          <a:lstStyle/>
          <a:p>
            <a:pPr marR="0" lvl="0" indent="-36576" fontAlgn="auto">
              <a:lnSpc>
                <a:spcPct val="100000"/>
              </a:lnSpc>
              <a:spcBef>
                <a:spcPts val="600"/>
              </a:spcBef>
              <a:spcAft>
                <a:spcPts val="0"/>
              </a:spcAft>
              <a:buClrTx/>
              <a:buSzPct val="25000"/>
              <a:buFont typeface="Arial" panose="020B0604020202020204" pitchFamily="34" charset="0"/>
              <a:buChar char=" "/>
              <a:tabLst/>
              <a:defRPr/>
            </a:pPr>
            <a:r>
              <a:rPr lang="en-GB" dirty="0"/>
              <a:t>Research has found that the parents spend more during the school holiday period, splurging, on average, an extra £500 over the six weeks. </a:t>
            </a:r>
          </a:p>
        </p:txBody>
      </p:sp>
    </p:spTree>
    <p:extLst>
      <p:ext uri="{BB962C8B-B14F-4D97-AF65-F5344CB8AC3E}">
        <p14:creationId xmlns:p14="http://schemas.microsoft.com/office/powerpoint/2010/main" val="2757961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heel(1)">
                                      <p:cBhvr>
                                        <p:cTn id="15" dur="20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78">
            <a:extLst>
              <a:ext uri="{FF2B5EF4-FFF2-40B4-BE49-F238E27FC236}">
                <a16:creationId xmlns:a16="http://schemas.microsoft.com/office/drawing/2014/main" id="{537F8645-CC05-ACBA-4934-9AB980C80DBF}"/>
              </a:ext>
            </a:extLst>
          </p:cNvPr>
          <p:cNvSpPr>
            <a:spLocks noChangeShapeType="1"/>
          </p:cNvSpPr>
          <p:nvPr/>
        </p:nvSpPr>
        <p:spPr bwMode="auto">
          <a:xfrm>
            <a:off x="1465" y="3019768"/>
            <a:ext cx="12189071" cy="0"/>
          </a:xfrm>
          <a:prstGeom prst="line">
            <a:avLst/>
          </a:prstGeom>
          <a:noFill/>
          <a:ln w="63500" cap="flat">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 name="Freeform 479">
            <a:extLst>
              <a:ext uri="{FF2B5EF4-FFF2-40B4-BE49-F238E27FC236}">
                <a16:creationId xmlns:a16="http://schemas.microsoft.com/office/drawing/2014/main" id="{ADEB4876-25A9-932D-BFD0-88FB3356C3CD}"/>
              </a:ext>
            </a:extLst>
          </p:cNvPr>
          <p:cNvSpPr>
            <a:spLocks noChangeArrowheads="1"/>
          </p:cNvSpPr>
          <p:nvPr/>
        </p:nvSpPr>
        <p:spPr bwMode="auto">
          <a:xfrm>
            <a:off x="1465" y="2893428"/>
            <a:ext cx="126340" cy="252681"/>
          </a:xfrm>
          <a:custGeom>
            <a:avLst/>
            <a:gdLst>
              <a:gd name="T0" fmla="*/ 0 w 203"/>
              <a:gd name="T1" fmla="*/ 0 h 405"/>
              <a:gd name="T2" fmla="*/ 0 w 203"/>
              <a:gd name="T3" fmla="*/ 0 h 405"/>
              <a:gd name="T4" fmla="*/ 202 w 203"/>
              <a:gd name="T5" fmla="*/ 202 h 405"/>
              <a:gd name="T6" fmla="*/ 202 w 203"/>
              <a:gd name="T7" fmla="*/ 202 h 405"/>
              <a:gd name="T8" fmla="*/ 0 w 203"/>
              <a:gd name="T9" fmla="*/ 404 h 405"/>
              <a:gd name="T10" fmla="*/ 0 w 203"/>
              <a:gd name="T11" fmla="*/ 0 h 405"/>
            </a:gdLst>
            <a:ahLst/>
            <a:cxnLst>
              <a:cxn ang="0">
                <a:pos x="T0" y="T1"/>
              </a:cxn>
              <a:cxn ang="0">
                <a:pos x="T2" y="T3"/>
              </a:cxn>
              <a:cxn ang="0">
                <a:pos x="T4" y="T5"/>
              </a:cxn>
              <a:cxn ang="0">
                <a:pos x="T6" y="T7"/>
              </a:cxn>
              <a:cxn ang="0">
                <a:pos x="T8" y="T9"/>
              </a:cxn>
              <a:cxn ang="0">
                <a:pos x="T10" y="T11"/>
              </a:cxn>
            </a:cxnLst>
            <a:rect l="0" t="0" r="r" b="b"/>
            <a:pathLst>
              <a:path w="203" h="405">
                <a:moveTo>
                  <a:pt x="0" y="0"/>
                </a:moveTo>
                <a:lnTo>
                  <a:pt x="0" y="0"/>
                </a:lnTo>
                <a:cubicBezTo>
                  <a:pt x="111" y="0"/>
                  <a:pt x="202" y="90"/>
                  <a:pt x="202" y="202"/>
                </a:cubicBezTo>
                <a:lnTo>
                  <a:pt x="202" y="202"/>
                </a:lnTo>
                <a:cubicBezTo>
                  <a:pt x="202" y="314"/>
                  <a:pt x="111" y="404"/>
                  <a:pt x="0" y="404"/>
                </a:cubicBezTo>
                <a:lnTo>
                  <a:pt x="0" y="0"/>
                </a:lnTo>
              </a:path>
            </a:pathLst>
          </a:custGeom>
          <a:solidFill>
            <a:schemeClr val="accent6"/>
          </a:solidFill>
          <a:ln>
            <a:noFill/>
          </a:ln>
          <a:effectLst/>
        </p:spPr>
        <p:txBody>
          <a:bodyPr wrap="none" anchor="ctr"/>
          <a:lstStyle/>
          <a:p>
            <a:endParaRPr lang="en-US" dirty="0">
              <a:latin typeface="Poppins" pitchFamily="2" charset="77"/>
            </a:endParaRPr>
          </a:p>
        </p:txBody>
      </p:sp>
      <p:sp>
        <p:nvSpPr>
          <p:cNvPr id="4" name="Line 626">
            <a:extLst>
              <a:ext uri="{FF2B5EF4-FFF2-40B4-BE49-F238E27FC236}">
                <a16:creationId xmlns:a16="http://schemas.microsoft.com/office/drawing/2014/main" id="{822919EC-06E4-504B-A4DB-3377E7844D13}"/>
              </a:ext>
            </a:extLst>
          </p:cNvPr>
          <p:cNvSpPr>
            <a:spLocks noChangeShapeType="1"/>
          </p:cNvSpPr>
          <p:nvPr/>
        </p:nvSpPr>
        <p:spPr bwMode="auto">
          <a:xfrm>
            <a:off x="2639616" y="1643762"/>
            <a:ext cx="0" cy="4836626"/>
          </a:xfrm>
          <a:prstGeom prst="line">
            <a:avLst/>
          </a:prstGeom>
          <a:noFill/>
          <a:ln w="25400" cap="flat">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5" name="Line 629">
            <a:extLst>
              <a:ext uri="{FF2B5EF4-FFF2-40B4-BE49-F238E27FC236}">
                <a16:creationId xmlns:a16="http://schemas.microsoft.com/office/drawing/2014/main" id="{0A413FD8-3A5F-546B-BE0E-4C4E58DFD197}"/>
              </a:ext>
            </a:extLst>
          </p:cNvPr>
          <p:cNvSpPr>
            <a:spLocks noChangeShapeType="1"/>
          </p:cNvSpPr>
          <p:nvPr/>
        </p:nvSpPr>
        <p:spPr bwMode="auto">
          <a:xfrm>
            <a:off x="9264352" y="1643762"/>
            <a:ext cx="0" cy="4836626"/>
          </a:xfrm>
          <a:prstGeom prst="line">
            <a:avLst/>
          </a:prstGeom>
          <a:noFill/>
          <a:ln w="25400" cap="flat">
            <a:solidFill>
              <a:schemeClr val="accent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6" name="Freeform 631">
            <a:extLst>
              <a:ext uri="{FF2B5EF4-FFF2-40B4-BE49-F238E27FC236}">
                <a16:creationId xmlns:a16="http://schemas.microsoft.com/office/drawing/2014/main" id="{50045B00-1518-5DCD-A573-3EC1B1C1C8BB}"/>
              </a:ext>
            </a:extLst>
          </p:cNvPr>
          <p:cNvSpPr>
            <a:spLocks noChangeArrowheads="1"/>
          </p:cNvSpPr>
          <p:nvPr/>
        </p:nvSpPr>
        <p:spPr bwMode="auto">
          <a:xfrm>
            <a:off x="3915259" y="1770102"/>
            <a:ext cx="4361479" cy="826703"/>
          </a:xfrm>
          <a:custGeom>
            <a:avLst/>
            <a:gdLst>
              <a:gd name="T0" fmla="*/ 7003 w 7004"/>
              <a:gd name="T1" fmla="*/ 663 h 1326"/>
              <a:gd name="T2" fmla="*/ 6339 w 7004"/>
              <a:gd name="T3" fmla="*/ 0 h 1326"/>
              <a:gd name="T4" fmla="*/ 6339 w 7004"/>
              <a:gd name="T5" fmla="*/ 230 h 1326"/>
              <a:gd name="T6" fmla="*/ 664 w 7004"/>
              <a:gd name="T7" fmla="*/ 230 h 1326"/>
              <a:gd name="T8" fmla="*/ 664 w 7004"/>
              <a:gd name="T9" fmla="*/ 0 h 1326"/>
              <a:gd name="T10" fmla="*/ 0 w 7004"/>
              <a:gd name="T11" fmla="*/ 663 h 1326"/>
              <a:gd name="T12" fmla="*/ 664 w 7004"/>
              <a:gd name="T13" fmla="*/ 1325 h 1326"/>
              <a:gd name="T14" fmla="*/ 664 w 7004"/>
              <a:gd name="T15" fmla="*/ 1096 h 1326"/>
              <a:gd name="T16" fmla="*/ 6339 w 7004"/>
              <a:gd name="T17" fmla="*/ 1096 h 1326"/>
              <a:gd name="T18" fmla="*/ 6339 w 7004"/>
              <a:gd name="T19" fmla="*/ 1325 h 1326"/>
              <a:gd name="T20" fmla="*/ 7003 w 7004"/>
              <a:gd name="T21" fmla="*/ 663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04" h="1326">
                <a:moveTo>
                  <a:pt x="7003" y="663"/>
                </a:moveTo>
                <a:lnTo>
                  <a:pt x="6339" y="0"/>
                </a:lnTo>
                <a:lnTo>
                  <a:pt x="6339" y="230"/>
                </a:lnTo>
                <a:lnTo>
                  <a:pt x="664" y="230"/>
                </a:lnTo>
                <a:lnTo>
                  <a:pt x="664" y="0"/>
                </a:lnTo>
                <a:lnTo>
                  <a:pt x="0" y="663"/>
                </a:lnTo>
                <a:lnTo>
                  <a:pt x="664" y="1325"/>
                </a:lnTo>
                <a:lnTo>
                  <a:pt x="664" y="1096"/>
                </a:lnTo>
                <a:lnTo>
                  <a:pt x="6339" y="1096"/>
                </a:lnTo>
                <a:lnTo>
                  <a:pt x="6339" y="1325"/>
                </a:lnTo>
                <a:lnTo>
                  <a:pt x="7003" y="663"/>
                </a:lnTo>
              </a:path>
            </a:pathLst>
          </a:custGeom>
          <a:solidFill>
            <a:schemeClr val="accent2"/>
          </a:solidFill>
          <a:ln>
            <a:noFill/>
          </a:ln>
          <a:effectLst/>
        </p:spPr>
        <p:txBody>
          <a:bodyPr wrap="none" anchor="ctr"/>
          <a:lstStyle/>
          <a:p>
            <a:endParaRPr lang="en-US" dirty="0">
              <a:latin typeface="Poppins" pitchFamily="2" charset="77"/>
            </a:endParaRPr>
          </a:p>
        </p:txBody>
      </p:sp>
      <p:sp>
        <p:nvSpPr>
          <p:cNvPr id="7" name="TextBox 6">
            <a:extLst>
              <a:ext uri="{FF2B5EF4-FFF2-40B4-BE49-F238E27FC236}">
                <a16:creationId xmlns:a16="http://schemas.microsoft.com/office/drawing/2014/main" id="{9C3ECDE5-E3E3-D5D3-798D-24AAED6ED411}"/>
              </a:ext>
            </a:extLst>
          </p:cNvPr>
          <p:cNvSpPr txBox="1"/>
          <p:nvPr/>
        </p:nvSpPr>
        <p:spPr>
          <a:xfrm>
            <a:off x="4607583" y="2012621"/>
            <a:ext cx="2976835" cy="353943"/>
          </a:xfrm>
          <a:prstGeom prst="rect">
            <a:avLst/>
          </a:prstGeom>
          <a:noFill/>
        </p:spPr>
        <p:txBody>
          <a:bodyPr wrap="square" rtlCol="0" anchor="ctr">
            <a:spAutoFit/>
          </a:bodyPr>
          <a:lstStyle/>
          <a:p>
            <a:pPr algn="ctr"/>
            <a:r>
              <a:rPr lang="en-US" sz="1700" b="1" spc="-15" dirty="0">
                <a:solidFill>
                  <a:schemeClr val="bg1"/>
                </a:solidFill>
                <a:cs typeface="Poppins" pitchFamily="2" charset="77"/>
              </a:rPr>
              <a:t>OPTIONS TO BRIDGE GAP</a:t>
            </a:r>
          </a:p>
        </p:txBody>
      </p:sp>
      <p:sp>
        <p:nvSpPr>
          <p:cNvPr id="8" name="TextBox 7">
            <a:extLst>
              <a:ext uri="{FF2B5EF4-FFF2-40B4-BE49-F238E27FC236}">
                <a16:creationId xmlns:a16="http://schemas.microsoft.com/office/drawing/2014/main" id="{586CD420-E086-F83D-6229-5EC988950096}"/>
              </a:ext>
            </a:extLst>
          </p:cNvPr>
          <p:cNvSpPr txBox="1"/>
          <p:nvPr/>
        </p:nvSpPr>
        <p:spPr>
          <a:xfrm>
            <a:off x="1525192" y="1852411"/>
            <a:ext cx="731223"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A</a:t>
            </a:r>
          </a:p>
        </p:txBody>
      </p:sp>
      <p:sp>
        <p:nvSpPr>
          <p:cNvPr id="10" name="Freeform 211">
            <a:extLst>
              <a:ext uri="{FF2B5EF4-FFF2-40B4-BE49-F238E27FC236}">
                <a16:creationId xmlns:a16="http://schemas.microsoft.com/office/drawing/2014/main" id="{F3B52D07-5E87-F1A3-81AB-7A1121FCA8AA}"/>
              </a:ext>
            </a:extLst>
          </p:cNvPr>
          <p:cNvSpPr>
            <a:spLocks noChangeArrowheads="1"/>
          </p:cNvSpPr>
          <p:nvPr/>
        </p:nvSpPr>
        <p:spPr bwMode="auto">
          <a:xfrm>
            <a:off x="579789" y="3378102"/>
            <a:ext cx="1741296" cy="1741296"/>
          </a:xfrm>
          <a:custGeom>
            <a:avLst/>
            <a:gdLst>
              <a:gd name="T0" fmla="*/ 2795 w 2796"/>
              <a:gd name="T1" fmla="*/ 1396 h 2795"/>
              <a:gd name="T2" fmla="*/ 2795 w 2796"/>
              <a:gd name="T3" fmla="*/ 1396 h 2795"/>
              <a:gd name="T4" fmla="*/ 1398 w 2796"/>
              <a:gd name="T5" fmla="*/ 2794 h 2795"/>
              <a:gd name="T6" fmla="*/ 1398 w 2796"/>
              <a:gd name="T7" fmla="*/ 2794 h 2795"/>
              <a:gd name="T8" fmla="*/ 0 w 2796"/>
              <a:gd name="T9" fmla="*/ 1396 h 2795"/>
              <a:gd name="T10" fmla="*/ 0 w 2796"/>
              <a:gd name="T11" fmla="*/ 1396 h 2795"/>
              <a:gd name="T12" fmla="*/ 1398 w 2796"/>
              <a:gd name="T13" fmla="*/ 0 h 2795"/>
              <a:gd name="T14" fmla="*/ 1398 w 2796"/>
              <a:gd name="T15" fmla="*/ 0 h 2795"/>
              <a:gd name="T16" fmla="*/ 2795 w 2796"/>
              <a:gd name="T17" fmla="*/ 139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6" h="2795">
                <a:moveTo>
                  <a:pt x="2795" y="1396"/>
                </a:moveTo>
                <a:lnTo>
                  <a:pt x="2795" y="1396"/>
                </a:lnTo>
                <a:cubicBezTo>
                  <a:pt x="2795" y="2168"/>
                  <a:pt x="2170" y="2794"/>
                  <a:pt x="1398" y="2794"/>
                </a:cubicBezTo>
                <a:lnTo>
                  <a:pt x="1398" y="2794"/>
                </a:lnTo>
                <a:cubicBezTo>
                  <a:pt x="626" y="2794"/>
                  <a:pt x="0" y="2168"/>
                  <a:pt x="0" y="1396"/>
                </a:cubicBezTo>
                <a:lnTo>
                  <a:pt x="0" y="1396"/>
                </a:lnTo>
                <a:cubicBezTo>
                  <a:pt x="0" y="625"/>
                  <a:pt x="626" y="0"/>
                  <a:pt x="1398" y="0"/>
                </a:cubicBezTo>
                <a:lnTo>
                  <a:pt x="1398" y="0"/>
                </a:lnTo>
                <a:cubicBezTo>
                  <a:pt x="2170" y="0"/>
                  <a:pt x="2795" y="625"/>
                  <a:pt x="2795" y="1396"/>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 name="Freeform 24">
            <a:extLst>
              <a:ext uri="{FF2B5EF4-FFF2-40B4-BE49-F238E27FC236}">
                <a16:creationId xmlns:a16="http://schemas.microsoft.com/office/drawing/2014/main" id="{E5922C66-5B30-2D6F-9166-7CE2BF417E67}"/>
              </a:ext>
            </a:extLst>
          </p:cNvPr>
          <p:cNvSpPr>
            <a:spLocks noChangeArrowheads="1"/>
          </p:cNvSpPr>
          <p:nvPr/>
        </p:nvSpPr>
        <p:spPr bwMode="auto">
          <a:xfrm>
            <a:off x="1234946" y="3950634"/>
            <a:ext cx="686010" cy="603612"/>
          </a:xfrm>
          <a:custGeom>
            <a:avLst/>
            <a:gdLst>
              <a:gd name="connsiteX0" fmla="*/ 417951 w 1372019"/>
              <a:gd name="connsiteY0" fmla="*/ 905328 h 1207224"/>
              <a:gd name="connsiteX1" fmla="*/ 384365 w 1372019"/>
              <a:gd name="connsiteY1" fmla="*/ 963961 h 1207224"/>
              <a:gd name="connsiteX2" fmla="*/ 384365 w 1372019"/>
              <a:gd name="connsiteY2" fmla="*/ 965208 h 1207224"/>
              <a:gd name="connsiteX3" fmla="*/ 403024 w 1372019"/>
              <a:gd name="connsiteY3" fmla="*/ 1169799 h 1207224"/>
              <a:gd name="connsiteX4" fmla="*/ 633146 w 1372019"/>
              <a:gd name="connsiteY4" fmla="*/ 1169799 h 1207224"/>
              <a:gd name="connsiteX5" fmla="*/ 648072 w 1372019"/>
              <a:gd name="connsiteY5" fmla="*/ 1156077 h 1207224"/>
              <a:gd name="connsiteX6" fmla="*/ 648072 w 1372019"/>
              <a:gd name="connsiteY6" fmla="*/ 1061266 h 1207224"/>
              <a:gd name="connsiteX7" fmla="*/ 492585 w 1372019"/>
              <a:gd name="connsiteY7" fmla="*/ 905328 h 1207224"/>
              <a:gd name="connsiteX8" fmla="*/ 194049 w 1372019"/>
              <a:gd name="connsiteY8" fmla="*/ 905328 h 1207224"/>
              <a:gd name="connsiteX9" fmla="*/ 38561 w 1372019"/>
              <a:gd name="connsiteY9" fmla="*/ 1061266 h 1207224"/>
              <a:gd name="connsiteX10" fmla="*/ 38561 w 1372019"/>
              <a:gd name="connsiteY10" fmla="*/ 1156077 h 1207224"/>
              <a:gd name="connsiteX11" fmla="*/ 52244 w 1372019"/>
              <a:gd name="connsiteY11" fmla="*/ 1169799 h 1207224"/>
              <a:gd name="connsiteX12" fmla="*/ 283610 w 1372019"/>
              <a:gd name="connsiteY12" fmla="*/ 1169799 h 1207224"/>
              <a:gd name="connsiteX13" fmla="*/ 302268 w 1372019"/>
              <a:gd name="connsiteY13" fmla="*/ 965208 h 1207224"/>
              <a:gd name="connsiteX14" fmla="*/ 302268 w 1372019"/>
              <a:gd name="connsiteY14" fmla="*/ 963961 h 1207224"/>
              <a:gd name="connsiteX15" fmla="*/ 267439 w 1372019"/>
              <a:gd name="connsiteY15" fmla="*/ 905328 h 1207224"/>
              <a:gd name="connsiteX16" fmla="*/ 194049 w 1372019"/>
              <a:gd name="connsiteY16" fmla="*/ 867903 h 1207224"/>
              <a:gd name="connsiteX17" fmla="*/ 246293 w 1372019"/>
              <a:gd name="connsiteY17" fmla="*/ 867903 h 1207224"/>
              <a:gd name="connsiteX18" fmla="*/ 440341 w 1372019"/>
              <a:gd name="connsiteY18" fmla="*/ 867903 h 1207224"/>
              <a:gd name="connsiteX19" fmla="*/ 492585 w 1372019"/>
              <a:gd name="connsiteY19" fmla="*/ 867903 h 1207224"/>
              <a:gd name="connsiteX20" fmla="*/ 685389 w 1372019"/>
              <a:gd name="connsiteY20" fmla="*/ 1061266 h 1207224"/>
              <a:gd name="connsiteX21" fmla="*/ 685389 w 1372019"/>
              <a:gd name="connsiteY21" fmla="*/ 1156077 h 1207224"/>
              <a:gd name="connsiteX22" fmla="*/ 633146 w 1372019"/>
              <a:gd name="connsiteY22" fmla="*/ 1207224 h 1207224"/>
              <a:gd name="connsiteX23" fmla="*/ 52244 w 1372019"/>
              <a:gd name="connsiteY23" fmla="*/ 1207224 h 1207224"/>
              <a:gd name="connsiteX24" fmla="*/ 0 w 1372019"/>
              <a:gd name="connsiteY24" fmla="*/ 1156077 h 1207224"/>
              <a:gd name="connsiteX25" fmla="*/ 0 w 1372019"/>
              <a:gd name="connsiteY25" fmla="*/ 1061266 h 1207224"/>
              <a:gd name="connsiteX26" fmla="*/ 194049 w 1372019"/>
              <a:gd name="connsiteY26" fmla="*/ 867903 h 1207224"/>
              <a:gd name="connsiteX27" fmla="*/ 346094 w 1372019"/>
              <a:gd name="connsiteY27" fmla="*/ 556688 h 1207224"/>
              <a:gd name="connsiteX28" fmla="*/ 235149 w 1372019"/>
              <a:gd name="connsiteY28" fmla="*/ 667527 h 1207224"/>
              <a:gd name="connsiteX29" fmla="*/ 346094 w 1372019"/>
              <a:gd name="connsiteY29" fmla="*/ 778367 h 1207224"/>
              <a:gd name="connsiteX30" fmla="*/ 457038 w 1372019"/>
              <a:gd name="connsiteY30" fmla="*/ 667527 h 1207224"/>
              <a:gd name="connsiteX31" fmla="*/ 346094 w 1372019"/>
              <a:gd name="connsiteY31" fmla="*/ 556688 h 1207224"/>
              <a:gd name="connsiteX32" fmla="*/ 952357 w 1372019"/>
              <a:gd name="connsiteY32" fmla="*/ 521842 h 1207224"/>
              <a:gd name="connsiteX33" fmla="*/ 1113029 w 1372019"/>
              <a:gd name="connsiteY33" fmla="*/ 521842 h 1207224"/>
              <a:gd name="connsiteX34" fmla="*/ 1130332 w 1372019"/>
              <a:gd name="connsiteY34" fmla="*/ 539785 h 1207224"/>
              <a:gd name="connsiteX35" fmla="*/ 1113029 w 1372019"/>
              <a:gd name="connsiteY35" fmla="*/ 559009 h 1207224"/>
              <a:gd name="connsiteX36" fmla="*/ 952357 w 1372019"/>
              <a:gd name="connsiteY36" fmla="*/ 559009 h 1207224"/>
              <a:gd name="connsiteX37" fmla="*/ 933818 w 1372019"/>
              <a:gd name="connsiteY37" fmla="*/ 539785 h 1207224"/>
              <a:gd name="connsiteX38" fmla="*/ 952357 w 1372019"/>
              <a:gd name="connsiteY38" fmla="*/ 521842 h 1207224"/>
              <a:gd name="connsiteX39" fmla="*/ 871347 w 1372019"/>
              <a:gd name="connsiteY39" fmla="*/ 439445 h 1207224"/>
              <a:gd name="connsiteX40" fmla="*/ 1112894 w 1372019"/>
              <a:gd name="connsiteY40" fmla="*/ 439445 h 1207224"/>
              <a:gd name="connsiteX41" fmla="*/ 1130325 w 1372019"/>
              <a:gd name="connsiteY41" fmla="*/ 458051 h 1207224"/>
              <a:gd name="connsiteX42" fmla="*/ 1112894 w 1372019"/>
              <a:gd name="connsiteY42" fmla="*/ 476657 h 1207224"/>
              <a:gd name="connsiteX43" fmla="*/ 871347 w 1372019"/>
              <a:gd name="connsiteY43" fmla="*/ 476657 h 1207224"/>
              <a:gd name="connsiteX44" fmla="*/ 851425 w 1372019"/>
              <a:gd name="connsiteY44" fmla="*/ 458051 h 1207224"/>
              <a:gd name="connsiteX45" fmla="*/ 871347 w 1372019"/>
              <a:gd name="connsiteY45" fmla="*/ 439445 h 1207224"/>
              <a:gd name="connsiteX46" fmla="*/ 871347 w 1372019"/>
              <a:gd name="connsiteY46" fmla="*/ 357050 h 1207224"/>
              <a:gd name="connsiteX47" fmla="*/ 1112894 w 1372019"/>
              <a:gd name="connsiteY47" fmla="*/ 357050 h 1207224"/>
              <a:gd name="connsiteX48" fmla="*/ 1130325 w 1372019"/>
              <a:gd name="connsiteY48" fmla="*/ 375654 h 1207224"/>
              <a:gd name="connsiteX49" fmla="*/ 1112894 w 1372019"/>
              <a:gd name="connsiteY49" fmla="*/ 394258 h 1207224"/>
              <a:gd name="connsiteX50" fmla="*/ 871347 w 1372019"/>
              <a:gd name="connsiteY50" fmla="*/ 394258 h 1207224"/>
              <a:gd name="connsiteX51" fmla="*/ 851425 w 1372019"/>
              <a:gd name="connsiteY51" fmla="*/ 375654 h 1207224"/>
              <a:gd name="connsiteX52" fmla="*/ 871347 w 1372019"/>
              <a:gd name="connsiteY52" fmla="*/ 357050 h 1207224"/>
              <a:gd name="connsiteX53" fmla="*/ 710460 w 1372019"/>
              <a:gd name="connsiteY53" fmla="*/ 329712 h 1207224"/>
              <a:gd name="connsiteX54" fmla="*/ 631321 w 1372019"/>
              <a:gd name="connsiteY54" fmla="*/ 407812 h 1207224"/>
              <a:gd name="connsiteX55" fmla="*/ 625040 w 1372019"/>
              <a:gd name="connsiteY55" fmla="*/ 414010 h 1207224"/>
              <a:gd name="connsiteX56" fmla="*/ 539620 w 1372019"/>
              <a:gd name="connsiteY56" fmla="*/ 498309 h 1207224"/>
              <a:gd name="connsiteX57" fmla="*/ 611222 w 1372019"/>
              <a:gd name="connsiteY57" fmla="*/ 521863 h 1207224"/>
              <a:gd name="connsiteX58" fmla="*/ 734327 w 1372019"/>
              <a:gd name="connsiteY58" fmla="*/ 400374 h 1207224"/>
              <a:gd name="connsiteX59" fmla="*/ 710460 w 1372019"/>
              <a:gd name="connsiteY59" fmla="*/ 329712 h 1207224"/>
              <a:gd name="connsiteX60" fmla="*/ 831567 w 1372019"/>
              <a:gd name="connsiteY60" fmla="*/ 280148 h 1207224"/>
              <a:gd name="connsiteX61" fmla="*/ 1112975 w 1372019"/>
              <a:gd name="connsiteY61" fmla="*/ 280148 h 1207224"/>
              <a:gd name="connsiteX62" fmla="*/ 1130331 w 1372019"/>
              <a:gd name="connsiteY62" fmla="*/ 298091 h 1207224"/>
              <a:gd name="connsiteX63" fmla="*/ 1112975 w 1372019"/>
              <a:gd name="connsiteY63" fmla="*/ 317315 h 1207224"/>
              <a:gd name="connsiteX64" fmla="*/ 831567 w 1372019"/>
              <a:gd name="connsiteY64" fmla="*/ 317315 h 1207224"/>
              <a:gd name="connsiteX65" fmla="*/ 812972 w 1372019"/>
              <a:gd name="connsiteY65" fmla="*/ 298091 h 1207224"/>
              <a:gd name="connsiteX66" fmla="*/ 831567 w 1372019"/>
              <a:gd name="connsiteY66" fmla="*/ 280148 h 1207224"/>
              <a:gd name="connsiteX67" fmla="*/ 631321 w 1372019"/>
              <a:gd name="connsiteY67" fmla="*/ 280125 h 1207224"/>
              <a:gd name="connsiteX68" fmla="*/ 631321 w 1372019"/>
              <a:gd name="connsiteY68" fmla="*/ 354506 h 1207224"/>
              <a:gd name="connsiteX69" fmla="*/ 684080 w 1372019"/>
              <a:gd name="connsiteY69" fmla="*/ 302439 h 1207224"/>
              <a:gd name="connsiteX70" fmla="*/ 631321 w 1372019"/>
              <a:gd name="connsiteY70" fmla="*/ 280125 h 1207224"/>
              <a:gd name="connsiteX71" fmla="*/ 592380 w 1372019"/>
              <a:gd name="connsiteY71" fmla="*/ 280125 h 1207224"/>
              <a:gd name="connsiteX72" fmla="*/ 489374 w 1372019"/>
              <a:gd name="connsiteY72" fmla="*/ 400374 h 1207224"/>
              <a:gd name="connsiteX73" fmla="*/ 511985 w 1372019"/>
              <a:gd name="connsiteY73" fmla="*/ 472275 h 1207224"/>
              <a:gd name="connsiteX74" fmla="*/ 592380 w 1372019"/>
              <a:gd name="connsiteY74" fmla="*/ 392936 h 1207224"/>
              <a:gd name="connsiteX75" fmla="*/ 611222 w 1372019"/>
              <a:gd name="connsiteY75" fmla="*/ 241695 h 1207224"/>
              <a:gd name="connsiteX76" fmla="*/ 725534 w 1372019"/>
              <a:gd name="connsiteY76" fmla="*/ 287563 h 1207224"/>
              <a:gd name="connsiteX77" fmla="*/ 773268 w 1372019"/>
              <a:gd name="connsiteY77" fmla="*/ 400374 h 1207224"/>
              <a:gd name="connsiteX78" fmla="*/ 611222 w 1372019"/>
              <a:gd name="connsiteY78" fmla="*/ 559053 h 1207224"/>
              <a:gd name="connsiteX79" fmla="*/ 450432 w 1372019"/>
              <a:gd name="connsiteY79" fmla="*/ 400374 h 1207224"/>
              <a:gd name="connsiteX80" fmla="*/ 611222 w 1372019"/>
              <a:gd name="connsiteY80" fmla="*/ 241695 h 1207224"/>
              <a:gd name="connsiteX81" fmla="*/ 364792 w 1372019"/>
              <a:gd name="connsiteY81" fmla="*/ 158164 h 1207224"/>
              <a:gd name="connsiteX82" fmla="*/ 364792 w 1372019"/>
              <a:gd name="connsiteY82" fmla="*/ 520572 h 1207224"/>
              <a:gd name="connsiteX83" fmla="*/ 494435 w 1372019"/>
              <a:gd name="connsiteY83" fmla="*/ 667527 h 1207224"/>
              <a:gd name="connsiteX84" fmla="*/ 483216 w 1372019"/>
              <a:gd name="connsiteY84" fmla="*/ 724815 h 1207224"/>
              <a:gd name="connsiteX85" fmla="*/ 1206225 w 1372019"/>
              <a:gd name="connsiteY85" fmla="*/ 724815 h 1207224"/>
              <a:gd name="connsiteX86" fmla="*/ 1254841 w 1372019"/>
              <a:gd name="connsiteY86" fmla="*/ 676245 h 1207224"/>
              <a:gd name="connsiteX87" fmla="*/ 1254841 w 1372019"/>
              <a:gd name="connsiteY87" fmla="*/ 158164 h 1207224"/>
              <a:gd name="connsiteX88" fmla="*/ 327395 w 1372019"/>
              <a:gd name="connsiteY88" fmla="*/ 37361 h 1207224"/>
              <a:gd name="connsiteX89" fmla="*/ 286259 w 1372019"/>
              <a:gd name="connsiteY89" fmla="*/ 78459 h 1207224"/>
              <a:gd name="connsiteX90" fmla="*/ 327395 w 1372019"/>
              <a:gd name="connsiteY90" fmla="*/ 120802 h 1207224"/>
              <a:gd name="connsiteX91" fmla="*/ 1292238 w 1372019"/>
              <a:gd name="connsiteY91" fmla="*/ 120802 h 1207224"/>
              <a:gd name="connsiteX92" fmla="*/ 1334622 w 1372019"/>
              <a:gd name="connsiteY92" fmla="*/ 78459 h 1207224"/>
              <a:gd name="connsiteX93" fmla="*/ 1292238 w 1372019"/>
              <a:gd name="connsiteY93" fmla="*/ 37361 h 1207224"/>
              <a:gd name="connsiteX94" fmla="*/ 327395 w 1372019"/>
              <a:gd name="connsiteY94" fmla="*/ 0 h 1207224"/>
              <a:gd name="connsiteX95" fmla="*/ 1292238 w 1372019"/>
              <a:gd name="connsiteY95" fmla="*/ 0 h 1207224"/>
              <a:gd name="connsiteX96" fmla="*/ 1372019 w 1372019"/>
              <a:gd name="connsiteY96" fmla="*/ 78459 h 1207224"/>
              <a:gd name="connsiteX97" fmla="*/ 1293485 w 1372019"/>
              <a:gd name="connsiteY97" fmla="*/ 158164 h 1207224"/>
              <a:gd name="connsiteX98" fmla="*/ 1293485 w 1372019"/>
              <a:gd name="connsiteY98" fmla="*/ 676245 h 1207224"/>
              <a:gd name="connsiteX99" fmla="*/ 1206225 w 1372019"/>
              <a:gd name="connsiteY99" fmla="*/ 762177 h 1207224"/>
              <a:gd name="connsiteX100" fmla="*/ 829762 w 1372019"/>
              <a:gd name="connsiteY100" fmla="*/ 762177 h 1207224"/>
              <a:gd name="connsiteX101" fmla="*/ 829762 w 1372019"/>
              <a:gd name="connsiteY101" fmla="*/ 851845 h 1207224"/>
              <a:gd name="connsiteX102" fmla="*/ 849707 w 1372019"/>
              <a:gd name="connsiteY102" fmla="*/ 884225 h 1207224"/>
              <a:gd name="connsiteX103" fmla="*/ 811063 w 1372019"/>
              <a:gd name="connsiteY103" fmla="*/ 921587 h 1207224"/>
              <a:gd name="connsiteX104" fmla="*/ 772420 w 1372019"/>
              <a:gd name="connsiteY104" fmla="*/ 884225 h 1207224"/>
              <a:gd name="connsiteX105" fmla="*/ 792365 w 1372019"/>
              <a:gd name="connsiteY105" fmla="*/ 851845 h 1207224"/>
              <a:gd name="connsiteX106" fmla="*/ 792365 w 1372019"/>
              <a:gd name="connsiteY106" fmla="*/ 762177 h 1207224"/>
              <a:gd name="connsiteX107" fmla="*/ 459531 w 1372019"/>
              <a:gd name="connsiteY107" fmla="*/ 762177 h 1207224"/>
              <a:gd name="connsiteX108" fmla="*/ 346094 w 1372019"/>
              <a:gd name="connsiteY108" fmla="*/ 815728 h 1207224"/>
              <a:gd name="connsiteX109" fmla="*/ 197752 w 1372019"/>
              <a:gd name="connsiteY109" fmla="*/ 667527 h 1207224"/>
              <a:gd name="connsiteX110" fmla="*/ 327395 w 1372019"/>
              <a:gd name="connsiteY110" fmla="*/ 520572 h 1207224"/>
              <a:gd name="connsiteX111" fmla="*/ 327395 w 1372019"/>
              <a:gd name="connsiteY111" fmla="*/ 158164 h 1207224"/>
              <a:gd name="connsiteX112" fmla="*/ 248862 w 1372019"/>
              <a:gd name="connsiteY112" fmla="*/ 78459 h 1207224"/>
              <a:gd name="connsiteX113" fmla="*/ 327395 w 1372019"/>
              <a:gd name="connsiteY113" fmla="*/ 0 h 12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72019" h="1207224">
                <a:moveTo>
                  <a:pt x="417951" y="905328"/>
                </a:moveTo>
                <a:lnTo>
                  <a:pt x="384365" y="963961"/>
                </a:lnTo>
                <a:lnTo>
                  <a:pt x="384365" y="965208"/>
                </a:lnTo>
                <a:lnTo>
                  <a:pt x="403024" y="1169799"/>
                </a:lnTo>
                <a:lnTo>
                  <a:pt x="633146" y="1169799"/>
                </a:lnTo>
                <a:cubicBezTo>
                  <a:pt x="641853" y="1169799"/>
                  <a:pt x="648072" y="1163562"/>
                  <a:pt x="648072" y="1156077"/>
                </a:cubicBezTo>
                <a:lnTo>
                  <a:pt x="648072" y="1061266"/>
                </a:lnTo>
                <a:cubicBezTo>
                  <a:pt x="648072" y="975188"/>
                  <a:pt x="578414" y="905328"/>
                  <a:pt x="492585" y="905328"/>
                </a:cubicBezTo>
                <a:close/>
                <a:moveTo>
                  <a:pt x="194049" y="905328"/>
                </a:moveTo>
                <a:cubicBezTo>
                  <a:pt x="108220" y="905328"/>
                  <a:pt x="38561" y="975188"/>
                  <a:pt x="38561" y="1061266"/>
                </a:cubicBezTo>
                <a:lnTo>
                  <a:pt x="38561" y="1156077"/>
                </a:lnTo>
                <a:cubicBezTo>
                  <a:pt x="38561" y="1163562"/>
                  <a:pt x="44781" y="1169799"/>
                  <a:pt x="52244" y="1169799"/>
                </a:cubicBezTo>
                <a:lnTo>
                  <a:pt x="283610" y="1169799"/>
                </a:lnTo>
                <a:lnTo>
                  <a:pt x="302268" y="965208"/>
                </a:lnTo>
                <a:lnTo>
                  <a:pt x="302268" y="963961"/>
                </a:lnTo>
                <a:lnTo>
                  <a:pt x="267439" y="905328"/>
                </a:lnTo>
                <a:close/>
                <a:moveTo>
                  <a:pt x="194049" y="867903"/>
                </a:moveTo>
                <a:lnTo>
                  <a:pt x="246293" y="867903"/>
                </a:lnTo>
                <a:lnTo>
                  <a:pt x="440341" y="867903"/>
                </a:lnTo>
                <a:lnTo>
                  <a:pt x="492585" y="867903"/>
                </a:lnTo>
                <a:cubicBezTo>
                  <a:pt x="598316" y="867903"/>
                  <a:pt x="685389" y="953981"/>
                  <a:pt x="685389" y="1061266"/>
                </a:cubicBezTo>
                <a:lnTo>
                  <a:pt x="685389" y="1156077"/>
                </a:lnTo>
                <a:cubicBezTo>
                  <a:pt x="685389" y="1184769"/>
                  <a:pt x="662999" y="1207224"/>
                  <a:pt x="633146" y="1207224"/>
                </a:cubicBezTo>
                <a:lnTo>
                  <a:pt x="52244" y="1207224"/>
                </a:lnTo>
                <a:cubicBezTo>
                  <a:pt x="24878" y="1207224"/>
                  <a:pt x="0" y="1184769"/>
                  <a:pt x="0" y="1156077"/>
                </a:cubicBezTo>
                <a:lnTo>
                  <a:pt x="0" y="1061266"/>
                </a:lnTo>
                <a:cubicBezTo>
                  <a:pt x="0" y="953981"/>
                  <a:pt x="87073" y="867903"/>
                  <a:pt x="194049" y="867903"/>
                </a:cubicBezTo>
                <a:close/>
                <a:moveTo>
                  <a:pt x="346094" y="556688"/>
                </a:moveTo>
                <a:cubicBezTo>
                  <a:pt x="285012" y="556688"/>
                  <a:pt x="235149" y="606503"/>
                  <a:pt x="235149" y="667527"/>
                </a:cubicBezTo>
                <a:cubicBezTo>
                  <a:pt x="235149" y="728551"/>
                  <a:pt x="285012" y="778367"/>
                  <a:pt x="346094" y="778367"/>
                </a:cubicBezTo>
                <a:cubicBezTo>
                  <a:pt x="407176" y="778367"/>
                  <a:pt x="457038" y="728551"/>
                  <a:pt x="457038" y="667527"/>
                </a:cubicBezTo>
                <a:cubicBezTo>
                  <a:pt x="457038" y="606503"/>
                  <a:pt x="407176" y="556688"/>
                  <a:pt x="346094" y="556688"/>
                </a:cubicBezTo>
                <a:close/>
                <a:moveTo>
                  <a:pt x="952357" y="521842"/>
                </a:moveTo>
                <a:lnTo>
                  <a:pt x="1113029" y="521842"/>
                </a:lnTo>
                <a:cubicBezTo>
                  <a:pt x="1122917" y="521842"/>
                  <a:pt x="1130332" y="529532"/>
                  <a:pt x="1130332" y="539785"/>
                </a:cubicBezTo>
                <a:cubicBezTo>
                  <a:pt x="1130332" y="551319"/>
                  <a:pt x="1122917" y="559009"/>
                  <a:pt x="1113029" y="559009"/>
                </a:cubicBezTo>
                <a:lnTo>
                  <a:pt x="952357" y="559009"/>
                </a:lnTo>
                <a:cubicBezTo>
                  <a:pt x="942470" y="559009"/>
                  <a:pt x="933818" y="551319"/>
                  <a:pt x="933818" y="539785"/>
                </a:cubicBezTo>
                <a:cubicBezTo>
                  <a:pt x="933818" y="529532"/>
                  <a:pt x="942470" y="521842"/>
                  <a:pt x="952357" y="521842"/>
                </a:cubicBezTo>
                <a:close/>
                <a:moveTo>
                  <a:pt x="871347" y="439445"/>
                </a:moveTo>
                <a:lnTo>
                  <a:pt x="1112894" y="439445"/>
                </a:lnTo>
                <a:cubicBezTo>
                  <a:pt x="1122855" y="439445"/>
                  <a:pt x="1130325" y="446887"/>
                  <a:pt x="1130325" y="458051"/>
                </a:cubicBezTo>
                <a:cubicBezTo>
                  <a:pt x="1130325" y="467974"/>
                  <a:pt x="1122855" y="476657"/>
                  <a:pt x="1112894" y="476657"/>
                </a:cubicBezTo>
                <a:lnTo>
                  <a:pt x="871347" y="476657"/>
                </a:lnTo>
                <a:cubicBezTo>
                  <a:pt x="860141" y="476657"/>
                  <a:pt x="851425" y="467974"/>
                  <a:pt x="851425" y="458051"/>
                </a:cubicBezTo>
                <a:cubicBezTo>
                  <a:pt x="851425" y="446887"/>
                  <a:pt x="860141" y="439445"/>
                  <a:pt x="871347" y="439445"/>
                </a:cubicBezTo>
                <a:close/>
                <a:moveTo>
                  <a:pt x="871347" y="357050"/>
                </a:moveTo>
                <a:lnTo>
                  <a:pt x="1112894" y="357050"/>
                </a:lnTo>
                <a:cubicBezTo>
                  <a:pt x="1122855" y="357050"/>
                  <a:pt x="1130325" y="364491"/>
                  <a:pt x="1130325" y="375654"/>
                </a:cubicBezTo>
                <a:cubicBezTo>
                  <a:pt x="1130325" y="386817"/>
                  <a:pt x="1122855" y="394258"/>
                  <a:pt x="1112894" y="394258"/>
                </a:cubicBezTo>
                <a:lnTo>
                  <a:pt x="871347" y="394258"/>
                </a:lnTo>
                <a:cubicBezTo>
                  <a:pt x="860141" y="394258"/>
                  <a:pt x="851425" y="386817"/>
                  <a:pt x="851425" y="375654"/>
                </a:cubicBezTo>
                <a:cubicBezTo>
                  <a:pt x="851425" y="364491"/>
                  <a:pt x="860141" y="357050"/>
                  <a:pt x="871347" y="357050"/>
                </a:cubicBezTo>
                <a:close/>
                <a:moveTo>
                  <a:pt x="710460" y="329712"/>
                </a:moveTo>
                <a:lnTo>
                  <a:pt x="631321" y="407812"/>
                </a:lnTo>
                <a:lnTo>
                  <a:pt x="625040" y="414010"/>
                </a:lnTo>
                <a:lnTo>
                  <a:pt x="539620" y="498309"/>
                </a:lnTo>
                <a:cubicBezTo>
                  <a:pt x="559719" y="513185"/>
                  <a:pt x="584842" y="521863"/>
                  <a:pt x="611222" y="521863"/>
                </a:cubicBezTo>
                <a:cubicBezTo>
                  <a:pt x="679055" y="521863"/>
                  <a:pt x="734327" y="467317"/>
                  <a:pt x="734327" y="400374"/>
                </a:cubicBezTo>
                <a:cubicBezTo>
                  <a:pt x="734327" y="373101"/>
                  <a:pt x="726790" y="349547"/>
                  <a:pt x="710460" y="329712"/>
                </a:cubicBezTo>
                <a:close/>
                <a:moveTo>
                  <a:pt x="831567" y="280148"/>
                </a:moveTo>
                <a:lnTo>
                  <a:pt x="1112975" y="280148"/>
                </a:lnTo>
                <a:cubicBezTo>
                  <a:pt x="1122892" y="280148"/>
                  <a:pt x="1130331" y="287838"/>
                  <a:pt x="1130331" y="298091"/>
                </a:cubicBezTo>
                <a:cubicBezTo>
                  <a:pt x="1130331" y="309625"/>
                  <a:pt x="1122892" y="317315"/>
                  <a:pt x="1112975" y="317315"/>
                </a:cubicBezTo>
                <a:lnTo>
                  <a:pt x="831567" y="317315"/>
                </a:lnTo>
                <a:cubicBezTo>
                  <a:pt x="821650" y="317315"/>
                  <a:pt x="812972" y="309625"/>
                  <a:pt x="812972" y="298091"/>
                </a:cubicBezTo>
                <a:cubicBezTo>
                  <a:pt x="812972" y="287838"/>
                  <a:pt x="821650" y="280148"/>
                  <a:pt x="831567" y="280148"/>
                </a:cubicBezTo>
                <a:close/>
                <a:moveTo>
                  <a:pt x="631321" y="280125"/>
                </a:moveTo>
                <a:lnTo>
                  <a:pt x="631321" y="354506"/>
                </a:lnTo>
                <a:lnTo>
                  <a:pt x="684080" y="302439"/>
                </a:lnTo>
                <a:cubicBezTo>
                  <a:pt x="669006" y="291282"/>
                  <a:pt x="650163" y="283844"/>
                  <a:pt x="631321" y="280125"/>
                </a:cubicBezTo>
                <a:close/>
                <a:moveTo>
                  <a:pt x="592380" y="280125"/>
                </a:moveTo>
                <a:cubicBezTo>
                  <a:pt x="534596" y="290042"/>
                  <a:pt x="489374" y="339630"/>
                  <a:pt x="489374" y="400374"/>
                </a:cubicBezTo>
                <a:cubicBezTo>
                  <a:pt x="489374" y="427647"/>
                  <a:pt x="496911" y="451201"/>
                  <a:pt x="511985" y="472275"/>
                </a:cubicBezTo>
                <a:lnTo>
                  <a:pt x="592380" y="392936"/>
                </a:lnTo>
                <a:close/>
                <a:moveTo>
                  <a:pt x="611222" y="241695"/>
                </a:moveTo>
                <a:cubicBezTo>
                  <a:pt x="656444" y="241695"/>
                  <a:pt x="696642" y="259050"/>
                  <a:pt x="725534" y="287563"/>
                </a:cubicBezTo>
                <a:cubicBezTo>
                  <a:pt x="754426" y="317315"/>
                  <a:pt x="773268" y="356985"/>
                  <a:pt x="773268" y="400374"/>
                </a:cubicBezTo>
                <a:cubicBezTo>
                  <a:pt x="773268" y="488391"/>
                  <a:pt x="700410" y="559053"/>
                  <a:pt x="611222" y="559053"/>
                </a:cubicBezTo>
                <a:cubicBezTo>
                  <a:pt x="523290" y="559053"/>
                  <a:pt x="450432" y="488391"/>
                  <a:pt x="450432" y="400374"/>
                </a:cubicBezTo>
                <a:cubicBezTo>
                  <a:pt x="450432" y="313596"/>
                  <a:pt x="523290" y="241695"/>
                  <a:pt x="611222" y="241695"/>
                </a:cubicBezTo>
                <a:close/>
                <a:moveTo>
                  <a:pt x="364792" y="158164"/>
                </a:moveTo>
                <a:lnTo>
                  <a:pt x="364792" y="520572"/>
                </a:lnTo>
                <a:cubicBezTo>
                  <a:pt x="438340" y="530535"/>
                  <a:pt x="494435" y="592804"/>
                  <a:pt x="494435" y="667527"/>
                </a:cubicBezTo>
                <a:cubicBezTo>
                  <a:pt x="494435" y="688699"/>
                  <a:pt x="490696" y="707380"/>
                  <a:pt x="483216" y="724815"/>
                </a:cubicBezTo>
                <a:lnTo>
                  <a:pt x="1206225" y="724815"/>
                </a:lnTo>
                <a:cubicBezTo>
                  <a:pt x="1233650" y="724815"/>
                  <a:pt x="1254841" y="702398"/>
                  <a:pt x="1254841" y="676245"/>
                </a:cubicBezTo>
                <a:lnTo>
                  <a:pt x="1254841" y="158164"/>
                </a:lnTo>
                <a:close/>
                <a:moveTo>
                  <a:pt x="327395" y="37361"/>
                </a:moveTo>
                <a:cubicBezTo>
                  <a:pt x="304957" y="37361"/>
                  <a:pt x="286259" y="56042"/>
                  <a:pt x="286259" y="78459"/>
                </a:cubicBezTo>
                <a:cubicBezTo>
                  <a:pt x="286259" y="102122"/>
                  <a:pt x="304957" y="120802"/>
                  <a:pt x="327395" y="120802"/>
                </a:cubicBezTo>
                <a:lnTo>
                  <a:pt x="1292238" y="120802"/>
                </a:lnTo>
                <a:cubicBezTo>
                  <a:pt x="1315923" y="120802"/>
                  <a:pt x="1334622" y="102122"/>
                  <a:pt x="1334622" y="78459"/>
                </a:cubicBezTo>
                <a:cubicBezTo>
                  <a:pt x="1334622" y="56042"/>
                  <a:pt x="1315923" y="37361"/>
                  <a:pt x="1292238" y="37361"/>
                </a:cubicBezTo>
                <a:close/>
                <a:moveTo>
                  <a:pt x="327395" y="0"/>
                </a:moveTo>
                <a:lnTo>
                  <a:pt x="1292238" y="0"/>
                </a:lnTo>
                <a:cubicBezTo>
                  <a:pt x="1335868" y="0"/>
                  <a:pt x="1372019" y="36116"/>
                  <a:pt x="1372019" y="78459"/>
                </a:cubicBezTo>
                <a:cubicBezTo>
                  <a:pt x="1372019" y="123293"/>
                  <a:pt x="1337115" y="158164"/>
                  <a:pt x="1293485" y="158164"/>
                </a:cubicBezTo>
                <a:lnTo>
                  <a:pt x="1293485" y="676245"/>
                </a:lnTo>
                <a:cubicBezTo>
                  <a:pt x="1293485" y="723570"/>
                  <a:pt x="1254841" y="762177"/>
                  <a:pt x="1206225" y="762177"/>
                </a:cubicBezTo>
                <a:lnTo>
                  <a:pt x="829762" y="762177"/>
                </a:lnTo>
                <a:lnTo>
                  <a:pt x="829762" y="851845"/>
                </a:lnTo>
                <a:cubicBezTo>
                  <a:pt x="840981" y="858072"/>
                  <a:pt x="849707" y="870526"/>
                  <a:pt x="849707" y="884225"/>
                </a:cubicBezTo>
                <a:cubicBezTo>
                  <a:pt x="849707" y="905397"/>
                  <a:pt x="832255" y="921587"/>
                  <a:pt x="811063" y="921587"/>
                </a:cubicBezTo>
                <a:cubicBezTo>
                  <a:pt x="789872" y="921587"/>
                  <a:pt x="772420" y="905397"/>
                  <a:pt x="772420" y="884225"/>
                </a:cubicBezTo>
                <a:cubicBezTo>
                  <a:pt x="772420" y="870526"/>
                  <a:pt x="779899" y="858072"/>
                  <a:pt x="792365" y="851845"/>
                </a:cubicBezTo>
                <a:lnTo>
                  <a:pt x="792365" y="762177"/>
                </a:lnTo>
                <a:lnTo>
                  <a:pt x="459531" y="762177"/>
                </a:lnTo>
                <a:cubicBezTo>
                  <a:pt x="433353" y="794557"/>
                  <a:pt x="392217" y="815728"/>
                  <a:pt x="346094" y="815728"/>
                </a:cubicBezTo>
                <a:cubicBezTo>
                  <a:pt x="263820" y="815728"/>
                  <a:pt x="197752" y="749723"/>
                  <a:pt x="197752" y="667527"/>
                </a:cubicBezTo>
                <a:cubicBezTo>
                  <a:pt x="197752" y="592804"/>
                  <a:pt x="253848" y="530535"/>
                  <a:pt x="327395" y="520572"/>
                </a:cubicBezTo>
                <a:lnTo>
                  <a:pt x="327395" y="158164"/>
                </a:lnTo>
                <a:cubicBezTo>
                  <a:pt x="283765" y="158164"/>
                  <a:pt x="248862" y="123293"/>
                  <a:pt x="248862" y="78459"/>
                </a:cubicBezTo>
                <a:cubicBezTo>
                  <a:pt x="248862" y="36116"/>
                  <a:pt x="283765" y="0"/>
                  <a:pt x="327395"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12" name="Line 219">
            <a:extLst>
              <a:ext uri="{FF2B5EF4-FFF2-40B4-BE49-F238E27FC236}">
                <a16:creationId xmlns:a16="http://schemas.microsoft.com/office/drawing/2014/main" id="{A2D3DE1C-67EE-DAE4-168F-49884DCDE187}"/>
              </a:ext>
            </a:extLst>
          </p:cNvPr>
          <p:cNvSpPr>
            <a:spLocks noChangeShapeType="1"/>
          </p:cNvSpPr>
          <p:nvPr/>
        </p:nvSpPr>
        <p:spPr bwMode="auto">
          <a:xfrm>
            <a:off x="1054938" y="5435247"/>
            <a:ext cx="790999" cy="0"/>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3" name="Line 220">
            <a:extLst>
              <a:ext uri="{FF2B5EF4-FFF2-40B4-BE49-F238E27FC236}">
                <a16:creationId xmlns:a16="http://schemas.microsoft.com/office/drawing/2014/main" id="{FA086BA2-0F0E-38C2-B3A0-0F2E198918BF}"/>
              </a:ext>
            </a:extLst>
          </p:cNvPr>
          <p:cNvSpPr>
            <a:spLocks noChangeShapeType="1"/>
          </p:cNvSpPr>
          <p:nvPr/>
        </p:nvSpPr>
        <p:spPr bwMode="auto">
          <a:xfrm>
            <a:off x="1450438" y="5119397"/>
            <a:ext cx="0" cy="318597"/>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4" name="TextBox 13">
            <a:extLst>
              <a:ext uri="{FF2B5EF4-FFF2-40B4-BE49-F238E27FC236}">
                <a16:creationId xmlns:a16="http://schemas.microsoft.com/office/drawing/2014/main" id="{BE4D1FFA-EE0F-DA29-E6C8-F468B8250C5F}"/>
              </a:ext>
            </a:extLst>
          </p:cNvPr>
          <p:cNvSpPr txBox="1"/>
          <p:nvPr/>
        </p:nvSpPr>
        <p:spPr>
          <a:xfrm>
            <a:off x="-5548" y="5597421"/>
            <a:ext cx="2913655"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July</a:t>
            </a:r>
          </a:p>
        </p:txBody>
      </p:sp>
      <p:sp>
        <p:nvSpPr>
          <p:cNvPr id="16" name="Freeform 211">
            <a:extLst>
              <a:ext uri="{FF2B5EF4-FFF2-40B4-BE49-F238E27FC236}">
                <a16:creationId xmlns:a16="http://schemas.microsoft.com/office/drawing/2014/main" id="{3E4CC01F-ABDE-DBF8-F54D-13CEC4981151}"/>
              </a:ext>
            </a:extLst>
          </p:cNvPr>
          <p:cNvSpPr>
            <a:spLocks noChangeArrowheads="1"/>
          </p:cNvSpPr>
          <p:nvPr/>
        </p:nvSpPr>
        <p:spPr bwMode="auto">
          <a:xfrm>
            <a:off x="9856876" y="3378102"/>
            <a:ext cx="1741296" cy="1741296"/>
          </a:xfrm>
          <a:custGeom>
            <a:avLst/>
            <a:gdLst>
              <a:gd name="T0" fmla="*/ 2795 w 2796"/>
              <a:gd name="T1" fmla="*/ 1396 h 2795"/>
              <a:gd name="T2" fmla="*/ 2795 w 2796"/>
              <a:gd name="T3" fmla="*/ 1396 h 2795"/>
              <a:gd name="T4" fmla="*/ 1398 w 2796"/>
              <a:gd name="T5" fmla="*/ 2794 h 2795"/>
              <a:gd name="T6" fmla="*/ 1398 w 2796"/>
              <a:gd name="T7" fmla="*/ 2794 h 2795"/>
              <a:gd name="T8" fmla="*/ 0 w 2796"/>
              <a:gd name="T9" fmla="*/ 1396 h 2795"/>
              <a:gd name="T10" fmla="*/ 0 w 2796"/>
              <a:gd name="T11" fmla="*/ 1396 h 2795"/>
              <a:gd name="T12" fmla="*/ 1398 w 2796"/>
              <a:gd name="T13" fmla="*/ 0 h 2795"/>
              <a:gd name="T14" fmla="*/ 1398 w 2796"/>
              <a:gd name="T15" fmla="*/ 0 h 2795"/>
              <a:gd name="T16" fmla="*/ 2795 w 2796"/>
              <a:gd name="T17" fmla="*/ 139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6" h="2795">
                <a:moveTo>
                  <a:pt x="2795" y="1396"/>
                </a:moveTo>
                <a:lnTo>
                  <a:pt x="2795" y="1396"/>
                </a:lnTo>
                <a:cubicBezTo>
                  <a:pt x="2795" y="2168"/>
                  <a:pt x="2170" y="2794"/>
                  <a:pt x="1398" y="2794"/>
                </a:cubicBezTo>
                <a:lnTo>
                  <a:pt x="1398" y="2794"/>
                </a:lnTo>
                <a:cubicBezTo>
                  <a:pt x="626" y="2794"/>
                  <a:pt x="0" y="2168"/>
                  <a:pt x="0" y="1396"/>
                </a:cubicBezTo>
                <a:lnTo>
                  <a:pt x="0" y="1396"/>
                </a:lnTo>
                <a:cubicBezTo>
                  <a:pt x="0" y="625"/>
                  <a:pt x="626" y="0"/>
                  <a:pt x="1398" y="0"/>
                </a:cubicBezTo>
                <a:lnTo>
                  <a:pt x="1398" y="0"/>
                </a:lnTo>
                <a:cubicBezTo>
                  <a:pt x="2170" y="0"/>
                  <a:pt x="2795" y="625"/>
                  <a:pt x="2795" y="1396"/>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 name="Freeform 24">
            <a:extLst>
              <a:ext uri="{FF2B5EF4-FFF2-40B4-BE49-F238E27FC236}">
                <a16:creationId xmlns:a16="http://schemas.microsoft.com/office/drawing/2014/main" id="{AABC7B3C-B413-3419-978F-68C5801CCC29}"/>
              </a:ext>
            </a:extLst>
          </p:cNvPr>
          <p:cNvSpPr>
            <a:spLocks noChangeArrowheads="1"/>
          </p:cNvSpPr>
          <p:nvPr/>
        </p:nvSpPr>
        <p:spPr bwMode="auto">
          <a:xfrm>
            <a:off x="10384208" y="3946631"/>
            <a:ext cx="686010" cy="603612"/>
          </a:xfrm>
          <a:custGeom>
            <a:avLst/>
            <a:gdLst>
              <a:gd name="connsiteX0" fmla="*/ 417951 w 1372019"/>
              <a:gd name="connsiteY0" fmla="*/ 905328 h 1207224"/>
              <a:gd name="connsiteX1" fmla="*/ 384365 w 1372019"/>
              <a:gd name="connsiteY1" fmla="*/ 963961 h 1207224"/>
              <a:gd name="connsiteX2" fmla="*/ 384365 w 1372019"/>
              <a:gd name="connsiteY2" fmla="*/ 965208 h 1207224"/>
              <a:gd name="connsiteX3" fmla="*/ 403024 w 1372019"/>
              <a:gd name="connsiteY3" fmla="*/ 1169799 h 1207224"/>
              <a:gd name="connsiteX4" fmla="*/ 633146 w 1372019"/>
              <a:gd name="connsiteY4" fmla="*/ 1169799 h 1207224"/>
              <a:gd name="connsiteX5" fmla="*/ 648072 w 1372019"/>
              <a:gd name="connsiteY5" fmla="*/ 1156077 h 1207224"/>
              <a:gd name="connsiteX6" fmla="*/ 648072 w 1372019"/>
              <a:gd name="connsiteY6" fmla="*/ 1061266 h 1207224"/>
              <a:gd name="connsiteX7" fmla="*/ 492585 w 1372019"/>
              <a:gd name="connsiteY7" fmla="*/ 905328 h 1207224"/>
              <a:gd name="connsiteX8" fmla="*/ 194049 w 1372019"/>
              <a:gd name="connsiteY8" fmla="*/ 905328 h 1207224"/>
              <a:gd name="connsiteX9" fmla="*/ 38561 w 1372019"/>
              <a:gd name="connsiteY9" fmla="*/ 1061266 h 1207224"/>
              <a:gd name="connsiteX10" fmla="*/ 38561 w 1372019"/>
              <a:gd name="connsiteY10" fmla="*/ 1156077 h 1207224"/>
              <a:gd name="connsiteX11" fmla="*/ 52244 w 1372019"/>
              <a:gd name="connsiteY11" fmla="*/ 1169799 h 1207224"/>
              <a:gd name="connsiteX12" fmla="*/ 283610 w 1372019"/>
              <a:gd name="connsiteY12" fmla="*/ 1169799 h 1207224"/>
              <a:gd name="connsiteX13" fmla="*/ 302268 w 1372019"/>
              <a:gd name="connsiteY13" fmla="*/ 965208 h 1207224"/>
              <a:gd name="connsiteX14" fmla="*/ 302268 w 1372019"/>
              <a:gd name="connsiteY14" fmla="*/ 963961 h 1207224"/>
              <a:gd name="connsiteX15" fmla="*/ 267439 w 1372019"/>
              <a:gd name="connsiteY15" fmla="*/ 905328 h 1207224"/>
              <a:gd name="connsiteX16" fmla="*/ 194049 w 1372019"/>
              <a:gd name="connsiteY16" fmla="*/ 867903 h 1207224"/>
              <a:gd name="connsiteX17" fmla="*/ 246293 w 1372019"/>
              <a:gd name="connsiteY17" fmla="*/ 867903 h 1207224"/>
              <a:gd name="connsiteX18" fmla="*/ 440341 w 1372019"/>
              <a:gd name="connsiteY18" fmla="*/ 867903 h 1207224"/>
              <a:gd name="connsiteX19" fmla="*/ 492585 w 1372019"/>
              <a:gd name="connsiteY19" fmla="*/ 867903 h 1207224"/>
              <a:gd name="connsiteX20" fmla="*/ 685389 w 1372019"/>
              <a:gd name="connsiteY20" fmla="*/ 1061266 h 1207224"/>
              <a:gd name="connsiteX21" fmla="*/ 685389 w 1372019"/>
              <a:gd name="connsiteY21" fmla="*/ 1156077 h 1207224"/>
              <a:gd name="connsiteX22" fmla="*/ 633146 w 1372019"/>
              <a:gd name="connsiteY22" fmla="*/ 1207224 h 1207224"/>
              <a:gd name="connsiteX23" fmla="*/ 52244 w 1372019"/>
              <a:gd name="connsiteY23" fmla="*/ 1207224 h 1207224"/>
              <a:gd name="connsiteX24" fmla="*/ 0 w 1372019"/>
              <a:gd name="connsiteY24" fmla="*/ 1156077 h 1207224"/>
              <a:gd name="connsiteX25" fmla="*/ 0 w 1372019"/>
              <a:gd name="connsiteY25" fmla="*/ 1061266 h 1207224"/>
              <a:gd name="connsiteX26" fmla="*/ 194049 w 1372019"/>
              <a:gd name="connsiteY26" fmla="*/ 867903 h 1207224"/>
              <a:gd name="connsiteX27" fmla="*/ 346094 w 1372019"/>
              <a:gd name="connsiteY27" fmla="*/ 556688 h 1207224"/>
              <a:gd name="connsiteX28" fmla="*/ 235149 w 1372019"/>
              <a:gd name="connsiteY28" fmla="*/ 667527 h 1207224"/>
              <a:gd name="connsiteX29" fmla="*/ 346094 w 1372019"/>
              <a:gd name="connsiteY29" fmla="*/ 778367 h 1207224"/>
              <a:gd name="connsiteX30" fmla="*/ 457038 w 1372019"/>
              <a:gd name="connsiteY30" fmla="*/ 667527 h 1207224"/>
              <a:gd name="connsiteX31" fmla="*/ 346094 w 1372019"/>
              <a:gd name="connsiteY31" fmla="*/ 556688 h 1207224"/>
              <a:gd name="connsiteX32" fmla="*/ 952357 w 1372019"/>
              <a:gd name="connsiteY32" fmla="*/ 521842 h 1207224"/>
              <a:gd name="connsiteX33" fmla="*/ 1113029 w 1372019"/>
              <a:gd name="connsiteY33" fmla="*/ 521842 h 1207224"/>
              <a:gd name="connsiteX34" fmla="*/ 1130332 w 1372019"/>
              <a:gd name="connsiteY34" fmla="*/ 539785 h 1207224"/>
              <a:gd name="connsiteX35" fmla="*/ 1113029 w 1372019"/>
              <a:gd name="connsiteY35" fmla="*/ 559009 h 1207224"/>
              <a:gd name="connsiteX36" fmla="*/ 952357 w 1372019"/>
              <a:gd name="connsiteY36" fmla="*/ 559009 h 1207224"/>
              <a:gd name="connsiteX37" fmla="*/ 933818 w 1372019"/>
              <a:gd name="connsiteY37" fmla="*/ 539785 h 1207224"/>
              <a:gd name="connsiteX38" fmla="*/ 952357 w 1372019"/>
              <a:gd name="connsiteY38" fmla="*/ 521842 h 1207224"/>
              <a:gd name="connsiteX39" fmla="*/ 871347 w 1372019"/>
              <a:gd name="connsiteY39" fmla="*/ 439445 h 1207224"/>
              <a:gd name="connsiteX40" fmla="*/ 1112894 w 1372019"/>
              <a:gd name="connsiteY40" fmla="*/ 439445 h 1207224"/>
              <a:gd name="connsiteX41" fmla="*/ 1130325 w 1372019"/>
              <a:gd name="connsiteY41" fmla="*/ 458051 h 1207224"/>
              <a:gd name="connsiteX42" fmla="*/ 1112894 w 1372019"/>
              <a:gd name="connsiteY42" fmla="*/ 476657 h 1207224"/>
              <a:gd name="connsiteX43" fmla="*/ 871347 w 1372019"/>
              <a:gd name="connsiteY43" fmla="*/ 476657 h 1207224"/>
              <a:gd name="connsiteX44" fmla="*/ 851425 w 1372019"/>
              <a:gd name="connsiteY44" fmla="*/ 458051 h 1207224"/>
              <a:gd name="connsiteX45" fmla="*/ 871347 w 1372019"/>
              <a:gd name="connsiteY45" fmla="*/ 439445 h 1207224"/>
              <a:gd name="connsiteX46" fmla="*/ 871347 w 1372019"/>
              <a:gd name="connsiteY46" fmla="*/ 357050 h 1207224"/>
              <a:gd name="connsiteX47" fmla="*/ 1112894 w 1372019"/>
              <a:gd name="connsiteY47" fmla="*/ 357050 h 1207224"/>
              <a:gd name="connsiteX48" fmla="*/ 1130325 w 1372019"/>
              <a:gd name="connsiteY48" fmla="*/ 375654 h 1207224"/>
              <a:gd name="connsiteX49" fmla="*/ 1112894 w 1372019"/>
              <a:gd name="connsiteY49" fmla="*/ 394258 h 1207224"/>
              <a:gd name="connsiteX50" fmla="*/ 871347 w 1372019"/>
              <a:gd name="connsiteY50" fmla="*/ 394258 h 1207224"/>
              <a:gd name="connsiteX51" fmla="*/ 851425 w 1372019"/>
              <a:gd name="connsiteY51" fmla="*/ 375654 h 1207224"/>
              <a:gd name="connsiteX52" fmla="*/ 871347 w 1372019"/>
              <a:gd name="connsiteY52" fmla="*/ 357050 h 1207224"/>
              <a:gd name="connsiteX53" fmla="*/ 710460 w 1372019"/>
              <a:gd name="connsiteY53" fmla="*/ 329712 h 1207224"/>
              <a:gd name="connsiteX54" fmla="*/ 631321 w 1372019"/>
              <a:gd name="connsiteY54" fmla="*/ 407812 h 1207224"/>
              <a:gd name="connsiteX55" fmla="*/ 625040 w 1372019"/>
              <a:gd name="connsiteY55" fmla="*/ 414010 h 1207224"/>
              <a:gd name="connsiteX56" fmla="*/ 539620 w 1372019"/>
              <a:gd name="connsiteY56" fmla="*/ 498309 h 1207224"/>
              <a:gd name="connsiteX57" fmla="*/ 611222 w 1372019"/>
              <a:gd name="connsiteY57" fmla="*/ 521863 h 1207224"/>
              <a:gd name="connsiteX58" fmla="*/ 734327 w 1372019"/>
              <a:gd name="connsiteY58" fmla="*/ 400374 h 1207224"/>
              <a:gd name="connsiteX59" fmla="*/ 710460 w 1372019"/>
              <a:gd name="connsiteY59" fmla="*/ 329712 h 1207224"/>
              <a:gd name="connsiteX60" fmla="*/ 831567 w 1372019"/>
              <a:gd name="connsiteY60" fmla="*/ 280148 h 1207224"/>
              <a:gd name="connsiteX61" fmla="*/ 1112975 w 1372019"/>
              <a:gd name="connsiteY61" fmla="*/ 280148 h 1207224"/>
              <a:gd name="connsiteX62" fmla="*/ 1130331 w 1372019"/>
              <a:gd name="connsiteY62" fmla="*/ 298091 h 1207224"/>
              <a:gd name="connsiteX63" fmla="*/ 1112975 w 1372019"/>
              <a:gd name="connsiteY63" fmla="*/ 317315 h 1207224"/>
              <a:gd name="connsiteX64" fmla="*/ 831567 w 1372019"/>
              <a:gd name="connsiteY64" fmla="*/ 317315 h 1207224"/>
              <a:gd name="connsiteX65" fmla="*/ 812972 w 1372019"/>
              <a:gd name="connsiteY65" fmla="*/ 298091 h 1207224"/>
              <a:gd name="connsiteX66" fmla="*/ 831567 w 1372019"/>
              <a:gd name="connsiteY66" fmla="*/ 280148 h 1207224"/>
              <a:gd name="connsiteX67" fmla="*/ 631321 w 1372019"/>
              <a:gd name="connsiteY67" fmla="*/ 280125 h 1207224"/>
              <a:gd name="connsiteX68" fmla="*/ 631321 w 1372019"/>
              <a:gd name="connsiteY68" fmla="*/ 354506 h 1207224"/>
              <a:gd name="connsiteX69" fmla="*/ 684080 w 1372019"/>
              <a:gd name="connsiteY69" fmla="*/ 302439 h 1207224"/>
              <a:gd name="connsiteX70" fmla="*/ 631321 w 1372019"/>
              <a:gd name="connsiteY70" fmla="*/ 280125 h 1207224"/>
              <a:gd name="connsiteX71" fmla="*/ 592380 w 1372019"/>
              <a:gd name="connsiteY71" fmla="*/ 280125 h 1207224"/>
              <a:gd name="connsiteX72" fmla="*/ 489374 w 1372019"/>
              <a:gd name="connsiteY72" fmla="*/ 400374 h 1207224"/>
              <a:gd name="connsiteX73" fmla="*/ 511985 w 1372019"/>
              <a:gd name="connsiteY73" fmla="*/ 472275 h 1207224"/>
              <a:gd name="connsiteX74" fmla="*/ 592380 w 1372019"/>
              <a:gd name="connsiteY74" fmla="*/ 392936 h 1207224"/>
              <a:gd name="connsiteX75" fmla="*/ 611222 w 1372019"/>
              <a:gd name="connsiteY75" fmla="*/ 241695 h 1207224"/>
              <a:gd name="connsiteX76" fmla="*/ 725534 w 1372019"/>
              <a:gd name="connsiteY76" fmla="*/ 287563 h 1207224"/>
              <a:gd name="connsiteX77" fmla="*/ 773268 w 1372019"/>
              <a:gd name="connsiteY77" fmla="*/ 400374 h 1207224"/>
              <a:gd name="connsiteX78" fmla="*/ 611222 w 1372019"/>
              <a:gd name="connsiteY78" fmla="*/ 559053 h 1207224"/>
              <a:gd name="connsiteX79" fmla="*/ 450432 w 1372019"/>
              <a:gd name="connsiteY79" fmla="*/ 400374 h 1207224"/>
              <a:gd name="connsiteX80" fmla="*/ 611222 w 1372019"/>
              <a:gd name="connsiteY80" fmla="*/ 241695 h 1207224"/>
              <a:gd name="connsiteX81" fmla="*/ 364792 w 1372019"/>
              <a:gd name="connsiteY81" fmla="*/ 158164 h 1207224"/>
              <a:gd name="connsiteX82" fmla="*/ 364792 w 1372019"/>
              <a:gd name="connsiteY82" fmla="*/ 520572 h 1207224"/>
              <a:gd name="connsiteX83" fmla="*/ 494435 w 1372019"/>
              <a:gd name="connsiteY83" fmla="*/ 667527 h 1207224"/>
              <a:gd name="connsiteX84" fmla="*/ 483216 w 1372019"/>
              <a:gd name="connsiteY84" fmla="*/ 724815 h 1207224"/>
              <a:gd name="connsiteX85" fmla="*/ 1206225 w 1372019"/>
              <a:gd name="connsiteY85" fmla="*/ 724815 h 1207224"/>
              <a:gd name="connsiteX86" fmla="*/ 1254841 w 1372019"/>
              <a:gd name="connsiteY86" fmla="*/ 676245 h 1207224"/>
              <a:gd name="connsiteX87" fmla="*/ 1254841 w 1372019"/>
              <a:gd name="connsiteY87" fmla="*/ 158164 h 1207224"/>
              <a:gd name="connsiteX88" fmla="*/ 327395 w 1372019"/>
              <a:gd name="connsiteY88" fmla="*/ 37361 h 1207224"/>
              <a:gd name="connsiteX89" fmla="*/ 286259 w 1372019"/>
              <a:gd name="connsiteY89" fmla="*/ 78459 h 1207224"/>
              <a:gd name="connsiteX90" fmla="*/ 327395 w 1372019"/>
              <a:gd name="connsiteY90" fmla="*/ 120802 h 1207224"/>
              <a:gd name="connsiteX91" fmla="*/ 1292238 w 1372019"/>
              <a:gd name="connsiteY91" fmla="*/ 120802 h 1207224"/>
              <a:gd name="connsiteX92" fmla="*/ 1334622 w 1372019"/>
              <a:gd name="connsiteY92" fmla="*/ 78459 h 1207224"/>
              <a:gd name="connsiteX93" fmla="*/ 1292238 w 1372019"/>
              <a:gd name="connsiteY93" fmla="*/ 37361 h 1207224"/>
              <a:gd name="connsiteX94" fmla="*/ 327395 w 1372019"/>
              <a:gd name="connsiteY94" fmla="*/ 0 h 1207224"/>
              <a:gd name="connsiteX95" fmla="*/ 1292238 w 1372019"/>
              <a:gd name="connsiteY95" fmla="*/ 0 h 1207224"/>
              <a:gd name="connsiteX96" fmla="*/ 1372019 w 1372019"/>
              <a:gd name="connsiteY96" fmla="*/ 78459 h 1207224"/>
              <a:gd name="connsiteX97" fmla="*/ 1293485 w 1372019"/>
              <a:gd name="connsiteY97" fmla="*/ 158164 h 1207224"/>
              <a:gd name="connsiteX98" fmla="*/ 1293485 w 1372019"/>
              <a:gd name="connsiteY98" fmla="*/ 676245 h 1207224"/>
              <a:gd name="connsiteX99" fmla="*/ 1206225 w 1372019"/>
              <a:gd name="connsiteY99" fmla="*/ 762177 h 1207224"/>
              <a:gd name="connsiteX100" fmla="*/ 829762 w 1372019"/>
              <a:gd name="connsiteY100" fmla="*/ 762177 h 1207224"/>
              <a:gd name="connsiteX101" fmla="*/ 829762 w 1372019"/>
              <a:gd name="connsiteY101" fmla="*/ 851845 h 1207224"/>
              <a:gd name="connsiteX102" fmla="*/ 849707 w 1372019"/>
              <a:gd name="connsiteY102" fmla="*/ 884225 h 1207224"/>
              <a:gd name="connsiteX103" fmla="*/ 811063 w 1372019"/>
              <a:gd name="connsiteY103" fmla="*/ 921587 h 1207224"/>
              <a:gd name="connsiteX104" fmla="*/ 772420 w 1372019"/>
              <a:gd name="connsiteY104" fmla="*/ 884225 h 1207224"/>
              <a:gd name="connsiteX105" fmla="*/ 792365 w 1372019"/>
              <a:gd name="connsiteY105" fmla="*/ 851845 h 1207224"/>
              <a:gd name="connsiteX106" fmla="*/ 792365 w 1372019"/>
              <a:gd name="connsiteY106" fmla="*/ 762177 h 1207224"/>
              <a:gd name="connsiteX107" fmla="*/ 459531 w 1372019"/>
              <a:gd name="connsiteY107" fmla="*/ 762177 h 1207224"/>
              <a:gd name="connsiteX108" fmla="*/ 346094 w 1372019"/>
              <a:gd name="connsiteY108" fmla="*/ 815728 h 1207224"/>
              <a:gd name="connsiteX109" fmla="*/ 197752 w 1372019"/>
              <a:gd name="connsiteY109" fmla="*/ 667527 h 1207224"/>
              <a:gd name="connsiteX110" fmla="*/ 327395 w 1372019"/>
              <a:gd name="connsiteY110" fmla="*/ 520572 h 1207224"/>
              <a:gd name="connsiteX111" fmla="*/ 327395 w 1372019"/>
              <a:gd name="connsiteY111" fmla="*/ 158164 h 1207224"/>
              <a:gd name="connsiteX112" fmla="*/ 248862 w 1372019"/>
              <a:gd name="connsiteY112" fmla="*/ 78459 h 1207224"/>
              <a:gd name="connsiteX113" fmla="*/ 327395 w 1372019"/>
              <a:gd name="connsiteY113" fmla="*/ 0 h 120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72019" h="1207224">
                <a:moveTo>
                  <a:pt x="417951" y="905328"/>
                </a:moveTo>
                <a:lnTo>
                  <a:pt x="384365" y="963961"/>
                </a:lnTo>
                <a:lnTo>
                  <a:pt x="384365" y="965208"/>
                </a:lnTo>
                <a:lnTo>
                  <a:pt x="403024" y="1169799"/>
                </a:lnTo>
                <a:lnTo>
                  <a:pt x="633146" y="1169799"/>
                </a:lnTo>
                <a:cubicBezTo>
                  <a:pt x="641853" y="1169799"/>
                  <a:pt x="648072" y="1163562"/>
                  <a:pt x="648072" y="1156077"/>
                </a:cubicBezTo>
                <a:lnTo>
                  <a:pt x="648072" y="1061266"/>
                </a:lnTo>
                <a:cubicBezTo>
                  <a:pt x="648072" y="975188"/>
                  <a:pt x="578414" y="905328"/>
                  <a:pt x="492585" y="905328"/>
                </a:cubicBezTo>
                <a:close/>
                <a:moveTo>
                  <a:pt x="194049" y="905328"/>
                </a:moveTo>
                <a:cubicBezTo>
                  <a:pt x="108220" y="905328"/>
                  <a:pt x="38561" y="975188"/>
                  <a:pt x="38561" y="1061266"/>
                </a:cubicBezTo>
                <a:lnTo>
                  <a:pt x="38561" y="1156077"/>
                </a:lnTo>
                <a:cubicBezTo>
                  <a:pt x="38561" y="1163562"/>
                  <a:pt x="44781" y="1169799"/>
                  <a:pt x="52244" y="1169799"/>
                </a:cubicBezTo>
                <a:lnTo>
                  <a:pt x="283610" y="1169799"/>
                </a:lnTo>
                <a:lnTo>
                  <a:pt x="302268" y="965208"/>
                </a:lnTo>
                <a:lnTo>
                  <a:pt x="302268" y="963961"/>
                </a:lnTo>
                <a:lnTo>
                  <a:pt x="267439" y="905328"/>
                </a:lnTo>
                <a:close/>
                <a:moveTo>
                  <a:pt x="194049" y="867903"/>
                </a:moveTo>
                <a:lnTo>
                  <a:pt x="246293" y="867903"/>
                </a:lnTo>
                <a:lnTo>
                  <a:pt x="440341" y="867903"/>
                </a:lnTo>
                <a:lnTo>
                  <a:pt x="492585" y="867903"/>
                </a:lnTo>
                <a:cubicBezTo>
                  <a:pt x="598316" y="867903"/>
                  <a:pt x="685389" y="953981"/>
                  <a:pt x="685389" y="1061266"/>
                </a:cubicBezTo>
                <a:lnTo>
                  <a:pt x="685389" y="1156077"/>
                </a:lnTo>
                <a:cubicBezTo>
                  <a:pt x="685389" y="1184769"/>
                  <a:pt x="662999" y="1207224"/>
                  <a:pt x="633146" y="1207224"/>
                </a:cubicBezTo>
                <a:lnTo>
                  <a:pt x="52244" y="1207224"/>
                </a:lnTo>
                <a:cubicBezTo>
                  <a:pt x="24878" y="1207224"/>
                  <a:pt x="0" y="1184769"/>
                  <a:pt x="0" y="1156077"/>
                </a:cubicBezTo>
                <a:lnTo>
                  <a:pt x="0" y="1061266"/>
                </a:lnTo>
                <a:cubicBezTo>
                  <a:pt x="0" y="953981"/>
                  <a:pt x="87073" y="867903"/>
                  <a:pt x="194049" y="867903"/>
                </a:cubicBezTo>
                <a:close/>
                <a:moveTo>
                  <a:pt x="346094" y="556688"/>
                </a:moveTo>
                <a:cubicBezTo>
                  <a:pt x="285012" y="556688"/>
                  <a:pt x="235149" y="606503"/>
                  <a:pt x="235149" y="667527"/>
                </a:cubicBezTo>
                <a:cubicBezTo>
                  <a:pt x="235149" y="728551"/>
                  <a:pt x="285012" y="778367"/>
                  <a:pt x="346094" y="778367"/>
                </a:cubicBezTo>
                <a:cubicBezTo>
                  <a:pt x="407176" y="778367"/>
                  <a:pt x="457038" y="728551"/>
                  <a:pt x="457038" y="667527"/>
                </a:cubicBezTo>
                <a:cubicBezTo>
                  <a:pt x="457038" y="606503"/>
                  <a:pt x="407176" y="556688"/>
                  <a:pt x="346094" y="556688"/>
                </a:cubicBezTo>
                <a:close/>
                <a:moveTo>
                  <a:pt x="952357" y="521842"/>
                </a:moveTo>
                <a:lnTo>
                  <a:pt x="1113029" y="521842"/>
                </a:lnTo>
                <a:cubicBezTo>
                  <a:pt x="1122917" y="521842"/>
                  <a:pt x="1130332" y="529532"/>
                  <a:pt x="1130332" y="539785"/>
                </a:cubicBezTo>
                <a:cubicBezTo>
                  <a:pt x="1130332" y="551319"/>
                  <a:pt x="1122917" y="559009"/>
                  <a:pt x="1113029" y="559009"/>
                </a:cubicBezTo>
                <a:lnTo>
                  <a:pt x="952357" y="559009"/>
                </a:lnTo>
                <a:cubicBezTo>
                  <a:pt x="942470" y="559009"/>
                  <a:pt x="933818" y="551319"/>
                  <a:pt x="933818" y="539785"/>
                </a:cubicBezTo>
                <a:cubicBezTo>
                  <a:pt x="933818" y="529532"/>
                  <a:pt x="942470" y="521842"/>
                  <a:pt x="952357" y="521842"/>
                </a:cubicBezTo>
                <a:close/>
                <a:moveTo>
                  <a:pt x="871347" y="439445"/>
                </a:moveTo>
                <a:lnTo>
                  <a:pt x="1112894" y="439445"/>
                </a:lnTo>
                <a:cubicBezTo>
                  <a:pt x="1122855" y="439445"/>
                  <a:pt x="1130325" y="446887"/>
                  <a:pt x="1130325" y="458051"/>
                </a:cubicBezTo>
                <a:cubicBezTo>
                  <a:pt x="1130325" y="467974"/>
                  <a:pt x="1122855" y="476657"/>
                  <a:pt x="1112894" y="476657"/>
                </a:cubicBezTo>
                <a:lnTo>
                  <a:pt x="871347" y="476657"/>
                </a:lnTo>
                <a:cubicBezTo>
                  <a:pt x="860141" y="476657"/>
                  <a:pt x="851425" y="467974"/>
                  <a:pt x="851425" y="458051"/>
                </a:cubicBezTo>
                <a:cubicBezTo>
                  <a:pt x="851425" y="446887"/>
                  <a:pt x="860141" y="439445"/>
                  <a:pt x="871347" y="439445"/>
                </a:cubicBezTo>
                <a:close/>
                <a:moveTo>
                  <a:pt x="871347" y="357050"/>
                </a:moveTo>
                <a:lnTo>
                  <a:pt x="1112894" y="357050"/>
                </a:lnTo>
                <a:cubicBezTo>
                  <a:pt x="1122855" y="357050"/>
                  <a:pt x="1130325" y="364491"/>
                  <a:pt x="1130325" y="375654"/>
                </a:cubicBezTo>
                <a:cubicBezTo>
                  <a:pt x="1130325" y="386817"/>
                  <a:pt x="1122855" y="394258"/>
                  <a:pt x="1112894" y="394258"/>
                </a:cubicBezTo>
                <a:lnTo>
                  <a:pt x="871347" y="394258"/>
                </a:lnTo>
                <a:cubicBezTo>
                  <a:pt x="860141" y="394258"/>
                  <a:pt x="851425" y="386817"/>
                  <a:pt x="851425" y="375654"/>
                </a:cubicBezTo>
                <a:cubicBezTo>
                  <a:pt x="851425" y="364491"/>
                  <a:pt x="860141" y="357050"/>
                  <a:pt x="871347" y="357050"/>
                </a:cubicBezTo>
                <a:close/>
                <a:moveTo>
                  <a:pt x="710460" y="329712"/>
                </a:moveTo>
                <a:lnTo>
                  <a:pt x="631321" y="407812"/>
                </a:lnTo>
                <a:lnTo>
                  <a:pt x="625040" y="414010"/>
                </a:lnTo>
                <a:lnTo>
                  <a:pt x="539620" y="498309"/>
                </a:lnTo>
                <a:cubicBezTo>
                  <a:pt x="559719" y="513185"/>
                  <a:pt x="584842" y="521863"/>
                  <a:pt x="611222" y="521863"/>
                </a:cubicBezTo>
                <a:cubicBezTo>
                  <a:pt x="679055" y="521863"/>
                  <a:pt x="734327" y="467317"/>
                  <a:pt x="734327" y="400374"/>
                </a:cubicBezTo>
                <a:cubicBezTo>
                  <a:pt x="734327" y="373101"/>
                  <a:pt x="726790" y="349547"/>
                  <a:pt x="710460" y="329712"/>
                </a:cubicBezTo>
                <a:close/>
                <a:moveTo>
                  <a:pt x="831567" y="280148"/>
                </a:moveTo>
                <a:lnTo>
                  <a:pt x="1112975" y="280148"/>
                </a:lnTo>
                <a:cubicBezTo>
                  <a:pt x="1122892" y="280148"/>
                  <a:pt x="1130331" y="287838"/>
                  <a:pt x="1130331" y="298091"/>
                </a:cubicBezTo>
                <a:cubicBezTo>
                  <a:pt x="1130331" y="309625"/>
                  <a:pt x="1122892" y="317315"/>
                  <a:pt x="1112975" y="317315"/>
                </a:cubicBezTo>
                <a:lnTo>
                  <a:pt x="831567" y="317315"/>
                </a:lnTo>
                <a:cubicBezTo>
                  <a:pt x="821650" y="317315"/>
                  <a:pt x="812972" y="309625"/>
                  <a:pt x="812972" y="298091"/>
                </a:cubicBezTo>
                <a:cubicBezTo>
                  <a:pt x="812972" y="287838"/>
                  <a:pt x="821650" y="280148"/>
                  <a:pt x="831567" y="280148"/>
                </a:cubicBezTo>
                <a:close/>
                <a:moveTo>
                  <a:pt x="631321" y="280125"/>
                </a:moveTo>
                <a:lnTo>
                  <a:pt x="631321" y="354506"/>
                </a:lnTo>
                <a:lnTo>
                  <a:pt x="684080" y="302439"/>
                </a:lnTo>
                <a:cubicBezTo>
                  <a:pt x="669006" y="291282"/>
                  <a:pt x="650163" y="283844"/>
                  <a:pt x="631321" y="280125"/>
                </a:cubicBezTo>
                <a:close/>
                <a:moveTo>
                  <a:pt x="592380" y="280125"/>
                </a:moveTo>
                <a:cubicBezTo>
                  <a:pt x="534596" y="290042"/>
                  <a:pt x="489374" y="339630"/>
                  <a:pt x="489374" y="400374"/>
                </a:cubicBezTo>
                <a:cubicBezTo>
                  <a:pt x="489374" y="427647"/>
                  <a:pt x="496911" y="451201"/>
                  <a:pt x="511985" y="472275"/>
                </a:cubicBezTo>
                <a:lnTo>
                  <a:pt x="592380" y="392936"/>
                </a:lnTo>
                <a:close/>
                <a:moveTo>
                  <a:pt x="611222" y="241695"/>
                </a:moveTo>
                <a:cubicBezTo>
                  <a:pt x="656444" y="241695"/>
                  <a:pt x="696642" y="259050"/>
                  <a:pt x="725534" y="287563"/>
                </a:cubicBezTo>
                <a:cubicBezTo>
                  <a:pt x="754426" y="317315"/>
                  <a:pt x="773268" y="356985"/>
                  <a:pt x="773268" y="400374"/>
                </a:cubicBezTo>
                <a:cubicBezTo>
                  <a:pt x="773268" y="488391"/>
                  <a:pt x="700410" y="559053"/>
                  <a:pt x="611222" y="559053"/>
                </a:cubicBezTo>
                <a:cubicBezTo>
                  <a:pt x="523290" y="559053"/>
                  <a:pt x="450432" y="488391"/>
                  <a:pt x="450432" y="400374"/>
                </a:cubicBezTo>
                <a:cubicBezTo>
                  <a:pt x="450432" y="313596"/>
                  <a:pt x="523290" y="241695"/>
                  <a:pt x="611222" y="241695"/>
                </a:cubicBezTo>
                <a:close/>
                <a:moveTo>
                  <a:pt x="364792" y="158164"/>
                </a:moveTo>
                <a:lnTo>
                  <a:pt x="364792" y="520572"/>
                </a:lnTo>
                <a:cubicBezTo>
                  <a:pt x="438340" y="530535"/>
                  <a:pt x="494435" y="592804"/>
                  <a:pt x="494435" y="667527"/>
                </a:cubicBezTo>
                <a:cubicBezTo>
                  <a:pt x="494435" y="688699"/>
                  <a:pt x="490696" y="707380"/>
                  <a:pt x="483216" y="724815"/>
                </a:cubicBezTo>
                <a:lnTo>
                  <a:pt x="1206225" y="724815"/>
                </a:lnTo>
                <a:cubicBezTo>
                  <a:pt x="1233650" y="724815"/>
                  <a:pt x="1254841" y="702398"/>
                  <a:pt x="1254841" y="676245"/>
                </a:cubicBezTo>
                <a:lnTo>
                  <a:pt x="1254841" y="158164"/>
                </a:lnTo>
                <a:close/>
                <a:moveTo>
                  <a:pt x="327395" y="37361"/>
                </a:moveTo>
                <a:cubicBezTo>
                  <a:pt x="304957" y="37361"/>
                  <a:pt x="286259" y="56042"/>
                  <a:pt x="286259" y="78459"/>
                </a:cubicBezTo>
                <a:cubicBezTo>
                  <a:pt x="286259" y="102122"/>
                  <a:pt x="304957" y="120802"/>
                  <a:pt x="327395" y="120802"/>
                </a:cubicBezTo>
                <a:lnTo>
                  <a:pt x="1292238" y="120802"/>
                </a:lnTo>
                <a:cubicBezTo>
                  <a:pt x="1315923" y="120802"/>
                  <a:pt x="1334622" y="102122"/>
                  <a:pt x="1334622" y="78459"/>
                </a:cubicBezTo>
                <a:cubicBezTo>
                  <a:pt x="1334622" y="56042"/>
                  <a:pt x="1315923" y="37361"/>
                  <a:pt x="1292238" y="37361"/>
                </a:cubicBezTo>
                <a:close/>
                <a:moveTo>
                  <a:pt x="327395" y="0"/>
                </a:moveTo>
                <a:lnTo>
                  <a:pt x="1292238" y="0"/>
                </a:lnTo>
                <a:cubicBezTo>
                  <a:pt x="1335868" y="0"/>
                  <a:pt x="1372019" y="36116"/>
                  <a:pt x="1372019" y="78459"/>
                </a:cubicBezTo>
                <a:cubicBezTo>
                  <a:pt x="1372019" y="123293"/>
                  <a:pt x="1337115" y="158164"/>
                  <a:pt x="1293485" y="158164"/>
                </a:cubicBezTo>
                <a:lnTo>
                  <a:pt x="1293485" y="676245"/>
                </a:lnTo>
                <a:cubicBezTo>
                  <a:pt x="1293485" y="723570"/>
                  <a:pt x="1254841" y="762177"/>
                  <a:pt x="1206225" y="762177"/>
                </a:cubicBezTo>
                <a:lnTo>
                  <a:pt x="829762" y="762177"/>
                </a:lnTo>
                <a:lnTo>
                  <a:pt x="829762" y="851845"/>
                </a:lnTo>
                <a:cubicBezTo>
                  <a:pt x="840981" y="858072"/>
                  <a:pt x="849707" y="870526"/>
                  <a:pt x="849707" y="884225"/>
                </a:cubicBezTo>
                <a:cubicBezTo>
                  <a:pt x="849707" y="905397"/>
                  <a:pt x="832255" y="921587"/>
                  <a:pt x="811063" y="921587"/>
                </a:cubicBezTo>
                <a:cubicBezTo>
                  <a:pt x="789872" y="921587"/>
                  <a:pt x="772420" y="905397"/>
                  <a:pt x="772420" y="884225"/>
                </a:cubicBezTo>
                <a:cubicBezTo>
                  <a:pt x="772420" y="870526"/>
                  <a:pt x="779899" y="858072"/>
                  <a:pt x="792365" y="851845"/>
                </a:cubicBezTo>
                <a:lnTo>
                  <a:pt x="792365" y="762177"/>
                </a:lnTo>
                <a:lnTo>
                  <a:pt x="459531" y="762177"/>
                </a:lnTo>
                <a:cubicBezTo>
                  <a:pt x="433353" y="794557"/>
                  <a:pt x="392217" y="815728"/>
                  <a:pt x="346094" y="815728"/>
                </a:cubicBezTo>
                <a:cubicBezTo>
                  <a:pt x="263820" y="815728"/>
                  <a:pt x="197752" y="749723"/>
                  <a:pt x="197752" y="667527"/>
                </a:cubicBezTo>
                <a:cubicBezTo>
                  <a:pt x="197752" y="592804"/>
                  <a:pt x="253848" y="530535"/>
                  <a:pt x="327395" y="520572"/>
                </a:cubicBezTo>
                <a:lnTo>
                  <a:pt x="327395" y="158164"/>
                </a:lnTo>
                <a:cubicBezTo>
                  <a:pt x="283765" y="158164"/>
                  <a:pt x="248862" y="123293"/>
                  <a:pt x="248862" y="78459"/>
                </a:cubicBezTo>
                <a:cubicBezTo>
                  <a:pt x="248862" y="36116"/>
                  <a:pt x="283765" y="0"/>
                  <a:pt x="327395"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18" name="Line 219">
            <a:extLst>
              <a:ext uri="{FF2B5EF4-FFF2-40B4-BE49-F238E27FC236}">
                <a16:creationId xmlns:a16="http://schemas.microsoft.com/office/drawing/2014/main" id="{D12BF41E-D218-3E40-9F15-D8CA3107B986}"/>
              </a:ext>
            </a:extLst>
          </p:cNvPr>
          <p:cNvSpPr>
            <a:spLocks noChangeShapeType="1"/>
          </p:cNvSpPr>
          <p:nvPr/>
        </p:nvSpPr>
        <p:spPr bwMode="auto">
          <a:xfrm>
            <a:off x="10332025" y="5435247"/>
            <a:ext cx="790999" cy="0"/>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9" name="Line 220">
            <a:extLst>
              <a:ext uri="{FF2B5EF4-FFF2-40B4-BE49-F238E27FC236}">
                <a16:creationId xmlns:a16="http://schemas.microsoft.com/office/drawing/2014/main" id="{91D8960E-D266-F60A-E2C8-587D891709C8}"/>
              </a:ext>
            </a:extLst>
          </p:cNvPr>
          <p:cNvSpPr>
            <a:spLocks noChangeShapeType="1"/>
          </p:cNvSpPr>
          <p:nvPr/>
        </p:nvSpPr>
        <p:spPr bwMode="auto">
          <a:xfrm>
            <a:off x="10727525" y="5119397"/>
            <a:ext cx="0" cy="318597"/>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0" name="TextBox 19">
            <a:extLst>
              <a:ext uri="{FF2B5EF4-FFF2-40B4-BE49-F238E27FC236}">
                <a16:creationId xmlns:a16="http://schemas.microsoft.com/office/drawing/2014/main" id="{AB01A065-8363-C8B2-504F-E7ABCEE7B0BA}"/>
              </a:ext>
            </a:extLst>
          </p:cNvPr>
          <p:cNvSpPr txBox="1"/>
          <p:nvPr/>
        </p:nvSpPr>
        <p:spPr>
          <a:xfrm>
            <a:off x="9271539" y="5597421"/>
            <a:ext cx="2913655" cy="353943"/>
          </a:xfrm>
          <a:prstGeom prst="rect">
            <a:avLst/>
          </a:prstGeom>
          <a:noFill/>
        </p:spPr>
        <p:txBody>
          <a:bodyPr wrap="square" rtlCol="0" anchor="b">
            <a:spAutoFit/>
          </a:bodyPr>
          <a:lstStyle/>
          <a:p>
            <a:pPr algn="ctr"/>
            <a:r>
              <a:rPr lang="en-US" sz="1700" b="1" spc="-15" dirty="0">
                <a:solidFill>
                  <a:schemeClr val="tx2"/>
                </a:solidFill>
                <a:latin typeface="Poppins" pitchFamily="2" charset="77"/>
                <a:cs typeface="Poppins" pitchFamily="2" charset="77"/>
              </a:rPr>
              <a:t>September</a:t>
            </a:r>
          </a:p>
        </p:txBody>
      </p:sp>
      <p:sp>
        <p:nvSpPr>
          <p:cNvPr id="39" name="Rectangle 12">
            <a:extLst>
              <a:ext uri="{FF2B5EF4-FFF2-40B4-BE49-F238E27FC236}">
                <a16:creationId xmlns:a16="http://schemas.microsoft.com/office/drawing/2014/main" id="{19898F24-568C-A234-E920-78B57D5BFC8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Childcare during School holidays</a:t>
            </a:r>
          </a:p>
        </p:txBody>
      </p:sp>
      <p:grpSp>
        <p:nvGrpSpPr>
          <p:cNvPr id="58" name="Group 57">
            <a:extLst>
              <a:ext uri="{FF2B5EF4-FFF2-40B4-BE49-F238E27FC236}">
                <a16:creationId xmlns:a16="http://schemas.microsoft.com/office/drawing/2014/main" id="{0F938C57-295A-7747-BCA3-1FDDA8ABE729}"/>
              </a:ext>
            </a:extLst>
          </p:cNvPr>
          <p:cNvGrpSpPr/>
          <p:nvPr/>
        </p:nvGrpSpPr>
        <p:grpSpPr>
          <a:xfrm>
            <a:off x="5554592" y="4756812"/>
            <a:ext cx="3281622" cy="1452568"/>
            <a:chOff x="5554592" y="4756812"/>
            <a:chExt cx="3281622" cy="1452568"/>
          </a:xfrm>
        </p:grpSpPr>
        <p:sp>
          <p:nvSpPr>
            <p:cNvPr id="23" name="Freeform 41">
              <a:extLst>
                <a:ext uri="{FF2B5EF4-FFF2-40B4-BE49-F238E27FC236}">
                  <a16:creationId xmlns:a16="http://schemas.microsoft.com/office/drawing/2014/main" id="{98E5B47D-FC39-D470-1906-5CA6A143A39E}"/>
                </a:ext>
              </a:extLst>
            </p:cNvPr>
            <p:cNvSpPr>
              <a:spLocks noChangeArrowheads="1"/>
            </p:cNvSpPr>
            <p:nvPr/>
          </p:nvSpPr>
          <p:spPr bwMode="auto">
            <a:xfrm>
              <a:off x="5554592" y="4756812"/>
              <a:ext cx="1883527" cy="1452568"/>
            </a:xfrm>
            <a:custGeom>
              <a:avLst/>
              <a:gdLst>
                <a:gd name="T0" fmla="*/ 3137 w 4317"/>
                <a:gd name="T1" fmla="*/ 0 h 3328"/>
                <a:gd name="T2" fmla="*/ 3048 w 4317"/>
                <a:gd name="T3" fmla="*/ 49 h 3328"/>
                <a:gd name="T4" fmla="*/ 3043 w 4317"/>
                <a:gd name="T5" fmla="*/ 154 h 3328"/>
                <a:gd name="T6" fmla="*/ 3156 w 4317"/>
                <a:gd name="T7" fmla="*/ 528 h 3328"/>
                <a:gd name="T8" fmla="*/ 3157 w 4317"/>
                <a:gd name="T9" fmla="*/ 558 h 3328"/>
                <a:gd name="T10" fmla="*/ 3009 w 4317"/>
                <a:gd name="T11" fmla="*/ 882 h 3328"/>
                <a:gd name="T12" fmla="*/ 3005 w 4317"/>
                <a:gd name="T13" fmla="*/ 885 h 3328"/>
                <a:gd name="T14" fmla="*/ 3001 w 4317"/>
                <a:gd name="T15" fmla="*/ 889 h 3328"/>
                <a:gd name="T16" fmla="*/ 2990 w 4317"/>
                <a:gd name="T17" fmla="*/ 897 h 3328"/>
                <a:gd name="T18" fmla="*/ 2977 w 4317"/>
                <a:gd name="T19" fmla="*/ 906 h 3328"/>
                <a:gd name="T20" fmla="*/ 2974 w 4317"/>
                <a:gd name="T21" fmla="*/ 907 h 3328"/>
                <a:gd name="T22" fmla="*/ 2689 w 4317"/>
                <a:gd name="T23" fmla="*/ 992 h 3328"/>
                <a:gd name="T24" fmla="*/ 2663 w 4317"/>
                <a:gd name="T25" fmla="*/ 992 h 3328"/>
                <a:gd name="T26" fmla="*/ 2172 w 4317"/>
                <a:gd name="T27" fmla="*/ 605 h 3328"/>
                <a:gd name="T28" fmla="*/ 2169 w 4317"/>
                <a:gd name="T29" fmla="*/ 558 h 3328"/>
                <a:gd name="T30" fmla="*/ 2290 w 4317"/>
                <a:gd name="T31" fmla="*/ 154 h 3328"/>
                <a:gd name="T32" fmla="*/ 2285 w 4317"/>
                <a:gd name="T33" fmla="*/ 51 h 3328"/>
                <a:gd name="T34" fmla="*/ 2194 w 4317"/>
                <a:gd name="T35" fmla="*/ 0 h 3328"/>
                <a:gd name="T36" fmla="*/ 991 w 4317"/>
                <a:gd name="T37" fmla="*/ 1202 h 3328"/>
                <a:gd name="T38" fmla="*/ 990 w 4317"/>
                <a:gd name="T39" fmla="*/ 1225 h 3328"/>
                <a:gd name="T40" fmla="*/ 910 w 4317"/>
                <a:gd name="T41" fmla="*/ 1350 h 3328"/>
                <a:gd name="T42" fmla="*/ 764 w 4317"/>
                <a:gd name="T43" fmla="*/ 1366 h 3328"/>
                <a:gd name="T44" fmla="*/ 743 w 4317"/>
                <a:gd name="T45" fmla="*/ 1357 h 3328"/>
                <a:gd name="T46" fmla="*/ 691 w 4317"/>
                <a:gd name="T47" fmla="*/ 1331 h 3328"/>
                <a:gd name="T48" fmla="*/ 369 w 4317"/>
                <a:gd name="T49" fmla="*/ 1243 h 3328"/>
                <a:gd name="T50" fmla="*/ 96 w 4317"/>
                <a:gd name="T51" fmla="*/ 1366 h 3328"/>
                <a:gd name="T52" fmla="*/ 0 w 4317"/>
                <a:gd name="T53" fmla="*/ 1671 h 3328"/>
                <a:gd name="T54" fmla="*/ 96 w 4317"/>
                <a:gd name="T55" fmla="*/ 1976 h 3328"/>
                <a:gd name="T56" fmla="*/ 369 w 4317"/>
                <a:gd name="T57" fmla="*/ 2099 h 3328"/>
                <a:gd name="T58" fmla="*/ 744 w 4317"/>
                <a:gd name="T59" fmla="*/ 1992 h 3328"/>
                <a:gd name="T60" fmla="*/ 912 w 4317"/>
                <a:gd name="T61" fmla="*/ 2000 h 3328"/>
                <a:gd name="T62" fmla="*/ 946 w 4317"/>
                <a:gd name="T63" fmla="*/ 2028 h 3328"/>
                <a:gd name="T64" fmla="*/ 991 w 4317"/>
                <a:gd name="T65" fmla="*/ 2146 h 3328"/>
                <a:gd name="T66" fmla="*/ 991 w 4317"/>
                <a:gd name="T67" fmla="*/ 3327 h 3328"/>
                <a:gd name="T68" fmla="*/ 4316 w 4317"/>
                <a:gd name="T6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17" h="3328">
                  <a:moveTo>
                    <a:pt x="4316" y="0"/>
                  </a:moveTo>
                  <a:lnTo>
                    <a:pt x="3137" y="0"/>
                  </a:lnTo>
                  <a:lnTo>
                    <a:pt x="3137" y="0"/>
                  </a:lnTo>
                  <a:cubicBezTo>
                    <a:pt x="3100" y="0"/>
                    <a:pt x="3068" y="18"/>
                    <a:pt x="3048" y="49"/>
                  </a:cubicBezTo>
                  <a:lnTo>
                    <a:pt x="3048" y="49"/>
                  </a:lnTo>
                  <a:cubicBezTo>
                    <a:pt x="3029" y="81"/>
                    <a:pt x="3026" y="120"/>
                    <a:pt x="3043" y="154"/>
                  </a:cubicBezTo>
                  <a:lnTo>
                    <a:pt x="3043" y="154"/>
                  </a:lnTo>
                  <a:cubicBezTo>
                    <a:pt x="3109" y="289"/>
                    <a:pt x="3149" y="424"/>
                    <a:pt x="3156" y="528"/>
                  </a:cubicBezTo>
                  <a:lnTo>
                    <a:pt x="3156" y="528"/>
                  </a:lnTo>
                  <a:cubicBezTo>
                    <a:pt x="3156" y="538"/>
                    <a:pt x="3157" y="548"/>
                    <a:pt x="3157" y="558"/>
                  </a:cubicBezTo>
                  <a:lnTo>
                    <a:pt x="3157" y="558"/>
                  </a:lnTo>
                  <a:cubicBezTo>
                    <a:pt x="3157" y="691"/>
                    <a:pt x="3106" y="804"/>
                    <a:pt x="3009" y="882"/>
                  </a:cubicBezTo>
                  <a:lnTo>
                    <a:pt x="3009" y="882"/>
                  </a:lnTo>
                  <a:cubicBezTo>
                    <a:pt x="3008" y="883"/>
                    <a:pt x="3006" y="884"/>
                    <a:pt x="3005" y="885"/>
                  </a:cubicBezTo>
                  <a:lnTo>
                    <a:pt x="3005" y="885"/>
                  </a:lnTo>
                  <a:cubicBezTo>
                    <a:pt x="3004" y="887"/>
                    <a:pt x="3002" y="887"/>
                    <a:pt x="3001" y="889"/>
                  </a:cubicBezTo>
                  <a:lnTo>
                    <a:pt x="3001" y="889"/>
                  </a:lnTo>
                  <a:cubicBezTo>
                    <a:pt x="2997" y="891"/>
                    <a:pt x="2994" y="894"/>
                    <a:pt x="2990" y="897"/>
                  </a:cubicBezTo>
                  <a:lnTo>
                    <a:pt x="2990" y="897"/>
                  </a:lnTo>
                  <a:cubicBezTo>
                    <a:pt x="2985" y="900"/>
                    <a:pt x="2981" y="902"/>
                    <a:pt x="2977" y="906"/>
                  </a:cubicBezTo>
                  <a:lnTo>
                    <a:pt x="2977" y="906"/>
                  </a:lnTo>
                  <a:cubicBezTo>
                    <a:pt x="2976" y="906"/>
                    <a:pt x="2975" y="907"/>
                    <a:pt x="2974" y="907"/>
                  </a:cubicBezTo>
                  <a:lnTo>
                    <a:pt x="2974" y="907"/>
                  </a:lnTo>
                  <a:cubicBezTo>
                    <a:pt x="2898" y="958"/>
                    <a:pt x="2801" y="988"/>
                    <a:pt x="2689" y="992"/>
                  </a:cubicBezTo>
                  <a:lnTo>
                    <a:pt x="2689" y="992"/>
                  </a:lnTo>
                  <a:cubicBezTo>
                    <a:pt x="2680" y="992"/>
                    <a:pt x="2672" y="992"/>
                    <a:pt x="2663" y="992"/>
                  </a:cubicBezTo>
                  <a:lnTo>
                    <a:pt x="2663" y="992"/>
                  </a:lnTo>
                  <a:cubicBezTo>
                    <a:pt x="2386" y="992"/>
                    <a:pt x="2195" y="838"/>
                    <a:pt x="2172" y="605"/>
                  </a:cubicBezTo>
                  <a:lnTo>
                    <a:pt x="2172" y="605"/>
                  </a:lnTo>
                  <a:cubicBezTo>
                    <a:pt x="2170" y="589"/>
                    <a:pt x="2169" y="574"/>
                    <a:pt x="2169" y="558"/>
                  </a:cubicBezTo>
                  <a:lnTo>
                    <a:pt x="2169" y="558"/>
                  </a:lnTo>
                  <a:cubicBezTo>
                    <a:pt x="2169" y="451"/>
                    <a:pt x="2213" y="304"/>
                    <a:pt x="2290" y="154"/>
                  </a:cubicBezTo>
                  <a:lnTo>
                    <a:pt x="2290" y="154"/>
                  </a:lnTo>
                  <a:cubicBezTo>
                    <a:pt x="2307" y="121"/>
                    <a:pt x="2305" y="82"/>
                    <a:pt x="2285" y="51"/>
                  </a:cubicBezTo>
                  <a:lnTo>
                    <a:pt x="2285" y="51"/>
                  </a:lnTo>
                  <a:cubicBezTo>
                    <a:pt x="2266" y="19"/>
                    <a:pt x="2232" y="0"/>
                    <a:pt x="2194" y="0"/>
                  </a:cubicBezTo>
                  <a:lnTo>
                    <a:pt x="991" y="0"/>
                  </a:lnTo>
                  <a:lnTo>
                    <a:pt x="991" y="1202"/>
                  </a:lnTo>
                  <a:lnTo>
                    <a:pt x="991" y="1202"/>
                  </a:lnTo>
                  <a:cubicBezTo>
                    <a:pt x="991" y="1210"/>
                    <a:pt x="991" y="1217"/>
                    <a:pt x="990" y="1225"/>
                  </a:cubicBezTo>
                  <a:lnTo>
                    <a:pt x="990" y="1225"/>
                  </a:lnTo>
                  <a:cubicBezTo>
                    <a:pt x="983" y="1276"/>
                    <a:pt x="955" y="1322"/>
                    <a:pt x="910" y="1350"/>
                  </a:cubicBezTo>
                  <a:lnTo>
                    <a:pt x="910" y="1350"/>
                  </a:lnTo>
                  <a:cubicBezTo>
                    <a:pt x="865" y="1377"/>
                    <a:pt x="812" y="1383"/>
                    <a:pt x="764" y="1366"/>
                  </a:cubicBezTo>
                  <a:lnTo>
                    <a:pt x="764" y="1366"/>
                  </a:lnTo>
                  <a:cubicBezTo>
                    <a:pt x="757" y="1363"/>
                    <a:pt x="750" y="1360"/>
                    <a:pt x="743" y="1357"/>
                  </a:cubicBezTo>
                  <a:lnTo>
                    <a:pt x="743" y="1357"/>
                  </a:lnTo>
                  <a:cubicBezTo>
                    <a:pt x="726" y="1348"/>
                    <a:pt x="708" y="1339"/>
                    <a:pt x="691" y="1331"/>
                  </a:cubicBezTo>
                  <a:lnTo>
                    <a:pt x="691" y="1331"/>
                  </a:lnTo>
                  <a:cubicBezTo>
                    <a:pt x="569" y="1276"/>
                    <a:pt x="452" y="1243"/>
                    <a:pt x="369" y="1243"/>
                  </a:cubicBezTo>
                  <a:lnTo>
                    <a:pt x="369" y="1243"/>
                  </a:lnTo>
                  <a:cubicBezTo>
                    <a:pt x="255" y="1243"/>
                    <a:pt x="161" y="1286"/>
                    <a:pt x="96" y="1366"/>
                  </a:cubicBezTo>
                  <a:lnTo>
                    <a:pt x="96" y="1366"/>
                  </a:lnTo>
                  <a:cubicBezTo>
                    <a:pt x="34" y="1442"/>
                    <a:pt x="0" y="1550"/>
                    <a:pt x="0" y="1671"/>
                  </a:cubicBezTo>
                  <a:lnTo>
                    <a:pt x="0" y="1671"/>
                  </a:lnTo>
                  <a:cubicBezTo>
                    <a:pt x="0" y="1792"/>
                    <a:pt x="34" y="1901"/>
                    <a:pt x="96" y="1976"/>
                  </a:cubicBezTo>
                  <a:lnTo>
                    <a:pt x="96" y="1976"/>
                  </a:lnTo>
                  <a:cubicBezTo>
                    <a:pt x="161" y="2057"/>
                    <a:pt x="255" y="2099"/>
                    <a:pt x="369" y="2099"/>
                  </a:cubicBezTo>
                  <a:lnTo>
                    <a:pt x="369" y="2099"/>
                  </a:lnTo>
                  <a:cubicBezTo>
                    <a:pt x="466" y="2099"/>
                    <a:pt x="606" y="2059"/>
                    <a:pt x="744" y="1992"/>
                  </a:cubicBezTo>
                  <a:lnTo>
                    <a:pt x="744" y="1992"/>
                  </a:lnTo>
                  <a:cubicBezTo>
                    <a:pt x="798" y="1965"/>
                    <a:pt x="861" y="1969"/>
                    <a:pt x="912" y="2000"/>
                  </a:cubicBezTo>
                  <a:lnTo>
                    <a:pt x="912" y="2000"/>
                  </a:lnTo>
                  <a:cubicBezTo>
                    <a:pt x="925" y="2008"/>
                    <a:pt x="936" y="2017"/>
                    <a:pt x="946" y="2028"/>
                  </a:cubicBezTo>
                  <a:lnTo>
                    <a:pt x="946" y="2028"/>
                  </a:lnTo>
                  <a:cubicBezTo>
                    <a:pt x="975" y="2060"/>
                    <a:pt x="991" y="2101"/>
                    <a:pt x="991" y="2146"/>
                  </a:cubicBezTo>
                  <a:lnTo>
                    <a:pt x="991" y="2146"/>
                  </a:lnTo>
                  <a:lnTo>
                    <a:pt x="991" y="3327"/>
                  </a:lnTo>
                  <a:lnTo>
                    <a:pt x="991" y="3327"/>
                  </a:lnTo>
                  <a:cubicBezTo>
                    <a:pt x="2825" y="3318"/>
                    <a:pt x="4309" y="1833"/>
                    <a:pt x="4316" y="0"/>
                  </a:cubicBezTo>
                </a:path>
              </a:pathLst>
            </a:custGeom>
            <a:solidFill>
              <a:schemeClr val="accent3"/>
            </a:solidFill>
            <a:ln>
              <a:noFill/>
            </a:ln>
            <a:effectLst/>
          </p:spPr>
          <p:txBody>
            <a:bodyPr wrap="none" anchor="ctr"/>
            <a:lstStyle/>
            <a:p>
              <a:endParaRPr lang="en-US" sz="3265"/>
            </a:p>
          </p:txBody>
        </p:sp>
        <p:sp>
          <p:nvSpPr>
            <p:cNvPr id="35" name="Freeform 54">
              <a:extLst>
                <a:ext uri="{FF2B5EF4-FFF2-40B4-BE49-F238E27FC236}">
                  <a16:creationId xmlns:a16="http://schemas.microsoft.com/office/drawing/2014/main" id="{AB09AB7B-9F9F-AC8D-C98C-CE7F048E99A3}"/>
                </a:ext>
              </a:extLst>
            </p:cNvPr>
            <p:cNvSpPr>
              <a:spLocks noChangeArrowheads="1"/>
            </p:cNvSpPr>
            <p:nvPr/>
          </p:nvSpPr>
          <p:spPr bwMode="auto">
            <a:xfrm>
              <a:off x="7212808" y="5439713"/>
              <a:ext cx="544397" cy="17315"/>
            </a:xfrm>
            <a:custGeom>
              <a:avLst/>
              <a:gdLst>
                <a:gd name="T0" fmla="*/ 966 w 967"/>
                <a:gd name="T1" fmla="*/ 40 h 41"/>
                <a:gd name="T2" fmla="*/ 0 w 967"/>
                <a:gd name="T3" fmla="*/ 40 h 41"/>
                <a:gd name="T4" fmla="*/ 0 w 967"/>
                <a:gd name="T5" fmla="*/ 0 h 41"/>
                <a:gd name="T6" fmla="*/ 966 w 967"/>
                <a:gd name="T7" fmla="*/ 0 h 41"/>
                <a:gd name="T8" fmla="*/ 966 w 967"/>
                <a:gd name="T9" fmla="*/ 40 h 41"/>
              </a:gdLst>
              <a:ahLst/>
              <a:cxnLst>
                <a:cxn ang="0">
                  <a:pos x="T0" y="T1"/>
                </a:cxn>
                <a:cxn ang="0">
                  <a:pos x="T2" y="T3"/>
                </a:cxn>
                <a:cxn ang="0">
                  <a:pos x="T4" y="T5"/>
                </a:cxn>
                <a:cxn ang="0">
                  <a:pos x="T6" y="T7"/>
                </a:cxn>
                <a:cxn ang="0">
                  <a:pos x="T8" y="T9"/>
                </a:cxn>
              </a:cxnLst>
              <a:rect l="0" t="0" r="r" b="b"/>
              <a:pathLst>
                <a:path w="967" h="41">
                  <a:moveTo>
                    <a:pt x="966" y="40"/>
                  </a:moveTo>
                  <a:lnTo>
                    <a:pt x="0" y="40"/>
                  </a:lnTo>
                  <a:lnTo>
                    <a:pt x="0" y="0"/>
                  </a:lnTo>
                  <a:lnTo>
                    <a:pt x="966" y="0"/>
                  </a:lnTo>
                  <a:lnTo>
                    <a:pt x="966" y="40"/>
                  </a:lnTo>
                </a:path>
              </a:pathLst>
            </a:custGeom>
            <a:solidFill>
              <a:schemeClr val="accent3"/>
            </a:solidFill>
            <a:ln>
              <a:noFill/>
            </a:ln>
            <a:effectLst/>
          </p:spPr>
          <p:txBody>
            <a:bodyPr wrap="none" anchor="ctr"/>
            <a:lstStyle/>
            <a:p>
              <a:endParaRPr lang="en-US" sz="3265"/>
            </a:p>
          </p:txBody>
        </p:sp>
        <p:sp>
          <p:nvSpPr>
            <p:cNvPr id="36" name="Freeform 55">
              <a:extLst>
                <a:ext uri="{FF2B5EF4-FFF2-40B4-BE49-F238E27FC236}">
                  <a16:creationId xmlns:a16="http://schemas.microsoft.com/office/drawing/2014/main" id="{F76063DD-A18F-D322-7B3D-3F75B2A9E480}"/>
                </a:ext>
              </a:extLst>
            </p:cNvPr>
            <p:cNvSpPr>
              <a:spLocks noChangeArrowheads="1"/>
            </p:cNvSpPr>
            <p:nvPr/>
          </p:nvSpPr>
          <p:spPr bwMode="auto">
            <a:xfrm>
              <a:off x="7740176" y="5393538"/>
              <a:ext cx="107741" cy="107741"/>
            </a:xfrm>
            <a:custGeom>
              <a:avLst/>
              <a:gdLst>
                <a:gd name="T0" fmla="*/ 245 w 246"/>
                <a:gd name="T1" fmla="*/ 123 h 246"/>
                <a:gd name="T2" fmla="*/ 245 w 246"/>
                <a:gd name="T3" fmla="*/ 123 h 246"/>
                <a:gd name="T4" fmla="*/ 123 w 246"/>
                <a:gd name="T5" fmla="*/ 0 h 246"/>
                <a:gd name="T6" fmla="*/ 123 w 246"/>
                <a:gd name="T7" fmla="*/ 0 h 246"/>
                <a:gd name="T8" fmla="*/ 0 w 246"/>
                <a:gd name="T9" fmla="*/ 123 h 246"/>
                <a:gd name="T10" fmla="*/ 0 w 246"/>
                <a:gd name="T11" fmla="*/ 123 h 246"/>
                <a:gd name="T12" fmla="*/ 123 w 246"/>
                <a:gd name="T13" fmla="*/ 245 h 246"/>
                <a:gd name="T14" fmla="*/ 123 w 246"/>
                <a:gd name="T15" fmla="*/ 245 h 246"/>
                <a:gd name="T16" fmla="*/ 245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245" y="123"/>
                  </a:moveTo>
                  <a:lnTo>
                    <a:pt x="245" y="123"/>
                  </a:lnTo>
                  <a:cubicBezTo>
                    <a:pt x="245" y="55"/>
                    <a:pt x="191" y="0"/>
                    <a:pt x="123" y="0"/>
                  </a:cubicBezTo>
                  <a:lnTo>
                    <a:pt x="123" y="0"/>
                  </a:lnTo>
                  <a:cubicBezTo>
                    <a:pt x="55" y="0"/>
                    <a:pt x="0" y="55"/>
                    <a:pt x="0" y="123"/>
                  </a:cubicBezTo>
                  <a:lnTo>
                    <a:pt x="0" y="123"/>
                  </a:lnTo>
                  <a:cubicBezTo>
                    <a:pt x="0" y="191"/>
                    <a:pt x="55" y="245"/>
                    <a:pt x="123" y="245"/>
                  </a:cubicBezTo>
                  <a:lnTo>
                    <a:pt x="123" y="245"/>
                  </a:lnTo>
                  <a:cubicBezTo>
                    <a:pt x="191" y="245"/>
                    <a:pt x="245" y="191"/>
                    <a:pt x="245" y="123"/>
                  </a:cubicBezTo>
                </a:path>
              </a:pathLst>
            </a:custGeom>
            <a:solidFill>
              <a:schemeClr val="accent3"/>
            </a:solidFill>
            <a:ln>
              <a:noFill/>
            </a:ln>
            <a:effectLst/>
          </p:spPr>
          <p:txBody>
            <a:bodyPr wrap="none" anchor="ctr"/>
            <a:lstStyle/>
            <a:p>
              <a:endParaRPr lang="en-US" sz="3265"/>
            </a:p>
          </p:txBody>
        </p:sp>
        <p:sp>
          <p:nvSpPr>
            <p:cNvPr id="45" name="TextBox 44">
              <a:extLst>
                <a:ext uri="{FF2B5EF4-FFF2-40B4-BE49-F238E27FC236}">
                  <a16:creationId xmlns:a16="http://schemas.microsoft.com/office/drawing/2014/main" id="{C4DEAACF-7E4E-B1EE-10B9-16BA736F5991}"/>
                </a:ext>
              </a:extLst>
            </p:cNvPr>
            <p:cNvSpPr txBox="1"/>
            <p:nvPr/>
          </p:nvSpPr>
          <p:spPr>
            <a:xfrm>
              <a:off x="7170007" y="5207338"/>
              <a:ext cx="1666207" cy="646331"/>
            </a:xfrm>
            <a:prstGeom prst="rect">
              <a:avLst/>
            </a:prstGeom>
            <a:noFill/>
          </p:spPr>
          <p:txBody>
            <a:bodyPr wrap="square">
              <a:spAutoFit/>
            </a:bodyPr>
            <a:lstStyle/>
            <a:p>
              <a:pPr algn="r"/>
              <a:r>
                <a:rPr lang="en-GB" dirty="0"/>
                <a:t>Reduce working hours</a:t>
              </a:r>
            </a:p>
          </p:txBody>
        </p:sp>
        <p:pic>
          <p:nvPicPr>
            <p:cNvPr id="47" name="Graphic 46" descr="Stopwatch 66% with solid fill">
              <a:extLst>
                <a:ext uri="{FF2B5EF4-FFF2-40B4-BE49-F238E27FC236}">
                  <a16:creationId xmlns:a16="http://schemas.microsoft.com/office/drawing/2014/main" id="{FACCE7C3-9636-65CE-B7ED-FC68D01186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63736" y="5320669"/>
              <a:ext cx="487663" cy="487663"/>
            </a:xfrm>
            <a:prstGeom prst="rect">
              <a:avLst/>
            </a:prstGeom>
          </p:spPr>
        </p:pic>
      </p:grpSp>
      <p:grpSp>
        <p:nvGrpSpPr>
          <p:cNvPr id="60" name="Group 59">
            <a:extLst>
              <a:ext uri="{FF2B5EF4-FFF2-40B4-BE49-F238E27FC236}">
                <a16:creationId xmlns:a16="http://schemas.microsoft.com/office/drawing/2014/main" id="{7DC8AE74-03D9-C995-6F1D-CBB6209FEE85}"/>
              </a:ext>
            </a:extLst>
          </p:cNvPr>
          <p:cNvGrpSpPr/>
          <p:nvPr/>
        </p:nvGrpSpPr>
        <p:grpSpPr>
          <a:xfrm>
            <a:off x="5987477" y="3290778"/>
            <a:ext cx="2995244" cy="1881603"/>
            <a:chOff x="5987477" y="3290778"/>
            <a:chExt cx="2995244" cy="1881603"/>
          </a:xfrm>
        </p:grpSpPr>
        <p:sp>
          <p:nvSpPr>
            <p:cNvPr id="32" name="Freeform 51">
              <a:extLst>
                <a:ext uri="{FF2B5EF4-FFF2-40B4-BE49-F238E27FC236}">
                  <a16:creationId xmlns:a16="http://schemas.microsoft.com/office/drawing/2014/main" id="{0E6F4B2B-8814-9622-C0DB-5BD3EAD55F69}"/>
                </a:ext>
              </a:extLst>
            </p:cNvPr>
            <p:cNvSpPr>
              <a:spLocks noChangeArrowheads="1"/>
            </p:cNvSpPr>
            <p:nvPr/>
          </p:nvSpPr>
          <p:spPr bwMode="auto">
            <a:xfrm>
              <a:off x="7742099" y="3944818"/>
              <a:ext cx="107741" cy="107741"/>
            </a:xfrm>
            <a:custGeom>
              <a:avLst/>
              <a:gdLst>
                <a:gd name="T0" fmla="*/ 244 w 245"/>
                <a:gd name="T1" fmla="*/ 123 h 246"/>
                <a:gd name="T2" fmla="*/ 244 w 245"/>
                <a:gd name="T3" fmla="*/ 123 h 246"/>
                <a:gd name="T4" fmla="*/ 122 w 245"/>
                <a:gd name="T5" fmla="*/ 0 h 246"/>
                <a:gd name="T6" fmla="*/ 122 w 245"/>
                <a:gd name="T7" fmla="*/ 0 h 246"/>
                <a:gd name="T8" fmla="*/ 0 w 245"/>
                <a:gd name="T9" fmla="*/ 123 h 246"/>
                <a:gd name="T10" fmla="*/ 0 w 245"/>
                <a:gd name="T11" fmla="*/ 123 h 246"/>
                <a:gd name="T12" fmla="*/ 122 w 245"/>
                <a:gd name="T13" fmla="*/ 245 h 246"/>
                <a:gd name="T14" fmla="*/ 122 w 245"/>
                <a:gd name="T15" fmla="*/ 245 h 246"/>
                <a:gd name="T16" fmla="*/ 244 w 245"/>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246">
                  <a:moveTo>
                    <a:pt x="244" y="123"/>
                  </a:moveTo>
                  <a:lnTo>
                    <a:pt x="244" y="123"/>
                  </a:lnTo>
                  <a:cubicBezTo>
                    <a:pt x="244" y="55"/>
                    <a:pt x="190" y="0"/>
                    <a:pt x="122" y="0"/>
                  </a:cubicBezTo>
                  <a:lnTo>
                    <a:pt x="122" y="0"/>
                  </a:lnTo>
                  <a:cubicBezTo>
                    <a:pt x="54" y="0"/>
                    <a:pt x="0" y="55"/>
                    <a:pt x="0" y="123"/>
                  </a:cubicBezTo>
                  <a:lnTo>
                    <a:pt x="0" y="123"/>
                  </a:lnTo>
                  <a:cubicBezTo>
                    <a:pt x="0" y="190"/>
                    <a:pt x="54" y="245"/>
                    <a:pt x="122" y="245"/>
                  </a:cubicBezTo>
                  <a:lnTo>
                    <a:pt x="122" y="245"/>
                  </a:lnTo>
                  <a:cubicBezTo>
                    <a:pt x="190" y="245"/>
                    <a:pt x="244" y="190"/>
                    <a:pt x="244" y="123"/>
                  </a:cubicBezTo>
                </a:path>
              </a:pathLst>
            </a:custGeom>
            <a:solidFill>
              <a:schemeClr val="accent2"/>
            </a:solidFill>
            <a:ln>
              <a:noFill/>
            </a:ln>
            <a:effectLst/>
          </p:spPr>
          <p:txBody>
            <a:bodyPr wrap="none" anchor="ctr"/>
            <a:lstStyle/>
            <a:p>
              <a:endParaRPr lang="en-US" sz="3265"/>
            </a:p>
          </p:txBody>
        </p:sp>
        <p:grpSp>
          <p:nvGrpSpPr>
            <p:cNvPr id="57" name="Group 56">
              <a:extLst>
                <a:ext uri="{FF2B5EF4-FFF2-40B4-BE49-F238E27FC236}">
                  <a16:creationId xmlns:a16="http://schemas.microsoft.com/office/drawing/2014/main" id="{95F46EE3-6771-801E-85B7-2C06406DDA99}"/>
                </a:ext>
              </a:extLst>
            </p:cNvPr>
            <p:cNvGrpSpPr/>
            <p:nvPr/>
          </p:nvGrpSpPr>
          <p:grpSpPr>
            <a:xfrm>
              <a:off x="5987477" y="3290778"/>
              <a:ext cx="2995244" cy="1881603"/>
              <a:chOff x="5987477" y="3290778"/>
              <a:chExt cx="2995244" cy="1881603"/>
            </a:xfrm>
          </p:grpSpPr>
          <p:sp>
            <p:nvSpPr>
              <p:cNvPr id="24" name="Freeform 42">
                <a:extLst>
                  <a:ext uri="{FF2B5EF4-FFF2-40B4-BE49-F238E27FC236}">
                    <a16:creationId xmlns:a16="http://schemas.microsoft.com/office/drawing/2014/main" id="{8159DA97-F99D-95FE-CC95-52A7309AE5FD}"/>
                  </a:ext>
                </a:extLst>
              </p:cNvPr>
              <p:cNvSpPr>
                <a:spLocks noChangeArrowheads="1"/>
              </p:cNvSpPr>
              <p:nvPr/>
            </p:nvSpPr>
            <p:spPr bwMode="auto">
              <a:xfrm>
                <a:off x="5987477" y="3290778"/>
                <a:ext cx="1450644" cy="1881603"/>
              </a:xfrm>
              <a:custGeom>
                <a:avLst/>
                <a:gdLst>
                  <a:gd name="T0" fmla="*/ 50 w 3326"/>
                  <a:gd name="T1" fmla="*/ 1262 h 4312"/>
                  <a:gd name="T2" fmla="*/ 154 w 3326"/>
                  <a:gd name="T3" fmla="*/ 1268 h 4312"/>
                  <a:gd name="T4" fmla="*/ 529 w 3326"/>
                  <a:gd name="T5" fmla="*/ 1155 h 4312"/>
                  <a:gd name="T6" fmla="*/ 558 w 3326"/>
                  <a:gd name="T7" fmla="*/ 1154 h 4312"/>
                  <a:gd name="T8" fmla="*/ 883 w 3326"/>
                  <a:gd name="T9" fmla="*/ 1301 h 4312"/>
                  <a:gd name="T10" fmla="*/ 886 w 3326"/>
                  <a:gd name="T11" fmla="*/ 1306 h 4312"/>
                  <a:gd name="T12" fmla="*/ 890 w 3326"/>
                  <a:gd name="T13" fmla="*/ 1309 h 4312"/>
                  <a:gd name="T14" fmla="*/ 897 w 3326"/>
                  <a:gd name="T15" fmla="*/ 1321 h 4312"/>
                  <a:gd name="T16" fmla="*/ 907 w 3326"/>
                  <a:gd name="T17" fmla="*/ 1333 h 4312"/>
                  <a:gd name="T18" fmla="*/ 908 w 3326"/>
                  <a:gd name="T19" fmla="*/ 1336 h 4312"/>
                  <a:gd name="T20" fmla="*/ 992 w 3326"/>
                  <a:gd name="T21" fmla="*/ 1622 h 4312"/>
                  <a:gd name="T22" fmla="*/ 993 w 3326"/>
                  <a:gd name="T23" fmla="*/ 1648 h 4312"/>
                  <a:gd name="T24" fmla="*/ 606 w 3326"/>
                  <a:gd name="T25" fmla="*/ 2139 h 4312"/>
                  <a:gd name="T26" fmla="*/ 558 w 3326"/>
                  <a:gd name="T27" fmla="*/ 2141 h 4312"/>
                  <a:gd name="T28" fmla="*/ 154 w 3326"/>
                  <a:gd name="T29" fmla="*/ 2021 h 4312"/>
                  <a:gd name="T30" fmla="*/ 52 w 3326"/>
                  <a:gd name="T31" fmla="*/ 2025 h 4312"/>
                  <a:gd name="T32" fmla="*/ 0 w 3326"/>
                  <a:gd name="T33" fmla="*/ 3318 h 4312"/>
                  <a:gd name="T34" fmla="*/ 1203 w 3326"/>
                  <a:gd name="T35" fmla="*/ 3318 h 4312"/>
                  <a:gd name="T36" fmla="*/ 1225 w 3326"/>
                  <a:gd name="T37" fmla="*/ 3319 h 4312"/>
                  <a:gd name="T38" fmla="*/ 1351 w 3326"/>
                  <a:gd name="T39" fmla="*/ 3401 h 4312"/>
                  <a:gd name="T40" fmla="*/ 1367 w 3326"/>
                  <a:gd name="T41" fmla="*/ 3547 h 4312"/>
                  <a:gd name="T42" fmla="*/ 1357 w 3326"/>
                  <a:gd name="T43" fmla="*/ 3568 h 4312"/>
                  <a:gd name="T44" fmla="*/ 1332 w 3326"/>
                  <a:gd name="T45" fmla="*/ 3620 h 4312"/>
                  <a:gd name="T46" fmla="*/ 1244 w 3326"/>
                  <a:gd name="T47" fmla="*/ 3942 h 4312"/>
                  <a:gd name="T48" fmla="*/ 1367 w 3326"/>
                  <a:gd name="T49" fmla="*/ 4215 h 4312"/>
                  <a:gd name="T50" fmla="*/ 1672 w 3326"/>
                  <a:gd name="T51" fmla="*/ 4311 h 4312"/>
                  <a:gd name="T52" fmla="*/ 1977 w 3326"/>
                  <a:gd name="T53" fmla="*/ 4215 h 4312"/>
                  <a:gd name="T54" fmla="*/ 2100 w 3326"/>
                  <a:gd name="T55" fmla="*/ 3942 h 4312"/>
                  <a:gd name="T56" fmla="*/ 1993 w 3326"/>
                  <a:gd name="T57" fmla="*/ 3567 h 4312"/>
                  <a:gd name="T58" fmla="*/ 2001 w 3326"/>
                  <a:gd name="T59" fmla="*/ 3398 h 4312"/>
                  <a:gd name="T60" fmla="*/ 2029 w 3326"/>
                  <a:gd name="T61" fmla="*/ 3365 h 4312"/>
                  <a:gd name="T62" fmla="*/ 2146 w 3326"/>
                  <a:gd name="T63" fmla="*/ 3318 h 4312"/>
                  <a:gd name="T64" fmla="*/ 3325 w 3326"/>
                  <a:gd name="T65" fmla="*/ 3318 h 4312"/>
                  <a:gd name="T66" fmla="*/ 0 w 3326"/>
                  <a:gd name="T67" fmla="*/ 1173 h 4312"/>
                  <a:gd name="T68" fmla="*/ 50 w 3326"/>
                  <a:gd name="T69" fmla="*/ 1262 h 4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6" h="4312">
                    <a:moveTo>
                      <a:pt x="50" y="1262"/>
                    </a:moveTo>
                    <a:lnTo>
                      <a:pt x="50" y="1262"/>
                    </a:lnTo>
                    <a:cubicBezTo>
                      <a:pt x="82" y="1283"/>
                      <a:pt x="121" y="1284"/>
                      <a:pt x="154" y="1268"/>
                    </a:cubicBezTo>
                    <a:lnTo>
                      <a:pt x="154" y="1268"/>
                    </a:lnTo>
                    <a:cubicBezTo>
                      <a:pt x="290" y="1202"/>
                      <a:pt x="425" y="1162"/>
                      <a:pt x="529" y="1155"/>
                    </a:cubicBezTo>
                    <a:lnTo>
                      <a:pt x="529" y="1155"/>
                    </a:lnTo>
                    <a:cubicBezTo>
                      <a:pt x="539" y="1154"/>
                      <a:pt x="549" y="1154"/>
                      <a:pt x="558" y="1154"/>
                    </a:cubicBezTo>
                    <a:lnTo>
                      <a:pt x="558" y="1154"/>
                    </a:lnTo>
                    <a:cubicBezTo>
                      <a:pt x="692" y="1154"/>
                      <a:pt x="804" y="1205"/>
                      <a:pt x="883" y="1301"/>
                    </a:cubicBezTo>
                    <a:lnTo>
                      <a:pt x="883" y="1301"/>
                    </a:lnTo>
                    <a:cubicBezTo>
                      <a:pt x="884" y="1303"/>
                      <a:pt x="885" y="1304"/>
                      <a:pt x="886" y="1306"/>
                    </a:cubicBezTo>
                    <a:lnTo>
                      <a:pt x="886" y="1306"/>
                    </a:lnTo>
                    <a:cubicBezTo>
                      <a:pt x="887" y="1307"/>
                      <a:pt x="888" y="1308"/>
                      <a:pt x="890" y="1309"/>
                    </a:cubicBezTo>
                    <a:lnTo>
                      <a:pt x="890" y="1309"/>
                    </a:lnTo>
                    <a:cubicBezTo>
                      <a:pt x="892" y="1313"/>
                      <a:pt x="895" y="1317"/>
                      <a:pt x="897" y="1321"/>
                    </a:cubicBezTo>
                    <a:lnTo>
                      <a:pt x="897" y="1321"/>
                    </a:lnTo>
                    <a:cubicBezTo>
                      <a:pt x="901" y="1325"/>
                      <a:pt x="903" y="1329"/>
                      <a:pt x="907" y="1333"/>
                    </a:cubicBezTo>
                    <a:lnTo>
                      <a:pt x="907" y="1333"/>
                    </a:lnTo>
                    <a:cubicBezTo>
                      <a:pt x="907" y="1335"/>
                      <a:pt x="908" y="1335"/>
                      <a:pt x="908" y="1336"/>
                    </a:cubicBezTo>
                    <a:lnTo>
                      <a:pt x="908" y="1336"/>
                    </a:lnTo>
                    <a:cubicBezTo>
                      <a:pt x="959" y="1412"/>
                      <a:pt x="989" y="1509"/>
                      <a:pt x="992" y="1622"/>
                    </a:cubicBezTo>
                    <a:lnTo>
                      <a:pt x="992" y="1622"/>
                    </a:lnTo>
                    <a:cubicBezTo>
                      <a:pt x="993" y="1631"/>
                      <a:pt x="993" y="1639"/>
                      <a:pt x="993" y="1648"/>
                    </a:cubicBezTo>
                    <a:lnTo>
                      <a:pt x="993" y="1648"/>
                    </a:lnTo>
                    <a:cubicBezTo>
                      <a:pt x="993" y="1925"/>
                      <a:pt x="839" y="2116"/>
                      <a:pt x="606" y="2139"/>
                    </a:cubicBezTo>
                    <a:lnTo>
                      <a:pt x="606" y="2139"/>
                    </a:lnTo>
                    <a:cubicBezTo>
                      <a:pt x="591" y="2141"/>
                      <a:pt x="575" y="2141"/>
                      <a:pt x="558" y="2141"/>
                    </a:cubicBezTo>
                    <a:lnTo>
                      <a:pt x="558" y="2141"/>
                    </a:lnTo>
                    <a:cubicBezTo>
                      <a:pt x="452" y="2141"/>
                      <a:pt x="305" y="2097"/>
                      <a:pt x="154" y="2021"/>
                    </a:cubicBezTo>
                    <a:lnTo>
                      <a:pt x="154" y="2021"/>
                    </a:lnTo>
                    <a:cubicBezTo>
                      <a:pt x="121" y="2004"/>
                      <a:pt x="83" y="2006"/>
                      <a:pt x="52" y="2025"/>
                    </a:cubicBezTo>
                    <a:lnTo>
                      <a:pt x="52" y="2025"/>
                    </a:lnTo>
                    <a:cubicBezTo>
                      <a:pt x="20" y="2045"/>
                      <a:pt x="0" y="2079"/>
                      <a:pt x="0" y="2117"/>
                    </a:cubicBezTo>
                    <a:lnTo>
                      <a:pt x="0" y="3318"/>
                    </a:lnTo>
                    <a:lnTo>
                      <a:pt x="1203" y="3318"/>
                    </a:lnTo>
                    <a:lnTo>
                      <a:pt x="1203" y="3318"/>
                    </a:lnTo>
                    <a:cubicBezTo>
                      <a:pt x="1211" y="3318"/>
                      <a:pt x="1218" y="3319"/>
                      <a:pt x="1225" y="3319"/>
                    </a:cubicBezTo>
                    <a:lnTo>
                      <a:pt x="1225" y="3319"/>
                    </a:lnTo>
                    <a:cubicBezTo>
                      <a:pt x="1277" y="3326"/>
                      <a:pt x="1322" y="3355"/>
                      <a:pt x="1351" y="3401"/>
                    </a:cubicBezTo>
                    <a:lnTo>
                      <a:pt x="1351" y="3401"/>
                    </a:lnTo>
                    <a:cubicBezTo>
                      <a:pt x="1378" y="3446"/>
                      <a:pt x="1384" y="3499"/>
                      <a:pt x="1367" y="3547"/>
                    </a:cubicBezTo>
                    <a:lnTo>
                      <a:pt x="1367" y="3547"/>
                    </a:lnTo>
                    <a:cubicBezTo>
                      <a:pt x="1364" y="3554"/>
                      <a:pt x="1361" y="3561"/>
                      <a:pt x="1357" y="3568"/>
                    </a:cubicBezTo>
                    <a:lnTo>
                      <a:pt x="1357" y="3568"/>
                    </a:lnTo>
                    <a:cubicBezTo>
                      <a:pt x="1349" y="3585"/>
                      <a:pt x="1340" y="3603"/>
                      <a:pt x="1332" y="3620"/>
                    </a:cubicBezTo>
                    <a:lnTo>
                      <a:pt x="1332" y="3620"/>
                    </a:lnTo>
                    <a:cubicBezTo>
                      <a:pt x="1276" y="3741"/>
                      <a:pt x="1244" y="3859"/>
                      <a:pt x="1244" y="3942"/>
                    </a:cubicBezTo>
                    <a:lnTo>
                      <a:pt x="1244" y="3942"/>
                    </a:lnTo>
                    <a:cubicBezTo>
                      <a:pt x="1244" y="4055"/>
                      <a:pt x="1286" y="4150"/>
                      <a:pt x="1367" y="4215"/>
                    </a:cubicBezTo>
                    <a:lnTo>
                      <a:pt x="1367" y="4215"/>
                    </a:lnTo>
                    <a:cubicBezTo>
                      <a:pt x="1443" y="4277"/>
                      <a:pt x="1551" y="4311"/>
                      <a:pt x="1672" y="4311"/>
                    </a:cubicBezTo>
                    <a:lnTo>
                      <a:pt x="1672" y="4311"/>
                    </a:lnTo>
                    <a:cubicBezTo>
                      <a:pt x="1793" y="4311"/>
                      <a:pt x="1902" y="4277"/>
                      <a:pt x="1977" y="4215"/>
                    </a:cubicBezTo>
                    <a:lnTo>
                      <a:pt x="1977" y="4215"/>
                    </a:lnTo>
                    <a:cubicBezTo>
                      <a:pt x="2057" y="4150"/>
                      <a:pt x="2100" y="4055"/>
                      <a:pt x="2100" y="3942"/>
                    </a:cubicBezTo>
                    <a:lnTo>
                      <a:pt x="2100" y="3942"/>
                    </a:lnTo>
                    <a:cubicBezTo>
                      <a:pt x="2100" y="3845"/>
                      <a:pt x="2060" y="3705"/>
                      <a:pt x="1993" y="3567"/>
                    </a:cubicBezTo>
                    <a:lnTo>
                      <a:pt x="1993" y="3567"/>
                    </a:lnTo>
                    <a:cubicBezTo>
                      <a:pt x="1966" y="3513"/>
                      <a:pt x="1970" y="3450"/>
                      <a:pt x="2001" y="3398"/>
                    </a:cubicBezTo>
                    <a:lnTo>
                      <a:pt x="2001" y="3398"/>
                    </a:lnTo>
                    <a:cubicBezTo>
                      <a:pt x="2009" y="3386"/>
                      <a:pt x="2018" y="3374"/>
                      <a:pt x="2029" y="3365"/>
                    </a:cubicBezTo>
                    <a:lnTo>
                      <a:pt x="2029" y="3365"/>
                    </a:lnTo>
                    <a:cubicBezTo>
                      <a:pt x="2060" y="3335"/>
                      <a:pt x="2102" y="3318"/>
                      <a:pt x="2146" y="3318"/>
                    </a:cubicBezTo>
                    <a:lnTo>
                      <a:pt x="2146" y="3318"/>
                    </a:lnTo>
                    <a:lnTo>
                      <a:pt x="3325" y="3318"/>
                    </a:lnTo>
                    <a:lnTo>
                      <a:pt x="3325" y="3318"/>
                    </a:lnTo>
                    <a:cubicBezTo>
                      <a:pt x="3313" y="1490"/>
                      <a:pt x="1831" y="10"/>
                      <a:pt x="0" y="0"/>
                    </a:cubicBezTo>
                    <a:lnTo>
                      <a:pt x="0" y="1173"/>
                    </a:lnTo>
                    <a:lnTo>
                      <a:pt x="0" y="1173"/>
                    </a:lnTo>
                    <a:cubicBezTo>
                      <a:pt x="0" y="1210"/>
                      <a:pt x="19" y="1243"/>
                      <a:pt x="50" y="1262"/>
                    </a:cubicBezTo>
                  </a:path>
                </a:pathLst>
              </a:custGeom>
              <a:solidFill>
                <a:schemeClr val="accent2"/>
              </a:solidFill>
              <a:ln>
                <a:noFill/>
              </a:ln>
              <a:effectLst/>
            </p:spPr>
            <p:txBody>
              <a:bodyPr wrap="none" anchor="ctr"/>
              <a:lstStyle/>
              <a:p>
                <a:endParaRPr lang="en-US" sz="3265"/>
              </a:p>
            </p:txBody>
          </p:sp>
          <p:sp>
            <p:nvSpPr>
              <p:cNvPr id="31" name="Freeform 50">
                <a:extLst>
                  <a:ext uri="{FF2B5EF4-FFF2-40B4-BE49-F238E27FC236}">
                    <a16:creationId xmlns:a16="http://schemas.microsoft.com/office/drawing/2014/main" id="{33193651-DFEB-5960-DE9A-316A877AFFD3}"/>
                  </a:ext>
                </a:extLst>
              </p:cNvPr>
              <p:cNvSpPr>
                <a:spLocks noChangeArrowheads="1"/>
              </p:cNvSpPr>
              <p:nvPr/>
            </p:nvSpPr>
            <p:spPr bwMode="auto">
              <a:xfrm>
                <a:off x="6922507" y="3989070"/>
                <a:ext cx="844606" cy="19239"/>
              </a:xfrm>
              <a:custGeom>
                <a:avLst/>
                <a:gdLst>
                  <a:gd name="T0" fmla="*/ 1934 w 1935"/>
                  <a:gd name="T1" fmla="*/ 41 h 42"/>
                  <a:gd name="T2" fmla="*/ 0 w 1935"/>
                  <a:gd name="T3" fmla="*/ 41 h 42"/>
                  <a:gd name="T4" fmla="*/ 0 w 1935"/>
                  <a:gd name="T5" fmla="*/ 0 h 42"/>
                  <a:gd name="T6" fmla="*/ 1934 w 1935"/>
                  <a:gd name="T7" fmla="*/ 0 h 42"/>
                  <a:gd name="T8" fmla="*/ 1934 w 1935"/>
                  <a:gd name="T9" fmla="*/ 41 h 42"/>
                </a:gdLst>
                <a:ahLst/>
                <a:cxnLst>
                  <a:cxn ang="0">
                    <a:pos x="T0" y="T1"/>
                  </a:cxn>
                  <a:cxn ang="0">
                    <a:pos x="T2" y="T3"/>
                  </a:cxn>
                  <a:cxn ang="0">
                    <a:pos x="T4" y="T5"/>
                  </a:cxn>
                  <a:cxn ang="0">
                    <a:pos x="T6" y="T7"/>
                  </a:cxn>
                  <a:cxn ang="0">
                    <a:pos x="T8" y="T9"/>
                  </a:cxn>
                </a:cxnLst>
                <a:rect l="0" t="0" r="r" b="b"/>
                <a:pathLst>
                  <a:path w="1935" h="42">
                    <a:moveTo>
                      <a:pt x="1934" y="41"/>
                    </a:moveTo>
                    <a:lnTo>
                      <a:pt x="0" y="41"/>
                    </a:lnTo>
                    <a:lnTo>
                      <a:pt x="0" y="0"/>
                    </a:lnTo>
                    <a:lnTo>
                      <a:pt x="1934" y="0"/>
                    </a:lnTo>
                    <a:lnTo>
                      <a:pt x="1934" y="41"/>
                    </a:lnTo>
                  </a:path>
                </a:pathLst>
              </a:custGeom>
              <a:solidFill>
                <a:schemeClr val="accent2"/>
              </a:solidFill>
              <a:ln>
                <a:noFill/>
              </a:ln>
              <a:effectLst/>
            </p:spPr>
            <p:txBody>
              <a:bodyPr wrap="none" anchor="ctr"/>
              <a:lstStyle/>
              <a:p>
                <a:endParaRPr lang="en-US" sz="3265"/>
              </a:p>
            </p:txBody>
          </p:sp>
          <p:sp>
            <p:nvSpPr>
              <p:cNvPr id="41" name="TextBox 40">
                <a:extLst>
                  <a:ext uri="{FF2B5EF4-FFF2-40B4-BE49-F238E27FC236}">
                    <a16:creationId xmlns:a16="http://schemas.microsoft.com/office/drawing/2014/main" id="{52D68B0F-383E-DC91-B3B8-AD7B8012C22E}"/>
                  </a:ext>
                </a:extLst>
              </p:cNvPr>
              <p:cNvSpPr txBox="1"/>
              <p:nvPr/>
            </p:nvSpPr>
            <p:spPr>
              <a:xfrm>
                <a:off x="7316514" y="3397506"/>
                <a:ext cx="1666207" cy="1200329"/>
              </a:xfrm>
              <a:prstGeom prst="rect">
                <a:avLst/>
              </a:prstGeom>
              <a:noFill/>
            </p:spPr>
            <p:txBody>
              <a:bodyPr wrap="square">
                <a:spAutoFit/>
              </a:bodyPr>
              <a:lstStyle/>
              <a:p>
                <a:pPr algn="r"/>
                <a:r>
                  <a:rPr lang="en-GB" dirty="0"/>
                  <a:t>Take annual leave or unpaid parental leave</a:t>
                </a:r>
              </a:p>
            </p:txBody>
          </p:sp>
          <p:pic>
            <p:nvPicPr>
              <p:cNvPr id="49" name="Graphic 48" descr="Daily calendar with solid fill">
                <a:extLst>
                  <a:ext uri="{FF2B5EF4-FFF2-40B4-BE49-F238E27FC236}">
                    <a16:creationId xmlns:a16="http://schemas.microsoft.com/office/drawing/2014/main" id="{4A34D817-6771-784B-0F74-9B72C4D1141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540002" y="3764477"/>
                <a:ext cx="487663" cy="487663"/>
              </a:xfrm>
              <a:prstGeom prst="rect">
                <a:avLst/>
              </a:prstGeom>
            </p:spPr>
          </p:pic>
        </p:grpSp>
      </p:grpSp>
      <p:grpSp>
        <p:nvGrpSpPr>
          <p:cNvPr id="55" name="Group 54">
            <a:extLst>
              <a:ext uri="{FF2B5EF4-FFF2-40B4-BE49-F238E27FC236}">
                <a16:creationId xmlns:a16="http://schemas.microsoft.com/office/drawing/2014/main" id="{4C88639A-500C-E6AE-AAF8-315602ADDA62}"/>
              </a:ext>
            </a:extLst>
          </p:cNvPr>
          <p:cNvGrpSpPr/>
          <p:nvPr/>
        </p:nvGrpSpPr>
        <p:grpSpPr>
          <a:xfrm>
            <a:off x="3379685" y="4322003"/>
            <a:ext cx="2588551" cy="1885451"/>
            <a:chOff x="3379685" y="4322003"/>
            <a:chExt cx="2588551" cy="1885451"/>
          </a:xfrm>
        </p:grpSpPr>
        <p:sp>
          <p:nvSpPr>
            <p:cNvPr id="22" name="Freeform 40">
              <a:extLst>
                <a:ext uri="{FF2B5EF4-FFF2-40B4-BE49-F238E27FC236}">
                  <a16:creationId xmlns:a16="http://schemas.microsoft.com/office/drawing/2014/main" id="{A2DDB95A-65C8-87BC-8B6E-DF98B9ACD7BB}"/>
                </a:ext>
              </a:extLst>
            </p:cNvPr>
            <p:cNvSpPr>
              <a:spLocks noChangeArrowheads="1"/>
            </p:cNvSpPr>
            <p:nvPr/>
          </p:nvSpPr>
          <p:spPr bwMode="auto">
            <a:xfrm>
              <a:off x="4521441" y="4322003"/>
              <a:ext cx="1446795" cy="1885451"/>
            </a:xfrm>
            <a:custGeom>
              <a:avLst/>
              <a:gdLst>
                <a:gd name="T0" fmla="*/ 3265 w 3315"/>
                <a:gd name="T1" fmla="*/ 3050 h 4321"/>
                <a:gd name="T2" fmla="*/ 3160 w 3315"/>
                <a:gd name="T3" fmla="*/ 3044 h 4321"/>
                <a:gd name="T4" fmla="*/ 2786 w 3315"/>
                <a:gd name="T5" fmla="*/ 3157 h 4321"/>
                <a:gd name="T6" fmla="*/ 2756 w 3315"/>
                <a:gd name="T7" fmla="*/ 3158 h 4321"/>
                <a:gd name="T8" fmla="*/ 2432 w 3315"/>
                <a:gd name="T9" fmla="*/ 3011 h 4321"/>
                <a:gd name="T10" fmla="*/ 2429 w 3315"/>
                <a:gd name="T11" fmla="*/ 3006 h 4321"/>
                <a:gd name="T12" fmla="*/ 2426 w 3315"/>
                <a:gd name="T13" fmla="*/ 3002 h 4321"/>
                <a:gd name="T14" fmla="*/ 2417 w 3315"/>
                <a:gd name="T15" fmla="*/ 2991 h 4321"/>
                <a:gd name="T16" fmla="*/ 2408 w 3315"/>
                <a:gd name="T17" fmla="*/ 2979 h 4321"/>
                <a:gd name="T18" fmla="*/ 2407 w 3315"/>
                <a:gd name="T19" fmla="*/ 2976 h 4321"/>
                <a:gd name="T20" fmla="*/ 2322 w 3315"/>
                <a:gd name="T21" fmla="*/ 2690 h 4321"/>
                <a:gd name="T22" fmla="*/ 2322 w 3315"/>
                <a:gd name="T23" fmla="*/ 2664 h 4321"/>
                <a:gd name="T24" fmla="*/ 2709 w 3315"/>
                <a:gd name="T25" fmla="*/ 2172 h 4321"/>
                <a:gd name="T26" fmla="*/ 2756 w 3315"/>
                <a:gd name="T27" fmla="*/ 2171 h 4321"/>
                <a:gd name="T28" fmla="*/ 3160 w 3315"/>
                <a:gd name="T29" fmla="*/ 2291 h 4321"/>
                <a:gd name="T30" fmla="*/ 3263 w 3315"/>
                <a:gd name="T31" fmla="*/ 2287 h 4321"/>
                <a:gd name="T32" fmla="*/ 3314 w 3315"/>
                <a:gd name="T33" fmla="*/ 993 h 4321"/>
                <a:gd name="T34" fmla="*/ 2112 w 3315"/>
                <a:gd name="T35" fmla="*/ 993 h 4321"/>
                <a:gd name="T36" fmla="*/ 2089 w 3315"/>
                <a:gd name="T37" fmla="*/ 991 h 4321"/>
                <a:gd name="T38" fmla="*/ 1964 w 3315"/>
                <a:gd name="T39" fmla="*/ 910 h 4321"/>
                <a:gd name="T40" fmla="*/ 1949 w 3315"/>
                <a:gd name="T41" fmla="*/ 764 h 4321"/>
                <a:gd name="T42" fmla="*/ 1957 w 3315"/>
                <a:gd name="T43" fmla="*/ 743 h 4321"/>
                <a:gd name="T44" fmla="*/ 1982 w 3315"/>
                <a:gd name="T45" fmla="*/ 691 h 4321"/>
                <a:gd name="T46" fmla="*/ 2070 w 3315"/>
                <a:gd name="T47" fmla="*/ 369 h 4321"/>
                <a:gd name="T48" fmla="*/ 1947 w 3315"/>
                <a:gd name="T49" fmla="*/ 96 h 4321"/>
                <a:gd name="T50" fmla="*/ 1643 w 3315"/>
                <a:gd name="T51" fmla="*/ 0 h 4321"/>
                <a:gd name="T52" fmla="*/ 1337 w 3315"/>
                <a:gd name="T53" fmla="*/ 96 h 4321"/>
                <a:gd name="T54" fmla="*/ 1215 w 3315"/>
                <a:gd name="T55" fmla="*/ 369 h 4321"/>
                <a:gd name="T56" fmla="*/ 1322 w 3315"/>
                <a:gd name="T57" fmla="*/ 744 h 4321"/>
                <a:gd name="T58" fmla="*/ 1313 w 3315"/>
                <a:gd name="T59" fmla="*/ 912 h 4321"/>
                <a:gd name="T60" fmla="*/ 1285 w 3315"/>
                <a:gd name="T61" fmla="*/ 946 h 4321"/>
                <a:gd name="T62" fmla="*/ 1168 w 3315"/>
                <a:gd name="T63" fmla="*/ 993 h 4321"/>
                <a:gd name="T64" fmla="*/ 0 w 3315"/>
                <a:gd name="T65" fmla="*/ 993 h 4321"/>
                <a:gd name="T66" fmla="*/ 3314 w 3315"/>
                <a:gd name="T67" fmla="*/ 3139 h 4321"/>
                <a:gd name="T68" fmla="*/ 3265 w 3315"/>
                <a:gd name="T69" fmla="*/ 305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5" h="4321">
                  <a:moveTo>
                    <a:pt x="3265" y="3050"/>
                  </a:moveTo>
                  <a:lnTo>
                    <a:pt x="3265" y="3050"/>
                  </a:lnTo>
                  <a:cubicBezTo>
                    <a:pt x="3233" y="3029"/>
                    <a:pt x="3194" y="3027"/>
                    <a:pt x="3160" y="3044"/>
                  </a:cubicBezTo>
                  <a:lnTo>
                    <a:pt x="3160" y="3044"/>
                  </a:lnTo>
                  <a:cubicBezTo>
                    <a:pt x="3024" y="3110"/>
                    <a:pt x="2890" y="3150"/>
                    <a:pt x="2786" y="3157"/>
                  </a:cubicBezTo>
                  <a:lnTo>
                    <a:pt x="2786" y="3157"/>
                  </a:lnTo>
                  <a:cubicBezTo>
                    <a:pt x="2775" y="3157"/>
                    <a:pt x="2766" y="3158"/>
                    <a:pt x="2756" y="3158"/>
                  </a:cubicBezTo>
                  <a:lnTo>
                    <a:pt x="2756" y="3158"/>
                  </a:lnTo>
                  <a:cubicBezTo>
                    <a:pt x="2622" y="3158"/>
                    <a:pt x="2511" y="3107"/>
                    <a:pt x="2432" y="3011"/>
                  </a:cubicBezTo>
                  <a:lnTo>
                    <a:pt x="2432" y="3011"/>
                  </a:lnTo>
                  <a:cubicBezTo>
                    <a:pt x="2431" y="3009"/>
                    <a:pt x="2430" y="3008"/>
                    <a:pt x="2429" y="3006"/>
                  </a:cubicBezTo>
                  <a:lnTo>
                    <a:pt x="2429" y="3006"/>
                  </a:lnTo>
                  <a:cubicBezTo>
                    <a:pt x="2427" y="3005"/>
                    <a:pt x="2426" y="3004"/>
                    <a:pt x="2426" y="3002"/>
                  </a:cubicBezTo>
                  <a:lnTo>
                    <a:pt x="2426" y="3002"/>
                  </a:lnTo>
                  <a:cubicBezTo>
                    <a:pt x="2422" y="2998"/>
                    <a:pt x="2420" y="2994"/>
                    <a:pt x="2417" y="2991"/>
                  </a:cubicBezTo>
                  <a:lnTo>
                    <a:pt x="2417" y="2991"/>
                  </a:lnTo>
                  <a:cubicBezTo>
                    <a:pt x="2414" y="2987"/>
                    <a:pt x="2411" y="2982"/>
                    <a:pt x="2408" y="2979"/>
                  </a:cubicBezTo>
                  <a:lnTo>
                    <a:pt x="2408" y="2979"/>
                  </a:lnTo>
                  <a:cubicBezTo>
                    <a:pt x="2408" y="2977"/>
                    <a:pt x="2407" y="2977"/>
                    <a:pt x="2407" y="2976"/>
                  </a:cubicBezTo>
                  <a:lnTo>
                    <a:pt x="2407" y="2976"/>
                  </a:lnTo>
                  <a:cubicBezTo>
                    <a:pt x="2356" y="2899"/>
                    <a:pt x="2326" y="2802"/>
                    <a:pt x="2322" y="2690"/>
                  </a:cubicBezTo>
                  <a:lnTo>
                    <a:pt x="2322" y="2690"/>
                  </a:lnTo>
                  <a:cubicBezTo>
                    <a:pt x="2322" y="2681"/>
                    <a:pt x="2322" y="2673"/>
                    <a:pt x="2322" y="2664"/>
                  </a:cubicBezTo>
                  <a:lnTo>
                    <a:pt x="2322" y="2664"/>
                  </a:lnTo>
                  <a:cubicBezTo>
                    <a:pt x="2322" y="2387"/>
                    <a:pt x="2475" y="2196"/>
                    <a:pt x="2709" y="2172"/>
                  </a:cubicBezTo>
                  <a:lnTo>
                    <a:pt x="2709" y="2172"/>
                  </a:lnTo>
                  <a:cubicBezTo>
                    <a:pt x="2724" y="2171"/>
                    <a:pt x="2740" y="2171"/>
                    <a:pt x="2756" y="2171"/>
                  </a:cubicBezTo>
                  <a:lnTo>
                    <a:pt x="2756" y="2171"/>
                  </a:lnTo>
                  <a:cubicBezTo>
                    <a:pt x="2862" y="2171"/>
                    <a:pt x="3010" y="2214"/>
                    <a:pt x="3160" y="2291"/>
                  </a:cubicBezTo>
                  <a:lnTo>
                    <a:pt x="3160" y="2291"/>
                  </a:lnTo>
                  <a:cubicBezTo>
                    <a:pt x="3193" y="2308"/>
                    <a:pt x="3231" y="2306"/>
                    <a:pt x="3263" y="2287"/>
                  </a:cubicBezTo>
                  <a:lnTo>
                    <a:pt x="3263" y="2287"/>
                  </a:lnTo>
                  <a:cubicBezTo>
                    <a:pt x="3294" y="2267"/>
                    <a:pt x="3314" y="2233"/>
                    <a:pt x="3314" y="2195"/>
                  </a:cubicBezTo>
                  <a:lnTo>
                    <a:pt x="3314" y="993"/>
                  </a:lnTo>
                  <a:lnTo>
                    <a:pt x="2112" y="993"/>
                  </a:lnTo>
                  <a:lnTo>
                    <a:pt x="2112" y="993"/>
                  </a:lnTo>
                  <a:cubicBezTo>
                    <a:pt x="2104" y="993"/>
                    <a:pt x="2097" y="992"/>
                    <a:pt x="2089" y="991"/>
                  </a:cubicBezTo>
                  <a:lnTo>
                    <a:pt x="2089" y="991"/>
                  </a:lnTo>
                  <a:cubicBezTo>
                    <a:pt x="2038" y="984"/>
                    <a:pt x="1992" y="955"/>
                    <a:pt x="1964" y="910"/>
                  </a:cubicBezTo>
                  <a:lnTo>
                    <a:pt x="1964" y="910"/>
                  </a:lnTo>
                  <a:cubicBezTo>
                    <a:pt x="1936" y="865"/>
                    <a:pt x="1931" y="812"/>
                    <a:pt x="1949" y="764"/>
                  </a:cubicBezTo>
                  <a:lnTo>
                    <a:pt x="1949" y="764"/>
                  </a:lnTo>
                  <a:cubicBezTo>
                    <a:pt x="1951" y="757"/>
                    <a:pt x="1953" y="750"/>
                    <a:pt x="1957" y="743"/>
                  </a:cubicBezTo>
                  <a:lnTo>
                    <a:pt x="1957" y="743"/>
                  </a:lnTo>
                  <a:cubicBezTo>
                    <a:pt x="1966" y="726"/>
                    <a:pt x="1974" y="708"/>
                    <a:pt x="1982" y="691"/>
                  </a:cubicBezTo>
                  <a:lnTo>
                    <a:pt x="1982" y="691"/>
                  </a:lnTo>
                  <a:cubicBezTo>
                    <a:pt x="2038" y="569"/>
                    <a:pt x="2070" y="452"/>
                    <a:pt x="2070" y="369"/>
                  </a:cubicBezTo>
                  <a:lnTo>
                    <a:pt x="2070" y="369"/>
                  </a:lnTo>
                  <a:cubicBezTo>
                    <a:pt x="2070" y="256"/>
                    <a:pt x="2028" y="161"/>
                    <a:pt x="1947" y="96"/>
                  </a:cubicBezTo>
                  <a:lnTo>
                    <a:pt x="1947" y="96"/>
                  </a:lnTo>
                  <a:cubicBezTo>
                    <a:pt x="1871" y="34"/>
                    <a:pt x="1763" y="0"/>
                    <a:pt x="1643" y="0"/>
                  </a:cubicBezTo>
                  <a:lnTo>
                    <a:pt x="1643" y="0"/>
                  </a:lnTo>
                  <a:cubicBezTo>
                    <a:pt x="1522" y="0"/>
                    <a:pt x="1413" y="34"/>
                    <a:pt x="1337" y="96"/>
                  </a:cubicBezTo>
                  <a:lnTo>
                    <a:pt x="1337" y="96"/>
                  </a:lnTo>
                  <a:cubicBezTo>
                    <a:pt x="1257" y="161"/>
                    <a:pt x="1215" y="256"/>
                    <a:pt x="1215" y="369"/>
                  </a:cubicBezTo>
                  <a:lnTo>
                    <a:pt x="1215" y="369"/>
                  </a:lnTo>
                  <a:cubicBezTo>
                    <a:pt x="1215" y="466"/>
                    <a:pt x="1254" y="607"/>
                    <a:pt x="1322" y="744"/>
                  </a:cubicBezTo>
                  <a:lnTo>
                    <a:pt x="1322" y="744"/>
                  </a:lnTo>
                  <a:cubicBezTo>
                    <a:pt x="1348" y="798"/>
                    <a:pt x="1345" y="861"/>
                    <a:pt x="1313" y="912"/>
                  </a:cubicBezTo>
                  <a:lnTo>
                    <a:pt x="1313" y="912"/>
                  </a:lnTo>
                  <a:cubicBezTo>
                    <a:pt x="1305" y="925"/>
                    <a:pt x="1296" y="936"/>
                    <a:pt x="1285" y="946"/>
                  </a:cubicBezTo>
                  <a:lnTo>
                    <a:pt x="1285" y="946"/>
                  </a:lnTo>
                  <a:cubicBezTo>
                    <a:pt x="1254" y="976"/>
                    <a:pt x="1213" y="993"/>
                    <a:pt x="1168" y="993"/>
                  </a:cubicBezTo>
                  <a:lnTo>
                    <a:pt x="1168" y="993"/>
                  </a:lnTo>
                  <a:lnTo>
                    <a:pt x="0" y="993"/>
                  </a:lnTo>
                  <a:lnTo>
                    <a:pt x="0" y="993"/>
                  </a:lnTo>
                  <a:cubicBezTo>
                    <a:pt x="9" y="2822"/>
                    <a:pt x="1486" y="4304"/>
                    <a:pt x="3314" y="4320"/>
                  </a:cubicBezTo>
                  <a:lnTo>
                    <a:pt x="3314" y="3139"/>
                  </a:lnTo>
                  <a:lnTo>
                    <a:pt x="3314" y="3139"/>
                  </a:lnTo>
                  <a:cubicBezTo>
                    <a:pt x="3314" y="3102"/>
                    <a:pt x="3296" y="3069"/>
                    <a:pt x="3265" y="3050"/>
                  </a:cubicBezTo>
                </a:path>
              </a:pathLst>
            </a:custGeom>
            <a:solidFill>
              <a:schemeClr val="accent4"/>
            </a:solidFill>
            <a:ln>
              <a:noFill/>
            </a:ln>
            <a:effectLst/>
          </p:spPr>
          <p:txBody>
            <a:bodyPr wrap="none" anchor="ctr"/>
            <a:lstStyle/>
            <a:p>
              <a:endParaRPr lang="en-US" sz="3265"/>
            </a:p>
          </p:txBody>
        </p:sp>
        <p:sp>
          <p:nvSpPr>
            <p:cNvPr id="33" name="Freeform 52">
              <a:extLst>
                <a:ext uri="{FF2B5EF4-FFF2-40B4-BE49-F238E27FC236}">
                  <a16:creationId xmlns:a16="http://schemas.microsoft.com/office/drawing/2014/main" id="{86EB2478-1006-95CF-847A-B1CB709E1C9A}"/>
                </a:ext>
              </a:extLst>
            </p:cNvPr>
            <p:cNvSpPr>
              <a:spLocks noChangeArrowheads="1"/>
            </p:cNvSpPr>
            <p:nvPr/>
          </p:nvSpPr>
          <p:spPr bwMode="auto">
            <a:xfrm>
              <a:off x="4153971" y="5430093"/>
              <a:ext cx="576421" cy="19239"/>
            </a:xfrm>
            <a:custGeom>
              <a:avLst/>
              <a:gdLst>
                <a:gd name="T0" fmla="*/ 0 w 967"/>
                <a:gd name="T1" fmla="*/ 0 h 42"/>
                <a:gd name="T2" fmla="*/ 966 w 967"/>
                <a:gd name="T3" fmla="*/ 0 h 42"/>
                <a:gd name="T4" fmla="*/ 966 w 967"/>
                <a:gd name="T5" fmla="*/ 41 h 42"/>
                <a:gd name="T6" fmla="*/ 0 w 967"/>
                <a:gd name="T7" fmla="*/ 41 h 42"/>
                <a:gd name="T8" fmla="*/ 0 w 967"/>
                <a:gd name="T9" fmla="*/ 0 h 42"/>
              </a:gdLst>
              <a:ahLst/>
              <a:cxnLst>
                <a:cxn ang="0">
                  <a:pos x="T0" y="T1"/>
                </a:cxn>
                <a:cxn ang="0">
                  <a:pos x="T2" y="T3"/>
                </a:cxn>
                <a:cxn ang="0">
                  <a:pos x="T4" y="T5"/>
                </a:cxn>
                <a:cxn ang="0">
                  <a:pos x="T6" y="T7"/>
                </a:cxn>
                <a:cxn ang="0">
                  <a:pos x="T8" y="T9"/>
                </a:cxn>
              </a:cxnLst>
              <a:rect l="0" t="0" r="r" b="b"/>
              <a:pathLst>
                <a:path w="967" h="42">
                  <a:moveTo>
                    <a:pt x="0" y="0"/>
                  </a:moveTo>
                  <a:lnTo>
                    <a:pt x="966" y="0"/>
                  </a:lnTo>
                  <a:lnTo>
                    <a:pt x="966" y="41"/>
                  </a:lnTo>
                  <a:lnTo>
                    <a:pt x="0" y="41"/>
                  </a:lnTo>
                  <a:lnTo>
                    <a:pt x="0" y="0"/>
                  </a:lnTo>
                </a:path>
              </a:pathLst>
            </a:custGeom>
            <a:solidFill>
              <a:schemeClr val="accent4"/>
            </a:solidFill>
            <a:ln>
              <a:noFill/>
            </a:ln>
            <a:effectLst/>
          </p:spPr>
          <p:txBody>
            <a:bodyPr wrap="none" anchor="ctr"/>
            <a:lstStyle/>
            <a:p>
              <a:endParaRPr lang="en-US" sz="3265"/>
            </a:p>
          </p:txBody>
        </p:sp>
        <p:sp>
          <p:nvSpPr>
            <p:cNvPr id="34" name="Freeform 53">
              <a:extLst>
                <a:ext uri="{FF2B5EF4-FFF2-40B4-BE49-F238E27FC236}">
                  <a16:creationId xmlns:a16="http://schemas.microsoft.com/office/drawing/2014/main" id="{995000B5-9C53-B638-6D15-C65515374C56}"/>
                </a:ext>
              </a:extLst>
            </p:cNvPr>
            <p:cNvSpPr>
              <a:spLocks noChangeArrowheads="1"/>
            </p:cNvSpPr>
            <p:nvPr/>
          </p:nvSpPr>
          <p:spPr bwMode="auto">
            <a:xfrm>
              <a:off x="4094329" y="5385842"/>
              <a:ext cx="107741" cy="107741"/>
            </a:xfrm>
            <a:custGeom>
              <a:avLst/>
              <a:gdLst>
                <a:gd name="T0" fmla="*/ 0 w 246"/>
                <a:gd name="T1" fmla="*/ 123 h 246"/>
                <a:gd name="T2" fmla="*/ 0 w 246"/>
                <a:gd name="T3" fmla="*/ 123 h 246"/>
                <a:gd name="T4" fmla="*/ 122 w 246"/>
                <a:gd name="T5" fmla="*/ 245 h 246"/>
                <a:gd name="T6" fmla="*/ 122 w 246"/>
                <a:gd name="T7" fmla="*/ 245 h 246"/>
                <a:gd name="T8" fmla="*/ 245 w 246"/>
                <a:gd name="T9" fmla="*/ 123 h 246"/>
                <a:gd name="T10" fmla="*/ 245 w 246"/>
                <a:gd name="T11" fmla="*/ 123 h 246"/>
                <a:gd name="T12" fmla="*/ 122 w 246"/>
                <a:gd name="T13" fmla="*/ 0 h 246"/>
                <a:gd name="T14" fmla="*/ 122 w 246"/>
                <a:gd name="T15" fmla="*/ 0 h 246"/>
                <a:gd name="T16" fmla="*/ 0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23"/>
                  </a:moveTo>
                  <a:lnTo>
                    <a:pt x="0" y="123"/>
                  </a:lnTo>
                  <a:cubicBezTo>
                    <a:pt x="0" y="190"/>
                    <a:pt x="55" y="245"/>
                    <a:pt x="122" y="245"/>
                  </a:cubicBezTo>
                  <a:lnTo>
                    <a:pt x="122" y="245"/>
                  </a:lnTo>
                  <a:cubicBezTo>
                    <a:pt x="190" y="245"/>
                    <a:pt x="245" y="190"/>
                    <a:pt x="245" y="123"/>
                  </a:cubicBezTo>
                  <a:lnTo>
                    <a:pt x="245" y="123"/>
                  </a:lnTo>
                  <a:cubicBezTo>
                    <a:pt x="245" y="55"/>
                    <a:pt x="190" y="0"/>
                    <a:pt x="122" y="0"/>
                  </a:cubicBezTo>
                  <a:lnTo>
                    <a:pt x="122" y="0"/>
                  </a:lnTo>
                  <a:cubicBezTo>
                    <a:pt x="55" y="0"/>
                    <a:pt x="0" y="55"/>
                    <a:pt x="0" y="123"/>
                  </a:cubicBezTo>
                </a:path>
              </a:pathLst>
            </a:custGeom>
            <a:solidFill>
              <a:schemeClr val="accent4"/>
            </a:solidFill>
            <a:ln>
              <a:noFill/>
            </a:ln>
            <a:effectLst/>
          </p:spPr>
          <p:txBody>
            <a:bodyPr wrap="none" anchor="ctr"/>
            <a:lstStyle/>
            <a:p>
              <a:endParaRPr lang="en-US" sz="3265"/>
            </a:p>
          </p:txBody>
        </p:sp>
        <p:sp>
          <p:nvSpPr>
            <p:cNvPr id="44" name="TextBox 43">
              <a:extLst>
                <a:ext uri="{FF2B5EF4-FFF2-40B4-BE49-F238E27FC236}">
                  <a16:creationId xmlns:a16="http://schemas.microsoft.com/office/drawing/2014/main" id="{DAE2CC61-20C3-9F6A-59F4-D848231C6591}"/>
                </a:ext>
              </a:extLst>
            </p:cNvPr>
            <p:cNvSpPr txBox="1"/>
            <p:nvPr/>
          </p:nvSpPr>
          <p:spPr>
            <a:xfrm>
              <a:off x="3379685" y="4932778"/>
              <a:ext cx="1190484" cy="923330"/>
            </a:xfrm>
            <a:prstGeom prst="rect">
              <a:avLst/>
            </a:prstGeom>
            <a:noFill/>
          </p:spPr>
          <p:txBody>
            <a:bodyPr wrap="square">
              <a:spAutoFit/>
            </a:bodyPr>
            <a:lstStyle/>
            <a:p>
              <a:r>
                <a:rPr lang="en-GB" dirty="0"/>
                <a:t>Family &amp; other parents</a:t>
              </a:r>
            </a:p>
          </p:txBody>
        </p:sp>
        <p:pic>
          <p:nvPicPr>
            <p:cNvPr id="51" name="Graphic 50" descr="Family with two children with solid fill">
              <a:extLst>
                <a:ext uri="{FF2B5EF4-FFF2-40B4-BE49-F238E27FC236}">
                  <a16:creationId xmlns:a16="http://schemas.microsoft.com/office/drawing/2014/main" id="{24AD975A-5578-EA2F-5DC4-989FDB03AF9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60173" y="5051077"/>
              <a:ext cx="487663" cy="487663"/>
            </a:xfrm>
            <a:prstGeom prst="rect">
              <a:avLst/>
            </a:prstGeom>
          </p:spPr>
        </p:pic>
      </p:grpSp>
      <p:grpSp>
        <p:nvGrpSpPr>
          <p:cNvPr id="59" name="Group 58">
            <a:extLst>
              <a:ext uri="{FF2B5EF4-FFF2-40B4-BE49-F238E27FC236}">
                <a16:creationId xmlns:a16="http://schemas.microsoft.com/office/drawing/2014/main" id="{B435345D-EC6B-42F0-BF4A-381B874522C8}"/>
              </a:ext>
            </a:extLst>
          </p:cNvPr>
          <p:cNvGrpSpPr/>
          <p:nvPr/>
        </p:nvGrpSpPr>
        <p:grpSpPr>
          <a:xfrm>
            <a:off x="3402787" y="3290777"/>
            <a:ext cx="2996410" cy="1446795"/>
            <a:chOff x="3402787" y="3290777"/>
            <a:chExt cx="2996410" cy="1446795"/>
          </a:xfrm>
        </p:grpSpPr>
        <p:sp>
          <p:nvSpPr>
            <p:cNvPr id="30" name="Freeform 49">
              <a:extLst>
                <a:ext uri="{FF2B5EF4-FFF2-40B4-BE49-F238E27FC236}">
                  <a16:creationId xmlns:a16="http://schemas.microsoft.com/office/drawing/2014/main" id="{387D5DA5-EDD7-0B56-7858-C27BB034C842}"/>
                </a:ext>
              </a:extLst>
            </p:cNvPr>
            <p:cNvSpPr>
              <a:spLocks noChangeArrowheads="1"/>
            </p:cNvSpPr>
            <p:nvPr/>
          </p:nvSpPr>
          <p:spPr bwMode="auto">
            <a:xfrm>
              <a:off x="4100101" y="3944818"/>
              <a:ext cx="107741" cy="107741"/>
            </a:xfrm>
            <a:custGeom>
              <a:avLst/>
              <a:gdLst>
                <a:gd name="T0" fmla="*/ 0 w 246"/>
                <a:gd name="T1" fmla="*/ 123 h 246"/>
                <a:gd name="T2" fmla="*/ 0 w 246"/>
                <a:gd name="T3" fmla="*/ 123 h 246"/>
                <a:gd name="T4" fmla="*/ 122 w 246"/>
                <a:gd name="T5" fmla="*/ 245 h 246"/>
                <a:gd name="T6" fmla="*/ 122 w 246"/>
                <a:gd name="T7" fmla="*/ 245 h 246"/>
                <a:gd name="T8" fmla="*/ 245 w 246"/>
                <a:gd name="T9" fmla="*/ 123 h 246"/>
                <a:gd name="T10" fmla="*/ 245 w 246"/>
                <a:gd name="T11" fmla="*/ 123 h 246"/>
                <a:gd name="T12" fmla="*/ 122 w 246"/>
                <a:gd name="T13" fmla="*/ 0 h 246"/>
                <a:gd name="T14" fmla="*/ 122 w 246"/>
                <a:gd name="T15" fmla="*/ 0 h 246"/>
                <a:gd name="T16" fmla="*/ 0 w 246"/>
                <a:gd name="T17" fmla="*/ 12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46">
                  <a:moveTo>
                    <a:pt x="0" y="123"/>
                  </a:moveTo>
                  <a:lnTo>
                    <a:pt x="0" y="123"/>
                  </a:lnTo>
                  <a:cubicBezTo>
                    <a:pt x="0" y="190"/>
                    <a:pt x="55" y="245"/>
                    <a:pt x="122" y="245"/>
                  </a:cubicBezTo>
                  <a:lnTo>
                    <a:pt x="122" y="245"/>
                  </a:lnTo>
                  <a:cubicBezTo>
                    <a:pt x="190" y="245"/>
                    <a:pt x="245" y="190"/>
                    <a:pt x="245" y="123"/>
                  </a:cubicBezTo>
                  <a:lnTo>
                    <a:pt x="245" y="123"/>
                  </a:lnTo>
                  <a:cubicBezTo>
                    <a:pt x="245" y="55"/>
                    <a:pt x="190" y="0"/>
                    <a:pt x="122" y="0"/>
                  </a:cubicBezTo>
                  <a:lnTo>
                    <a:pt x="122" y="0"/>
                  </a:lnTo>
                  <a:cubicBezTo>
                    <a:pt x="55" y="0"/>
                    <a:pt x="0" y="55"/>
                    <a:pt x="0" y="123"/>
                  </a:cubicBezTo>
                </a:path>
              </a:pathLst>
            </a:custGeom>
            <a:solidFill>
              <a:schemeClr val="accent1"/>
            </a:solidFill>
            <a:ln>
              <a:noFill/>
            </a:ln>
            <a:effectLst/>
          </p:spPr>
          <p:txBody>
            <a:bodyPr wrap="none" anchor="ctr"/>
            <a:lstStyle/>
            <a:p>
              <a:endParaRPr lang="en-US" sz="3265"/>
            </a:p>
          </p:txBody>
        </p:sp>
        <p:grpSp>
          <p:nvGrpSpPr>
            <p:cNvPr id="56" name="Group 55">
              <a:extLst>
                <a:ext uri="{FF2B5EF4-FFF2-40B4-BE49-F238E27FC236}">
                  <a16:creationId xmlns:a16="http://schemas.microsoft.com/office/drawing/2014/main" id="{8DD241EE-24C1-28AB-0691-7DA2F25AB761}"/>
                </a:ext>
              </a:extLst>
            </p:cNvPr>
            <p:cNvGrpSpPr/>
            <p:nvPr/>
          </p:nvGrpSpPr>
          <p:grpSpPr>
            <a:xfrm>
              <a:off x="3402787" y="3290777"/>
              <a:ext cx="2996410" cy="1446795"/>
              <a:chOff x="3402787" y="3290777"/>
              <a:chExt cx="2996410" cy="1446795"/>
            </a:xfrm>
          </p:grpSpPr>
          <p:sp>
            <p:nvSpPr>
              <p:cNvPr id="25" name="Freeform 43">
                <a:extLst>
                  <a:ext uri="{FF2B5EF4-FFF2-40B4-BE49-F238E27FC236}">
                    <a16:creationId xmlns:a16="http://schemas.microsoft.com/office/drawing/2014/main" id="{FE9A59DA-32C0-308C-0A43-15B153A60C21}"/>
                  </a:ext>
                </a:extLst>
              </p:cNvPr>
              <p:cNvSpPr>
                <a:spLocks noChangeArrowheads="1"/>
              </p:cNvSpPr>
              <p:nvPr/>
            </p:nvSpPr>
            <p:spPr bwMode="auto">
              <a:xfrm>
                <a:off x="4521441" y="3290777"/>
                <a:ext cx="1877756" cy="1446795"/>
              </a:xfrm>
              <a:custGeom>
                <a:avLst/>
                <a:gdLst>
                  <a:gd name="T0" fmla="*/ 1257 w 4306"/>
                  <a:gd name="T1" fmla="*/ 3268 h 3318"/>
                  <a:gd name="T2" fmla="*/ 1262 w 4306"/>
                  <a:gd name="T3" fmla="*/ 3163 h 3318"/>
                  <a:gd name="T4" fmla="*/ 1150 w 4306"/>
                  <a:gd name="T5" fmla="*/ 2789 h 3318"/>
                  <a:gd name="T6" fmla="*/ 1149 w 4306"/>
                  <a:gd name="T7" fmla="*/ 2759 h 3318"/>
                  <a:gd name="T8" fmla="*/ 1296 w 4306"/>
                  <a:gd name="T9" fmla="*/ 2435 h 3318"/>
                  <a:gd name="T10" fmla="*/ 1300 w 4306"/>
                  <a:gd name="T11" fmla="*/ 2432 h 3318"/>
                  <a:gd name="T12" fmla="*/ 1305 w 4306"/>
                  <a:gd name="T13" fmla="*/ 2428 h 3318"/>
                  <a:gd name="T14" fmla="*/ 1316 w 4306"/>
                  <a:gd name="T15" fmla="*/ 2420 h 3318"/>
                  <a:gd name="T16" fmla="*/ 1329 w 4306"/>
                  <a:gd name="T17" fmla="*/ 2411 h 3318"/>
                  <a:gd name="T18" fmla="*/ 1331 w 4306"/>
                  <a:gd name="T19" fmla="*/ 2410 h 3318"/>
                  <a:gd name="T20" fmla="*/ 1616 w 4306"/>
                  <a:gd name="T21" fmla="*/ 2325 h 3318"/>
                  <a:gd name="T22" fmla="*/ 1643 w 4306"/>
                  <a:gd name="T23" fmla="*/ 2324 h 3318"/>
                  <a:gd name="T24" fmla="*/ 2134 w 4306"/>
                  <a:gd name="T25" fmla="*/ 2712 h 3318"/>
                  <a:gd name="T26" fmla="*/ 2136 w 4306"/>
                  <a:gd name="T27" fmla="*/ 2759 h 3318"/>
                  <a:gd name="T28" fmla="*/ 2016 w 4306"/>
                  <a:gd name="T29" fmla="*/ 3164 h 3318"/>
                  <a:gd name="T30" fmla="*/ 2020 w 4306"/>
                  <a:gd name="T31" fmla="*/ 3266 h 3318"/>
                  <a:gd name="T32" fmla="*/ 3314 w 4306"/>
                  <a:gd name="T33" fmla="*/ 3317 h 3318"/>
                  <a:gd name="T34" fmla="*/ 3314 w 4306"/>
                  <a:gd name="T35" fmla="*/ 2116 h 3318"/>
                  <a:gd name="T36" fmla="*/ 3315 w 4306"/>
                  <a:gd name="T37" fmla="*/ 2093 h 3318"/>
                  <a:gd name="T38" fmla="*/ 3396 w 4306"/>
                  <a:gd name="T39" fmla="*/ 1968 h 3318"/>
                  <a:gd name="T40" fmla="*/ 3542 w 4306"/>
                  <a:gd name="T41" fmla="*/ 1952 h 3318"/>
                  <a:gd name="T42" fmla="*/ 3563 w 4306"/>
                  <a:gd name="T43" fmla="*/ 1961 h 3318"/>
                  <a:gd name="T44" fmla="*/ 3615 w 4306"/>
                  <a:gd name="T45" fmla="*/ 1986 h 3318"/>
                  <a:gd name="T46" fmla="*/ 3936 w 4306"/>
                  <a:gd name="T47" fmla="*/ 2075 h 3318"/>
                  <a:gd name="T48" fmla="*/ 4210 w 4306"/>
                  <a:gd name="T49" fmla="*/ 1952 h 3318"/>
                  <a:gd name="T50" fmla="*/ 4305 w 4306"/>
                  <a:gd name="T51" fmla="*/ 1647 h 3318"/>
                  <a:gd name="T52" fmla="*/ 4210 w 4306"/>
                  <a:gd name="T53" fmla="*/ 1342 h 3318"/>
                  <a:gd name="T54" fmla="*/ 3936 w 4306"/>
                  <a:gd name="T55" fmla="*/ 1219 h 3318"/>
                  <a:gd name="T56" fmla="*/ 3562 w 4306"/>
                  <a:gd name="T57" fmla="*/ 1326 h 3318"/>
                  <a:gd name="T58" fmla="*/ 3393 w 4306"/>
                  <a:gd name="T59" fmla="*/ 1317 h 3318"/>
                  <a:gd name="T60" fmla="*/ 3360 w 4306"/>
                  <a:gd name="T61" fmla="*/ 1290 h 3318"/>
                  <a:gd name="T62" fmla="*/ 3314 w 4306"/>
                  <a:gd name="T63" fmla="*/ 1172 h 3318"/>
                  <a:gd name="T64" fmla="*/ 3314 w 4306"/>
                  <a:gd name="T65" fmla="*/ 0 h 3318"/>
                  <a:gd name="T66" fmla="*/ 1168 w 4306"/>
                  <a:gd name="T67" fmla="*/ 3317 h 3318"/>
                  <a:gd name="T68" fmla="*/ 1257 w 4306"/>
                  <a:gd name="T69" fmla="*/ 3268 h 3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6" h="3318">
                    <a:moveTo>
                      <a:pt x="1257" y="3268"/>
                    </a:moveTo>
                    <a:lnTo>
                      <a:pt x="1257" y="3268"/>
                    </a:lnTo>
                    <a:cubicBezTo>
                      <a:pt x="1277" y="3236"/>
                      <a:pt x="1279" y="3197"/>
                      <a:pt x="1262" y="3163"/>
                    </a:cubicBezTo>
                    <a:lnTo>
                      <a:pt x="1262" y="3163"/>
                    </a:lnTo>
                    <a:cubicBezTo>
                      <a:pt x="1196" y="3027"/>
                      <a:pt x="1157" y="2893"/>
                      <a:pt x="1150" y="2789"/>
                    </a:cubicBezTo>
                    <a:lnTo>
                      <a:pt x="1150" y="2789"/>
                    </a:lnTo>
                    <a:cubicBezTo>
                      <a:pt x="1149" y="2779"/>
                      <a:pt x="1149" y="2769"/>
                      <a:pt x="1149" y="2759"/>
                    </a:cubicBezTo>
                    <a:lnTo>
                      <a:pt x="1149" y="2759"/>
                    </a:lnTo>
                    <a:cubicBezTo>
                      <a:pt x="1149" y="2626"/>
                      <a:pt x="1199" y="2513"/>
                      <a:pt x="1296" y="2435"/>
                    </a:cubicBezTo>
                    <a:lnTo>
                      <a:pt x="1296" y="2435"/>
                    </a:lnTo>
                    <a:cubicBezTo>
                      <a:pt x="1297" y="2434"/>
                      <a:pt x="1299" y="2433"/>
                      <a:pt x="1300" y="2432"/>
                    </a:cubicBezTo>
                    <a:lnTo>
                      <a:pt x="1300" y="2432"/>
                    </a:lnTo>
                    <a:cubicBezTo>
                      <a:pt x="1302" y="2430"/>
                      <a:pt x="1303" y="2430"/>
                      <a:pt x="1305" y="2428"/>
                    </a:cubicBezTo>
                    <a:lnTo>
                      <a:pt x="1305" y="2428"/>
                    </a:lnTo>
                    <a:cubicBezTo>
                      <a:pt x="1308" y="2426"/>
                      <a:pt x="1312" y="2423"/>
                      <a:pt x="1316" y="2420"/>
                    </a:cubicBezTo>
                    <a:lnTo>
                      <a:pt x="1316" y="2420"/>
                    </a:lnTo>
                    <a:cubicBezTo>
                      <a:pt x="1320" y="2417"/>
                      <a:pt x="1324" y="2414"/>
                      <a:pt x="1329" y="2411"/>
                    </a:cubicBezTo>
                    <a:lnTo>
                      <a:pt x="1329" y="2411"/>
                    </a:lnTo>
                    <a:cubicBezTo>
                      <a:pt x="1329" y="2411"/>
                      <a:pt x="1330" y="2410"/>
                      <a:pt x="1331" y="2410"/>
                    </a:cubicBezTo>
                    <a:lnTo>
                      <a:pt x="1331" y="2410"/>
                    </a:lnTo>
                    <a:cubicBezTo>
                      <a:pt x="1407" y="2359"/>
                      <a:pt x="1504" y="2329"/>
                      <a:pt x="1616" y="2325"/>
                    </a:cubicBezTo>
                    <a:lnTo>
                      <a:pt x="1616" y="2325"/>
                    </a:lnTo>
                    <a:cubicBezTo>
                      <a:pt x="1625" y="2325"/>
                      <a:pt x="1634" y="2324"/>
                      <a:pt x="1643" y="2324"/>
                    </a:cubicBezTo>
                    <a:lnTo>
                      <a:pt x="1643" y="2324"/>
                    </a:lnTo>
                    <a:cubicBezTo>
                      <a:pt x="1919" y="2324"/>
                      <a:pt x="2111" y="2478"/>
                      <a:pt x="2134" y="2712"/>
                    </a:cubicBezTo>
                    <a:lnTo>
                      <a:pt x="2134" y="2712"/>
                    </a:lnTo>
                    <a:cubicBezTo>
                      <a:pt x="2136" y="2727"/>
                      <a:pt x="2136" y="2743"/>
                      <a:pt x="2136" y="2759"/>
                    </a:cubicBezTo>
                    <a:lnTo>
                      <a:pt x="2136" y="2759"/>
                    </a:lnTo>
                    <a:cubicBezTo>
                      <a:pt x="2136" y="2865"/>
                      <a:pt x="2092" y="3013"/>
                      <a:pt x="2016" y="3164"/>
                    </a:cubicBezTo>
                    <a:lnTo>
                      <a:pt x="2016" y="3164"/>
                    </a:lnTo>
                    <a:cubicBezTo>
                      <a:pt x="1999" y="3196"/>
                      <a:pt x="2001" y="3235"/>
                      <a:pt x="2020" y="3266"/>
                    </a:cubicBezTo>
                    <a:lnTo>
                      <a:pt x="2020" y="3266"/>
                    </a:lnTo>
                    <a:cubicBezTo>
                      <a:pt x="2040" y="3298"/>
                      <a:pt x="2074" y="3317"/>
                      <a:pt x="2112" y="3317"/>
                    </a:cubicBezTo>
                    <a:lnTo>
                      <a:pt x="3314" y="3317"/>
                    </a:lnTo>
                    <a:lnTo>
                      <a:pt x="3314" y="2116"/>
                    </a:lnTo>
                    <a:lnTo>
                      <a:pt x="3314" y="2116"/>
                    </a:lnTo>
                    <a:cubicBezTo>
                      <a:pt x="3314" y="2108"/>
                      <a:pt x="3315" y="2100"/>
                      <a:pt x="3315" y="2093"/>
                    </a:cubicBezTo>
                    <a:lnTo>
                      <a:pt x="3315" y="2093"/>
                    </a:lnTo>
                    <a:cubicBezTo>
                      <a:pt x="3322" y="2042"/>
                      <a:pt x="3350" y="1996"/>
                      <a:pt x="3396" y="1968"/>
                    </a:cubicBezTo>
                    <a:lnTo>
                      <a:pt x="3396" y="1968"/>
                    </a:lnTo>
                    <a:cubicBezTo>
                      <a:pt x="3440" y="1941"/>
                      <a:pt x="3494" y="1935"/>
                      <a:pt x="3542" y="1952"/>
                    </a:cubicBezTo>
                    <a:lnTo>
                      <a:pt x="3542" y="1952"/>
                    </a:lnTo>
                    <a:cubicBezTo>
                      <a:pt x="3549" y="1955"/>
                      <a:pt x="3556" y="1958"/>
                      <a:pt x="3563" y="1961"/>
                    </a:cubicBezTo>
                    <a:lnTo>
                      <a:pt x="3563" y="1961"/>
                    </a:lnTo>
                    <a:cubicBezTo>
                      <a:pt x="3580" y="1970"/>
                      <a:pt x="3597" y="1978"/>
                      <a:pt x="3615" y="1986"/>
                    </a:cubicBezTo>
                    <a:lnTo>
                      <a:pt x="3615" y="1986"/>
                    </a:lnTo>
                    <a:cubicBezTo>
                      <a:pt x="3736" y="2042"/>
                      <a:pt x="3854" y="2075"/>
                      <a:pt x="3936" y="2075"/>
                    </a:cubicBezTo>
                    <a:lnTo>
                      <a:pt x="3936" y="2075"/>
                    </a:lnTo>
                    <a:cubicBezTo>
                      <a:pt x="4050" y="2075"/>
                      <a:pt x="4144" y="2032"/>
                      <a:pt x="4210" y="1952"/>
                    </a:cubicBezTo>
                    <a:lnTo>
                      <a:pt x="4210" y="1952"/>
                    </a:lnTo>
                    <a:cubicBezTo>
                      <a:pt x="4272" y="1876"/>
                      <a:pt x="4305" y="1768"/>
                      <a:pt x="4305" y="1647"/>
                    </a:cubicBezTo>
                    <a:lnTo>
                      <a:pt x="4305" y="1647"/>
                    </a:lnTo>
                    <a:cubicBezTo>
                      <a:pt x="4305" y="1526"/>
                      <a:pt x="4272" y="1417"/>
                      <a:pt x="4210" y="1342"/>
                    </a:cubicBezTo>
                    <a:lnTo>
                      <a:pt x="4210" y="1342"/>
                    </a:lnTo>
                    <a:cubicBezTo>
                      <a:pt x="4144" y="1261"/>
                      <a:pt x="4050" y="1219"/>
                      <a:pt x="3936" y="1219"/>
                    </a:cubicBezTo>
                    <a:lnTo>
                      <a:pt x="3936" y="1219"/>
                    </a:lnTo>
                    <a:cubicBezTo>
                      <a:pt x="3840" y="1219"/>
                      <a:pt x="3700" y="1259"/>
                      <a:pt x="3562" y="1326"/>
                    </a:cubicBezTo>
                    <a:lnTo>
                      <a:pt x="3562" y="1326"/>
                    </a:lnTo>
                    <a:cubicBezTo>
                      <a:pt x="3508" y="1353"/>
                      <a:pt x="3445" y="1349"/>
                      <a:pt x="3393" y="1317"/>
                    </a:cubicBezTo>
                    <a:lnTo>
                      <a:pt x="3393" y="1317"/>
                    </a:lnTo>
                    <a:cubicBezTo>
                      <a:pt x="3381" y="1310"/>
                      <a:pt x="3369" y="1300"/>
                      <a:pt x="3360" y="1290"/>
                    </a:cubicBezTo>
                    <a:lnTo>
                      <a:pt x="3360" y="1290"/>
                    </a:lnTo>
                    <a:cubicBezTo>
                      <a:pt x="3331" y="1258"/>
                      <a:pt x="3314" y="1217"/>
                      <a:pt x="3314" y="1172"/>
                    </a:cubicBezTo>
                    <a:lnTo>
                      <a:pt x="3314" y="1172"/>
                    </a:lnTo>
                    <a:lnTo>
                      <a:pt x="3314" y="0"/>
                    </a:lnTo>
                    <a:lnTo>
                      <a:pt x="3314" y="0"/>
                    </a:lnTo>
                    <a:cubicBezTo>
                      <a:pt x="1489" y="15"/>
                      <a:pt x="14" y="1493"/>
                      <a:pt x="0" y="3317"/>
                    </a:cubicBezTo>
                    <a:lnTo>
                      <a:pt x="1168" y="3317"/>
                    </a:lnTo>
                    <a:lnTo>
                      <a:pt x="1168" y="3317"/>
                    </a:lnTo>
                    <a:cubicBezTo>
                      <a:pt x="1205" y="3317"/>
                      <a:pt x="1238" y="3299"/>
                      <a:pt x="1257" y="3268"/>
                    </a:cubicBezTo>
                  </a:path>
                </a:pathLst>
              </a:custGeom>
              <a:solidFill>
                <a:schemeClr val="accent1"/>
              </a:solidFill>
              <a:ln>
                <a:noFill/>
              </a:ln>
              <a:effectLst/>
            </p:spPr>
            <p:txBody>
              <a:bodyPr wrap="none" anchor="ctr"/>
              <a:lstStyle/>
              <a:p>
                <a:endParaRPr lang="en-US" sz="3265"/>
              </a:p>
            </p:txBody>
          </p:sp>
          <p:sp>
            <p:nvSpPr>
              <p:cNvPr id="29" name="Freeform 48">
                <a:extLst>
                  <a:ext uri="{FF2B5EF4-FFF2-40B4-BE49-F238E27FC236}">
                    <a16:creationId xmlns:a16="http://schemas.microsoft.com/office/drawing/2014/main" id="{0A108CF5-01B1-8383-4C5B-82A0979B9FA7}"/>
                  </a:ext>
                </a:extLst>
              </p:cNvPr>
              <p:cNvSpPr>
                <a:spLocks noChangeArrowheads="1"/>
              </p:cNvSpPr>
              <p:nvPr/>
            </p:nvSpPr>
            <p:spPr bwMode="auto">
              <a:xfrm>
                <a:off x="4152048" y="3989070"/>
                <a:ext cx="844606" cy="19239"/>
              </a:xfrm>
              <a:custGeom>
                <a:avLst/>
                <a:gdLst>
                  <a:gd name="T0" fmla="*/ 1937 w 1938"/>
                  <a:gd name="T1" fmla="*/ 41 h 42"/>
                  <a:gd name="T2" fmla="*/ 0 w 1938"/>
                  <a:gd name="T3" fmla="*/ 41 h 42"/>
                  <a:gd name="T4" fmla="*/ 0 w 1938"/>
                  <a:gd name="T5" fmla="*/ 0 h 42"/>
                  <a:gd name="T6" fmla="*/ 1937 w 1938"/>
                  <a:gd name="T7" fmla="*/ 0 h 42"/>
                  <a:gd name="T8" fmla="*/ 1937 w 1938"/>
                  <a:gd name="T9" fmla="*/ 41 h 42"/>
                </a:gdLst>
                <a:ahLst/>
                <a:cxnLst>
                  <a:cxn ang="0">
                    <a:pos x="T0" y="T1"/>
                  </a:cxn>
                  <a:cxn ang="0">
                    <a:pos x="T2" y="T3"/>
                  </a:cxn>
                  <a:cxn ang="0">
                    <a:pos x="T4" y="T5"/>
                  </a:cxn>
                  <a:cxn ang="0">
                    <a:pos x="T6" y="T7"/>
                  </a:cxn>
                  <a:cxn ang="0">
                    <a:pos x="T8" y="T9"/>
                  </a:cxn>
                </a:cxnLst>
                <a:rect l="0" t="0" r="r" b="b"/>
                <a:pathLst>
                  <a:path w="1938" h="42">
                    <a:moveTo>
                      <a:pt x="1937" y="41"/>
                    </a:moveTo>
                    <a:lnTo>
                      <a:pt x="0" y="41"/>
                    </a:lnTo>
                    <a:lnTo>
                      <a:pt x="0" y="0"/>
                    </a:lnTo>
                    <a:lnTo>
                      <a:pt x="1937" y="0"/>
                    </a:lnTo>
                    <a:lnTo>
                      <a:pt x="1937" y="41"/>
                    </a:lnTo>
                  </a:path>
                </a:pathLst>
              </a:custGeom>
              <a:solidFill>
                <a:schemeClr val="accent1"/>
              </a:solidFill>
              <a:ln>
                <a:noFill/>
              </a:ln>
              <a:effectLst/>
            </p:spPr>
            <p:txBody>
              <a:bodyPr wrap="none" anchor="ctr"/>
              <a:lstStyle/>
              <a:p>
                <a:endParaRPr lang="en-US" sz="3265"/>
              </a:p>
            </p:txBody>
          </p:sp>
          <p:sp>
            <p:nvSpPr>
              <p:cNvPr id="43" name="TextBox 42">
                <a:extLst>
                  <a:ext uri="{FF2B5EF4-FFF2-40B4-BE49-F238E27FC236}">
                    <a16:creationId xmlns:a16="http://schemas.microsoft.com/office/drawing/2014/main" id="{F1138EC9-41C1-764F-73FA-FFD21902DD4A}"/>
                  </a:ext>
                </a:extLst>
              </p:cNvPr>
              <p:cNvSpPr txBox="1"/>
              <p:nvPr/>
            </p:nvSpPr>
            <p:spPr>
              <a:xfrm>
                <a:off x="3402787" y="3562465"/>
                <a:ext cx="1190484" cy="646331"/>
              </a:xfrm>
              <a:prstGeom prst="rect">
                <a:avLst/>
              </a:prstGeom>
              <a:noFill/>
            </p:spPr>
            <p:txBody>
              <a:bodyPr wrap="square">
                <a:spAutoFit/>
              </a:bodyPr>
              <a:lstStyle/>
              <a:p>
                <a:r>
                  <a:rPr lang="en-GB" dirty="0"/>
                  <a:t>Holiday clubs</a:t>
                </a:r>
              </a:p>
            </p:txBody>
          </p:sp>
          <p:pic>
            <p:nvPicPr>
              <p:cNvPr id="53" name="Graphic 52" descr="Cricket with solid fill">
                <a:extLst>
                  <a:ext uri="{FF2B5EF4-FFF2-40B4-BE49-F238E27FC236}">
                    <a16:creationId xmlns:a16="http://schemas.microsoft.com/office/drawing/2014/main" id="{3D5087B2-FA79-1C28-D818-576FB346AE2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29131" y="3663107"/>
                <a:ext cx="487663" cy="487663"/>
              </a:xfrm>
              <a:prstGeom prst="rect">
                <a:avLst/>
              </a:prstGeom>
            </p:spPr>
          </p:pic>
        </p:grpSp>
      </p:grpSp>
      <p:pic>
        <p:nvPicPr>
          <p:cNvPr id="62" name="Graphic 61" descr="Enter with solid fill">
            <a:extLst>
              <a:ext uri="{FF2B5EF4-FFF2-40B4-BE49-F238E27FC236}">
                <a16:creationId xmlns:a16="http://schemas.microsoft.com/office/drawing/2014/main" id="{BF151006-1B70-0EAE-CDA3-024D40A73EF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303274" y="3823172"/>
            <a:ext cx="914400" cy="914400"/>
          </a:xfrm>
          <a:prstGeom prst="rect">
            <a:avLst/>
          </a:prstGeom>
        </p:spPr>
      </p:pic>
      <p:pic>
        <p:nvPicPr>
          <p:cNvPr id="64" name="Graphic 63" descr="Exit with solid fill">
            <a:extLst>
              <a:ext uri="{FF2B5EF4-FFF2-40B4-BE49-F238E27FC236}">
                <a16:creationId xmlns:a16="http://schemas.microsoft.com/office/drawing/2014/main" id="{BF6E89B5-F26C-1366-6531-F4228D2FD9C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29850" y="3730956"/>
            <a:ext cx="1120113" cy="1120113"/>
          </a:xfrm>
          <a:prstGeom prst="rect">
            <a:avLst/>
          </a:prstGeom>
        </p:spPr>
      </p:pic>
    </p:spTree>
    <p:extLst>
      <p:ext uri="{BB962C8B-B14F-4D97-AF65-F5344CB8AC3E}">
        <p14:creationId xmlns:p14="http://schemas.microsoft.com/office/powerpoint/2010/main" val="321684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2">
            <a:extLst>
              <a:ext uri="{FF2B5EF4-FFF2-40B4-BE49-F238E27FC236}">
                <a16:creationId xmlns:a16="http://schemas.microsoft.com/office/drawing/2014/main" id="{C5CBDDE3-60B9-D94D-BDFE-5AB3D9C9E3CE}"/>
              </a:ext>
            </a:extLst>
          </p:cNvPr>
          <p:cNvSpPr/>
          <p:nvPr/>
        </p:nvSpPr>
        <p:spPr>
          <a:xfrm>
            <a:off x="9532303" y="1957823"/>
            <a:ext cx="1034416" cy="4316727"/>
          </a:xfrm>
          <a:prstGeom prst="roundRect">
            <a:avLst>
              <a:gd name="adj" fmla="val 7583"/>
            </a:avLst>
          </a:prstGeom>
          <a:pattFill prst="nar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ounded Rectangle 134">
            <a:extLst>
              <a:ext uri="{FF2B5EF4-FFF2-40B4-BE49-F238E27FC236}">
                <a16:creationId xmlns:a16="http://schemas.microsoft.com/office/drawing/2014/main" id="{9551CBE9-F922-2F96-5392-E0EED74F93B7}"/>
              </a:ext>
            </a:extLst>
          </p:cNvPr>
          <p:cNvSpPr/>
          <p:nvPr/>
        </p:nvSpPr>
        <p:spPr>
          <a:xfrm>
            <a:off x="9505813" y="5998556"/>
            <a:ext cx="1034416" cy="52074"/>
          </a:xfrm>
          <a:prstGeom prst="roundRect">
            <a:avLst>
              <a:gd name="adj" fmla="val 7583"/>
            </a:avLst>
          </a:prstGeom>
          <a:gradFill flip="none" rotWithShape="1">
            <a:gsLst>
              <a:gs pos="100000">
                <a:srgbClr val="8D699E"/>
              </a:gs>
              <a:gs pos="0">
                <a:srgbClr val="B29CBE"/>
              </a:gs>
              <a:gs pos="76000">
                <a:srgbClr val="8D699E"/>
              </a:gs>
              <a:gs pos="71000">
                <a:srgbClr val="B29CBE"/>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108">
            <a:extLst>
              <a:ext uri="{FF2B5EF4-FFF2-40B4-BE49-F238E27FC236}">
                <a16:creationId xmlns:a16="http://schemas.microsoft.com/office/drawing/2014/main" id="{080B4BA3-D050-8AA4-D30B-A9E4064627BB}"/>
              </a:ext>
            </a:extLst>
          </p:cNvPr>
          <p:cNvSpPr/>
          <p:nvPr/>
        </p:nvSpPr>
        <p:spPr>
          <a:xfrm>
            <a:off x="9510056" y="6049424"/>
            <a:ext cx="1034416" cy="172367"/>
          </a:xfrm>
          <a:prstGeom prst="roundRect">
            <a:avLst>
              <a:gd name="adj" fmla="val 7583"/>
            </a:avLst>
          </a:prstGeom>
          <a:gradFill flip="none" rotWithShape="1">
            <a:gsLst>
              <a:gs pos="0">
                <a:srgbClr val="0470B0"/>
              </a:gs>
              <a:gs pos="38000">
                <a:srgbClr val="059CF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Straight Connector 18">
            <a:extLst>
              <a:ext uri="{FF2B5EF4-FFF2-40B4-BE49-F238E27FC236}">
                <a16:creationId xmlns:a16="http://schemas.microsoft.com/office/drawing/2014/main" id="{55393042-0351-C66A-9A2C-B2BED196197D}"/>
              </a:ext>
            </a:extLst>
          </p:cNvPr>
          <p:cNvCxnSpPr>
            <a:cxnSpLocks/>
          </p:cNvCxnSpPr>
          <p:nvPr/>
        </p:nvCxnSpPr>
        <p:spPr>
          <a:xfrm flipH="1">
            <a:off x="10600179" y="2421071"/>
            <a:ext cx="5953" cy="3370965"/>
          </a:xfrm>
          <a:prstGeom prst="line">
            <a:avLst/>
          </a:prstGeom>
          <a:ln w="222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8D7C807F-2044-568A-387E-C9513D4171D1}"/>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rPr>
              <a:t>Tax-free childcare</a:t>
            </a:r>
          </a:p>
        </p:txBody>
      </p:sp>
      <p:grpSp>
        <p:nvGrpSpPr>
          <p:cNvPr id="26" name="Group 25">
            <a:extLst>
              <a:ext uri="{FF2B5EF4-FFF2-40B4-BE49-F238E27FC236}">
                <a16:creationId xmlns:a16="http://schemas.microsoft.com/office/drawing/2014/main" id="{2D845EBD-C620-BEF1-9B8C-656984386104}"/>
              </a:ext>
            </a:extLst>
          </p:cNvPr>
          <p:cNvGrpSpPr/>
          <p:nvPr/>
        </p:nvGrpSpPr>
        <p:grpSpPr>
          <a:xfrm>
            <a:off x="926654" y="5259983"/>
            <a:ext cx="4007064" cy="752080"/>
            <a:chOff x="680677" y="5024231"/>
            <a:chExt cx="4007064" cy="752080"/>
          </a:xfrm>
        </p:grpSpPr>
        <p:sp>
          <p:nvSpPr>
            <p:cNvPr id="27" name="Rounded Rectangle 34">
              <a:extLst>
                <a:ext uri="{FF2B5EF4-FFF2-40B4-BE49-F238E27FC236}">
                  <a16:creationId xmlns:a16="http://schemas.microsoft.com/office/drawing/2014/main" id="{3FAE2048-1087-24AA-8253-7EFE02E159A8}"/>
                </a:ext>
              </a:extLst>
            </p:cNvPr>
            <p:cNvSpPr/>
            <p:nvPr/>
          </p:nvSpPr>
          <p:spPr>
            <a:xfrm>
              <a:off x="1439315" y="5058961"/>
              <a:ext cx="3248426" cy="698920"/>
            </a:xfrm>
            <a:prstGeom prst="roundRect">
              <a:avLst/>
            </a:prstGeom>
            <a:noFill/>
            <a:ln w="38100" cap="flat" cmpd="sng" algn="ctr">
              <a:solidFill>
                <a:srgbClr val="092149"/>
              </a:solidFill>
              <a:prstDash val="sysDot"/>
            </a:ln>
            <a:effectLst/>
          </p:spPr>
          <p:txBody>
            <a:bodyPr l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99F35B50-0341-DB31-D1F3-BE26007431D6}"/>
                </a:ext>
              </a:extLst>
            </p:cNvPr>
            <p:cNvSpPr/>
            <p:nvPr/>
          </p:nvSpPr>
          <p:spPr>
            <a:xfrm>
              <a:off x="1976742" y="5223755"/>
              <a:ext cx="2604239" cy="369332"/>
            </a:xfrm>
            <a:prstGeom prst="rect">
              <a:avLst/>
            </a:prstGeom>
          </p:spPr>
          <p:txBody>
            <a:bodyPr wrap="none" l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000000"/>
                  </a:solidFill>
                  <a:effectLst/>
                  <a:uLnTx/>
                  <a:uFillTx/>
                  <a:latin typeface="Aptos" panose="020B0004020202020204" pitchFamily="34" charset="0"/>
                  <a:ea typeface="+mn-ea"/>
                  <a:cs typeface="+mn-cs"/>
                </a:rPr>
                <a:t>gov.uk/tax-free-childcare</a:t>
              </a:r>
              <a:endParaRPr kumimoji="0" lang="en-GB" sz="1800" b="0" i="0" u="none" strike="noStrike" kern="0" cap="none" spc="0" normalizeH="0" baseline="0" noProof="0" dirty="0">
                <a:ln>
                  <a:noFill/>
                </a:ln>
                <a:solidFill>
                  <a:srgbClr val="000000"/>
                </a:solidFill>
                <a:effectLst/>
                <a:uLnTx/>
                <a:uFillTx/>
                <a:latin typeface="Aptos" panose="020B0004020202020204" pitchFamily="34" charset="0"/>
                <a:ea typeface="+mn-ea"/>
                <a:cs typeface="Calibri" panose="020F0502020204030204" pitchFamily="34" charset="0"/>
              </a:endParaRPr>
            </a:p>
          </p:txBody>
        </p:sp>
        <p:sp>
          <p:nvSpPr>
            <p:cNvPr id="29" name="Rounded Rectangle 36">
              <a:extLst>
                <a:ext uri="{FF2B5EF4-FFF2-40B4-BE49-F238E27FC236}">
                  <a16:creationId xmlns:a16="http://schemas.microsoft.com/office/drawing/2014/main" id="{953FF325-1D5F-9B49-0165-264C7CF457AC}"/>
                </a:ext>
              </a:extLst>
            </p:cNvPr>
            <p:cNvSpPr/>
            <p:nvPr/>
          </p:nvSpPr>
          <p:spPr>
            <a:xfrm>
              <a:off x="680677" y="5024231"/>
              <a:ext cx="1126664" cy="752080"/>
            </a:xfrm>
            <a:prstGeom prst="roundRect">
              <a:avLst/>
            </a:prstGeom>
            <a:solidFill>
              <a:srgbClr val="092149"/>
            </a:solidFill>
            <a:ln w="9525" cap="flat" cmpd="sng" algn="ctr">
              <a:solidFill>
                <a:srgbClr val="092149"/>
              </a:solidFill>
              <a:prstDash val="solid"/>
            </a:ln>
            <a:effectLst>
              <a:outerShdw blurRad="40000" dist="23000" dir="5400000" rotWithShape="0">
                <a:srgbClr val="000000">
                  <a:alpha val="35000"/>
                </a:srgbClr>
              </a:outerShdw>
            </a:effectLst>
          </p:spPr>
          <p:txBody>
            <a:bodyPr l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Arial"/>
                <a:ea typeface="+mn-ea"/>
                <a:cs typeface="+mn-cs"/>
              </a:endParaRPr>
            </a:p>
          </p:txBody>
        </p:sp>
        <p:pic>
          <p:nvPicPr>
            <p:cNvPr id="30" name="Picture 29">
              <a:extLst>
                <a:ext uri="{FF2B5EF4-FFF2-40B4-BE49-F238E27FC236}">
                  <a16:creationId xmlns:a16="http://schemas.microsoft.com/office/drawing/2014/main" id="{1C0F51AB-0FD2-4708-C87D-630F6D35826C}"/>
                </a:ext>
              </a:extLst>
            </p:cNvPr>
            <p:cNvPicPr>
              <a:picLocks noChangeAspect="1"/>
            </p:cNvPicPr>
            <p:nvPr/>
          </p:nvPicPr>
          <p:blipFill>
            <a:blip r:embed="rId4"/>
            <a:stretch>
              <a:fillRect/>
            </a:stretch>
          </p:blipFill>
          <p:spPr>
            <a:xfrm>
              <a:off x="863157" y="5155604"/>
              <a:ext cx="761703" cy="602277"/>
            </a:xfrm>
            <a:prstGeom prst="rect">
              <a:avLst/>
            </a:prstGeom>
          </p:spPr>
        </p:pic>
      </p:grpSp>
      <p:sp>
        <p:nvSpPr>
          <p:cNvPr id="36" name="Rectangle 35">
            <a:extLst>
              <a:ext uri="{FF2B5EF4-FFF2-40B4-BE49-F238E27FC236}">
                <a16:creationId xmlns:a16="http://schemas.microsoft.com/office/drawing/2014/main" id="{62A32240-3304-6992-D173-AD93DDCD2DB5}"/>
              </a:ext>
            </a:extLst>
          </p:cNvPr>
          <p:cNvSpPr/>
          <p:nvPr/>
        </p:nvSpPr>
        <p:spPr>
          <a:xfrm>
            <a:off x="850455" y="1584960"/>
            <a:ext cx="128270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1" i="0" u="sng" strike="noStrike" kern="1200" cap="none" spc="0" normalizeH="0" baseline="0" noProof="0">
                <a:ln>
                  <a:noFill/>
                </a:ln>
                <a:solidFill>
                  <a:srgbClr val="000000"/>
                </a:solidFill>
                <a:effectLst/>
                <a:uLnTx/>
                <a:uFillTx/>
                <a:latin typeface="Aptos" panose="020B0004020202020204" pitchFamily="34" charset="0"/>
                <a:ea typeface="+mn-ea"/>
                <a:cs typeface="+mn-cs"/>
              </a:rPr>
              <a:t>Benefits</a:t>
            </a:r>
          </a:p>
        </p:txBody>
      </p:sp>
      <p:sp>
        <p:nvSpPr>
          <p:cNvPr id="37" name="Rectangle 36">
            <a:extLst>
              <a:ext uri="{FF2B5EF4-FFF2-40B4-BE49-F238E27FC236}">
                <a16:creationId xmlns:a16="http://schemas.microsoft.com/office/drawing/2014/main" id="{A0E20422-9BD8-40A5-D138-C3590B387878}"/>
              </a:ext>
            </a:extLst>
          </p:cNvPr>
          <p:cNvSpPr/>
          <p:nvPr/>
        </p:nvSpPr>
        <p:spPr>
          <a:xfrm>
            <a:off x="850455" y="1918663"/>
            <a:ext cx="7916174" cy="646331"/>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Receive a £2 “top up” for every £8 you pay into your childcare account until your child is 12*</a:t>
            </a:r>
          </a:p>
        </p:txBody>
      </p:sp>
      <p:sp>
        <p:nvSpPr>
          <p:cNvPr id="38" name="Rectangle 37">
            <a:extLst>
              <a:ext uri="{FF2B5EF4-FFF2-40B4-BE49-F238E27FC236}">
                <a16:creationId xmlns:a16="http://schemas.microsoft.com/office/drawing/2014/main" id="{5E014516-12B4-5A78-5A53-555419B0EA1B}"/>
              </a:ext>
            </a:extLst>
          </p:cNvPr>
          <p:cNvSpPr/>
          <p:nvPr/>
        </p:nvSpPr>
        <p:spPr>
          <a:xfrm>
            <a:off x="850455" y="2515443"/>
            <a:ext cx="128270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1" i="0" u="sng" strike="noStrike" kern="1200" cap="none" spc="0" normalizeH="0" baseline="0" noProof="0">
                <a:ln>
                  <a:noFill/>
                </a:ln>
                <a:solidFill>
                  <a:srgbClr val="000000"/>
                </a:solidFill>
                <a:effectLst/>
                <a:uLnTx/>
                <a:uFillTx/>
                <a:latin typeface="Aptos" panose="020B0004020202020204" pitchFamily="34" charset="0"/>
                <a:ea typeface="+mn-ea"/>
                <a:cs typeface="+mn-cs"/>
              </a:rPr>
              <a:t>Limits</a:t>
            </a:r>
          </a:p>
        </p:txBody>
      </p:sp>
      <p:sp>
        <p:nvSpPr>
          <p:cNvPr id="39" name="Rectangle 38">
            <a:extLst>
              <a:ext uri="{FF2B5EF4-FFF2-40B4-BE49-F238E27FC236}">
                <a16:creationId xmlns:a16="http://schemas.microsoft.com/office/drawing/2014/main" id="{94BF4DF3-7257-3010-2A79-BE9C5C361A73}"/>
              </a:ext>
            </a:extLst>
          </p:cNvPr>
          <p:cNvSpPr/>
          <p:nvPr/>
        </p:nvSpPr>
        <p:spPr>
          <a:xfrm>
            <a:off x="850454" y="2849145"/>
            <a:ext cx="3748536"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Top up capped at £500 per quarter</a:t>
            </a:r>
          </a:p>
        </p:txBody>
      </p:sp>
      <p:sp>
        <p:nvSpPr>
          <p:cNvPr id="41" name="Rectangle 40">
            <a:extLst>
              <a:ext uri="{FF2B5EF4-FFF2-40B4-BE49-F238E27FC236}">
                <a16:creationId xmlns:a16="http://schemas.microsoft.com/office/drawing/2014/main" id="{0A433228-33DA-FEF5-8E1E-B9D2C8EC3C6E}"/>
              </a:ext>
            </a:extLst>
          </p:cNvPr>
          <p:cNvSpPr/>
          <p:nvPr/>
        </p:nvSpPr>
        <p:spPr>
          <a:xfrm>
            <a:off x="850455" y="3451989"/>
            <a:ext cx="128270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1" i="0" u="sng" strike="noStrike" kern="1200" cap="none" spc="0" normalizeH="0" baseline="0" noProof="0">
                <a:ln>
                  <a:noFill/>
                </a:ln>
                <a:solidFill>
                  <a:srgbClr val="000000"/>
                </a:solidFill>
                <a:effectLst/>
                <a:uLnTx/>
                <a:uFillTx/>
                <a:latin typeface="Aptos" panose="020B0004020202020204" pitchFamily="34" charset="0"/>
                <a:ea typeface="+mn-ea"/>
                <a:cs typeface="+mn-cs"/>
              </a:rPr>
              <a:t>Eligibility</a:t>
            </a:r>
          </a:p>
        </p:txBody>
      </p:sp>
      <p:sp>
        <p:nvSpPr>
          <p:cNvPr id="42" name="Rectangle 41">
            <a:extLst>
              <a:ext uri="{FF2B5EF4-FFF2-40B4-BE49-F238E27FC236}">
                <a16:creationId xmlns:a16="http://schemas.microsoft.com/office/drawing/2014/main" id="{762A97FF-3DE9-1985-C2DD-F5D240024831}"/>
              </a:ext>
            </a:extLst>
          </p:cNvPr>
          <p:cNvSpPr/>
          <p:nvPr/>
        </p:nvSpPr>
        <p:spPr>
          <a:xfrm>
            <a:off x="850454" y="3748675"/>
            <a:ext cx="6495122"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You and your partner must be earning at least minimum wage </a:t>
            </a:r>
          </a:p>
        </p:txBody>
      </p:sp>
      <p:sp>
        <p:nvSpPr>
          <p:cNvPr id="43" name="Rectangle 42">
            <a:extLst>
              <a:ext uri="{FF2B5EF4-FFF2-40B4-BE49-F238E27FC236}">
                <a16:creationId xmlns:a16="http://schemas.microsoft.com/office/drawing/2014/main" id="{5D80A461-98DA-31D4-C858-2E6526D9EB07}"/>
              </a:ext>
            </a:extLst>
          </p:cNvPr>
          <p:cNvSpPr/>
          <p:nvPr/>
        </p:nvSpPr>
        <p:spPr>
          <a:xfrm>
            <a:off x="850454" y="4115582"/>
            <a:ext cx="625361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You or your partner cannot be in receipt of certain benefits</a:t>
            </a:r>
          </a:p>
        </p:txBody>
      </p:sp>
      <p:sp>
        <p:nvSpPr>
          <p:cNvPr id="44" name="Rectangle 43">
            <a:extLst>
              <a:ext uri="{FF2B5EF4-FFF2-40B4-BE49-F238E27FC236}">
                <a16:creationId xmlns:a16="http://schemas.microsoft.com/office/drawing/2014/main" id="{40A9B231-1F57-3943-DF80-DE4B99CD1C2B}"/>
              </a:ext>
            </a:extLst>
          </p:cNvPr>
          <p:cNvSpPr/>
          <p:nvPr/>
        </p:nvSpPr>
        <p:spPr>
          <a:xfrm>
            <a:off x="850454" y="4482488"/>
            <a:ext cx="5858136"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You or your partner cannot earn over £100,000</a:t>
            </a:r>
          </a:p>
        </p:txBody>
      </p:sp>
      <p:sp>
        <p:nvSpPr>
          <p:cNvPr id="46" name="Rectangle 45">
            <a:extLst>
              <a:ext uri="{FF2B5EF4-FFF2-40B4-BE49-F238E27FC236}">
                <a16:creationId xmlns:a16="http://schemas.microsoft.com/office/drawing/2014/main" id="{6633A856-2422-5DBB-E86F-09A49E71FBBA}"/>
              </a:ext>
            </a:extLst>
          </p:cNvPr>
          <p:cNvSpPr/>
          <p:nvPr/>
        </p:nvSpPr>
        <p:spPr>
          <a:xfrm>
            <a:off x="850455" y="4881694"/>
            <a:ext cx="3129411" cy="369332"/>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600"/>
              </a:spcAft>
              <a:buClr>
                <a:srgbClr val="635A54"/>
              </a:buClr>
              <a:buSzTx/>
              <a:buFontTx/>
              <a:buNone/>
              <a:tabLst/>
              <a:defRPr/>
            </a:pPr>
            <a:r>
              <a:rPr kumimoji="0" lang="en-GB" sz="1800" b="1" i="0" u="sng" strike="noStrike" kern="1200" cap="none" spc="0" normalizeH="0" baseline="0" noProof="0" dirty="0">
                <a:ln>
                  <a:noFill/>
                </a:ln>
                <a:solidFill>
                  <a:srgbClr val="000000"/>
                </a:solidFill>
                <a:effectLst/>
                <a:uLnTx/>
                <a:uFillTx/>
                <a:latin typeface="Aptos" panose="020B0004020202020204" pitchFamily="34" charset="0"/>
                <a:ea typeface="+mn-ea"/>
                <a:cs typeface="+mn-cs"/>
              </a:rPr>
              <a:t>Further information</a:t>
            </a:r>
          </a:p>
        </p:txBody>
      </p:sp>
      <p:grpSp>
        <p:nvGrpSpPr>
          <p:cNvPr id="55" name="Group 54">
            <a:extLst>
              <a:ext uri="{FF2B5EF4-FFF2-40B4-BE49-F238E27FC236}">
                <a16:creationId xmlns:a16="http://schemas.microsoft.com/office/drawing/2014/main" id="{519B9A32-29D0-85B2-B433-19441C992627}"/>
              </a:ext>
            </a:extLst>
          </p:cNvPr>
          <p:cNvGrpSpPr/>
          <p:nvPr/>
        </p:nvGrpSpPr>
        <p:grpSpPr>
          <a:xfrm>
            <a:off x="7319665" y="5709631"/>
            <a:ext cx="2212130" cy="307777"/>
            <a:chOff x="5063291" y="5418531"/>
            <a:chExt cx="2212130" cy="307777"/>
          </a:xfrm>
        </p:grpSpPr>
        <p:sp>
          <p:nvSpPr>
            <p:cNvPr id="7" name="TextBox 6">
              <a:extLst>
                <a:ext uri="{FF2B5EF4-FFF2-40B4-BE49-F238E27FC236}">
                  <a16:creationId xmlns:a16="http://schemas.microsoft.com/office/drawing/2014/main" id="{25E65C8F-7787-2A1A-17A8-B12EE3AE4087}"/>
                </a:ext>
              </a:extLst>
            </p:cNvPr>
            <p:cNvSpPr txBox="1"/>
            <p:nvPr/>
          </p:nvSpPr>
          <p:spPr>
            <a:xfrm>
              <a:off x="5259197" y="5418531"/>
              <a:ext cx="2016224" cy="307777"/>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ptos" panose="020B0004020202020204" pitchFamily="34" charset="0"/>
                  <a:ea typeface="+mn-ea"/>
                  <a:cs typeface="Arial" panose="020B0604020202020204" pitchFamily="34" charset="0"/>
                </a:rPr>
                <a:t>Personal contribution</a:t>
              </a:r>
            </a:p>
          </p:txBody>
        </p:sp>
        <p:sp>
          <p:nvSpPr>
            <p:cNvPr id="53" name="Rectangle 52">
              <a:extLst>
                <a:ext uri="{FF2B5EF4-FFF2-40B4-BE49-F238E27FC236}">
                  <a16:creationId xmlns:a16="http://schemas.microsoft.com/office/drawing/2014/main" id="{D1718083-E3DE-CC4D-DC67-6FF99376CA7E}"/>
                </a:ext>
              </a:extLst>
            </p:cNvPr>
            <p:cNvSpPr/>
            <p:nvPr/>
          </p:nvSpPr>
          <p:spPr>
            <a:xfrm>
              <a:off x="5063291" y="5518501"/>
              <a:ext cx="128317" cy="128317"/>
            </a:xfrm>
            <a:prstGeom prst="rect">
              <a:avLst/>
            </a:prstGeom>
            <a:solidFill>
              <a:srgbClr val="EF882B"/>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grpSp>
      <p:grpSp>
        <p:nvGrpSpPr>
          <p:cNvPr id="56" name="Group 55">
            <a:extLst>
              <a:ext uri="{FF2B5EF4-FFF2-40B4-BE49-F238E27FC236}">
                <a16:creationId xmlns:a16="http://schemas.microsoft.com/office/drawing/2014/main" id="{3032862F-8B42-2F0C-A1A4-C050F0D2CF4B}"/>
              </a:ext>
            </a:extLst>
          </p:cNvPr>
          <p:cNvGrpSpPr/>
          <p:nvPr/>
        </p:nvGrpSpPr>
        <p:grpSpPr>
          <a:xfrm>
            <a:off x="7319664" y="5284378"/>
            <a:ext cx="1902870" cy="307777"/>
            <a:chOff x="5063291" y="5127837"/>
            <a:chExt cx="1902870" cy="307777"/>
          </a:xfrm>
        </p:grpSpPr>
        <p:sp>
          <p:nvSpPr>
            <p:cNvPr id="23" name="TextBox 22">
              <a:extLst>
                <a:ext uri="{FF2B5EF4-FFF2-40B4-BE49-F238E27FC236}">
                  <a16:creationId xmlns:a16="http://schemas.microsoft.com/office/drawing/2014/main" id="{D0C02EE4-36A9-D2BE-6B9B-F9A7125F2E9A}"/>
                </a:ext>
              </a:extLst>
            </p:cNvPr>
            <p:cNvSpPr txBox="1"/>
            <p:nvPr/>
          </p:nvSpPr>
          <p:spPr>
            <a:xfrm>
              <a:off x="5114595" y="5127837"/>
              <a:ext cx="1851566" cy="307777"/>
            </a:xfrm>
            <a:prstGeom prst="rect">
              <a:avLst/>
            </a:prstGeom>
            <a:noFill/>
          </p:spPr>
          <p:txBody>
            <a:bodyPr wrap="square" l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ptos" panose="020B0004020202020204" pitchFamily="34" charset="0"/>
                  <a:ea typeface="+mn-ea"/>
                  <a:cs typeface="Arial" panose="020B0604020202020204" pitchFamily="34" charset="0"/>
                </a:rPr>
                <a:t>Government top up</a:t>
              </a:r>
            </a:p>
          </p:txBody>
        </p:sp>
        <p:sp>
          <p:nvSpPr>
            <p:cNvPr id="54" name="Rectangle 53">
              <a:extLst>
                <a:ext uri="{FF2B5EF4-FFF2-40B4-BE49-F238E27FC236}">
                  <a16:creationId xmlns:a16="http://schemas.microsoft.com/office/drawing/2014/main" id="{560A94FA-C9F1-8D4D-3F55-47511187FC3C}"/>
                </a:ext>
              </a:extLst>
            </p:cNvPr>
            <p:cNvSpPr/>
            <p:nvPr/>
          </p:nvSpPr>
          <p:spPr>
            <a:xfrm>
              <a:off x="5063291" y="5212513"/>
              <a:ext cx="128317" cy="128317"/>
            </a:xfrm>
            <a:prstGeom prst="rect">
              <a:avLst/>
            </a:prstGeom>
            <a:solidFill>
              <a:srgbClr val="B29CBE"/>
            </a:solidFill>
            <a:ln>
              <a:no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ptos" panose="02110004020202020204"/>
                <a:ea typeface="+mn-ea"/>
                <a:cs typeface="+mn-cs"/>
              </a:endParaRPr>
            </a:p>
          </p:txBody>
        </p:sp>
      </p:grpSp>
      <p:sp>
        <p:nvSpPr>
          <p:cNvPr id="61" name="Rounded Rectangle 134">
            <a:extLst>
              <a:ext uri="{FF2B5EF4-FFF2-40B4-BE49-F238E27FC236}">
                <a16:creationId xmlns:a16="http://schemas.microsoft.com/office/drawing/2014/main" id="{F1C9DC0B-5256-44E5-9539-E499370DD46D}"/>
              </a:ext>
            </a:extLst>
          </p:cNvPr>
          <p:cNvSpPr/>
          <p:nvPr/>
        </p:nvSpPr>
        <p:spPr>
          <a:xfrm>
            <a:off x="9516937" y="4083050"/>
            <a:ext cx="1034416" cy="461666"/>
          </a:xfrm>
          <a:prstGeom prst="roundRect">
            <a:avLst>
              <a:gd name="adj" fmla="val 7583"/>
            </a:avLst>
          </a:prstGeom>
          <a:solidFill>
            <a:srgbClr val="F249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08">
            <a:extLst>
              <a:ext uri="{FF2B5EF4-FFF2-40B4-BE49-F238E27FC236}">
                <a16:creationId xmlns:a16="http://schemas.microsoft.com/office/drawing/2014/main" id="{E268F4BF-E363-79E9-1E91-CEEEFF5D21AD}"/>
              </a:ext>
            </a:extLst>
          </p:cNvPr>
          <p:cNvSpPr/>
          <p:nvPr/>
        </p:nvSpPr>
        <p:spPr>
          <a:xfrm>
            <a:off x="9516937" y="4541738"/>
            <a:ext cx="1034416" cy="1655215"/>
          </a:xfrm>
          <a:prstGeom prst="roundRect">
            <a:avLst>
              <a:gd name="adj" fmla="val 7583"/>
            </a:avLst>
          </a:prstGeom>
          <a:gradFill flip="none" rotWithShape="1">
            <a:gsLst>
              <a:gs pos="0">
                <a:srgbClr val="0470B0"/>
              </a:gs>
              <a:gs pos="38000">
                <a:srgbClr val="059CF9"/>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34">
            <a:extLst>
              <a:ext uri="{FF2B5EF4-FFF2-40B4-BE49-F238E27FC236}">
                <a16:creationId xmlns:a16="http://schemas.microsoft.com/office/drawing/2014/main" id="{B6376F8D-3C7F-C2D9-05F9-0ABBECCE09D1}"/>
              </a:ext>
            </a:extLst>
          </p:cNvPr>
          <p:cNvSpPr/>
          <p:nvPr/>
        </p:nvSpPr>
        <p:spPr>
          <a:xfrm>
            <a:off x="9512549" y="1965212"/>
            <a:ext cx="1034416" cy="1054786"/>
          </a:xfrm>
          <a:prstGeom prst="roundRect">
            <a:avLst>
              <a:gd name="adj" fmla="val 7583"/>
            </a:avLst>
          </a:prstGeom>
          <a:solidFill>
            <a:srgbClr val="B29CB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08">
            <a:extLst>
              <a:ext uri="{FF2B5EF4-FFF2-40B4-BE49-F238E27FC236}">
                <a16:creationId xmlns:a16="http://schemas.microsoft.com/office/drawing/2014/main" id="{D6261586-3488-502E-6F81-87E59155BB03}"/>
              </a:ext>
            </a:extLst>
          </p:cNvPr>
          <p:cNvSpPr/>
          <p:nvPr/>
        </p:nvSpPr>
        <p:spPr>
          <a:xfrm>
            <a:off x="9510168" y="3019998"/>
            <a:ext cx="1034416" cy="3221462"/>
          </a:xfrm>
          <a:prstGeom prst="roundRect">
            <a:avLst>
              <a:gd name="adj" fmla="val 7583"/>
            </a:avLst>
          </a:prstGeom>
          <a:gradFill flip="none" rotWithShape="1">
            <a:gsLst>
              <a:gs pos="0">
                <a:schemeClr val="accent1">
                  <a:lumMod val="75000"/>
                </a:schemeClr>
              </a:gs>
              <a:gs pos="38000">
                <a:schemeClr val="accent1"/>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110">
            <a:extLst>
              <a:ext uri="{FF2B5EF4-FFF2-40B4-BE49-F238E27FC236}">
                <a16:creationId xmlns:a16="http://schemas.microsoft.com/office/drawing/2014/main" id="{70B1A6B7-3E99-F3FA-55B5-3686B0914298}"/>
              </a:ext>
            </a:extLst>
          </p:cNvPr>
          <p:cNvSpPr/>
          <p:nvPr/>
        </p:nvSpPr>
        <p:spPr>
          <a:xfrm>
            <a:off x="9458853" y="1946163"/>
            <a:ext cx="1165606" cy="4316727"/>
          </a:xfrm>
          <a:custGeom>
            <a:avLst/>
            <a:gdLst>
              <a:gd name="connsiteX0" fmla="*/ 92826 w 1224136"/>
              <a:gd name="connsiteY0" fmla="*/ 0 h 4322563"/>
              <a:gd name="connsiteX1" fmla="*/ 538750 w 1224136"/>
              <a:gd name="connsiteY1" fmla="*/ 0 h 4322563"/>
              <a:gd name="connsiteX2" fmla="*/ 538750 w 1224136"/>
              <a:gd name="connsiteY2" fmla="*/ 3686575 h 4322563"/>
              <a:gd name="connsiteX3" fmla="*/ 81747 w 1224136"/>
              <a:gd name="connsiteY3" fmla="*/ 4208929 h 4322563"/>
              <a:gd name="connsiteX4" fmla="*/ 1142387 w 1224136"/>
              <a:gd name="connsiteY4" fmla="*/ 4208929 h 4322563"/>
              <a:gd name="connsiteX5" fmla="*/ 685385 w 1224136"/>
              <a:gd name="connsiteY5" fmla="*/ 3686577 h 4322563"/>
              <a:gd name="connsiteX6" fmla="*/ 685385 w 1224136"/>
              <a:gd name="connsiteY6" fmla="*/ 0 h 4322563"/>
              <a:gd name="connsiteX7" fmla="*/ 1131310 w 1224136"/>
              <a:gd name="connsiteY7" fmla="*/ 0 h 4322563"/>
              <a:gd name="connsiteX8" fmla="*/ 1224136 w 1224136"/>
              <a:gd name="connsiteY8" fmla="*/ 92826 h 4322563"/>
              <a:gd name="connsiteX9" fmla="*/ 1224136 w 1224136"/>
              <a:gd name="connsiteY9" fmla="*/ 4229737 h 4322563"/>
              <a:gd name="connsiteX10" fmla="*/ 1131310 w 1224136"/>
              <a:gd name="connsiteY10" fmla="*/ 4322563 h 4322563"/>
              <a:gd name="connsiteX11" fmla="*/ 92826 w 1224136"/>
              <a:gd name="connsiteY11" fmla="*/ 4322563 h 4322563"/>
              <a:gd name="connsiteX12" fmla="*/ 0 w 1224136"/>
              <a:gd name="connsiteY12" fmla="*/ 4229737 h 4322563"/>
              <a:gd name="connsiteX13" fmla="*/ 0 w 1224136"/>
              <a:gd name="connsiteY13" fmla="*/ 92826 h 4322563"/>
              <a:gd name="connsiteX14" fmla="*/ 92826 w 1224136"/>
              <a:gd name="connsiteY14" fmla="*/ 0 h 432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136" h="4322563">
                <a:moveTo>
                  <a:pt x="92826" y="0"/>
                </a:moveTo>
                <a:lnTo>
                  <a:pt x="538750" y="0"/>
                </a:lnTo>
                <a:lnTo>
                  <a:pt x="538750" y="3686575"/>
                </a:lnTo>
                <a:lnTo>
                  <a:pt x="81747" y="4208929"/>
                </a:lnTo>
                <a:lnTo>
                  <a:pt x="1142387" y="4208929"/>
                </a:lnTo>
                <a:lnTo>
                  <a:pt x="685385" y="3686577"/>
                </a:lnTo>
                <a:lnTo>
                  <a:pt x="685385" y="0"/>
                </a:lnTo>
                <a:lnTo>
                  <a:pt x="1131310" y="0"/>
                </a:lnTo>
                <a:cubicBezTo>
                  <a:pt x="1182576" y="0"/>
                  <a:pt x="1224136" y="41560"/>
                  <a:pt x="1224136" y="92826"/>
                </a:cubicBezTo>
                <a:lnTo>
                  <a:pt x="1224136" y="4229737"/>
                </a:lnTo>
                <a:cubicBezTo>
                  <a:pt x="1224136" y="4281003"/>
                  <a:pt x="1182576" y="4322563"/>
                  <a:pt x="1131310" y="4322563"/>
                </a:cubicBezTo>
                <a:lnTo>
                  <a:pt x="92826" y="4322563"/>
                </a:lnTo>
                <a:cubicBezTo>
                  <a:pt x="41560" y="4322563"/>
                  <a:pt x="0" y="4281003"/>
                  <a:pt x="0" y="4229737"/>
                </a:cubicBezTo>
                <a:lnTo>
                  <a:pt x="0" y="92826"/>
                </a:lnTo>
                <a:cubicBezTo>
                  <a:pt x="0" y="41560"/>
                  <a:pt x="41560" y="0"/>
                  <a:pt x="92826" y="0"/>
                </a:cubicBezTo>
                <a:close/>
              </a:path>
            </a:pathLst>
          </a:custGeom>
          <a:gradFill>
            <a:gsLst>
              <a:gs pos="0">
                <a:schemeClr val="bg1"/>
              </a:gs>
              <a:gs pos="100000">
                <a:schemeClr val="bg1"/>
              </a:gs>
              <a:gs pos="77000">
                <a:schemeClr val="bg1"/>
              </a:gs>
              <a:gs pos="29000">
                <a:schemeClr val="bg1"/>
              </a:gs>
              <a:gs pos="11000">
                <a:schemeClr val="bg1">
                  <a:lumMod val="85000"/>
                </a:schemeClr>
              </a:gs>
              <a:gs pos="92000">
                <a:schemeClr val="bg1">
                  <a:lumMod val="75000"/>
                </a:scheme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86D15864-83E3-D745-A0B7-D5BE22FA5878}"/>
              </a:ext>
            </a:extLst>
          </p:cNvPr>
          <p:cNvSpPr txBox="1"/>
          <p:nvPr/>
        </p:nvSpPr>
        <p:spPr>
          <a:xfrm>
            <a:off x="10180848" y="2642288"/>
            <a:ext cx="607642" cy="3693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lumMod val="50000"/>
                  </a:prstClr>
                </a:solidFill>
                <a:effectLst/>
                <a:uLnTx/>
                <a:uFillTx/>
                <a:latin typeface="Agency FB" panose="020B0503020202020204" pitchFamily="34" charset="0"/>
                <a:ea typeface="+mn-ea"/>
                <a:cs typeface="+mn-cs"/>
              </a:rPr>
              <a:t>£2k</a:t>
            </a:r>
          </a:p>
        </p:txBody>
      </p:sp>
      <p:grpSp>
        <p:nvGrpSpPr>
          <p:cNvPr id="12" name="Group 11">
            <a:extLst>
              <a:ext uri="{FF2B5EF4-FFF2-40B4-BE49-F238E27FC236}">
                <a16:creationId xmlns:a16="http://schemas.microsoft.com/office/drawing/2014/main" id="{E637A181-DEE8-E28B-E0AF-6755B42776A5}"/>
              </a:ext>
            </a:extLst>
          </p:cNvPr>
          <p:cNvGrpSpPr/>
          <p:nvPr/>
        </p:nvGrpSpPr>
        <p:grpSpPr>
          <a:xfrm>
            <a:off x="9542352" y="3013020"/>
            <a:ext cx="1152936" cy="377406"/>
            <a:chOff x="7564839" y="2647491"/>
            <a:chExt cx="1152936" cy="461127"/>
          </a:xfrm>
        </p:grpSpPr>
        <p:cxnSp>
          <p:nvCxnSpPr>
            <p:cNvPr id="13" name="Straight Connector 12">
              <a:extLst>
                <a:ext uri="{FF2B5EF4-FFF2-40B4-BE49-F238E27FC236}">
                  <a16:creationId xmlns:a16="http://schemas.microsoft.com/office/drawing/2014/main" id="{BB59297B-7A88-6539-9D14-FF87D5B9738E}"/>
                </a:ext>
              </a:extLst>
            </p:cNvPr>
            <p:cNvCxnSpPr/>
            <p:nvPr/>
          </p:nvCxnSpPr>
          <p:spPr>
            <a:xfrm>
              <a:off x="7564839"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24E831-6A68-29F8-B3DB-1541B427DCD2}"/>
                </a:ext>
              </a:extLst>
            </p:cNvPr>
            <p:cNvCxnSpPr/>
            <p:nvPr/>
          </p:nvCxnSpPr>
          <p:spPr>
            <a:xfrm>
              <a:off x="8152397"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1E62BA8-EA34-BFFC-8D5D-EDE0EA726C80}"/>
                </a:ext>
              </a:extLst>
            </p:cNvPr>
            <p:cNvSpPr txBox="1"/>
            <p:nvPr/>
          </p:nvSpPr>
          <p:spPr>
            <a:xfrm>
              <a:off x="8203335" y="2657356"/>
              <a:ext cx="514440" cy="45126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lumMod val="50000"/>
                    </a:prstClr>
                  </a:solidFill>
                  <a:effectLst/>
                  <a:uLnTx/>
                  <a:uFillTx/>
                  <a:latin typeface="Agency FB" panose="020B0503020202020204" pitchFamily="34" charset="0"/>
                  <a:ea typeface="+mn-ea"/>
                  <a:cs typeface="+mn-cs"/>
                </a:rPr>
                <a:t>£8k</a:t>
              </a:r>
            </a:p>
          </p:txBody>
        </p:sp>
      </p:grpSp>
      <p:sp>
        <p:nvSpPr>
          <p:cNvPr id="64" name="TextBox 63">
            <a:extLst>
              <a:ext uri="{FF2B5EF4-FFF2-40B4-BE49-F238E27FC236}">
                <a16:creationId xmlns:a16="http://schemas.microsoft.com/office/drawing/2014/main" id="{F95C5B2E-AB96-2B51-2FFA-7D254283DE0E}"/>
              </a:ext>
            </a:extLst>
          </p:cNvPr>
          <p:cNvSpPr txBox="1"/>
          <p:nvPr/>
        </p:nvSpPr>
        <p:spPr>
          <a:xfrm>
            <a:off x="814094" y="3178027"/>
            <a:ext cx="2462977" cy="369332"/>
          </a:xfrm>
          <a:prstGeom prst="rect">
            <a:avLst/>
          </a:prstGeom>
          <a:noFill/>
        </p:spPr>
        <p:txBody>
          <a:bodyPr wrap="square" l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ptos" panose="020B0004020202020204" pitchFamily="34" charset="0"/>
                <a:ea typeface="+mn-ea"/>
                <a:cs typeface="+mn-cs"/>
              </a:rPr>
              <a:t> or £2,000 per year</a:t>
            </a:r>
          </a:p>
        </p:txBody>
      </p:sp>
      <p:sp>
        <p:nvSpPr>
          <p:cNvPr id="65" name="TextBox 64">
            <a:extLst>
              <a:ext uri="{FF2B5EF4-FFF2-40B4-BE49-F238E27FC236}">
                <a16:creationId xmlns:a16="http://schemas.microsoft.com/office/drawing/2014/main" id="{E011DB01-2DF6-F3B9-F498-C1AF2DC4B6E2}"/>
              </a:ext>
            </a:extLst>
          </p:cNvPr>
          <p:cNvSpPr txBox="1"/>
          <p:nvPr/>
        </p:nvSpPr>
        <p:spPr>
          <a:xfrm>
            <a:off x="10054252" y="4208326"/>
            <a:ext cx="607642" cy="3693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lumMod val="50000"/>
                  </a:prstClr>
                </a:solidFill>
                <a:effectLst/>
                <a:uLnTx/>
                <a:uFillTx/>
                <a:latin typeface="Agency FB" panose="020B0503020202020204" pitchFamily="34" charset="0"/>
                <a:ea typeface="+mn-ea"/>
                <a:cs typeface="+mn-cs"/>
              </a:rPr>
              <a:t>£500</a:t>
            </a:r>
          </a:p>
        </p:txBody>
      </p:sp>
      <p:grpSp>
        <p:nvGrpSpPr>
          <p:cNvPr id="66" name="Group 65">
            <a:extLst>
              <a:ext uri="{FF2B5EF4-FFF2-40B4-BE49-F238E27FC236}">
                <a16:creationId xmlns:a16="http://schemas.microsoft.com/office/drawing/2014/main" id="{3E540AFE-485C-801E-9409-82991D274D6A}"/>
              </a:ext>
            </a:extLst>
          </p:cNvPr>
          <p:cNvGrpSpPr/>
          <p:nvPr/>
        </p:nvGrpSpPr>
        <p:grpSpPr>
          <a:xfrm>
            <a:off x="9462357" y="4541737"/>
            <a:ext cx="1152936" cy="377406"/>
            <a:chOff x="7564839" y="2647491"/>
            <a:chExt cx="1152936" cy="461127"/>
          </a:xfrm>
        </p:grpSpPr>
        <p:cxnSp>
          <p:nvCxnSpPr>
            <p:cNvPr id="67" name="Straight Connector 66">
              <a:extLst>
                <a:ext uri="{FF2B5EF4-FFF2-40B4-BE49-F238E27FC236}">
                  <a16:creationId xmlns:a16="http://schemas.microsoft.com/office/drawing/2014/main" id="{D2B282D0-D01D-3FC4-9583-01C4FBE6657C}"/>
                </a:ext>
              </a:extLst>
            </p:cNvPr>
            <p:cNvCxnSpPr/>
            <p:nvPr/>
          </p:nvCxnSpPr>
          <p:spPr>
            <a:xfrm>
              <a:off x="7564839"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14730A6-59D7-CF6A-8145-F4F26E757A49}"/>
                </a:ext>
              </a:extLst>
            </p:cNvPr>
            <p:cNvCxnSpPr/>
            <p:nvPr/>
          </p:nvCxnSpPr>
          <p:spPr>
            <a:xfrm>
              <a:off x="8152397" y="2647491"/>
              <a:ext cx="432048"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6FE8FD7E-A7C5-5FFE-AEF9-E0A863B08F5B}"/>
                </a:ext>
              </a:extLst>
            </p:cNvPr>
            <p:cNvSpPr txBox="1"/>
            <p:nvPr/>
          </p:nvSpPr>
          <p:spPr>
            <a:xfrm>
              <a:off x="8203335" y="2657356"/>
              <a:ext cx="514440" cy="45126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lumMod val="50000"/>
                    </a:prstClr>
                  </a:solidFill>
                  <a:effectLst/>
                  <a:uLnTx/>
                  <a:uFillTx/>
                  <a:latin typeface="Agency FB" panose="020B0503020202020204" pitchFamily="34" charset="0"/>
                  <a:ea typeface="+mn-ea"/>
                  <a:cs typeface="+mn-cs"/>
                </a:rPr>
                <a:t>£2k</a:t>
              </a:r>
            </a:p>
          </p:txBody>
        </p:sp>
      </p:grpSp>
      <p:grpSp>
        <p:nvGrpSpPr>
          <p:cNvPr id="70" name="Group 69">
            <a:extLst>
              <a:ext uri="{FF2B5EF4-FFF2-40B4-BE49-F238E27FC236}">
                <a16:creationId xmlns:a16="http://schemas.microsoft.com/office/drawing/2014/main" id="{262188DF-53D3-A7DA-AAD9-3840215C6A43}"/>
              </a:ext>
            </a:extLst>
          </p:cNvPr>
          <p:cNvGrpSpPr/>
          <p:nvPr/>
        </p:nvGrpSpPr>
        <p:grpSpPr>
          <a:xfrm>
            <a:off x="9431001" y="1631406"/>
            <a:ext cx="1244389" cy="526644"/>
            <a:chOff x="2169992" y="1113267"/>
            <a:chExt cx="720000" cy="566228"/>
          </a:xfrm>
        </p:grpSpPr>
        <p:sp>
          <p:nvSpPr>
            <p:cNvPr id="71" name="Freeform 117">
              <a:extLst>
                <a:ext uri="{FF2B5EF4-FFF2-40B4-BE49-F238E27FC236}">
                  <a16:creationId xmlns:a16="http://schemas.microsoft.com/office/drawing/2014/main" id="{BBB4554D-0E8B-74E3-36E8-9E08EC537A15}"/>
                </a:ext>
              </a:extLst>
            </p:cNvPr>
            <p:cNvSpPr/>
            <p:nvPr/>
          </p:nvSpPr>
          <p:spPr>
            <a:xfrm>
              <a:off x="2169992" y="1263668"/>
              <a:ext cx="720000" cy="415827"/>
            </a:xfrm>
            <a:custGeom>
              <a:avLst/>
              <a:gdLst>
                <a:gd name="connsiteX0" fmla="*/ 0 w 720000"/>
                <a:gd name="connsiteY0" fmla="*/ 0 h 772350"/>
                <a:gd name="connsiteX1" fmla="*/ 720000 w 720000"/>
                <a:gd name="connsiteY1" fmla="*/ 0 h 772350"/>
                <a:gd name="connsiteX2" fmla="*/ 720000 w 720000"/>
                <a:gd name="connsiteY2" fmla="*/ 553986 h 772350"/>
                <a:gd name="connsiteX3" fmla="*/ 720000 w 720000"/>
                <a:gd name="connsiteY3" fmla="*/ 581850 h 772350"/>
                <a:gd name="connsiteX4" fmla="*/ 715369 w 720000"/>
                <a:gd name="connsiteY4" fmla="*/ 581850 h 772350"/>
                <a:gd name="connsiteX5" fmla="*/ 712686 w 720000"/>
                <a:gd name="connsiteY5" fmla="*/ 597994 h 772350"/>
                <a:gd name="connsiteX6" fmla="*/ 360000 w 720000"/>
                <a:gd name="connsiteY6" fmla="*/ 772350 h 772350"/>
                <a:gd name="connsiteX7" fmla="*/ 7314 w 720000"/>
                <a:gd name="connsiteY7" fmla="*/ 597994 h 772350"/>
                <a:gd name="connsiteX8" fmla="*/ 4631 w 720000"/>
                <a:gd name="connsiteY8" fmla="*/ 581850 h 772350"/>
                <a:gd name="connsiteX9" fmla="*/ 0 w 720000"/>
                <a:gd name="connsiteY9" fmla="*/ 581850 h 772350"/>
                <a:gd name="connsiteX10" fmla="*/ 0 w 720000"/>
                <a:gd name="connsiteY10" fmla="*/ 553986 h 77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0000" h="772350">
                  <a:moveTo>
                    <a:pt x="0" y="0"/>
                  </a:moveTo>
                  <a:lnTo>
                    <a:pt x="720000" y="0"/>
                  </a:lnTo>
                  <a:lnTo>
                    <a:pt x="720000" y="553986"/>
                  </a:lnTo>
                  <a:lnTo>
                    <a:pt x="720000" y="581850"/>
                  </a:lnTo>
                  <a:lnTo>
                    <a:pt x="715369" y="581850"/>
                  </a:lnTo>
                  <a:lnTo>
                    <a:pt x="712686" y="597994"/>
                  </a:lnTo>
                  <a:cubicBezTo>
                    <a:pt x="679118" y="697499"/>
                    <a:pt x="533970" y="772350"/>
                    <a:pt x="360000" y="772350"/>
                  </a:cubicBezTo>
                  <a:cubicBezTo>
                    <a:pt x="186030" y="772350"/>
                    <a:pt x="40883" y="697499"/>
                    <a:pt x="7314" y="597994"/>
                  </a:cubicBezTo>
                  <a:lnTo>
                    <a:pt x="4631" y="581850"/>
                  </a:lnTo>
                  <a:lnTo>
                    <a:pt x="0" y="581850"/>
                  </a:lnTo>
                  <a:lnTo>
                    <a:pt x="0" y="553986"/>
                  </a:lnTo>
                  <a:close/>
                </a:path>
              </a:pathLst>
            </a:custGeom>
            <a:gradFill>
              <a:gsLst>
                <a:gs pos="85000">
                  <a:schemeClr val="bg1">
                    <a:lumMod val="75000"/>
                  </a:schemeClr>
                </a:gs>
                <a:gs pos="39000">
                  <a:schemeClr val="bg1"/>
                </a:gs>
                <a:gs pos="15000">
                  <a:srgbClr val="B3B3B3"/>
                </a:gs>
                <a:gs pos="0">
                  <a:schemeClr val="bg1">
                    <a:lumMod val="95000"/>
                  </a:schemeClr>
                </a:gs>
                <a:gs pos="100000">
                  <a:schemeClr val="bg1">
                    <a:lumMod val="9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sp>
          <p:nvSpPr>
            <p:cNvPr id="72" name="Oval 71">
              <a:extLst>
                <a:ext uri="{FF2B5EF4-FFF2-40B4-BE49-F238E27FC236}">
                  <a16:creationId xmlns:a16="http://schemas.microsoft.com/office/drawing/2014/main" id="{31021FB6-8258-41E2-9B27-9E350F852AD4}"/>
                </a:ext>
              </a:extLst>
            </p:cNvPr>
            <p:cNvSpPr/>
            <p:nvPr/>
          </p:nvSpPr>
          <p:spPr>
            <a:xfrm>
              <a:off x="2169992" y="1113267"/>
              <a:ext cx="720000" cy="300803"/>
            </a:xfrm>
            <a:prstGeom prst="ellipse">
              <a:avLst/>
            </a:prstGeom>
            <a:gradFill flip="none" rotWithShape="1">
              <a:gsLst>
                <a:gs pos="35000">
                  <a:srgbClr val="F7F7F7"/>
                </a:gs>
                <a:gs pos="26000">
                  <a:srgbClr val="FBFBFB"/>
                </a:gs>
                <a:gs pos="0">
                  <a:schemeClr val="bg1"/>
                </a:gs>
                <a:gs pos="100000">
                  <a:schemeClr val="bg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4DF84B8F-CB41-C9A4-0500-B6F57F53B62B}"/>
              </a:ext>
            </a:extLst>
          </p:cNvPr>
          <p:cNvSpPr txBox="1"/>
          <p:nvPr/>
        </p:nvSpPr>
        <p:spPr>
          <a:xfrm>
            <a:off x="802799" y="6263706"/>
            <a:ext cx="7963829" cy="276999"/>
          </a:xfrm>
          <a:prstGeom prst="rect">
            <a:avLst/>
          </a:prstGeom>
        </p:spPr>
        <p:txBody>
          <a:bodyPr wrap="square" lIns="0">
            <a:spAutoFit/>
          </a:bodyPr>
          <a:lstStyle>
            <a:defPPr>
              <a:defRPr lang="en-US"/>
            </a:defPPr>
            <a:lvl1pPr marR="0" lvl="0" indent="0" fontAlgn="auto">
              <a:lnSpc>
                <a:spcPct val="100000"/>
              </a:lnSpc>
              <a:spcBef>
                <a:spcPts val="0"/>
              </a:spcBef>
              <a:spcAft>
                <a:spcPts val="600"/>
              </a:spcAft>
              <a:buClr>
                <a:srgbClr val="635A54"/>
              </a:buClr>
              <a:buSzTx/>
              <a:buFontTx/>
              <a:buNone/>
              <a:tabLst/>
              <a:defRPr kumimoji="0" sz="1400" b="0" i="0" u="none" strike="noStrike" cap="none" spc="0" normalizeH="0" baseline="0">
                <a:ln>
                  <a:noFill/>
                </a:ln>
                <a:solidFill>
                  <a:srgbClr val="000000"/>
                </a:solidFill>
                <a:effectLst/>
                <a:uLnTx/>
                <a:uFillTx/>
                <a:latin typeface="Arial"/>
              </a:defRPr>
            </a:lvl1pPr>
          </a:lstStyle>
          <a:p>
            <a:pPr marL="0" marR="0" lvl="0" indent="0" algn="l" defTabSz="457200" rtl="0" eaLnBrk="1" fontAlgn="auto" latinLnBrk="0" hangingPunct="1">
              <a:lnSpc>
                <a:spcPct val="100000"/>
              </a:lnSpc>
              <a:spcBef>
                <a:spcPts val="0"/>
              </a:spcBef>
              <a:spcAft>
                <a:spcPts val="600"/>
              </a:spcAft>
              <a:buClr>
                <a:srgbClr val="635A54"/>
              </a:buClr>
              <a:buSzTx/>
              <a:buFontTx/>
              <a:buNone/>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*If you’re working, you may be able to get up to £4,000 a year to help pay for childcare for a disabled child until age 17.</a:t>
            </a:r>
          </a:p>
        </p:txBody>
      </p:sp>
      <p:sp>
        <p:nvSpPr>
          <p:cNvPr id="5" name="RefTextBox123">
            <a:extLst>
              <a:ext uri="{FF2B5EF4-FFF2-40B4-BE49-F238E27FC236}">
                <a16:creationId xmlns:a16="http://schemas.microsoft.com/office/drawing/2014/main" id="{BC8D7B3C-048F-D429-8F64-5E5F482B82B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101012"/>
                </a:solidFill>
                <a:effectLst/>
                <a:uLnTx/>
                <a:uFillTx/>
                <a:latin typeface="Bierstadt" panose="020B0004020202020204" pitchFamily="34" charset="0"/>
                <a:ea typeface="+mn-ea"/>
                <a:cs typeface="+mn-cs"/>
              </a:rPr>
              <a:t>644354846</a:t>
            </a:r>
          </a:p>
        </p:txBody>
      </p:sp>
    </p:spTree>
    <p:custDataLst>
      <p:tags r:id="rId1"/>
    </p:custDataLst>
    <p:extLst>
      <p:ext uri="{BB962C8B-B14F-4D97-AF65-F5344CB8AC3E}">
        <p14:creationId xmlns:p14="http://schemas.microsoft.com/office/powerpoint/2010/main" val="5812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500"/>
                                        <p:tgtEl>
                                          <p:spTgt spid="56"/>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down)">
                                      <p:cBhvr>
                                        <p:cTn id="39" dur="1000"/>
                                        <p:tgtEl>
                                          <p:spTgt spid="62"/>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1000"/>
                                        <p:tgtEl>
                                          <p:spTgt spid="6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right)">
                                      <p:cBhvr>
                                        <p:cTn id="47" dur="500"/>
                                        <p:tgtEl>
                                          <p:spTgt spid="66"/>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2000"/>
                                        <p:tgtEl>
                                          <p:spTgt spid="5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xit" presetSubtype="0" fill="hold" nodeType="withEffect">
                                  <p:stCondLst>
                                    <p:cond delay="0"/>
                                  </p:stCondLst>
                                  <p:childTnLst>
                                    <p:animEffect transition="out" filter="fade">
                                      <p:cBhvr>
                                        <p:cTn id="61" dur="500"/>
                                        <p:tgtEl>
                                          <p:spTgt spid="66"/>
                                        </p:tgtEl>
                                      </p:cBhvr>
                                    </p:animEffect>
                                    <p:set>
                                      <p:cBhvr>
                                        <p:cTn id="62" dur="1" fill="hold">
                                          <p:stCondLst>
                                            <p:cond delay="499"/>
                                          </p:stCondLst>
                                        </p:cTn>
                                        <p:tgtEl>
                                          <p:spTgt spid="6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5"/>
                                        </p:tgtEl>
                                      </p:cBhvr>
                                    </p:animEffect>
                                    <p:set>
                                      <p:cBhvr>
                                        <p:cTn id="65" dur="1" fill="hold">
                                          <p:stCondLst>
                                            <p:cond delay="499"/>
                                          </p:stCondLst>
                                        </p:cTn>
                                        <p:tgtEl>
                                          <p:spTgt spid="65"/>
                                        </p:tgtEl>
                                        <p:attrNameLst>
                                          <p:attrName>style.visibility</p:attrName>
                                        </p:attrNameLst>
                                      </p:cBhvr>
                                      <p:to>
                                        <p:strVal val="hidden"/>
                                      </p:to>
                                    </p:set>
                                  </p:childTnLst>
                                </p:cTn>
                              </p:par>
                            </p:childTnLst>
                          </p:cTn>
                        </p:par>
                        <p:par>
                          <p:cTn id="66" fill="hold">
                            <p:stCondLst>
                              <p:cond delay="2000"/>
                            </p:stCondLst>
                            <p:childTnLst>
                              <p:par>
                                <p:cTn id="67" presetID="22" presetClass="entr" presetSubtype="2"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right)">
                                      <p:cBhvr>
                                        <p:cTn id="69" dur="500"/>
                                        <p:tgtEl>
                                          <p:spTgt spid="12"/>
                                        </p:tgtEl>
                                      </p:cBhvr>
                                    </p:animEffect>
                                  </p:childTnLst>
                                </p:cTn>
                              </p:par>
                            </p:childTnLst>
                          </p:cTn>
                        </p:par>
                        <p:par>
                          <p:cTn id="70" fill="hold">
                            <p:stCondLst>
                              <p:cond delay="2500"/>
                            </p:stCondLst>
                            <p:childTnLst>
                              <p:par>
                                <p:cTn id="71" presetID="22" presetClass="entr" presetSubtype="4"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down)">
                                      <p:cBhvr>
                                        <p:cTn id="73" dur="1000"/>
                                        <p:tgtEl>
                                          <p:spTgt spid="51"/>
                                        </p:tgtEl>
                                      </p:cBhvr>
                                    </p:animEffect>
                                  </p:childTnLst>
                                </p:cTn>
                              </p:par>
                            </p:childTnLst>
                          </p:cTn>
                        </p:par>
                        <p:par>
                          <p:cTn id="74" fill="hold">
                            <p:stCondLst>
                              <p:cond delay="350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par>
                          <p:cTn id="87" fill="hold">
                            <p:stCondLst>
                              <p:cond delay="1000"/>
                            </p:stCondLst>
                            <p:childTnLst>
                              <p:par>
                                <p:cTn id="88" presetID="10" presetClass="entr" presetSubtype="0" fill="hold" grpId="0" nodeType="afterEffect">
                                  <p:stCondLst>
                                    <p:cond delay="50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500"/>
                                        <p:tgtEl>
                                          <p:spTgt spid="43"/>
                                        </p:tgtEl>
                                      </p:cBhvr>
                                    </p:animEffect>
                                  </p:childTnLst>
                                </p:cTn>
                              </p:par>
                            </p:childTnLst>
                          </p:cTn>
                        </p:par>
                        <p:par>
                          <p:cTn id="91" fill="hold">
                            <p:stCondLst>
                              <p:cond delay="2000"/>
                            </p:stCondLst>
                            <p:childTnLst>
                              <p:par>
                                <p:cTn id="92" presetID="10" presetClass="entr" presetSubtype="0" fill="hold" grpId="0" nodeType="afterEffect">
                                  <p:stCondLst>
                                    <p:cond delay="500"/>
                                  </p:stCondLst>
                                  <p:childTnLst>
                                    <p:set>
                                      <p:cBhvr>
                                        <p:cTn id="93" dur="1" fill="hold">
                                          <p:stCondLst>
                                            <p:cond delay="0"/>
                                          </p:stCondLst>
                                        </p:cTn>
                                        <p:tgtEl>
                                          <p:spTgt spid="44"/>
                                        </p:tgtEl>
                                        <p:attrNameLst>
                                          <p:attrName>style.visibility</p:attrName>
                                        </p:attrNameLst>
                                      </p:cBhvr>
                                      <p:to>
                                        <p:strVal val="visible"/>
                                      </p:to>
                                    </p:set>
                                    <p:animEffect transition="in" filter="fade">
                                      <p:cBhvr>
                                        <p:cTn id="94" dur="500"/>
                                        <p:tgtEl>
                                          <p:spTgt spid="44"/>
                                        </p:tgtEl>
                                      </p:cBhvr>
                                    </p:animEffect>
                                  </p:childTnLst>
                                </p:cTn>
                              </p:par>
                            </p:childTnLst>
                          </p:cTn>
                        </p:par>
                        <p:par>
                          <p:cTn id="95" fill="hold">
                            <p:stCondLst>
                              <p:cond delay="3000"/>
                            </p:stCondLst>
                            <p:childTnLst>
                              <p:par>
                                <p:cTn id="96" presetID="10" presetClass="entr" presetSubtype="0"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6" grpId="0"/>
      <p:bldP spid="37" grpId="0"/>
      <p:bldP spid="38" grpId="0"/>
      <p:bldP spid="39" grpId="0"/>
      <p:bldP spid="41" grpId="0"/>
      <p:bldP spid="42" grpId="0"/>
      <p:bldP spid="43" grpId="0"/>
      <p:bldP spid="44" grpId="0"/>
      <p:bldP spid="46" grpId="0"/>
      <p:bldP spid="61" grpId="0" animBg="1"/>
      <p:bldP spid="62" grpId="0" animBg="1"/>
      <p:bldP spid="51" grpId="0" animBg="1"/>
      <p:bldP spid="52" grpId="0" animBg="1"/>
      <p:bldP spid="11" grpId="0"/>
      <p:bldP spid="64" grpId="0"/>
      <p:bldP spid="65" grpId="0"/>
      <p:bldP spid="65" grpId="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2;p7">
            <a:extLst>
              <a:ext uri="{FF2B5EF4-FFF2-40B4-BE49-F238E27FC236}">
                <a16:creationId xmlns:a16="http://schemas.microsoft.com/office/drawing/2014/main" id="{1A834DF8-EB5E-DAE8-018C-420CA0CDB542}"/>
              </a:ext>
            </a:extLst>
          </p:cNvPr>
          <p:cNvGrpSpPr/>
          <p:nvPr/>
        </p:nvGrpSpPr>
        <p:grpSpPr>
          <a:xfrm>
            <a:off x="3646246" y="1955207"/>
            <a:ext cx="4911413" cy="4902793"/>
            <a:chOff x="7972231" y="942132"/>
            <a:chExt cx="2405252" cy="2401030"/>
          </a:xfrm>
        </p:grpSpPr>
        <p:sp>
          <p:nvSpPr>
            <p:cNvPr id="3" name="Google Shape;53;p7">
              <a:extLst>
                <a:ext uri="{FF2B5EF4-FFF2-40B4-BE49-F238E27FC236}">
                  <a16:creationId xmlns:a16="http://schemas.microsoft.com/office/drawing/2014/main" id="{4A2672A4-85AF-D9D0-BEEC-55F55D50ABB9}"/>
                </a:ext>
              </a:extLst>
            </p:cNvPr>
            <p:cNvSpPr/>
            <p:nvPr/>
          </p:nvSpPr>
          <p:spPr>
            <a:xfrm>
              <a:off x="7972231" y="942132"/>
              <a:ext cx="2348231" cy="2397080"/>
            </a:xfrm>
            <a:custGeom>
              <a:avLst/>
              <a:gdLst/>
              <a:ahLst/>
              <a:cxnLst/>
              <a:rect l="l" t="t" r="r" b="b"/>
              <a:pathLst>
                <a:path w="21600" h="21548" extrusionOk="0">
                  <a:moveTo>
                    <a:pt x="21600" y="18249"/>
                  </a:moveTo>
                  <a:lnTo>
                    <a:pt x="21530" y="17084"/>
                  </a:lnTo>
                  <a:lnTo>
                    <a:pt x="18995" y="15840"/>
                  </a:lnTo>
                  <a:cubicBezTo>
                    <a:pt x="19357" y="15703"/>
                    <a:pt x="19579" y="15383"/>
                    <a:pt x="19556" y="14972"/>
                  </a:cubicBezTo>
                  <a:cubicBezTo>
                    <a:pt x="19521" y="14413"/>
                    <a:pt x="18995" y="13910"/>
                    <a:pt x="18387" y="13865"/>
                  </a:cubicBezTo>
                  <a:cubicBezTo>
                    <a:pt x="17780" y="13808"/>
                    <a:pt x="17324" y="14230"/>
                    <a:pt x="17359" y="14789"/>
                  </a:cubicBezTo>
                  <a:cubicBezTo>
                    <a:pt x="17394" y="15223"/>
                    <a:pt x="17710" y="15623"/>
                    <a:pt x="18142" y="15806"/>
                  </a:cubicBezTo>
                  <a:lnTo>
                    <a:pt x="16705" y="15840"/>
                  </a:lnTo>
                  <a:lnTo>
                    <a:pt x="16495" y="13956"/>
                  </a:lnTo>
                  <a:lnTo>
                    <a:pt x="14427" y="9926"/>
                  </a:lnTo>
                  <a:lnTo>
                    <a:pt x="16623" y="10931"/>
                  </a:lnTo>
                  <a:lnTo>
                    <a:pt x="16366" y="9926"/>
                  </a:lnTo>
                  <a:lnTo>
                    <a:pt x="13598" y="8739"/>
                  </a:lnTo>
                  <a:cubicBezTo>
                    <a:pt x="13843" y="8579"/>
                    <a:pt x="13995" y="8293"/>
                    <a:pt x="13972" y="7962"/>
                  </a:cubicBezTo>
                  <a:cubicBezTo>
                    <a:pt x="13937" y="7392"/>
                    <a:pt x="13411" y="6889"/>
                    <a:pt x="12803" y="6832"/>
                  </a:cubicBezTo>
                  <a:cubicBezTo>
                    <a:pt x="12196" y="6775"/>
                    <a:pt x="11740" y="7186"/>
                    <a:pt x="11775" y="7757"/>
                  </a:cubicBezTo>
                  <a:cubicBezTo>
                    <a:pt x="11799" y="8145"/>
                    <a:pt x="12044" y="8488"/>
                    <a:pt x="12395" y="8704"/>
                  </a:cubicBezTo>
                  <a:lnTo>
                    <a:pt x="11238" y="8704"/>
                  </a:lnTo>
                  <a:lnTo>
                    <a:pt x="10981" y="7437"/>
                  </a:lnTo>
                  <a:lnTo>
                    <a:pt x="9661" y="3167"/>
                  </a:lnTo>
                  <a:lnTo>
                    <a:pt x="11624" y="4263"/>
                  </a:lnTo>
                  <a:lnTo>
                    <a:pt x="11565" y="3133"/>
                  </a:lnTo>
                  <a:lnTo>
                    <a:pt x="9170" y="1946"/>
                  </a:lnTo>
                  <a:cubicBezTo>
                    <a:pt x="9451" y="1786"/>
                    <a:pt x="9614" y="1501"/>
                    <a:pt x="9591" y="1147"/>
                  </a:cubicBezTo>
                  <a:cubicBezTo>
                    <a:pt x="9556" y="576"/>
                    <a:pt x="9030" y="74"/>
                    <a:pt x="8423" y="5"/>
                  </a:cubicBezTo>
                  <a:cubicBezTo>
                    <a:pt x="7815" y="-52"/>
                    <a:pt x="7360" y="359"/>
                    <a:pt x="7395" y="930"/>
                  </a:cubicBezTo>
                  <a:cubicBezTo>
                    <a:pt x="7418" y="1295"/>
                    <a:pt x="7640" y="1626"/>
                    <a:pt x="7955" y="1843"/>
                  </a:cubicBezTo>
                  <a:lnTo>
                    <a:pt x="5631" y="2916"/>
                  </a:lnTo>
                  <a:lnTo>
                    <a:pt x="5701" y="4115"/>
                  </a:lnTo>
                  <a:lnTo>
                    <a:pt x="7582" y="3065"/>
                  </a:lnTo>
                  <a:lnTo>
                    <a:pt x="6927" y="7346"/>
                  </a:lnTo>
                  <a:lnTo>
                    <a:pt x="7138" y="8625"/>
                  </a:lnTo>
                  <a:lnTo>
                    <a:pt x="5783" y="8533"/>
                  </a:lnTo>
                  <a:cubicBezTo>
                    <a:pt x="6075" y="8385"/>
                    <a:pt x="6262" y="8077"/>
                    <a:pt x="6238" y="7700"/>
                  </a:cubicBezTo>
                  <a:cubicBezTo>
                    <a:pt x="6203" y="7129"/>
                    <a:pt x="5677" y="6615"/>
                    <a:pt x="5070" y="6558"/>
                  </a:cubicBezTo>
                  <a:cubicBezTo>
                    <a:pt x="4463" y="6501"/>
                    <a:pt x="4007" y="6923"/>
                    <a:pt x="4042" y="7494"/>
                  </a:cubicBezTo>
                  <a:cubicBezTo>
                    <a:pt x="4065" y="7905"/>
                    <a:pt x="4346" y="8282"/>
                    <a:pt x="4720" y="8476"/>
                  </a:cubicBezTo>
                  <a:lnTo>
                    <a:pt x="2652" y="9515"/>
                  </a:lnTo>
                  <a:lnTo>
                    <a:pt x="2967" y="10622"/>
                  </a:lnTo>
                  <a:lnTo>
                    <a:pt x="4614" y="9743"/>
                  </a:lnTo>
                  <a:lnTo>
                    <a:pt x="4801" y="13659"/>
                  </a:lnTo>
                  <a:lnTo>
                    <a:pt x="4720" y="15623"/>
                  </a:lnTo>
                  <a:lnTo>
                    <a:pt x="3423" y="15520"/>
                  </a:lnTo>
                  <a:cubicBezTo>
                    <a:pt x="3773" y="15383"/>
                    <a:pt x="3995" y="15052"/>
                    <a:pt x="3972" y="14641"/>
                  </a:cubicBezTo>
                  <a:cubicBezTo>
                    <a:pt x="3937" y="14070"/>
                    <a:pt x="3411" y="13556"/>
                    <a:pt x="2804" y="13511"/>
                  </a:cubicBezTo>
                  <a:cubicBezTo>
                    <a:pt x="2196" y="13454"/>
                    <a:pt x="1741" y="13876"/>
                    <a:pt x="1776" y="14458"/>
                  </a:cubicBezTo>
                  <a:cubicBezTo>
                    <a:pt x="1799" y="14869"/>
                    <a:pt x="2079" y="15258"/>
                    <a:pt x="2465" y="15452"/>
                  </a:cubicBezTo>
                  <a:lnTo>
                    <a:pt x="2406" y="15452"/>
                  </a:lnTo>
                  <a:lnTo>
                    <a:pt x="47" y="16650"/>
                  </a:lnTo>
                  <a:lnTo>
                    <a:pt x="0" y="17792"/>
                  </a:lnTo>
                  <a:lnTo>
                    <a:pt x="1951" y="16730"/>
                  </a:lnTo>
                  <a:lnTo>
                    <a:pt x="970" y="21194"/>
                  </a:lnTo>
                  <a:lnTo>
                    <a:pt x="2243" y="21240"/>
                  </a:lnTo>
                  <a:lnTo>
                    <a:pt x="3096" y="18956"/>
                  </a:lnTo>
                  <a:lnTo>
                    <a:pt x="4030" y="21285"/>
                  </a:lnTo>
                  <a:lnTo>
                    <a:pt x="5269" y="21274"/>
                  </a:lnTo>
                  <a:lnTo>
                    <a:pt x="4007" y="16536"/>
                  </a:lnTo>
                  <a:lnTo>
                    <a:pt x="5748" y="16673"/>
                  </a:lnTo>
                  <a:lnTo>
                    <a:pt x="5911" y="13751"/>
                  </a:lnTo>
                  <a:lnTo>
                    <a:pt x="6191" y="11559"/>
                  </a:lnTo>
                  <a:lnTo>
                    <a:pt x="7687" y="13739"/>
                  </a:lnTo>
                  <a:lnTo>
                    <a:pt x="8014" y="16810"/>
                  </a:lnTo>
                  <a:lnTo>
                    <a:pt x="9708" y="16662"/>
                  </a:lnTo>
                  <a:lnTo>
                    <a:pt x="8797" y="21354"/>
                  </a:lnTo>
                  <a:lnTo>
                    <a:pt x="10058" y="21365"/>
                  </a:lnTo>
                  <a:lnTo>
                    <a:pt x="10853" y="19059"/>
                  </a:lnTo>
                  <a:lnTo>
                    <a:pt x="11846" y="21445"/>
                  </a:lnTo>
                  <a:lnTo>
                    <a:pt x="13084" y="21388"/>
                  </a:lnTo>
                  <a:lnTo>
                    <a:pt x="11799" y="16707"/>
                  </a:lnTo>
                  <a:lnTo>
                    <a:pt x="13586" y="16844"/>
                  </a:lnTo>
                  <a:lnTo>
                    <a:pt x="13680" y="13922"/>
                  </a:lnTo>
                  <a:lnTo>
                    <a:pt x="13972" y="11764"/>
                  </a:lnTo>
                  <a:lnTo>
                    <a:pt x="15467" y="13933"/>
                  </a:lnTo>
                  <a:lnTo>
                    <a:pt x="15911" y="16936"/>
                  </a:lnTo>
                  <a:lnTo>
                    <a:pt x="17546" y="16822"/>
                  </a:lnTo>
                  <a:lnTo>
                    <a:pt x="16623" y="21514"/>
                  </a:lnTo>
                  <a:lnTo>
                    <a:pt x="17920" y="21502"/>
                  </a:lnTo>
                  <a:lnTo>
                    <a:pt x="18726" y="19185"/>
                  </a:lnTo>
                  <a:lnTo>
                    <a:pt x="19649" y="21479"/>
                  </a:lnTo>
                  <a:lnTo>
                    <a:pt x="20911" y="21548"/>
                  </a:lnTo>
                  <a:lnTo>
                    <a:pt x="19649" y="17130"/>
                  </a:lnTo>
                  <a:lnTo>
                    <a:pt x="21600" y="18249"/>
                  </a:lnTo>
                  <a:close/>
                  <a:moveTo>
                    <a:pt x="12535" y="15771"/>
                  </a:moveTo>
                  <a:lnTo>
                    <a:pt x="11296" y="15634"/>
                  </a:lnTo>
                  <a:cubicBezTo>
                    <a:pt x="11612" y="15486"/>
                    <a:pt x="11810" y="15166"/>
                    <a:pt x="11787" y="14789"/>
                  </a:cubicBezTo>
                  <a:cubicBezTo>
                    <a:pt x="11752" y="14219"/>
                    <a:pt x="11226" y="13716"/>
                    <a:pt x="10619" y="13671"/>
                  </a:cubicBezTo>
                  <a:cubicBezTo>
                    <a:pt x="10011" y="13614"/>
                    <a:pt x="9556" y="14036"/>
                    <a:pt x="9591" y="14607"/>
                  </a:cubicBezTo>
                  <a:cubicBezTo>
                    <a:pt x="9614" y="15018"/>
                    <a:pt x="9895" y="15395"/>
                    <a:pt x="10280" y="15589"/>
                  </a:cubicBezTo>
                  <a:lnTo>
                    <a:pt x="8913" y="15691"/>
                  </a:lnTo>
                  <a:lnTo>
                    <a:pt x="8691" y="13762"/>
                  </a:lnTo>
                  <a:lnTo>
                    <a:pt x="6659" y="9492"/>
                  </a:lnTo>
                  <a:lnTo>
                    <a:pt x="8423" y="9721"/>
                  </a:lnTo>
                  <a:lnTo>
                    <a:pt x="7990" y="7437"/>
                  </a:lnTo>
                  <a:lnTo>
                    <a:pt x="8738" y="5154"/>
                  </a:lnTo>
                  <a:lnTo>
                    <a:pt x="9754" y="7506"/>
                  </a:lnTo>
                  <a:lnTo>
                    <a:pt x="10537" y="9789"/>
                  </a:lnTo>
                  <a:lnTo>
                    <a:pt x="12313" y="9675"/>
                  </a:lnTo>
                  <a:lnTo>
                    <a:pt x="12605" y="13842"/>
                  </a:lnTo>
                  <a:lnTo>
                    <a:pt x="12535" y="15771"/>
                  </a:lnTo>
                  <a:close/>
                </a:path>
              </a:pathLst>
            </a:custGeom>
            <a:solidFill>
              <a:srgbClr val="D8D8D8"/>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sp>
          <p:nvSpPr>
            <p:cNvPr id="4" name="Google Shape;54;p7">
              <a:extLst>
                <a:ext uri="{FF2B5EF4-FFF2-40B4-BE49-F238E27FC236}">
                  <a16:creationId xmlns:a16="http://schemas.microsoft.com/office/drawing/2014/main" id="{3BB235F9-19C7-BBC2-EBEA-6D1D78946205}"/>
                </a:ext>
              </a:extLst>
            </p:cNvPr>
            <p:cNvSpPr/>
            <p:nvPr/>
          </p:nvSpPr>
          <p:spPr>
            <a:xfrm>
              <a:off x="9762801" y="2540125"/>
              <a:ext cx="614682" cy="803037"/>
            </a:xfrm>
            <a:custGeom>
              <a:avLst/>
              <a:gdLst/>
              <a:ahLst/>
              <a:cxnLst/>
              <a:rect l="l" t="t" r="r" b="b"/>
              <a:pathLst>
                <a:path w="21600" h="21475" extrusionOk="0">
                  <a:moveTo>
                    <a:pt x="21600" y="9011"/>
                  </a:moveTo>
                  <a:lnTo>
                    <a:pt x="12541" y="5547"/>
                  </a:lnTo>
                  <a:cubicBezTo>
                    <a:pt x="13969" y="5173"/>
                    <a:pt x="15040" y="4256"/>
                    <a:pt x="15129" y="3101"/>
                  </a:cubicBezTo>
                  <a:cubicBezTo>
                    <a:pt x="15263" y="1539"/>
                    <a:pt x="13567" y="147"/>
                    <a:pt x="11291" y="11"/>
                  </a:cubicBezTo>
                  <a:cubicBezTo>
                    <a:pt x="9015" y="-125"/>
                    <a:pt x="7051" y="1064"/>
                    <a:pt x="6873" y="2626"/>
                  </a:cubicBezTo>
                  <a:cubicBezTo>
                    <a:pt x="6739" y="3849"/>
                    <a:pt x="7765" y="4969"/>
                    <a:pt x="9327" y="5445"/>
                  </a:cubicBezTo>
                  <a:lnTo>
                    <a:pt x="3793" y="5581"/>
                  </a:lnTo>
                  <a:lnTo>
                    <a:pt x="3972" y="317"/>
                  </a:lnTo>
                  <a:lnTo>
                    <a:pt x="0" y="283"/>
                  </a:lnTo>
                  <a:lnTo>
                    <a:pt x="89" y="8637"/>
                  </a:lnTo>
                  <a:lnTo>
                    <a:pt x="6382" y="8264"/>
                  </a:lnTo>
                  <a:lnTo>
                    <a:pt x="357" y="21373"/>
                  </a:lnTo>
                  <a:lnTo>
                    <a:pt x="5311" y="21339"/>
                  </a:lnTo>
                  <a:lnTo>
                    <a:pt x="9640" y="14886"/>
                  </a:lnTo>
                  <a:lnTo>
                    <a:pt x="11916" y="21305"/>
                  </a:lnTo>
                  <a:lnTo>
                    <a:pt x="16691" y="21475"/>
                  </a:lnTo>
                  <a:lnTo>
                    <a:pt x="14236" y="9113"/>
                  </a:lnTo>
                  <a:lnTo>
                    <a:pt x="21243" y="12237"/>
                  </a:lnTo>
                  <a:lnTo>
                    <a:pt x="21600" y="9011"/>
                  </a:lnTo>
                  <a:close/>
                </a:path>
              </a:pathLst>
            </a:custGeom>
            <a:solidFill>
              <a:srgbClr val="13A1D8"/>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sp>
          <p:nvSpPr>
            <p:cNvPr id="5" name="Google Shape;55;p7">
              <a:extLst>
                <a:ext uri="{FF2B5EF4-FFF2-40B4-BE49-F238E27FC236}">
                  <a16:creationId xmlns:a16="http://schemas.microsoft.com/office/drawing/2014/main" id="{98403B16-FFEF-634E-1099-1AF892E1A00B}"/>
                </a:ext>
              </a:extLst>
            </p:cNvPr>
            <p:cNvSpPr/>
            <p:nvPr/>
          </p:nvSpPr>
          <p:spPr>
            <a:xfrm>
              <a:off x="8026399" y="2514600"/>
              <a:ext cx="703582" cy="797956"/>
            </a:xfrm>
            <a:custGeom>
              <a:avLst/>
              <a:gdLst/>
              <a:ahLst/>
              <a:cxnLst/>
              <a:rect l="l" t="t" r="r" b="b"/>
              <a:pathLst>
                <a:path w="21600" h="21474" extrusionOk="0">
                  <a:moveTo>
                    <a:pt x="16882" y="5855"/>
                  </a:moveTo>
                  <a:lnTo>
                    <a:pt x="12593" y="5582"/>
                  </a:lnTo>
                  <a:cubicBezTo>
                    <a:pt x="13841" y="5206"/>
                    <a:pt x="14738" y="4283"/>
                    <a:pt x="14816" y="3121"/>
                  </a:cubicBezTo>
                  <a:cubicBezTo>
                    <a:pt x="14933" y="1549"/>
                    <a:pt x="13451" y="147"/>
                    <a:pt x="11463" y="11"/>
                  </a:cubicBezTo>
                  <a:cubicBezTo>
                    <a:pt x="9474" y="-126"/>
                    <a:pt x="7759" y="1070"/>
                    <a:pt x="7603" y="2642"/>
                  </a:cubicBezTo>
                  <a:cubicBezTo>
                    <a:pt x="7525" y="3804"/>
                    <a:pt x="8266" y="4830"/>
                    <a:pt x="9435" y="5377"/>
                  </a:cubicBezTo>
                  <a:lnTo>
                    <a:pt x="9240" y="5377"/>
                  </a:lnTo>
                  <a:lnTo>
                    <a:pt x="702" y="8760"/>
                  </a:lnTo>
                  <a:lnTo>
                    <a:pt x="0" y="11904"/>
                  </a:lnTo>
                  <a:lnTo>
                    <a:pt x="6979" y="8931"/>
                  </a:lnTo>
                  <a:lnTo>
                    <a:pt x="1638" y="21269"/>
                  </a:lnTo>
                  <a:lnTo>
                    <a:pt x="5887" y="21371"/>
                  </a:lnTo>
                  <a:lnTo>
                    <a:pt x="9786" y="15049"/>
                  </a:lnTo>
                  <a:lnTo>
                    <a:pt x="11853" y="21474"/>
                  </a:lnTo>
                  <a:lnTo>
                    <a:pt x="15986" y="21440"/>
                  </a:lnTo>
                  <a:lnTo>
                    <a:pt x="13958" y="8350"/>
                  </a:lnTo>
                  <a:lnTo>
                    <a:pt x="19690" y="8726"/>
                  </a:lnTo>
                  <a:lnTo>
                    <a:pt x="21600" y="626"/>
                  </a:lnTo>
                  <a:lnTo>
                    <a:pt x="18013" y="387"/>
                  </a:lnTo>
                  <a:lnTo>
                    <a:pt x="16882" y="5855"/>
                  </a:lnTo>
                  <a:close/>
                </a:path>
              </a:pathLst>
            </a:custGeom>
            <a:solidFill>
              <a:srgbClr val="13A1D8"/>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sp>
          <p:nvSpPr>
            <p:cNvPr id="6" name="Google Shape;56;p7">
              <a:extLst>
                <a:ext uri="{FF2B5EF4-FFF2-40B4-BE49-F238E27FC236}">
                  <a16:creationId xmlns:a16="http://schemas.microsoft.com/office/drawing/2014/main" id="{140ED9F9-C21E-DD0C-E174-0BEEEEF045B3}"/>
                </a:ext>
              </a:extLst>
            </p:cNvPr>
            <p:cNvSpPr/>
            <p:nvPr/>
          </p:nvSpPr>
          <p:spPr>
            <a:xfrm>
              <a:off x="8909255" y="2527299"/>
              <a:ext cx="659129" cy="806847"/>
            </a:xfrm>
            <a:custGeom>
              <a:avLst/>
              <a:gdLst/>
              <a:ahLst/>
              <a:cxnLst/>
              <a:rect l="l" t="t" r="r" b="b"/>
              <a:pathLst>
                <a:path w="21600" h="21475" extrusionOk="0">
                  <a:moveTo>
                    <a:pt x="16647" y="5790"/>
                  </a:moveTo>
                  <a:lnTo>
                    <a:pt x="12319" y="5419"/>
                  </a:lnTo>
                  <a:cubicBezTo>
                    <a:pt x="13526" y="5013"/>
                    <a:pt x="14400" y="4134"/>
                    <a:pt x="14483" y="3086"/>
                  </a:cubicBezTo>
                  <a:cubicBezTo>
                    <a:pt x="14608" y="1531"/>
                    <a:pt x="13027" y="145"/>
                    <a:pt x="10904" y="10"/>
                  </a:cubicBezTo>
                  <a:cubicBezTo>
                    <a:pt x="8782" y="-125"/>
                    <a:pt x="6950" y="1058"/>
                    <a:pt x="6784" y="2613"/>
                  </a:cubicBezTo>
                  <a:cubicBezTo>
                    <a:pt x="6701" y="3729"/>
                    <a:pt x="7491" y="4776"/>
                    <a:pt x="8740" y="5317"/>
                  </a:cubicBezTo>
                  <a:lnTo>
                    <a:pt x="3829" y="5621"/>
                  </a:lnTo>
                  <a:lnTo>
                    <a:pt x="3995" y="314"/>
                  </a:lnTo>
                  <a:lnTo>
                    <a:pt x="375" y="314"/>
                  </a:lnTo>
                  <a:lnTo>
                    <a:pt x="0" y="8731"/>
                  </a:lnTo>
                  <a:lnTo>
                    <a:pt x="6118" y="8292"/>
                  </a:lnTo>
                  <a:lnTo>
                    <a:pt x="541" y="21205"/>
                  </a:lnTo>
                  <a:lnTo>
                    <a:pt x="5036" y="21238"/>
                  </a:lnTo>
                  <a:lnTo>
                    <a:pt x="8990" y="14883"/>
                  </a:lnTo>
                  <a:lnTo>
                    <a:pt x="11320" y="21475"/>
                  </a:lnTo>
                  <a:lnTo>
                    <a:pt x="15773" y="21306"/>
                  </a:lnTo>
                  <a:lnTo>
                    <a:pt x="13526" y="8393"/>
                  </a:lnTo>
                  <a:lnTo>
                    <a:pt x="19810" y="8731"/>
                  </a:lnTo>
                  <a:lnTo>
                    <a:pt x="21600" y="652"/>
                  </a:lnTo>
                  <a:lnTo>
                    <a:pt x="17938" y="450"/>
                  </a:lnTo>
                  <a:lnTo>
                    <a:pt x="16647" y="5790"/>
                  </a:lnTo>
                  <a:close/>
                </a:path>
              </a:pathLst>
            </a:custGeom>
            <a:solidFill>
              <a:srgbClr val="13A1D8"/>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sp>
          <p:nvSpPr>
            <p:cNvPr id="7" name="Google Shape;57;p7">
              <a:extLst>
                <a:ext uri="{FF2B5EF4-FFF2-40B4-BE49-F238E27FC236}">
                  <a16:creationId xmlns:a16="http://schemas.microsoft.com/office/drawing/2014/main" id="{4EA7D796-B537-41B4-9E49-55D224469766}"/>
                </a:ext>
              </a:extLst>
            </p:cNvPr>
            <p:cNvSpPr/>
            <p:nvPr/>
          </p:nvSpPr>
          <p:spPr>
            <a:xfrm>
              <a:off x="8853066" y="1122699"/>
              <a:ext cx="652781" cy="775097"/>
            </a:xfrm>
            <a:custGeom>
              <a:avLst/>
              <a:gdLst/>
              <a:ahLst/>
              <a:cxnLst/>
              <a:rect l="l" t="t" r="r" b="b"/>
              <a:pathLst>
                <a:path w="21600" h="21470" extrusionOk="0">
                  <a:moveTo>
                    <a:pt x="10422" y="14786"/>
                  </a:moveTo>
                  <a:lnTo>
                    <a:pt x="12943" y="21470"/>
                  </a:lnTo>
                  <a:lnTo>
                    <a:pt x="17314" y="21259"/>
                  </a:lnTo>
                  <a:lnTo>
                    <a:pt x="14708" y="9052"/>
                  </a:lnTo>
                  <a:lnTo>
                    <a:pt x="21222" y="12112"/>
                  </a:lnTo>
                  <a:lnTo>
                    <a:pt x="21600" y="8841"/>
                  </a:lnTo>
                  <a:lnTo>
                    <a:pt x="13574" y="5569"/>
                  </a:lnTo>
                  <a:cubicBezTo>
                    <a:pt x="14666" y="5112"/>
                    <a:pt x="15423" y="4232"/>
                    <a:pt x="15507" y="3212"/>
                  </a:cubicBezTo>
                  <a:cubicBezTo>
                    <a:pt x="15633" y="1594"/>
                    <a:pt x="14036" y="151"/>
                    <a:pt x="11893" y="11"/>
                  </a:cubicBezTo>
                  <a:cubicBezTo>
                    <a:pt x="9749" y="-130"/>
                    <a:pt x="7900" y="1101"/>
                    <a:pt x="7732" y="2720"/>
                  </a:cubicBezTo>
                  <a:cubicBezTo>
                    <a:pt x="7648" y="3775"/>
                    <a:pt x="8279" y="4725"/>
                    <a:pt x="9287" y="5323"/>
                  </a:cubicBezTo>
                  <a:lnTo>
                    <a:pt x="378" y="8524"/>
                  </a:lnTo>
                  <a:lnTo>
                    <a:pt x="0" y="11972"/>
                  </a:lnTo>
                  <a:lnTo>
                    <a:pt x="7312" y="8841"/>
                  </a:lnTo>
                  <a:lnTo>
                    <a:pt x="2816" y="21153"/>
                  </a:lnTo>
                  <a:lnTo>
                    <a:pt x="6640" y="21400"/>
                  </a:lnTo>
                  <a:lnTo>
                    <a:pt x="10422" y="14786"/>
                  </a:lnTo>
                  <a:close/>
                </a:path>
              </a:pathLst>
            </a:custGeom>
            <a:solidFill>
              <a:srgbClr val="13A1D8"/>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sp>
          <p:nvSpPr>
            <p:cNvPr id="8" name="Google Shape;58;p7">
              <a:extLst>
                <a:ext uri="{FF2B5EF4-FFF2-40B4-BE49-F238E27FC236}">
                  <a16:creationId xmlns:a16="http://schemas.microsoft.com/office/drawing/2014/main" id="{DFA6613B-0303-D07D-5950-8F85A4320941}"/>
                </a:ext>
              </a:extLst>
            </p:cNvPr>
            <p:cNvSpPr/>
            <p:nvPr/>
          </p:nvSpPr>
          <p:spPr>
            <a:xfrm>
              <a:off x="8439150" y="1803342"/>
              <a:ext cx="624842" cy="742077"/>
            </a:xfrm>
            <a:custGeom>
              <a:avLst/>
              <a:gdLst/>
              <a:ahLst/>
              <a:cxnLst/>
              <a:rect l="l" t="t" r="r" b="b"/>
              <a:pathLst>
                <a:path w="21600" h="21465" extrusionOk="0">
                  <a:moveTo>
                    <a:pt x="15102" y="8718"/>
                  </a:moveTo>
                  <a:lnTo>
                    <a:pt x="21600" y="9343"/>
                  </a:lnTo>
                  <a:lnTo>
                    <a:pt x="21161" y="2510"/>
                  </a:lnTo>
                  <a:lnTo>
                    <a:pt x="17166" y="2253"/>
                  </a:lnTo>
                  <a:lnTo>
                    <a:pt x="17298" y="6073"/>
                  </a:lnTo>
                  <a:lnTo>
                    <a:pt x="12249" y="5853"/>
                  </a:lnTo>
                  <a:cubicBezTo>
                    <a:pt x="13434" y="5375"/>
                    <a:pt x="14312" y="4457"/>
                    <a:pt x="14400" y="3355"/>
                  </a:cubicBezTo>
                  <a:cubicBezTo>
                    <a:pt x="14532" y="1665"/>
                    <a:pt x="12863" y="159"/>
                    <a:pt x="10624" y="12"/>
                  </a:cubicBezTo>
                  <a:cubicBezTo>
                    <a:pt x="8385" y="-135"/>
                    <a:pt x="6454" y="1151"/>
                    <a:pt x="6278" y="2841"/>
                  </a:cubicBezTo>
                  <a:cubicBezTo>
                    <a:pt x="6190" y="4053"/>
                    <a:pt x="7024" y="5155"/>
                    <a:pt x="8298" y="5743"/>
                  </a:cubicBezTo>
                  <a:lnTo>
                    <a:pt x="0" y="8938"/>
                  </a:lnTo>
                  <a:lnTo>
                    <a:pt x="615" y="12245"/>
                  </a:lnTo>
                  <a:lnTo>
                    <a:pt x="7288" y="9563"/>
                  </a:lnTo>
                  <a:lnTo>
                    <a:pt x="5971" y="21208"/>
                  </a:lnTo>
                  <a:lnTo>
                    <a:pt x="10010" y="21465"/>
                  </a:lnTo>
                  <a:lnTo>
                    <a:pt x="12205" y="14926"/>
                  </a:lnTo>
                  <a:lnTo>
                    <a:pt x="16683" y="21392"/>
                  </a:lnTo>
                  <a:lnTo>
                    <a:pt x="20502" y="21392"/>
                  </a:lnTo>
                  <a:lnTo>
                    <a:pt x="15102" y="8718"/>
                  </a:ln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sp>
          <p:nvSpPr>
            <p:cNvPr id="9" name="Google Shape;59;p7">
              <a:extLst>
                <a:ext uri="{FF2B5EF4-FFF2-40B4-BE49-F238E27FC236}">
                  <a16:creationId xmlns:a16="http://schemas.microsoft.com/office/drawing/2014/main" id="{0A6F6707-77A9-C591-AF22-F7DE6233868D}"/>
                </a:ext>
              </a:extLst>
            </p:cNvPr>
            <p:cNvSpPr/>
            <p:nvPr/>
          </p:nvSpPr>
          <p:spPr>
            <a:xfrm>
              <a:off x="9244433" y="1819766"/>
              <a:ext cx="693421" cy="736996"/>
            </a:xfrm>
            <a:custGeom>
              <a:avLst/>
              <a:gdLst/>
              <a:ahLst/>
              <a:cxnLst/>
              <a:rect l="l" t="t" r="r" b="b"/>
              <a:pathLst>
                <a:path w="21600" h="21464" extrusionOk="0">
                  <a:moveTo>
                    <a:pt x="14637" y="9296"/>
                  </a:moveTo>
                  <a:lnTo>
                    <a:pt x="21600" y="12291"/>
                  </a:lnTo>
                  <a:lnTo>
                    <a:pt x="21204" y="9222"/>
                  </a:lnTo>
                  <a:lnTo>
                    <a:pt x="12382" y="5745"/>
                  </a:lnTo>
                  <a:cubicBezTo>
                    <a:pt x="13292" y="5227"/>
                    <a:pt x="13925" y="4376"/>
                    <a:pt x="14004" y="3378"/>
                  </a:cubicBezTo>
                  <a:cubicBezTo>
                    <a:pt x="14123" y="1676"/>
                    <a:pt x="12620" y="160"/>
                    <a:pt x="10602" y="12"/>
                  </a:cubicBezTo>
                  <a:cubicBezTo>
                    <a:pt x="8585" y="-136"/>
                    <a:pt x="6844" y="1159"/>
                    <a:pt x="6686" y="2860"/>
                  </a:cubicBezTo>
                  <a:cubicBezTo>
                    <a:pt x="6607" y="4006"/>
                    <a:pt x="7279" y="5079"/>
                    <a:pt x="8308" y="5708"/>
                  </a:cubicBezTo>
                  <a:lnTo>
                    <a:pt x="4391" y="5745"/>
                  </a:lnTo>
                  <a:lnTo>
                    <a:pt x="4114" y="1935"/>
                  </a:lnTo>
                  <a:lnTo>
                    <a:pt x="0" y="2157"/>
                  </a:lnTo>
                  <a:lnTo>
                    <a:pt x="1543" y="9000"/>
                  </a:lnTo>
                  <a:lnTo>
                    <a:pt x="7635" y="8593"/>
                  </a:lnTo>
                  <a:lnTo>
                    <a:pt x="6646" y="21205"/>
                  </a:lnTo>
                  <a:lnTo>
                    <a:pt x="10127" y="21427"/>
                  </a:lnTo>
                  <a:lnTo>
                    <a:pt x="12145" y="14880"/>
                  </a:lnTo>
                  <a:lnTo>
                    <a:pt x="16180" y="21427"/>
                  </a:lnTo>
                  <a:lnTo>
                    <a:pt x="19701" y="21464"/>
                  </a:lnTo>
                  <a:lnTo>
                    <a:pt x="14637" y="9296"/>
                  </a:ln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ea typeface="Calibri"/>
                <a:cs typeface="Calibri"/>
                <a:sym typeface="Calibri"/>
              </a:endParaRPr>
            </a:p>
          </p:txBody>
        </p:sp>
      </p:grpSp>
      <p:sp>
        <p:nvSpPr>
          <p:cNvPr id="23" name="Google Shape;73;p7">
            <a:extLst>
              <a:ext uri="{FF2B5EF4-FFF2-40B4-BE49-F238E27FC236}">
                <a16:creationId xmlns:a16="http://schemas.microsoft.com/office/drawing/2014/main" id="{9CA7CEFA-964F-DB0C-27B7-EB31022864C7}"/>
              </a:ext>
            </a:extLst>
          </p:cNvPr>
          <p:cNvSpPr txBox="1"/>
          <p:nvPr/>
        </p:nvSpPr>
        <p:spPr>
          <a:xfrm>
            <a:off x="9140102" y="2159843"/>
            <a:ext cx="2926080" cy="461665"/>
          </a:xfrm>
          <a:prstGeom prst="rect">
            <a:avLst/>
          </a:prstGeom>
          <a:noFill/>
          <a:ln>
            <a:noFill/>
          </a:ln>
        </p:spPr>
        <p:txBody>
          <a:bodyPr spcFirstLastPara="1" wrap="square" lIns="0" tIns="45700" rIns="0" bIns="45700" anchor="b" anchorCtr="0">
            <a:spAutoFit/>
          </a:bodyPr>
          <a:lstStyle/>
          <a:p>
            <a:pPr marL="0" marR="0" lvl="0" indent="0" algn="r" rtl="0">
              <a:spcBef>
                <a:spcPts val="0"/>
              </a:spcBef>
              <a:spcAft>
                <a:spcPts val="0"/>
              </a:spcAft>
              <a:buNone/>
            </a:pPr>
            <a:r>
              <a:rPr lang="en-US" sz="2400" b="1" dirty="0">
                <a:solidFill>
                  <a:schemeClr val="dk2"/>
                </a:solidFill>
                <a:ea typeface="Calibri"/>
                <a:cs typeface="Calibri"/>
                <a:sym typeface="Calibri"/>
              </a:rPr>
              <a:t>Your rights</a:t>
            </a:r>
            <a:endParaRPr dirty="0"/>
          </a:p>
        </p:txBody>
      </p:sp>
      <p:grpSp>
        <p:nvGrpSpPr>
          <p:cNvPr id="53" name="Group 52">
            <a:extLst>
              <a:ext uri="{FF2B5EF4-FFF2-40B4-BE49-F238E27FC236}">
                <a16:creationId xmlns:a16="http://schemas.microsoft.com/office/drawing/2014/main" id="{6A320F77-1449-3CC5-9F27-EE807F22B17D}"/>
              </a:ext>
            </a:extLst>
          </p:cNvPr>
          <p:cNvGrpSpPr/>
          <p:nvPr/>
        </p:nvGrpSpPr>
        <p:grpSpPr>
          <a:xfrm>
            <a:off x="241427" y="2190913"/>
            <a:ext cx="3766341" cy="1209150"/>
            <a:chOff x="241427" y="2190913"/>
            <a:chExt cx="3766341" cy="1209150"/>
          </a:xfrm>
        </p:grpSpPr>
        <p:sp>
          <p:nvSpPr>
            <p:cNvPr id="26" name="Google Shape;76;p7">
              <a:extLst>
                <a:ext uri="{FF2B5EF4-FFF2-40B4-BE49-F238E27FC236}">
                  <a16:creationId xmlns:a16="http://schemas.microsoft.com/office/drawing/2014/main" id="{903B0154-F32E-A9F3-55E1-8822BCA0FA5E}"/>
                </a:ext>
              </a:extLst>
            </p:cNvPr>
            <p:cNvSpPr txBox="1"/>
            <p:nvPr/>
          </p:nvSpPr>
          <p:spPr>
            <a:xfrm>
              <a:off x="354993" y="2190913"/>
              <a:ext cx="2926080" cy="461624"/>
            </a:xfrm>
            <a:prstGeom prst="rect">
              <a:avLst/>
            </a:prstGeom>
            <a:noFill/>
            <a:ln>
              <a:noFill/>
            </a:ln>
          </p:spPr>
          <p:txBody>
            <a:bodyPr spcFirstLastPara="1" wrap="square" lIns="0" tIns="45700" rIns="0" bIns="45700" anchor="b" anchorCtr="0">
              <a:spAutoFit/>
            </a:bodyPr>
            <a:lstStyle/>
            <a:p>
              <a:pPr marL="0" marR="0" lvl="0" indent="0" rtl="0">
                <a:spcBef>
                  <a:spcPts val="0"/>
                </a:spcBef>
                <a:spcAft>
                  <a:spcPts val="0"/>
                </a:spcAft>
                <a:buNone/>
              </a:pPr>
              <a:r>
                <a:rPr lang="en-US" sz="2400" b="1" dirty="0">
                  <a:solidFill>
                    <a:schemeClr val="dk2"/>
                  </a:solidFill>
                  <a:ea typeface="Calibri"/>
                  <a:cs typeface="Calibri"/>
                  <a:sym typeface="Calibri"/>
                </a:rPr>
                <a:t>Allowance</a:t>
              </a:r>
              <a:endParaRPr dirty="0"/>
            </a:p>
          </p:txBody>
        </p:sp>
        <p:sp>
          <p:nvSpPr>
            <p:cNvPr id="29" name="TextBox 28">
              <a:extLst>
                <a:ext uri="{FF2B5EF4-FFF2-40B4-BE49-F238E27FC236}">
                  <a16:creationId xmlns:a16="http://schemas.microsoft.com/office/drawing/2014/main" id="{5EA7ED37-583B-5BD4-4F97-825D53CD8B82}"/>
                </a:ext>
              </a:extLst>
            </p:cNvPr>
            <p:cNvSpPr txBox="1"/>
            <p:nvPr/>
          </p:nvSpPr>
          <p:spPr>
            <a:xfrm>
              <a:off x="241427" y="2569066"/>
              <a:ext cx="3766341" cy="830997"/>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tabLst/>
              </a:pPr>
              <a:r>
                <a:rPr lang="en-US" altLang="en-US" sz="1600" dirty="0">
                  <a:solidFill>
                    <a:srgbClr val="000000"/>
                  </a:solidFill>
                  <a:latin typeface="Aptos" panose="020B0004020202020204" pitchFamily="34" charset="0"/>
                </a:rPr>
                <a:t>Up to 18 weeks total per child, which must be taken before the child’s 18th birthday.</a:t>
              </a:r>
            </a:p>
          </p:txBody>
        </p:sp>
      </p:grpSp>
      <p:sp>
        <p:nvSpPr>
          <p:cNvPr id="34" name="Title 1">
            <a:extLst>
              <a:ext uri="{FF2B5EF4-FFF2-40B4-BE49-F238E27FC236}">
                <a16:creationId xmlns:a16="http://schemas.microsoft.com/office/drawing/2014/main" id="{15EADD54-1D0E-289B-7812-16F3501FE693}"/>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dirty="0">
                <a:solidFill>
                  <a:srgbClr val="391C66"/>
                </a:solidFill>
                <a:latin typeface="Aptos Display" panose="020B0004020202020204" pitchFamily="34" charset="0"/>
                <a:ea typeface="ヒラギノ角ゴ Pro W3"/>
              </a:rPr>
              <a:t>Unpaid parental leave</a:t>
            </a:r>
            <a:endPar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endParaRPr>
          </a:p>
        </p:txBody>
      </p:sp>
      <p:sp>
        <p:nvSpPr>
          <p:cNvPr id="35" name="TextBox 34">
            <a:extLst>
              <a:ext uri="{FF2B5EF4-FFF2-40B4-BE49-F238E27FC236}">
                <a16:creationId xmlns:a16="http://schemas.microsoft.com/office/drawing/2014/main" id="{A73B7BBC-1408-AC05-A828-C70930799452}"/>
              </a:ext>
            </a:extLst>
          </p:cNvPr>
          <p:cNvSpPr txBox="1"/>
          <p:nvPr/>
        </p:nvSpPr>
        <p:spPr>
          <a:xfrm>
            <a:off x="767408" y="1492627"/>
            <a:ext cx="11298712" cy="646331"/>
          </a:xfrm>
          <a:prstGeom prst="rect">
            <a:avLst/>
          </a:prstGeom>
          <a:noFill/>
        </p:spPr>
        <p:txBody>
          <a:bodyPr wrap="square">
            <a:spAutoFit/>
          </a:bodyPr>
          <a:lstStyle/>
          <a:p>
            <a:r>
              <a:rPr lang="en-GB" dirty="0">
                <a:solidFill>
                  <a:srgbClr val="000000"/>
                </a:solidFill>
                <a:latin typeface="Aptos" panose="020B0004020202020204" pitchFamily="34" charset="0"/>
              </a:rPr>
              <a:t>As a parent, you’re entitled to take </a:t>
            </a:r>
            <a:r>
              <a:rPr lang="en-US" altLang="en-US" dirty="0">
                <a:solidFill>
                  <a:srgbClr val="000000"/>
                </a:solidFill>
                <a:latin typeface="Aptos" panose="020B0004020202020204" pitchFamily="34" charset="0"/>
              </a:rPr>
              <a:t>Up to 18 weeks unpaid leave per child, which must be taken before the child’s 18th birthday.</a:t>
            </a:r>
            <a:endParaRPr lang="en-GB" dirty="0">
              <a:solidFill>
                <a:srgbClr val="000000"/>
              </a:solidFill>
              <a:latin typeface="Aptos" panose="020B0004020202020204" pitchFamily="34" charset="0"/>
            </a:endParaRPr>
          </a:p>
        </p:txBody>
      </p:sp>
      <p:grpSp>
        <p:nvGrpSpPr>
          <p:cNvPr id="52" name="Group 51">
            <a:extLst>
              <a:ext uri="{FF2B5EF4-FFF2-40B4-BE49-F238E27FC236}">
                <a16:creationId xmlns:a16="http://schemas.microsoft.com/office/drawing/2014/main" id="{C7877B81-E2BF-F6B0-9F9D-6FF0398E68C9}"/>
              </a:ext>
            </a:extLst>
          </p:cNvPr>
          <p:cNvGrpSpPr/>
          <p:nvPr/>
        </p:nvGrpSpPr>
        <p:grpSpPr>
          <a:xfrm>
            <a:off x="241427" y="3692989"/>
            <a:ext cx="4213286" cy="1181088"/>
            <a:chOff x="241427" y="3492896"/>
            <a:chExt cx="4213286" cy="1181088"/>
          </a:xfrm>
        </p:grpSpPr>
        <p:sp>
          <p:nvSpPr>
            <p:cNvPr id="17" name="Google Shape;67;p7">
              <a:extLst>
                <a:ext uri="{FF2B5EF4-FFF2-40B4-BE49-F238E27FC236}">
                  <a16:creationId xmlns:a16="http://schemas.microsoft.com/office/drawing/2014/main" id="{0F31D31E-11C4-5B9C-4E7C-4CF40C9B64DB}"/>
                </a:ext>
              </a:extLst>
            </p:cNvPr>
            <p:cNvSpPr txBox="1"/>
            <p:nvPr/>
          </p:nvSpPr>
          <p:spPr>
            <a:xfrm>
              <a:off x="354993" y="3492896"/>
              <a:ext cx="2926080" cy="461665"/>
            </a:xfrm>
            <a:prstGeom prst="rect">
              <a:avLst/>
            </a:prstGeom>
            <a:noFill/>
            <a:ln>
              <a:noFill/>
            </a:ln>
          </p:spPr>
          <p:txBody>
            <a:bodyPr spcFirstLastPara="1" wrap="square" lIns="0" tIns="45700" rIns="0" bIns="45700" anchor="b" anchorCtr="0">
              <a:spAutoFit/>
            </a:bodyPr>
            <a:lstStyle/>
            <a:p>
              <a:pPr marL="0" marR="0" lvl="0" indent="0" rtl="0">
                <a:spcBef>
                  <a:spcPts val="0"/>
                </a:spcBef>
                <a:spcAft>
                  <a:spcPts val="0"/>
                </a:spcAft>
                <a:buNone/>
              </a:pPr>
              <a:r>
                <a:rPr lang="en-US" sz="2400" b="1" dirty="0">
                  <a:solidFill>
                    <a:srgbClr val="0C6B90"/>
                  </a:solidFill>
                  <a:ea typeface="Calibri"/>
                  <a:cs typeface="Calibri"/>
                  <a:sym typeface="Calibri"/>
                </a:rPr>
                <a:t>Annual allocation</a:t>
              </a:r>
              <a:endParaRPr dirty="0"/>
            </a:p>
          </p:txBody>
        </p:sp>
        <p:sp>
          <p:nvSpPr>
            <p:cNvPr id="37" name="TextBox 36">
              <a:extLst>
                <a:ext uri="{FF2B5EF4-FFF2-40B4-BE49-F238E27FC236}">
                  <a16:creationId xmlns:a16="http://schemas.microsoft.com/office/drawing/2014/main" id="{83DF50D9-D91D-1648-81DF-9D40362B8D3A}"/>
                </a:ext>
              </a:extLst>
            </p:cNvPr>
            <p:cNvSpPr txBox="1"/>
            <p:nvPr/>
          </p:nvSpPr>
          <p:spPr>
            <a:xfrm>
              <a:off x="241427" y="3842987"/>
              <a:ext cx="4213286"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1600" dirty="0">
                  <a:solidFill>
                    <a:srgbClr val="000000"/>
                  </a:solidFill>
                  <a:latin typeface="Aptos" panose="020B0004020202020204" pitchFamily="34" charset="0"/>
                </a:rPr>
                <a:t>You are normally limited to taking a maximum of 4 weeks of parental leave per child in any 12-month period.</a:t>
              </a:r>
            </a:p>
          </p:txBody>
        </p:sp>
      </p:grpSp>
      <p:grpSp>
        <p:nvGrpSpPr>
          <p:cNvPr id="54" name="Group 53">
            <a:extLst>
              <a:ext uri="{FF2B5EF4-FFF2-40B4-BE49-F238E27FC236}">
                <a16:creationId xmlns:a16="http://schemas.microsoft.com/office/drawing/2014/main" id="{45FE5630-A57C-9B24-02FE-1524E195BD24}"/>
              </a:ext>
            </a:extLst>
          </p:cNvPr>
          <p:cNvGrpSpPr/>
          <p:nvPr/>
        </p:nvGrpSpPr>
        <p:grpSpPr>
          <a:xfrm>
            <a:off x="241427" y="5167002"/>
            <a:ext cx="3253364" cy="980671"/>
            <a:chOff x="241427" y="5167002"/>
            <a:chExt cx="3253364" cy="980671"/>
          </a:xfrm>
        </p:grpSpPr>
        <p:sp>
          <p:nvSpPr>
            <p:cNvPr id="20" name="Google Shape;70;p7">
              <a:extLst>
                <a:ext uri="{FF2B5EF4-FFF2-40B4-BE49-F238E27FC236}">
                  <a16:creationId xmlns:a16="http://schemas.microsoft.com/office/drawing/2014/main" id="{1F95BF8E-A511-4857-F955-DC46FC32E567}"/>
                </a:ext>
              </a:extLst>
            </p:cNvPr>
            <p:cNvSpPr txBox="1"/>
            <p:nvPr/>
          </p:nvSpPr>
          <p:spPr>
            <a:xfrm>
              <a:off x="354993" y="5167002"/>
              <a:ext cx="2926080" cy="461624"/>
            </a:xfrm>
            <a:prstGeom prst="rect">
              <a:avLst/>
            </a:prstGeom>
            <a:noFill/>
            <a:ln>
              <a:noFill/>
            </a:ln>
          </p:spPr>
          <p:txBody>
            <a:bodyPr spcFirstLastPara="1" wrap="square" lIns="0" tIns="45700" rIns="0" bIns="45700" anchor="b" anchorCtr="0">
              <a:spAutoFit/>
            </a:bodyPr>
            <a:lstStyle/>
            <a:p>
              <a:pPr marL="0" marR="0" lvl="0" indent="0" rtl="0">
                <a:spcBef>
                  <a:spcPts val="0"/>
                </a:spcBef>
                <a:spcAft>
                  <a:spcPts val="0"/>
                </a:spcAft>
                <a:buNone/>
              </a:pPr>
              <a:r>
                <a:rPr lang="en-US" sz="2400" b="1" dirty="0">
                  <a:solidFill>
                    <a:srgbClr val="13A1D8"/>
                  </a:solidFill>
                  <a:ea typeface="Calibri"/>
                  <a:cs typeface="Calibri"/>
                  <a:sym typeface="Calibri"/>
                </a:rPr>
                <a:t>Blocks</a:t>
              </a:r>
              <a:endParaRPr dirty="0"/>
            </a:p>
          </p:txBody>
        </p:sp>
        <p:sp>
          <p:nvSpPr>
            <p:cNvPr id="39" name="TextBox 38">
              <a:extLst>
                <a:ext uri="{FF2B5EF4-FFF2-40B4-BE49-F238E27FC236}">
                  <a16:creationId xmlns:a16="http://schemas.microsoft.com/office/drawing/2014/main" id="{92DCC563-EE09-70F2-49B4-792B2A60B97A}"/>
                </a:ext>
              </a:extLst>
            </p:cNvPr>
            <p:cNvSpPr txBox="1"/>
            <p:nvPr/>
          </p:nvSpPr>
          <p:spPr>
            <a:xfrm>
              <a:off x="241427" y="5562898"/>
              <a:ext cx="3253364" cy="584775"/>
            </a:xfrm>
            <a:prstGeom prst="rect">
              <a:avLst/>
            </a:prstGeom>
            <a:noFill/>
          </p:spPr>
          <p:txBody>
            <a:bodyPr wrap="square">
              <a:spAutoFit/>
            </a:bodyPr>
            <a:lstStyle/>
            <a:p>
              <a:r>
                <a:rPr lang="en-US" altLang="en-US" sz="1600" dirty="0">
                  <a:solidFill>
                    <a:srgbClr val="000000"/>
                  </a:solidFill>
                  <a:latin typeface="Aptos" panose="020B0004020202020204" pitchFamily="34" charset="0"/>
                </a:rPr>
                <a:t>Leave must generally be taken in blocks of whole weeks </a:t>
              </a:r>
              <a:endParaRPr lang="en-GB" sz="1600" dirty="0"/>
            </a:p>
          </p:txBody>
        </p:sp>
      </p:grpSp>
      <p:sp>
        <p:nvSpPr>
          <p:cNvPr id="41" name="TextBox 40">
            <a:extLst>
              <a:ext uri="{FF2B5EF4-FFF2-40B4-BE49-F238E27FC236}">
                <a16:creationId xmlns:a16="http://schemas.microsoft.com/office/drawing/2014/main" id="{5743AD28-B1C1-1751-3860-5513FFF5A5D9}"/>
              </a:ext>
            </a:extLst>
          </p:cNvPr>
          <p:cNvSpPr txBox="1"/>
          <p:nvPr/>
        </p:nvSpPr>
        <p:spPr>
          <a:xfrm>
            <a:off x="8512012" y="2569066"/>
            <a:ext cx="3669520" cy="830997"/>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tabLst/>
            </a:pPr>
            <a:r>
              <a:rPr lang="en-US" altLang="en-US" sz="1600" dirty="0">
                <a:solidFill>
                  <a:srgbClr val="000000"/>
                </a:solidFill>
                <a:latin typeface="Aptos" panose="020B0004020202020204" pitchFamily="34" charset="0"/>
              </a:rPr>
              <a:t>Your rights such as holidays and the right to return to your job, are fully protected during your time off.</a:t>
            </a:r>
          </a:p>
        </p:txBody>
      </p:sp>
      <p:sp>
        <p:nvSpPr>
          <p:cNvPr id="42" name="Google Shape;67;p7">
            <a:extLst>
              <a:ext uri="{FF2B5EF4-FFF2-40B4-BE49-F238E27FC236}">
                <a16:creationId xmlns:a16="http://schemas.microsoft.com/office/drawing/2014/main" id="{A6D8F010-99EB-49F9-E016-7F2B9103C4D3}"/>
              </a:ext>
            </a:extLst>
          </p:cNvPr>
          <p:cNvSpPr txBox="1"/>
          <p:nvPr/>
        </p:nvSpPr>
        <p:spPr>
          <a:xfrm>
            <a:off x="9140102" y="3747295"/>
            <a:ext cx="2926080" cy="461665"/>
          </a:xfrm>
          <a:prstGeom prst="rect">
            <a:avLst/>
          </a:prstGeom>
          <a:noFill/>
          <a:ln>
            <a:noFill/>
          </a:ln>
        </p:spPr>
        <p:txBody>
          <a:bodyPr spcFirstLastPara="1" wrap="square" lIns="0" tIns="45700" rIns="0" bIns="45700" anchor="b" anchorCtr="0">
            <a:spAutoFit/>
          </a:bodyPr>
          <a:lstStyle/>
          <a:p>
            <a:pPr marL="0" marR="0" lvl="0" indent="0" algn="r" rtl="0">
              <a:spcBef>
                <a:spcPts val="0"/>
              </a:spcBef>
              <a:spcAft>
                <a:spcPts val="0"/>
              </a:spcAft>
              <a:buNone/>
            </a:pPr>
            <a:r>
              <a:rPr lang="en-US" sz="2400" b="1" dirty="0">
                <a:solidFill>
                  <a:srgbClr val="0C6B90"/>
                </a:solidFill>
                <a:ea typeface="Calibri"/>
                <a:cs typeface="Calibri"/>
                <a:sym typeface="Calibri"/>
              </a:rPr>
              <a:t>Notice period</a:t>
            </a:r>
            <a:endParaRPr dirty="0"/>
          </a:p>
        </p:txBody>
      </p:sp>
      <p:sp>
        <p:nvSpPr>
          <p:cNvPr id="43" name="Google Shape;70;p7">
            <a:extLst>
              <a:ext uri="{FF2B5EF4-FFF2-40B4-BE49-F238E27FC236}">
                <a16:creationId xmlns:a16="http://schemas.microsoft.com/office/drawing/2014/main" id="{7C80EBC4-1C7D-CAB0-EDE7-8324F0D121F4}"/>
              </a:ext>
            </a:extLst>
          </p:cNvPr>
          <p:cNvSpPr txBox="1"/>
          <p:nvPr/>
        </p:nvSpPr>
        <p:spPr>
          <a:xfrm>
            <a:off x="9140102" y="5421401"/>
            <a:ext cx="2926080" cy="461624"/>
          </a:xfrm>
          <a:prstGeom prst="rect">
            <a:avLst/>
          </a:prstGeom>
          <a:noFill/>
          <a:ln>
            <a:noFill/>
          </a:ln>
        </p:spPr>
        <p:txBody>
          <a:bodyPr spcFirstLastPara="1" wrap="square" lIns="0" tIns="45700" rIns="0" bIns="45700" anchor="b" anchorCtr="0">
            <a:spAutoFit/>
          </a:bodyPr>
          <a:lstStyle/>
          <a:p>
            <a:pPr marL="0" marR="0" lvl="0" indent="0" algn="r" rtl="0">
              <a:spcBef>
                <a:spcPts val="0"/>
              </a:spcBef>
              <a:spcAft>
                <a:spcPts val="0"/>
              </a:spcAft>
              <a:buNone/>
            </a:pPr>
            <a:r>
              <a:rPr lang="en-US" sz="2400" b="1" dirty="0">
                <a:solidFill>
                  <a:srgbClr val="13A1D8"/>
                </a:solidFill>
                <a:ea typeface="Calibri"/>
                <a:cs typeface="Calibri"/>
                <a:sym typeface="Calibri"/>
              </a:rPr>
              <a:t>Blocks</a:t>
            </a:r>
            <a:endParaRPr dirty="0"/>
          </a:p>
        </p:txBody>
      </p:sp>
      <p:sp>
        <p:nvSpPr>
          <p:cNvPr id="44" name="TextBox 43">
            <a:extLst>
              <a:ext uri="{FF2B5EF4-FFF2-40B4-BE49-F238E27FC236}">
                <a16:creationId xmlns:a16="http://schemas.microsoft.com/office/drawing/2014/main" id="{0033BCFC-7A40-9A34-1F4C-DC030E674713}"/>
              </a:ext>
            </a:extLst>
          </p:cNvPr>
          <p:cNvSpPr txBox="1"/>
          <p:nvPr/>
        </p:nvSpPr>
        <p:spPr>
          <a:xfrm>
            <a:off x="8691154" y="4097386"/>
            <a:ext cx="3490378" cy="830997"/>
          </a:xfrm>
          <a:prstGeom prst="rect">
            <a:avLst/>
          </a:prstGeom>
          <a:noFill/>
        </p:spPr>
        <p:txBody>
          <a:bodyPr wrap="square">
            <a:spAutoFit/>
          </a:bodyPr>
          <a:lstStyle/>
          <a:p>
            <a:pPr lvl="0" algn="r" eaLnBrk="0" fontAlgn="base" hangingPunct="0">
              <a:spcBef>
                <a:spcPct val="0"/>
              </a:spcBef>
              <a:spcAft>
                <a:spcPct val="0"/>
              </a:spcAft>
            </a:pPr>
            <a:r>
              <a:rPr lang="en-US" altLang="en-US" sz="1600" dirty="0">
                <a:solidFill>
                  <a:srgbClr val="000000"/>
                </a:solidFill>
                <a:latin typeface="Aptos" panose="020B0004020202020204" pitchFamily="34" charset="0"/>
              </a:rPr>
              <a:t>You must give your employer at least 21 days' notice before you intend to take the leave.</a:t>
            </a:r>
          </a:p>
        </p:txBody>
      </p:sp>
      <p:sp>
        <p:nvSpPr>
          <p:cNvPr id="45" name="TextBox 44">
            <a:extLst>
              <a:ext uri="{FF2B5EF4-FFF2-40B4-BE49-F238E27FC236}">
                <a16:creationId xmlns:a16="http://schemas.microsoft.com/office/drawing/2014/main" id="{3D381CE6-3ED4-BFC2-5459-C3F57AAB6A9A}"/>
              </a:ext>
            </a:extLst>
          </p:cNvPr>
          <p:cNvSpPr txBox="1"/>
          <p:nvPr/>
        </p:nvSpPr>
        <p:spPr>
          <a:xfrm>
            <a:off x="8928168" y="5817297"/>
            <a:ext cx="3253364" cy="584775"/>
          </a:xfrm>
          <a:prstGeom prst="rect">
            <a:avLst/>
          </a:prstGeom>
          <a:noFill/>
        </p:spPr>
        <p:txBody>
          <a:bodyPr wrap="square">
            <a:spAutoFit/>
          </a:bodyPr>
          <a:lstStyle/>
          <a:p>
            <a:pPr algn="r"/>
            <a:r>
              <a:rPr lang="en-US" altLang="en-US" sz="1600" dirty="0">
                <a:solidFill>
                  <a:srgbClr val="000000"/>
                </a:solidFill>
                <a:latin typeface="Aptos" panose="020B0004020202020204" pitchFamily="34" charset="0"/>
              </a:rPr>
              <a:t>Leave can not be denied but can be postponed. </a:t>
            </a:r>
            <a:endParaRPr lang="en-GB" sz="1600" dirty="0"/>
          </a:p>
        </p:txBody>
      </p:sp>
    </p:spTree>
    <p:extLst>
      <p:ext uri="{BB962C8B-B14F-4D97-AF65-F5344CB8AC3E}">
        <p14:creationId xmlns:p14="http://schemas.microsoft.com/office/powerpoint/2010/main" val="346147684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38BD-C762-4D12-D89B-5EF6BF32D19B}"/>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C6C9983A-FA24-3F41-36F7-21319B763C79}"/>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1" fontAlgn="base" hangingPunct="1">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1" fontAlgn="base" hangingPunct="1">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sz="3600" dirty="0">
                <a:solidFill>
                  <a:srgbClr val="391C66"/>
                </a:solidFill>
                <a:latin typeface="Aptos Display" panose="020B0004020202020204" pitchFamily="34" charset="0"/>
                <a:ea typeface="ヒラギノ角ゴ Pro W3"/>
              </a:rPr>
              <a:t>Free school meals – during the summer</a:t>
            </a:r>
            <a:endParaRPr kumimoji="0" lang="en-GB" altLang="en-US" sz="36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Times New Roman" pitchFamily="18" charset="0"/>
            </a:endParaRPr>
          </a:p>
        </p:txBody>
      </p:sp>
      <p:sp>
        <p:nvSpPr>
          <p:cNvPr id="2" name="Freeform 21">
            <a:extLst>
              <a:ext uri="{FF2B5EF4-FFF2-40B4-BE49-F238E27FC236}">
                <a16:creationId xmlns:a16="http://schemas.microsoft.com/office/drawing/2014/main" id="{F4E7A63E-9DF8-E28E-874E-B41E34CA2438}"/>
              </a:ext>
            </a:extLst>
          </p:cNvPr>
          <p:cNvSpPr/>
          <p:nvPr/>
        </p:nvSpPr>
        <p:spPr>
          <a:xfrm>
            <a:off x="2770521" y="5180643"/>
            <a:ext cx="708114" cy="2564472"/>
          </a:xfrm>
          <a:custGeom>
            <a:avLst/>
            <a:gdLst>
              <a:gd name="connsiteX0" fmla="*/ 170132 w 1308907"/>
              <a:gd name="connsiteY0" fmla="*/ 0 h 4740274"/>
              <a:gd name="connsiteX1" fmla="*/ 227091 w 1308907"/>
              <a:gd name="connsiteY1" fmla="*/ 170068 h 4740274"/>
              <a:gd name="connsiteX2" fmla="*/ 228594 w 1308907"/>
              <a:gd name="connsiteY2" fmla="*/ 170068 h 4740274"/>
              <a:gd name="connsiteX3" fmla="*/ 246327 w 1308907"/>
              <a:gd name="connsiteY3" fmla="*/ 496994 h 4740274"/>
              <a:gd name="connsiteX4" fmla="*/ 265563 w 1308907"/>
              <a:gd name="connsiteY4" fmla="*/ 1767135 h 4740274"/>
              <a:gd name="connsiteX5" fmla="*/ 267067 w 1308907"/>
              <a:gd name="connsiteY5" fmla="*/ 1905419 h 4740274"/>
              <a:gd name="connsiteX6" fmla="*/ 340943 w 1308907"/>
              <a:gd name="connsiteY6" fmla="*/ 1973116 h 4740274"/>
              <a:gd name="connsiteX7" fmla="*/ 414005 w 1308907"/>
              <a:gd name="connsiteY7" fmla="*/ 1908721 h 4740274"/>
              <a:gd name="connsiteX8" fmla="*/ 414820 w 1308907"/>
              <a:gd name="connsiteY8" fmla="*/ 1815432 h 4740274"/>
              <a:gd name="connsiteX9" fmla="*/ 416324 w 1308907"/>
              <a:gd name="connsiteY9" fmla="*/ 1713886 h 4740274"/>
              <a:gd name="connsiteX10" fmla="*/ 443268 w 1308907"/>
              <a:gd name="connsiteY10" fmla="*/ 425583 h 4740274"/>
              <a:gd name="connsiteX11" fmla="*/ 452479 w 1308907"/>
              <a:gd name="connsiteY11" fmla="*/ 204743 h 4740274"/>
              <a:gd name="connsiteX12" fmla="*/ 466326 w 1308907"/>
              <a:gd name="connsiteY12" fmla="*/ 77604 h 4740274"/>
              <a:gd name="connsiteX13" fmla="*/ 510940 w 1308907"/>
              <a:gd name="connsiteY13" fmla="*/ 827 h 4740274"/>
              <a:gd name="connsiteX14" fmla="*/ 525540 w 1308907"/>
              <a:gd name="connsiteY14" fmla="*/ 7843 h 4740274"/>
              <a:gd name="connsiteX15" fmla="*/ 552485 w 1308907"/>
              <a:gd name="connsiteY15" fmla="*/ 68523 h 4740274"/>
              <a:gd name="connsiteX16" fmla="*/ 571721 w 1308907"/>
              <a:gd name="connsiteY16" fmla="*/ 224555 h 4740274"/>
              <a:gd name="connsiteX17" fmla="*/ 574039 w 1308907"/>
              <a:gd name="connsiteY17" fmla="*/ 1060033 h 4740274"/>
              <a:gd name="connsiteX18" fmla="*/ 577110 w 1308907"/>
              <a:gd name="connsiteY18" fmla="*/ 1373338 h 4740274"/>
              <a:gd name="connsiteX19" fmla="*/ 577861 w 1308907"/>
              <a:gd name="connsiteY19" fmla="*/ 1905419 h 4740274"/>
              <a:gd name="connsiteX20" fmla="*/ 652490 w 1308907"/>
              <a:gd name="connsiteY20" fmla="*/ 1973116 h 4740274"/>
              <a:gd name="connsiteX21" fmla="*/ 725614 w 1308907"/>
              <a:gd name="connsiteY21" fmla="*/ 1907069 h 4740274"/>
              <a:gd name="connsiteX22" fmla="*/ 726367 w 1308907"/>
              <a:gd name="connsiteY22" fmla="*/ 1767135 h 4740274"/>
              <a:gd name="connsiteX23" fmla="*/ 744037 w 1308907"/>
              <a:gd name="connsiteY23" fmla="*/ 479245 h 4740274"/>
              <a:gd name="connsiteX24" fmla="*/ 754814 w 1308907"/>
              <a:gd name="connsiteY24" fmla="*/ 278631 h 4740274"/>
              <a:gd name="connsiteX25" fmla="*/ 774803 w 1308907"/>
              <a:gd name="connsiteY25" fmla="*/ 77604 h 4740274"/>
              <a:gd name="connsiteX26" fmla="*/ 819417 w 1308907"/>
              <a:gd name="connsiteY26" fmla="*/ 827 h 4740274"/>
              <a:gd name="connsiteX27" fmla="*/ 834080 w 1308907"/>
              <a:gd name="connsiteY27" fmla="*/ 7843 h 4740274"/>
              <a:gd name="connsiteX28" fmla="*/ 861775 w 1308907"/>
              <a:gd name="connsiteY28" fmla="*/ 68523 h 4740274"/>
              <a:gd name="connsiteX29" fmla="*/ 881012 w 1308907"/>
              <a:gd name="connsiteY29" fmla="*/ 224555 h 4740274"/>
              <a:gd name="connsiteX30" fmla="*/ 887152 w 1308907"/>
              <a:gd name="connsiteY30" fmla="*/ 336008 h 4740274"/>
              <a:gd name="connsiteX31" fmla="*/ 894045 w 1308907"/>
              <a:gd name="connsiteY31" fmla="*/ 463971 h 4740274"/>
              <a:gd name="connsiteX32" fmla="*/ 921741 w 1308907"/>
              <a:gd name="connsiteY32" fmla="*/ 1644538 h 4740274"/>
              <a:gd name="connsiteX33" fmla="*/ 928697 w 1308907"/>
              <a:gd name="connsiteY33" fmla="*/ 1909959 h 4740274"/>
              <a:gd name="connsiteX34" fmla="*/ 1003325 w 1308907"/>
              <a:gd name="connsiteY34" fmla="*/ 1977244 h 4740274"/>
              <a:gd name="connsiteX35" fmla="*/ 1077139 w 1308907"/>
              <a:gd name="connsiteY35" fmla="*/ 1908721 h 4740274"/>
              <a:gd name="connsiteX36" fmla="*/ 1077139 w 1308907"/>
              <a:gd name="connsiteY36" fmla="*/ 1753927 h 4740274"/>
              <a:gd name="connsiteX37" fmla="*/ 1075634 w 1308907"/>
              <a:gd name="connsiteY37" fmla="*/ 532907 h 4740274"/>
              <a:gd name="connsiteX38" fmla="*/ 1089482 w 1308907"/>
              <a:gd name="connsiteY38" fmla="*/ 220840 h 4740274"/>
              <a:gd name="connsiteX39" fmla="*/ 1107153 w 1308907"/>
              <a:gd name="connsiteY39" fmla="*/ 77604 h 4740274"/>
              <a:gd name="connsiteX40" fmla="*/ 1152518 w 1308907"/>
              <a:gd name="connsiteY40" fmla="*/ 827 h 4740274"/>
              <a:gd name="connsiteX41" fmla="*/ 1167181 w 1308907"/>
              <a:gd name="connsiteY41" fmla="*/ 7843 h 4740274"/>
              <a:gd name="connsiteX42" fmla="*/ 1214114 w 1308907"/>
              <a:gd name="connsiteY42" fmla="*/ 82144 h 4740274"/>
              <a:gd name="connsiteX43" fmla="*/ 1233350 w 1308907"/>
              <a:gd name="connsiteY43" fmla="*/ 228271 h 4740274"/>
              <a:gd name="connsiteX44" fmla="*/ 1248702 w 1308907"/>
              <a:gd name="connsiteY44" fmla="*/ 484611 h 4740274"/>
              <a:gd name="connsiteX45" fmla="*/ 1250269 w 1308907"/>
              <a:gd name="connsiteY45" fmla="*/ 513918 h 4740274"/>
              <a:gd name="connsiteX46" fmla="*/ 1285609 w 1308907"/>
              <a:gd name="connsiteY46" fmla="*/ 1165294 h 4740274"/>
              <a:gd name="connsiteX47" fmla="*/ 1307164 w 1308907"/>
              <a:gd name="connsiteY47" fmla="*/ 2449470 h 4740274"/>
              <a:gd name="connsiteX48" fmla="*/ 1221006 w 1308907"/>
              <a:gd name="connsiteY48" fmla="*/ 2711589 h 4740274"/>
              <a:gd name="connsiteX49" fmla="*/ 984840 w 1308907"/>
              <a:gd name="connsiteY49" fmla="*/ 2937796 h 4740274"/>
              <a:gd name="connsiteX50" fmla="*/ 834831 w 1308907"/>
              <a:gd name="connsiteY50" fmla="*/ 3291966 h 4740274"/>
              <a:gd name="connsiteX51" fmla="*/ 905871 w 1308907"/>
              <a:gd name="connsiteY51" fmla="*/ 4740274 h 4740274"/>
              <a:gd name="connsiteX52" fmla="*/ 455060 w 1308907"/>
              <a:gd name="connsiteY52" fmla="*/ 4740274 h 4740274"/>
              <a:gd name="connsiteX53" fmla="*/ 460648 w 1308907"/>
              <a:gd name="connsiteY53" fmla="*/ 4576503 h 4740274"/>
              <a:gd name="connsiteX54" fmla="*/ 496340 w 1308907"/>
              <a:gd name="connsiteY54" fmla="*/ 3275454 h 4740274"/>
              <a:gd name="connsiteX55" fmla="*/ 350969 w 1308907"/>
              <a:gd name="connsiteY55" fmla="*/ 2948528 h 4740274"/>
              <a:gd name="connsiteX56" fmla="*/ 141684 w 1308907"/>
              <a:gd name="connsiteY56" fmla="*/ 2727687 h 4740274"/>
              <a:gd name="connsiteX57" fmla="*/ 2454 w 1308907"/>
              <a:gd name="connsiteY57" fmla="*/ 2428005 h 4740274"/>
              <a:gd name="connsiteX58" fmla="*/ 86292 w 1308907"/>
              <a:gd name="connsiteY58" fmla="*/ 639405 h 4740274"/>
              <a:gd name="connsiteX59" fmla="*/ 111670 w 1308907"/>
              <a:gd name="connsiteY59" fmla="*/ 203916 h 4740274"/>
              <a:gd name="connsiteX60" fmla="*/ 111670 w 1308907"/>
              <a:gd name="connsiteY60" fmla="*/ 199376 h 4740274"/>
              <a:gd name="connsiteX61" fmla="*/ 170132 w 1308907"/>
              <a:gd name="connsiteY61" fmla="*/ 0 h 47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08907" h="4740274">
                <a:moveTo>
                  <a:pt x="170132" y="0"/>
                </a:moveTo>
                <a:cubicBezTo>
                  <a:pt x="199269" y="0"/>
                  <a:pt x="222892" y="74301"/>
                  <a:pt x="227091" y="170068"/>
                </a:cubicBezTo>
                <a:lnTo>
                  <a:pt x="228594" y="170068"/>
                </a:lnTo>
                <a:lnTo>
                  <a:pt x="246327" y="496994"/>
                </a:lnTo>
                <a:lnTo>
                  <a:pt x="265563" y="1767135"/>
                </a:lnTo>
                <a:cubicBezTo>
                  <a:pt x="266692" y="1822036"/>
                  <a:pt x="263809" y="1853407"/>
                  <a:pt x="267067" y="1905419"/>
                </a:cubicBezTo>
                <a:cubicBezTo>
                  <a:pt x="268446" y="1942982"/>
                  <a:pt x="300841" y="1973116"/>
                  <a:pt x="340943" y="1973116"/>
                </a:cubicBezTo>
                <a:cubicBezTo>
                  <a:pt x="379855" y="1973116"/>
                  <a:pt x="411123" y="1944634"/>
                  <a:pt x="414005" y="1908721"/>
                </a:cubicBezTo>
                <a:cubicBezTo>
                  <a:pt x="414382" y="1877349"/>
                  <a:pt x="414382" y="1846390"/>
                  <a:pt x="414820" y="1815432"/>
                </a:cubicBezTo>
                <a:cubicBezTo>
                  <a:pt x="415196" y="1781582"/>
                  <a:pt x="416010" y="1747734"/>
                  <a:pt x="416324" y="1713886"/>
                </a:cubicBezTo>
                <a:lnTo>
                  <a:pt x="443268" y="425583"/>
                </a:lnTo>
                <a:cubicBezTo>
                  <a:pt x="446150" y="380176"/>
                  <a:pt x="452040" y="250149"/>
                  <a:pt x="452479" y="204743"/>
                </a:cubicBezTo>
                <a:cubicBezTo>
                  <a:pt x="453043" y="161400"/>
                  <a:pt x="457930" y="119709"/>
                  <a:pt x="466326" y="77604"/>
                </a:cubicBezTo>
                <a:cubicBezTo>
                  <a:pt x="469773" y="60267"/>
                  <a:pt x="484436" y="-1652"/>
                  <a:pt x="510940" y="827"/>
                </a:cubicBezTo>
                <a:cubicBezTo>
                  <a:pt x="515390" y="1239"/>
                  <a:pt x="520465" y="2890"/>
                  <a:pt x="525540" y="7843"/>
                </a:cubicBezTo>
                <a:cubicBezTo>
                  <a:pt x="541770" y="22291"/>
                  <a:pt x="547597" y="48296"/>
                  <a:pt x="552485" y="68523"/>
                </a:cubicBezTo>
                <a:cubicBezTo>
                  <a:pt x="565079" y="119709"/>
                  <a:pt x="568839" y="172133"/>
                  <a:pt x="571721" y="224555"/>
                </a:cubicBezTo>
                <a:cubicBezTo>
                  <a:pt x="573350" y="255515"/>
                  <a:pt x="572348" y="1029075"/>
                  <a:pt x="574039" y="1060033"/>
                </a:cubicBezTo>
                <a:lnTo>
                  <a:pt x="577110" y="1373338"/>
                </a:lnTo>
                <a:cubicBezTo>
                  <a:pt x="578112" y="1427000"/>
                  <a:pt x="579554" y="1838548"/>
                  <a:pt x="577861" y="1905419"/>
                </a:cubicBezTo>
                <a:cubicBezTo>
                  <a:pt x="580180" y="1942982"/>
                  <a:pt x="612450" y="1973116"/>
                  <a:pt x="652490" y="1973116"/>
                </a:cubicBezTo>
                <a:cubicBezTo>
                  <a:pt x="691966" y="1973116"/>
                  <a:pt x="723547" y="1943807"/>
                  <a:pt x="725614" y="1907069"/>
                </a:cubicBezTo>
                <a:cubicBezTo>
                  <a:pt x="729312" y="1827402"/>
                  <a:pt x="726367" y="1767135"/>
                  <a:pt x="726367" y="1767135"/>
                </a:cubicBezTo>
                <a:lnTo>
                  <a:pt x="744037" y="479245"/>
                </a:lnTo>
                <a:lnTo>
                  <a:pt x="754814" y="278631"/>
                </a:lnTo>
                <a:cubicBezTo>
                  <a:pt x="755253" y="235288"/>
                  <a:pt x="766407" y="119709"/>
                  <a:pt x="774803" y="77604"/>
                </a:cubicBezTo>
                <a:cubicBezTo>
                  <a:pt x="778312" y="60267"/>
                  <a:pt x="792974" y="-1652"/>
                  <a:pt x="819417" y="827"/>
                </a:cubicBezTo>
                <a:cubicBezTo>
                  <a:pt x="823991" y="1239"/>
                  <a:pt x="829004" y="2890"/>
                  <a:pt x="834080" y="7843"/>
                </a:cubicBezTo>
                <a:cubicBezTo>
                  <a:pt x="850183" y="22291"/>
                  <a:pt x="856887" y="48296"/>
                  <a:pt x="861775" y="68523"/>
                </a:cubicBezTo>
                <a:cubicBezTo>
                  <a:pt x="874370" y="119709"/>
                  <a:pt x="878130" y="172133"/>
                  <a:pt x="881012" y="224555"/>
                </a:cubicBezTo>
                <a:cubicBezTo>
                  <a:pt x="883018" y="261707"/>
                  <a:pt x="885084" y="298858"/>
                  <a:pt x="887152" y="336008"/>
                </a:cubicBezTo>
                <a:cubicBezTo>
                  <a:pt x="889408" y="378525"/>
                  <a:pt x="891789" y="421042"/>
                  <a:pt x="894045" y="463971"/>
                </a:cubicBezTo>
                <a:lnTo>
                  <a:pt x="921741" y="1644538"/>
                </a:lnTo>
                <a:cubicBezTo>
                  <a:pt x="924561" y="1733287"/>
                  <a:pt x="924373" y="1821624"/>
                  <a:pt x="928697" y="1909959"/>
                </a:cubicBezTo>
                <a:cubicBezTo>
                  <a:pt x="931015" y="1947522"/>
                  <a:pt x="963410" y="1977244"/>
                  <a:pt x="1003325" y="1977244"/>
                </a:cubicBezTo>
                <a:cubicBezTo>
                  <a:pt x="1043615" y="1977244"/>
                  <a:pt x="1076449" y="1946697"/>
                  <a:pt x="1077139" y="1908721"/>
                </a:cubicBezTo>
                <a:lnTo>
                  <a:pt x="1077139" y="1753927"/>
                </a:lnTo>
                <a:lnTo>
                  <a:pt x="1075634" y="532907"/>
                </a:lnTo>
                <a:cubicBezTo>
                  <a:pt x="1079394" y="474291"/>
                  <a:pt x="1088982" y="263770"/>
                  <a:pt x="1089482" y="220840"/>
                </a:cubicBezTo>
                <a:cubicBezTo>
                  <a:pt x="1089984" y="177911"/>
                  <a:pt x="1098757" y="119709"/>
                  <a:pt x="1107153" y="77604"/>
                </a:cubicBezTo>
                <a:cubicBezTo>
                  <a:pt x="1110599" y="60267"/>
                  <a:pt x="1126076" y="-1652"/>
                  <a:pt x="1152518" y="827"/>
                </a:cubicBezTo>
                <a:cubicBezTo>
                  <a:pt x="1157031" y="1239"/>
                  <a:pt x="1161980" y="2890"/>
                  <a:pt x="1167181" y="7843"/>
                </a:cubicBezTo>
                <a:cubicBezTo>
                  <a:pt x="1183347" y="22291"/>
                  <a:pt x="1209101" y="62332"/>
                  <a:pt x="1214114" y="82144"/>
                </a:cubicBezTo>
                <a:cubicBezTo>
                  <a:pt x="1226583" y="133330"/>
                  <a:pt x="1230342" y="175847"/>
                  <a:pt x="1233350" y="228271"/>
                </a:cubicBezTo>
                <a:cubicBezTo>
                  <a:pt x="1233350" y="228271"/>
                  <a:pt x="1248702" y="484611"/>
                  <a:pt x="1248702" y="484611"/>
                </a:cubicBezTo>
                <a:lnTo>
                  <a:pt x="1250269" y="513918"/>
                </a:lnTo>
                <a:lnTo>
                  <a:pt x="1285609" y="1165294"/>
                </a:lnTo>
                <a:cubicBezTo>
                  <a:pt x="1303342" y="1744844"/>
                  <a:pt x="1307164" y="2449470"/>
                  <a:pt x="1307164" y="2449470"/>
                </a:cubicBezTo>
                <a:cubicBezTo>
                  <a:pt x="1323393" y="2610456"/>
                  <a:pt x="1221006" y="2711589"/>
                  <a:pt x="1221006" y="2711589"/>
                </a:cubicBezTo>
                <a:lnTo>
                  <a:pt x="984840" y="2937796"/>
                </a:lnTo>
                <a:cubicBezTo>
                  <a:pt x="845170" y="3072364"/>
                  <a:pt x="834831" y="3291966"/>
                  <a:pt x="834831" y="3291966"/>
                </a:cubicBezTo>
                <a:lnTo>
                  <a:pt x="905871" y="4740274"/>
                </a:lnTo>
                <a:lnTo>
                  <a:pt x="455060" y="4740274"/>
                </a:lnTo>
                <a:lnTo>
                  <a:pt x="460648" y="4576503"/>
                </a:lnTo>
                <a:cubicBezTo>
                  <a:pt x="480159" y="3994733"/>
                  <a:pt x="499004" y="3385461"/>
                  <a:pt x="496340" y="3275454"/>
                </a:cubicBezTo>
                <a:cubicBezTo>
                  <a:pt x="491078" y="3055440"/>
                  <a:pt x="350969" y="2948528"/>
                  <a:pt x="350969" y="2948528"/>
                </a:cubicBezTo>
                <a:lnTo>
                  <a:pt x="141684" y="2727687"/>
                </a:lnTo>
                <a:cubicBezTo>
                  <a:pt x="-30068" y="2582799"/>
                  <a:pt x="2454" y="2428005"/>
                  <a:pt x="2454" y="2428005"/>
                </a:cubicBezTo>
                <a:lnTo>
                  <a:pt x="86292" y="639405"/>
                </a:lnTo>
                <a:lnTo>
                  <a:pt x="111670" y="203916"/>
                </a:lnTo>
                <a:lnTo>
                  <a:pt x="111670" y="199376"/>
                </a:lnTo>
                <a:cubicBezTo>
                  <a:pt x="111670" y="89162"/>
                  <a:pt x="138112" y="0"/>
                  <a:pt x="170132" y="0"/>
                </a:cubicBezTo>
                <a:close/>
              </a:path>
            </a:pathLst>
          </a:custGeom>
          <a:solidFill>
            <a:schemeClr val="tx2">
              <a:lumMod val="90000"/>
              <a:lumOff val="10000"/>
            </a:schemeClr>
          </a:solidFill>
          <a:ln w="12700" cap="flat">
            <a:noFill/>
            <a:miter lim="400000"/>
          </a:ln>
          <a:effectLst/>
        </p:spPr>
        <p:txBody>
          <a:bodyPr wrap="square" lIns="26789" tIns="26789" rIns="26789" bIns="26789" numCol="1" anchor="ctr">
            <a:noAutofit/>
          </a:bodyPr>
          <a:lstStyle/>
          <a:p>
            <a:endParaRPr sz="2532" dirty="0">
              <a:latin typeface="Open Sans Light" panose="020B0306030504020204" pitchFamily="34" charset="0"/>
            </a:endParaRPr>
          </a:p>
        </p:txBody>
      </p:sp>
      <p:sp>
        <p:nvSpPr>
          <p:cNvPr id="4" name="Shape">
            <a:extLst>
              <a:ext uri="{FF2B5EF4-FFF2-40B4-BE49-F238E27FC236}">
                <a16:creationId xmlns:a16="http://schemas.microsoft.com/office/drawing/2014/main" id="{5C9A7D1F-DA20-E81B-BB24-83828CC66ECD}"/>
              </a:ext>
            </a:extLst>
          </p:cNvPr>
          <p:cNvSpPr/>
          <p:nvPr/>
        </p:nvSpPr>
        <p:spPr>
          <a:xfrm>
            <a:off x="1524389" y="3516581"/>
            <a:ext cx="3200275" cy="1105300"/>
          </a:xfrm>
          <a:custGeom>
            <a:avLst/>
            <a:gdLst/>
            <a:ahLst/>
            <a:cxnLst>
              <a:cxn ang="0">
                <a:pos x="wd2" y="hd2"/>
              </a:cxn>
              <a:cxn ang="5400000">
                <a:pos x="wd2" y="hd2"/>
              </a:cxn>
              <a:cxn ang="10800000">
                <a:pos x="wd2" y="hd2"/>
              </a:cxn>
              <a:cxn ang="16200000">
                <a:pos x="wd2" y="hd2"/>
              </a:cxn>
            </a:cxnLst>
            <a:rect l="0" t="0" r="r" b="b"/>
            <a:pathLst>
              <a:path w="21561" h="21558" extrusionOk="0">
                <a:moveTo>
                  <a:pt x="3298" y="10"/>
                </a:moveTo>
                <a:cubicBezTo>
                  <a:pt x="2584" y="117"/>
                  <a:pt x="1877" y="1043"/>
                  <a:pt x="1222" y="1858"/>
                </a:cubicBezTo>
                <a:cubicBezTo>
                  <a:pt x="674" y="2539"/>
                  <a:pt x="172" y="3729"/>
                  <a:pt x="31" y="5403"/>
                </a:cubicBezTo>
                <a:cubicBezTo>
                  <a:pt x="-19" y="5992"/>
                  <a:pt x="0" y="6599"/>
                  <a:pt x="31" y="7198"/>
                </a:cubicBezTo>
                <a:cubicBezTo>
                  <a:pt x="127" y="9099"/>
                  <a:pt x="584" y="10701"/>
                  <a:pt x="1218" y="10783"/>
                </a:cubicBezTo>
                <a:cubicBezTo>
                  <a:pt x="2019" y="10886"/>
                  <a:pt x="2803" y="9012"/>
                  <a:pt x="3601" y="8987"/>
                </a:cubicBezTo>
                <a:cubicBezTo>
                  <a:pt x="4398" y="8962"/>
                  <a:pt x="5192" y="10776"/>
                  <a:pt x="5988" y="10783"/>
                </a:cubicBezTo>
                <a:cubicBezTo>
                  <a:pt x="6785" y="10789"/>
                  <a:pt x="7581" y="8989"/>
                  <a:pt x="8378" y="8987"/>
                </a:cubicBezTo>
                <a:cubicBezTo>
                  <a:pt x="9174" y="8986"/>
                  <a:pt x="9969" y="10787"/>
                  <a:pt x="10765" y="10783"/>
                </a:cubicBezTo>
                <a:cubicBezTo>
                  <a:pt x="10771" y="10783"/>
                  <a:pt x="10776" y="10776"/>
                  <a:pt x="10781" y="10776"/>
                </a:cubicBezTo>
                <a:cubicBezTo>
                  <a:pt x="10786" y="10776"/>
                  <a:pt x="10791" y="10783"/>
                  <a:pt x="10797" y="10783"/>
                </a:cubicBezTo>
                <a:cubicBezTo>
                  <a:pt x="11593" y="10787"/>
                  <a:pt x="12388" y="8986"/>
                  <a:pt x="13184" y="8987"/>
                </a:cubicBezTo>
                <a:cubicBezTo>
                  <a:pt x="13981" y="8989"/>
                  <a:pt x="14777" y="10789"/>
                  <a:pt x="15574" y="10783"/>
                </a:cubicBezTo>
                <a:cubicBezTo>
                  <a:pt x="16370" y="10776"/>
                  <a:pt x="17164" y="8962"/>
                  <a:pt x="17961" y="8987"/>
                </a:cubicBezTo>
                <a:cubicBezTo>
                  <a:pt x="18759" y="9012"/>
                  <a:pt x="19543" y="10886"/>
                  <a:pt x="20344" y="10783"/>
                </a:cubicBezTo>
                <a:cubicBezTo>
                  <a:pt x="20978" y="10701"/>
                  <a:pt x="21435" y="9099"/>
                  <a:pt x="21531" y="7198"/>
                </a:cubicBezTo>
                <a:cubicBezTo>
                  <a:pt x="21562" y="6599"/>
                  <a:pt x="21581" y="5992"/>
                  <a:pt x="21531" y="5403"/>
                </a:cubicBezTo>
                <a:cubicBezTo>
                  <a:pt x="21390" y="3729"/>
                  <a:pt x="20888" y="2539"/>
                  <a:pt x="20340" y="1858"/>
                </a:cubicBezTo>
                <a:cubicBezTo>
                  <a:pt x="19685" y="1043"/>
                  <a:pt x="18978" y="117"/>
                  <a:pt x="18264" y="10"/>
                </a:cubicBezTo>
                <a:cubicBezTo>
                  <a:pt x="18162" y="-5"/>
                  <a:pt x="18061" y="-4"/>
                  <a:pt x="17959" y="17"/>
                </a:cubicBezTo>
                <a:cubicBezTo>
                  <a:pt x="17164" y="177"/>
                  <a:pt x="16371" y="1844"/>
                  <a:pt x="15572" y="1812"/>
                </a:cubicBezTo>
                <a:cubicBezTo>
                  <a:pt x="14776" y="1780"/>
                  <a:pt x="13981" y="9"/>
                  <a:pt x="13184" y="17"/>
                </a:cubicBezTo>
                <a:cubicBezTo>
                  <a:pt x="12388" y="24"/>
                  <a:pt x="11593" y="1816"/>
                  <a:pt x="10797" y="1812"/>
                </a:cubicBezTo>
                <a:cubicBezTo>
                  <a:pt x="10791" y="1812"/>
                  <a:pt x="10786" y="1806"/>
                  <a:pt x="10781" y="1806"/>
                </a:cubicBezTo>
                <a:cubicBezTo>
                  <a:pt x="10776" y="1806"/>
                  <a:pt x="10771" y="1812"/>
                  <a:pt x="10765" y="1812"/>
                </a:cubicBezTo>
                <a:cubicBezTo>
                  <a:pt x="9969" y="1816"/>
                  <a:pt x="9174" y="24"/>
                  <a:pt x="8378" y="17"/>
                </a:cubicBezTo>
                <a:cubicBezTo>
                  <a:pt x="7581" y="9"/>
                  <a:pt x="6786" y="1780"/>
                  <a:pt x="5990" y="1812"/>
                </a:cubicBezTo>
                <a:cubicBezTo>
                  <a:pt x="5191" y="1844"/>
                  <a:pt x="4398" y="177"/>
                  <a:pt x="3603" y="17"/>
                </a:cubicBezTo>
                <a:cubicBezTo>
                  <a:pt x="3501" y="-4"/>
                  <a:pt x="3400" y="-5"/>
                  <a:pt x="3298" y="10"/>
                </a:cubicBezTo>
                <a:close/>
                <a:moveTo>
                  <a:pt x="1106" y="12403"/>
                </a:moveTo>
                <a:cubicBezTo>
                  <a:pt x="850" y="12422"/>
                  <a:pt x="597" y="12991"/>
                  <a:pt x="418" y="13671"/>
                </a:cubicBezTo>
                <a:cubicBezTo>
                  <a:pt x="221" y="14425"/>
                  <a:pt x="77" y="15295"/>
                  <a:pt x="31" y="16247"/>
                </a:cubicBezTo>
                <a:cubicBezTo>
                  <a:pt x="4" y="16806"/>
                  <a:pt x="8" y="17372"/>
                  <a:pt x="31" y="17932"/>
                </a:cubicBezTo>
                <a:cubicBezTo>
                  <a:pt x="71" y="18899"/>
                  <a:pt x="189" y="19805"/>
                  <a:pt x="418" y="20482"/>
                </a:cubicBezTo>
                <a:cubicBezTo>
                  <a:pt x="653" y="21174"/>
                  <a:pt x="990" y="21595"/>
                  <a:pt x="1361" y="21556"/>
                </a:cubicBezTo>
                <a:lnTo>
                  <a:pt x="10781" y="21556"/>
                </a:lnTo>
                <a:lnTo>
                  <a:pt x="20201" y="21556"/>
                </a:lnTo>
                <a:cubicBezTo>
                  <a:pt x="20572" y="21595"/>
                  <a:pt x="20909" y="21174"/>
                  <a:pt x="21144" y="20482"/>
                </a:cubicBezTo>
                <a:cubicBezTo>
                  <a:pt x="21373" y="19805"/>
                  <a:pt x="21491" y="18899"/>
                  <a:pt x="21531" y="17932"/>
                </a:cubicBezTo>
                <a:cubicBezTo>
                  <a:pt x="21554" y="17372"/>
                  <a:pt x="21558" y="16806"/>
                  <a:pt x="21531" y="16247"/>
                </a:cubicBezTo>
                <a:cubicBezTo>
                  <a:pt x="21485" y="15295"/>
                  <a:pt x="21341" y="14425"/>
                  <a:pt x="21144" y="13671"/>
                </a:cubicBezTo>
                <a:cubicBezTo>
                  <a:pt x="20965" y="12991"/>
                  <a:pt x="20712" y="12422"/>
                  <a:pt x="20456" y="12403"/>
                </a:cubicBezTo>
                <a:cubicBezTo>
                  <a:pt x="20371" y="12396"/>
                  <a:pt x="20284" y="12452"/>
                  <a:pt x="20201" y="12585"/>
                </a:cubicBezTo>
                <a:cubicBezTo>
                  <a:pt x="20170" y="12635"/>
                  <a:pt x="20140" y="12693"/>
                  <a:pt x="20111" y="12754"/>
                </a:cubicBezTo>
                <a:cubicBezTo>
                  <a:pt x="19337" y="14405"/>
                  <a:pt x="18603" y="16233"/>
                  <a:pt x="17753" y="17535"/>
                </a:cubicBezTo>
                <a:cubicBezTo>
                  <a:pt x="17623" y="17735"/>
                  <a:pt x="17487" y="17914"/>
                  <a:pt x="17345" y="17919"/>
                </a:cubicBezTo>
                <a:cubicBezTo>
                  <a:pt x="17203" y="17925"/>
                  <a:pt x="17070" y="17748"/>
                  <a:pt x="16940" y="17548"/>
                </a:cubicBezTo>
                <a:cubicBezTo>
                  <a:pt x="16141" y="16320"/>
                  <a:pt x="15516" y="14328"/>
                  <a:pt x="14741" y="12982"/>
                </a:cubicBezTo>
                <a:cubicBezTo>
                  <a:pt x="14679" y="12875"/>
                  <a:pt x="14616" y="12773"/>
                  <a:pt x="14550" y="12689"/>
                </a:cubicBezTo>
                <a:cubicBezTo>
                  <a:pt x="14262" y="12322"/>
                  <a:pt x="13933" y="12324"/>
                  <a:pt x="13645" y="12695"/>
                </a:cubicBezTo>
                <a:cubicBezTo>
                  <a:pt x="13579" y="12781"/>
                  <a:pt x="13515" y="12886"/>
                  <a:pt x="13453" y="12995"/>
                </a:cubicBezTo>
                <a:cubicBezTo>
                  <a:pt x="12680" y="14346"/>
                  <a:pt x="12050" y="16306"/>
                  <a:pt x="11256" y="17548"/>
                </a:cubicBezTo>
                <a:cubicBezTo>
                  <a:pt x="11126" y="17751"/>
                  <a:pt x="10993" y="17930"/>
                  <a:pt x="10850" y="17932"/>
                </a:cubicBezTo>
                <a:cubicBezTo>
                  <a:pt x="10827" y="17933"/>
                  <a:pt x="10804" y="17902"/>
                  <a:pt x="10781" y="17893"/>
                </a:cubicBezTo>
                <a:cubicBezTo>
                  <a:pt x="10758" y="17902"/>
                  <a:pt x="10735" y="17933"/>
                  <a:pt x="10712" y="17932"/>
                </a:cubicBezTo>
                <a:cubicBezTo>
                  <a:pt x="10569" y="17930"/>
                  <a:pt x="10436" y="17751"/>
                  <a:pt x="10306" y="17548"/>
                </a:cubicBezTo>
                <a:cubicBezTo>
                  <a:pt x="9512" y="16306"/>
                  <a:pt x="8882" y="14346"/>
                  <a:pt x="8109" y="12995"/>
                </a:cubicBezTo>
                <a:cubicBezTo>
                  <a:pt x="8047" y="12886"/>
                  <a:pt x="7983" y="12781"/>
                  <a:pt x="7917" y="12695"/>
                </a:cubicBezTo>
                <a:cubicBezTo>
                  <a:pt x="7629" y="12324"/>
                  <a:pt x="7300" y="12322"/>
                  <a:pt x="7012" y="12689"/>
                </a:cubicBezTo>
                <a:cubicBezTo>
                  <a:pt x="6946" y="12773"/>
                  <a:pt x="6883" y="12875"/>
                  <a:pt x="6821" y="12982"/>
                </a:cubicBezTo>
                <a:cubicBezTo>
                  <a:pt x="6046" y="14328"/>
                  <a:pt x="5421" y="16320"/>
                  <a:pt x="4622" y="17548"/>
                </a:cubicBezTo>
                <a:cubicBezTo>
                  <a:pt x="4492" y="17748"/>
                  <a:pt x="4359" y="17925"/>
                  <a:pt x="4217" y="17919"/>
                </a:cubicBezTo>
                <a:cubicBezTo>
                  <a:pt x="4075" y="17914"/>
                  <a:pt x="3939" y="17735"/>
                  <a:pt x="3809" y="17535"/>
                </a:cubicBezTo>
                <a:cubicBezTo>
                  <a:pt x="2959" y="16233"/>
                  <a:pt x="2225" y="14405"/>
                  <a:pt x="1451" y="12754"/>
                </a:cubicBezTo>
                <a:cubicBezTo>
                  <a:pt x="1422" y="12693"/>
                  <a:pt x="1392" y="12635"/>
                  <a:pt x="1361" y="12585"/>
                </a:cubicBezTo>
                <a:cubicBezTo>
                  <a:pt x="1278" y="12452"/>
                  <a:pt x="1191" y="12396"/>
                  <a:pt x="1106" y="12403"/>
                </a:cubicBezTo>
                <a:close/>
              </a:path>
            </a:pathLst>
          </a:custGeom>
          <a:solidFill>
            <a:schemeClr val="accent6"/>
          </a:solidFill>
          <a:ln w="12700" cap="flat">
            <a:noFill/>
            <a:miter lim="400000"/>
          </a:ln>
          <a:effectLst/>
        </p:spPr>
        <p:txBody>
          <a:bodyPr wrap="square" lIns="26789" tIns="26789" rIns="26789" bIns="26789" numCol="1" anchor="ctr">
            <a:noAutofit/>
          </a:bodyPr>
          <a:lstStyle/>
          <a:p>
            <a:endParaRPr sz="2532" dirty="0">
              <a:latin typeface="Open Sans Light" panose="020B0306030504020204" pitchFamily="34" charset="0"/>
            </a:endParaRPr>
          </a:p>
        </p:txBody>
      </p:sp>
      <p:sp>
        <p:nvSpPr>
          <p:cNvPr id="5" name="Shape">
            <a:extLst>
              <a:ext uri="{FF2B5EF4-FFF2-40B4-BE49-F238E27FC236}">
                <a16:creationId xmlns:a16="http://schemas.microsoft.com/office/drawing/2014/main" id="{CBE927DE-75AA-D8DC-75BB-368EBC27B6A4}"/>
              </a:ext>
            </a:extLst>
          </p:cNvPr>
          <p:cNvSpPr/>
          <p:nvPr/>
        </p:nvSpPr>
        <p:spPr>
          <a:xfrm>
            <a:off x="1527036" y="2618923"/>
            <a:ext cx="3194980" cy="2668291"/>
          </a:xfrm>
          <a:custGeom>
            <a:avLst/>
            <a:gdLst/>
            <a:ahLst/>
            <a:cxnLst>
              <a:cxn ang="0">
                <a:pos x="wd2" y="hd2"/>
              </a:cxn>
              <a:cxn ang="5400000">
                <a:pos x="wd2" y="hd2"/>
              </a:cxn>
              <a:cxn ang="10800000">
                <a:pos x="wd2" y="hd2"/>
              </a:cxn>
              <a:cxn ang="16200000">
                <a:pos x="wd2" y="hd2"/>
              </a:cxn>
            </a:cxnLst>
            <a:rect l="0" t="0" r="r" b="b"/>
            <a:pathLst>
              <a:path w="21585" h="21584" extrusionOk="0">
                <a:moveTo>
                  <a:pt x="10793" y="0"/>
                </a:moveTo>
                <a:cubicBezTo>
                  <a:pt x="5375" y="0"/>
                  <a:pt x="906" y="2529"/>
                  <a:pt x="195" y="5782"/>
                </a:cubicBezTo>
                <a:cubicBezTo>
                  <a:pt x="145" y="6009"/>
                  <a:pt x="189" y="6222"/>
                  <a:pt x="319" y="6405"/>
                </a:cubicBezTo>
                <a:cubicBezTo>
                  <a:pt x="449" y="6589"/>
                  <a:pt x="631" y="6675"/>
                  <a:pt x="842" y="6675"/>
                </a:cubicBezTo>
                <a:lnTo>
                  <a:pt x="10793" y="6675"/>
                </a:lnTo>
                <a:lnTo>
                  <a:pt x="20744" y="6675"/>
                </a:lnTo>
                <a:cubicBezTo>
                  <a:pt x="20955" y="6675"/>
                  <a:pt x="21137" y="6589"/>
                  <a:pt x="21267" y="6405"/>
                </a:cubicBezTo>
                <a:cubicBezTo>
                  <a:pt x="21397" y="6222"/>
                  <a:pt x="21441" y="6009"/>
                  <a:pt x="21391" y="5782"/>
                </a:cubicBezTo>
                <a:cubicBezTo>
                  <a:pt x="20680" y="2529"/>
                  <a:pt x="16211" y="0"/>
                  <a:pt x="10793" y="0"/>
                </a:cubicBezTo>
                <a:close/>
                <a:moveTo>
                  <a:pt x="7436" y="1640"/>
                </a:moveTo>
                <a:cubicBezTo>
                  <a:pt x="7767" y="1640"/>
                  <a:pt x="8035" y="1874"/>
                  <a:pt x="8035" y="2161"/>
                </a:cubicBezTo>
                <a:cubicBezTo>
                  <a:pt x="8035" y="2447"/>
                  <a:pt x="7767" y="2682"/>
                  <a:pt x="7436" y="2682"/>
                </a:cubicBezTo>
                <a:cubicBezTo>
                  <a:pt x="7103" y="2682"/>
                  <a:pt x="6834" y="2447"/>
                  <a:pt x="6834" y="2161"/>
                </a:cubicBezTo>
                <a:cubicBezTo>
                  <a:pt x="6834" y="1874"/>
                  <a:pt x="7103" y="1640"/>
                  <a:pt x="7436" y="1640"/>
                </a:cubicBezTo>
                <a:close/>
                <a:moveTo>
                  <a:pt x="14150" y="1640"/>
                </a:moveTo>
                <a:cubicBezTo>
                  <a:pt x="14483" y="1640"/>
                  <a:pt x="14752" y="1874"/>
                  <a:pt x="14752" y="2161"/>
                </a:cubicBezTo>
                <a:cubicBezTo>
                  <a:pt x="14752" y="2447"/>
                  <a:pt x="14483" y="2682"/>
                  <a:pt x="14150" y="2682"/>
                </a:cubicBezTo>
                <a:cubicBezTo>
                  <a:pt x="13819" y="2682"/>
                  <a:pt x="13551" y="2447"/>
                  <a:pt x="13551" y="2161"/>
                </a:cubicBezTo>
                <a:cubicBezTo>
                  <a:pt x="13551" y="1874"/>
                  <a:pt x="13819" y="1640"/>
                  <a:pt x="14150" y="1640"/>
                </a:cubicBezTo>
                <a:close/>
                <a:moveTo>
                  <a:pt x="4067" y="3753"/>
                </a:moveTo>
                <a:cubicBezTo>
                  <a:pt x="4399" y="3753"/>
                  <a:pt x="4669" y="3987"/>
                  <a:pt x="4669" y="4273"/>
                </a:cubicBezTo>
                <a:cubicBezTo>
                  <a:pt x="4669" y="4561"/>
                  <a:pt x="4399" y="4791"/>
                  <a:pt x="4067" y="4791"/>
                </a:cubicBezTo>
                <a:cubicBezTo>
                  <a:pt x="3735" y="4791"/>
                  <a:pt x="3465" y="4561"/>
                  <a:pt x="3465" y="4273"/>
                </a:cubicBezTo>
                <a:cubicBezTo>
                  <a:pt x="3465" y="3987"/>
                  <a:pt x="3735" y="3753"/>
                  <a:pt x="4067" y="3753"/>
                </a:cubicBezTo>
                <a:close/>
                <a:moveTo>
                  <a:pt x="17519" y="3753"/>
                </a:moveTo>
                <a:cubicBezTo>
                  <a:pt x="17851" y="3753"/>
                  <a:pt x="18121" y="3987"/>
                  <a:pt x="18121" y="4273"/>
                </a:cubicBezTo>
                <a:cubicBezTo>
                  <a:pt x="18121" y="4561"/>
                  <a:pt x="17851" y="4791"/>
                  <a:pt x="17519" y="4791"/>
                </a:cubicBezTo>
                <a:cubicBezTo>
                  <a:pt x="17187" y="4791"/>
                  <a:pt x="16917" y="4561"/>
                  <a:pt x="16917" y="4273"/>
                </a:cubicBezTo>
                <a:cubicBezTo>
                  <a:pt x="16917" y="3987"/>
                  <a:pt x="17187" y="3753"/>
                  <a:pt x="17519" y="3753"/>
                </a:cubicBezTo>
                <a:close/>
                <a:moveTo>
                  <a:pt x="10793" y="3766"/>
                </a:moveTo>
                <a:cubicBezTo>
                  <a:pt x="11085" y="3803"/>
                  <a:pt x="11312" y="4012"/>
                  <a:pt x="11312" y="4273"/>
                </a:cubicBezTo>
                <a:cubicBezTo>
                  <a:pt x="11312" y="4536"/>
                  <a:pt x="11085" y="4742"/>
                  <a:pt x="10793" y="4778"/>
                </a:cubicBezTo>
                <a:cubicBezTo>
                  <a:pt x="10501" y="4742"/>
                  <a:pt x="10274" y="4536"/>
                  <a:pt x="10274" y="4273"/>
                </a:cubicBezTo>
                <a:cubicBezTo>
                  <a:pt x="10274" y="4012"/>
                  <a:pt x="10501" y="3803"/>
                  <a:pt x="10793" y="3766"/>
                </a:cubicBezTo>
                <a:close/>
                <a:moveTo>
                  <a:pt x="667" y="17118"/>
                </a:moveTo>
                <a:cubicBezTo>
                  <a:pt x="483" y="17118"/>
                  <a:pt x="319" y="17206"/>
                  <a:pt x="202" y="17345"/>
                </a:cubicBezTo>
                <a:cubicBezTo>
                  <a:pt x="84" y="17483"/>
                  <a:pt x="13" y="17671"/>
                  <a:pt x="13" y="17873"/>
                </a:cubicBezTo>
                <a:cubicBezTo>
                  <a:pt x="-7" y="18125"/>
                  <a:pt x="0" y="18377"/>
                  <a:pt x="13" y="18629"/>
                </a:cubicBezTo>
                <a:cubicBezTo>
                  <a:pt x="57" y="19439"/>
                  <a:pt x="323" y="20178"/>
                  <a:pt x="797" y="20720"/>
                </a:cubicBezTo>
                <a:cubicBezTo>
                  <a:pt x="1276" y="21268"/>
                  <a:pt x="1952" y="21600"/>
                  <a:pt x="2695" y="21583"/>
                </a:cubicBezTo>
                <a:lnTo>
                  <a:pt x="10793" y="21583"/>
                </a:lnTo>
                <a:lnTo>
                  <a:pt x="18891" y="21583"/>
                </a:lnTo>
                <a:cubicBezTo>
                  <a:pt x="19634" y="21600"/>
                  <a:pt x="20310" y="21268"/>
                  <a:pt x="20789" y="20720"/>
                </a:cubicBezTo>
                <a:cubicBezTo>
                  <a:pt x="21263" y="20178"/>
                  <a:pt x="21529" y="19439"/>
                  <a:pt x="21573" y="18629"/>
                </a:cubicBezTo>
                <a:cubicBezTo>
                  <a:pt x="21586" y="18377"/>
                  <a:pt x="21593" y="18125"/>
                  <a:pt x="21573" y="17873"/>
                </a:cubicBezTo>
                <a:cubicBezTo>
                  <a:pt x="21573" y="17671"/>
                  <a:pt x="21502" y="17483"/>
                  <a:pt x="21384" y="17345"/>
                </a:cubicBezTo>
                <a:cubicBezTo>
                  <a:pt x="21267" y="17206"/>
                  <a:pt x="21103" y="17118"/>
                  <a:pt x="20919" y="17118"/>
                </a:cubicBezTo>
                <a:lnTo>
                  <a:pt x="10793" y="17118"/>
                </a:lnTo>
                <a:lnTo>
                  <a:pt x="667" y="17118"/>
                </a:lnTo>
                <a:close/>
              </a:path>
            </a:pathLst>
          </a:custGeom>
          <a:solidFill>
            <a:schemeClr val="tx2">
              <a:lumMod val="50000"/>
              <a:lumOff val="50000"/>
            </a:schemeClr>
          </a:solidFill>
          <a:ln w="12700" cap="flat">
            <a:noFill/>
            <a:miter lim="400000"/>
          </a:ln>
          <a:effectLst/>
        </p:spPr>
        <p:txBody>
          <a:bodyPr wrap="square" lIns="26789" tIns="26789" rIns="26789" bIns="26789" numCol="1" anchor="ctr">
            <a:noAutofit/>
          </a:bodyPr>
          <a:lstStyle/>
          <a:p>
            <a:endParaRPr sz="2532" dirty="0">
              <a:latin typeface="Open Sans Light" panose="020B0306030504020204" pitchFamily="34" charset="0"/>
            </a:endParaRPr>
          </a:p>
        </p:txBody>
      </p:sp>
      <p:grpSp>
        <p:nvGrpSpPr>
          <p:cNvPr id="17" name="Group 16">
            <a:extLst>
              <a:ext uri="{FF2B5EF4-FFF2-40B4-BE49-F238E27FC236}">
                <a16:creationId xmlns:a16="http://schemas.microsoft.com/office/drawing/2014/main" id="{49F56D9A-7EBB-A47F-F059-D47783968D53}"/>
              </a:ext>
            </a:extLst>
          </p:cNvPr>
          <p:cNvGrpSpPr/>
          <p:nvPr/>
        </p:nvGrpSpPr>
        <p:grpSpPr>
          <a:xfrm>
            <a:off x="5408034" y="4009108"/>
            <a:ext cx="5334000" cy="921980"/>
            <a:chOff x="5408034" y="3864975"/>
            <a:chExt cx="5334000" cy="921980"/>
          </a:xfrm>
        </p:grpSpPr>
        <p:sp>
          <p:nvSpPr>
            <p:cNvPr id="11" name="TextBox 10">
              <a:extLst>
                <a:ext uri="{FF2B5EF4-FFF2-40B4-BE49-F238E27FC236}">
                  <a16:creationId xmlns:a16="http://schemas.microsoft.com/office/drawing/2014/main" id="{FA37DA29-2F41-4CE5-DCDD-7B86002DD415}"/>
                </a:ext>
              </a:extLst>
            </p:cNvPr>
            <p:cNvSpPr txBox="1"/>
            <p:nvPr/>
          </p:nvSpPr>
          <p:spPr>
            <a:xfrm>
              <a:off x="6288628" y="3864975"/>
              <a:ext cx="1279646" cy="369332"/>
            </a:xfrm>
            <a:prstGeom prst="rect">
              <a:avLst/>
            </a:prstGeom>
            <a:noFill/>
          </p:spPr>
          <p:txBody>
            <a:bodyPr wrap="none" rtlCol="0" anchor="ctr" anchorCtr="0">
              <a:spAutoFit/>
            </a:bodyPr>
            <a:lstStyle/>
            <a:p>
              <a:r>
                <a:rPr lang="en-US" b="1" dirty="0">
                  <a:solidFill>
                    <a:schemeClr val="tx2"/>
                  </a:solidFill>
                  <a:cs typeface="Poppins" pitchFamily="2" charset="77"/>
                </a:rPr>
                <a:t>What is it?</a:t>
              </a:r>
            </a:p>
          </p:txBody>
        </p:sp>
        <p:sp>
          <p:nvSpPr>
            <p:cNvPr id="12" name="Subtitle 2">
              <a:extLst>
                <a:ext uri="{FF2B5EF4-FFF2-40B4-BE49-F238E27FC236}">
                  <a16:creationId xmlns:a16="http://schemas.microsoft.com/office/drawing/2014/main" id="{1C9BAFB3-13AC-3687-DA02-607920F8DF03}"/>
                </a:ext>
              </a:extLst>
            </p:cNvPr>
            <p:cNvSpPr txBox="1">
              <a:spLocks/>
            </p:cNvSpPr>
            <p:nvPr/>
          </p:nvSpPr>
          <p:spPr>
            <a:xfrm>
              <a:off x="6248973" y="4103207"/>
              <a:ext cx="4493061" cy="68374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600" dirty="0">
                  <a:solidFill>
                    <a:srgbClr val="000000"/>
                  </a:solidFill>
                  <a:latin typeface="Aptos" panose="020B0004020202020204" pitchFamily="34" charset="0"/>
                  <a:cs typeface="+mn-cs"/>
                </a:rPr>
                <a:t>This is run by your local council and entitles your child to a meal and access to holiday activities. </a:t>
              </a:r>
            </a:p>
          </p:txBody>
        </p:sp>
        <p:sp>
          <p:nvSpPr>
            <p:cNvPr id="13" name="Freeform 408">
              <a:extLst>
                <a:ext uri="{FF2B5EF4-FFF2-40B4-BE49-F238E27FC236}">
                  <a16:creationId xmlns:a16="http://schemas.microsoft.com/office/drawing/2014/main" id="{F9525FE9-58CB-F875-0B65-A01E98FFA636}"/>
                </a:ext>
              </a:extLst>
            </p:cNvPr>
            <p:cNvSpPr>
              <a:spLocks noChangeArrowheads="1"/>
            </p:cNvSpPr>
            <p:nvPr/>
          </p:nvSpPr>
          <p:spPr bwMode="auto">
            <a:xfrm>
              <a:off x="5408034" y="4021996"/>
              <a:ext cx="689275" cy="632844"/>
            </a:xfrm>
            <a:custGeom>
              <a:avLst/>
              <a:gdLst/>
              <a:ahLst/>
              <a:cxnLst/>
              <a:rect l="0" t="0" r="r" b="b"/>
              <a:pathLst>
                <a:path w="543686" h="498115">
                  <a:moveTo>
                    <a:pt x="400609" y="330397"/>
                  </a:moveTo>
                  <a:cubicBezTo>
                    <a:pt x="395935" y="340475"/>
                    <a:pt x="389464" y="357031"/>
                    <a:pt x="381915" y="378265"/>
                  </a:cubicBezTo>
                  <a:cubicBezTo>
                    <a:pt x="375085" y="396981"/>
                    <a:pt x="368254" y="417136"/>
                    <a:pt x="362862" y="434411"/>
                  </a:cubicBezTo>
                  <a:cubicBezTo>
                    <a:pt x="354594" y="459605"/>
                    <a:pt x="350999" y="472202"/>
                    <a:pt x="350639" y="474001"/>
                  </a:cubicBezTo>
                  <a:cubicBezTo>
                    <a:pt x="352437" y="475801"/>
                    <a:pt x="367176" y="482639"/>
                    <a:pt x="377242" y="482639"/>
                  </a:cubicBezTo>
                  <a:cubicBezTo>
                    <a:pt x="378320" y="482639"/>
                    <a:pt x="379039" y="482639"/>
                    <a:pt x="379399" y="482279"/>
                  </a:cubicBezTo>
                  <a:cubicBezTo>
                    <a:pt x="381915" y="475441"/>
                    <a:pt x="391981" y="443769"/>
                    <a:pt x="401328" y="407778"/>
                  </a:cubicBezTo>
                  <a:cubicBezTo>
                    <a:pt x="404563" y="396261"/>
                    <a:pt x="407799" y="384384"/>
                    <a:pt x="410674" y="373586"/>
                  </a:cubicBezTo>
                  <a:cubicBezTo>
                    <a:pt x="410674" y="372867"/>
                    <a:pt x="410674" y="372867"/>
                    <a:pt x="410674" y="372507"/>
                  </a:cubicBezTo>
                  <a:cubicBezTo>
                    <a:pt x="411393" y="370347"/>
                    <a:pt x="411753" y="368188"/>
                    <a:pt x="412472" y="365668"/>
                  </a:cubicBezTo>
                  <a:cubicBezTo>
                    <a:pt x="412831" y="364589"/>
                    <a:pt x="413191" y="363149"/>
                    <a:pt x="413191" y="361709"/>
                  </a:cubicBezTo>
                  <a:cubicBezTo>
                    <a:pt x="413910" y="359190"/>
                    <a:pt x="414629" y="356671"/>
                    <a:pt x="414988" y="354511"/>
                  </a:cubicBezTo>
                  <a:cubicBezTo>
                    <a:pt x="415348" y="353432"/>
                    <a:pt x="415348" y="352712"/>
                    <a:pt x="415707" y="351632"/>
                  </a:cubicBezTo>
                  <a:cubicBezTo>
                    <a:pt x="416067" y="349113"/>
                    <a:pt x="416786" y="346953"/>
                    <a:pt x="417505" y="344434"/>
                  </a:cubicBezTo>
                  <a:cubicBezTo>
                    <a:pt x="417505" y="344074"/>
                    <a:pt x="417505" y="343714"/>
                    <a:pt x="417505" y="343354"/>
                  </a:cubicBezTo>
                  <a:cubicBezTo>
                    <a:pt x="418224" y="340475"/>
                    <a:pt x="418583" y="338315"/>
                    <a:pt x="418943" y="336156"/>
                  </a:cubicBezTo>
                  <a:lnTo>
                    <a:pt x="400609" y="330397"/>
                  </a:lnTo>
                  <a:close/>
                  <a:moveTo>
                    <a:pt x="263441" y="244809"/>
                  </a:moveTo>
                  <a:cubicBezTo>
                    <a:pt x="265029" y="244475"/>
                    <a:pt x="267410" y="245144"/>
                    <a:pt x="267807" y="246815"/>
                  </a:cubicBezTo>
                  <a:cubicBezTo>
                    <a:pt x="268203" y="248486"/>
                    <a:pt x="267410" y="249822"/>
                    <a:pt x="265425" y="250157"/>
                  </a:cubicBezTo>
                  <a:cubicBezTo>
                    <a:pt x="263838" y="250491"/>
                    <a:pt x="261854" y="250157"/>
                    <a:pt x="261060" y="248486"/>
                  </a:cubicBezTo>
                  <a:cubicBezTo>
                    <a:pt x="260663" y="246815"/>
                    <a:pt x="261854" y="245144"/>
                    <a:pt x="263441" y="244809"/>
                  </a:cubicBezTo>
                  <a:close/>
                  <a:moveTo>
                    <a:pt x="312484" y="210998"/>
                  </a:moveTo>
                  <a:cubicBezTo>
                    <a:pt x="317274" y="209550"/>
                    <a:pt x="322434" y="212447"/>
                    <a:pt x="324276" y="216792"/>
                  </a:cubicBezTo>
                  <a:cubicBezTo>
                    <a:pt x="325382" y="221498"/>
                    <a:pt x="322802" y="226929"/>
                    <a:pt x="318011" y="228378"/>
                  </a:cubicBezTo>
                  <a:cubicBezTo>
                    <a:pt x="313221" y="229826"/>
                    <a:pt x="308061" y="226929"/>
                    <a:pt x="306587" y="222223"/>
                  </a:cubicBezTo>
                  <a:cubicBezTo>
                    <a:pt x="305113" y="217516"/>
                    <a:pt x="308061" y="212447"/>
                    <a:pt x="312484" y="210998"/>
                  </a:cubicBezTo>
                  <a:close/>
                  <a:moveTo>
                    <a:pt x="279562" y="207169"/>
                  </a:moveTo>
                  <a:cubicBezTo>
                    <a:pt x="281074" y="206375"/>
                    <a:pt x="282963" y="207566"/>
                    <a:pt x="283719" y="209153"/>
                  </a:cubicBezTo>
                  <a:cubicBezTo>
                    <a:pt x="284097" y="211138"/>
                    <a:pt x="283341" y="212726"/>
                    <a:pt x="281452" y="213519"/>
                  </a:cubicBezTo>
                  <a:cubicBezTo>
                    <a:pt x="279562" y="213916"/>
                    <a:pt x="277672" y="213122"/>
                    <a:pt x="277294" y="211138"/>
                  </a:cubicBezTo>
                  <a:cubicBezTo>
                    <a:pt x="276538" y="209153"/>
                    <a:pt x="277672" y="207566"/>
                    <a:pt x="279562" y="207169"/>
                  </a:cubicBezTo>
                  <a:close/>
                  <a:moveTo>
                    <a:pt x="222166" y="203994"/>
                  </a:moveTo>
                  <a:cubicBezTo>
                    <a:pt x="224150" y="203200"/>
                    <a:pt x="225738" y="204391"/>
                    <a:pt x="226532" y="205978"/>
                  </a:cubicBezTo>
                  <a:cubicBezTo>
                    <a:pt x="226928" y="207963"/>
                    <a:pt x="225738" y="209551"/>
                    <a:pt x="224150" y="210344"/>
                  </a:cubicBezTo>
                  <a:cubicBezTo>
                    <a:pt x="222166" y="210741"/>
                    <a:pt x="220182" y="209947"/>
                    <a:pt x="219785" y="208360"/>
                  </a:cubicBezTo>
                  <a:cubicBezTo>
                    <a:pt x="219388" y="206375"/>
                    <a:pt x="220182" y="204391"/>
                    <a:pt x="222166" y="203994"/>
                  </a:cubicBezTo>
                  <a:close/>
                  <a:moveTo>
                    <a:pt x="279316" y="176591"/>
                  </a:moveTo>
                  <a:cubicBezTo>
                    <a:pt x="280904" y="176213"/>
                    <a:pt x="283285" y="177347"/>
                    <a:pt x="283682" y="178859"/>
                  </a:cubicBezTo>
                  <a:cubicBezTo>
                    <a:pt x="284078" y="180371"/>
                    <a:pt x="283285" y="182638"/>
                    <a:pt x="281300" y="183016"/>
                  </a:cubicBezTo>
                  <a:cubicBezTo>
                    <a:pt x="279316" y="183772"/>
                    <a:pt x="277729" y="182638"/>
                    <a:pt x="276935" y="181127"/>
                  </a:cubicBezTo>
                  <a:cubicBezTo>
                    <a:pt x="276538" y="179237"/>
                    <a:pt x="277729" y="177347"/>
                    <a:pt x="279316" y="176591"/>
                  </a:cubicBezTo>
                  <a:close/>
                  <a:moveTo>
                    <a:pt x="325989" y="174110"/>
                  </a:moveTo>
                  <a:cubicBezTo>
                    <a:pt x="329203" y="173038"/>
                    <a:pt x="332775" y="175181"/>
                    <a:pt x="333847" y="178396"/>
                  </a:cubicBezTo>
                  <a:cubicBezTo>
                    <a:pt x="334918" y="181610"/>
                    <a:pt x="332775" y="184825"/>
                    <a:pt x="329560" y="185896"/>
                  </a:cubicBezTo>
                  <a:cubicBezTo>
                    <a:pt x="326346" y="186968"/>
                    <a:pt x="322774" y="185182"/>
                    <a:pt x="321703" y="181968"/>
                  </a:cubicBezTo>
                  <a:cubicBezTo>
                    <a:pt x="320988" y="178753"/>
                    <a:pt x="322774" y="175181"/>
                    <a:pt x="325989" y="174110"/>
                  </a:cubicBezTo>
                  <a:close/>
                  <a:moveTo>
                    <a:pt x="217271" y="155972"/>
                  </a:moveTo>
                  <a:cubicBezTo>
                    <a:pt x="219161" y="155575"/>
                    <a:pt x="221051" y="156766"/>
                    <a:pt x="221429" y="158353"/>
                  </a:cubicBezTo>
                  <a:cubicBezTo>
                    <a:pt x="222185" y="160338"/>
                    <a:pt x="221051" y="162322"/>
                    <a:pt x="219161" y="162719"/>
                  </a:cubicBezTo>
                  <a:cubicBezTo>
                    <a:pt x="217649" y="163116"/>
                    <a:pt x="215759" y="162322"/>
                    <a:pt x="215381" y="160338"/>
                  </a:cubicBezTo>
                  <a:cubicBezTo>
                    <a:pt x="214625" y="158750"/>
                    <a:pt x="215381" y="156766"/>
                    <a:pt x="217271" y="155972"/>
                  </a:cubicBezTo>
                  <a:close/>
                  <a:moveTo>
                    <a:pt x="257091" y="154366"/>
                  </a:moveTo>
                  <a:cubicBezTo>
                    <a:pt x="258679" y="153988"/>
                    <a:pt x="260663" y="155122"/>
                    <a:pt x="261457" y="157012"/>
                  </a:cubicBezTo>
                  <a:cubicBezTo>
                    <a:pt x="261853" y="158146"/>
                    <a:pt x="261060" y="160413"/>
                    <a:pt x="259075" y="160791"/>
                  </a:cubicBezTo>
                  <a:cubicBezTo>
                    <a:pt x="257091" y="161547"/>
                    <a:pt x="255107" y="160413"/>
                    <a:pt x="254710" y="158524"/>
                  </a:cubicBezTo>
                  <a:cubicBezTo>
                    <a:pt x="254313" y="157012"/>
                    <a:pt x="255107" y="155122"/>
                    <a:pt x="257091" y="154366"/>
                  </a:cubicBezTo>
                  <a:close/>
                  <a:moveTo>
                    <a:pt x="299821" y="153156"/>
                  </a:moveTo>
                  <a:cubicBezTo>
                    <a:pt x="301711" y="152400"/>
                    <a:pt x="303601" y="153534"/>
                    <a:pt x="303979" y="155046"/>
                  </a:cubicBezTo>
                  <a:cubicBezTo>
                    <a:pt x="304735" y="156936"/>
                    <a:pt x="303601" y="158826"/>
                    <a:pt x="301711" y="159204"/>
                  </a:cubicBezTo>
                  <a:cubicBezTo>
                    <a:pt x="300199" y="159960"/>
                    <a:pt x="298309" y="158826"/>
                    <a:pt x="297931" y="157314"/>
                  </a:cubicBezTo>
                  <a:cubicBezTo>
                    <a:pt x="297175" y="155424"/>
                    <a:pt x="298309" y="153534"/>
                    <a:pt x="299821" y="153156"/>
                  </a:cubicBezTo>
                  <a:close/>
                  <a:moveTo>
                    <a:pt x="379178" y="138496"/>
                  </a:moveTo>
                  <a:cubicBezTo>
                    <a:pt x="381477" y="138113"/>
                    <a:pt x="384543" y="139263"/>
                    <a:pt x="385309" y="141945"/>
                  </a:cubicBezTo>
                  <a:cubicBezTo>
                    <a:pt x="385692" y="144244"/>
                    <a:pt x="384543" y="147309"/>
                    <a:pt x="381860" y="148076"/>
                  </a:cubicBezTo>
                  <a:cubicBezTo>
                    <a:pt x="379178" y="148842"/>
                    <a:pt x="376496" y="147309"/>
                    <a:pt x="376113" y="144627"/>
                  </a:cubicBezTo>
                  <a:cubicBezTo>
                    <a:pt x="374963" y="142328"/>
                    <a:pt x="376496" y="139646"/>
                    <a:pt x="379178" y="138496"/>
                  </a:cubicBezTo>
                  <a:close/>
                  <a:moveTo>
                    <a:pt x="82142" y="126626"/>
                  </a:moveTo>
                  <a:cubicBezTo>
                    <a:pt x="77860" y="127347"/>
                    <a:pt x="73221" y="129149"/>
                    <a:pt x="69296" y="131673"/>
                  </a:cubicBezTo>
                  <a:cubicBezTo>
                    <a:pt x="65728" y="133835"/>
                    <a:pt x="62516" y="137080"/>
                    <a:pt x="60375" y="140685"/>
                  </a:cubicBezTo>
                  <a:cubicBezTo>
                    <a:pt x="53239" y="151138"/>
                    <a:pt x="53239" y="235851"/>
                    <a:pt x="60018" y="246305"/>
                  </a:cubicBezTo>
                  <a:cubicBezTo>
                    <a:pt x="62516" y="249910"/>
                    <a:pt x="65728" y="253154"/>
                    <a:pt x="69296" y="255317"/>
                  </a:cubicBezTo>
                  <a:cubicBezTo>
                    <a:pt x="73221" y="257841"/>
                    <a:pt x="77860" y="259643"/>
                    <a:pt x="82498" y="260364"/>
                  </a:cubicBezTo>
                  <a:cubicBezTo>
                    <a:pt x="83569" y="260364"/>
                    <a:pt x="85353" y="260364"/>
                    <a:pt x="86424" y="260364"/>
                  </a:cubicBezTo>
                  <a:lnTo>
                    <a:pt x="95701" y="260004"/>
                  </a:lnTo>
                  <a:cubicBezTo>
                    <a:pt x="97842" y="258562"/>
                    <a:pt x="98912" y="257120"/>
                    <a:pt x="98912" y="253515"/>
                  </a:cubicBezTo>
                  <a:lnTo>
                    <a:pt x="98912" y="133114"/>
                  </a:lnTo>
                  <a:cubicBezTo>
                    <a:pt x="98912" y="129870"/>
                    <a:pt x="97842" y="128428"/>
                    <a:pt x="96058" y="126986"/>
                  </a:cubicBezTo>
                  <a:lnTo>
                    <a:pt x="89992" y="126626"/>
                  </a:lnTo>
                  <a:lnTo>
                    <a:pt x="86424" y="126626"/>
                  </a:lnTo>
                  <a:cubicBezTo>
                    <a:pt x="85353" y="126626"/>
                    <a:pt x="83569" y="126626"/>
                    <a:pt x="82142" y="126626"/>
                  </a:cubicBezTo>
                  <a:close/>
                  <a:moveTo>
                    <a:pt x="303585" y="116972"/>
                  </a:moveTo>
                  <a:cubicBezTo>
                    <a:pt x="298543" y="116254"/>
                    <a:pt x="293861" y="116254"/>
                    <a:pt x="288818" y="117331"/>
                  </a:cubicBezTo>
                  <a:cubicBezTo>
                    <a:pt x="285217" y="117689"/>
                    <a:pt x="283055" y="118048"/>
                    <a:pt x="280534" y="119125"/>
                  </a:cubicBezTo>
                  <a:lnTo>
                    <a:pt x="189772" y="147835"/>
                  </a:lnTo>
                  <a:lnTo>
                    <a:pt x="216424" y="233963"/>
                  </a:lnTo>
                  <a:cubicBezTo>
                    <a:pt x="225428" y="234681"/>
                    <a:pt x="232992" y="240782"/>
                    <a:pt x="235513" y="249036"/>
                  </a:cubicBezTo>
                  <a:cubicBezTo>
                    <a:pt x="238034" y="257649"/>
                    <a:pt x="234793" y="266620"/>
                    <a:pt x="228310" y="271645"/>
                  </a:cubicBezTo>
                  <a:lnTo>
                    <a:pt x="229390" y="274874"/>
                  </a:lnTo>
                  <a:lnTo>
                    <a:pt x="319793" y="247959"/>
                  </a:lnTo>
                  <a:cubicBezTo>
                    <a:pt x="323034" y="246883"/>
                    <a:pt x="325195" y="246165"/>
                    <a:pt x="327356" y="245088"/>
                  </a:cubicBezTo>
                  <a:cubicBezTo>
                    <a:pt x="334920" y="241858"/>
                    <a:pt x="341403" y="236834"/>
                    <a:pt x="346805" y="230375"/>
                  </a:cubicBezTo>
                  <a:cubicBezTo>
                    <a:pt x="350407" y="226068"/>
                    <a:pt x="353288" y="220685"/>
                    <a:pt x="355449" y="215302"/>
                  </a:cubicBezTo>
                  <a:cubicBezTo>
                    <a:pt x="356530" y="213508"/>
                    <a:pt x="356890" y="212072"/>
                    <a:pt x="356890" y="211354"/>
                  </a:cubicBezTo>
                  <a:cubicBezTo>
                    <a:pt x="362653" y="195205"/>
                    <a:pt x="354369" y="159318"/>
                    <a:pt x="340322" y="138504"/>
                  </a:cubicBezTo>
                  <a:lnTo>
                    <a:pt x="337081" y="133839"/>
                  </a:lnTo>
                  <a:cubicBezTo>
                    <a:pt x="335280" y="132044"/>
                    <a:pt x="333839" y="130250"/>
                    <a:pt x="331678" y="128814"/>
                  </a:cubicBezTo>
                  <a:cubicBezTo>
                    <a:pt x="325916" y="124149"/>
                    <a:pt x="319072" y="120919"/>
                    <a:pt x="311869" y="118407"/>
                  </a:cubicBezTo>
                  <a:cubicBezTo>
                    <a:pt x="309348" y="117689"/>
                    <a:pt x="306466" y="117331"/>
                    <a:pt x="303585" y="116972"/>
                  </a:cubicBezTo>
                  <a:close/>
                  <a:moveTo>
                    <a:pt x="86424" y="111125"/>
                  </a:moveTo>
                  <a:lnTo>
                    <a:pt x="98199" y="111486"/>
                  </a:lnTo>
                  <a:cubicBezTo>
                    <a:pt x="99269" y="111846"/>
                    <a:pt x="101053" y="112207"/>
                    <a:pt x="101767" y="112928"/>
                  </a:cubicBezTo>
                  <a:cubicBezTo>
                    <a:pt x="102838" y="113288"/>
                    <a:pt x="103908" y="114009"/>
                    <a:pt x="104622" y="114730"/>
                  </a:cubicBezTo>
                  <a:cubicBezTo>
                    <a:pt x="110688" y="118695"/>
                    <a:pt x="113899" y="124823"/>
                    <a:pt x="114256" y="132754"/>
                  </a:cubicBezTo>
                  <a:lnTo>
                    <a:pt x="114256" y="253875"/>
                  </a:lnTo>
                  <a:cubicBezTo>
                    <a:pt x="113899" y="263608"/>
                    <a:pt x="109617" y="270097"/>
                    <a:pt x="101767" y="274423"/>
                  </a:cubicBezTo>
                  <a:cubicBezTo>
                    <a:pt x="101053" y="274783"/>
                    <a:pt x="100340" y="274783"/>
                    <a:pt x="99626" y="275144"/>
                  </a:cubicBezTo>
                  <a:cubicBezTo>
                    <a:pt x="98912" y="275144"/>
                    <a:pt x="97842" y="275144"/>
                    <a:pt x="97485" y="275144"/>
                  </a:cubicBezTo>
                  <a:lnTo>
                    <a:pt x="86424" y="275865"/>
                  </a:lnTo>
                  <a:cubicBezTo>
                    <a:pt x="84283" y="275865"/>
                    <a:pt x="82142" y="275865"/>
                    <a:pt x="80357" y="275504"/>
                  </a:cubicBezTo>
                  <a:cubicBezTo>
                    <a:pt x="73578" y="274783"/>
                    <a:pt x="67155" y="272260"/>
                    <a:pt x="61089" y="268295"/>
                  </a:cubicBezTo>
                  <a:cubicBezTo>
                    <a:pt x="55737" y="264690"/>
                    <a:pt x="51098" y="260364"/>
                    <a:pt x="47530" y="254957"/>
                  </a:cubicBezTo>
                  <a:cubicBezTo>
                    <a:pt x="36825" y="240177"/>
                    <a:pt x="36825" y="146813"/>
                    <a:pt x="47530" y="131673"/>
                  </a:cubicBezTo>
                  <a:cubicBezTo>
                    <a:pt x="51098" y="126626"/>
                    <a:pt x="55737" y="121940"/>
                    <a:pt x="61089" y="118695"/>
                  </a:cubicBezTo>
                  <a:cubicBezTo>
                    <a:pt x="67155" y="114730"/>
                    <a:pt x="73578" y="112207"/>
                    <a:pt x="80357" y="111486"/>
                  </a:cubicBezTo>
                  <a:cubicBezTo>
                    <a:pt x="82498" y="111125"/>
                    <a:pt x="84639" y="111125"/>
                    <a:pt x="86424" y="111125"/>
                  </a:cubicBezTo>
                  <a:close/>
                  <a:moveTo>
                    <a:pt x="357867" y="102672"/>
                  </a:moveTo>
                  <a:cubicBezTo>
                    <a:pt x="360798" y="101600"/>
                    <a:pt x="364461" y="103386"/>
                    <a:pt x="365560" y="106601"/>
                  </a:cubicBezTo>
                  <a:cubicBezTo>
                    <a:pt x="366659" y="110173"/>
                    <a:pt x="364827" y="113388"/>
                    <a:pt x="361530" y="114459"/>
                  </a:cubicBezTo>
                  <a:cubicBezTo>
                    <a:pt x="358233" y="115531"/>
                    <a:pt x="354570" y="113745"/>
                    <a:pt x="353471" y="110173"/>
                  </a:cubicBezTo>
                  <a:cubicBezTo>
                    <a:pt x="352738" y="106958"/>
                    <a:pt x="354570" y="103743"/>
                    <a:pt x="357867" y="102672"/>
                  </a:cubicBezTo>
                  <a:close/>
                  <a:moveTo>
                    <a:pt x="327716" y="80367"/>
                  </a:moveTo>
                  <a:cubicBezTo>
                    <a:pt x="325195" y="80726"/>
                    <a:pt x="323034" y="81444"/>
                    <a:pt x="320513" y="81802"/>
                  </a:cubicBezTo>
                  <a:lnTo>
                    <a:pt x="314390" y="83956"/>
                  </a:lnTo>
                  <a:cubicBezTo>
                    <a:pt x="314390" y="83956"/>
                    <a:pt x="314030" y="83956"/>
                    <a:pt x="313670" y="83956"/>
                  </a:cubicBezTo>
                  <a:lnTo>
                    <a:pt x="229750" y="110871"/>
                  </a:lnTo>
                  <a:lnTo>
                    <a:pt x="231911" y="118407"/>
                  </a:lnTo>
                  <a:lnTo>
                    <a:pt x="275852" y="104411"/>
                  </a:lnTo>
                  <a:cubicBezTo>
                    <a:pt x="279094" y="103335"/>
                    <a:pt x="281975" y="102976"/>
                    <a:pt x="285217" y="102258"/>
                  </a:cubicBezTo>
                  <a:cubicBezTo>
                    <a:pt x="285577" y="102258"/>
                    <a:pt x="287017" y="101899"/>
                    <a:pt x="287378" y="101899"/>
                  </a:cubicBezTo>
                  <a:cubicBezTo>
                    <a:pt x="292420" y="101181"/>
                    <a:pt x="299263" y="100823"/>
                    <a:pt x="305746" y="101899"/>
                  </a:cubicBezTo>
                  <a:cubicBezTo>
                    <a:pt x="308988" y="102258"/>
                    <a:pt x="312589" y="102976"/>
                    <a:pt x="316191" y="103694"/>
                  </a:cubicBezTo>
                  <a:cubicBezTo>
                    <a:pt x="325195" y="106564"/>
                    <a:pt x="333839" y="110871"/>
                    <a:pt x="341403" y="116613"/>
                  </a:cubicBezTo>
                  <a:cubicBezTo>
                    <a:pt x="343924" y="118766"/>
                    <a:pt x="346805" y="121278"/>
                    <a:pt x="348966" y="124508"/>
                  </a:cubicBezTo>
                  <a:cubicBezTo>
                    <a:pt x="349327" y="124508"/>
                    <a:pt x="349327" y="124508"/>
                    <a:pt x="349327" y="124508"/>
                  </a:cubicBezTo>
                  <a:cubicBezTo>
                    <a:pt x="349327" y="124867"/>
                    <a:pt x="349327" y="124867"/>
                    <a:pt x="349327" y="124867"/>
                  </a:cubicBezTo>
                  <a:lnTo>
                    <a:pt x="352928" y="129891"/>
                  </a:lnTo>
                  <a:cubicBezTo>
                    <a:pt x="353288" y="129891"/>
                    <a:pt x="353288" y="129891"/>
                    <a:pt x="353288" y="130250"/>
                  </a:cubicBezTo>
                  <a:cubicBezTo>
                    <a:pt x="365894" y="149629"/>
                    <a:pt x="375619" y="181568"/>
                    <a:pt x="373818" y="204177"/>
                  </a:cubicBezTo>
                  <a:cubicBezTo>
                    <a:pt x="378500" y="201306"/>
                    <a:pt x="383182" y="197717"/>
                    <a:pt x="386784" y="193411"/>
                  </a:cubicBezTo>
                  <a:cubicBezTo>
                    <a:pt x="391106" y="187669"/>
                    <a:pt x="394708" y="180851"/>
                    <a:pt x="396869" y="174032"/>
                  </a:cubicBezTo>
                  <a:cubicBezTo>
                    <a:pt x="404072" y="153935"/>
                    <a:pt x="388585" y="104411"/>
                    <a:pt x="372017" y="91851"/>
                  </a:cubicBezTo>
                  <a:cubicBezTo>
                    <a:pt x="365534" y="87186"/>
                    <a:pt x="359051" y="83597"/>
                    <a:pt x="351848" y="81444"/>
                  </a:cubicBezTo>
                  <a:cubicBezTo>
                    <a:pt x="343924" y="79290"/>
                    <a:pt x="335640" y="78932"/>
                    <a:pt x="327716" y="80367"/>
                  </a:cubicBezTo>
                  <a:close/>
                  <a:moveTo>
                    <a:pt x="482213" y="69463"/>
                  </a:moveTo>
                  <a:lnTo>
                    <a:pt x="406001" y="316001"/>
                  </a:lnTo>
                  <a:lnTo>
                    <a:pt x="429727" y="323199"/>
                  </a:lnTo>
                  <a:cubicBezTo>
                    <a:pt x="429727" y="323199"/>
                    <a:pt x="429727" y="323199"/>
                    <a:pt x="429727" y="323559"/>
                  </a:cubicBezTo>
                  <a:lnTo>
                    <a:pt x="447702" y="328598"/>
                  </a:lnTo>
                  <a:cubicBezTo>
                    <a:pt x="466396" y="286848"/>
                    <a:pt x="516724" y="136046"/>
                    <a:pt x="482213" y="69463"/>
                  </a:cubicBezTo>
                  <a:close/>
                  <a:moveTo>
                    <a:pt x="324835" y="65294"/>
                  </a:moveTo>
                  <a:cubicBezTo>
                    <a:pt x="335280" y="63500"/>
                    <a:pt x="346085" y="63859"/>
                    <a:pt x="356170" y="67089"/>
                  </a:cubicBezTo>
                  <a:cubicBezTo>
                    <a:pt x="365174" y="69601"/>
                    <a:pt x="373818" y="73907"/>
                    <a:pt x="381021" y="80008"/>
                  </a:cubicBezTo>
                  <a:cubicBezTo>
                    <a:pt x="402992" y="96157"/>
                    <a:pt x="420640" y="152500"/>
                    <a:pt x="411996" y="178697"/>
                  </a:cubicBezTo>
                  <a:cubicBezTo>
                    <a:pt x="409115" y="187310"/>
                    <a:pt x="404432" y="195923"/>
                    <a:pt x="398310" y="203459"/>
                  </a:cubicBezTo>
                  <a:cubicBezTo>
                    <a:pt x="391827" y="211354"/>
                    <a:pt x="383543" y="217814"/>
                    <a:pt x="373818" y="222121"/>
                  </a:cubicBezTo>
                  <a:cubicBezTo>
                    <a:pt x="372017" y="222838"/>
                    <a:pt x="370216" y="223556"/>
                    <a:pt x="368416" y="224274"/>
                  </a:cubicBezTo>
                  <a:cubicBezTo>
                    <a:pt x="365534" y="230016"/>
                    <a:pt x="362293" y="235399"/>
                    <a:pt x="358331" y="240423"/>
                  </a:cubicBezTo>
                  <a:cubicBezTo>
                    <a:pt x="351848" y="248318"/>
                    <a:pt x="343204" y="254778"/>
                    <a:pt x="333839" y="259084"/>
                  </a:cubicBezTo>
                  <a:cubicBezTo>
                    <a:pt x="330958" y="260520"/>
                    <a:pt x="328077" y="261596"/>
                    <a:pt x="325195" y="262314"/>
                  </a:cubicBezTo>
                  <a:lnTo>
                    <a:pt x="226149" y="291741"/>
                  </a:lnTo>
                  <a:cubicBezTo>
                    <a:pt x="225789" y="291741"/>
                    <a:pt x="224708" y="291741"/>
                    <a:pt x="224348" y="291741"/>
                  </a:cubicBezTo>
                  <a:cubicBezTo>
                    <a:pt x="220746" y="291741"/>
                    <a:pt x="217865" y="289588"/>
                    <a:pt x="216784" y="286717"/>
                  </a:cubicBezTo>
                  <a:lnTo>
                    <a:pt x="211742" y="270568"/>
                  </a:lnTo>
                  <a:cubicBezTo>
                    <a:pt x="210662" y="266262"/>
                    <a:pt x="212823" y="262314"/>
                    <a:pt x="216784" y="260878"/>
                  </a:cubicBezTo>
                  <a:cubicBezTo>
                    <a:pt x="220026" y="260161"/>
                    <a:pt x="221827" y="256572"/>
                    <a:pt x="220746" y="253342"/>
                  </a:cubicBezTo>
                  <a:cubicBezTo>
                    <a:pt x="219666" y="250471"/>
                    <a:pt x="216424" y="248677"/>
                    <a:pt x="213543" y="249754"/>
                  </a:cubicBezTo>
                  <a:cubicBezTo>
                    <a:pt x="209221" y="250830"/>
                    <a:pt x="204899" y="248677"/>
                    <a:pt x="203818" y="244729"/>
                  </a:cubicBezTo>
                  <a:lnTo>
                    <a:pt x="172844" y="145322"/>
                  </a:lnTo>
                  <a:cubicBezTo>
                    <a:pt x="171763" y="141016"/>
                    <a:pt x="173924" y="137068"/>
                    <a:pt x="177886" y="135633"/>
                  </a:cubicBezTo>
                  <a:lnTo>
                    <a:pt x="217505" y="123072"/>
                  </a:lnTo>
                  <a:lnTo>
                    <a:pt x="212823" y="108359"/>
                  </a:lnTo>
                  <a:cubicBezTo>
                    <a:pt x="211742" y="104052"/>
                    <a:pt x="213903" y="100105"/>
                    <a:pt x="217865" y="98669"/>
                  </a:cubicBezTo>
                  <a:lnTo>
                    <a:pt x="309708" y="69242"/>
                  </a:lnTo>
                  <a:cubicBezTo>
                    <a:pt x="309708" y="69242"/>
                    <a:pt x="310068" y="69242"/>
                    <a:pt x="310428" y="69242"/>
                  </a:cubicBezTo>
                  <a:lnTo>
                    <a:pt x="315831" y="67448"/>
                  </a:lnTo>
                  <a:cubicBezTo>
                    <a:pt x="319072" y="66371"/>
                    <a:pt x="321954" y="65653"/>
                    <a:pt x="324835" y="65294"/>
                  </a:cubicBezTo>
                  <a:close/>
                  <a:moveTo>
                    <a:pt x="161906" y="15116"/>
                  </a:moveTo>
                  <a:cubicBezTo>
                    <a:pt x="155794" y="15116"/>
                    <a:pt x="149324" y="15836"/>
                    <a:pt x="142853" y="16556"/>
                  </a:cubicBezTo>
                  <a:cubicBezTo>
                    <a:pt x="121283" y="19435"/>
                    <a:pt x="100433" y="26993"/>
                    <a:pt x="82099" y="38870"/>
                  </a:cubicBezTo>
                  <a:cubicBezTo>
                    <a:pt x="65562" y="50027"/>
                    <a:pt x="51182" y="64064"/>
                    <a:pt x="40398" y="80260"/>
                  </a:cubicBezTo>
                  <a:cubicBezTo>
                    <a:pt x="6605" y="126688"/>
                    <a:pt x="6605" y="258415"/>
                    <a:pt x="40398" y="304484"/>
                  </a:cubicBezTo>
                  <a:cubicBezTo>
                    <a:pt x="51182" y="321040"/>
                    <a:pt x="65562" y="335076"/>
                    <a:pt x="82099" y="346233"/>
                  </a:cubicBezTo>
                  <a:cubicBezTo>
                    <a:pt x="100433" y="358110"/>
                    <a:pt x="121283" y="365668"/>
                    <a:pt x="142853" y="368548"/>
                  </a:cubicBezTo>
                  <a:cubicBezTo>
                    <a:pt x="146448" y="368908"/>
                    <a:pt x="150762" y="369268"/>
                    <a:pt x="154716" y="369627"/>
                  </a:cubicBezTo>
                  <a:cubicBezTo>
                    <a:pt x="161546" y="369268"/>
                    <a:pt x="274427" y="368548"/>
                    <a:pt x="369333" y="367828"/>
                  </a:cubicBezTo>
                  <a:cubicBezTo>
                    <a:pt x="370052" y="365668"/>
                    <a:pt x="370771" y="363869"/>
                    <a:pt x="371490" y="361709"/>
                  </a:cubicBezTo>
                  <a:cubicBezTo>
                    <a:pt x="371849" y="361350"/>
                    <a:pt x="371849" y="360990"/>
                    <a:pt x="371849" y="360630"/>
                  </a:cubicBezTo>
                  <a:cubicBezTo>
                    <a:pt x="372568" y="359190"/>
                    <a:pt x="372928" y="357391"/>
                    <a:pt x="373647" y="355591"/>
                  </a:cubicBezTo>
                  <a:cubicBezTo>
                    <a:pt x="374006" y="354511"/>
                    <a:pt x="374366" y="353432"/>
                    <a:pt x="375085" y="352712"/>
                  </a:cubicBezTo>
                  <a:cubicBezTo>
                    <a:pt x="375444" y="351272"/>
                    <a:pt x="375804" y="349832"/>
                    <a:pt x="376523" y="349113"/>
                  </a:cubicBezTo>
                  <a:cubicBezTo>
                    <a:pt x="376882" y="347313"/>
                    <a:pt x="377601" y="346233"/>
                    <a:pt x="377961" y="344794"/>
                  </a:cubicBezTo>
                  <a:cubicBezTo>
                    <a:pt x="378320" y="343714"/>
                    <a:pt x="378680" y="342994"/>
                    <a:pt x="379039" y="341914"/>
                  </a:cubicBezTo>
                  <a:cubicBezTo>
                    <a:pt x="379399" y="340115"/>
                    <a:pt x="380118" y="338675"/>
                    <a:pt x="380837" y="337236"/>
                  </a:cubicBezTo>
                  <a:cubicBezTo>
                    <a:pt x="381196" y="336516"/>
                    <a:pt x="381556" y="335796"/>
                    <a:pt x="381915" y="334716"/>
                  </a:cubicBezTo>
                  <a:cubicBezTo>
                    <a:pt x="382634" y="333277"/>
                    <a:pt x="382994" y="331837"/>
                    <a:pt x="383353" y="330397"/>
                  </a:cubicBezTo>
                  <a:cubicBezTo>
                    <a:pt x="384072" y="329677"/>
                    <a:pt x="384072" y="328958"/>
                    <a:pt x="384791" y="328238"/>
                  </a:cubicBezTo>
                  <a:cubicBezTo>
                    <a:pt x="385151" y="326798"/>
                    <a:pt x="385870" y="325359"/>
                    <a:pt x="386229" y="324279"/>
                  </a:cubicBezTo>
                  <a:cubicBezTo>
                    <a:pt x="386589" y="323559"/>
                    <a:pt x="386948" y="322839"/>
                    <a:pt x="386948" y="322119"/>
                  </a:cubicBezTo>
                  <a:cubicBezTo>
                    <a:pt x="388026" y="320680"/>
                    <a:pt x="388745" y="318880"/>
                    <a:pt x="389824" y="317441"/>
                  </a:cubicBezTo>
                  <a:lnTo>
                    <a:pt x="389824" y="317081"/>
                  </a:lnTo>
                  <a:lnTo>
                    <a:pt x="472148" y="49667"/>
                  </a:lnTo>
                  <a:cubicBezTo>
                    <a:pt x="472866" y="47148"/>
                    <a:pt x="475023" y="44989"/>
                    <a:pt x="477899" y="44269"/>
                  </a:cubicBezTo>
                  <a:cubicBezTo>
                    <a:pt x="480775" y="43909"/>
                    <a:pt x="483292" y="44629"/>
                    <a:pt x="485449" y="46788"/>
                  </a:cubicBezTo>
                  <a:cubicBezTo>
                    <a:pt x="547641" y="118770"/>
                    <a:pt x="471069" y="317081"/>
                    <a:pt x="458487" y="341554"/>
                  </a:cubicBezTo>
                  <a:cubicBezTo>
                    <a:pt x="457408" y="344074"/>
                    <a:pt x="454532" y="345513"/>
                    <a:pt x="451656" y="345513"/>
                  </a:cubicBezTo>
                  <a:cubicBezTo>
                    <a:pt x="450937" y="345513"/>
                    <a:pt x="450219" y="345513"/>
                    <a:pt x="449500" y="345513"/>
                  </a:cubicBezTo>
                  <a:lnTo>
                    <a:pt x="433682" y="340475"/>
                  </a:lnTo>
                  <a:cubicBezTo>
                    <a:pt x="433682" y="340835"/>
                    <a:pt x="433322" y="341554"/>
                    <a:pt x="433322" y="341914"/>
                  </a:cubicBezTo>
                  <a:cubicBezTo>
                    <a:pt x="432963" y="344074"/>
                    <a:pt x="432603" y="345873"/>
                    <a:pt x="432244" y="348393"/>
                  </a:cubicBezTo>
                  <a:cubicBezTo>
                    <a:pt x="431884" y="349473"/>
                    <a:pt x="431525" y="350912"/>
                    <a:pt x="431165" y="352712"/>
                  </a:cubicBezTo>
                  <a:cubicBezTo>
                    <a:pt x="430446" y="354871"/>
                    <a:pt x="430087" y="357391"/>
                    <a:pt x="429727" y="359910"/>
                  </a:cubicBezTo>
                  <a:cubicBezTo>
                    <a:pt x="429009" y="361350"/>
                    <a:pt x="429009" y="362789"/>
                    <a:pt x="428649" y="364229"/>
                  </a:cubicBezTo>
                  <a:cubicBezTo>
                    <a:pt x="428290" y="365309"/>
                    <a:pt x="428290" y="366388"/>
                    <a:pt x="427930" y="367468"/>
                  </a:cubicBezTo>
                  <a:lnTo>
                    <a:pt x="500188" y="366748"/>
                  </a:lnTo>
                  <a:cubicBezTo>
                    <a:pt x="518522" y="357031"/>
                    <a:pt x="527150" y="343714"/>
                    <a:pt x="528588" y="321400"/>
                  </a:cubicBezTo>
                  <a:lnTo>
                    <a:pt x="528588" y="63344"/>
                  </a:lnTo>
                  <a:cubicBezTo>
                    <a:pt x="527509" y="44629"/>
                    <a:pt x="520679" y="32032"/>
                    <a:pt x="507378" y="22314"/>
                  </a:cubicBezTo>
                  <a:cubicBezTo>
                    <a:pt x="504861" y="20875"/>
                    <a:pt x="502345" y="19075"/>
                    <a:pt x="499828" y="17995"/>
                  </a:cubicBezTo>
                  <a:lnTo>
                    <a:pt x="178443" y="15476"/>
                  </a:lnTo>
                  <a:cubicBezTo>
                    <a:pt x="169815" y="15116"/>
                    <a:pt x="164063" y="15116"/>
                    <a:pt x="161906" y="15116"/>
                  </a:cubicBezTo>
                  <a:close/>
                  <a:moveTo>
                    <a:pt x="161906" y="0"/>
                  </a:moveTo>
                  <a:cubicBezTo>
                    <a:pt x="164063" y="0"/>
                    <a:pt x="169815" y="0"/>
                    <a:pt x="178083" y="0"/>
                  </a:cubicBezTo>
                  <a:lnTo>
                    <a:pt x="500188" y="2879"/>
                  </a:lnTo>
                  <a:cubicBezTo>
                    <a:pt x="502704" y="2879"/>
                    <a:pt x="504142" y="3239"/>
                    <a:pt x="506299" y="3959"/>
                  </a:cubicBezTo>
                  <a:cubicBezTo>
                    <a:pt x="509894" y="5758"/>
                    <a:pt x="513130" y="7918"/>
                    <a:pt x="516365" y="9717"/>
                  </a:cubicBezTo>
                  <a:cubicBezTo>
                    <a:pt x="533621" y="22314"/>
                    <a:pt x="542248" y="39230"/>
                    <a:pt x="543686" y="62984"/>
                  </a:cubicBezTo>
                  <a:lnTo>
                    <a:pt x="543686" y="321759"/>
                  </a:lnTo>
                  <a:cubicBezTo>
                    <a:pt x="542248" y="350192"/>
                    <a:pt x="530745" y="368548"/>
                    <a:pt x="506299" y="381145"/>
                  </a:cubicBezTo>
                  <a:cubicBezTo>
                    <a:pt x="505940" y="381504"/>
                    <a:pt x="505580" y="381504"/>
                    <a:pt x="504861" y="381864"/>
                  </a:cubicBezTo>
                  <a:cubicBezTo>
                    <a:pt x="503423" y="382224"/>
                    <a:pt x="501266" y="382224"/>
                    <a:pt x="500188" y="382224"/>
                  </a:cubicBezTo>
                  <a:lnTo>
                    <a:pt x="423976" y="382944"/>
                  </a:lnTo>
                  <a:cubicBezTo>
                    <a:pt x="421459" y="392302"/>
                    <a:pt x="418943" y="402019"/>
                    <a:pt x="416067" y="412097"/>
                  </a:cubicBezTo>
                  <a:cubicBezTo>
                    <a:pt x="406720" y="446648"/>
                    <a:pt x="395216" y="485518"/>
                    <a:pt x="392700" y="490197"/>
                  </a:cubicBezTo>
                  <a:cubicBezTo>
                    <a:pt x="391262" y="493796"/>
                    <a:pt x="386948" y="498115"/>
                    <a:pt x="377242" y="498115"/>
                  </a:cubicBezTo>
                  <a:cubicBezTo>
                    <a:pt x="365019" y="498115"/>
                    <a:pt x="346685" y="491997"/>
                    <a:pt x="339136" y="482999"/>
                  </a:cubicBezTo>
                  <a:cubicBezTo>
                    <a:pt x="335541" y="478320"/>
                    <a:pt x="334822" y="474361"/>
                    <a:pt x="335541" y="471842"/>
                  </a:cubicBezTo>
                  <a:cubicBezTo>
                    <a:pt x="335900" y="467163"/>
                    <a:pt x="344528" y="440890"/>
                    <a:pt x="348482" y="429732"/>
                  </a:cubicBezTo>
                  <a:cubicBezTo>
                    <a:pt x="352796" y="415696"/>
                    <a:pt x="358189" y="399140"/>
                    <a:pt x="363941" y="383304"/>
                  </a:cubicBezTo>
                  <a:cubicBezTo>
                    <a:pt x="268675" y="384024"/>
                    <a:pt x="157951" y="384744"/>
                    <a:pt x="154356" y="384744"/>
                  </a:cubicBezTo>
                  <a:cubicBezTo>
                    <a:pt x="154356" y="384744"/>
                    <a:pt x="153997" y="384744"/>
                    <a:pt x="153637" y="384744"/>
                  </a:cubicBezTo>
                  <a:cubicBezTo>
                    <a:pt x="149324" y="384744"/>
                    <a:pt x="145010" y="384024"/>
                    <a:pt x="140696" y="383664"/>
                  </a:cubicBezTo>
                  <a:cubicBezTo>
                    <a:pt x="116969" y="380425"/>
                    <a:pt x="93962" y="372147"/>
                    <a:pt x="73830" y="359190"/>
                  </a:cubicBezTo>
                  <a:cubicBezTo>
                    <a:pt x="55137" y="346953"/>
                    <a:pt x="39679" y="331477"/>
                    <a:pt x="27456" y="313122"/>
                  </a:cubicBezTo>
                  <a:cubicBezTo>
                    <a:pt x="-9212" y="262734"/>
                    <a:pt x="-9212" y="122369"/>
                    <a:pt x="27815" y="71262"/>
                  </a:cubicBezTo>
                  <a:cubicBezTo>
                    <a:pt x="39679" y="53626"/>
                    <a:pt x="55137" y="38150"/>
                    <a:pt x="73830" y="25913"/>
                  </a:cubicBezTo>
                  <a:cubicBezTo>
                    <a:pt x="93962" y="12957"/>
                    <a:pt x="116969" y="4319"/>
                    <a:pt x="141055" y="1440"/>
                  </a:cubicBezTo>
                  <a:cubicBezTo>
                    <a:pt x="147886" y="360"/>
                    <a:pt x="155075" y="0"/>
                    <a:pt x="161906" y="0"/>
                  </a:cubicBezTo>
                  <a:close/>
                </a:path>
              </a:pathLst>
            </a:custGeom>
            <a:solidFill>
              <a:schemeClr val="accent6"/>
            </a:solidFill>
            <a:ln>
              <a:noFill/>
            </a:ln>
            <a:effectLst/>
          </p:spPr>
          <p:txBody>
            <a:bodyPr anchor="ctr"/>
            <a:lstStyle/>
            <a:p>
              <a:endParaRPr lang="en-US" sz="900" dirty="0">
                <a:latin typeface="Open Sans Light" panose="020B0306030504020204" pitchFamily="34" charset="0"/>
              </a:endParaRPr>
            </a:p>
          </p:txBody>
        </p:sp>
      </p:grpSp>
      <p:grpSp>
        <p:nvGrpSpPr>
          <p:cNvPr id="16" name="Group 15">
            <a:extLst>
              <a:ext uri="{FF2B5EF4-FFF2-40B4-BE49-F238E27FC236}">
                <a16:creationId xmlns:a16="http://schemas.microsoft.com/office/drawing/2014/main" id="{782C2BAA-18DF-A5F9-BC01-EE5BDF2EEACD}"/>
              </a:ext>
            </a:extLst>
          </p:cNvPr>
          <p:cNvGrpSpPr/>
          <p:nvPr/>
        </p:nvGrpSpPr>
        <p:grpSpPr>
          <a:xfrm>
            <a:off x="5499736" y="5509253"/>
            <a:ext cx="5884962" cy="1001627"/>
            <a:chOff x="5499736" y="5509253"/>
            <a:chExt cx="5884962" cy="1001627"/>
          </a:xfrm>
        </p:grpSpPr>
        <p:sp>
          <p:nvSpPr>
            <p:cNvPr id="7" name="TextBox 6">
              <a:extLst>
                <a:ext uri="{FF2B5EF4-FFF2-40B4-BE49-F238E27FC236}">
                  <a16:creationId xmlns:a16="http://schemas.microsoft.com/office/drawing/2014/main" id="{CD96E6DF-01FC-DD15-8BAC-BE0B4BBA2DFD}"/>
                </a:ext>
              </a:extLst>
            </p:cNvPr>
            <p:cNvSpPr txBox="1"/>
            <p:nvPr/>
          </p:nvSpPr>
          <p:spPr>
            <a:xfrm>
              <a:off x="6238875" y="5509253"/>
              <a:ext cx="1545423" cy="369332"/>
            </a:xfrm>
            <a:prstGeom prst="rect">
              <a:avLst/>
            </a:prstGeom>
            <a:noFill/>
          </p:spPr>
          <p:txBody>
            <a:bodyPr wrap="none" rtlCol="0" anchor="ctr" anchorCtr="0">
              <a:spAutoFit/>
            </a:bodyPr>
            <a:lstStyle/>
            <a:p>
              <a:r>
                <a:rPr lang="en-US" b="1" dirty="0">
                  <a:solidFill>
                    <a:schemeClr val="tx2"/>
                  </a:solidFill>
                  <a:cs typeface="Poppins" pitchFamily="2" charset="77"/>
                </a:rPr>
                <a:t>How to apply</a:t>
              </a:r>
            </a:p>
          </p:txBody>
        </p:sp>
        <p:sp>
          <p:nvSpPr>
            <p:cNvPr id="8" name="Subtitle 2">
              <a:extLst>
                <a:ext uri="{FF2B5EF4-FFF2-40B4-BE49-F238E27FC236}">
                  <a16:creationId xmlns:a16="http://schemas.microsoft.com/office/drawing/2014/main" id="{B5A7A2FB-95D1-B8CE-30A3-7F7B99A60730}"/>
                </a:ext>
              </a:extLst>
            </p:cNvPr>
            <p:cNvSpPr txBox="1">
              <a:spLocks/>
            </p:cNvSpPr>
            <p:nvPr/>
          </p:nvSpPr>
          <p:spPr>
            <a:xfrm>
              <a:off x="6248973" y="5827132"/>
              <a:ext cx="5135725" cy="683748"/>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GB" sz="1600" dirty="0">
                  <a:solidFill>
                    <a:srgbClr val="000000"/>
                  </a:solidFill>
                  <a:latin typeface="Aptos" panose="020B0004020202020204" pitchFamily="34" charset="0"/>
                  <a:cs typeface="+mn-cs"/>
                </a:rPr>
                <a:t>Check how you'll need to apply by contacting your local council. </a:t>
              </a:r>
            </a:p>
          </p:txBody>
        </p:sp>
        <p:sp>
          <p:nvSpPr>
            <p:cNvPr id="14" name="Freeform 191">
              <a:extLst>
                <a:ext uri="{FF2B5EF4-FFF2-40B4-BE49-F238E27FC236}">
                  <a16:creationId xmlns:a16="http://schemas.microsoft.com/office/drawing/2014/main" id="{055A2E24-4859-34F4-8228-A04241FF25D0}"/>
                </a:ext>
              </a:extLst>
            </p:cNvPr>
            <p:cNvSpPr>
              <a:spLocks noChangeArrowheads="1"/>
            </p:cNvSpPr>
            <p:nvPr/>
          </p:nvSpPr>
          <p:spPr bwMode="auto">
            <a:xfrm>
              <a:off x="5499736" y="5657900"/>
              <a:ext cx="505872" cy="646950"/>
            </a:xfrm>
            <a:custGeom>
              <a:avLst/>
              <a:gdLst>
                <a:gd name="T0" fmla="*/ 338658 w 1106"/>
                <a:gd name="T1" fmla="*/ 317997 h 1415"/>
                <a:gd name="T2" fmla="*/ 330011 w 1106"/>
                <a:gd name="T3" fmla="*/ 418834 h 1415"/>
                <a:gd name="T4" fmla="*/ 15852 w 1106"/>
                <a:gd name="T5" fmla="*/ 317997 h 1415"/>
                <a:gd name="T6" fmla="*/ 69533 w 1106"/>
                <a:gd name="T7" fmla="*/ 187269 h 1415"/>
                <a:gd name="T8" fmla="*/ 126816 w 1106"/>
                <a:gd name="T9" fmla="*/ 175384 h 1415"/>
                <a:gd name="T10" fmla="*/ 169689 w 1106"/>
                <a:gd name="T11" fmla="*/ 221481 h 1415"/>
                <a:gd name="T12" fmla="*/ 166086 w 1106"/>
                <a:gd name="T13" fmla="*/ 229404 h 1415"/>
                <a:gd name="T14" fmla="*/ 161042 w 1106"/>
                <a:gd name="T15" fmla="*/ 250652 h 1415"/>
                <a:gd name="T16" fmla="*/ 159962 w 1106"/>
                <a:gd name="T17" fmla="*/ 262176 h 1415"/>
                <a:gd name="T18" fmla="*/ 159962 w 1106"/>
                <a:gd name="T19" fmla="*/ 278742 h 1415"/>
                <a:gd name="T20" fmla="*/ 161403 w 1106"/>
                <a:gd name="T21" fmla="*/ 290627 h 1415"/>
                <a:gd name="T22" fmla="*/ 163564 w 1106"/>
                <a:gd name="T23" fmla="*/ 302871 h 1415"/>
                <a:gd name="T24" fmla="*/ 97274 w 1106"/>
                <a:gd name="T25" fmla="*/ 51499 h 1415"/>
                <a:gd name="T26" fmla="*/ 97274 w 1106"/>
                <a:gd name="T27" fmla="*/ 51499 h 1415"/>
                <a:gd name="T28" fmla="*/ 280293 w 1106"/>
                <a:gd name="T29" fmla="*/ 223642 h 1415"/>
                <a:gd name="T30" fmla="*/ 281014 w 1106"/>
                <a:gd name="T31" fmla="*/ 224002 h 1415"/>
                <a:gd name="T32" fmla="*/ 341540 w 1106"/>
                <a:gd name="T33" fmla="*/ 257494 h 1415"/>
                <a:gd name="T34" fmla="*/ 178696 w 1106"/>
                <a:gd name="T35" fmla="*/ 299270 h 1415"/>
                <a:gd name="T36" fmla="*/ 176534 w 1106"/>
                <a:gd name="T37" fmla="*/ 288826 h 1415"/>
                <a:gd name="T38" fmla="*/ 175093 w 1106"/>
                <a:gd name="T39" fmla="*/ 273700 h 1415"/>
                <a:gd name="T40" fmla="*/ 175093 w 1106"/>
                <a:gd name="T41" fmla="*/ 263257 h 1415"/>
                <a:gd name="T42" fmla="*/ 177255 w 1106"/>
                <a:gd name="T43" fmla="*/ 247051 h 1415"/>
                <a:gd name="T44" fmla="*/ 179777 w 1106"/>
                <a:gd name="T45" fmla="*/ 237327 h 1415"/>
                <a:gd name="T46" fmla="*/ 185541 w 1106"/>
                <a:gd name="T47" fmla="*/ 224002 h 1415"/>
                <a:gd name="T48" fmla="*/ 378648 w 1106"/>
                <a:gd name="T49" fmla="*/ 165661 h 1415"/>
                <a:gd name="T50" fmla="*/ 288940 w 1106"/>
                <a:gd name="T51" fmla="*/ 454847 h 1415"/>
                <a:gd name="T52" fmla="*/ 166086 w 1106"/>
                <a:gd name="T53" fmla="*/ 462770 h 1415"/>
                <a:gd name="T54" fmla="*/ 88988 w 1106"/>
                <a:gd name="T55" fmla="*/ 455207 h 1415"/>
                <a:gd name="T56" fmla="*/ 288940 w 1106"/>
                <a:gd name="T57" fmla="*/ 454847 h 1415"/>
                <a:gd name="T58" fmla="*/ 212922 w 1106"/>
                <a:gd name="T59" fmla="*/ 478256 h 1415"/>
                <a:gd name="T60" fmla="*/ 1081 w 1106"/>
                <a:gd name="T61" fmla="*/ 309714 h 1415"/>
                <a:gd name="T62" fmla="*/ 39270 w 1106"/>
                <a:gd name="T63" fmla="*/ 432159 h 1415"/>
                <a:gd name="T64" fmla="*/ 126096 w 1106"/>
                <a:gd name="T65" fmla="*/ 478256 h 1415"/>
                <a:gd name="T66" fmla="*/ 112045 w 1106"/>
                <a:gd name="T67" fmla="*/ 505626 h 1415"/>
                <a:gd name="T68" fmla="*/ 259397 w 1106"/>
                <a:gd name="T69" fmla="*/ 509227 h 1415"/>
                <a:gd name="T70" fmla="*/ 251471 w 1106"/>
                <a:gd name="T71" fmla="*/ 478256 h 1415"/>
                <a:gd name="T72" fmla="*/ 338297 w 1106"/>
                <a:gd name="T73" fmla="*/ 432159 h 1415"/>
                <a:gd name="T74" fmla="*/ 377927 w 1106"/>
                <a:gd name="T75" fmla="*/ 333122 h 1415"/>
                <a:gd name="T76" fmla="*/ 350547 w 1106"/>
                <a:gd name="T77" fmla="*/ 302871 h 1415"/>
                <a:gd name="T78" fmla="*/ 304431 w 1106"/>
                <a:gd name="T79" fmla="*/ 214639 h 1415"/>
                <a:gd name="T80" fmla="*/ 313078 w 1106"/>
                <a:gd name="T81" fmla="*/ 207796 h 1415"/>
                <a:gd name="T82" fmla="*/ 397022 w 1106"/>
                <a:gd name="T83" fmla="*/ 166021 h 1415"/>
                <a:gd name="T84" fmla="*/ 397742 w 1106"/>
                <a:gd name="T85" fmla="*/ 164580 h 1415"/>
                <a:gd name="T86" fmla="*/ 397742 w 1106"/>
                <a:gd name="T87" fmla="*/ 161339 h 1415"/>
                <a:gd name="T88" fmla="*/ 396301 w 1106"/>
                <a:gd name="T89" fmla="*/ 157378 h 1415"/>
                <a:gd name="T90" fmla="*/ 394500 w 1106"/>
                <a:gd name="T91" fmla="*/ 155577 h 1415"/>
                <a:gd name="T92" fmla="*/ 393419 w 1106"/>
                <a:gd name="T93" fmla="*/ 155217 h 1415"/>
                <a:gd name="T94" fmla="*/ 304431 w 1106"/>
                <a:gd name="T95" fmla="*/ 158458 h 1415"/>
                <a:gd name="T96" fmla="*/ 279573 w 1106"/>
                <a:gd name="T97" fmla="*/ 203475 h 1415"/>
                <a:gd name="T98" fmla="*/ 257236 w 1106"/>
                <a:gd name="T99" fmla="*/ 182227 h 1415"/>
                <a:gd name="T100" fmla="*/ 146632 w 1106"/>
                <a:gd name="T101" fmla="*/ 178986 h 1415"/>
                <a:gd name="T102" fmla="*/ 93311 w 1106"/>
                <a:gd name="T103" fmla="*/ 124246 h 1415"/>
                <a:gd name="T104" fmla="*/ 148073 w 1106"/>
                <a:gd name="T105" fmla="*/ 6843 h 1415"/>
                <a:gd name="T106" fmla="*/ 148073 w 1106"/>
                <a:gd name="T107" fmla="*/ 6122 h 1415"/>
                <a:gd name="T108" fmla="*/ 146632 w 1106"/>
                <a:gd name="T109" fmla="*/ 3601 h 1415"/>
                <a:gd name="T110" fmla="*/ 143749 w 1106"/>
                <a:gd name="T111" fmla="*/ 1080 h 1415"/>
                <a:gd name="T112" fmla="*/ 140867 w 1106"/>
                <a:gd name="T113" fmla="*/ 360 h 1415"/>
                <a:gd name="T114" fmla="*/ 138705 w 1106"/>
                <a:gd name="T115" fmla="*/ 360 h 1415"/>
                <a:gd name="T116" fmla="*/ 83944 w 1106"/>
                <a:gd name="T117" fmla="*/ 43936 h 1415"/>
                <a:gd name="T118" fmla="*/ 53681 w 1106"/>
                <a:gd name="T119" fmla="*/ 71666 h 1415"/>
                <a:gd name="T120" fmla="*/ 54401 w 1106"/>
                <a:gd name="T121" fmla="*/ 186188 h 1415"/>
                <a:gd name="T122" fmla="*/ 28822 w 1106"/>
                <a:gd name="T123" fmla="*/ 302871 h 1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06" h="1415">
                  <a:moveTo>
                    <a:pt x="44" y="883"/>
                  </a:moveTo>
                  <a:lnTo>
                    <a:pt x="105" y="883"/>
                  </a:lnTo>
                  <a:lnTo>
                    <a:pt x="483" y="883"/>
                  </a:lnTo>
                  <a:lnTo>
                    <a:pt x="484" y="883"/>
                  </a:lnTo>
                  <a:lnTo>
                    <a:pt x="940" y="883"/>
                  </a:lnTo>
                  <a:lnTo>
                    <a:pt x="1004" y="883"/>
                  </a:lnTo>
                  <a:cubicBezTo>
                    <a:pt x="1005" y="898"/>
                    <a:pt x="1006" y="912"/>
                    <a:pt x="1006" y="925"/>
                  </a:cubicBezTo>
                  <a:cubicBezTo>
                    <a:pt x="1006" y="1035"/>
                    <a:pt x="974" y="1101"/>
                    <a:pt x="916" y="1163"/>
                  </a:cubicBezTo>
                  <a:lnTo>
                    <a:pt x="132" y="1163"/>
                  </a:lnTo>
                  <a:cubicBezTo>
                    <a:pt x="74" y="1101"/>
                    <a:pt x="42" y="1035"/>
                    <a:pt x="42" y="925"/>
                  </a:cubicBezTo>
                  <a:cubicBezTo>
                    <a:pt x="42" y="911"/>
                    <a:pt x="42" y="897"/>
                    <a:pt x="44" y="883"/>
                  </a:cubicBezTo>
                  <a:close/>
                  <a:moveTo>
                    <a:pt x="168" y="614"/>
                  </a:moveTo>
                  <a:lnTo>
                    <a:pt x="168" y="614"/>
                  </a:lnTo>
                  <a:cubicBezTo>
                    <a:pt x="178" y="592"/>
                    <a:pt x="186" y="576"/>
                    <a:pt x="189" y="561"/>
                  </a:cubicBezTo>
                  <a:cubicBezTo>
                    <a:pt x="192" y="551"/>
                    <a:pt x="192" y="537"/>
                    <a:pt x="193" y="520"/>
                  </a:cubicBezTo>
                  <a:cubicBezTo>
                    <a:pt x="198" y="456"/>
                    <a:pt x="204" y="397"/>
                    <a:pt x="248" y="388"/>
                  </a:cubicBezTo>
                  <a:cubicBezTo>
                    <a:pt x="294" y="378"/>
                    <a:pt x="329" y="444"/>
                    <a:pt x="352" y="487"/>
                  </a:cubicBezTo>
                  <a:cubicBezTo>
                    <a:pt x="360" y="501"/>
                    <a:pt x="366" y="514"/>
                    <a:pt x="373" y="522"/>
                  </a:cubicBezTo>
                  <a:cubicBezTo>
                    <a:pt x="381" y="534"/>
                    <a:pt x="395" y="546"/>
                    <a:pt x="413" y="562"/>
                  </a:cubicBezTo>
                  <a:cubicBezTo>
                    <a:pt x="430" y="576"/>
                    <a:pt x="451" y="593"/>
                    <a:pt x="471" y="615"/>
                  </a:cubicBezTo>
                  <a:cubicBezTo>
                    <a:pt x="468" y="619"/>
                    <a:pt x="466" y="624"/>
                    <a:pt x="465" y="629"/>
                  </a:cubicBezTo>
                  <a:cubicBezTo>
                    <a:pt x="464" y="632"/>
                    <a:pt x="463" y="634"/>
                    <a:pt x="461" y="637"/>
                  </a:cubicBezTo>
                  <a:cubicBezTo>
                    <a:pt x="458" y="646"/>
                    <a:pt x="455" y="655"/>
                    <a:pt x="453" y="665"/>
                  </a:cubicBezTo>
                  <a:cubicBezTo>
                    <a:pt x="453" y="667"/>
                    <a:pt x="453" y="669"/>
                    <a:pt x="452" y="670"/>
                  </a:cubicBezTo>
                  <a:cubicBezTo>
                    <a:pt x="450" y="679"/>
                    <a:pt x="448" y="687"/>
                    <a:pt x="447" y="696"/>
                  </a:cubicBezTo>
                  <a:cubicBezTo>
                    <a:pt x="446" y="699"/>
                    <a:pt x="446" y="703"/>
                    <a:pt x="446" y="707"/>
                  </a:cubicBezTo>
                  <a:cubicBezTo>
                    <a:pt x="445" y="714"/>
                    <a:pt x="444" y="721"/>
                    <a:pt x="444" y="728"/>
                  </a:cubicBezTo>
                  <a:cubicBezTo>
                    <a:pt x="444" y="732"/>
                    <a:pt x="444" y="736"/>
                    <a:pt x="444" y="740"/>
                  </a:cubicBezTo>
                  <a:cubicBezTo>
                    <a:pt x="444" y="747"/>
                    <a:pt x="444" y="754"/>
                    <a:pt x="444" y="761"/>
                  </a:cubicBezTo>
                  <a:cubicBezTo>
                    <a:pt x="444" y="765"/>
                    <a:pt x="444" y="769"/>
                    <a:pt x="444" y="774"/>
                  </a:cubicBezTo>
                  <a:cubicBezTo>
                    <a:pt x="445" y="780"/>
                    <a:pt x="445" y="787"/>
                    <a:pt x="446" y="794"/>
                  </a:cubicBezTo>
                  <a:cubicBezTo>
                    <a:pt x="446" y="799"/>
                    <a:pt x="447" y="803"/>
                    <a:pt x="448" y="807"/>
                  </a:cubicBezTo>
                  <a:cubicBezTo>
                    <a:pt x="448" y="814"/>
                    <a:pt x="450" y="821"/>
                    <a:pt x="451" y="828"/>
                  </a:cubicBezTo>
                  <a:cubicBezTo>
                    <a:pt x="453" y="832"/>
                    <a:pt x="453" y="835"/>
                    <a:pt x="454" y="838"/>
                  </a:cubicBezTo>
                  <a:cubicBezTo>
                    <a:pt x="454" y="839"/>
                    <a:pt x="454" y="840"/>
                    <a:pt x="454" y="841"/>
                  </a:cubicBezTo>
                  <a:lnTo>
                    <a:pt x="122" y="841"/>
                  </a:lnTo>
                  <a:cubicBezTo>
                    <a:pt x="106" y="747"/>
                    <a:pt x="143" y="668"/>
                    <a:pt x="168" y="614"/>
                  </a:cubicBezTo>
                  <a:close/>
                  <a:moveTo>
                    <a:pt x="270" y="143"/>
                  </a:moveTo>
                  <a:lnTo>
                    <a:pt x="270" y="143"/>
                  </a:lnTo>
                  <a:cubicBezTo>
                    <a:pt x="297" y="97"/>
                    <a:pt x="334" y="63"/>
                    <a:pt x="372" y="49"/>
                  </a:cubicBezTo>
                  <a:cubicBezTo>
                    <a:pt x="374" y="125"/>
                    <a:pt x="306" y="242"/>
                    <a:pt x="239" y="278"/>
                  </a:cubicBezTo>
                  <a:cubicBezTo>
                    <a:pt x="233" y="238"/>
                    <a:pt x="244" y="189"/>
                    <a:pt x="270" y="143"/>
                  </a:cubicBezTo>
                  <a:close/>
                  <a:moveTo>
                    <a:pt x="694" y="544"/>
                  </a:moveTo>
                  <a:lnTo>
                    <a:pt x="694" y="544"/>
                  </a:lnTo>
                  <a:cubicBezTo>
                    <a:pt x="715" y="555"/>
                    <a:pt x="723" y="566"/>
                    <a:pt x="733" y="579"/>
                  </a:cubicBezTo>
                  <a:cubicBezTo>
                    <a:pt x="743" y="592"/>
                    <a:pt x="754" y="608"/>
                    <a:pt x="778" y="621"/>
                  </a:cubicBezTo>
                  <a:cubicBezTo>
                    <a:pt x="778" y="621"/>
                    <a:pt x="778" y="621"/>
                    <a:pt x="779" y="621"/>
                  </a:cubicBezTo>
                  <a:cubicBezTo>
                    <a:pt x="780" y="622"/>
                    <a:pt x="780" y="622"/>
                    <a:pt x="780" y="622"/>
                  </a:cubicBezTo>
                  <a:cubicBezTo>
                    <a:pt x="805" y="636"/>
                    <a:pt x="825" y="637"/>
                    <a:pt x="842" y="638"/>
                  </a:cubicBezTo>
                  <a:cubicBezTo>
                    <a:pt x="858" y="639"/>
                    <a:pt x="872" y="640"/>
                    <a:pt x="893" y="652"/>
                  </a:cubicBezTo>
                  <a:cubicBezTo>
                    <a:pt x="921" y="666"/>
                    <a:pt x="939" y="688"/>
                    <a:pt x="948" y="715"/>
                  </a:cubicBezTo>
                  <a:cubicBezTo>
                    <a:pt x="958" y="750"/>
                    <a:pt x="950" y="794"/>
                    <a:pt x="927" y="841"/>
                  </a:cubicBezTo>
                  <a:lnTo>
                    <a:pt x="499" y="841"/>
                  </a:lnTo>
                  <a:cubicBezTo>
                    <a:pt x="498" y="837"/>
                    <a:pt x="496" y="834"/>
                    <a:pt x="496" y="831"/>
                  </a:cubicBezTo>
                  <a:cubicBezTo>
                    <a:pt x="495" y="826"/>
                    <a:pt x="494" y="822"/>
                    <a:pt x="493" y="818"/>
                  </a:cubicBezTo>
                  <a:cubicBezTo>
                    <a:pt x="492" y="813"/>
                    <a:pt x="491" y="807"/>
                    <a:pt x="490" y="802"/>
                  </a:cubicBezTo>
                  <a:cubicBezTo>
                    <a:pt x="489" y="798"/>
                    <a:pt x="489" y="794"/>
                    <a:pt x="488" y="789"/>
                  </a:cubicBezTo>
                  <a:cubicBezTo>
                    <a:pt x="488" y="784"/>
                    <a:pt x="487" y="779"/>
                    <a:pt x="487" y="773"/>
                  </a:cubicBezTo>
                  <a:cubicBezTo>
                    <a:pt x="486" y="769"/>
                    <a:pt x="486" y="764"/>
                    <a:pt x="486" y="760"/>
                  </a:cubicBezTo>
                  <a:cubicBezTo>
                    <a:pt x="486" y="754"/>
                    <a:pt x="486" y="749"/>
                    <a:pt x="486" y="744"/>
                  </a:cubicBezTo>
                  <a:cubicBezTo>
                    <a:pt x="486" y="739"/>
                    <a:pt x="486" y="735"/>
                    <a:pt x="486" y="731"/>
                  </a:cubicBezTo>
                  <a:cubicBezTo>
                    <a:pt x="486" y="725"/>
                    <a:pt x="487" y="720"/>
                    <a:pt x="488" y="714"/>
                  </a:cubicBezTo>
                  <a:cubicBezTo>
                    <a:pt x="488" y="710"/>
                    <a:pt x="489" y="706"/>
                    <a:pt x="489" y="702"/>
                  </a:cubicBezTo>
                  <a:cubicBezTo>
                    <a:pt x="490" y="697"/>
                    <a:pt x="491" y="692"/>
                    <a:pt x="492" y="686"/>
                  </a:cubicBezTo>
                  <a:cubicBezTo>
                    <a:pt x="493" y="683"/>
                    <a:pt x="494" y="679"/>
                    <a:pt x="494" y="675"/>
                  </a:cubicBezTo>
                  <a:cubicBezTo>
                    <a:pt x="496" y="670"/>
                    <a:pt x="498" y="665"/>
                    <a:pt x="499" y="659"/>
                  </a:cubicBezTo>
                  <a:cubicBezTo>
                    <a:pt x="500" y="656"/>
                    <a:pt x="501" y="653"/>
                    <a:pt x="502" y="650"/>
                  </a:cubicBezTo>
                  <a:cubicBezTo>
                    <a:pt x="505" y="643"/>
                    <a:pt x="508" y="635"/>
                    <a:pt x="512" y="629"/>
                  </a:cubicBezTo>
                  <a:lnTo>
                    <a:pt x="515" y="622"/>
                  </a:lnTo>
                  <a:cubicBezTo>
                    <a:pt x="562" y="541"/>
                    <a:pt x="632" y="510"/>
                    <a:pt x="694" y="544"/>
                  </a:cubicBezTo>
                  <a:close/>
                  <a:moveTo>
                    <a:pt x="938" y="466"/>
                  </a:moveTo>
                  <a:lnTo>
                    <a:pt x="938" y="466"/>
                  </a:lnTo>
                  <a:cubicBezTo>
                    <a:pt x="978" y="451"/>
                    <a:pt x="1019" y="450"/>
                    <a:pt x="1051" y="460"/>
                  </a:cubicBezTo>
                  <a:cubicBezTo>
                    <a:pt x="1009" y="508"/>
                    <a:pt x="908" y="544"/>
                    <a:pt x="845" y="532"/>
                  </a:cubicBezTo>
                  <a:cubicBezTo>
                    <a:pt x="863" y="505"/>
                    <a:pt x="897" y="480"/>
                    <a:pt x="938" y="466"/>
                  </a:cubicBezTo>
                  <a:close/>
                  <a:moveTo>
                    <a:pt x="802" y="1263"/>
                  </a:moveTo>
                  <a:lnTo>
                    <a:pt x="802" y="1263"/>
                  </a:lnTo>
                  <a:cubicBezTo>
                    <a:pt x="781" y="1278"/>
                    <a:pt x="760" y="1285"/>
                    <a:pt x="740" y="1285"/>
                  </a:cubicBezTo>
                  <a:lnTo>
                    <a:pt x="594" y="1285"/>
                  </a:lnTo>
                  <a:cubicBezTo>
                    <a:pt x="591" y="1285"/>
                    <a:pt x="589" y="1285"/>
                    <a:pt x="586" y="1285"/>
                  </a:cubicBezTo>
                  <a:lnTo>
                    <a:pt x="461" y="1285"/>
                  </a:lnTo>
                  <a:cubicBezTo>
                    <a:pt x="458" y="1285"/>
                    <a:pt x="456" y="1285"/>
                    <a:pt x="454" y="1285"/>
                  </a:cubicBezTo>
                  <a:lnTo>
                    <a:pt x="308" y="1285"/>
                  </a:lnTo>
                  <a:cubicBezTo>
                    <a:pt x="287" y="1285"/>
                    <a:pt x="267" y="1278"/>
                    <a:pt x="247" y="1264"/>
                  </a:cubicBezTo>
                  <a:cubicBezTo>
                    <a:pt x="221" y="1243"/>
                    <a:pt x="198" y="1224"/>
                    <a:pt x="176" y="1206"/>
                  </a:cubicBezTo>
                  <a:lnTo>
                    <a:pt x="871" y="1206"/>
                  </a:lnTo>
                  <a:cubicBezTo>
                    <a:pt x="850" y="1224"/>
                    <a:pt x="827" y="1242"/>
                    <a:pt x="802" y="1263"/>
                  </a:cubicBezTo>
                  <a:lnTo>
                    <a:pt x="680" y="1371"/>
                  </a:lnTo>
                  <a:lnTo>
                    <a:pt x="368" y="1371"/>
                  </a:lnTo>
                  <a:cubicBezTo>
                    <a:pt x="390" y="1345"/>
                    <a:pt x="417" y="1332"/>
                    <a:pt x="456" y="1328"/>
                  </a:cubicBezTo>
                  <a:lnTo>
                    <a:pt x="591" y="1328"/>
                  </a:lnTo>
                  <a:cubicBezTo>
                    <a:pt x="630" y="1332"/>
                    <a:pt x="659" y="1345"/>
                    <a:pt x="680" y="1371"/>
                  </a:cubicBezTo>
                  <a:lnTo>
                    <a:pt x="802" y="1263"/>
                  </a:lnTo>
                  <a:close/>
                  <a:moveTo>
                    <a:pt x="3" y="860"/>
                  </a:moveTo>
                  <a:lnTo>
                    <a:pt x="3" y="860"/>
                  </a:lnTo>
                  <a:cubicBezTo>
                    <a:pt x="1" y="882"/>
                    <a:pt x="0" y="903"/>
                    <a:pt x="0" y="925"/>
                  </a:cubicBezTo>
                  <a:cubicBezTo>
                    <a:pt x="0" y="1050"/>
                    <a:pt x="38" y="1127"/>
                    <a:pt x="106" y="1197"/>
                  </a:cubicBezTo>
                  <a:cubicBezTo>
                    <a:pt x="107" y="1198"/>
                    <a:pt x="108" y="1199"/>
                    <a:pt x="109" y="1200"/>
                  </a:cubicBezTo>
                  <a:cubicBezTo>
                    <a:pt x="141" y="1233"/>
                    <a:pt x="178" y="1264"/>
                    <a:pt x="221" y="1298"/>
                  </a:cubicBezTo>
                  <a:cubicBezTo>
                    <a:pt x="250" y="1318"/>
                    <a:pt x="278" y="1328"/>
                    <a:pt x="308" y="1328"/>
                  </a:cubicBezTo>
                  <a:lnTo>
                    <a:pt x="350" y="1328"/>
                  </a:lnTo>
                  <a:cubicBezTo>
                    <a:pt x="334" y="1342"/>
                    <a:pt x="322" y="1361"/>
                    <a:pt x="310" y="1383"/>
                  </a:cubicBezTo>
                  <a:cubicBezTo>
                    <a:pt x="307" y="1389"/>
                    <a:pt x="307" y="1398"/>
                    <a:pt x="311" y="1404"/>
                  </a:cubicBezTo>
                  <a:cubicBezTo>
                    <a:pt x="314" y="1410"/>
                    <a:pt x="322" y="1414"/>
                    <a:pt x="329" y="1414"/>
                  </a:cubicBezTo>
                  <a:lnTo>
                    <a:pt x="719" y="1414"/>
                  </a:lnTo>
                  <a:lnTo>
                    <a:pt x="720" y="1414"/>
                  </a:lnTo>
                  <a:cubicBezTo>
                    <a:pt x="731" y="1414"/>
                    <a:pt x="741" y="1405"/>
                    <a:pt x="741" y="1393"/>
                  </a:cubicBezTo>
                  <a:cubicBezTo>
                    <a:pt x="741" y="1387"/>
                    <a:pt x="739" y="1382"/>
                    <a:pt x="736" y="1378"/>
                  </a:cubicBezTo>
                  <a:cubicBezTo>
                    <a:pt x="724" y="1358"/>
                    <a:pt x="712" y="1342"/>
                    <a:pt x="698" y="1328"/>
                  </a:cubicBezTo>
                  <a:lnTo>
                    <a:pt x="740" y="1328"/>
                  </a:lnTo>
                  <a:cubicBezTo>
                    <a:pt x="770" y="1328"/>
                    <a:pt x="798" y="1318"/>
                    <a:pt x="827" y="1297"/>
                  </a:cubicBezTo>
                  <a:cubicBezTo>
                    <a:pt x="870" y="1263"/>
                    <a:pt x="908" y="1233"/>
                    <a:pt x="939" y="1200"/>
                  </a:cubicBezTo>
                  <a:cubicBezTo>
                    <a:pt x="940" y="1199"/>
                    <a:pt x="941" y="1198"/>
                    <a:pt x="942" y="1197"/>
                  </a:cubicBezTo>
                  <a:cubicBezTo>
                    <a:pt x="1010" y="1127"/>
                    <a:pt x="1049" y="1050"/>
                    <a:pt x="1049" y="925"/>
                  </a:cubicBezTo>
                  <a:cubicBezTo>
                    <a:pt x="1049" y="904"/>
                    <a:pt x="1047" y="883"/>
                    <a:pt x="1044" y="860"/>
                  </a:cubicBezTo>
                  <a:cubicBezTo>
                    <a:pt x="1043" y="849"/>
                    <a:pt x="1034" y="841"/>
                    <a:pt x="1023" y="841"/>
                  </a:cubicBezTo>
                  <a:lnTo>
                    <a:pt x="973" y="841"/>
                  </a:lnTo>
                  <a:cubicBezTo>
                    <a:pt x="994" y="790"/>
                    <a:pt x="1000" y="743"/>
                    <a:pt x="988" y="703"/>
                  </a:cubicBezTo>
                  <a:cubicBezTo>
                    <a:pt x="977" y="665"/>
                    <a:pt x="951" y="634"/>
                    <a:pt x="913" y="614"/>
                  </a:cubicBezTo>
                  <a:cubicBezTo>
                    <a:pt x="885" y="598"/>
                    <a:pt x="863" y="597"/>
                    <a:pt x="845" y="596"/>
                  </a:cubicBezTo>
                  <a:cubicBezTo>
                    <a:pt x="834" y="595"/>
                    <a:pt x="825" y="594"/>
                    <a:pt x="815" y="591"/>
                  </a:cubicBezTo>
                  <a:lnTo>
                    <a:pt x="819" y="569"/>
                  </a:lnTo>
                  <a:cubicBezTo>
                    <a:pt x="834" y="574"/>
                    <a:pt x="851" y="577"/>
                    <a:pt x="869" y="577"/>
                  </a:cubicBezTo>
                  <a:cubicBezTo>
                    <a:pt x="956" y="577"/>
                    <a:pt x="1068" y="527"/>
                    <a:pt x="1101" y="462"/>
                  </a:cubicBezTo>
                  <a:cubicBezTo>
                    <a:pt x="1101" y="462"/>
                    <a:pt x="1102" y="462"/>
                    <a:pt x="1102" y="461"/>
                  </a:cubicBezTo>
                  <a:cubicBezTo>
                    <a:pt x="1103" y="461"/>
                    <a:pt x="1103" y="460"/>
                    <a:pt x="1103" y="460"/>
                  </a:cubicBezTo>
                  <a:cubicBezTo>
                    <a:pt x="1103" y="459"/>
                    <a:pt x="1103" y="458"/>
                    <a:pt x="1104" y="457"/>
                  </a:cubicBezTo>
                  <a:cubicBezTo>
                    <a:pt x="1104" y="456"/>
                    <a:pt x="1105" y="454"/>
                    <a:pt x="1105" y="453"/>
                  </a:cubicBezTo>
                  <a:cubicBezTo>
                    <a:pt x="1105" y="451"/>
                    <a:pt x="1105" y="450"/>
                    <a:pt x="1104" y="448"/>
                  </a:cubicBezTo>
                  <a:cubicBezTo>
                    <a:pt x="1104" y="447"/>
                    <a:pt x="1104" y="446"/>
                    <a:pt x="1104" y="444"/>
                  </a:cubicBezTo>
                  <a:cubicBezTo>
                    <a:pt x="1104" y="443"/>
                    <a:pt x="1103" y="442"/>
                    <a:pt x="1102" y="441"/>
                  </a:cubicBezTo>
                  <a:cubicBezTo>
                    <a:pt x="1101" y="440"/>
                    <a:pt x="1101" y="438"/>
                    <a:pt x="1100" y="437"/>
                  </a:cubicBezTo>
                  <a:cubicBezTo>
                    <a:pt x="1100" y="436"/>
                    <a:pt x="1099" y="436"/>
                    <a:pt x="1097" y="434"/>
                  </a:cubicBezTo>
                  <a:cubicBezTo>
                    <a:pt x="1096" y="434"/>
                    <a:pt x="1095" y="433"/>
                    <a:pt x="1095" y="432"/>
                  </a:cubicBezTo>
                  <a:cubicBezTo>
                    <a:pt x="1094" y="432"/>
                    <a:pt x="1094" y="432"/>
                    <a:pt x="1094" y="432"/>
                  </a:cubicBezTo>
                  <a:cubicBezTo>
                    <a:pt x="1093" y="431"/>
                    <a:pt x="1093" y="431"/>
                    <a:pt x="1093" y="431"/>
                  </a:cubicBezTo>
                  <a:cubicBezTo>
                    <a:pt x="1093" y="431"/>
                    <a:pt x="1093" y="431"/>
                    <a:pt x="1092" y="431"/>
                  </a:cubicBezTo>
                  <a:cubicBezTo>
                    <a:pt x="1048" y="406"/>
                    <a:pt x="985" y="404"/>
                    <a:pt x="923" y="426"/>
                  </a:cubicBezTo>
                  <a:cubicBezTo>
                    <a:pt x="889" y="438"/>
                    <a:pt x="860" y="456"/>
                    <a:pt x="837" y="477"/>
                  </a:cubicBezTo>
                  <a:lnTo>
                    <a:pt x="845" y="440"/>
                  </a:lnTo>
                  <a:cubicBezTo>
                    <a:pt x="847" y="428"/>
                    <a:pt x="839" y="417"/>
                    <a:pt x="828" y="414"/>
                  </a:cubicBezTo>
                  <a:cubicBezTo>
                    <a:pt x="816" y="412"/>
                    <a:pt x="805" y="420"/>
                    <a:pt x="802" y="431"/>
                  </a:cubicBezTo>
                  <a:lnTo>
                    <a:pt x="776" y="565"/>
                  </a:lnTo>
                  <a:cubicBezTo>
                    <a:pt x="773" y="561"/>
                    <a:pt x="770" y="558"/>
                    <a:pt x="767" y="554"/>
                  </a:cubicBezTo>
                  <a:cubicBezTo>
                    <a:pt x="756" y="538"/>
                    <a:pt x="743" y="522"/>
                    <a:pt x="714" y="506"/>
                  </a:cubicBezTo>
                  <a:cubicBezTo>
                    <a:pt x="639" y="466"/>
                    <a:pt x="554" y="494"/>
                    <a:pt x="494" y="578"/>
                  </a:cubicBezTo>
                  <a:cubicBezTo>
                    <a:pt x="475" y="559"/>
                    <a:pt x="456" y="542"/>
                    <a:pt x="441" y="529"/>
                  </a:cubicBezTo>
                  <a:cubicBezTo>
                    <a:pt x="426" y="516"/>
                    <a:pt x="413" y="505"/>
                    <a:pt x="407" y="497"/>
                  </a:cubicBezTo>
                  <a:cubicBezTo>
                    <a:pt x="402" y="490"/>
                    <a:pt x="397" y="479"/>
                    <a:pt x="390" y="467"/>
                  </a:cubicBezTo>
                  <a:cubicBezTo>
                    <a:pt x="364" y="418"/>
                    <a:pt x="325" y="345"/>
                    <a:pt x="259" y="345"/>
                  </a:cubicBezTo>
                  <a:cubicBezTo>
                    <a:pt x="257" y="345"/>
                    <a:pt x="257" y="345"/>
                    <a:pt x="256" y="345"/>
                  </a:cubicBezTo>
                  <a:lnTo>
                    <a:pt x="244" y="323"/>
                  </a:lnTo>
                  <a:cubicBezTo>
                    <a:pt x="340" y="284"/>
                    <a:pt x="434" y="117"/>
                    <a:pt x="411" y="19"/>
                  </a:cubicBezTo>
                  <a:cubicBezTo>
                    <a:pt x="411" y="18"/>
                    <a:pt x="411" y="18"/>
                    <a:pt x="411" y="18"/>
                  </a:cubicBezTo>
                  <a:cubicBezTo>
                    <a:pt x="411" y="17"/>
                    <a:pt x="411" y="17"/>
                    <a:pt x="411" y="17"/>
                  </a:cubicBezTo>
                  <a:cubicBezTo>
                    <a:pt x="411" y="15"/>
                    <a:pt x="410" y="14"/>
                    <a:pt x="410" y="14"/>
                  </a:cubicBezTo>
                  <a:cubicBezTo>
                    <a:pt x="409" y="12"/>
                    <a:pt x="408" y="11"/>
                    <a:pt x="407" y="10"/>
                  </a:cubicBezTo>
                  <a:cubicBezTo>
                    <a:pt x="407" y="9"/>
                    <a:pt x="406" y="8"/>
                    <a:pt x="405" y="7"/>
                  </a:cubicBezTo>
                  <a:cubicBezTo>
                    <a:pt x="404" y="5"/>
                    <a:pt x="403" y="4"/>
                    <a:pt x="401" y="4"/>
                  </a:cubicBezTo>
                  <a:cubicBezTo>
                    <a:pt x="401" y="3"/>
                    <a:pt x="400" y="3"/>
                    <a:pt x="399" y="3"/>
                  </a:cubicBezTo>
                  <a:cubicBezTo>
                    <a:pt x="397" y="2"/>
                    <a:pt x="395" y="1"/>
                    <a:pt x="394" y="1"/>
                  </a:cubicBezTo>
                  <a:cubicBezTo>
                    <a:pt x="393" y="1"/>
                    <a:pt x="392" y="1"/>
                    <a:pt x="391" y="1"/>
                  </a:cubicBezTo>
                  <a:cubicBezTo>
                    <a:pt x="390" y="1"/>
                    <a:pt x="388" y="0"/>
                    <a:pt x="387" y="1"/>
                  </a:cubicBezTo>
                  <a:cubicBezTo>
                    <a:pt x="386" y="1"/>
                    <a:pt x="385" y="1"/>
                    <a:pt x="385" y="1"/>
                  </a:cubicBezTo>
                  <a:cubicBezTo>
                    <a:pt x="385" y="1"/>
                    <a:pt x="385" y="1"/>
                    <a:pt x="385" y="2"/>
                  </a:cubicBezTo>
                  <a:cubicBezTo>
                    <a:pt x="328" y="11"/>
                    <a:pt x="271" y="56"/>
                    <a:pt x="233" y="122"/>
                  </a:cubicBezTo>
                  <a:cubicBezTo>
                    <a:pt x="211" y="160"/>
                    <a:pt x="199" y="200"/>
                    <a:pt x="196" y="237"/>
                  </a:cubicBezTo>
                  <a:lnTo>
                    <a:pt x="179" y="207"/>
                  </a:lnTo>
                  <a:cubicBezTo>
                    <a:pt x="173" y="197"/>
                    <a:pt x="160" y="193"/>
                    <a:pt x="149" y="199"/>
                  </a:cubicBezTo>
                  <a:cubicBezTo>
                    <a:pt x="139" y="205"/>
                    <a:pt x="135" y="217"/>
                    <a:pt x="141" y="228"/>
                  </a:cubicBezTo>
                  <a:lnTo>
                    <a:pt x="213" y="356"/>
                  </a:lnTo>
                  <a:cubicBezTo>
                    <a:pt x="159" y="387"/>
                    <a:pt x="154" y="467"/>
                    <a:pt x="151" y="517"/>
                  </a:cubicBezTo>
                  <a:cubicBezTo>
                    <a:pt x="150" y="532"/>
                    <a:pt x="149" y="544"/>
                    <a:pt x="148" y="552"/>
                  </a:cubicBezTo>
                  <a:cubicBezTo>
                    <a:pt x="145" y="562"/>
                    <a:pt x="138" y="578"/>
                    <a:pt x="129" y="596"/>
                  </a:cubicBezTo>
                  <a:cubicBezTo>
                    <a:pt x="104" y="649"/>
                    <a:pt x="64" y="738"/>
                    <a:pt x="80" y="841"/>
                  </a:cubicBezTo>
                  <a:lnTo>
                    <a:pt x="24" y="841"/>
                  </a:lnTo>
                  <a:cubicBezTo>
                    <a:pt x="14" y="841"/>
                    <a:pt x="4" y="849"/>
                    <a:pt x="3" y="860"/>
                  </a:cubicBezTo>
                  <a:close/>
                </a:path>
              </a:pathLst>
            </a:custGeom>
            <a:solidFill>
              <a:schemeClr val="accent6"/>
            </a:solidFill>
            <a:ln>
              <a:noFill/>
            </a:ln>
            <a:effectLst/>
          </p:spPr>
          <p:txBody>
            <a:bodyPr wrap="none" anchor="ctr"/>
            <a:lstStyle/>
            <a:p>
              <a:endParaRPr lang="en-US" sz="900" dirty="0">
                <a:latin typeface="Open Sans Light" panose="020B0306030504020204" pitchFamily="34" charset="0"/>
              </a:endParaRPr>
            </a:p>
          </p:txBody>
        </p:sp>
      </p:grpSp>
      <p:grpSp>
        <p:nvGrpSpPr>
          <p:cNvPr id="18" name="Group 17">
            <a:extLst>
              <a:ext uri="{FF2B5EF4-FFF2-40B4-BE49-F238E27FC236}">
                <a16:creationId xmlns:a16="http://schemas.microsoft.com/office/drawing/2014/main" id="{96284F0F-42CF-BEF2-A6CF-761455D3E3A2}"/>
              </a:ext>
            </a:extLst>
          </p:cNvPr>
          <p:cNvGrpSpPr/>
          <p:nvPr/>
        </p:nvGrpSpPr>
        <p:grpSpPr>
          <a:xfrm>
            <a:off x="5564229" y="2249591"/>
            <a:ext cx="5558259" cy="1181351"/>
            <a:chOff x="5564229" y="2249591"/>
            <a:chExt cx="5558259" cy="1181351"/>
          </a:xfrm>
        </p:grpSpPr>
        <p:sp>
          <p:nvSpPr>
            <p:cNvPr id="9" name="TextBox 8">
              <a:extLst>
                <a:ext uri="{FF2B5EF4-FFF2-40B4-BE49-F238E27FC236}">
                  <a16:creationId xmlns:a16="http://schemas.microsoft.com/office/drawing/2014/main" id="{437CCA24-9B51-A92E-C953-D0F157FB5B02}"/>
                </a:ext>
              </a:extLst>
            </p:cNvPr>
            <p:cNvSpPr txBox="1"/>
            <p:nvPr/>
          </p:nvSpPr>
          <p:spPr>
            <a:xfrm>
              <a:off x="6304246" y="2249591"/>
              <a:ext cx="4818242" cy="369332"/>
            </a:xfrm>
            <a:prstGeom prst="rect">
              <a:avLst/>
            </a:prstGeom>
            <a:noFill/>
          </p:spPr>
          <p:txBody>
            <a:bodyPr wrap="none" rtlCol="0" anchor="ctr" anchorCtr="0">
              <a:spAutoFit/>
            </a:bodyPr>
            <a:lstStyle/>
            <a:p>
              <a:r>
                <a:rPr lang="en-GB" b="1" dirty="0">
                  <a:solidFill>
                    <a:schemeClr val="tx2"/>
                  </a:solidFill>
                  <a:ea typeface="League Spartan" charset="0"/>
                  <a:cs typeface="Poppins" pitchFamily="2" charset="77"/>
                </a:rPr>
                <a:t>Holiday Activity and Food (HAF) programme </a:t>
              </a:r>
              <a:endParaRPr lang="en-US" b="1" dirty="0">
                <a:solidFill>
                  <a:schemeClr val="tx2"/>
                </a:solidFill>
                <a:ea typeface="League Spartan" charset="0"/>
                <a:cs typeface="Poppins" pitchFamily="2" charset="77"/>
              </a:endParaRPr>
            </a:p>
          </p:txBody>
        </p:sp>
        <p:sp>
          <p:nvSpPr>
            <p:cNvPr id="10" name="Subtitle 2">
              <a:extLst>
                <a:ext uri="{FF2B5EF4-FFF2-40B4-BE49-F238E27FC236}">
                  <a16:creationId xmlns:a16="http://schemas.microsoft.com/office/drawing/2014/main" id="{910272F9-DB93-2DDE-4FA9-EFDE8E242BA4}"/>
                </a:ext>
              </a:extLst>
            </p:cNvPr>
            <p:cNvSpPr txBox="1">
              <a:spLocks/>
            </p:cNvSpPr>
            <p:nvPr/>
          </p:nvSpPr>
          <p:spPr>
            <a:xfrm>
              <a:off x="6248973" y="2628637"/>
              <a:ext cx="4493061" cy="802305"/>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GB" sz="1600" dirty="0">
                  <a:solidFill>
                    <a:srgbClr val="000000"/>
                  </a:solidFill>
                  <a:latin typeface="Aptos" panose="020B0004020202020204" pitchFamily="34" charset="0"/>
                  <a:cs typeface="+mn-cs"/>
                </a:rPr>
                <a:t>If your child is eligible for free school meals, you may be able to take part in the Holiday Activity and Food (HAF) programme. </a:t>
              </a:r>
            </a:p>
          </p:txBody>
        </p:sp>
        <p:sp>
          <p:nvSpPr>
            <p:cNvPr id="15" name="Freeform 392">
              <a:extLst>
                <a:ext uri="{FF2B5EF4-FFF2-40B4-BE49-F238E27FC236}">
                  <a16:creationId xmlns:a16="http://schemas.microsoft.com/office/drawing/2014/main" id="{479A2CA6-5DA2-A402-219B-B135ED06B085}"/>
                </a:ext>
              </a:extLst>
            </p:cNvPr>
            <p:cNvSpPr>
              <a:spLocks noChangeArrowheads="1"/>
            </p:cNvSpPr>
            <p:nvPr/>
          </p:nvSpPr>
          <p:spPr bwMode="auto">
            <a:xfrm>
              <a:off x="5564229" y="2406249"/>
              <a:ext cx="376885" cy="612687"/>
            </a:xfrm>
            <a:custGeom>
              <a:avLst/>
              <a:gdLst/>
              <a:ahLst/>
              <a:cxnLst/>
              <a:rect l="0" t="0" r="r" b="b"/>
              <a:pathLst>
                <a:path w="296752" h="483026">
                  <a:moveTo>
                    <a:pt x="108060" y="390301"/>
                  </a:moveTo>
                  <a:lnTo>
                    <a:pt x="72276" y="405454"/>
                  </a:lnTo>
                  <a:lnTo>
                    <a:pt x="87663" y="441173"/>
                  </a:lnTo>
                  <a:lnTo>
                    <a:pt x="123089" y="426380"/>
                  </a:lnTo>
                  <a:lnTo>
                    <a:pt x="108060" y="390301"/>
                  </a:lnTo>
                  <a:close/>
                  <a:moveTo>
                    <a:pt x="108776" y="373343"/>
                  </a:moveTo>
                  <a:cubicBezTo>
                    <a:pt x="110923" y="372261"/>
                    <a:pt x="113070" y="372261"/>
                    <a:pt x="114859" y="373343"/>
                  </a:cubicBezTo>
                  <a:cubicBezTo>
                    <a:pt x="116648" y="374065"/>
                    <a:pt x="118437" y="375508"/>
                    <a:pt x="119153" y="377312"/>
                  </a:cubicBezTo>
                  <a:lnTo>
                    <a:pt x="140265" y="427462"/>
                  </a:lnTo>
                  <a:cubicBezTo>
                    <a:pt x="140623" y="429266"/>
                    <a:pt x="140623" y="431431"/>
                    <a:pt x="140265" y="433235"/>
                  </a:cubicBezTo>
                  <a:cubicBezTo>
                    <a:pt x="139192" y="435039"/>
                    <a:pt x="137761" y="436843"/>
                    <a:pt x="135971" y="437565"/>
                  </a:cubicBezTo>
                  <a:lnTo>
                    <a:pt x="86232" y="458491"/>
                  </a:lnTo>
                  <a:cubicBezTo>
                    <a:pt x="85516" y="458851"/>
                    <a:pt x="84442" y="459212"/>
                    <a:pt x="83369" y="459212"/>
                  </a:cubicBezTo>
                  <a:cubicBezTo>
                    <a:pt x="80506" y="459212"/>
                    <a:pt x="77643" y="457408"/>
                    <a:pt x="76212" y="454522"/>
                  </a:cubicBezTo>
                  <a:lnTo>
                    <a:pt x="55457" y="404372"/>
                  </a:lnTo>
                  <a:cubicBezTo>
                    <a:pt x="53668" y="400764"/>
                    <a:pt x="55457" y="396073"/>
                    <a:pt x="59394" y="394269"/>
                  </a:cubicBezTo>
                  <a:lnTo>
                    <a:pt x="108776" y="373343"/>
                  </a:lnTo>
                  <a:close/>
                  <a:moveTo>
                    <a:pt x="155615" y="315614"/>
                  </a:moveTo>
                  <a:lnTo>
                    <a:pt x="139419" y="350467"/>
                  </a:lnTo>
                  <a:lnTo>
                    <a:pt x="174691" y="366636"/>
                  </a:lnTo>
                  <a:lnTo>
                    <a:pt x="190887" y="331423"/>
                  </a:lnTo>
                  <a:lnTo>
                    <a:pt x="155615" y="315614"/>
                  </a:lnTo>
                  <a:close/>
                  <a:moveTo>
                    <a:pt x="148777" y="298007"/>
                  </a:moveTo>
                  <a:cubicBezTo>
                    <a:pt x="150936" y="297648"/>
                    <a:pt x="153096" y="297648"/>
                    <a:pt x="154895" y="298367"/>
                  </a:cubicBezTo>
                  <a:lnTo>
                    <a:pt x="204204" y="320644"/>
                  </a:lnTo>
                  <a:cubicBezTo>
                    <a:pt x="206004" y="321363"/>
                    <a:pt x="207444" y="323159"/>
                    <a:pt x="208163" y="324956"/>
                  </a:cubicBezTo>
                  <a:cubicBezTo>
                    <a:pt x="208883" y="327112"/>
                    <a:pt x="208883" y="329268"/>
                    <a:pt x="207803" y="330705"/>
                  </a:cubicBezTo>
                  <a:lnTo>
                    <a:pt x="185488" y="379931"/>
                  </a:lnTo>
                  <a:cubicBezTo>
                    <a:pt x="184409" y="382805"/>
                    <a:pt x="181529" y="384602"/>
                    <a:pt x="178650" y="384602"/>
                  </a:cubicBezTo>
                  <a:cubicBezTo>
                    <a:pt x="177570" y="384602"/>
                    <a:pt x="176490" y="384602"/>
                    <a:pt x="175411" y="383883"/>
                  </a:cubicBezTo>
                  <a:lnTo>
                    <a:pt x="126102" y="361246"/>
                  </a:lnTo>
                  <a:cubicBezTo>
                    <a:pt x="122143" y="359809"/>
                    <a:pt x="120343" y="355497"/>
                    <a:pt x="122503" y="351186"/>
                  </a:cubicBezTo>
                  <a:lnTo>
                    <a:pt x="144818" y="302319"/>
                  </a:lnTo>
                  <a:cubicBezTo>
                    <a:pt x="145537" y="300163"/>
                    <a:pt x="146977" y="299085"/>
                    <a:pt x="148777" y="298007"/>
                  </a:cubicBezTo>
                  <a:close/>
                  <a:moveTo>
                    <a:pt x="93210" y="272403"/>
                  </a:moveTo>
                  <a:lnTo>
                    <a:pt x="54092" y="275253"/>
                  </a:lnTo>
                  <a:lnTo>
                    <a:pt x="56627" y="313368"/>
                  </a:lnTo>
                  <a:lnTo>
                    <a:pt x="95745" y="310875"/>
                  </a:lnTo>
                  <a:lnTo>
                    <a:pt x="93210" y="272403"/>
                  </a:lnTo>
                  <a:close/>
                  <a:moveTo>
                    <a:pt x="99729" y="256729"/>
                  </a:moveTo>
                  <a:cubicBezTo>
                    <a:pt x="101540" y="256373"/>
                    <a:pt x="103713" y="257442"/>
                    <a:pt x="105162" y="258510"/>
                  </a:cubicBezTo>
                  <a:cubicBezTo>
                    <a:pt x="106973" y="259935"/>
                    <a:pt x="107698" y="261716"/>
                    <a:pt x="108060" y="263854"/>
                  </a:cubicBezTo>
                  <a:lnTo>
                    <a:pt x="111682" y="317287"/>
                  </a:lnTo>
                  <a:cubicBezTo>
                    <a:pt x="112044" y="321561"/>
                    <a:pt x="108784" y="325123"/>
                    <a:pt x="104438" y="325480"/>
                  </a:cubicBezTo>
                  <a:lnTo>
                    <a:pt x="50108" y="329042"/>
                  </a:lnTo>
                  <a:cubicBezTo>
                    <a:pt x="50108" y="329042"/>
                    <a:pt x="49746" y="329042"/>
                    <a:pt x="49383" y="329042"/>
                  </a:cubicBezTo>
                  <a:cubicBezTo>
                    <a:pt x="47935" y="329042"/>
                    <a:pt x="46124" y="328329"/>
                    <a:pt x="44313" y="327261"/>
                  </a:cubicBezTo>
                  <a:cubicBezTo>
                    <a:pt x="42864" y="325836"/>
                    <a:pt x="42140" y="323699"/>
                    <a:pt x="41777" y="321917"/>
                  </a:cubicBezTo>
                  <a:lnTo>
                    <a:pt x="38155" y="268485"/>
                  </a:lnTo>
                  <a:cubicBezTo>
                    <a:pt x="37793" y="264210"/>
                    <a:pt x="41415" y="260648"/>
                    <a:pt x="45399" y="260648"/>
                  </a:cubicBezTo>
                  <a:lnTo>
                    <a:pt x="99729" y="256729"/>
                  </a:lnTo>
                  <a:close/>
                  <a:moveTo>
                    <a:pt x="15534" y="203881"/>
                  </a:moveTo>
                  <a:cubicBezTo>
                    <a:pt x="16974" y="285178"/>
                    <a:pt x="25254" y="413959"/>
                    <a:pt x="32814" y="438780"/>
                  </a:cubicBezTo>
                  <a:cubicBezTo>
                    <a:pt x="40374" y="462882"/>
                    <a:pt x="47935" y="467918"/>
                    <a:pt x="56935" y="467918"/>
                  </a:cubicBezTo>
                  <a:lnTo>
                    <a:pt x="181499" y="467918"/>
                  </a:lnTo>
                  <a:cubicBezTo>
                    <a:pt x="190500" y="467918"/>
                    <a:pt x="197700" y="462882"/>
                    <a:pt x="205260" y="438780"/>
                  </a:cubicBezTo>
                  <a:cubicBezTo>
                    <a:pt x="213540" y="413959"/>
                    <a:pt x="221821" y="285178"/>
                    <a:pt x="222901" y="203881"/>
                  </a:cubicBezTo>
                  <a:lnTo>
                    <a:pt x="164939" y="203881"/>
                  </a:lnTo>
                  <a:lnTo>
                    <a:pt x="146578" y="272948"/>
                  </a:lnTo>
                  <a:cubicBezTo>
                    <a:pt x="145498" y="276545"/>
                    <a:pt x="142618" y="278703"/>
                    <a:pt x="139378" y="278703"/>
                  </a:cubicBezTo>
                  <a:cubicBezTo>
                    <a:pt x="138298" y="278703"/>
                    <a:pt x="137938" y="278703"/>
                    <a:pt x="137218" y="278344"/>
                  </a:cubicBezTo>
                  <a:cubicBezTo>
                    <a:pt x="133258" y="277264"/>
                    <a:pt x="130738" y="272948"/>
                    <a:pt x="131458" y="268991"/>
                  </a:cubicBezTo>
                  <a:lnTo>
                    <a:pt x="149098" y="203881"/>
                  </a:lnTo>
                  <a:lnTo>
                    <a:pt x="15534" y="203881"/>
                  </a:lnTo>
                  <a:close/>
                  <a:moveTo>
                    <a:pt x="181859" y="140210"/>
                  </a:moveTo>
                  <a:lnTo>
                    <a:pt x="168899" y="188772"/>
                  </a:lnTo>
                  <a:lnTo>
                    <a:pt x="222901" y="188772"/>
                  </a:lnTo>
                  <a:cubicBezTo>
                    <a:pt x="223261" y="165390"/>
                    <a:pt x="222541" y="147764"/>
                    <a:pt x="220741" y="140569"/>
                  </a:cubicBezTo>
                  <a:lnTo>
                    <a:pt x="181859" y="140210"/>
                  </a:lnTo>
                  <a:close/>
                  <a:moveTo>
                    <a:pt x="124977" y="140210"/>
                  </a:moveTo>
                  <a:lnTo>
                    <a:pt x="17334" y="140569"/>
                  </a:lnTo>
                  <a:cubicBezTo>
                    <a:pt x="15894" y="147764"/>
                    <a:pt x="15174" y="165390"/>
                    <a:pt x="15174" y="188772"/>
                  </a:cubicBezTo>
                  <a:lnTo>
                    <a:pt x="153058" y="188772"/>
                  </a:lnTo>
                  <a:lnTo>
                    <a:pt x="166019" y="140210"/>
                  </a:lnTo>
                  <a:lnTo>
                    <a:pt x="124977" y="140210"/>
                  </a:lnTo>
                  <a:close/>
                  <a:moveTo>
                    <a:pt x="286623" y="277"/>
                  </a:moveTo>
                  <a:cubicBezTo>
                    <a:pt x="290583" y="-802"/>
                    <a:pt x="295263" y="1356"/>
                    <a:pt x="296343" y="5313"/>
                  </a:cubicBezTo>
                  <a:cubicBezTo>
                    <a:pt x="297783" y="9270"/>
                    <a:pt x="295263" y="13587"/>
                    <a:pt x="291303" y="15026"/>
                  </a:cubicBezTo>
                  <a:lnTo>
                    <a:pt x="207780" y="42005"/>
                  </a:lnTo>
                  <a:lnTo>
                    <a:pt x="185819" y="125101"/>
                  </a:lnTo>
                  <a:lnTo>
                    <a:pt x="225421" y="125101"/>
                  </a:lnTo>
                  <a:cubicBezTo>
                    <a:pt x="227941" y="125101"/>
                    <a:pt x="231181" y="126900"/>
                    <a:pt x="232621" y="129058"/>
                  </a:cubicBezTo>
                  <a:cubicBezTo>
                    <a:pt x="237301" y="134814"/>
                    <a:pt x="238741" y="161074"/>
                    <a:pt x="238381" y="195607"/>
                  </a:cubicBezTo>
                  <a:cubicBezTo>
                    <a:pt x="238381" y="195967"/>
                    <a:pt x="238381" y="195967"/>
                    <a:pt x="238381" y="196327"/>
                  </a:cubicBezTo>
                  <a:lnTo>
                    <a:pt x="238381" y="196686"/>
                  </a:lnTo>
                  <a:cubicBezTo>
                    <a:pt x="237661" y="284819"/>
                    <a:pt x="225421" y="426909"/>
                    <a:pt x="220381" y="443457"/>
                  </a:cubicBezTo>
                  <a:cubicBezTo>
                    <a:pt x="213900" y="463242"/>
                    <a:pt x="204540" y="483026"/>
                    <a:pt x="181499" y="483026"/>
                  </a:cubicBezTo>
                  <a:lnTo>
                    <a:pt x="56935" y="483026"/>
                  </a:lnTo>
                  <a:cubicBezTo>
                    <a:pt x="33534" y="483026"/>
                    <a:pt x="24534" y="463242"/>
                    <a:pt x="18414" y="443457"/>
                  </a:cubicBezTo>
                  <a:cubicBezTo>
                    <a:pt x="13014" y="426909"/>
                    <a:pt x="773" y="284819"/>
                    <a:pt x="53" y="197046"/>
                  </a:cubicBezTo>
                  <a:cubicBezTo>
                    <a:pt x="53" y="196686"/>
                    <a:pt x="53" y="196327"/>
                    <a:pt x="53" y="196327"/>
                  </a:cubicBezTo>
                  <a:cubicBezTo>
                    <a:pt x="53" y="195967"/>
                    <a:pt x="53" y="195967"/>
                    <a:pt x="53" y="195607"/>
                  </a:cubicBezTo>
                  <a:cubicBezTo>
                    <a:pt x="-307" y="161074"/>
                    <a:pt x="1133" y="134814"/>
                    <a:pt x="5813" y="129058"/>
                  </a:cubicBezTo>
                  <a:cubicBezTo>
                    <a:pt x="7253" y="126900"/>
                    <a:pt x="10853" y="125101"/>
                    <a:pt x="13014" y="125101"/>
                  </a:cubicBezTo>
                  <a:lnTo>
                    <a:pt x="124977" y="124742"/>
                  </a:lnTo>
                  <a:lnTo>
                    <a:pt x="170339" y="125101"/>
                  </a:lnTo>
                  <a:lnTo>
                    <a:pt x="194100" y="34091"/>
                  </a:lnTo>
                  <a:cubicBezTo>
                    <a:pt x="194100" y="33732"/>
                    <a:pt x="194460" y="33732"/>
                    <a:pt x="194460" y="33372"/>
                  </a:cubicBezTo>
                  <a:cubicBezTo>
                    <a:pt x="194820" y="32652"/>
                    <a:pt x="194820" y="32293"/>
                    <a:pt x="195180" y="31933"/>
                  </a:cubicBezTo>
                  <a:cubicBezTo>
                    <a:pt x="195540" y="31573"/>
                    <a:pt x="195900" y="31213"/>
                    <a:pt x="196260" y="30854"/>
                  </a:cubicBezTo>
                  <a:cubicBezTo>
                    <a:pt x="196620" y="30494"/>
                    <a:pt x="196620" y="30134"/>
                    <a:pt x="197340" y="29775"/>
                  </a:cubicBezTo>
                  <a:cubicBezTo>
                    <a:pt x="197700" y="29415"/>
                    <a:pt x="198060" y="29055"/>
                    <a:pt x="198420" y="29055"/>
                  </a:cubicBezTo>
                  <a:cubicBezTo>
                    <a:pt x="198780" y="28695"/>
                    <a:pt x="198780" y="28695"/>
                    <a:pt x="199500" y="28336"/>
                  </a:cubicBezTo>
                  <a:lnTo>
                    <a:pt x="286623" y="277"/>
                  </a:lnTo>
                  <a:close/>
                </a:path>
              </a:pathLst>
            </a:custGeom>
            <a:solidFill>
              <a:schemeClr val="accent6"/>
            </a:solidFill>
            <a:ln>
              <a:noFill/>
            </a:ln>
            <a:effectLst/>
          </p:spPr>
          <p:txBody>
            <a:bodyPr anchor="ctr"/>
            <a:lstStyle/>
            <a:p>
              <a:endParaRPr lang="en-US" sz="900" dirty="0">
                <a:latin typeface="Open Sans Light" panose="020B0306030504020204" pitchFamily="34" charset="0"/>
              </a:endParaRPr>
            </a:p>
          </p:txBody>
        </p:sp>
      </p:grpSp>
    </p:spTree>
    <p:extLst>
      <p:ext uri="{BB962C8B-B14F-4D97-AF65-F5344CB8AC3E}">
        <p14:creationId xmlns:p14="http://schemas.microsoft.com/office/powerpoint/2010/main" val="13419955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A3F900-13C3-48F7-8F81-2AA993726618}"/>
              </a:ext>
            </a:extLst>
          </p:cNvPr>
          <p:cNvSpPr>
            <a:spLocks noGrp="1"/>
          </p:cNvSpPr>
          <p:nvPr>
            <p:ph type="title" idx="4294967295"/>
          </p:nvPr>
        </p:nvSpPr>
        <p:spPr>
          <a:xfrm>
            <a:off x="802800" y="1059679"/>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ea typeface="ヒラギノ角ゴ Pro W3"/>
              </a:rPr>
              <a:t>About us</a:t>
            </a:r>
          </a:p>
        </p:txBody>
      </p:sp>
      <p:sp>
        <p:nvSpPr>
          <p:cNvPr id="7" name="Content Placeholder 1">
            <a:extLst>
              <a:ext uri="{FF2B5EF4-FFF2-40B4-BE49-F238E27FC236}">
                <a16:creationId xmlns:a16="http://schemas.microsoft.com/office/drawing/2014/main" id="{5E2B319A-D4CD-4666-B155-10F1F74A0A91}"/>
              </a:ext>
            </a:extLst>
          </p:cNvPr>
          <p:cNvSpPr>
            <a:spLocks noGrp="1"/>
          </p:cNvSpPr>
          <p:nvPr>
            <p:ph sz="quarter" idx="4294967295"/>
          </p:nvPr>
        </p:nvSpPr>
        <p:spPr>
          <a:xfrm>
            <a:off x="802799" y="1813694"/>
            <a:ext cx="10494465" cy="4192587"/>
          </a:xfrm>
          <a:prstGeom prst="rect">
            <a:avLst/>
          </a:prstGeom>
        </p:spPr>
        <p:txBody>
          <a:bodyPr lIns="0"/>
          <a:lstStyle/>
          <a:p>
            <a:pPr marL="0" indent="0">
              <a:buNone/>
            </a:pPr>
            <a:r>
              <a:rPr lang="en-GB" dirty="0">
                <a:latin typeface="Aptos" panose="020B0004020202020204" pitchFamily="34" charset="0"/>
              </a:rPr>
              <a:t>WEALTH at work is a leading financial wellbeing, retirement and workplace savings specialist.</a:t>
            </a:r>
            <a:br>
              <a:rPr lang="en-US" altLang="en-US" dirty="0">
                <a:latin typeface="Aptos" panose="020B0004020202020204" pitchFamily="34" charset="0"/>
                <a:ea typeface="ヒラギノ角ゴ Pro W3"/>
              </a:rPr>
            </a:br>
            <a:br>
              <a:rPr lang="en-US" altLang="en-US" dirty="0">
                <a:latin typeface="Aptos" panose="020B0004020202020204" pitchFamily="34" charset="0"/>
                <a:ea typeface="ヒラギノ角ゴ Pro W3"/>
              </a:rPr>
            </a:br>
            <a:r>
              <a:rPr lang="en-GB" dirty="0">
                <a:latin typeface="Aptos" panose="020B0004020202020204" pitchFamily="34" charset="0"/>
              </a:rPr>
              <a:t>Established in 2005, we work with hundreds of organisations across both the private and public sector.</a:t>
            </a:r>
            <a:br>
              <a:rPr lang="en-GB" dirty="0">
                <a:latin typeface="Aptos" panose="020B0004020202020204" pitchFamily="34" charset="0"/>
              </a:rPr>
            </a:br>
            <a:br>
              <a:rPr lang="en-GB" dirty="0">
                <a:latin typeface="Aptos" panose="020B0004020202020204" pitchFamily="34" charset="0"/>
              </a:rPr>
            </a:br>
            <a:r>
              <a:rPr lang="en-US" altLang="en-US" dirty="0">
                <a:latin typeface="Aptos" panose="020B0004020202020204" pitchFamily="34" charset="0"/>
                <a:ea typeface="ヒラギノ角ゴ Pro W3"/>
              </a:rPr>
              <a:t>Our financial education services are delivered on a bespoke basis.</a:t>
            </a:r>
            <a:endParaRPr lang="en-US" altLang="en-US" dirty="0">
              <a:solidFill>
                <a:srgbClr val="FF0000"/>
              </a:solidFill>
              <a:latin typeface="Aptos" panose="020B0004020202020204" pitchFamily="34" charset="0"/>
              <a:ea typeface="ヒラギノ角ゴ Pro W3"/>
            </a:endParaRPr>
          </a:p>
        </p:txBody>
      </p:sp>
      <p:sp>
        <p:nvSpPr>
          <p:cNvPr id="2" name="RefTextBox123">
            <a:extLst>
              <a:ext uri="{FF2B5EF4-FFF2-40B4-BE49-F238E27FC236}">
                <a16:creationId xmlns:a16="http://schemas.microsoft.com/office/drawing/2014/main" id="{E0ABDBF1-E447-8196-D423-6407985311B3}"/>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341377444</a:t>
            </a:r>
          </a:p>
        </p:txBody>
      </p:sp>
    </p:spTree>
    <p:custDataLst>
      <p:tags r:id="rId1"/>
    </p:custDataLst>
    <p:extLst>
      <p:ext uri="{BB962C8B-B14F-4D97-AF65-F5344CB8AC3E}">
        <p14:creationId xmlns:p14="http://schemas.microsoft.com/office/powerpoint/2010/main" val="1335138334"/>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EDC09-8720-106E-8A44-99307930E7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280071-224E-3E92-ABB1-CB8E6202CDB1}"/>
              </a:ext>
            </a:extLst>
          </p:cNvPr>
          <p:cNvSpPr txBox="1">
            <a:spLocks/>
          </p:cNvSpPr>
          <p:nvPr/>
        </p:nvSpPr>
        <p:spPr>
          <a:xfrm>
            <a:off x="803275" y="1671403"/>
            <a:ext cx="4563205" cy="2758190"/>
          </a:xfrm>
          <a:prstGeom prst="rect">
            <a:avLst/>
          </a:prstGeom>
        </p:spPr>
        <p:txBody>
          <a:bodyPr lIns="0" tIns="0" rIns="0" bIns="0" anchor="b">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54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mj-cs"/>
              </a:rPr>
              <a:t>Smart spending on holidays and travel</a:t>
            </a:r>
          </a:p>
        </p:txBody>
      </p:sp>
    </p:spTree>
    <p:extLst>
      <p:ext uri="{BB962C8B-B14F-4D97-AF65-F5344CB8AC3E}">
        <p14:creationId xmlns:p14="http://schemas.microsoft.com/office/powerpoint/2010/main" val="169273945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D5D1690-8778-A7A0-AFEC-0F383F39F857}"/>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Finding a good deal on your holiday booking</a:t>
            </a:r>
          </a:p>
        </p:txBody>
      </p:sp>
      <p:sp>
        <p:nvSpPr>
          <p:cNvPr id="5" name="TextBox 4">
            <a:extLst>
              <a:ext uri="{FF2B5EF4-FFF2-40B4-BE49-F238E27FC236}">
                <a16:creationId xmlns:a16="http://schemas.microsoft.com/office/drawing/2014/main" id="{60C44443-7BE7-8282-19F2-84043636C5FB}"/>
              </a:ext>
            </a:extLst>
          </p:cNvPr>
          <p:cNvSpPr txBox="1"/>
          <p:nvPr/>
        </p:nvSpPr>
        <p:spPr>
          <a:xfrm>
            <a:off x="768444" y="1700808"/>
            <a:ext cx="10619806" cy="369332"/>
          </a:xfrm>
          <a:prstGeom prst="rect">
            <a:avLst/>
          </a:prstGeom>
          <a:noFill/>
        </p:spPr>
        <p:txBody>
          <a:bodyPr wrap="square">
            <a:spAutoFit/>
          </a:bodyPr>
          <a:lstStyle/>
          <a:p>
            <a:r>
              <a:rPr lang="en-GB" dirty="0"/>
              <a:t>There are a variety of search tools online to help you find the cheapest flight prices for your holiday.</a:t>
            </a:r>
          </a:p>
        </p:txBody>
      </p:sp>
      <p:sp>
        <p:nvSpPr>
          <p:cNvPr id="8" name="TextBox 7">
            <a:extLst>
              <a:ext uri="{FF2B5EF4-FFF2-40B4-BE49-F238E27FC236}">
                <a16:creationId xmlns:a16="http://schemas.microsoft.com/office/drawing/2014/main" id="{622A502E-9A1C-06E6-6CEB-C58F8C5112DF}"/>
              </a:ext>
            </a:extLst>
          </p:cNvPr>
          <p:cNvSpPr txBox="1"/>
          <p:nvPr/>
        </p:nvSpPr>
        <p:spPr>
          <a:xfrm>
            <a:off x="695400" y="2185988"/>
            <a:ext cx="9865096" cy="107721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GB" dirty="0"/>
              <a:t>Search across multiple airlines and routes in one place</a:t>
            </a:r>
          </a:p>
          <a:p>
            <a:pPr marL="285750" indent="-285750">
              <a:spcAft>
                <a:spcPts val="600"/>
              </a:spcAft>
              <a:buFont typeface="Arial" panose="020B0604020202020204" pitchFamily="34" charset="0"/>
              <a:buChar char="•"/>
            </a:pPr>
            <a:r>
              <a:rPr lang="en-GB" dirty="0"/>
              <a:t>Enter your destination and dates to find the cheapest flights available</a:t>
            </a:r>
          </a:p>
          <a:p>
            <a:pPr marL="285750" indent="-285750">
              <a:spcAft>
                <a:spcPts val="600"/>
              </a:spcAft>
              <a:buFont typeface="Arial" panose="020B0604020202020204" pitchFamily="34" charset="0"/>
              <a:buChar char="•"/>
            </a:pPr>
            <a:r>
              <a:rPr lang="en-GB" dirty="0"/>
              <a:t>Explore different destinations and dates to find the best deals if you’re open to options</a:t>
            </a:r>
          </a:p>
        </p:txBody>
      </p:sp>
      <p:grpSp>
        <p:nvGrpSpPr>
          <p:cNvPr id="12" name="Group 11">
            <a:extLst>
              <a:ext uri="{FF2B5EF4-FFF2-40B4-BE49-F238E27FC236}">
                <a16:creationId xmlns:a16="http://schemas.microsoft.com/office/drawing/2014/main" id="{B675CEEE-AB5B-906D-AB80-B540A36544B4}"/>
              </a:ext>
            </a:extLst>
          </p:cNvPr>
          <p:cNvGrpSpPr/>
          <p:nvPr/>
        </p:nvGrpSpPr>
        <p:grpSpPr>
          <a:xfrm>
            <a:off x="3092498" y="3685116"/>
            <a:ext cx="6007004" cy="3172884"/>
            <a:chOff x="2753292" y="3412481"/>
            <a:chExt cx="6650109" cy="3512570"/>
          </a:xfrm>
        </p:grpSpPr>
        <p:sp>
          <p:nvSpPr>
            <p:cNvPr id="11" name="Rectangle 10">
              <a:extLst>
                <a:ext uri="{FF2B5EF4-FFF2-40B4-BE49-F238E27FC236}">
                  <a16:creationId xmlns:a16="http://schemas.microsoft.com/office/drawing/2014/main" id="{E52558D4-327D-6856-421F-A4044BCDED1C}"/>
                </a:ext>
              </a:extLst>
            </p:cNvPr>
            <p:cNvSpPr/>
            <p:nvPr/>
          </p:nvSpPr>
          <p:spPr>
            <a:xfrm>
              <a:off x="2753292" y="3412481"/>
              <a:ext cx="6650109" cy="3512570"/>
            </a:xfrm>
            <a:custGeom>
              <a:avLst/>
              <a:gdLst>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Lst>
              <a:ahLst/>
              <a:cxnLst>
                <a:cxn ang="0">
                  <a:pos x="csX0" y="csY0"/>
                </a:cxn>
                <a:cxn ang="0">
                  <a:pos x="csX1" y="csY1"/>
                </a:cxn>
                <a:cxn ang="0">
                  <a:pos x="csX2" y="csY2"/>
                </a:cxn>
                <a:cxn ang="0">
                  <a:pos x="csX3" y="csY3"/>
                </a:cxn>
                <a:cxn ang="0">
                  <a:pos x="csX4" y="csY4"/>
                </a:cxn>
              </a:cxnLst>
              <a:rect l="l" t="t" r="r" b="b"/>
              <a:pathLst>
                <a:path w="6141263" h="3068645">
                  <a:moveTo>
                    <a:pt x="0" y="0"/>
                  </a:moveTo>
                  <a:lnTo>
                    <a:pt x="6141263" y="0"/>
                  </a:lnTo>
                  <a:lnTo>
                    <a:pt x="6141263" y="3068645"/>
                  </a:lnTo>
                  <a:cubicBezTo>
                    <a:pt x="4094175" y="2964473"/>
                    <a:pt x="2023939" y="2906600"/>
                    <a:pt x="0" y="3068645"/>
                  </a:cubicBezTo>
                  <a:cubicBezTo>
                    <a:pt x="0" y="2045763"/>
                    <a:pt x="243069" y="1682639"/>
                    <a:pt x="0" y="0"/>
                  </a:cubicBezTo>
                  <a:close/>
                </a:path>
              </a:pathLst>
            </a:custGeom>
            <a:solidFill>
              <a:schemeClr val="bg1">
                <a:lumMod val="50000"/>
              </a:schemeClr>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526DA85-F363-BB30-0924-50C4083EB0AF}"/>
                </a:ext>
              </a:extLst>
            </p:cNvPr>
            <p:cNvPicPr>
              <a:picLocks noChangeAspect="1"/>
            </p:cNvPicPr>
            <p:nvPr/>
          </p:nvPicPr>
          <p:blipFill>
            <a:blip r:embed="rId2"/>
            <a:stretch>
              <a:fillRect/>
            </a:stretch>
          </p:blipFill>
          <p:spPr>
            <a:xfrm>
              <a:off x="3018007" y="3575544"/>
              <a:ext cx="6120680" cy="3068645"/>
            </a:xfrm>
            <a:prstGeom prst="rect">
              <a:avLst/>
            </a:prstGeom>
          </p:spPr>
        </p:pic>
      </p:grpSp>
      <p:sp>
        <p:nvSpPr>
          <p:cNvPr id="14" name="TextBox 13">
            <a:extLst>
              <a:ext uri="{FF2B5EF4-FFF2-40B4-BE49-F238E27FC236}">
                <a16:creationId xmlns:a16="http://schemas.microsoft.com/office/drawing/2014/main" id="{57147B50-B77D-208E-AAEE-19F9002F428C}"/>
              </a:ext>
            </a:extLst>
          </p:cNvPr>
          <p:cNvSpPr txBox="1"/>
          <p:nvPr/>
        </p:nvSpPr>
        <p:spPr>
          <a:xfrm>
            <a:off x="3048965" y="3389431"/>
            <a:ext cx="6094070" cy="338554"/>
          </a:xfrm>
          <a:prstGeom prst="rect">
            <a:avLst/>
          </a:prstGeom>
          <a:noFill/>
        </p:spPr>
        <p:txBody>
          <a:bodyPr wrap="square">
            <a:spAutoFit/>
          </a:bodyPr>
          <a:lstStyle/>
          <a:p>
            <a:pPr algn="ctr"/>
            <a:r>
              <a:rPr lang="en-GB" sz="1600" b="1" dirty="0"/>
              <a:t>Search: Google Flights and select the ‘Flights’ tab</a:t>
            </a:r>
          </a:p>
        </p:txBody>
      </p:sp>
    </p:spTree>
    <p:extLst>
      <p:ext uri="{BB962C8B-B14F-4D97-AF65-F5344CB8AC3E}">
        <p14:creationId xmlns:p14="http://schemas.microsoft.com/office/powerpoint/2010/main" val="222510643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99D5A0-22C4-AE92-833B-DF8D0C9C87D1}"/>
              </a:ext>
            </a:extLst>
          </p:cNvPr>
          <p:cNvGrpSpPr/>
          <p:nvPr/>
        </p:nvGrpSpPr>
        <p:grpSpPr>
          <a:xfrm>
            <a:off x="2924862" y="2348880"/>
            <a:ext cx="6342277" cy="3953835"/>
            <a:chOff x="2418019" y="1807541"/>
            <a:chExt cx="7507939" cy="4680520"/>
          </a:xfrm>
        </p:grpSpPr>
        <p:sp>
          <p:nvSpPr>
            <p:cNvPr id="6" name="Rectangle 10">
              <a:extLst>
                <a:ext uri="{FF2B5EF4-FFF2-40B4-BE49-F238E27FC236}">
                  <a16:creationId xmlns:a16="http://schemas.microsoft.com/office/drawing/2014/main" id="{DD9AF9EF-0B16-A137-BD22-694686945C9C}"/>
                </a:ext>
              </a:extLst>
            </p:cNvPr>
            <p:cNvSpPr/>
            <p:nvPr/>
          </p:nvSpPr>
          <p:spPr>
            <a:xfrm>
              <a:off x="2418019" y="1807541"/>
              <a:ext cx="7507939" cy="4680520"/>
            </a:xfrm>
            <a:custGeom>
              <a:avLst/>
              <a:gdLst>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Lst>
              <a:ahLst/>
              <a:cxnLst>
                <a:cxn ang="0">
                  <a:pos x="csX0" y="csY0"/>
                </a:cxn>
                <a:cxn ang="0">
                  <a:pos x="csX1" y="csY1"/>
                </a:cxn>
                <a:cxn ang="0">
                  <a:pos x="csX2" y="csY2"/>
                </a:cxn>
                <a:cxn ang="0">
                  <a:pos x="csX3" y="csY3"/>
                </a:cxn>
                <a:cxn ang="0">
                  <a:pos x="csX4" y="csY4"/>
                </a:cxn>
              </a:cxnLst>
              <a:rect l="l" t="t" r="r" b="b"/>
              <a:pathLst>
                <a:path w="6141263" h="3068645">
                  <a:moveTo>
                    <a:pt x="0" y="0"/>
                  </a:moveTo>
                  <a:lnTo>
                    <a:pt x="6141263" y="0"/>
                  </a:lnTo>
                  <a:lnTo>
                    <a:pt x="6141263" y="3068645"/>
                  </a:lnTo>
                  <a:cubicBezTo>
                    <a:pt x="4094175" y="2964473"/>
                    <a:pt x="2023939" y="2906600"/>
                    <a:pt x="0" y="3068645"/>
                  </a:cubicBezTo>
                  <a:cubicBezTo>
                    <a:pt x="0" y="2045763"/>
                    <a:pt x="243069" y="1682639"/>
                    <a:pt x="0" y="0"/>
                  </a:cubicBezTo>
                  <a:close/>
                </a:path>
              </a:pathLst>
            </a:custGeom>
            <a:solidFill>
              <a:schemeClr val="bg1">
                <a:lumMod val="50000"/>
              </a:schemeClr>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9EF7A9A-F26D-5407-80B1-47E4045CFD34}"/>
                </a:ext>
              </a:extLst>
            </p:cNvPr>
            <p:cNvPicPr>
              <a:picLocks noChangeAspect="1"/>
            </p:cNvPicPr>
            <p:nvPr/>
          </p:nvPicPr>
          <p:blipFill>
            <a:blip r:embed="rId2"/>
            <a:stretch>
              <a:fillRect/>
            </a:stretch>
          </p:blipFill>
          <p:spPr>
            <a:xfrm>
              <a:off x="2674726" y="1988840"/>
              <a:ext cx="7036861" cy="4172960"/>
            </a:xfrm>
            <a:prstGeom prst="rect">
              <a:avLst/>
            </a:prstGeom>
          </p:spPr>
        </p:pic>
      </p:grpSp>
      <p:sp>
        <p:nvSpPr>
          <p:cNvPr id="5" name="Rectangle 12">
            <a:extLst>
              <a:ext uri="{FF2B5EF4-FFF2-40B4-BE49-F238E27FC236}">
                <a16:creationId xmlns:a16="http://schemas.microsoft.com/office/drawing/2014/main" id="{1BA18C05-B3D8-6985-90AE-5E7EAFD28A11}"/>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Finding a good deal on your holiday booking</a:t>
            </a:r>
          </a:p>
        </p:txBody>
      </p:sp>
      <p:sp>
        <p:nvSpPr>
          <p:cNvPr id="8" name="TextBox 7">
            <a:extLst>
              <a:ext uri="{FF2B5EF4-FFF2-40B4-BE49-F238E27FC236}">
                <a16:creationId xmlns:a16="http://schemas.microsoft.com/office/drawing/2014/main" id="{4CF9D6D5-C244-6124-D65A-38B8B2DFB51A}"/>
              </a:ext>
            </a:extLst>
          </p:cNvPr>
          <p:cNvSpPr txBox="1"/>
          <p:nvPr/>
        </p:nvSpPr>
        <p:spPr>
          <a:xfrm>
            <a:off x="2603137" y="2010326"/>
            <a:ext cx="6984776" cy="338554"/>
          </a:xfrm>
          <a:prstGeom prst="rect">
            <a:avLst/>
          </a:prstGeom>
          <a:noFill/>
        </p:spPr>
        <p:txBody>
          <a:bodyPr wrap="square">
            <a:spAutoFit/>
          </a:bodyPr>
          <a:lstStyle/>
          <a:p>
            <a:pPr algn="ctr"/>
            <a:r>
              <a:rPr lang="en-GB" sz="1600" b="1" dirty="0"/>
              <a:t>Choose your dates and select ‘anywhere’ if you’re flexible on location</a:t>
            </a:r>
          </a:p>
        </p:txBody>
      </p:sp>
    </p:spTree>
    <p:extLst>
      <p:ext uri="{BB962C8B-B14F-4D97-AF65-F5344CB8AC3E}">
        <p14:creationId xmlns:p14="http://schemas.microsoft.com/office/powerpoint/2010/main" val="274492083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FDC4A-4CA4-7C47-1980-4BE6E2AB9028}"/>
            </a:ext>
          </a:extLst>
        </p:cNvPr>
        <p:cNvGrpSpPr/>
        <p:nvPr/>
      </p:nvGrpSpPr>
      <p:grpSpPr>
        <a:xfrm>
          <a:off x="0" y="0"/>
          <a:ext cx="0" cy="0"/>
          <a:chOff x="0" y="0"/>
          <a:chExt cx="0" cy="0"/>
        </a:xfrm>
      </p:grpSpPr>
      <p:sp>
        <p:nvSpPr>
          <p:cNvPr id="5" name="Rectangle 12">
            <a:extLst>
              <a:ext uri="{FF2B5EF4-FFF2-40B4-BE49-F238E27FC236}">
                <a16:creationId xmlns:a16="http://schemas.microsoft.com/office/drawing/2014/main" id="{0CF32136-5101-CBFC-F7A6-F2CFFCD1034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Finding a good deal on your holiday booking</a:t>
            </a:r>
          </a:p>
        </p:txBody>
      </p:sp>
      <p:sp>
        <p:nvSpPr>
          <p:cNvPr id="8" name="TextBox 7">
            <a:extLst>
              <a:ext uri="{FF2B5EF4-FFF2-40B4-BE49-F238E27FC236}">
                <a16:creationId xmlns:a16="http://schemas.microsoft.com/office/drawing/2014/main" id="{8E01D8A1-49A2-0597-4F58-83E12CD45CE3}"/>
              </a:ext>
            </a:extLst>
          </p:cNvPr>
          <p:cNvSpPr txBox="1"/>
          <p:nvPr/>
        </p:nvSpPr>
        <p:spPr>
          <a:xfrm>
            <a:off x="2603137" y="2010326"/>
            <a:ext cx="6984776" cy="338554"/>
          </a:xfrm>
          <a:prstGeom prst="rect">
            <a:avLst/>
          </a:prstGeom>
          <a:noFill/>
        </p:spPr>
        <p:txBody>
          <a:bodyPr wrap="square">
            <a:spAutoFit/>
          </a:bodyPr>
          <a:lstStyle/>
          <a:p>
            <a:pPr algn="ctr"/>
            <a:r>
              <a:rPr lang="en-GB" sz="1600" b="1" dirty="0"/>
              <a:t>Or, choose your location and search for cheap dates</a:t>
            </a:r>
          </a:p>
        </p:txBody>
      </p:sp>
      <p:grpSp>
        <p:nvGrpSpPr>
          <p:cNvPr id="18" name="Group 17">
            <a:extLst>
              <a:ext uri="{FF2B5EF4-FFF2-40B4-BE49-F238E27FC236}">
                <a16:creationId xmlns:a16="http://schemas.microsoft.com/office/drawing/2014/main" id="{9238C8D0-E51B-DC2D-2E4D-B38DDA52E006}"/>
              </a:ext>
            </a:extLst>
          </p:cNvPr>
          <p:cNvGrpSpPr/>
          <p:nvPr/>
        </p:nvGrpSpPr>
        <p:grpSpPr>
          <a:xfrm>
            <a:off x="650302" y="2905660"/>
            <a:ext cx="4903222" cy="3262750"/>
            <a:chOff x="650302" y="2905660"/>
            <a:chExt cx="4903222" cy="3262750"/>
          </a:xfrm>
        </p:grpSpPr>
        <p:grpSp>
          <p:nvGrpSpPr>
            <p:cNvPr id="16" name="Group 15">
              <a:extLst>
                <a:ext uri="{FF2B5EF4-FFF2-40B4-BE49-F238E27FC236}">
                  <a16:creationId xmlns:a16="http://schemas.microsoft.com/office/drawing/2014/main" id="{33DB4401-8ED8-F3DD-74B4-B535BCBF3D23}"/>
                </a:ext>
              </a:extLst>
            </p:cNvPr>
            <p:cNvGrpSpPr/>
            <p:nvPr/>
          </p:nvGrpSpPr>
          <p:grpSpPr>
            <a:xfrm>
              <a:off x="650302" y="3167235"/>
              <a:ext cx="4903222" cy="3001175"/>
              <a:chOff x="650302" y="3144085"/>
              <a:chExt cx="4903222" cy="3001175"/>
            </a:xfrm>
          </p:grpSpPr>
          <p:sp>
            <p:nvSpPr>
              <p:cNvPr id="10" name="Rectangle 10">
                <a:extLst>
                  <a:ext uri="{FF2B5EF4-FFF2-40B4-BE49-F238E27FC236}">
                    <a16:creationId xmlns:a16="http://schemas.microsoft.com/office/drawing/2014/main" id="{80F24911-D0E9-CE2D-E34E-71174F18EF84}"/>
                  </a:ext>
                </a:extLst>
              </p:cNvPr>
              <p:cNvSpPr/>
              <p:nvPr/>
            </p:nvSpPr>
            <p:spPr>
              <a:xfrm>
                <a:off x="650302" y="3144085"/>
                <a:ext cx="4903222" cy="3001175"/>
              </a:xfrm>
              <a:custGeom>
                <a:avLst/>
                <a:gdLst>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Lst>
                <a:ahLst/>
                <a:cxnLst>
                  <a:cxn ang="0">
                    <a:pos x="csX0" y="csY0"/>
                  </a:cxn>
                  <a:cxn ang="0">
                    <a:pos x="csX1" y="csY1"/>
                  </a:cxn>
                  <a:cxn ang="0">
                    <a:pos x="csX2" y="csY2"/>
                  </a:cxn>
                  <a:cxn ang="0">
                    <a:pos x="csX3" y="csY3"/>
                  </a:cxn>
                  <a:cxn ang="0">
                    <a:pos x="csX4" y="csY4"/>
                  </a:cxn>
                </a:cxnLst>
                <a:rect l="l" t="t" r="r" b="b"/>
                <a:pathLst>
                  <a:path w="6141263" h="3068645">
                    <a:moveTo>
                      <a:pt x="0" y="0"/>
                    </a:moveTo>
                    <a:lnTo>
                      <a:pt x="6141263" y="0"/>
                    </a:lnTo>
                    <a:lnTo>
                      <a:pt x="6141263" y="3068645"/>
                    </a:lnTo>
                    <a:cubicBezTo>
                      <a:pt x="4094175" y="2964473"/>
                      <a:pt x="2023939" y="2906600"/>
                      <a:pt x="0" y="3068645"/>
                    </a:cubicBezTo>
                    <a:cubicBezTo>
                      <a:pt x="0" y="2045763"/>
                      <a:pt x="243069" y="1682639"/>
                      <a:pt x="0" y="0"/>
                    </a:cubicBezTo>
                    <a:close/>
                  </a:path>
                </a:pathLst>
              </a:custGeom>
              <a:solidFill>
                <a:schemeClr val="bg1">
                  <a:lumMod val="50000"/>
                </a:schemeClr>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D7E62DED-EF55-A1C7-D4A6-03068DC3AC92}"/>
                  </a:ext>
                </a:extLst>
              </p:cNvPr>
              <p:cNvPicPr>
                <a:picLocks noChangeAspect="1"/>
              </p:cNvPicPr>
              <p:nvPr/>
            </p:nvPicPr>
            <p:blipFill>
              <a:blip r:embed="rId2"/>
              <a:stretch>
                <a:fillRect/>
              </a:stretch>
            </p:blipFill>
            <p:spPr>
              <a:xfrm>
                <a:off x="836557" y="3328871"/>
                <a:ext cx="4501112" cy="2512018"/>
              </a:xfrm>
              <a:prstGeom prst="rect">
                <a:avLst/>
              </a:prstGeom>
            </p:spPr>
          </p:pic>
        </p:grpSp>
        <p:sp>
          <p:nvSpPr>
            <p:cNvPr id="11" name="TextBox 10">
              <a:extLst>
                <a:ext uri="{FF2B5EF4-FFF2-40B4-BE49-F238E27FC236}">
                  <a16:creationId xmlns:a16="http://schemas.microsoft.com/office/drawing/2014/main" id="{9E01E5A5-F4F4-F9A8-8552-CADB810DE448}"/>
                </a:ext>
              </a:extLst>
            </p:cNvPr>
            <p:cNvSpPr txBox="1"/>
            <p:nvPr/>
          </p:nvSpPr>
          <p:spPr>
            <a:xfrm>
              <a:off x="1614034" y="2905660"/>
              <a:ext cx="2975758" cy="338554"/>
            </a:xfrm>
            <a:prstGeom prst="rect">
              <a:avLst/>
            </a:prstGeom>
            <a:noFill/>
          </p:spPr>
          <p:txBody>
            <a:bodyPr wrap="square">
              <a:spAutoFit/>
            </a:bodyPr>
            <a:lstStyle/>
            <a:p>
              <a:pPr algn="ctr"/>
              <a:r>
                <a:rPr lang="en-GB" sz="1600" b="1" dirty="0"/>
                <a:t>Choose your flight route</a:t>
              </a:r>
            </a:p>
          </p:txBody>
        </p:sp>
      </p:grpSp>
      <p:grpSp>
        <p:nvGrpSpPr>
          <p:cNvPr id="17" name="Group 16">
            <a:extLst>
              <a:ext uri="{FF2B5EF4-FFF2-40B4-BE49-F238E27FC236}">
                <a16:creationId xmlns:a16="http://schemas.microsoft.com/office/drawing/2014/main" id="{FA1AD3B6-0B95-E5B6-82BD-651322257595}"/>
              </a:ext>
            </a:extLst>
          </p:cNvPr>
          <p:cNvGrpSpPr/>
          <p:nvPr/>
        </p:nvGrpSpPr>
        <p:grpSpPr>
          <a:xfrm>
            <a:off x="6483353" y="2905660"/>
            <a:ext cx="5027630" cy="3929190"/>
            <a:chOff x="6483353" y="2905660"/>
            <a:chExt cx="5027630" cy="3929190"/>
          </a:xfrm>
        </p:grpSpPr>
        <p:sp>
          <p:nvSpPr>
            <p:cNvPr id="14" name="Rectangle 10">
              <a:extLst>
                <a:ext uri="{FF2B5EF4-FFF2-40B4-BE49-F238E27FC236}">
                  <a16:creationId xmlns:a16="http://schemas.microsoft.com/office/drawing/2014/main" id="{B342E696-8EA7-DEE4-DD31-EFDCB49C4D72}"/>
                </a:ext>
              </a:extLst>
            </p:cNvPr>
            <p:cNvSpPr/>
            <p:nvPr/>
          </p:nvSpPr>
          <p:spPr>
            <a:xfrm>
              <a:off x="6483353" y="3097013"/>
              <a:ext cx="5027630" cy="3737837"/>
            </a:xfrm>
            <a:custGeom>
              <a:avLst/>
              <a:gdLst>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Lst>
              <a:ahLst/>
              <a:cxnLst>
                <a:cxn ang="0">
                  <a:pos x="csX0" y="csY0"/>
                </a:cxn>
                <a:cxn ang="0">
                  <a:pos x="csX1" y="csY1"/>
                </a:cxn>
                <a:cxn ang="0">
                  <a:pos x="csX2" y="csY2"/>
                </a:cxn>
                <a:cxn ang="0">
                  <a:pos x="csX3" y="csY3"/>
                </a:cxn>
                <a:cxn ang="0">
                  <a:pos x="csX4" y="csY4"/>
                </a:cxn>
              </a:cxnLst>
              <a:rect l="l" t="t" r="r" b="b"/>
              <a:pathLst>
                <a:path w="6141263" h="3068645">
                  <a:moveTo>
                    <a:pt x="0" y="0"/>
                  </a:moveTo>
                  <a:lnTo>
                    <a:pt x="6141263" y="0"/>
                  </a:lnTo>
                  <a:lnTo>
                    <a:pt x="6141263" y="3068645"/>
                  </a:lnTo>
                  <a:cubicBezTo>
                    <a:pt x="4094175" y="2964473"/>
                    <a:pt x="2023939" y="2906600"/>
                    <a:pt x="0" y="3068645"/>
                  </a:cubicBezTo>
                  <a:cubicBezTo>
                    <a:pt x="0" y="2045763"/>
                    <a:pt x="243069" y="1682639"/>
                    <a:pt x="0" y="0"/>
                  </a:cubicBezTo>
                  <a:close/>
                </a:path>
              </a:pathLst>
            </a:custGeom>
            <a:solidFill>
              <a:schemeClr val="bg1">
                <a:lumMod val="50000"/>
              </a:schemeClr>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3E93430F-C728-5EF3-E91D-073DBE43B96B}"/>
                </a:ext>
              </a:extLst>
            </p:cNvPr>
            <p:cNvPicPr>
              <a:picLocks noChangeAspect="1"/>
            </p:cNvPicPr>
            <p:nvPr/>
          </p:nvPicPr>
          <p:blipFill>
            <a:blip r:embed="rId3"/>
            <a:stretch>
              <a:fillRect/>
            </a:stretch>
          </p:blipFill>
          <p:spPr>
            <a:xfrm>
              <a:off x="6754598" y="3328871"/>
              <a:ext cx="4547127" cy="3155706"/>
            </a:xfrm>
            <a:prstGeom prst="rect">
              <a:avLst/>
            </a:prstGeom>
          </p:spPr>
        </p:pic>
        <p:sp>
          <p:nvSpPr>
            <p:cNvPr id="15" name="TextBox 14">
              <a:extLst>
                <a:ext uri="{FF2B5EF4-FFF2-40B4-BE49-F238E27FC236}">
                  <a16:creationId xmlns:a16="http://schemas.microsoft.com/office/drawing/2014/main" id="{19AD84DF-5D6E-B2B3-CE01-3D204BDE2DD1}"/>
                </a:ext>
              </a:extLst>
            </p:cNvPr>
            <p:cNvSpPr txBox="1"/>
            <p:nvPr/>
          </p:nvSpPr>
          <p:spPr>
            <a:xfrm>
              <a:off x="7320136" y="2905660"/>
              <a:ext cx="3665958" cy="338554"/>
            </a:xfrm>
            <a:prstGeom prst="rect">
              <a:avLst/>
            </a:prstGeom>
            <a:noFill/>
          </p:spPr>
          <p:txBody>
            <a:bodyPr wrap="square">
              <a:spAutoFit/>
            </a:bodyPr>
            <a:lstStyle/>
            <a:p>
              <a:pPr algn="ctr"/>
              <a:r>
                <a:rPr lang="en-GB" sz="1600" b="1" dirty="0"/>
                <a:t>Search for prices on various dates</a:t>
              </a:r>
            </a:p>
          </p:txBody>
        </p:sp>
      </p:grpSp>
    </p:spTree>
    <p:extLst>
      <p:ext uri="{BB962C8B-B14F-4D97-AF65-F5344CB8AC3E}">
        <p14:creationId xmlns:p14="http://schemas.microsoft.com/office/powerpoint/2010/main" val="382012542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1ADFE-FD1E-E225-377F-8E98AA87E3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4DE48D-9E4A-D55B-46C0-1E74DD36AC99}"/>
              </a:ext>
            </a:extLst>
          </p:cNvPr>
          <p:cNvSpPr txBox="1"/>
          <p:nvPr/>
        </p:nvSpPr>
        <p:spPr>
          <a:xfrm>
            <a:off x="5303912" y="7029400"/>
            <a:ext cx="3265509" cy="646331"/>
          </a:xfrm>
          <a:prstGeom prst="rect">
            <a:avLst/>
          </a:prstGeom>
          <a:noFill/>
        </p:spPr>
        <p:txBody>
          <a:bodyPr wrap="none" rtlCol="0">
            <a:spAutoFit/>
          </a:bodyPr>
          <a:lstStyle/>
          <a:p>
            <a:r>
              <a:rPr lang="en-GB" dirty="0"/>
              <a:t>Google finder, sky scanner, jet2</a:t>
            </a:r>
          </a:p>
          <a:p>
            <a:r>
              <a:rPr lang="en-GB" dirty="0"/>
              <a:t>Cash back – </a:t>
            </a:r>
            <a:r>
              <a:rPr lang="en-GB" dirty="0" err="1"/>
              <a:t>quidco</a:t>
            </a:r>
            <a:r>
              <a:rPr lang="en-GB" dirty="0"/>
              <a:t> etc</a:t>
            </a:r>
          </a:p>
        </p:txBody>
      </p:sp>
      <p:sp>
        <p:nvSpPr>
          <p:cNvPr id="5" name="Rectangle 12">
            <a:extLst>
              <a:ext uri="{FF2B5EF4-FFF2-40B4-BE49-F238E27FC236}">
                <a16:creationId xmlns:a16="http://schemas.microsoft.com/office/drawing/2014/main" id="{5EF333F0-7AB7-680B-668B-D611D8011F9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Finding a good deal on your holiday booking</a:t>
            </a:r>
          </a:p>
        </p:txBody>
      </p:sp>
      <p:sp>
        <p:nvSpPr>
          <p:cNvPr id="8" name="TextBox 7">
            <a:extLst>
              <a:ext uri="{FF2B5EF4-FFF2-40B4-BE49-F238E27FC236}">
                <a16:creationId xmlns:a16="http://schemas.microsoft.com/office/drawing/2014/main" id="{3FBC7307-3E4F-022C-65E4-0E4EF7BE8896}"/>
              </a:ext>
            </a:extLst>
          </p:cNvPr>
          <p:cNvSpPr txBox="1"/>
          <p:nvPr/>
        </p:nvSpPr>
        <p:spPr>
          <a:xfrm>
            <a:off x="2603137" y="2010326"/>
            <a:ext cx="6984776" cy="338554"/>
          </a:xfrm>
          <a:prstGeom prst="rect">
            <a:avLst/>
          </a:prstGeom>
          <a:noFill/>
        </p:spPr>
        <p:txBody>
          <a:bodyPr wrap="square">
            <a:spAutoFit/>
          </a:bodyPr>
          <a:lstStyle/>
          <a:p>
            <a:pPr algn="ctr"/>
            <a:r>
              <a:rPr lang="en-GB" sz="1600" b="1" dirty="0"/>
              <a:t>Or, choose your location and search for cheap dates</a:t>
            </a:r>
          </a:p>
        </p:txBody>
      </p:sp>
      <p:grpSp>
        <p:nvGrpSpPr>
          <p:cNvPr id="17" name="Group 16">
            <a:extLst>
              <a:ext uri="{FF2B5EF4-FFF2-40B4-BE49-F238E27FC236}">
                <a16:creationId xmlns:a16="http://schemas.microsoft.com/office/drawing/2014/main" id="{EBDCAB54-2316-A71C-7C16-73916766A787}"/>
              </a:ext>
            </a:extLst>
          </p:cNvPr>
          <p:cNvGrpSpPr/>
          <p:nvPr/>
        </p:nvGrpSpPr>
        <p:grpSpPr>
          <a:xfrm>
            <a:off x="407368" y="2905660"/>
            <a:ext cx="5027630" cy="3929190"/>
            <a:chOff x="6483353" y="2905660"/>
            <a:chExt cx="5027630" cy="3929190"/>
          </a:xfrm>
        </p:grpSpPr>
        <p:sp>
          <p:nvSpPr>
            <p:cNvPr id="14" name="Rectangle 10">
              <a:extLst>
                <a:ext uri="{FF2B5EF4-FFF2-40B4-BE49-F238E27FC236}">
                  <a16:creationId xmlns:a16="http://schemas.microsoft.com/office/drawing/2014/main" id="{7DC8F06D-1D0D-C38C-5AEB-920058071379}"/>
                </a:ext>
              </a:extLst>
            </p:cNvPr>
            <p:cNvSpPr/>
            <p:nvPr/>
          </p:nvSpPr>
          <p:spPr>
            <a:xfrm>
              <a:off x="6483353" y="3097013"/>
              <a:ext cx="5027630" cy="3737837"/>
            </a:xfrm>
            <a:custGeom>
              <a:avLst/>
              <a:gdLst>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 name="csX0" fmla="*/ 0 w 6141263"/>
                <a:gd name="csY0" fmla="*/ 0 h 3068645"/>
                <a:gd name="csX1" fmla="*/ 6141263 w 6141263"/>
                <a:gd name="csY1" fmla="*/ 0 h 3068645"/>
                <a:gd name="csX2" fmla="*/ 6141263 w 6141263"/>
                <a:gd name="csY2" fmla="*/ 3068645 h 3068645"/>
                <a:gd name="csX3" fmla="*/ 0 w 6141263"/>
                <a:gd name="csY3" fmla="*/ 3068645 h 3068645"/>
                <a:gd name="csX4" fmla="*/ 0 w 6141263"/>
                <a:gd name="csY4" fmla="*/ 0 h 3068645"/>
              </a:gdLst>
              <a:ahLst/>
              <a:cxnLst>
                <a:cxn ang="0">
                  <a:pos x="csX0" y="csY0"/>
                </a:cxn>
                <a:cxn ang="0">
                  <a:pos x="csX1" y="csY1"/>
                </a:cxn>
                <a:cxn ang="0">
                  <a:pos x="csX2" y="csY2"/>
                </a:cxn>
                <a:cxn ang="0">
                  <a:pos x="csX3" y="csY3"/>
                </a:cxn>
                <a:cxn ang="0">
                  <a:pos x="csX4" y="csY4"/>
                </a:cxn>
              </a:cxnLst>
              <a:rect l="l" t="t" r="r" b="b"/>
              <a:pathLst>
                <a:path w="6141263" h="3068645">
                  <a:moveTo>
                    <a:pt x="0" y="0"/>
                  </a:moveTo>
                  <a:lnTo>
                    <a:pt x="6141263" y="0"/>
                  </a:lnTo>
                  <a:lnTo>
                    <a:pt x="6141263" y="3068645"/>
                  </a:lnTo>
                  <a:cubicBezTo>
                    <a:pt x="4094175" y="2964473"/>
                    <a:pt x="2023939" y="2906600"/>
                    <a:pt x="0" y="3068645"/>
                  </a:cubicBezTo>
                  <a:cubicBezTo>
                    <a:pt x="0" y="2045763"/>
                    <a:pt x="243069" y="1682639"/>
                    <a:pt x="0" y="0"/>
                  </a:cubicBezTo>
                  <a:close/>
                </a:path>
              </a:pathLst>
            </a:custGeom>
            <a:solidFill>
              <a:schemeClr val="bg1">
                <a:lumMod val="50000"/>
              </a:schemeClr>
            </a:solidFill>
            <a:ln>
              <a:noFill/>
            </a:ln>
            <a:effectLst>
              <a:softEdge rad="190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B6224D5B-06F4-DD43-3FDB-2A3EE9C959BD}"/>
                </a:ext>
              </a:extLst>
            </p:cNvPr>
            <p:cNvPicPr>
              <a:picLocks noChangeAspect="1"/>
            </p:cNvPicPr>
            <p:nvPr/>
          </p:nvPicPr>
          <p:blipFill>
            <a:blip r:embed="rId2"/>
            <a:stretch>
              <a:fillRect/>
            </a:stretch>
          </p:blipFill>
          <p:spPr>
            <a:xfrm>
              <a:off x="6754598" y="3328871"/>
              <a:ext cx="4547127" cy="3155706"/>
            </a:xfrm>
            <a:prstGeom prst="rect">
              <a:avLst/>
            </a:prstGeom>
          </p:spPr>
        </p:pic>
        <p:sp>
          <p:nvSpPr>
            <p:cNvPr id="15" name="TextBox 14">
              <a:extLst>
                <a:ext uri="{FF2B5EF4-FFF2-40B4-BE49-F238E27FC236}">
                  <a16:creationId xmlns:a16="http://schemas.microsoft.com/office/drawing/2014/main" id="{683C314E-6301-3F3E-4EFC-8CAC72C756EA}"/>
                </a:ext>
              </a:extLst>
            </p:cNvPr>
            <p:cNvSpPr txBox="1"/>
            <p:nvPr/>
          </p:nvSpPr>
          <p:spPr>
            <a:xfrm>
              <a:off x="7320136" y="2905660"/>
              <a:ext cx="3665958" cy="338554"/>
            </a:xfrm>
            <a:prstGeom prst="rect">
              <a:avLst/>
            </a:prstGeom>
            <a:noFill/>
          </p:spPr>
          <p:txBody>
            <a:bodyPr wrap="square">
              <a:spAutoFit/>
            </a:bodyPr>
            <a:lstStyle/>
            <a:p>
              <a:pPr algn="ctr"/>
              <a:r>
                <a:rPr lang="en-GB" sz="1600" b="1" dirty="0"/>
                <a:t>Search for prices on various dates</a:t>
              </a:r>
            </a:p>
          </p:txBody>
        </p:sp>
      </p:grpSp>
      <p:sp>
        <p:nvSpPr>
          <p:cNvPr id="4" name="TextBox 3">
            <a:extLst>
              <a:ext uri="{FF2B5EF4-FFF2-40B4-BE49-F238E27FC236}">
                <a16:creationId xmlns:a16="http://schemas.microsoft.com/office/drawing/2014/main" id="{4DC6350C-A85F-5C67-CE64-A29AC546FAB2}"/>
              </a:ext>
            </a:extLst>
          </p:cNvPr>
          <p:cNvSpPr txBox="1"/>
          <p:nvPr/>
        </p:nvSpPr>
        <p:spPr>
          <a:xfrm>
            <a:off x="5721419" y="5521321"/>
            <a:ext cx="3265509" cy="553998"/>
          </a:xfrm>
          <a:prstGeom prst="rect">
            <a:avLst/>
          </a:prstGeom>
          <a:noFill/>
        </p:spPr>
        <p:txBody>
          <a:bodyPr wrap="square">
            <a:spAutoFit/>
          </a:bodyPr>
          <a:lstStyle/>
          <a:p>
            <a:pPr algn="ctr"/>
            <a:r>
              <a:rPr lang="en-GB" sz="1800" b="1" dirty="0"/>
              <a:t>Prices are for a round trip </a:t>
            </a:r>
            <a:r>
              <a:rPr lang="en-GB" sz="1200" dirty="0"/>
              <a:t>(change this as required)</a:t>
            </a:r>
            <a:endParaRPr lang="en-GB" dirty="0"/>
          </a:p>
        </p:txBody>
      </p:sp>
      <p:sp>
        <p:nvSpPr>
          <p:cNvPr id="7" name="TextBox 6">
            <a:extLst>
              <a:ext uri="{FF2B5EF4-FFF2-40B4-BE49-F238E27FC236}">
                <a16:creationId xmlns:a16="http://schemas.microsoft.com/office/drawing/2014/main" id="{89888A6B-C81F-2553-253D-1BE321200E43}"/>
              </a:ext>
            </a:extLst>
          </p:cNvPr>
          <p:cNvSpPr txBox="1"/>
          <p:nvPr/>
        </p:nvSpPr>
        <p:spPr>
          <a:xfrm>
            <a:off x="6785111" y="3633720"/>
            <a:ext cx="3265509" cy="830997"/>
          </a:xfrm>
          <a:prstGeom prst="rect">
            <a:avLst/>
          </a:prstGeom>
          <a:noFill/>
        </p:spPr>
        <p:txBody>
          <a:bodyPr wrap="square">
            <a:spAutoFit/>
          </a:bodyPr>
          <a:lstStyle/>
          <a:p>
            <a:pPr algn="ctr"/>
            <a:r>
              <a:rPr lang="en-GB" sz="1800" b="1" dirty="0"/>
              <a:t>Timing of your trip can make huge different </a:t>
            </a:r>
          </a:p>
          <a:p>
            <a:pPr algn="ctr"/>
            <a:r>
              <a:rPr lang="en-GB" sz="1200" dirty="0"/>
              <a:t>(change this as required)</a:t>
            </a:r>
            <a:endParaRPr lang="en-GB" dirty="0"/>
          </a:p>
        </p:txBody>
      </p:sp>
      <p:grpSp>
        <p:nvGrpSpPr>
          <p:cNvPr id="48" name="Group 47">
            <a:extLst>
              <a:ext uri="{FF2B5EF4-FFF2-40B4-BE49-F238E27FC236}">
                <a16:creationId xmlns:a16="http://schemas.microsoft.com/office/drawing/2014/main" id="{ADF351E2-3CD1-AD8B-7F25-7942C9A42C8A}"/>
              </a:ext>
            </a:extLst>
          </p:cNvPr>
          <p:cNvGrpSpPr/>
          <p:nvPr/>
        </p:nvGrpSpPr>
        <p:grpSpPr>
          <a:xfrm>
            <a:off x="767408" y="3933056"/>
            <a:ext cx="4824536" cy="1861803"/>
            <a:chOff x="767408" y="3933056"/>
            <a:chExt cx="4824536" cy="1861803"/>
          </a:xfrm>
        </p:grpSpPr>
        <p:sp>
          <p:nvSpPr>
            <p:cNvPr id="12" name="Oval 11">
              <a:extLst>
                <a:ext uri="{FF2B5EF4-FFF2-40B4-BE49-F238E27FC236}">
                  <a16:creationId xmlns:a16="http://schemas.microsoft.com/office/drawing/2014/main" id="{DBC09F1E-E28B-624D-827F-B394F5051258}"/>
                </a:ext>
              </a:extLst>
            </p:cNvPr>
            <p:cNvSpPr/>
            <p:nvPr/>
          </p:nvSpPr>
          <p:spPr>
            <a:xfrm>
              <a:off x="847036" y="4666641"/>
              <a:ext cx="247147" cy="24714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A64E911E-98E1-BCAF-0FB1-9D6F55AE5B1D}"/>
                </a:ext>
              </a:extLst>
            </p:cNvPr>
            <p:cNvSpPr/>
            <p:nvPr/>
          </p:nvSpPr>
          <p:spPr>
            <a:xfrm>
              <a:off x="859736" y="5547712"/>
              <a:ext cx="247147" cy="247147"/>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1B1455BB-75E9-8950-94E4-395C536DCA43}"/>
                </a:ext>
              </a:extLst>
            </p:cNvPr>
            <p:cNvGrpSpPr/>
            <p:nvPr/>
          </p:nvGrpSpPr>
          <p:grpSpPr>
            <a:xfrm>
              <a:off x="767408" y="3933056"/>
              <a:ext cx="4824536" cy="1296144"/>
              <a:chOff x="767408" y="3933056"/>
              <a:chExt cx="4824536" cy="1296144"/>
            </a:xfrm>
          </p:grpSpPr>
          <p:cxnSp>
            <p:nvCxnSpPr>
              <p:cNvPr id="21" name="Straight Connector 20">
                <a:extLst>
                  <a:ext uri="{FF2B5EF4-FFF2-40B4-BE49-F238E27FC236}">
                    <a16:creationId xmlns:a16="http://schemas.microsoft.com/office/drawing/2014/main" id="{0B1D8724-A6F6-EA1A-5B5F-1F0F36DDE9FC}"/>
                  </a:ext>
                </a:extLst>
              </p:cNvPr>
              <p:cNvCxnSpPr>
                <a:cxnSpLocks/>
              </p:cNvCxnSpPr>
              <p:nvPr/>
            </p:nvCxnSpPr>
            <p:spPr>
              <a:xfrm flipH="1">
                <a:off x="2393054" y="3933056"/>
                <a:ext cx="3198890" cy="0"/>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4E04D3F-8AEA-FC4C-05C6-67C71CD578B5}"/>
                  </a:ext>
                </a:extLst>
              </p:cNvPr>
              <p:cNvCxnSpPr>
                <a:cxnSpLocks/>
              </p:cNvCxnSpPr>
              <p:nvPr/>
            </p:nvCxnSpPr>
            <p:spPr>
              <a:xfrm flipH="1">
                <a:off x="767408" y="5229200"/>
                <a:ext cx="1625646" cy="0"/>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F43C3E3-706B-BEB5-0AB2-0813B1CF046B}"/>
                  </a:ext>
                </a:extLst>
              </p:cNvPr>
              <p:cNvCxnSpPr>
                <a:cxnSpLocks/>
              </p:cNvCxnSpPr>
              <p:nvPr/>
            </p:nvCxnSpPr>
            <p:spPr>
              <a:xfrm>
                <a:off x="2393054" y="3933056"/>
                <a:ext cx="0" cy="1296144"/>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cxnSp>
          <p:nvCxnSpPr>
            <p:cNvPr id="28" name="Straight Connector 27">
              <a:extLst>
                <a:ext uri="{FF2B5EF4-FFF2-40B4-BE49-F238E27FC236}">
                  <a16:creationId xmlns:a16="http://schemas.microsoft.com/office/drawing/2014/main" id="{FB398E5F-6AB2-1F97-7FA8-FC3431A90D01}"/>
                </a:ext>
              </a:extLst>
            </p:cNvPr>
            <p:cNvCxnSpPr>
              <a:cxnSpLocks/>
            </p:cNvCxnSpPr>
            <p:nvPr/>
          </p:nvCxnSpPr>
          <p:spPr>
            <a:xfrm>
              <a:off x="767408" y="4790214"/>
              <a:ext cx="0" cy="881071"/>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507766A-F345-4B0F-7D0A-8B403BF37DFD}"/>
                </a:ext>
              </a:extLst>
            </p:cNvPr>
            <p:cNvCxnSpPr>
              <a:cxnSpLocks/>
            </p:cNvCxnSpPr>
            <p:nvPr/>
          </p:nvCxnSpPr>
          <p:spPr>
            <a:xfrm>
              <a:off x="767408" y="5678370"/>
              <a:ext cx="76200"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31DEFDF-10DF-CC53-82BB-E4960878015A}"/>
                </a:ext>
              </a:extLst>
            </p:cNvPr>
            <p:cNvCxnSpPr>
              <a:cxnSpLocks/>
            </p:cNvCxnSpPr>
            <p:nvPr/>
          </p:nvCxnSpPr>
          <p:spPr>
            <a:xfrm>
              <a:off x="767408" y="4797152"/>
              <a:ext cx="76200"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E521BF68-F6C7-23EA-9B10-B0792D98302F}"/>
              </a:ext>
            </a:extLst>
          </p:cNvPr>
          <p:cNvGrpSpPr/>
          <p:nvPr/>
        </p:nvGrpSpPr>
        <p:grpSpPr>
          <a:xfrm>
            <a:off x="5413219" y="3663610"/>
            <a:ext cx="1736220" cy="830997"/>
            <a:chOff x="5413219" y="3663610"/>
            <a:chExt cx="1736220" cy="830997"/>
          </a:xfrm>
        </p:grpSpPr>
        <p:sp>
          <p:nvSpPr>
            <p:cNvPr id="38" name="TextBox 37">
              <a:extLst>
                <a:ext uri="{FF2B5EF4-FFF2-40B4-BE49-F238E27FC236}">
                  <a16:creationId xmlns:a16="http://schemas.microsoft.com/office/drawing/2014/main" id="{43FBC60D-FC37-E12E-99A2-B5F31B8D8C16}"/>
                </a:ext>
              </a:extLst>
            </p:cNvPr>
            <p:cNvSpPr txBox="1"/>
            <p:nvPr/>
          </p:nvSpPr>
          <p:spPr>
            <a:xfrm>
              <a:off x="5591944" y="3663610"/>
              <a:ext cx="1557495" cy="523220"/>
            </a:xfrm>
            <a:prstGeom prst="rect">
              <a:avLst/>
            </a:prstGeom>
            <a:noFill/>
          </p:spPr>
          <p:txBody>
            <a:bodyPr wrap="square">
              <a:spAutoFit/>
            </a:bodyPr>
            <a:lstStyle/>
            <a:p>
              <a:r>
                <a:rPr lang="en-GB" sz="2800" b="1" dirty="0">
                  <a:solidFill>
                    <a:schemeClr val="accent6"/>
                  </a:solidFill>
                </a:rPr>
                <a:t>+78%</a:t>
              </a:r>
              <a:endParaRPr lang="en-GB" sz="2800" dirty="0">
                <a:solidFill>
                  <a:schemeClr val="accent6"/>
                </a:solidFill>
              </a:endParaRPr>
            </a:p>
          </p:txBody>
        </p:sp>
        <p:sp>
          <p:nvSpPr>
            <p:cNvPr id="40" name="TextBox 39">
              <a:extLst>
                <a:ext uri="{FF2B5EF4-FFF2-40B4-BE49-F238E27FC236}">
                  <a16:creationId xmlns:a16="http://schemas.microsoft.com/office/drawing/2014/main" id="{E8BF6C0D-672A-282B-1A09-E929B47913F1}"/>
                </a:ext>
              </a:extLst>
            </p:cNvPr>
            <p:cNvSpPr txBox="1"/>
            <p:nvPr/>
          </p:nvSpPr>
          <p:spPr>
            <a:xfrm>
              <a:off x="5413219" y="4063720"/>
              <a:ext cx="1557495" cy="430887"/>
            </a:xfrm>
            <a:prstGeom prst="rect">
              <a:avLst/>
            </a:prstGeom>
            <a:noFill/>
          </p:spPr>
          <p:txBody>
            <a:bodyPr wrap="square">
              <a:spAutoFit/>
            </a:bodyPr>
            <a:lstStyle/>
            <a:p>
              <a:pPr algn="ctr"/>
              <a:r>
                <a:rPr lang="en-GB" sz="1100" dirty="0"/>
                <a:t>if choosing the last week of August</a:t>
              </a:r>
            </a:p>
          </p:txBody>
        </p:sp>
      </p:grpSp>
      <p:grpSp>
        <p:nvGrpSpPr>
          <p:cNvPr id="43" name="Group 42">
            <a:extLst>
              <a:ext uri="{FF2B5EF4-FFF2-40B4-BE49-F238E27FC236}">
                <a16:creationId xmlns:a16="http://schemas.microsoft.com/office/drawing/2014/main" id="{B0B1BBF7-F0B1-3AEE-6256-5FEB1260BA9E}"/>
              </a:ext>
            </a:extLst>
          </p:cNvPr>
          <p:cNvGrpSpPr/>
          <p:nvPr/>
        </p:nvGrpSpPr>
        <p:grpSpPr>
          <a:xfrm>
            <a:off x="2603136" y="5692595"/>
            <a:ext cx="3276840" cy="646329"/>
            <a:chOff x="767408" y="3933056"/>
            <a:chExt cx="4181347" cy="1296144"/>
          </a:xfrm>
        </p:grpSpPr>
        <p:cxnSp>
          <p:nvCxnSpPr>
            <p:cNvPr id="44" name="Straight Connector 43">
              <a:extLst>
                <a:ext uri="{FF2B5EF4-FFF2-40B4-BE49-F238E27FC236}">
                  <a16:creationId xmlns:a16="http://schemas.microsoft.com/office/drawing/2014/main" id="{E7618BB4-97DD-215D-D298-DD77540C2350}"/>
                </a:ext>
              </a:extLst>
            </p:cNvPr>
            <p:cNvCxnSpPr>
              <a:cxnSpLocks/>
            </p:cNvCxnSpPr>
            <p:nvPr/>
          </p:nvCxnSpPr>
          <p:spPr>
            <a:xfrm flipH="1">
              <a:off x="2393054" y="3933056"/>
              <a:ext cx="2555701" cy="0"/>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B9F5458-7683-BABE-AB9F-AC2974FA247D}"/>
                </a:ext>
              </a:extLst>
            </p:cNvPr>
            <p:cNvCxnSpPr>
              <a:cxnSpLocks/>
            </p:cNvCxnSpPr>
            <p:nvPr/>
          </p:nvCxnSpPr>
          <p:spPr>
            <a:xfrm flipH="1">
              <a:off x="767408" y="5229200"/>
              <a:ext cx="1625646" cy="0"/>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E727B8C-7032-4196-58C2-A42CE6BA8F00}"/>
                </a:ext>
              </a:extLst>
            </p:cNvPr>
            <p:cNvCxnSpPr>
              <a:cxnSpLocks/>
            </p:cNvCxnSpPr>
            <p:nvPr/>
          </p:nvCxnSpPr>
          <p:spPr>
            <a:xfrm>
              <a:off x="2393054" y="3933056"/>
              <a:ext cx="0" cy="1296144"/>
            </a:xfrm>
            <a:prstGeom prst="line">
              <a:avLst/>
            </a:prstGeom>
            <a:ln w="12700">
              <a:solidFill>
                <a:schemeClr val="accent6"/>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749949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right)">
                                      <p:cBhvr>
                                        <p:cTn id="20" dur="500"/>
                                        <p:tgtEl>
                                          <p:spTgt spid="43"/>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4B915-6DBF-E2EC-0453-AAA729BA5BF8}"/>
            </a:ext>
          </a:extLst>
        </p:cNvPr>
        <p:cNvGrpSpPr/>
        <p:nvPr/>
      </p:nvGrpSpPr>
      <p:grpSpPr>
        <a:xfrm>
          <a:off x="0" y="0"/>
          <a:ext cx="0" cy="0"/>
          <a:chOff x="0" y="0"/>
          <a:chExt cx="0" cy="0"/>
        </a:xfrm>
      </p:grpSpPr>
      <p:sp>
        <p:nvSpPr>
          <p:cNvPr id="6" name="Rectangle 12">
            <a:extLst>
              <a:ext uri="{FF2B5EF4-FFF2-40B4-BE49-F238E27FC236}">
                <a16:creationId xmlns:a16="http://schemas.microsoft.com/office/drawing/2014/main" id="{C1292876-F7FB-981D-44D3-D0FCECC414BF}"/>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391C66"/>
                </a:solidFill>
                <a:latin typeface="Aptos Display" panose="020B0004020202020204" pitchFamily="34" charset="0"/>
              </a:rPr>
              <a:t>Avoiding the summer holiday price hikes</a:t>
            </a:r>
            <a:endPar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endParaRPr>
          </a:p>
        </p:txBody>
      </p:sp>
      <p:sp>
        <p:nvSpPr>
          <p:cNvPr id="4" name="TextBox 3">
            <a:extLst>
              <a:ext uri="{FF2B5EF4-FFF2-40B4-BE49-F238E27FC236}">
                <a16:creationId xmlns:a16="http://schemas.microsoft.com/office/drawing/2014/main" id="{B59BCA10-03EE-9254-1F83-E81B1B6A0236}"/>
              </a:ext>
            </a:extLst>
          </p:cNvPr>
          <p:cNvSpPr txBox="1"/>
          <p:nvPr/>
        </p:nvSpPr>
        <p:spPr>
          <a:xfrm>
            <a:off x="0" y="6550223"/>
            <a:ext cx="9073008" cy="307777"/>
          </a:xfrm>
          <a:prstGeom prst="rect">
            <a:avLst/>
          </a:prstGeom>
          <a:noFill/>
        </p:spPr>
        <p:txBody>
          <a:bodyPr wrap="square">
            <a:spAutoFit/>
          </a:bodyPr>
          <a:lstStyle/>
          <a:p>
            <a:r>
              <a:rPr lang="en-GB" sz="1400" dirty="0"/>
              <a:t>*Source: Which</a:t>
            </a:r>
          </a:p>
        </p:txBody>
      </p:sp>
      <p:sp>
        <p:nvSpPr>
          <p:cNvPr id="8" name="Google Shape;68;p7">
            <a:extLst>
              <a:ext uri="{FF2B5EF4-FFF2-40B4-BE49-F238E27FC236}">
                <a16:creationId xmlns:a16="http://schemas.microsoft.com/office/drawing/2014/main" id="{BA61914B-E809-E4CB-FE90-71FEBF6BC53A}"/>
              </a:ext>
            </a:extLst>
          </p:cNvPr>
          <p:cNvSpPr/>
          <p:nvPr/>
        </p:nvSpPr>
        <p:spPr>
          <a:xfrm>
            <a:off x="2920508" y="1658282"/>
            <a:ext cx="73291" cy="7329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9;p7">
            <a:extLst>
              <a:ext uri="{FF2B5EF4-FFF2-40B4-BE49-F238E27FC236}">
                <a16:creationId xmlns:a16="http://schemas.microsoft.com/office/drawing/2014/main" id="{091ACBBE-6636-A935-395A-526DD76FC18A}"/>
              </a:ext>
            </a:extLst>
          </p:cNvPr>
          <p:cNvSpPr/>
          <p:nvPr/>
        </p:nvSpPr>
        <p:spPr>
          <a:xfrm>
            <a:off x="3287118" y="2547043"/>
            <a:ext cx="73138" cy="7313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0;p7">
            <a:extLst>
              <a:ext uri="{FF2B5EF4-FFF2-40B4-BE49-F238E27FC236}">
                <a16:creationId xmlns:a16="http://schemas.microsoft.com/office/drawing/2014/main" id="{CB73159B-7218-EDA2-E520-4F8245F2CFF8}"/>
              </a:ext>
            </a:extLst>
          </p:cNvPr>
          <p:cNvSpPr/>
          <p:nvPr/>
        </p:nvSpPr>
        <p:spPr>
          <a:xfrm>
            <a:off x="2847063" y="2547043"/>
            <a:ext cx="73138" cy="7313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1;p7">
            <a:extLst>
              <a:ext uri="{FF2B5EF4-FFF2-40B4-BE49-F238E27FC236}">
                <a16:creationId xmlns:a16="http://schemas.microsoft.com/office/drawing/2014/main" id="{DB675E0E-8BE8-4E7C-6288-D24871671D01}"/>
              </a:ext>
            </a:extLst>
          </p:cNvPr>
          <p:cNvSpPr/>
          <p:nvPr/>
        </p:nvSpPr>
        <p:spPr>
          <a:xfrm>
            <a:off x="4166077" y="5339711"/>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2;p7">
            <a:extLst>
              <a:ext uri="{FF2B5EF4-FFF2-40B4-BE49-F238E27FC236}">
                <a16:creationId xmlns:a16="http://schemas.microsoft.com/office/drawing/2014/main" id="{03C604B4-1BAB-FE15-3645-741B49C82B94}"/>
              </a:ext>
            </a:extLst>
          </p:cNvPr>
          <p:cNvSpPr/>
          <p:nvPr/>
        </p:nvSpPr>
        <p:spPr>
          <a:xfrm>
            <a:off x="3726558" y="4324104"/>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3;p7">
            <a:extLst>
              <a:ext uri="{FF2B5EF4-FFF2-40B4-BE49-F238E27FC236}">
                <a16:creationId xmlns:a16="http://schemas.microsoft.com/office/drawing/2014/main" id="{A532536D-003E-FA5D-F7C2-C39BF34917BF}"/>
              </a:ext>
            </a:extLst>
          </p:cNvPr>
          <p:cNvSpPr/>
          <p:nvPr/>
        </p:nvSpPr>
        <p:spPr>
          <a:xfrm>
            <a:off x="3287118" y="5339711"/>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4;p7">
            <a:extLst>
              <a:ext uri="{FF2B5EF4-FFF2-40B4-BE49-F238E27FC236}">
                <a16:creationId xmlns:a16="http://schemas.microsoft.com/office/drawing/2014/main" id="{8F222B31-FFB4-3494-1326-BCDDFCAC27A2}"/>
              </a:ext>
            </a:extLst>
          </p:cNvPr>
          <p:cNvSpPr/>
          <p:nvPr/>
        </p:nvSpPr>
        <p:spPr>
          <a:xfrm>
            <a:off x="2847063" y="5339711"/>
            <a:ext cx="73138" cy="7313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5;p7">
            <a:extLst>
              <a:ext uri="{FF2B5EF4-FFF2-40B4-BE49-F238E27FC236}">
                <a16:creationId xmlns:a16="http://schemas.microsoft.com/office/drawing/2014/main" id="{6CD9EFD2-9106-B57C-971D-9F5894FA2F2A}"/>
              </a:ext>
            </a:extLst>
          </p:cNvPr>
          <p:cNvSpPr/>
          <p:nvPr/>
        </p:nvSpPr>
        <p:spPr>
          <a:xfrm>
            <a:off x="4093015" y="5212788"/>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6;p7">
            <a:extLst>
              <a:ext uri="{FF2B5EF4-FFF2-40B4-BE49-F238E27FC236}">
                <a16:creationId xmlns:a16="http://schemas.microsoft.com/office/drawing/2014/main" id="{5F7BF1BF-483F-44BB-0FAE-F6F32346E08C}"/>
              </a:ext>
            </a:extLst>
          </p:cNvPr>
          <p:cNvSpPr/>
          <p:nvPr/>
        </p:nvSpPr>
        <p:spPr>
          <a:xfrm>
            <a:off x="2920584" y="3689647"/>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7;p7">
            <a:extLst>
              <a:ext uri="{FF2B5EF4-FFF2-40B4-BE49-F238E27FC236}">
                <a16:creationId xmlns:a16="http://schemas.microsoft.com/office/drawing/2014/main" id="{F7F4AB5C-63D9-59FE-A5D2-7F5C53AB5626}"/>
              </a:ext>
            </a:extLst>
          </p:cNvPr>
          <p:cNvSpPr/>
          <p:nvPr/>
        </p:nvSpPr>
        <p:spPr>
          <a:xfrm>
            <a:off x="3067090" y="3689265"/>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78;p7">
            <a:extLst>
              <a:ext uri="{FF2B5EF4-FFF2-40B4-BE49-F238E27FC236}">
                <a16:creationId xmlns:a16="http://schemas.microsoft.com/office/drawing/2014/main" id="{2C32A21F-4730-16D6-8C3A-58FC815FE439}"/>
              </a:ext>
            </a:extLst>
          </p:cNvPr>
          <p:cNvSpPr/>
          <p:nvPr/>
        </p:nvSpPr>
        <p:spPr>
          <a:xfrm>
            <a:off x="3213673" y="3689647"/>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1;p7">
            <a:extLst>
              <a:ext uri="{FF2B5EF4-FFF2-40B4-BE49-F238E27FC236}">
                <a16:creationId xmlns:a16="http://schemas.microsoft.com/office/drawing/2014/main" id="{F6F0224E-70A5-971D-1C39-1BF4489F1EF1}"/>
              </a:ext>
            </a:extLst>
          </p:cNvPr>
          <p:cNvSpPr/>
          <p:nvPr/>
        </p:nvSpPr>
        <p:spPr>
          <a:xfrm>
            <a:off x="2774078" y="2674041"/>
            <a:ext cx="73138" cy="7313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2;p7">
            <a:extLst>
              <a:ext uri="{FF2B5EF4-FFF2-40B4-BE49-F238E27FC236}">
                <a16:creationId xmlns:a16="http://schemas.microsoft.com/office/drawing/2014/main" id="{39F31C2A-7757-EBA2-23DA-8852644E5769}"/>
              </a:ext>
            </a:extLst>
          </p:cNvPr>
          <p:cNvSpPr/>
          <p:nvPr/>
        </p:nvSpPr>
        <p:spPr>
          <a:xfrm>
            <a:off x="3067014" y="3943338"/>
            <a:ext cx="73291" cy="7329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3;p7">
            <a:extLst>
              <a:ext uri="{FF2B5EF4-FFF2-40B4-BE49-F238E27FC236}">
                <a16:creationId xmlns:a16="http://schemas.microsoft.com/office/drawing/2014/main" id="{A3E995F6-8493-F47B-76FA-81871AFC2857}"/>
              </a:ext>
            </a:extLst>
          </p:cNvPr>
          <p:cNvSpPr/>
          <p:nvPr/>
        </p:nvSpPr>
        <p:spPr>
          <a:xfrm>
            <a:off x="2334331" y="1912356"/>
            <a:ext cx="73138" cy="7313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4;p7">
            <a:extLst>
              <a:ext uri="{FF2B5EF4-FFF2-40B4-BE49-F238E27FC236}">
                <a16:creationId xmlns:a16="http://schemas.microsoft.com/office/drawing/2014/main" id="{3DA2FD0F-F4ED-7FA7-1E91-7C5C65E7233F}"/>
              </a:ext>
            </a:extLst>
          </p:cNvPr>
          <p:cNvSpPr/>
          <p:nvPr/>
        </p:nvSpPr>
        <p:spPr>
          <a:xfrm>
            <a:off x="3360408" y="3943338"/>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5;p7">
            <a:extLst>
              <a:ext uri="{FF2B5EF4-FFF2-40B4-BE49-F238E27FC236}">
                <a16:creationId xmlns:a16="http://schemas.microsoft.com/office/drawing/2014/main" id="{524AEC1F-B26B-3A5F-A5F9-83F0D61B5CF1}"/>
              </a:ext>
            </a:extLst>
          </p:cNvPr>
          <p:cNvSpPr/>
          <p:nvPr/>
        </p:nvSpPr>
        <p:spPr>
          <a:xfrm>
            <a:off x="4093015" y="5466709"/>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6;p7">
            <a:extLst>
              <a:ext uri="{FF2B5EF4-FFF2-40B4-BE49-F238E27FC236}">
                <a16:creationId xmlns:a16="http://schemas.microsoft.com/office/drawing/2014/main" id="{9996A759-E423-AA77-DAFA-6BA3E99287B8}"/>
              </a:ext>
            </a:extLst>
          </p:cNvPr>
          <p:cNvSpPr/>
          <p:nvPr/>
        </p:nvSpPr>
        <p:spPr>
          <a:xfrm>
            <a:off x="3067090" y="4197489"/>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7;p7">
            <a:extLst>
              <a:ext uri="{FF2B5EF4-FFF2-40B4-BE49-F238E27FC236}">
                <a16:creationId xmlns:a16="http://schemas.microsoft.com/office/drawing/2014/main" id="{D39ED3A6-C3E6-6046-7302-3578C81225C6}"/>
              </a:ext>
            </a:extLst>
          </p:cNvPr>
          <p:cNvSpPr/>
          <p:nvPr/>
        </p:nvSpPr>
        <p:spPr>
          <a:xfrm>
            <a:off x="3213673" y="4197106"/>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88;p7">
            <a:extLst>
              <a:ext uri="{FF2B5EF4-FFF2-40B4-BE49-F238E27FC236}">
                <a16:creationId xmlns:a16="http://schemas.microsoft.com/office/drawing/2014/main" id="{A7F47406-39C3-DB55-B293-1CD049EDAA84}"/>
              </a:ext>
            </a:extLst>
          </p:cNvPr>
          <p:cNvSpPr/>
          <p:nvPr/>
        </p:nvSpPr>
        <p:spPr>
          <a:xfrm>
            <a:off x="2774078" y="5212712"/>
            <a:ext cx="73138" cy="7313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89;p7">
            <a:extLst>
              <a:ext uri="{FF2B5EF4-FFF2-40B4-BE49-F238E27FC236}">
                <a16:creationId xmlns:a16="http://schemas.microsoft.com/office/drawing/2014/main" id="{B912D753-C79F-9B43-423E-B24EF7A0667D}"/>
              </a:ext>
            </a:extLst>
          </p:cNvPr>
          <p:cNvSpPr/>
          <p:nvPr/>
        </p:nvSpPr>
        <p:spPr>
          <a:xfrm>
            <a:off x="3360103" y="5212712"/>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90;p7">
            <a:extLst>
              <a:ext uri="{FF2B5EF4-FFF2-40B4-BE49-F238E27FC236}">
                <a16:creationId xmlns:a16="http://schemas.microsoft.com/office/drawing/2014/main" id="{3D30D80B-54D7-7204-37AA-15FAFF3BC762}"/>
              </a:ext>
            </a:extLst>
          </p:cNvPr>
          <p:cNvSpPr/>
          <p:nvPr/>
        </p:nvSpPr>
        <p:spPr>
          <a:xfrm>
            <a:off x="2407776" y="5339787"/>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91;p7">
            <a:extLst>
              <a:ext uri="{FF2B5EF4-FFF2-40B4-BE49-F238E27FC236}">
                <a16:creationId xmlns:a16="http://schemas.microsoft.com/office/drawing/2014/main" id="{72FCE183-73AF-B395-0336-5D4EC55D2562}"/>
              </a:ext>
            </a:extLst>
          </p:cNvPr>
          <p:cNvSpPr/>
          <p:nvPr/>
        </p:nvSpPr>
        <p:spPr>
          <a:xfrm>
            <a:off x="2554204" y="5339787"/>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92;p7">
            <a:extLst>
              <a:ext uri="{FF2B5EF4-FFF2-40B4-BE49-F238E27FC236}">
                <a16:creationId xmlns:a16="http://schemas.microsoft.com/office/drawing/2014/main" id="{652DACAD-0078-7B13-7A44-EEC7357941EF}"/>
              </a:ext>
            </a:extLst>
          </p:cNvPr>
          <p:cNvSpPr/>
          <p:nvPr/>
        </p:nvSpPr>
        <p:spPr>
          <a:xfrm>
            <a:off x="3653191" y="5212865"/>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93;p7">
            <a:extLst>
              <a:ext uri="{FF2B5EF4-FFF2-40B4-BE49-F238E27FC236}">
                <a16:creationId xmlns:a16="http://schemas.microsoft.com/office/drawing/2014/main" id="{8DD1B827-AE30-12FD-B965-868DD1801186}"/>
              </a:ext>
            </a:extLst>
          </p:cNvPr>
          <p:cNvSpPr/>
          <p:nvPr/>
        </p:nvSpPr>
        <p:spPr>
          <a:xfrm>
            <a:off x="2627266" y="2166047"/>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94;p7">
            <a:extLst>
              <a:ext uri="{FF2B5EF4-FFF2-40B4-BE49-F238E27FC236}">
                <a16:creationId xmlns:a16="http://schemas.microsoft.com/office/drawing/2014/main" id="{5C8560FF-FC53-6202-6386-6B9E6807B817}"/>
              </a:ext>
            </a:extLst>
          </p:cNvPr>
          <p:cNvSpPr/>
          <p:nvPr/>
        </p:nvSpPr>
        <p:spPr>
          <a:xfrm>
            <a:off x="2481143" y="2166200"/>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95;p7">
            <a:extLst>
              <a:ext uri="{FF2B5EF4-FFF2-40B4-BE49-F238E27FC236}">
                <a16:creationId xmlns:a16="http://schemas.microsoft.com/office/drawing/2014/main" id="{4D6D0CD1-7CBC-4B11-095E-4EB35258A8C0}"/>
              </a:ext>
            </a:extLst>
          </p:cNvPr>
          <p:cNvSpPr/>
          <p:nvPr/>
        </p:nvSpPr>
        <p:spPr>
          <a:xfrm>
            <a:off x="4166077" y="508586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96;p7">
            <a:extLst>
              <a:ext uri="{FF2B5EF4-FFF2-40B4-BE49-F238E27FC236}">
                <a16:creationId xmlns:a16="http://schemas.microsoft.com/office/drawing/2014/main" id="{D4EBC55E-FCD6-5105-1033-4DCE502ACCB9}"/>
              </a:ext>
            </a:extLst>
          </p:cNvPr>
          <p:cNvSpPr/>
          <p:nvPr/>
        </p:nvSpPr>
        <p:spPr>
          <a:xfrm>
            <a:off x="3799850" y="4704948"/>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97;p7">
            <a:extLst>
              <a:ext uri="{FF2B5EF4-FFF2-40B4-BE49-F238E27FC236}">
                <a16:creationId xmlns:a16="http://schemas.microsoft.com/office/drawing/2014/main" id="{CEAF4946-5654-3FC9-3EDD-367511CF92BE}"/>
              </a:ext>
            </a:extLst>
          </p:cNvPr>
          <p:cNvSpPr/>
          <p:nvPr/>
        </p:nvSpPr>
        <p:spPr>
          <a:xfrm>
            <a:off x="3360179" y="470502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98;p7">
            <a:extLst>
              <a:ext uri="{FF2B5EF4-FFF2-40B4-BE49-F238E27FC236}">
                <a16:creationId xmlns:a16="http://schemas.microsoft.com/office/drawing/2014/main" id="{1EA3AFAB-908E-D8C0-6173-4B94CDE1C420}"/>
              </a:ext>
            </a:extLst>
          </p:cNvPr>
          <p:cNvSpPr/>
          <p:nvPr/>
        </p:nvSpPr>
        <p:spPr>
          <a:xfrm>
            <a:off x="2774155" y="4705024"/>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99;p7">
            <a:extLst>
              <a:ext uri="{FF2B5EF4-FFF2-40B4-BE49-F238E27FC236}">
                <a16:creationId xmlns:a16="http://schemas.microsoft.com/office/drawing/2014/main" id="{EDFD678E-6E46-284E-40F1-6BF652E11A06}"/>
              </a:ext>
            </a:extLst>
          </p:cNvPr>
          <p:cNvSpPr/>
          <p:nvPr/>
        </p:nvSpPr>
        <p:spPr>
          <a:xfrm>
            <a:off x="3140305" y="4578025"/>
            <a:ext cx="73138" cy="7313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00;p7">
            <a:extLst>
              <a:ext uri="{FF2B5EF4-FFF2-40B4-BE49-F238E27FC236}">
                <a16:creationId xmlns:a16="http://schemas.microsoft.com/office/drawing/2014/main" id="{12E9C845-2D12-4927-0CA9-A485800AC4ED}"/>
              </a:ext>
            </a:extLst>
          </p:cNvPr>
          <p:cNvSpPr/>
          <p:nvPr/>
        </p:nvSpPr>
        <p:spPr>
          <a:xfrm>
            <a:off x="2993876" y="4578025"/>
            <a:ext cx="73138" cy="7313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101;p7">
            <a:extLst>
              <a:ext uri="{FF2B5EF4-FFF2-40B4-BE49-F238E27FC236}">
                <a16:creationId xmlns:a16="http://schemas.microsoft.com/office/drawing/2014/main" id="{D9525492-F9D2-37BF-A8E8-C38CAFF5553C}"/>
              </a:ext>
            </a:extLst>
          </p:cNvPr>
          <p:cNvSpPr/>
          <p:nvPr/>
        </p:nvSpPr>
        <p:spPr>
          <a:xfrm>
            <a:off x="3946432" y="445110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102;p7">
            <a:extLst>
              <a:ext uri="{FF2B5EF4-FFF2-40B4-BE49-F238E27FC236}">
                <a16:creationId xmlns:a16="http://schemas.microsoft.com/office/drawing/2014/main" id="{2BBC7962-AF54-55F5-482C-AE62C12783EE}"/>
              </a:ext>
            </a:extLst>
          </p:cNvPr>
          <p:cNvSpPr/>
          <p:nvPr/>
        </p:nvSpPr>
        <p:spPr>
          <a:xfrm>
            <a:off x="3799850" y="4451180"/>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103;p7">
            <a:extLst>
              <a:ext uri="{FF2B5EF4-FFF2-40B4-BE49-F238E27FC236}">
                <a16:creationId xmlns:a16="http://schemas.microsoft.com/office/drawing/2014/main" id="{C8C18D54-9F83-A4F8-E1E6-894F90D5470B}"/>
              </a:ext>
            </a:extLst>
          </p:cNvPr>
          <p:cNvSpPr/>
          <p:nvPr/>
        </p:nvSpPr>
        <p:spPr>
          <a:xfrm>
            <a:off x="3213826" y="4451104"/>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104;p7">
            <a:extLst>
              <a:ext uri="{FF2B5EF4-FFF2-40B4-BE49-F238E27FC236}">
                <a16:creationId xmlns:a16="http://schemas.microsoft.com/office/drawing/2014/main" id="{194400A7-474E-9564-4AA2-37E3917EE7BB}"/>
              </a:ext>
            </a:extLst>
          </p:cNvPr>
          <p:cNvSpPr/>
          <p:nvPr/>
        </p:nvSpPr>
        <p:spPr>
          <a:xfrm>
            <a:off x="2774155" y="2420121"/>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105;p7">
            <a:extLst>
              <a:ext uri="{FF2B5EF4-FFF2-40B4-BE49-F238E27FC236}">
                <a16:creationId xmlns:a16="http://schemas.microsoft.com/office/drawing/2014/main" id="{C0E534EA-6AF2-DE3E-474F-CC9309E1FFEC}"/>
              </a:ext>
            </a:extLst>
          </p:cNvPr>
          <p:cNvSpPr/>
          <p:nvPr/>
        </p:nvSpPr>
        <p:spPr>
          <a:xfrm>
            <a:off x="3873141" y="4324411"/>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106;p7">
            <a:extLst>
              <a:ext uri="{FF2B5EF4-FFF2-40B4-BE49-F238E27FC236}">
                <a16:creationId xmlns:a16="http://schemas.microsoft.com/office/drawing/2014/main" id="{3F296CB6-5E04-9C84-4EF9-51A2EEF22688}"/>
              </a:ext>
            </a:extLst>
          </p:cNvPr>
          <p:cNvSpPr/>
          <p:nvPr/>
        </p:nvSpPr>
        <p:spPr>
          <a:xfrm>
            <a:off x="3580130" y="533978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07;p7">
            <a:extLst>
              <a:ext uri="{FF2B5EF4-FFF2-40B4-BE49-F238E27FC236}">
                <a16:creationId xmlns:a16="http://schemas.microsoft.com/office/drawing/2014/main" id="{E82909C5-EA44-9ECD-C428-535F6369E434}"/>
              </a:ext>
            </a:extLst>
          </p:cNvPr>
          <p:cNvSpPr/>
          <p:nvPr/>
        </p:nvSpPr>
        <p:spPr>
          <a:xfrm>
            <a:off x="3726558" y="533978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108;p7">
            <a:extLst>
              <a:ext uri="{FF2B5EF4-FFF2-40B4-BE49-F238E27FC236}">
                <a16:creationId xmlns:a16="http://schemas.microsoft.com/office/drawing/2014/main" id="{51F26684-3039-68EB-7EF2-32917B830749}"/>
              </a:ext>
            </a:extLst>
          </p:cNvPr>
          <p:cNvSpPr/>
          <p:nvPr/>
        </p:nvSpPr>
        <p:spPr>
          <a:xfrm>
            <a:off x="2774155" y="5466786"/>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110;p7">
            <a:extLst>
              <a:ext uri="{FF2B5EF4-FFF2-40B4-BE49-F238E27FC236}">
                <a16:creationId xmlns:a16="http://schemas.microsoft.com/office/drawing/2014/main" id="{327FE372-F98A-309D-EBCE-74B8051FABBA}"/>
              </a:ext>
            </a:extLst>
          </p:cNvPr>
          <p:cNvSpPr/>
          <p:nvPr/>
        </p:nvSpPr>
        <p:spPr>
          <a:xfrm>
            <a:off x="2407776" y="2547119"/>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111;p7">
            <a:extLst>
              <a:ext uri="{FF2B5EF4-FFF2-40B4-BE49-F238E27FC236}">
                <a16:creationId xmlns:a16="http://schemas.microsoft.com/office/drawing/2014/main" id="{B354A895-16A2-EA54-D6F6-ECF4DCFC4BA7}"/>
              </a:ext>
            </a:extLst>
          </p:cNvPr>
          <p:cNvSpPr/>
          <p:nvPr/>
        </p:nvSpPr>
        <p:spPr>
          <a:xfrm>
            <a:off x="2554204" y="2547119"/>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113;p7">
            <a:extLst>
              <a:ext uri="{FF2B5EF4-FFF2-40B4-BE49-F238E27FC236}">
                <a16:creationId xmlns:a16="http://schemas.microsoft.com/office/drawing/2014/main" id="{404BE4F0-2932-A537-956D-39633CC284EA}"/>
              </a:ext>
            </a:extLst>
          </p:cNvPr>
          <p:cNvSpPr/>
          <p:nvPr/>
        </p:nvSpPr>
        <p:spPr>
          <a:xfrm>
            <a:off x="3360179" y="5466786"/>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114;p7">
            <a:extLst>
              <a:ext uri="{FF2B5EF4-FFF2-40B4-BE49-F238E27FC236}">
                <a16:creationId xmlns:a16="http://schemas.microsoft.com/office/drawing/2014/main" id="{8E6FE49E-A146-ADA0-8F04-3CEF5B373B4B}"/>
              </a:ext>
            </a:extLst>
          </p:cNvPr>
          <p:cNvSpPr/>
          <p:nvPr/>
        </p:nvSpPr>
        <p:spPr>
          <a:xfrm>
            <a:off x="3873295" y="4070490"/>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115;p7">
            <a:extLst>
              <a:ext uri="{FF2B5EF4-FFF2-40B4-BE49-F238E27FC236}">
                <a16:creationId xmlns:a16="http://schemas.microsoft.com/office/drawing/2014/main" id="{8AFE2E6D-4194-9ACC-97D5-49F845E06BB3}"/>
              </a:ext>
            </a:extLst>
          </p:cNvPr>
          <p:cNvSpPr/>
          <p:nvPr/>
        </p:nvSpPr>
        <p:spPr>
          <a:xfrm>
            <a:off x="3286964" y="407033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116;p7">
            <a:extLst>
              <a:ext uri="{FF2B5EF4-FFF2-40B4-BE49-F238E27FC236}">
                <a16:creationId xmlns:a16="http://schemas.microsoft.com/office/drawing/2014/main" id="{0A2EA128-2E2B-F814-E6F2-F3E56FD0D361}"/>
              </a:ext>
            </a:extLst>
          </p:cNvPr>
          <p:cNvSpPr/>
          <p:nvPr/>
        </p:nvSpPr>
        <p:spPr>
          <a:xfrm>
            <a:off x="3507068" y="5720860"/>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118;p7">
            <a:extLst>
              <a:ext uri="{FF2B5EF4-FFF2-40B4-BE49-F238E27FC236}">
                <a16:creationId xmlns:a16="http://schemas.microsoft.com/office/drawing/2014/main" id="{AA6BFC96-87E2-1AF2-DB57-FC75A1578986}"/>
              </a:ext>
            </a:extLst>
          </p:cNvPr>
          <p:cNvSpPr/>
          <p:nvPr/>
        </p:nvSpPr>
        <p:spPr>
          <a:xfrm>
            <a:off x="2480989" y="1912279"/>
            <a:ext cx="73138" cy="7313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119;p7">
            <a:extLst>
              <a:ext uri="{FF2B5EF4-FFF2-40B4-BE49-F238E27FC236}">
                <a16:creationId xmlns:a16="http://schemas.microsoft.com/office/drawing/2014/main" id="{C3C1E4C7-AA22-A227-F3F9-816ECF3BF7F1}"/>
              </a:ext>
            </a:extLst>
          </p:cNvPr>
          <p:cNvSpPr/>
          <p:nvPr/>
        </p:nvSpPr>
        <p:spPr>
          <a:xfrm>
            <a:off x="2481219" y="2674041"/>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120;p7">
            <a:extLst>
              <a:ext uri="{FF2B5EF4-FFF2-40B4-BE49-F238E27FC236}">
                <a16:creationId xmlns:a16="http://schemas.microsoft.com/office/drawing/2014/main" id="{58F08D91-93A1-B49B-F5AB-2E9548DA62C4}"/>
              </a:ext>
            </a:extLst>
          </p:cNvPr>
          <p:cNvSpPr/>
          <p:nvPr/>
        </p:nvSpPr>
        <p:spPr>
          <a:xfrm>
            <a:off x="3653268" y="5720706"/>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121;p7">
            <a:extLst>
              <a:ext uri="{FF2B5EF4-FFF2-40B4-BE49-F238E27FC236}">
                <a16:creationId xmlns:a16="http://schemas.microsoft.com/office/drawing/2014/main" id="{95B1E6B6-7D6C-595F-4A8B-DFC6434C1D0C}"/>
              </a:ext>
            </a:extLst>
          </p:cNvPr>
          <p:cNvSpPr/>
          <p:nvPr/>
        </p:nvSpPr>
        <p:spPr>
          <a:xfrm>
            <a:off x="2480989" y="5974474"/>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122;p7">
            <a:extLst>
              <a:ext uri="{FF2B5EF4-FFF2-40B4-BE49-F238E27FC236}">
                <a16:creationId xmlns:a16="http://schemas.microsoft.com/office/drawing/2014/main" id="{9E4B5D5E-1799-73B0-1F16-0CA2E4BD4483}"/>
              </a:ext>
            </a:extLst>
          </p:cNvPr>
          <p:cNvSpPr/>
          <p:nvPr/>
        </p:nvSpPr>
        <p:spPr>
          <a:xfrm>
            <a:off x="2554128" y="1785433"/>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123;p7">
            <a:extLst>
              <a:ext uri="{FF2B5EF4-FFF2-40B4-BE49-F238E27FC236}">
                <a16:creationId xmlns:a16="http://schemas.microsoft.com/office/drawing/2014/main" id="{C3D7F2C5-E90C-DFD0-29BD-1C6F82FAB0AC}"/>
              </a:ext>
            </a:extLst>
          </p:cNvPr>
          <p:cNvSpPr/>
          <p:nvPr/>
        </p:nvSpPr>
        <p:spPr>
          <a:xfrm>
            <a:off x="2407776" y="1785357"/>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124;p7">
            <a:extLst>
              <a:ext uri="{FF2B5EF4-FFF2-40B4-BE49-F238E27FC236}">
                <a16:creationId xmlns:a16="http://schemas.microsoft.com/office/drawing/2014/main" id="{6256AD0A-61C0-BE6A-DDE5-CCA1D929BF9D}"/>
              </a:ext>
            </a:extLst>
          </p:cNvPr>
          <p:cNvSpPr/>
          <p:nvPr/>
        </p:nvSpPr>
        <p:spPr>
          <a:xfrm>
            <a:off x="3286964" y="3816569"/>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125;p7">
            <a:extLst>
              <a:ext uri="{FF2B5EF4-FFF2-40B4-BE49-F238E27FC236}">
                <a16:creationId xmlns:a16="http://schemas.microsoft.com/office/drawing/2014/main" id="{959C4A4F-48F3-00B1-3EFF-E25A993D76E6}"/>
              </a:ext>
            </a:extLst>
          </p:cNvPr>
          <p:cNvSpPr/>
          <p:nvPr/>
        </p:nvSpPr>
        <p:spPr>
          <a:xfrm>
            <a:off x="2847369" y="3816569"/>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127;p7">
            <a:extLst>
              <a:ext uri="{FF2B5EF4-FFF2-40B4-BE49-F238E27FC236}">
                <a16:creationId xmlns:a16="http://schemas.microsoft.com/office/drawing/2014/main" id="{B932CA97-F000-228B-AA2C-6C2E4C629B29}"/>
              </a:ext>
            </a:extLst>
          </p:cNvPr>
          <p:cNvSpPr/>
          <p:nvPr/>
        </p:nvSpPr>
        <p:spPr>
          <a:xfrm>
            <a:off x="3653268" y="5974474"/>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128;p7">
            <a:extLst>
              <a:ext uri="{FF2B5EF4-FFF2-40B4-BE49-F238E27FC236}">
                <a16:creationId xmlns:a16="http://schemas.microsoft.com/office/drawing/2014/main" id="{19AF4604-9B36-0FB6-BFFE-8EEC4B50491E}"/>
              </a:ext>
            </a:extLst>
          </p:cNvPr>
          <p:cNvSpPr/>
          <p:nvPr/>
        </p:nvSpPr>
        <p:spPr>
          <a:xfrm>
            <a:off x="2407776" y="6101549"/>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129;p7">
            <a:extLst>
              <a:ext uri="{FF2B5EF4-FFF2-40B4-BE49-F238E27FC236}">
                <a16:creationId xmlns:a16="http://schemas.microsoft.com/office/drawing/2014/main" id="{F5625958-CDB3-75DC-D01A-62A71801ECD1}"/>
              </a:ext>
            </a:extLst>
          </p:cNvPr>
          <p:cNvSpPr/>
          <p:nvPr/>
        </p:nvSpPr>
        <p:spPr>
          <a:xfrm>
            <a:off x="2554128" y="610147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132;p7">
            <a:extLst>
              <a:ext uri="{FF2B5EF4-FFF2-40B4-BE49-F238E27FC236}">
                <a16:creationId xmlns:a16="http://schemas.microsoft.com/office/drawing/2014/main" id="{D89C62B3-64E4-561A-C47D-9C83CCBB9E8C}"/>
              </a:ext>
            </a:extLst>
          </p:cNvPr>
          <p:cNvSpPr/>
          <p:nvPr/>
        </p:nvSpPr>
        <p:spPr>
          <a:xfrm>
            <a:off x="3213826" y="3435880"/>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133;p7">
            <a:extLst>
              <a:ext uri="{FF2B5EF4-FFF2-40B4-BE49-F238E27FC236}">
                <a16:creationId xmlns:a16="http://schemas.microsoft.com/office/drawing/2014/main" id="{B4825008-4FBC-1018-B455-0E93042EBA24}"/>
              </a:ext>
            </a:extLst>
          </p:cNvPr>
          <p:cNvSpPr/>
          <p:nvPr/>
        </p:nvSpPr>
        <p:spPr>
          <a:xfrm>
            <a:off x="2920508" y="3435880"/>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134;p7">
            <a:extLst>
              <a:ext uri="{FF2B5EF4-FFF2-40B4-BE49-F238E27FC236}">
                <a16:creationId xmlns:a16="http://schemas.microsoft.com/office/drawing/2014/main" id="{E9A2A81C-1DE1-865C-DACE-04BCF8F1894D}"/>
              </a:ext>
            </a:extLst>
          </p:cNvPr>
          <p:cNvSpPr/>
          <p:nvPr/>
        </p:nvSpPr>
        <p:spPr>
          <a:xfrm>
            <a:off x="3140305" y="3308728"/>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135;p7">
            <a:extLst>
              <a:ext uri="{FF2B5EF4-FFF2-40B4-BE49-F238E27FC236}">
                <a16:creationId xmlns:a16="http://schemas.microsoft.com/office/drawing/2014/main" id="{ACC592CF-D68B-99CC-6D47-A03FD5CFF5AB}"/>
              </a:ext>
            </a:extLst>
          </p:cNvPr>
          <p:cNvSpPr/>
          <p:nvPr/>
        </p:nvSpPr>
        <p:spPr>
          <a:xfrm>
            <a:off x="2993876" y="3308728"/>
            <a:ext cx="73138" cy="7313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136;p7">
            <a:extLst>
              <a:ext uri="{FF2B5EF4-FFF2-40B4-BE49-F238E27FC236}">
                <a16:creationId xmlns:a16="http://schemas.microsoft.com/office/drawing/2014/main" id="{9B9D21DB-36F8-8000-C5E5-2133FC0F0572}"/>
              </a:ext>
            </a:extLst>
          </p:cNvPr>
          <p:cNvSpPr/>
          <p:nvPr/>
        </p:nvSpPr>
        <p:spPr>
          <a:xfrm>
            <a:off x="2774155" y="3181882"/>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137;p7">
            <a:extLst>
              <a:ext uri="{FF2B5EF4-FFF2-40B4-BE49-F238E27FC236}">
                <a16:creationId xmlns:a16="http://schemas.microsoft.com/office/drawing/2014/main" id="{ADD80FAE-8665-B240-57A8-ED997C1F89DC}"/>
              </a:ext>
            </a:extLst>
          </p:cNvPr>
          <p:cNvSpPr/>
          <p:nvPr/>
        </p:nvSpPr>
        <p:spPr>
          <a:xfrm>
            <a:off x="2334331" y="3181806"/>
            <a:ext cx="73138" cy="7313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138;p7">
            <a:extLst>
              <a:ext uri="{FF2B5EF4-FFF2-40B4-BE49-F238E27FC236}">
                <a16:creationId xmlns:a16="http://schemas.microsoft.com/office/drawing/2014/main" id="{6EA12D76-F11B-C674-9645-07F81F734658}"/>
              </a:ext>
            </a:extLst>
          </p:cNvPr>
          <p:cNvSpPr/>
          <p:nvPr/>
        </p:nvSpPr>
        <p:spPr>
          <a:xfrm>
            <a:off x="3580130" y="432433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139;p7">
            <a:extLst>
              <a:ext uri="{FF2B5EF4-FFF2-40B4-BE49-F238E27FC236}">
                <a16:creationId xmlns:a16="http://schemas.microsoft.com/office/drawing/2014/main" id="{661A5193-849E-E639-EA88-E498F77C2335}"/>
              </a:ext>
            </a:extLst>
          </p:cNvPr>
          <p:cNvSpPr/>
          <p:nvPr/>
        </p:nvSpPr>
        <p:spPr>
          <a:xfrm>
            <a:off x="3653343" y="4197183"/>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140;p7">
            <a:extLst>
              <a:ext uri="{FF2B5EF4-FFF2-40B4-BE49-F238E27FC236}">
                <a16:creationId xmlns:a16="http://schemas.microsoft.com/office/drawing/2014/main" id="{518207A5-8BE6-507E-5155-F5BA81BEF763}"/>
              </a:ext>
            </a:extLst>
          </p:cNvPr>
          <p:cNvSpPr/>
          <p:nvPr/>
        </p:nvSpPr>
        <p:spPr>
          <a:xfrm>
            <a:off x="3800156" y="5212788"/>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141;p7">
            <a:extLst>
              <a:ext uri="{FF2B5EF4-FFF2-40B4-BE49-F238E27FC236}">
                <a16:creationId xmlns:a16="http://schemas.microsoft.com/office/drawing/2014/main" id="{1A7F0E30-B946-B50A-7377-C41721CD6B72}"/>
              </a:ext>
            </a:extLst>
          </p:cNvPr>
          <p:cNvSpPr/>
          <p:nvPr/>
        </p:nvSpPr>
        <p:spPr>
          <a:xfrm>
            <a:off x="3067166" y="5212788"/>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142;p7">
            <a:extLst>
              <a:ext uri="{FF2B5EF4-FFF2-40B4-BE49-F238E27FC236}">
                <a16:creationId xmlns:a16="http://schemas.microsoft.com/office/drawing/2014/main" id="{7A4E0F28-4B9A-4F91-204D-C5C26DC16D66}"/>
              </a:ext>
            </a:extLst>
          </p:cNvPr>
          <p:cNvSpPr/>
          <p:nvPr/>
        </p:nvSpPr>
        <p:spPr>
          <a:xfrm>
            <a:off x="4386103" y="5212788"/>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143;p7">
            <a:extLst>
              <a:ext uri="{FF2B5EF4-FFF2-40B4-BE49-F238E27FC236}">
                <a16:creationId xmlns:a16="http://schemas.microsoft.com/office/drawing/2014/main" id="{FF60395A-30C4-3D47-A967-1DC838AFA887}"/>
              </a:ext>
            </a:extLst>
          </p:cNvPr>
          <p:cNvSpPr/>
          <p:nvPr/>
        </p:nvSpPr>
        <p:spPr>
          <a:xfrm>
            <a:off x="2994029" y="3055114"/>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144;p7">
            <a:extLst>
              <a:ext uri="{FF2B5EF4-FFF2-40B4-BE49-F238E27FC236}">
                <a16:creationId xmlns:a16="http://schemas.microsoft.com/office/drawing/2014/main" id="{C2A1D124-1DB7-8115-1F1F-97825D014EA6}"/>
              </a:ext>
            </a:extLst>
          </p:cNvPr>
          <p:cNvSpPr/>
          <p:nvPr/>
        </p:nvSpPr>
        <p:spPr>
          <a:xfrm>
            <a:off x="3067166" y="2927962"/>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145;p7">
            <a:extLst>
              <a:ext uri="{FF2B5EF4-FFF2-40B4-BE49-F238E27FC236}">
                <a16:creationId xmlns:a16="http://schemas.microsoft.com/office/drawing/2014/main" id="{982DBE8A-DBC0-73A8-688A-EEBE70F17A45}"/>
              </a:ext>
            </a:extLst>
          </p:cNvPr>
          <p:cNvSpPr/>
          <p:nvPr/>
        </p:nvSpPr>
        <p:spPr>
          <a:xfrm>
            <a:off x="2481066" y="3181806"/>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146;p7">
            <a:extLst>
              <a:ext uri="{FF2B5EF4-FFF2-40B4-BE49-F238E27FC236}">
                <a16:creationId xmlns:a16="http://schemas.microsoft.com/office/drawing/2014/main" id="{399013B9-2CC7-92B5-0492-2073D0160031}"/>
              </a:ext>
            </a:extLst>
          </p:cNvPr>
          <p:cNvSpPr/>
          <p:nvPr/>
        </p:nvSpPr>
        <p:spPr>
          <a:xfrm>
            <a:off x="3067166" y="2166430"/>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147;p7">
            <a:extLst>
              <a:ext uri="{FF2B5EF4-FFF2-40B4-BE49-F238E27FC236}">
                <a16:creationId xmlns:a16="http://schemas.microsoft.com/office/drawing/2014/main" id="{1DDDD3F0-CCB1-61F2-354A-166483782472}"/>
              </a:ext>
            </a:extLst>
          </p:cNvPr>
          <p:cNvSpPr/>
          <p:nvPr/>
        </p:nvSpPr>
        <p:spPr>
          <a:xfrm>
            <a:off x="2774078" y="1658512"/>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148;p7">
            <a:extLst>
              <a:ext uri="{FF2B5EF4-FFF2-40B4-BE49-F238E27FC236}">
                <a16:creationId xmlns:a16="http://schemas.microsoft.com/office/drawing/2014/main" id="{DF72C950-94AF-EB8C-E4EB-69FD433A2712}"/>
              </a:ext>
            </a:extLst>
          </p:cNvPr>
          <p:cNvSpPr/>
          <p:nvPr/>
        </p:nvSpPr>
        <p:spPr>
          <a:xfrm>
            <a:off x="2994258" y="5339864"/>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149;p7">
            <a:extLst>
              <a:ext uri="{FF2B5EF4-FFF2-40B4-BE49-F238E27FC236}">
                <a16:creationId xmlns:a16="http://schemas.microsoft.com/office/drawing/2014/main" id="{84DC9ED4-BF4B-1F5D-2092-F0AE2E9BDA6D}"/>
              </a:ext>
            </a:extLst>
          </p:cNvPr>
          <p:cNvSpPr/>
          <p:nvPr/>
        </p:nvSpPr>
        <p:spPr>
          <a:xfrm>
            <a:off x="2701169" y="2292969"/>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150;p7">
            <a:extLst>
              <a:ext uri="{FF2B5EF4-FFF2-40B4-BE49-F238E27FC236}">
                <a16:creationId xmlns:a16="http://schemas.microsoft.com/office/drawing/2014/main" id="{C22E077F-2C55-293B-DDF3-6B2487603E02}"/>
              </a:ext>
            </a:extLst>
          </p:cNvPr>
          <p:cNvSpPr/>
          <p:nvPr/>
        </p:nvSpPr>
        <p:spPr>
          <a:xfrm>
            <a:off x="3140152" y="5339864"/>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151;p7">
            <a:extLst>
              <a:ext uri="{FF2B5EF4-FFF2-40B4-BE49-F238E27FC236}">
                <a16:creationId xmlns:a16="http://schemas.microsoft.com/office/drawing/2014/main" id="{06C237C9-A184-1D60-EEAE-7D822A34BE60}"/>
              </a:ext>
            </a:extLst>
          </p:cNvPr>
          <p:cNvSpPr/>
          <p:nvPr/>
        </p:nvSpPr>
        <p:spPr>
          <a:xfrm>
            <a:off x="2261192" y="330888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152;p7">
            <a:extLst>
              <a:ext uri="{FF2B5EF4-FFF2-40B4-BE49-F238E27FC236}">
                <a16:creationId xmlns:a16="http://schemas.microsoft.com/office/drawing/2014/main" id="{1E382B77-3954-5C96-6989-B364E98A5EC2}"/>
              </a:ext>
            </a:extLst>
          </p:cNvPr>
          <p:cNvSpPr/>
          <p:nvPr/>
        </p:nvSpPr>
        <p:spPr>
          <a:xfrm>
            <a:off x="2554204" y="330888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153;p7">
            <a:extLst>
              <a:ext uri="{FF2B5EF4-FFF2-40B4-BE49-F238E27FC236}">
                <a16:creationId xmlns:a16="http://schemas.microsoft.com/office/drawing/2014/main" id="{F8530FEA-BEBB-0CB9-3643-AD795E85ED35}"/>
              </a:ext>
            </a:extLst>
          </p:cNvPr>
          <p:cNvSpPr/>
          <p:nvPr/>
        </p:nvSpPr>
        <p:spPr>
          <a:xfrm>
            <a:off x="3360103" y="597462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154;p7">
            <a:extLst>
              <a:ext uri="{FF2B5EF4-FFF2-40B4-BE49-F238E27FC236}">
                <a16:creationId xmlns:a16="http://schemas.microsoft.com/office/drawing/2014/main" id="{5CEA70E9-84DA-D4AB-0084-94111E64ABC7}"/>
              </a:ext>
            </a:extLst>
          </p:cNvPr>
          <p:cNvSpPr/>
          <p:nvPr/>
        </p:nvSpPr>
        <p:spPr>
          <a:xfrm>
            <a:off x="2188131" y="2166124"/>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155;p7">
            <a:extLst>
              <a:ext uri="{FF2B5EF4-FFF2-40B4-BE49-F238E27FC236}">
                <a16:creationId xmlns:a16="http://schemas.microsoft.com/office/drawing/2014/main" id="{4048F72F-61C9-F8E7-8E25-1AD5A93BB6DF}"/>
              </a:ext>
            </a:extLst>
          </p:cNvPr>
          <p:cNvSpPr/>
          <p:nvPr/>
        </p:nvSpPr>
        <p:spPr>
          <a:xfrm>
            <a:off x="2774155" y="2927962"/>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156;p7">
            <a:extLst>
              <a:ext uri="{FF2B5EF4-FFF2-40B4-BE49-F238E27FC236}">
                <a16:creationId xmlns:a16="http://schemas.microsoft.com/office/drawing/2014/main" id="{06F63623-ABBD-4DDF-3A2A-F7F020FEA439}"/>
              </a:ext>
            </a:extLst>
          </p:cNvPr>
          <p:cNvSpPr/>
          <p:nvPr/>
        </p:nvSpPr>
        <p:spPr>
          <a:xfrm>
            <a:off x="3287118" y="5085790"/>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157;p7">
            <a:extLst>
              <a:ext uri="{FF2B5EF4-FFF2-40B4-BE49-F238E27FC236}">
                <a16:creationId xmlns:a16="http://schemas.microsoft.com/office/drawing/2014/main" id="{FADFAF89-AEAF-459B-CCB2-6E29A86895F1}"/>
              </a:ext>
            </a:extLst>
          </p:cNvPr>
          <p:cNvSpPr/>
          <p:nvPr/>
        </p:nvSpPr>
        <p:spPr>
          <a:xfrm>
            <a:off x="2554204" y="2039431"/>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158;p7">
            <a:extLst>
              <a:ext uri="{FF2B5EF4-FFF2-40B4-BE49-F238E27FC236}">
                <a16:creationId xmlns:a16="http://schemas.microsoft.com/office/drawing/2014/main" id="{9E418714-236B-20E7-D106-C74C772040C3}"/>
              </a:ext>
            </a:extLst>
          </p:cNvPr>
          <p:cNvSpPr/>
          <p:nvPr/>
        </p:nvSpPr>
        <p:spPr>
          <a:xfrm>
            <a:off x="2847293" y="5085790"/>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159;p7">
            <a:extLst>
              <a:ext uri="{FF2B5EF4-FFF2-40B4-BE49-F238E27FC236}">
                <a16:creationId xmlns:a16="http://schemas.microsoft.com/office/drawing/2014/main" id="{4C3F9493-5E1A-13C1-76D7-CB0AE253A0EF}"/>
              </a:ext>
            </a:extLst>
          </p:cNvPr>
          <p:cNvSpPr/>
          <p:nvPr/>
        </p:nvSpPr>
        <p:spPr>
          <a:xfrm>
            <a:off x="4386180" y="495894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60;p7">
            <a:extLst>
              <a:ext uri="{FF2B5EF4-FFF2-40B4-BE49-F238E27FC236}">
                <a16:creationId xmlns:a16="http://schemas.microsoft.com/office/drawing/2014/main" id="{7937D163-C964-CA48-6643-6890B93DAACB}"/>
              </a:ext>
            </a:extLst>
          </p:cNvPr>
          <p:cNvSpPr/>
          <p:nvPr/>
        </p:nvSpPr>
        <p:spPr>
          <a:xfrm>
            <a:off x="4093168" y="495894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61;p7">
            <a:extLst>
              <a:ext uri="{FF2B5EF4-FFF2-40B4-BE49-F238E27FC236}">
                <a16:creationId xmlns:a16="http://schemas.microsoft.com/office/drawing/2014/main" id="{01DDEA46-3A85-4E2D-E507-622A2353A363}"/>
              </a:ext>
            </a:extLst>
          </p:cNvPr>
          <p:cNvSpPr/>
          <p:nvPr/>
        </p:nvSpPr>
        <p:spPr>
          <a:xfrm>
            <a:off x="3067166" y="343572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62;p7">
            <a:extLst>
              <a:ext uri="{FF2B5EF4-FFF2-40B4-BE49-F238E27FC236}">
                <a16:creationId xmlns:a16="http://schemas.microsoft.com/office/drawing/2014/main" id="{AAD59B1A-9817-2045-882D-C5652212E4ED}"/>
              </a:ext>
            </a:extLst>
          </p:cNvPr>
          <p:cNvSpPr/>
          <p:nvPr/>
        </p:nvSpPr>
        <p:spPr>
          <a:xfrm>
            <a:off x="2774308" y="597462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63;p7">
            <a:extLst>
              <a:ext uri="{FF2B5EF4-FFF2-40B4-BE49-F238E27FC236}">
                <a16:creationId xmlns:a16="http://schemas.microsoft.com/office/drawing/2014/main" id="{F047672E-64A9-E9B7-7E29-712D9E91D26B}"/>
              </a:ext>
            </a:extLst>
          </p:cNvPr>
          <p:cNvSpPr/>
          <p:nvPr/>
        </p:nvSpPr>
        <p:spPr>
          <a:xfrm>
            <a:off x="3360255" y="495894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64;p7">
            <a:extLst>
              <a:ext uri="{FF2B5EF4-FFF2-40B4-BE49-F238E27FC236}">
                <a16:creationId xmlns:a16="http://schemas.microsoft.com/office/drawing/2014/main" id="{48316836-B45C-68CE-AA53-575781A11094}"/>
              </a:ext>
            </a:extLst>
          </p:cNvPr>
          <p:cNvSpPr/>
          <p:nvPr/>
        </p:nvSpPr>
        <p:spPr>
          <a:xfrm>
            <a:off x="2554204" y="3562573"/>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65;p7">
            <a:extLst>
              <a:ext uri="{FF2B5EF4-FFF2-40B4-BE49-F238E27FC236}">
                <a16:creationId xmlns:a16="http://schemas.microsoft.com/office/drawing/2014/main" id="{FA5D287D-162A-19FA-BEE4-0593E2E7D13E}"/>
              </a:ext>
            </a:extLst>
          </p:cNvPr>
          <p:cNvSpPr/>
          <p:nvPr/>
        </p:nvSpPr>
        <p:spPr>
          <a:xfrm>
            <a:off x="2700787" y="3562801"/>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66;p7">
            <a:extLst>
              <a:ext uri="{FF2B5EF4-FFF2-40B4-BE49-F238E27FC236}">
                <a16:creationId xmlns:a16="http://schemas.microsoft.com/office/drawing/2014/main" id="{9AEE037C-9EB9-3E49-16FB-1C57F953828E}"/>
              </a:ext>
            </a:extLst>
          </p:cNvPr>
          <p:cNvSpPr/>
          <p:nvPr/>
        </p:nvSpPr>
        <p:spPr>
          <a:xfrm>
            <a:off x="3067166" y="5466862"/>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67;p7">
            <a:extLst>
              <a:ext uri="{FF2B5EF4-FFF2-40B4-BE49-F238E27FC236}">
                <a16:creationId xmlns:a16="http://schemas.microsoft.com/office/drawing/2014/main" id="{C0B02C58-F841-8056-2E3A-935FA32EE89F}"/>
              </a:ext>
            </a:extLst>
          </p:cNvPr>
          <p:cNvSpPr/>
          <p:nvPr/>
        </p:nvSpPr>
        <p:spPr>
          <a:xfrm>
            <a:off x="2993953" y="3562725"/>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68;p7">
            <a:extLst>
              <a:ext uri="{FF2B5EF4-FFF2-40B4-BE49-F238E27FC236}">
                <a16:creationId xmlns:a16="http://schemas.microsoft.com/office/drawing/2014/main" id="{A6A9F9BB-2C14-80A7-FDCD-28D310E20C07}"/>
              </a:ext>
            </a:extLst>
          </p:cNvPr>
          <p:cNvSpPr/>
          <p:nvPr/>
        </p:nvSpPr>
        <p:spPr>
          <a:xfrm>
            <a:off x="3140381" y="3562725"/>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69;p7">
            <a:extLst>
              <a:ext uri="{FF2B5EF4-FFF2-40B4-BE49-F238E27FC236}">
                <a16:creationId xmlns:a16="http://schemas.microsoft.com/office/drawing/2014/main" id="{368414E4-03EC-A8DB-5571-FEFE9CA6C6A0}"/>
              </a:ext>
            </a:extLst>
          </p:cNvPr>
          <p:cNvSpPr/>
          <p:nvPr/>
        </p:nvSpPr>
        <p:spPr>
          <a:xfrm>
            <a:off x="3067166" y="4958944"/>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70;p7">
            <a:extLst>
              <a:ext uri="{FF2B5EF4-FFF2-40B4-BE49-F238E27FC236}">
                <a16:creationId xmlns:a16="http://schemas.microsoft.com/office/drawing/2014/main" id="{8A6824AC-545A-94C8-DC65-A649F63643B8}"/>
              </a:ext>
            </a:extLst>
          </p:cNvPr>
          <p:cNvSpPr/>
          <p:nvPr/>
        </p:nvSpPr>
        <p:spPr>
          <a:xfrm>
            <a:off x="3433546" y="3562801"/>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71;p7">
            <a:extLst>
              <a:ext uri="{FF2B5EF4-FFF2-40B4-BE49-F238E27FC236}">
                <a16:creationId xmlns:a16="http://schemas.microsoft.com/office/drawing/2014/main" id="{E0F262A9-FAEC-9F6C-FD7E-2B76F5C95B66}"/>
              </a:ext>
            </a:extLst>
          </p:cNvPr>
          <p:cNvSpPr/>
          <p:nvPr/>
        </p:nvSpPr>
        <p:spPr>
          <a:xfrm>
            <a:off x="2774155" y="4958944"/>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72;p7">
            <a:extLst>
              <a:ext uri="{FF2B5EF4-FFF2-40B4-BE49-F238E27FC236}">
                <a16:creationId xmlns:a16="http://schemas.microsoft.com/office/drawing/2014/main" id="{B6046434-2C2D-A7C0-3D1D-C3D9D840C3A8}"/>
              </a:ext>
            </a:extLst>
          </p:cNvPr>
          <p:cNvSpPr/>
          <p:nvPr/>
        </p:nvSpPr>
        <p:spPr>
          <a:xfrm>
            <a:off x="4166153" y="483202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74;p7">
            <a:extLst>
              <a:ext uri="{FF2B5EF4-FFF2-40B4-BE49-F238E27FC236}">
                <a16:creationId xmlns:a16="http://schemas.microsoft.com/office/drawing/2014/main" id="{E606A760-1D02-6EC5-CCF4-E76C6BED2339}"/>
              </a:ext>
            </a:extLst>
          </p:cNvPr>
          <p:cNvSpPr/>
          <p:nvPr/>
        </p:nvSpPr>
        <p:spPr>
          <a:xfrm>
            <a:off x="2774308" y="1912356"/>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75;p7">
            <a:extLst>
              <a:ext uri="{FF2B5EF4-FFF2-40B4-BE49-F238E27FC236}">
                <a16:creationId xmlns:a16="http://schemas.microsoft.com/office/drawing/2014/main" id="{17A5E7E4-7FA9-EEB8-D296-C3E216D56812}"/>
              </a:ext>
            </a:extLst>
          </p:cNvPr>
          <p:cNvSpPr/>
          <p:nvPr/>
        </p:nvSpPr>
        <p:spPr>
          <a:xfrm>
            <a:off x="2847293" y="559363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76;p7">
            <a:extLst>
              <a:ext uri="{FF2B5EF4-FFF2-40B4-BE49-F238E27FC236}">
                <a16:creationId xmlns:a16="http://schemas.microsoft.com/office/drawing/2014/main" id="{6ACF4F1E-6565-4791-1592-96804E31E1FA}"/>
              </a:ext>
            </a:extLst>
          </p:cNvPr>
          <p:cNvSpPr/>
          <p:nvPr/>
        </p:nvSpPr>
        <p:spPr>
          <a:xfrm>
            <a:off x="2847293" y="2801117"/>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77;p7">
            <a:extLst>
              <a:ext uri="{FF2B5EF4-FFF2-40B4-BE49-F238E27FC236}">
                <a16:creationId xmlns:a16="http://schemas.microsoft.com/office/drawing/2014/main" id="{6FAC2AEA-15E1-4E79-BD19-5D87DBD40323}"/>
              </a:ext>
            </a:extLst>
          </p:cNvPr>
          <p:cNvSpPr/>
          <p:nvPr/>
        </p:nvSpPr>
        <p:spPr>
          <a:xfrm>
            <a:off x="3140381" y="4831793"/>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78;p7">
            <a:extLst>
              <a:ext uri="{FF2B5EF4-FFF2-40B4-BE49-F238E27FC236}">
                <a16:creationId xmlns:a16="http://schemas.microsoft.com/office/drawing/2014/main" id="{3E8FBC63-F3D4-BC83-7273-748088F39073}"/>
              </a:ext>
            </a:extLst>
          </p:cNvPr>
          <p:cNvSpPr/>
          <p:nvPr/>
        </p:nvSpPr>
        <p:spPr>
          <a:xfrm>
            <a:off x="2994029" y="4831793"/>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79;p7">
            <a:extLst>
              <a:ext uri="{FF2B5EF4-FFF2-40B4-BE49-F238E27FC236}">
                <a16:creationId xmlns:a16="http://schemas.microsoft.com/office/drawing/2014/main" id="{5B073B85-5AE7-66AA-3E3D-C334EB51A52D}"/>
              </a:ext>
            </a:extLst>
          </p:cNvPr>
          <p:cNvSpPr/>
          <p:nvPr/>
        </p:nvSpPr>
        <p:spPr>
          <a:xfrm>
            <a:off x="3287118" y="559363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80;p7">
            <a:extLst>
              <a:ext uri="{FF2B5EF4-FFF2-40B4-BE49-F238E27FC236}">
                <a16:creationId xmlns:a16="http://schemas.microsoft.com/office/drawing/2014/main" id="{FE27D5F9-55E5-5DFC-6C61-3A5EBB6FA0FB}"/>
              </a:ext>
            </a:extLst>
          </p:cNvPr>
          <p:cNvSpPr/>
          <p:nvPr/>
        </p:nvSpPr>
        <p:spPr>
          <a:xfrm>
            <a:off x="3946280" y="4704948"/>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82;p7">
            <a:extLst>
              <a:ext uri="{FF2B5EF4-FFF2-40B4-BE49-F238E27FC236}">
                <a16:creationId xmlns:a16="http://schemas.microsoft.com/office/drawing/2014/main" id="{4429A295-A864-60AD-F6F6-DB6DD04D4E9B}"/>
              </a:ext>
            </a:extLst>
          </p:cNvPr>
          <p:cNvSpPr/>
          <p:nvPr/>
        </p:nvSpPr>
        <p:spPr>
          <a:xfrm>
            <a:off x="2847293" y="2293198"/>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83;p7">
            <a:extLst>
              <a:ext uri="{FF2B5EF4-FFF2-40B4-BE49-F238E27FC236}">
                <a16:creationId xmlns:a16="http://schemas.microsoft.com/office/drawing/2014/main" id="{B3F40EAB-C978-EB99-6D4E-93A6208C3C63}"/>
              </a:ext>
            </a:extLst>
          </p:cNvPr>
          <p:cNvSpPr/>
          <p:nvPr/>
        </p:nvSpPr>
        <p:spPr>
          <a:xfrm>
            <a:off x="3653343" y="4705101"/>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84;p7">
            <a:extLst>
              <a:ext uri="{FF2B5EF4-FFF2-40B4-BE49-F238E27FC236}">
                <a16:creationId xmlns:a16="http://schemas.microsoft.com/office/drawing/2014/main" id="{E24D7B95-4324-67B1-21BF-FA7CC3E5E13B}"/>
              </a:ext>
            </a:extLst>
          </p:cNvPr>
          <p:cNvSpPr/>
          <p:nvPr/>
        </p:nvSpPr>
        <p:spPr>
          <a:xfrm>
            <a:off x="2554434" y="381641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85;p7">
            <a:extLst>
              <a:ext uri="{FF2B5EF4-FFF2-40B4-BE49-F238E27FC236}">
                <a16:creationId xmlns:a16="http://schemas.microsoft.com/office/drawing/2014/main" id="{7ED140AF-EBD5-CCFE-5CC0-2F13285FF690}"/>
              </a:ext>
            </a:extLst>
          </p:cNvPr>
          <p:cNvSpPr/>
          <p:nvPr/>
        </p:nvSpPr>
        <p:spPr>
          <a:xfrm>
            <a:off x="3433164" y="559401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86;p7">
            <a:extLst>
              <a:ext uri="{FF2B5EF4-FFF2-40B4-BE49-F238E27FC236}">
                <a16:creationId xmlns:a16="http://schemas.microsoft.com/office/drawing/2014/main" id="{B9778C7E-686F-4316-DF04-8709A9EAAAEE}"/>
              </a:ext>
            </a:extLst>
          </p:cNvPr>
          <p:cNvSpPr/>
          <p:nvPr/>
        </p:nvSpPr>
        <p:spPr>
          <a:xfrm>
            <a:off x="3873141" y="4578025"/>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87;p7">
            <a:extLst>
              <a:ext uri="{FF2B5EF4-FFF2-40B4-BE49-F238E27FC236}">
                <a16:creationId xmlns:a16="http://schemas.microsoft.com/office/drawing/2014/main" id="{FA79EF94-6E5B-5D2E-A7BD-E498613FE035}"/>
              </a:ext>
            </a:extLst>
          </p:cNvPr>
          <p:cNvSpPr/>
          <p:nvPr/>
        </p:nvSpPr>
        <p:spPr>
          <a:xfrm>
            <a:off x="3726558" y="4577949"/>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88;p7">
            <a:extLst>
              <a:ext uri="{FF2B5EF4-FFF2-40B4-BE49-F238E27FC236}">
                <a16:creationId xmlns:a16="http://schemas.microsoft.com/office/drawing/2014/main" id="{F6EDC577-3D47-9215-20AE-2F56E7F4FD0D}"/>
              </a:ext>
            </a:extLst>
          </p:cNvPr>
          <p:cNvSpPr/>
          <p:nvPr/>
        </p:nvSpPr>
        <p:spPr>
          <a:xfrm>
            <a:off x="3580206" y="4578025"/>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89;p7">
            <a:extLst>
              <a:ext uri="{FF2B5EF4-FFF2-40B4-BE49-F238E27FC236}">
                <a16:creationId xmlns:a16="http://schemas.microsoft.com/office/drawing/2014/main" id="{D9B0F5DD-6ACD-A68E-E4FB-C9F962AFCD9A}"/>
              </a:ext>
            </a:extLst>
          </p:cNvPr>
          <p:cNvSpPr/>
          <p:nvPr/>
        </p:nvSpPr>
        <p:spPr>
          <a:xfrm>
            <a:off x="4166077" y="5593708"/>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90;p7">
            <a:extLst>
              <a:ext uri="{FF2B5EF4-FFF2-40B4-BE49-F238E27FC236}">
                <a16:creationId xmlns:a16="http://schemas.microsoft.com/office/drawing/2014/main" id="{31EEA1C7-F41C-45C7-7F71-A1C411E40407}"/>
              </a:ext>
            </a:extLst>
          </p:cNvPr>
          <p:cNvSpPr/>
          <p:nvPr/>
        </p:nvSpPr>
        <p:spPr>
          <a:xfrm>
            <a:off x="3287118" y="2293275"/>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91;p7">
            <a:extLst>
              <a:ext uri="{FF2B5EF4-FFF2-40B4-BE49-F238E27FC236}">
                <a16:creationId xmlns:a16="http://schemas.microsoft.com/office/drawing/2014/main" id="{3D1E1D4C-6257-59F0-06E2-BD22BE0143E4}"/>
              </a:ext>
            </a:extLst>
          </p:cNvPr>
          <p:cNvSpPr/>
          <p:nvPr/>
        </p:nvSpPr>
        <p:spPr>
          <a:xfrm>
            <a:off x="3579976" y="381641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92;p7">
            <a:extLst>
              <a:ext uri="{FF2B5EF4-FFF2-40B4-BE49-F238E27FC236}">
                <a16:creationId xmlns:a16="http://schemas.microsoft.com/office/drawing/2014/main" id="{1133AB58-CCE8-3D87-B448-AD848DE373F3}"/>
              </a:ext>
            </a:extLst>
          </p:cNvPr>
          <p:cNvSpPr/>
          <p:nvPr/>
        </p:nvSpPr>
        <p:spPr>
          <a:xfrm>
            <a:off x="3067166" y="2674117"/>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94;p7">
            <a:extLst>
              <a:ext uri="{FF2B5EF4-FFF2-40B4-BE49-F238E27FC236}">
                <a16:creationId xmlns:a16="http://schemas.microsoft.com/office/drawing/2014/main" id="{A1D37EF7-DB51-9511-F58F-12541679DCDC}"/>
              </a:ext>
            </a:extLst>
          </p:cNvPr>
          <p:cNvSpPr/>
          <p:nvPr/>
        </p:nvSpPr>
        <p:spPr>
          <a:xfrm>
            <a:off x="3580130" y="5847476"/>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95;p7">
            <a:extLst>
              <a:ext uri="{FF2B5EF4-FFF2-40B4-BE49-F238E27FC236}">
                <a16:creationId xmlns:a16="http://schemas.microsoft.com/office/drawing/2014/main" id="{509E0093-56F7-FBDB-5294-633BFCE6A8AB}"/>
              </a:ext>
            </a:extLst>
          </p:cNvPr>
          <p:cNvSpPr/>
          <p:nvPr/>
        </p:nvSpPr>
        <p:spPr>
          <a:xfrm>
            <a:off x="3287118" y="5847476"/>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96;p7">
            <a:extLst>
              <a:ext uri="{FF2B5EF4-FFF2-40B4-BE49-F238E27FC236}">
                <a16:creationId xmlns:a16="http://schemas.microsoft.com/office/drawing/2014/main" id="{696FDAC0-52CA-5845-8947-DB24153DA6DA}"/>
              </a:ext>
            </a:extLst>
          </p:cNvPr>
          <p:cNvSpPr/>
          <p:nvPr/>
        </p:nvSpPr>
        <p:spPr>
          <a:xfrm>
            <a:off x="2920661" y="394349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97;p7">
            <a:extLst>
              <a:ext uri="{FF2B5EF4-FFF2-40B4-BE49-F238E27FC236}">
                <a16:creationId xmlns:a16="http://schemas.microsoft.com/office/drawing/2014/main" id="{04AE1C02-58C9-FCBC-0F7C-C415E43D3AB0}"/>
              </a:ext>
            </a:extLst>
          </p:cNvPr>
          <p:cNvSpPr/>
          <p:nvPr/>
        </p:nvSpPr>
        <p:spPr>
          <a:xfrm>
            <a:off x="3140381" y="5847629"/>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98;p7">
            <a:extLst>
              <a:ext uri="{FF2B5EF4-FFF2-40B4-BE49-F238E27FC236}">
                <a16:creationId xmlns:a16="http://schemas.microsoft.com/office/drawing/2014/main" id="{F3022112-5423-0EBC-5544-38832B0DDCB6}"/>
              </a:ext>
            </a:extLst>
          </p:cNvPr>
          <p:cNvSpPr/>
          <p:nvPr/>
        </p:nvSpPr>
        <p:spPr>
          <a:xfrm>
            <a:off x="3213749" y="394349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99;p7">
            <a:extLst>
              <a:ext uri="{FF2B5EF4-FFF2-40B4-BE49-F238E27FC236}">
                <a16:creationId xmlns:a16="http://schemas.microsoft.com/office/drawing/2014/main" id="{0839D519-3818-A6BF-BAA5-92BC4BFFA8FA}"/>
              </a:ext>
            </a:extLst>
          </p:cNvPr>
          <p:cNvSpPr/>
          <p:nvPr/>
        </p:nvSpPr>
        <p:spPr>
          <a:xfrm>
            <a:off x="2334254" y="2674117"/>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200;p7">
            <a:extLst>
              <a:ext uri="{FF2B5EF4-FFF2-40B4-BE49-F238E27FC236}">
                <a16:creationId xmlns:a16="http://schemas.microsoft.com/office/drawing/2014/main" id="{97BD63A3-1A5E-5887-C48E-40F8B317BBC5}"/>
              </a:ext>
            </a:extLst>
          </p:cNvPr>
          <p:cNvSpPr/>
          <p:nvPr/>
        </p:nvSpPr>
        <p:spPr>
          <a:xfrm>
            <a:off x="3506685" y="394349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201;p7">
            <a:extLst>
              <a:ext uri="{FF2B5EF4-FFF2-40B4-BE49-F238E27FC236}">
                <a16:creationId xmlns:a16="http://schemas.microsoft.com/office/drawing/2014/main" id="{52EDAD05-0ED5-198B-233E-563CAB1DFBC4}"/>
              </a:ext>
            </a:extLst>
          </p:cNvPr>
          <p:cNvSpPr/>
          <p:nvPr/>
        </p:nvSpPr>
        <p:spPr>
          <a:xfrm>
            <a:off x="3653343" y="394349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203;p7">
            <a:extLst>
              <a:ext uri="{FF2B5EF4-FFF2-40B4-BE49-F238E27FC236}">
                <a16:creationId xmlns:a16="http://schemas.microsoft.com/office/drawing/2014/main" id="{B25B7066-A795-7FA5-591B-3E9BA48C78E6}"/>
              </a:ext>
            </a:extLst>
          </p:cNvPr>
          <p:cNvSpPr/>
          <p:nvPr/>
        </p:nvSpPr>
        <p:spPr>
          <a:xfrm>
            <a:off x="3067166" y="5720477"/>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204;p7">
            <a:extLst>
              <a:ext uri="{FF2B5EF4-FFF2-40B4-BE49-F238E27FC236}">
                <a16:creationId xmlns:a16="http://schemas.microsoft.com/office/drawing/2014/main" id="{C6AB2CC3-524C-05E3-60B5-A826EA3CD3BC}"/>
              </a:ext>
            </a:extLst>
          </p:cNvPr>
          <p:cNvSpPr/>
          <p:nvPr/>
        </p:nvSpPr>
        <p:spPr>
          <a:xfrm>
            <a:off x="2994029" y="5847629"/>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205;p7">
            <a:extLst>
              <a:ext uri="{FF2B5EF4-FFF2-40B4-BE49-F238E27FC236}">
                <a16:creationId xmlns:a16="http://schemas.microsoft.com/office/drawing/2014/main" id="{9D4A5C25-406D-A9A3-2E64-D8F127A96920}"/>
              </a:ext>
            </a:extLst>
          </p:cNvPr>
          <p:cNvSpPr/>
          <p:nvPr/>
        </p:nvSpPr>
        <p:spPr>
          <a:xfrm>
            <a:off x="2554204" y="4578025"/>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206;p7">
            <a:extLst>
              <a:ext uri="{FF2B5EF4-FFF2-40B4-BE49-F238E27FC236}">
                <a16:creationId xmlns:a16="http://schemas.microsoft.com/office/drawing/2014/main" id="{178493C2-0482-AB03-F5AE-352160A2A38E}"/>
              </a:ext>
            </a:extLst>
          </p:cNvPr>
          <p:cNvSpPr/>
          <p:nvPr/>
        </p:nvSpPr>
        <p:spPr>
          <a:xfrm>
            <a:off x="3946280" y="5720860"/>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207;p7">
            <a:extLst>
              <a:ext uri="{FF2B5EF4-FFF2-40B4-BE49-F238E27FC236}">
                <a16:creationId xmlns:a16="http://schemas.microsoft.com/office/drawing/2014/main" id="{9A948366-E62D-FC79-F8E2-9ECAFAA08D49}"/>
              </a:ext>
            </a:extLst>
          </p:cNvPr>
          <p:cNvSpPr/>
          <p:nvPr/>
        </p:nvSpPr>
        <p:spPr>
          <a:xfrm>
            <a:off x="3067166" y="4451180"/>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208;p7">
            <a:extLst>
              <a:ext uri="{FF2B5EF4-FFF2-40B4-BE49-F238E27FC236}">
                <a16:creationId xmlns:a16="http://schemas.microsoft.com/office/drawing/2014/main" id="{8E418294-5B81-1536-C669-E432FBABF4C4}"/>
              </a:ext>
            </a:extLst>
          </p:cNvPr>
          <p:cNvSpPr/>
          <p:nvPr/>
        </p:nvSpPr>
        <p:spPr>
          <a:xfrm>
            <a:off x="3140152" y="2547043"/>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209;p7">
            <a:extLst>
              <a:ext uri="{FF2B5EF4-FFF2-40B4-BE49-F238E27FC236}">
                <a16:creationId xmlns:a16="http://schemas.microsoft.com/office/drawing/2014/main" id="{B49DB152-794B-0F81-8C09-1C9B9E0985F4}"/>
              </a:ext>
            </a:extLst>
          </p:cNvPr>
          <p:cNvSpPr/>
          <p:nvPr/>
        </p:nvSpPr>
        <p:spPr>
          <a:xfrm>
            <a:off x="3067166" y="2420044"/>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210;p7">
            <a:extLst>
              <a:ext uri="{FF2B5EF4-FFF2-40B4-BE49-F238E27FC236}">
                <a16:creationId xmlns:a16="http://schemas.microsoft.com/office/drawing/2014/main" id="{5BFD96EF-9ADD-4B38-A6FD-C577951E8A13}"/>
              </a:ext>
            </a:extLst>
          </p:cNvPr>
          <p:cNvSpPr/>
          <p:nvPr/>
        </p:nvSpPr>
        <p:spPr>
          <a:xfrm>
            <a:off x="3579976" y="4070490"/>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211;p7">
            <a:extLst>
              <a:ext uri="{FF2B5EF4-FFF2-40B4-BE49-F238E27FC236}">
                <a16:creationId xmlns:a16="http://schemas.microsoft.com/office/drawing/2014/main" id="{DDD73A11-9591-048A-8666-BA162193CCCA}"/>
              </a:ext>
            </a:extLst>
          </p:cNvPr>
          <p:cNvSpPr/>
          <p:nvPr/>
        </p:nvSpPr>
        <p:spPr>
          <a:xfrm>
            <a:off x="3726712" y="4070413"/>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212;p7">
            <a:extLst>
              <a:ext uri="{FF2B5EF4-FFF2-40B4-BE49-F238E27FC236}">
                <a16:creationId xmlns:a16="http://schemas.microsoft.com/office/drawing/2014/main" id="{0D805E3C-15F2-85D5-4BF9-C714CA0E2D46}"/>
              </a:ext>
            </a:extLst>
          </p:cNvPr>
          <p:cNvSpPr/>
          <p:nvPr/>
        </p:nvSpPr>
        <p:spPr>
          <a:xfrm>
            <a:off x="2994258" y="2547043"/>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213;p7">
            <a:extLst>
              <a:ext uri="{FF2B5EF4-FFF2-40B4-BE49-F238E27FC236}">
                <a16:creationId xmlns:a16="http://schemas.microsoft.com/office/drawing/2014/main" id="{9FF3FDEC-DE5C-CF91-EEC6-FF38338DDC9C}"/>
              </a:ext>
            </a:extLst>
          </p:cNvPr>
          <p:cNvSpPr/>
          <p:nvPr/>
        </p:nvSpPr>
        <p:spPr>
          <a:xfrm>
            <a:off x="2847293" y="5847553"/>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214;p7">
            <a:extLst>
              <a:ext uri="{FF2B5EF4-FFF2-40B4-BE49-F238E27FC236}">
                <a16:creationId xmlns:a16="http://schemas.microsoft.com/office/drawing/2014/main" id="{1415B0CC-23A9-62C9-6724-59CB790DA55B}"/>
              </a:ext>
            </a:extLst>
          </p:cNvPr>
          <p:cNvSpPr/>
          <p:nvPr/>
        </p:nvSpPr>
        <p:spPr>
          <a:xfrm>
            <a:off x="3433546" y="432410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216;p7">
            <a:extLst>
              <a:ext uri="{FF2B5EF4-FFF2-40B4-BE49-F238E27FC236}">
                <a16:creationId xmlns:a16="http://schemas.microsoft.com/office/drawing/2014/main" id="{724BC8B3-11FF-851F-6598-4E74A03CB337}"/>
              </a:ext>
            </a:extLst>
          </p:cNvPr>
          <p:cNvSpPr/>
          <p:nvPr/>
        </p:nvSpPr>
        <p:spPr>
          <a:xfrm>
            <a:off x="2554281" y="5847476"/>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217;p7">
            <a:extLst>
              <a:ext uri="{FF2B5EF4-FFF2-40B4-BE49-F238E27FC236}">
                <a16:creationId xmlns:a16="http://schemas.microsoft.com/office/drawing/2014/main" id="{40C25447-59A0-5EE6-5436-16E63980A875}"/>
              </a:ext>
            </a:extLst>
          </p:cNvPr>
          <p:cNvSpPr/>
          <p:nvPr/>
        </p:nvSpPr>
        <p:spPr>
          <a:xfrm>
            <a:off x="3140381" y="4324181"/>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218;p7">
            <a:extLst>
              <a:ext uri="{FF2B5EF4-FFF2-40B4-BE49-F238E27FC236}">
                <a16:creationId xmlns:a16="http://schemas.microsoft.com/office/drawing/2014/main" id="{F64388FB-94CD-9F35-1F26-29C5068D1667}"/>
              </a:ext>
            </a:extLst>
          </p:cNvPr>
          <p:cNvSpPr/>
          <p:nvPr/>
        </p:nvSpPr>
        <p:spPr>
          <a:xfrm>
            <a:off x="3800003" y="4197183"/>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219;p7">
            <a:extLst>
              <a:ext uri="{FF2B5EF4-FFF2-40B4-BE49-F238E27FC236}">
                <a16:creationId xmlns:a16="http://schemas.microsoft.com/office/drawing/2014/main" id="{6693E369-9BFF-8EBA-35A9-9F69CBB7333F}"/>
              </a:ext>
            </a:extLst>
          </p:cNvPr>
          <p:cNvSpPr/>
          <p:nvPr/>
        </p:nvSpPr>
        <p:spPr>
          <a:xfrm>
            <a:off x="3506838" y="419733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220;p7">
            <a:extLst>
              <a:ext uri="{FF2B5EF4-FFF2-40B4-BE49-F238E27FC236}">
                <a16:creationId xmlns:a16="http://schemas.microsoft.com/office/drawing/2014/main" id="{3CB5686A-8013-A2A8-81ED-E4BC097966D2}"/>
              </a:ext>
            </a:extLst>
          </p:cNvPr>
          <p:cNvSpPr/>
          <p:nvPr/>
        </p:nvSpPr>
        <p:spPr>
          <a:xfrm>
            <a:off x="3287194" y="4832099"/>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221;p7">
            <a:extLst>
              <a:ext uri="{FF2B5EF4-FFF2-40B4-BE49-F238E27FC236}">
                <a16:creationId xmlns:a16="http://schemas.microsoft.com/office/drawing/2014/main" id="{3AF208AC-2FFB-D08E-C583-E79DEA6EFCB3}"/>
              </a:ext>
            </a:extLst>
          </p:cNvPr>
          <p:cNvSpPr/>
          <p:nvPr/>
        </p:nvSpPr>
        <p:spPr>
          <a:xfrm>
            <a:off x="3360332" y="419741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222;p7">
            <a:extLst>
              <a:ext uri="{FF2B5EF4-FFF2-40B4-BE49-F238E27FC236}">
                <a16:creationId xmlns:a16="http://schemas.microsoft.com/office/drawing/2014/main" id="{80EE6EBD-BBA1-5C85-04DF-A824A15527D1}"/>
              </a:ext>
            </a:extLst>
          </p:cNvPr>
          <p:cNvSpPr/>
          <p:nvPr/>
        </p:nvSpPr>
        <p:spPr>
          <a:xfrm>
            <a:off x="4386180" y="572063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223;p7">
            <a:extLst>
              <a:ext uri="{FF2B5EF4-FFF2-40B4-BE49-F238E27FC236}">
                <a16:creationId xmlns:a16="http://schemas.microsoft.com/office/drawing/2014/main" id="{B40C5537-04C4-D2A2-BD4B-302FFEB5E9B3}"/>
              </a:ext>
            </a:extLst>
          </p:cNvPr>
          <p:cNvSpPr/>
          <p:nvPr/>
        </p:nvSpPr>
        <p:spPr>
          <a:xfrm>
            <a:off x="3287118" y="432425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224;p7">
            <a:extLst>
              <a:ext uri="{FF2B5EF4-FFF2-40B4-BE49-F238E27FC236}">
                <a16:creationId xmlns:a16="http://schemas.microsoft.com/office/drawing/2014/main" id="{248EE1C2-96C1-3527-20DE-3CED55A603AB}"/>
              </a:ext>
            </a:extLst>
          </p:cNvPr>
          <p:cNvSpPr/>
          <p:nvPr/>
        </p:nvSpPr>
        <p:spPr>
          <a:xfrm>
            <a:off x="2261269" y="2547196"/>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225;p7">
            <a:extLst>
              <a:ext uri="{FF2B5EF4-FFF2-40B4-BE49-F238E27FC236}">
                <a16:creationId xmlns:a16="http://schemas.microsoft.com/office/drawing/2014/main" id="{17231DCC-B6DB-CB96-7366-4A6A11910D85}"/>
              </a:ext>
            </a:extLst>
          </p:cNvPr>
          <p:cNvSpPr/>
          <p:nvPr/>
        </p:nvSpPr>
        <p:spPr>
          <a:xfrm>
            <a:off x="2261346" y="3054884"/>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226;p7">
            <a:extLst>
              <a:ext uri="{FF2B5EF4-FFF2-40B4-BE49-F238E27FC236}">
                <a16:creationId xmlns:a16="http://schemas.microsoft.com/office/drawing/2014/main" id="{F093CC0F-2574-2A07-F9EB-D15EDF236516}"/>
              </a:ext>
            </a:extLst>
          </p:cNvPr>
          <p:cNvSpPr/>
          <p:nvPr/>
        </p:nvSpPr>
        <p:spPr>
          <a:xfrm>
            <a:off x="3433700" y="4070413"/>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227;p7">
            <a:extLst>
              <a:ext uri="{FF2B5EF4-FFF2-40B4-BE49-F238E27FC236}">
                <a16:creationId xmlns:a16="http://schemas.microsoft.com/office/drawing/2014/main" id="{46AA9093-92F1-B412-E175-11020DC0706A}"/>
              </a:ext>
            </a:extLst>
          </p:cNvPr>
          <p:cNvSpPr/>
          <p:nvPr/>
        </p:nvSpPr>
        <p:spPr>
          <a:xfrm>
            <a:off x="4093168" y="572063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228;p7">
            <a:extLst>
              <a:ext uri="{FF2B5EF4-FFF2-40B4-BE49-F238E27FC236}">
                <a16:creationId xmlns:a16="http://schemas.microsoft.com/office/drawing/2014/main" id="{EE6387E8-3E98-A813-5D80-DA23947D51F7}"/>
              </a:ext>
            </a:extLst>
          </p:cNvPr>
          <p:cNvSpPr/>
          <p:nvPr/>
        </p:nvSpPr>
        <p:spPr>
          <a:xfrm>
            <a:off x="3140381" y="4070413"/>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229;p7">
            <a:extLst>
              <a:ext uri="{FF2B5EF4-FFF2-40B4-BE49-F238E27FC236}">
                <a16:creationId xmlns:a16="http://schemas.microsoft.com/office/drawing/2014/main" id="{AF31A9CD-9793-A8CC-D208-7CBED9010AF5}"/>
              </a:ext>
            </a:extLst>
          </p:cNvPr>
          <p:cNvSpPr/>
          <p:nvPr/>
        </p:nvSpPr>
        <p:spPr>
          <a:xfrm>
            <a:off x="2994106" y="4070413"/>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230;p7">
            <a:extLst>
              <a:ext uri="{FF2B5EF4-FFF2-40B4-BE49-F238E27FC236}">
                <a16:creationId xmlns:a16="http://schemas.microsoft.com/office/drawing/2014/main" id="{D113689D-8571-83EC-1103-3139E119839C}"/>
              </a:ext>
            </a:extLst>
          </p:cNvPr>
          <p:cNvSpPr/>
          <p:nvPr/>
        </p:nvSpPr>
        <p:spPr>
          <a:xfrm>
            <a:off x="3360179" y="445125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231;p7">
            <a:extLst>
              <a:ext uri="{FF2B5EF4-FFF2-40B4-BE49-F238E27FC236}">
                <a16:creationId xmlns:a16="http://schemas.microsoft.com/office/drawing/2014/main" id="{A6ECC878-86CB-5645-E153-93181491D8AA}"/>
              </a:ext>
            </a:extLst>
          </p:cNvPr>
          <p:cNvSpPr/>
          <p:nvPr/>
        </p:nvSpPr>
        <p:spPr>
          <a:xfrm>
            <a:off x="3506838" y="445118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232;p7">
            <a:extLst>
              <a:ext uri="{FF2B5EF4-FFF2-40B4-BE49-F238E27FC236}">
                <a16:creationId xmlns:a16="http://schemas.microsoft.com/office/drawing/2014/main" id="{FCF39310-EAE3-8579-BC98-3A2058FCF89E}"/>
              </a:ext>
            </a:extLst>
          </p:cNvPr>
          <p:cNvSpPr/>
          <p:nvPr/>
        </p:nvSpPr>
        <p:spPr>
          <a:xfrm>
            <a:off x="3800080" y="5720783"/>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233;p7">
            <a:extLst>
              <a:ext uri="{FF2B5EF4-FFF2-40B4-BE49-F238E27FC236}">
                <a16:creationId xmlns:a16="http://schemas.microsoft.com/office/drawing/2014/main" id="{65E183C4-4E76-BAE7-D74A-7C373850A247}"/>
              </a:ext>
            </a:extLst>
          </p:cNvPr>
          <p:cNvSpPr/>
          <p:nvPr/>
        </p:nvSpPr>
        <p:spPr>
          <a:xfrm>
            <a:off x="2481219" y="242012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234;p7">
            <a:extLst>
              <a:ext uri="{FF2B5EF4-FFF2-40B4-BE49-F238E27FC236}">
                <a16:creationId xmlns:a16="http://schemas.microsoft.com/office/drawing/2014/main" id="{021811EB-898A-9CA6-FBE3-B738C1FFEEF8}"/>
              </a:ext>
            </a:extLst>
          </p:cNvPr>
          <p:cNvSpPr/>
          <p:nvPr/>
        </p:nvSpPr>
        <p:spPr>
          <a:xfrm>
            <a:off x="2334331" y="242012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236;p7">
            <a:extLst>
              <a:ext uri="{FF2B5EF4-FFF2-40B4-BE49-F238E27FC236}">
                <a16:creationId xmlns:a16="http://schemas.microsoft.com/office/drawing/2014/main" id="{94E0D0D4-E3E4-6FF3-43F4-3A03F61D1C05}"/>
              </a:ext>
            </a:extLst>
          </p:cNvPr>
          <p:cNvSpPr/>
          <p:nvPr/>
        </p:nvSpPr>
        <p:spPr>
          <a:xfrm>
            <a:off x="2627496" y="191243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237;p7">
            <a:extLst>
              <a:ext uri="{FF2B5EF4-FFF2-40B4-BE49-F238E27FC236}">
                <a16:creationId xmlns:a16="http://schemas.microsoft.com/office/drawing/2014/main" id="{FF1BAB19-C2CD-7209-D712-C35AAED78EEB}"/>
              </a:ext>
            </a:extLst>
          </p:cNvPr>
          <p:cNvSpPr/>
          <p:nvPr/>
        </p:nvSpPr>
        <p:spPr>
          <a:xfrm>
            <a:off x="2847369" y="4578255"/>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239;p7">
            <a:extLst>
              <a:ext uri="{FF2B5EF4-FFF2-40B4-BE49-F238E27FC236}">
                <a16:creationId xmlns:a16="http://schemas.microsoft.com/office/drawing/2014/main" id="{BB1CE1B1-88FD-190D-EAFD-C38E97B9538C}"/>
              </a:ext>
            </a:extLst>
          </p:cNvPr>
          <p:cNvSpPr/>
          <p:nvPr/>
        </p:nvSpPr>
        <p:spPr>
          <a:xfrm>
            <a:off x="3433700" y="381664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240;p7">
            <a:extLst>
              <a:ext uri="{FF2B5EF4-FFF2-40B4-BE49-F238E27FC236}">
                <a16:creationId xmlns:a16="http://schemas.microsoft.com/office/drawing/2014/main" id="{2FE43F9D-7B99-E9EC-64B7-8B1C4D332898}"/>
              </a:ext>
            </a:extLst>
          </p:cNvPr>
          <p:cNvSpPr/>
          <p:nvPr/>
        </p:nvSpPr>
        <p:spPr>
          <a:xfrm>
            <a:off x="3287194" y="457825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241;p7">
            <a:extLst>
              <a:ext uri="{FF2B5EF4-FFF2-40B4-BE49-F238E27FC236}">
                <a16:creationId xmlns:a16="http://schemas.microsoft.com/office/drawing/2014/main" id="{324AB5FC-26D5-8782-1A23-5DC27214B9F8}"/>
              </a:ext>
            </a:extLst>
          </p:cNvPr>
          <p:cNvSpPr/>
          <p:nvPr/>
        </p:nvSpPr>
        <p:spPr>
          <a:xfrm>
            <a:off x="3726712" y="584793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242;p7">
            <a:extLst>
              <a:ext uri="{FF2B5EF4-FFF2-40B4-BE49-F238E27FC236}">
                <a16:creationId xmlns:a16="http://schemas.microsoft.com/office/drawing/2014/main" id="{40DB8DCE-1421-7C14-B93B-611D34208291}"/>
              </a:ext>
            </a:extLst>
          </p:cNvPr>
          <p:cNvSpPr/>
          <p:nvPr/>
        </p:nvSpPr>
        <p:spPr>
          <a:xfrm>
            <a:off x="3140381" y="381664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243;p7">
            <a:extLst>
              <a:ext uri="{FF2B5EF4-FFF2-40B4-BE49-F238E27FC236}">
                <a16:creationId xmlns:a16="http://schemas.microsoft.com/office/drawing/2014/main" id="{CAA30529-5CDE-724C-3171-619D10DF8DAB}"/>
              </a:ext>
            </a:extLst>
          </p:cNvPr>
          <p:cNvSpPr/>
          <p:nvPr/>
        </p:nvSpPr>
        <p:spPr>
          <a:xfrm>
            <a:off x="2994106" y="381664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244;p7">
            <a:extLst>
              <a:ext uri="{FF2B5EF4-FFF2-40B4-BE49-F238E27FC236}">
                <a16:creationId xmlns:a16="http://schemas.microsoft.com/office/drawing/2014/main" id="{7DE6B285-B034-81EC-CD2C-7BE832611F32}"/>
              </a:ext>
            </a:extLst>
          </p:cNvPr>
          <p:cNvSpPr/>
          <p:nvPr/>
        </p:nvSpPr>
        <p:spPr>
          <a:xfrm>
            <a:off x="2261269" y="280119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245;p7">
            <a:extLst>
              <a:ext uri="{FF2B5EF4-FFF2-40B4-BE49-F238E27FC236}">
                <a16:creationId xmlns:a16="http://schemas.microsoft.com/office/drawing/2014/main" id="{650DEE90-5E5C-5EBE-6D05-C3887106DC29}"/>
              </a:ext>
            </a:extLst>
          </p:cNvPr>
          <p:cNvSpPr/>
          <p:nvPr/>
        </p:nvSpPr>
        <p:spPr>
          <a:xfrm>
            <a:off x="4019877" y="457802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246;p7">
            <a:extLst>
              <a:ext uri="{FF2B5EF4-FFF2-40B4-BE49-F238E27FC236}">
                <a16:creationId xmlns:a16="http://schemas.microsoft.com/office/drawing/2014/main" id="{0D2F4696-8654-BC36-D153-4D62F5AB06B0}"/>
              </a:ext>
            </a:extLst>
          </p:cNvPr>
          <p:cNvSpPr/>
          <p:nvPr/>
        </p:nvSpPr>
        <p:spPr>
          <a:xfrm>
            <a:off x="2627496" y="4704948"/>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247;p7">
            <a:extLst>
              <a:ext uri="{FF2B5EF4-FFF2-40B4-BE49-F238E27FC236}">
                <a16:creationId xmlns:a16="http://schemas.microsoft.com/office/drawing/2014/main" id="{A1673FB7-26D7-B6B0-4ED5-4B00F2FA1D3B}"/>
              </a:ext>
            </a:extLst>
          </p:cNvPr>
          <p:cNvSpPr/>
          <p:nvPr/>
        </p:nvSpPr>
        <p:spPr>
          <a:xfrm>
            <a:off x="3873218" y="5593708"/>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248;p7">
            <a:extLst>
              <a:ext uri="{FF2B5EF4-FFF2-40B4-BE49-F238E27FC236}">
                <a16:creationId xmlns:a16="http://schemas.microsoft.com/office/drawing/2014/main" id="{848ADDC4-4302-097B-594A-38EA4998D554}"/>
              </a:ext>
            </a:extLst>
          </p:cNvPr>
          <p:cNvSpPr/>
          <p:nvPr/>
        </p:nvSpPr>
        <p:spPr>
          <a:xfrm>
            <a:off x="2920661" y="4704795"/>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249;p7">
            <a:extLst>
              <a:ext uri="{FF2B5EF4-FFF2-40B4-BE49-F238E27FC236}">
                <a16:creationId xmlns:a16="http://schemas.microsoft.com/office/drawing/2014/main" id="{AD032C0B-6AFA-0F41-934D-978CAEE8C70A}"/>
              </a:ext>
            </a:extLst>
          </p:cNvPr>
          <p:cNvSpPr/>
          <p:nvPr/>
        </p:nvSpPr>
        <p:spPr>
          <a:xfrm>
            <a:off x="3580283" y="5593708"/>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250;p7">
            <a:extLst>
              <a:ext uri="{FF2B5EF4-FFF2-40B4-BE49-F238E27FC236}">
                <a16:creationId xmlns:a16="http://schemas.microsoft.com/office/drawing/2014/main" id="{386874A0-6F0C-540D-AFAE-7A415FC5CE30}"/>
              </a:ext>
            </a:extLst>
          </p:cNvPr>
          <p:cNvSpPr/>
          <p:nvPr/>
        </p:nvSpPr>
        <p:spPr>
          <a:xfrm>
            <a:off x="3213826" y="4704795"/>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251;p7">
            <a:extLst>
              <a:ext uri="{FF2B5EF4-FFF2-40B4-BE49-F238E27FC236}">
                <a16:creationId xmlns:a16="http://schemas.microsoft.com/office/drawing/2014/main" id="{C5C4682E-A46F-C249-3742-621551E2CC05}"/>
              </a:ext>
            </a:extLst>
          </p:cNvPr>
          <p:cNvSpPr/>
          <p:nvPr/>
        </p:nvSpPr>
        <p:spPr>
          <a:xfrm>
            <a:off x="2700864" y="381664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252;p7">
            <a:extLst>
              <a:ext uri="{FF2B5EF4-FFF2-40B4-BE49-F238E27FC236}">
                <a16:creationId xmlns:a16="http://schemas.microsoft.com/office/drawing/2014/main" id="{3B72AC31-822E-2E13-C450-54C2C9EFF1C8}"/>
              </a:ext>
            </a:extLst>
          </p:cNvPr>
          <p:cNvSpPr/>
          <p:nvPr/>
        </p:nvSpPr>
        <p:spPr>
          <a:xfrm>
            <a:off x="3507068" y="4704948"/>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253;p7">
            <a:extLst>
              <a:ext uri="{FF2B5EF4-FFF2-40B4-BE49-F238E27FC236}">
                <a16:creationId xmlns:a16="http://schemas.microsoft.com/office/drawing/2014/main" id="{16E8B036-0918-6980-7E53-F083E23D6B6C}"/>
              </a:ext>
            </a:extLst>
          </p:cNvPr>
          <p:cNvSpPr/>
          <p:nvPr/>
        </p:nvSpPr>
        <p:spPr>
          <a:xfrm>
            <a:off x="3873141" y="584770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255;p7">
            <a:extLst>
              <a:ext uri="{FF2B5EF4-FFF2-40B4-BE49-F238E27FC236}">
                <a16:creationId xmlns:a16="http://schemas.microsoft.com/office/drawing/2014/main" id="{ED8F0585-F2C5-98D9-58A7-DAE9F20AD5AA}"/>
              </a:ext>
            </a:extLst>
          </p:cNvPr>
          <p:cNvSpPr/>
          <p:nvPr/>
        </p:nvSpPr>
        <p:spPr>
          <a:xfrm>
            <a:off x="3506838" y="368972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256;p7">
            <a:extLst>
              <a:ext uri="{FF2B5EF4-FFF2-40B4-BE49-F238E27FC236}">
                <a16:creationId xmlns:a16="http://schemas.microsoft.com/office/drawing/2014/main" id="{822721A8-6DA6-A18D-4B82-E2BDD9ECD2A2}"/>
              </a:ext>
            </a:extLst>
          </p:cNvPr>
          <p:cNvSpPr/>
          <p:nvPr/>
        </p:nvSpPr>
        <p:spPr>
          <a:xfrm>
            <a:off x="4093092" y="470517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257;p7">
            <a:extLst>
              <a:ext uri="{FF2B5EF4-FFF2-40B4-BE49-F238E27FC236}">
                <a16:creationId xmlns:a16="http://schemas.microsoft.com/office/drawing/2014/main" id="{DF5405AB-D71A-EBC6-94B5-67733057788D}"/>
              </a:ext>
            </a:extLst>
          </p:cNvPr>
          <p:cNvSpPr/>
          <p:nvPr/>
        </p:nvSpPr>
        <p:spPr>
          <a:xfrm>
            <a:off x="3360332" y="368949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258;p7">
            <a:extLst>
              <a:ext uri="{FF2B5EF4-FFF2-40B4-BE49-F238E27FC236}">
                <a16:creationId xmlns:a16="http://schemas.microsoft.com/office/drawing/2014/main" id="{91544FBC-9ABD-B9F0-7F28-EB4E9DC7931B}"/>
              </a:ext>
            </a:extLst>
          </p:cNvPr>
          <p:cNvSpPr/>
          <p:nvPr/>
        </p:nvSpPr>
        <p:spPr>
          <a:xfrm>
            <a:off x="2701093" y="4831793"/>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259;p7">
            <a:extLst>
              <a:ext uri="{FF2B5EF4-FFF2-40B4-BE49-F238E27FC236}">
                <a16:creationId xmlns:a16="http://schemas.microsoft.com/office/drawing/2014/main" id="{B1C01AFA-E468-0E00-95B1-9C5BC304B9A7}"/>
              </a:ext>
            </a:extLst>
          </p:cNvPr>
          <p:cNvSpPr/>
          <p:nvPr/>
        </p:nvSpPr>
        <p:spPr>
          <a:xfrm>
            <a:off x="2847293" y="4832099"/>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60;p7">
            <a:extLst>
              <a:ext uri="{FF2B5EF4-FFF2-40B4-BE49-F238E27FC236}">
                <a16:creationId xmlns:a16="http://schemas.microsoft.com/office/drawing/2014/main" id="{DAC50665-AB91-D01A-7ECA-CFBC504A4107}"/>
              </a:ext>
            </a:extLst>
          </p:cNvPr>
          <p:cNvSpPr/>
          <p:nvPr/>
        </p:nvSpPr>
        <p:spPr>
          <a:xfrm>
            <a:off x="2554204" y="280119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61;p7">
            <a:extLst>
              <a:ext uri="{FF2B5EF4-FFF2-40B4-BE49-F238E27FC236}">
                <a16:creationId xmlns:a16="http://schemas.microsoft.com/office/drawing/2014/main" id="{0D462407-1820-BADE-C946-46B664CC52A2}"/>
              </a:ext>
            </a:extLst>
          </p:cNvPr>
          <p:cNvSpPr/>
          <p:nvPr/>
        </p:nvSpPr>
        <p:spPr>
          <a:xfrm>
            <a:off x="4166306" y="5847629"/>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62;p7">
            <a:extLst>
              <a:ext uri="{FF2B5EF4-FFF2-40B4-BE49-F238E27FC236}">
                <a16:creationId xmlns:a16="http://schemas.microsoft.com/office/drawing/2014/main" id="{01F76C67-8BDC-599D-5DBE-45119EE98DB1}"/>
              </a:ext>
            </a:extLst>
          </p:cNvPr>
          <p:cNvSpPr/>
          <p:nvPr/>
        </p:nvSpPr>
        <p:spPr>
          <a:xfrm>
            <a:off x="2774078" y="3689494"/>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63;p7">
            <a:extLst>
              <a:ext uri="{FF2B5EF4-FFF2-40B4-BE49-F238E27FC236}">
                <a16:creationId xmlns:a16="http://schemas.microsoft.com/office/drawing/2014/main" id="{9F8FBC71-3710-9BA5-01E8-5BE2A17D484A}"/>
              </a:ext>
            </a:extLst>
          </p:cNvPr>
          <p:cNvSpPr/>
          <p:nvPr/>
        </p:nvSpPr>
        <p:spPr>
          <a:xfrm>
            <a:off x="3433240" y="4831793"/>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64;p7">
            <a:extLst>
              <a:ext uri="{FF2B5EF4-FFF2-40B4-BE49-F238E27FC236}">
                <a16:creationId xmlns:a16="http://schemas.microsoft.com/office/drawing/2014/main" id="{2C4D6B1A-717E-C9AD-8D40-AE148293CE3D}"/>
              </a:ext>
            </a:extLst>
          </p:cNvPr>
          <p:cNvSpPr/>
          <p:nvPr/>
        </p:nvSpPr>
        <p:spPr>
          <a:xfrm>
            <a:off x="2627726" y="368972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65;p7">
            <a:extLst>
              <a:ext uri="{FF2B5EF4-FFF2-40B4-BE49-F238E27FC236}">
                <a16:creationId xmlns:a16="http://schemas.microsoft.com/office/drawing/2014/main" id="{78D5B85A-57FD-1A2C-0D9A-F21611111E3E}"/>
              </a:ext>
            </a:extLst>
          </p:cNvPr>
          <p:cNvSpPr/>
          <p:nvPr/>
        </p:nvSpPr>
        <p:spPr>
          <a:xfrm>
            <a:off x="3800233" y="5466939"/>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66;p7">
            <a:extLst>
              <a:ext uri="{FF2B5EF4-FFF2-40B4-BE49-F238E27FC236}">
                <a16:creationId xmlns:a16="http://schemas.microsoft.com/office/drawing/2014/main" id="{D104B908-47EB-B90E-4E72-266BF4659F0B}"/>
              </a:ext>
            </a:extLst>
          </p:cNvPr>
          <p:cNvSpPr/>
          <p:nvPr/>
        </p:nvSpPr>
        <p:spPr>
          <a:xfrm>
            <a:off x="3873218" y="483217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67;p7">
            <a:extLst>
              <a:ext uri="{FF2B5EF4-FFF2-40B4-BE49-F238E27FC236}">
                <a16:creationId xmlns:a16="http://schemas.microsoft.com/office/drawing/2014/main" id="{01C4F4F5-320B-C812-D50B-0265F2AC3281}"/>
              </a:ext>
            </a:extLst>
          </p:cNvPr>
          <p:cNvSpPr/>
          <p:nvPr/>
        </p:nvSpPr>
        <p:spPr>
          <a:xfrm>
            <a:off x="3653268" y="5466939"/>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68;p7">
            <a:extLst>
              <a:ext uri="{FF2B5EF4-FFF2-40B4-BE49-F238E27FC236}">
                <a16:creationId xmlns:a16="http://schemas.microsoft.com/office/drawing/2014/main" id="{999A1FA3-AD79-2EE7-14A9-DAED3AAAA9AE}"/>
              </a:ext>
            </a:extLst>
          </p:cNvPr>
          <p:cNvSpPr/>
          <p:nvPr/>
        </p:nvSpPr>
        <p:spPr>
          <a:xfrm>
            <a:off x="2700941" y="178543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69;p7">
            <a:extLst>
              <a:ext uri="{FF2B5EF4-FFF2-40B4-BE49-F238E27FC236}">
                <a16:creationId xmlns:a16="http://schemas.microsoft.com/office/drawing/2014/main" id="{27A6DF57-E9C9-C019-523E-78B3B778D73B}"/>
              </a:ext>
            </a:extLst>
          </p:cNvPr>
          <p:cNvSpPr/>
          <p:nvPr/>
        </p:nvSpPr>
        <p:spPr>
          <a:xfrm>
            <a:off x="2627266" y="4958715"/>
            <a:ext cx="72985" cy="72985"/>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70;p7">
            <a:extLst>
              <a:ext uri="{FF2B5EF4-FFF2-40B4-BE49-F238E27FC236}">
                <a16:creationId xmlns:a16="http://schemas.microsoft.com/office/drawing/2014/main" id="{8B10CAB4-C8A3-9E73-68FA-708F0AB91681}"/>
              </a:ext>
            </a:extLst>
          </p:cNvPr>
          <p:cNvSpPr/>
          <p:nvPr/>
        </p:nvSpPr>
        <p:spPr>
          <a:xfrm>
            <a:off x="2627496" y="597462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71;p7">
            <a:extLst>
              <a:ext uri="{FF2B5EF4-FFF2-40B4-BE49-F238E27FC236}">
                <a16:creationId xmlns:a16="http://schemas.microsoft.com/office/drawing/2014/main" id="{39BB33B0-AFC0-9213-62C4-AEB8EF717FC2}"/>
              </a:ext>
            </a:extLst>
          </p:cNvPr>
          <p:cNvSpPr/>
          <p:nvPr/>
        </p:nvSpPr>
        <p:spPr>
          <a:xfrm>
            <a:off x="2261346" y="2039354"/>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72;p7">
            <a:extLst>
              <a:ext uri="{FF2B5EF4-FFF2-40B4-BE49-F238E27FC236}">
                <a16:creationId xmlns:a16="http://schemas.microsoft.com/office/drawing/2014/main" id="{BC9DBA2A-7402-C39C-48D6-E479D97D0440}"/>
              </a:ext>
            </a:extLst>
          </p:cNvPr>
          <p:cNvSpPr/>
          <p:nvPr/>
        </p:nvSpPr>
        <p:spPr>
          <a:xfrm>
            <a:off x="3287118" y="3562801"/>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73;p7">
            <a:extLst>
              <a:ext uri="{FF2B5EF4-FFF2-40B4-BE49-F238E27FC236}">
                <a16:creationId xmlns:a16="http://schemas.microsoft.com/office/drawing/2014/main" id="{3479AC61-F55B-9946-955C-CA174CF4BCA4}"/>
              </a:ext>
            </a:extLst>
          </p:cNvPr>
          <p:cNvSpPr/>
          <p:nvPr/>
        </p:nvSpPr>
        <p:spPr>
          <a:xfrm>
            <a:off x="2847369" y="3562801"/>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74;p7">
            <a:extLst>
              <a:ext uri="{FF2B5EF4-FFF2-40B4-BE49-F238E27FC236}">
                <a16:creationId xmlns:a16="http://schemas.microsoft.com/office/drawing/2014/main" id="{C3E92ADF-8ABF-F0C2-160D-60402B195651}"/>
              </a:ext>
            </a:extLst>
          </p:cNvPr>
          <p:cNvSpPr/>
          <p:nvPr/>
        </p:nvSpPr>
        <p:spPr>
          <a:xfrm>
            <a:off x="3360255" y="3435803"/>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75;p7">
            <a:extLst>
              <a:ext uri="{FF2B5EF4-FFF2-40B4-BE49-F238E27FC236}">
                <a16:creationId xmlns:a16="http://schemas.microsoft.com/office/drawing/2014/main" id="{3C362668-230E-0A54-0C6A-64258C694CFD}"/>
              </a:ext>
            </a:extLst>
          </p:cNvPr>
          <p:cNvSpPr/>
          <p:nvPr/>
        </p:nvSpPr>
        <p:spPr>
          <a:xfrm>
            <a:off x="3507144" y="4958715"/>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76;p7">
            <a:extLst>
              <a:ext uri="{FF2B5EF4-FFF2-40B4-BE49-F238E27FC236}">
                <a16:creationId xmlns:a16="http://schemas.microsoft.com/office/drawing/2014/main" id="{D5115700-1ACF-0F0D-7E8B-40FE9DB6663D}"/>
              </a:ext>
            </a:extLst>
          </p:cNvPr>
          <p:cNvSpPr/>
          <p:nvPr/>
        </p:nvSpPr>
        <p:spPr>
          <a:xfrm>
            <a:off x="3653268" y="495894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77;p7">
            <a:extLst>
              <a:ext uri="{FF2B5EF4-FFF2-40B4-BE49-F238E27FC236}">
                <a16:creationId xmlns:a16="http://schemas.microsoft.com/office/drawing/2014/main" id="{64382F5C-90C3-CCDC-236D-9DF53C61DD39}"/>
              </a:ext>
            </a:extLst>
          </p:cNvPr>
          <p:cNvSpPr/>
          <p:nvPr/>
        </p:nvSpPr>
        <p:spPr>
          <a:xfrm>
            <a:off x="2407852" y="2039124"/>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78;p7">
            <a:extLst>
              <a:ext uri="{FF2B5EF4-FFF2-40B4-BE49-F238E27FC236}">
                <a16:creationId xmlns:a16="http://schemas.microsoft.com/office/drawing/2014/main" id="{80293047-155D-10F0-7A46-437E57F9BB5D}"/>
              </a:ext>
            </a:extLst>
          </p:cNvPr>
          <p:cNvSpPr/>
          <p:nvPr/>
        </p:nvSpPr>
        <p:spPr>
          <a:xfrm>
            <a:off x="2481219" y="5466939"/>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79;p7">
            <a:extLst>
              <a:ext uri="{FF2B5EF4-FFF2-40B4-BE49-F238E27FC236}">
                <a16:creationId xmlns:a16="http://schemas.microsoft.com/office/drawing/2014/main" id="{74EAEA69-21AD-0A64-BF8F-CBC9F149A83A}"/>
              </a:ext>
            </a:extLst>
          </p:cNvPr>
          <p:cNvSpPr/>
          <p:nvPr/>
        </p:nvSpPr>
        <p:spPr>
          <a:xfrm>
            <a:off x="2481296" y="2928115"/>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80;p7">
            <a:extLst>
              <a:ext uri="{FF2B5EF4-FFF2-40B4-BE49-F238E27FC236}">
                <a16:creationId xmlns:a16="http://schemas.microsoft.com/office/drawing/2014/main" id="{47AC0BCE-0FF7-382B-6260-257D303F62E7}"/>
              </a:ext>
            </a:extLst>
          </p:cNvPr>
          <p:cNvSpPr/>
          <p:nvPr/>
        </p:nvSpPr>
        <p:spPr>
          <a:xfrm>
            <a:off x="4239139" y="4958562"/>
            <a:ext cx="72985" cy="72985"/>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81;p7">
            <a:extLst>
              <a:ext uri="{FF2B5EF4-FFF2-40B4-BE49-F238E27FC236}">
                <a16:creationId xmlns:a16="http://schemas.microsoft.com/office/drawing/2014/main" id="{1894A08D-38B7-7CF6-02AD-EF0C7926AB7F}"/>
              </a:ext>
            </a:extLst>
          </p:cNvPr>
          <p:cNvSpPr/>
          <p:nvPr/>
        </p:nvSpPr>
        <p:spPr>
          <a:xfrm>
            <a:off x="2774308" y="3435803"/>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82;p7">
            <a:extLst>
              <a:ext uri="{FF2B5EF4-FFF2-40B4-BE49-F238E27FC236}">
                <a16:creationId xmlns:a16="http://schemas.microsoft.com/office/drawing/2014/main" id="{42AFD6AD-8B88-4F92-3AAB-3620FAC173A9}"/>
              </a:ext>
            </a:extLst>
          </p:cNvPr>
          <p:cNvSpPr/>
          <p:nvPr/>
        </p:nvSpPr>
        <p:spPr>
          <a:xfrm>
            <a:off x="4313271" y="533986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83;p7">
            <a:extLst>
              <a:ext uri="{FF2B5EF4-FFF2-40B4-BE49-F238E27FC236}">
                <a16:creationId xmlns:a16="http://schemas.microsoft.com/office/drawing/2014/main" id="{4B8401A9-FBC9-3768-8BF6-CFFEDCD1820A}"/>
              </a:ext>
            </a:extLst>
          </p:cNvPr>
          <p:cNvSpPr/>
          <p:nvPr/>
        </p:nvSpPr>
        <p:spPr>
          <a:xfrm>
            <a:off x="2627649" y="343588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84;p7">
            <a:extLst>
              <a:ext uri="{FF2B5EF4-FFF2-40B4-BE49-F238E27FC236}">
                <a16:creationId xmlns:a16="http://schemas.microsoft.com/office/drawing/2014/main" id="{C9A6097B-A83C-158D-6730-1C2605F553B6}"/>
              </a:ext>
            </a:extLst>
          </p:cNvPr>
          <p:cNvSpPr/>
          <p:nvPr/>
        </p:nvSpPr>
        <p:spPr>
          <a:xfrm>
            <a:off x="2920661" y="597478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85;p7">
            <a:extLst>
              <a:ext uri="{FF2B5EF4-FFF2-40B4-BE49-F238E27FC236}">
                <a16:creationId xmlns:a16="http://schemas.microsoft.com/office/drawing/2014/main" id="{0EC6F409-65DD-596C-4A18-750B777B620A}"/>
              </a:ext>
            </a:extLst>
          </p:cNvPr>
          <p:cNvSpPr/>
          <p:nvPr/>
        </p:nvSpPr>
        <p:spPr>
          <a:xfrm>
            <a:off x="3873218" y="533986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86;p7">
            <a:extLst>
              <a:ext uri="{FF2B5EF4-FFF2-40B4-BE49-F238E27FC236}">
                <a16:creationId xmlns:a16="http://schemas.microsoft.com/office/drawing/2014/main" id="{7000281A-A63C-7D69-D43D-3F1F6FC26BB8}"/>
              </a:ext>
            </a:extLst>
          </p:cNvPr>
          <p:cNvSpPr/>
          <p:nvPr/>
        </p:nvSpPr>
        <p:spPr>
          <a:xfrm>
            <a:off x="2627266" y="2928191"/>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87;p7">
            <a:extLst>
              <a:ext uri="{FF2B5EF4-FFF2-40B4-BE49-F238E27FC236}">
                <a16:creationId xmlns:a16="http://schemas.microsoft.com/office/drawing/2014/main" id="{376F2F37-2E28-AFCC-DF57-F05F1DD23A8A}"/>
              </a:ext>
            </a:extLst>
          </p:cNvPr>
          <p:cNvSpPr/>
          <p:nvPr/>
        </p:nvSpPr>
        <p:spPr>
          <a:xfrm>
            <a:off x="3213826" y="597478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88;p7">
            <a:extLst>
              <a:ext uri="{FF2B5EF4-FFF2-40B4-BE49-F238E27FC236}">
                <a16:creationId xmlns:a16="http://schemas.microsoft.com/office/drawing/2014/main" id="{4881D072-E359-25FB-A947-23005DEC4EB2}"/>
              </a:ext>
            </a:extLst>
          </p:cNvPr>
          <p:cNvSpPr/>
          <p:nvPr/>
        </p:nvSpPr>
        <p:spPr>
          <a:xfrm>
            <a:off x="3580283" y="508586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89;p7">
            <a:extLst>
              <a:ext uri="{FF2B5EF4-FFF2-40B4-BE49-F238E27FC236}">
                <a16:creationId xmlns:a16="http://schemas.microsoft.com/office/drawing/2014/main" id="{DA4ABC51-12F5-0060-93F9-A5DD597ADBA1}"/>
              </a:ext>
            </a:extLst>
          </p:cNvPr>
          <p:cNvSpPr/>
          <p:nvPr/>
        </p:nvSpPr>
        <p:spPr>
          <a:xfrm>
            <a:off x="2334484" y="2166277"/>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90;p7">
            <a:extLst>
              <a:ext uri="{FF2B5EF4-FFF2-40B4-BE49-F238E27FC236}">
                <a16:creationId xmlns:a16="http://schemas.microsoft.com/office/drawing/2014/main" id="{62F53EDD-5914-9E98-0EC1-A0B39F62917C}"/>
              </a:ext>
            </a:extLst>
          </p:cNvPr>
          <p:cNvSpPr/>
          <p:nvPr/>
        </p:nvSpPr>
        <p:spPr>
          <a:xfrm>
            <a:off x="3873218" y="508586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91;p7">
            <a:extLst>
              <a:ext uri="{FF2B5EF4-FFF2-40B4-BE49-F238E27FC236}">
                <a16:creationId xmlns:a16="http://schemas.microsoft.com/office/drawing/2014/main" id="{79713A5C-F297-D2A4-9917-D7FE00543054}"/>
              </a:ext>
            </a:extLst>
          </p:cNvPr>
          <p:cNvSpPr/>
          <p:nvPr/>
        </p:nvSpPr>
        <p:spPr>
          <a:xfrm>
            <a:off x="3213826" y="3182265"/>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92;p7">
            <a:extLst>
              <a:ext uri="{FF2B5EF4-FFF2-40B4-BE49-F238E27FC236}">
                <a16:creationId xmlns:a16="http://schemas.microsoft.com/office/drawing/2014/main" id="{9B4842D7-5C0E-D478-7B71-C17067FC14CE}"/>
              </a:ext>
            </a:extLst>
          </p:cNvPr>
          <p:cNvSpPr/>
          <p:nvPr/>
        </p:nvSpPr>
        <p:spPr>
          <a:xfrm>
            <a:off x="3507068" y="5974627"/>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93;p7">
            <a:extLst>
              <a:ext uri="{FF2B5EF4-FFF2-40B4-BE49-F238E27FC236}">
                <a16:creationId xmlns:a16="http://schemas.microsoft.com/office/drawing/2014/main" id="{5AB52764-648E-D3A4-8E87-63B81097FAD3}"/>
              </a:ext>
            </a:extLst>
          </p:cNvPr>
          <p:cNvSpPr/>
          <p:nvPr/>
        </p:nvSpPr>
        <p:spPr>
          <a:xfrm>
            <a:off x="2920661" y="3182265"/>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95;p7">
            <a:extLst>
              <a:ext uri="{FF2B5EF4-FFF2-40B4-BE49-F238E27FC236}">
                <a16:creationId xmlns:a16="http://schemas.microsoft.com/office/drawing/2014/main" id="{7775D824-9F85-0525-8513-BC3E49EFB872}"/>
              </a:ext>
            </a:extLst>
          </p:cNvPr>
          <p:cNvSpPr/>
          <p:nvPr/>
        </p:nvSpPr>
        <p:spPr>
          <a:xfrm>
            <a:off x="2627496" y="3182112"/>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96;p7">
            <a:extLst>
              <a:ext uri="{FF2B5EF4-FFF2-40B4-BE49-F238E27FC236}">
                <a16:creationId xmlns:a16="http://schemas.microsoft.com/office/drawing/2014/main" id="{93DBE7B8-4ACD-2DA5-F49D-3B4785D5E69E}"/>
              </a:ext>
            </a:extLst>
          </p:cNvPr>
          <p:cNvSpPr/>
          <p:nvPr/>
        </p:nvSpPr>
        <p:spPr>
          <a:xfrm>
            <a:off x="2554204" y="229335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97;p7">
            <a:extLst>
              <a:ext uri="{FF2B5EF4-FFF2-40B4-BE49-F238E27FC236}">
                <a16:creationId xmlns:a16="http://schemas.microsoft.com/office/drawing/2014/main" id="{3CEA5C3B-F714-7AB7-4D2A-213662DD2217}"/>
              </a:ext>
            </a:extLst>
          </p:cNvPr>
          <p:cNvSpPr/>
          <p:nvPr/>
        </p:nvSpPr>
        <p:spPr>
          <a:xfrm>
            <a:off x="2847293" y="305496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98;p7">
            <a:extLst>
              <a:ext uri="{FF2B5EF4-FFF2-40B4-BE49-F238E27FC236}">
                <a16:creationId xmlns:a16="http://schemas.microsoft.com/office/drawing/2014/main" id="{D8385AA0-1A8E-DAE7-3CCF-CAF4105D8005}"/>
              </a:ext>
            </a:extLst>
          </p:cNvPr>
          <p:cNvSpPr/>
          <p:nvPr/>
        </p:nvSpPr>
        <p:spPr>
          <a:xfrm>
            <a:off x="2701093" y="3055190"/>
            <a:ext cx="72985" cy="72985"/>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99;p7">
            <a:extLst>
              <a:ext uri="{FF2B5EF4-FFF2-40B4-BE49-F238E27FC236}">
                <a16:creationId xmlns:a16="http://schemas.microsoft.com/office/drawing/2014/main" id="{C5AF616A-ECB4-5BB2-C134-E1A718F68587}"/>
              </a:ext>
            </a:extLst>
          </p:cNvPr>
          <p:cNvSpPr/>
          <p:nvPr/>
        </p:nvSpPr>
        <p:spPr>
          <a:xfrm>
            <a:off x="3946127" y="5212941"/>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300;p7">
            <a:extLst>
              <a:ext uri="{FF2B5EF4-FFF2-40B4-BE49-F238E27FC236}">
                <a16:creationId xmlns:a16="http://schemas.microsoft.com/office/drawing/2014/main" id="{5BD695BF-E5DE-B3CB-7E17-84EB151F0CD4}"/>
              </a:ext>
            </a:extLst>
          </p:cNvPr>
          <p:cNvSpPr/>
          <p:nvPr/>
        </p:nvSpPr>
        <p:spPr>
          <a:xfrm>
            <a:off x="2700941" y="610162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301;p7">
            <a:extLst>
              <a:ext uri="{FF2B5EF4-FFF2-40B4-BE49-F238E27FC236}">
                <a16:creationId xmlns:a16="http://schemas.microsoft.com/office/drawing/2014/main" id="{0A07B93D-53E0-6310-8892-25B7D6531472}"/>
              </a:ext>
            </a:extLst>
          </p:cNvPr>
          <p:cNvSpPr/>
          <p:nvPr/>
        </p:nvSpPr>
        <p:spPr>
          <a:xfrm>
            <a:off x="2261269" y="229335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302;p7">
            <a:extLst>
              <a:ext uri="{FF2B5EF4-FFF2-40B4-BE49-F238E27FC236}">
                <a16:creationId xmlns:a16="http://schemas.microsoft.com/office/drawing/2014/main" id="{18B744D1-FD37-0BDE-C7F5-395083FE347E}"/>
              </a:ext>
            </a:extLst>
          </p:cNvPr>
          <p:cNvSpPr/>
          <p:nvPr/>
        </p:nvSpPr>
        <p:spPr>
          <a:xfrm>
            <a:off x="3507297" y="521286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303;p7">
            <a:extLst>
              <a:ext uri="{FF2B5EF4-FFF2-40B4-BE49-F238E27FC236}">
                <a16:creationId xmlns:a16="http://schemas.microsoft.com/office/drawing/2014/main" id="{931A5452-4E55-BAF4-FAB7-396977B4F86B}"/>
              </a:ext>
            </a:extLst>
          </p:cNvPr>
          <p:cNvSpPr/>
          <p:nvPr/>
        </p:nvSpPr>
        <p:spPr>
          <a:xfrm>
            <a:off x="3433546" y="457802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304;p7">
            <a:extLst>
              <a:ext uri="{FF2B5EF4-FFF2-40B4-BE49-F238E27FC236}">
                <a16:creationId xmlns:a16="http://schemas.microsoft.com/office/drawing/2014/main" id="{18C2C5B0-FA62-8863-978A-537D21C48B98}"/>
              </a:ext>
            </a:extLst>
          </p:cNvPr>
          <p:cNvSpPr/>
          <p:nvPr/>
        </p:nvSpPr>
        <p:spPr>
          <a:xfrm>
            <a:off x="2334484" y="6228471"/>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305;p7">
            <a:extLst>
              <a:ext uri="{FF2B5EF4-FFF2-40B4-BE49-F238E27FC236}">
                <a16:creationId xmlns:a16="http://schemas.microsoft.com/office/drawing/2014/main" id="{6037A1CA-2896-5CD1-E6DC-EAF28180D661}"/>
              </a:ext>
            </a:extLst>
          </p:cNvPr>
          <p:cNvSpPr/>
          <p:nvPr/>
        </p:nvSpPr>
        <p:spPr>
          <a:xfrm>
            <a:off x="3360255" y="216635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306;p7">
            <a:extLst>
              <a:ext uri="{FF2B5EF4-FFF2-40B4-BE49-F238E27FC236}">
                <a16:creationId xmlns:a16="http://schemas.microsoft.com/office/drawing/2014/main" id="{4DB5D3EE-F90F-235B-1469-E515AF890D61}"/>
              </a:ext>
            </a:extLst>
          </p:cNvPr>
          <p:cNvSpPr/>
          <p:nvPr/>
        </p:nvSpPr>
        <p:spPr>
          <a:xfrm>
            <a:off x="2847369" y="6101625"/>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307;p7">
            <a:extLst>
              <a:ext uri="{FF2B5EF4-FFF2-40B4-BE49-F238E27FC236}">
                <a16:creationId xmlns:a16="http://schemas.microsoft.com/office/drawing/2014/main" id="{79BF0059-FD39-60A2-E7F9-9B27AE736BD2}"/>
              </a:ext>
            </a:extLst>
          </p:cNvPr>
          <p:cNvSpPr/>
          <p:nvPr/>
        </p:nvSpPr>
        <p:spPr>
          <a:xfrm>
            <a:off x="2554358" y="305496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308;p7">
            <a:extLst>
              <a:ext uri="{FF2B5EF4-FFF2-40B4-BE49-F238E27FC236}">
                <a16:creationId xmlns:a16="http://schemas.microsoft.com/office/drawing/2014/main" id="{78027FEC-03A8-570C-B6C3-4777A2B9DB2C}"/>
              </a:ext>
            </a:extLst>
          </p:cNvPr>
          <p:cNvSpPr/>
          <p:nvPr/>
        </p:nvSpPr>
        <p:spPr>
          <a:xfrm>
            <a:off x="2481219" y="1658588"/>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309;p7">
            <a:extLst>
              <a:ext uri="{FF2B5EF4-FFF2-40B4-BE49-F238E27FC236}">
                <a16:creationId xmlns:a16="http://schemas.microsoft.com/office/drawing/2014/main" id="{DE3DBEF7-F24A-D86A-0120-43D4B13205F3}"/>
              </a:ext>
            </a:extLst>
          </p:cNvPr>
          <p:cNvSpPr/>
          <p:nvPr/>
        </p:nvSpPr>
        <p:spPr>
          <a:xfrm>
            <a:off x="2627190" y="5212865"/>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310;p7">
            <a:extLst>
              <a:ext uri="{FF2B5EF4-FFF2-40B4-BE49-F238E27FC236}">
                <a16:creationId xmlns:a16="http://schemas.microsoft.com/office/drawing/2014/main" id="{F799CEA0-AD57-A3AD-30AE-A1124F74679B}"/>
              </a:ext>
            </a:extLst>
          </p:cNvPr>
          <p:cNvSpPr/>
          <p:nvPr/>
        </p:nvSpPr>
        <p:spPr>
          <a:xfrm>
            <a:off x="2627649" y="1658588"/>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311;p7">
            <a:extLst>
              <a:ext uri="{FF2B5EF4-FFF2-40B4-BE49-F238E27FC236}">
                <a16:creationId xmlns:a16="http://schemas.microsoft.com/office/drawing/2014/main" id="{09137E68-7010-3C76-C385-D12D5681058A}"/>
              </a:ext>
            </a:extLst>
          </p:cNvPr>
          <p:cNvSpPr/>
          <p:nvPr/>
        </p:nvSpPr>
        <p:spPr>
          <a:xfrm>
            <a:off x="3067320" y="3182112"/>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312;p7">
            <a:extLst>
              <a:ext uri="{FF2B5EF4-FFF2-40B4-BE49-F238E27FC236}">
                <a16:creationId xmlns:a16="http://schemas.microsoft.com/office/drawing/2014/main" id="{0C0FC158-5225-BE6E-2690-265058E7D42B}"/>
              </a:ext>
            </a:extLst>
          </p:cNvPr>
          <p:cNvSpPr/>
          <p:nvPr/>
        </p:nvSpPr>
        <p:spPr>
          <a:xfrm>
            <a:off x="2700941" y="330903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313;p7">
            <a:extLst>
              <a:ext uri="{FF2B5EF4-FFF2-40B4-BE49-F238E27FC236}">
                <a16:creationId xmlns:a16="http://schemas.microsoft.com/office/drawing/2014/main" id="{B6509955-D2B0-FA54-DB77-F0DE059F8B3C}"/>
              </a:ext>
            </a:extLst>
          </p:cNvPr>
          <p:cNvSpPr/>
          <p:nvPr/>
        </p:nvSpPr>
        <p:spPr>
          <a:xfrm>
            <a:off x="2847369" y="3308958"/>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314;p7">
            <a:extLst>
              <a:ext uri="{FF2B5EF4-FFF2-40B4-BE49-F238E27FC236}">
                <a16:creationId xmlns:a16="http://schemas.microsoft.com/office/drawing/2014/main" id="{8B7C3878-FEB1-ECF3-72D2-9E22092B7614}"/>
              </a:ext>
            </a:extLst>
          </p:cNvPr>
          <p:cNvSpPr/>
          <p:nvPr/>
        </p:nvSpPr>
        <p:spPr>
          <a:xfrm>
            <a:off x="3067320" y="5974627"/>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315;p7">
            <a:extLst>
              <a:ext uri="{FF2B5EF4-FFF2-40B4-BE49-F238E27FC236}">
                <a16:creationId xmlns:a16="http://schemas.microsoft.com/office/drawing/2014/main" id="{113DB826-F9FB-411F-4F68-AD1CC1C06067}"/>
              </a:ext>
            </a:extLst>
          </p:cNvPr>
          <p:cNvSpPr/>
          <p:nvPr/>
        </p:nvSpPr>
        <p:spPr>
          <a:xfrm>
            <a:off x="3287270" y="3308958"/>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316;p7">
            <a:extLst>
              <a:ext uri="{FF2B5EF4-FFF2-40B4-BE49-F238E27FC236}">
                <a16:creationId xmlns:a16="http://schemas.microsoft.com/office/drawing/2014/main" id="{A2C05AE1-8790-1CBC-C73A-D926A8F944BB}"/>
              </a:ext>
            </a:extLst>
          </p:cNvPr>
          <p:cNvSpPr/>
          <p:nvPr/>
        </p:nvSpPr>
        <p:spPr>
          <a:xfrm>
            <a:off x="3140228" y="2801270"/>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317;p7">
            <a:extLst>
              <a:ext uri="{FF2B5EF4-FFF2-40B4-BE49-F238E27FC236}">
                <a16:creationId xmlns:a16="http://schemas.microsoft.com/office/drawing/2014/main" id="{75DA51F8-8542-51F7-B3F1-2E9C70CB004D}"/>
              </a:ext>
            </a:extLst>
          </p:cNvPr>
          <p:cNvSpPr/>
          <p:nvPr/>
        </p:nvSpPr>
        <p:spPr>
          <a:xfrm>
            <a:off x="2701093" y="2039201"/>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318;p7">
            <a:extLst>
              <a:ext uri="{FF2B5EF4-FFF2-40B4-BE49-F238E27FC236}">
                <a16:creationId xmlns:a16="http://schemas.microsoft.com/office/drawing/2014/main" id="{61236BD4-559E-AD13-BF98-75C754B49E1A}"/>
              </a:ext>
            </a:extLst>
          </p:cNvPr>
          <p:cNvSpPr/>
          <p:nvPr/>
        </p:nvSpPr>
        <p:spPr>
          <a:xfrm>
            <a:off x="3140228" y="5085790"/>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319;p7">
            <a:extLst>
              <a:ext uri="{FF2B5EF4-FFF2-40B4-BE49-F238E27FC236}">
                <a16:creationId xmlns:a16="http://schemas.microsoft.com/office/drawing/2014/main" id="{6EF2F536-58F1-B583-4510-9E4CB04FE7EB}"/>
              </a:ext>
            </a:extLst>
          </p:cNvPr>
          <p:cNvSpPr/>
          <p:nvPr/>
        </p:nvSpPr>
        <p:spPr>
          <a:xfrm>
            <a:off x="2994258" y="2801270"/>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320;p7">
            <a:extLst>
              <a:ext uri="{FF2B5EF4-FFF2-40B4-BE49-F238E27FC236}">
                <a16:creationId xmlns:a16="http://schemas.microsoft.com/office/drawing/2014/main" id="{74B9EDAF-A7B4-5911-454B-3D3889EA27B6}"/>
              </a:ext>
            </a:extLst>
          </p:cNvPr>
          <p:cNvSpPr/>
          <p:nvPr/>
        </p:nvSpPr>
        <p:spPr>
          <a:xfrm>
            <a:off x="2994258" y="5085790"/>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321;p7">
            <a:extLst>
              <a:ext uri="{FF2B5EF4-FFF2-40B4-BE49-F238E27FC236}">
                <a16:creationId xmlns:a16="http://schemas.microsoft.com/office/drawing/2014/main" id="{E0D79A1F-67D9-0E0F-A998-B2E9BC103C81}"/>
              </a:ext>
            </a:extLst>
          </p:cNvPr>
          <p:cNvSpPr/>
          <p:nvPr/>
        </p:nvSpPr>
        <p:spPr>
          <a:xfrm>
            <a:off x="3433470" y="5847858"/>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323;p7">
            <a:extLst>
              <a:ext uri="{FF2B5EF4-FFF2-40B4-BE49-F238E27FC236}">
                <a16:creationId xmlns:a16="http://schemas.microsoft.com/office/drawing/2014/main" id="{DA5376D2-5294-A676-3C33-E4E8D80383D5}"/>
              </a:ext>
            </a:extLst>
          </p:cNvPr>
          <p:cNvSpPr/>
          <p:nvPr/>
        </p:nvSpPr>
        <p:spPr>
          <a:xfrm>
            <a:off x="2627190" y="2674194"/>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324;p7">
            <a:extLst>
              <a:ext uri="{FF2B5EF4-FFF2-40B4-BE49-F238E27FC236}">
                <a16:creationId xmlns:a16="http://schemas.microsoft.com/office/drawing/2014/main" id="{A3D7D422-490C-5E17-9976-837822D94924}"/>
              </a:ext>
            </a:extLst>
          </p:cNvPr>
          <p:cNvSpPr/>
          <p:nvPr/>
        </p:nvSpPr>
        <p:spPr>
          <a:xfrm>
            <a:off x="2188284" y="2674194"/>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325;p7">
            <a:extLst>
              <a:ext uri="{FF2B5EF4-FFF2-40B4-BE49-F238E27FC236}">
                <a16:creationId xmlns:a16="http://schemas.microsoft.com/office/drawing/2014/main" id="{5C4BBB2C-ED7A-127B-8E2A-A0CBCBE83BA3}"/>
              </a:ext>
            </a:extLst>
          </p:cNvPr>
          <p:cNvSpPr/>
          <p:nvPr/>
        </p:nvSpPr>
        <p:spPr>
          <a:xfrm>
            <a:off x="2701093" y="5847858"/>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326;p7">
            <a:extLst>
              <a:ext uri="{FF2B5EF4-FFF2-40B4-BE49-F238E27FC236}">
                <a16:creationId xmlns:a16="http://schemas.microsoft.com/office/drawing/2014/main" id="{36F3411B-7D26-0BFB-B416-A4A4438AB1A6}"/>
              </a:ext>
            </a:extLst>
          </p:cNvPr>
          <p:cNvSpPr/>
          <p:nvPr/>
        </p:nvSpPr>
        <p:spPr>
          <a:xfrm>
            <a:off x="3946127" y="5466862"/>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327;p7">
            <a:extLst>
              <a:ext uri="{FF2B5EF4-FFF2-40B4-BE49-F238E27FC236}">
                <a16:creationId xmlns:a16="http://schemas.microsoft.com/office/drawing/2014/main" id="{C98A9E6C-24C4-9FF0-799B-6FFA91336300}"/>
              </a:ext>
            </a:extLst>
          </p:cNvPr>
          <p:cNvSpPr/>
          <p:nvPr/>
        </p:nvSpPr>
        <p:spPr>
          <a:xfrm>
            <a:off x="3653268" y="445118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328;p7">
            <a:extLst>
              <a:ext uri="{FF2B5EF4-FFF2-40B4-BE49-F238E27FC236}">
                <a16:creationId xmlns:a16="http://schemas.microsoft.com/office/drawing/2014/main" id="{DD5E2DDA-3315-16F5-AC7D-B20FD38BEE50}"/>
              </a:ext>
            </a:extLst>
          </p:cNvPr>
          <p:cNvSpPr/>
          <p:nvPr/>
        </p:nvSpPr>
        <p:spPr>
          <a:xfrm>
            <a:off x="3946203" y="4958869"/>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329;p7">
            <a:extLst>
              <a:ext uri="{FF2B5EF4-FFF2-40B4-BE49-F238E27FC236}">
                <a16:creationId xmlns:a16="http://schemas.microsoft.com/office/drawing/2014/main" id="{FBC9AA14-54A2-EB02-A376-4EA73146E356}"/>
              </a:ext>
            </a:extLst>
          </p:cNvPr>
          <p:cNvSpPr/>
          <p:nvPr/>
        </p:nvSpPr>
        <p:spPr>
          <a:xfrm>
            <a:off x="2847369" y="178543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330;p7">
            <a:extLst>
              <a:ext uri="{FF2B5EF4-FFF2-40B4-BE49-F238E27FC236}">
                <a16:creationId xmlns:a16="http://schemas.microsoft.com/office/drawing/2014/main" id="{02AE650C-DB24-C888-33D0-35C06544405B}"/>
              </a:ext>
            </a:extLst>
          </p:cNvPr>
          <p:cNvSpPr/>
          <p:nvPr/>
        </p:nvSpPr>
        <p:spPr>
          <a:xfrm>
            <a:off x="2700941" y="4578025"/>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331;p7">
            <a:extLst>
              <a:ext uri="{FF2B5EF4-FFF2-40B4-BE49-F238E27FC236}">
                <a16:creationId xmlns:a16="http://schemas.microsoft.com/office/drawing/2014/main" id="{36106FDB-D8C8-609F-68E7-CD185784E063}"/>
              </a:ext>
            </a:extLst>
          </p:cNvPr>
          <p:cNvSpPr/>
          <p:nvPr/>
        </p:nvSpPr>
        <p:spPr>
          <a:xfrm>
            <a:off x="3360255" y="572070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332;p7">
            <a:extLst>
              <a:ext uri="{FF2B5EF4-FFF2-40B4-BE49-F238E27FC236}">
                <a16:creationId xmlns:a16="http://schemas.microsoft.com/office/drawing/2014/main" id="{1A87124B-206D-B9BB-2739-8B1501E266AE}"/>
              </a:ext>
            </a:extLst>
          </p:cNvPr>
          <p:cNvSpPr/>
          <p:nvPr/>
        </p:nvSpPr>
        <p:spPr>
          <a:xfrm>
            <a:off x="2188360" y="2420197"/>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333;p7">
            <a:extLst>
              <a:ext uri="{FF2B5EF4-FFF2-40B4-BE49-F238E27FC236}">
                <a16:creationId xmlns:a16="http://schemas.microsoft.com/office/drawing/2014/main" id="{5B53AA02-AB29-ED9C-BEE8-D2E78C82302E}"/>
              </a:ext>
            </a:extLst>
          </p:cNvPr>
          <p:cNvSpPr/>
          <p:nvPr/>
        </p:nvSpPr>
        <p:spPr>
          <a:xfrm>
            <a:off x="3726635" y="4831716"/>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334;p7">
            <a:extLst>
              <a:ext uri="{FF2B5EF4-FFF2-40B4-BE49-F238E27FC236}">
                <a16:creationId xmlns:a16="http://schemas.microsoft.com/office/drawing/2014/main" id="{F4F434F7-E143-22BF-5CD0-5ED8336A8982}"/>
              </a:ext>
            </a:extLst>
          </p:cNvPr>
          <p:cNvSpPr/>
          <p:nvPr/>
        </p:nvSpPr>
        <p:spPr>
          <a:xfrm>
            <a:off x="3580130" y="4832099"/>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335;p7">
            <a:extLst>
              <a:ext uri="{FF2B5EF4-FFF2-40B4-BE49-F238E27FC236}">
                <a16:creationId xmlns:a16="http://schemas.microsoft.com/office/drawing/2014/main" id="{FB7AB9ED-B4CF-B7E7-F7FF-C5366F524114}"/>
              </a:ext>
            </a:extLst>
          </p:cNvPr>
          <p:cNvSpPr/>
          <p:nvPr/>
        </p:nvSpPr>
        <p:spPr>
          <a:xfrm>
            <a:off x="2407852" y="3055343"/>
            <a:ext cx="72832" cy="72832"/>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336;p7">
            <a:extLst>
              <a:ext uri="{FF2B5EF4-FFF2-40B4-BE49-F238E27FC236}">
                <a16:creationId xmlns:a16="http://schemas.microsoft.com/office/drawing/2014/main" id="{56260292-25A0-F742-1D85-FE491541FEDF}"/>
              </a:ext>
            </a:extLst>
          </p:cNvPr>
          <p:cNvSpPr/>
          <p:nvPr/>
        </p:nvSpPr>
        <p:spPr>
          <a:xfrm>
            <a:off x="2774231" y="5720630"/>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337;p7">
            <a:extLst>
              <a:ext uri="{FF2B5EF4-FFF2-40B4-BE49-F238E27FC236}">
                <a16:creationId xmlns:a16="http://schemas.microsoft.com/office/drawing/2014/main" id="{F5F5B430-1E80-8E8F-A226-8119B53BADCC}"/>
              </a:ext>
            </a:extLst>
          </p:cNvPr>
          <p:cNvSpPr/>
          <p:nvPr/>
        </p:nvSpPr>
        <p:spPr>
          <a:xfrm>
            <a:off x="4313195" y="5593938"/>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338;p7">
            <a:extLst>
              <a:ext uri="{FF2B5EF4-FFF2-40B4-BE49-F238E27FC236}">
                <a16:creationId xmlns:a16="http://schemas.microsoft.com/office/drawing/2014/main" id="{AA6B9EFD-101B-29A1-8070-F0260E893172}"/>
              </a:ext>
            </a:extLst>
          </p:cNvPr>
          <p:cNvSpPr/>
          <p:nvPr/>
        </p:nvSpPr>
        <p:spPr>
          <a:xfrm>
            <a:off x="2554358" y="4832099"/>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339;p7">
            <a:extLst>
              <a:ext uri="{FF2B5EF4-FFF2-40B4-BE49-F238E27FC236}">
                <a16:creationId xmlns:a16="http://schemas.microsoft.com/office/drawing/2014/main" id="{DAFA2A06-9C41-3809-371C-272C3AB62AEF}"/>
              </a:ext>
            </a:extLst>
          </p:cNvPr>
          <p:cNvSpPr/>
          <p:nvPr/>
        </p:nvSpPr>
        <p:spPr>
          <a:xfrm>
            <a:off x="2481219" y="6228471"/>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340;p7">
            <a:extLst>
              <a:ext uri="{FF2B5EF4-FFF2-40B4-BE49-F238E27FC236}">
                <a16:creationId xmlns:a16="http://schemas.microsoft.com/office/drawing/2014/main" id="{80F05650-7B0A-8CD8-621F-41BF115E3FF7}"/>
              </a:ext>
            </a:extLst>
          </p:cNvPr>
          <p:cNvSpPr/>
          <p:nvPr/>
        </p:nvSpPr>
        <p:spPr>
          <a:xfrm>
            <a:off x="3067243" y="4705024"/>
            <a:ext cx="72832" cy="72832"/>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341;p7">
            <a:extLst>
              <a:ext uri="{FF2B5EF4-FFF2-40B4-BE49-F238E27FC236}">
                <a16:creationId xmlns:a16="http://schemas.microsoft.com/office/drawing/2014/main" id="{DFC60940-AE51-B0F0-E80C-498A1275B796}"/>
              </a:ext>
            </a:extLst>
          </p:cNvPr>
          <p:cNvSpPr/>
          <p:nvPr/>
        </p:nvSpPr>
        <p:spPr>
          <a:xfrm>
            <a:off x="3726788" y="5594243"/>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342;p7">
            <a:extLst>
              <a:ext uri="{FF2B5EF4-FFF2-40B4-BE49-F238E27FC236}">
                <a16:creationId xmlns:a16="http://schemas.microsoft.com/office/drawing/2014/main" id="{93C205D6-B2A2-A541-C213-4E027A0FAA85}"/>
              </a:ext>
            </a:extLst>
          </p:cNvPr>
          <p:cNvSpPr/>
          <p:nvPr/>
        </p:nvSpPr>
        <p:spPr>
          <a:xfrm>
            <a:off x="3140381" y="2293275"/>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343;p7">
            <a:extLst>
              <a:ext uri="{FF2B5EF4-FFF2-40B4-BE49-F238E27FC236}">
                <a16:creationId xmlns:a16="http://schemas.microsoft.com/office/drawing/2014/main" id="{42CEFB7B-2D9F-FF5A-3A71-20FFD6BBE8C3}"/>
              </a:ext>
            </a:extLst>
          </p:cNvPr>
          <p:cNvSpPr/>
          <p:nvPr/>
        </p:nvSpPr>
        <p:spPr>
          <a:xfrm>
            <a:off x="4020106" y="5594014"/>
            <a:ext cx="72832" cy="72832"/>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344;p7">
            <a:extLst>
              <a:ext uri="{FF2B5EF4-FFF2-40B4-BE49-F238E27FC236}">
                <a16:creationId xmlns:a16="http://schemas.microsoft.com/office/drawing/2014/main" id="{DE39E4B9-E0BD-876C-3690-2E24CA4EDD2B}"/>
              </a:ext>
            </a:extLst>
          </p:cNvPr>
          <p:cNvSpPr/>
          <p:nvPr/>
        </p:nvSpPr>
        <p:spPr>
          <a:xfrm>
            <a:off x="2994334" y="2293275"/>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345;p7">
            <a:extLst>
              <a:ext uri="{FF2B5EF4-FFF2-40B4-BE49-F238E27FC236}">
                <a16:creationId xmlns:a16="http://schemas.microsoft.com/office/drawing/2014/main" id="{11F0C56F-23A4-D458-EBD5-AC068EE9D4BA}"/>
              </a:ext>
            </a:extLst>
          </p:cNvPr>
          <p:cNvSpPr/>
          <p:nvPr/>
        </p:nvSpPr>
        <p:spPr>
          <a:xfrm>
            <a:off x="3140381" y="5593938"/>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346;p7">
            <a:extLst>
              <a:ext uri="{FF2B5EF4-FFF2-40B4-BE49-F238E27FC236}">
                <a16:creationId xmlns:a16="http://schemas.microsoft.com/office/drawing/2014/main" id="{FEBC3FBB-20B1-F538-0661-9B464D7B6D01}"/>
              </a:ext>
            </a:extLst>
          </p:cNvPr>
          <p:cNvSpPr/>
          <p:nvPr/>
        </p:nvSpPr>
        <p:spPr>
          <a:xfrm>
            <a:off x="2994334" y="5593938"/>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347;p7">
            <a:extLst>
              <a:ext uri="{FF2B5EF4-FFF2-40B4-BE49-F238E27FC236}">
                <a16:creationId xmlns:a16="http://schemas.microsoft.com/office/drawing/2014/main" id="{B3767D07-9A01-C51D-E8F8-74C316FF9C50}"/>
              </a:ext>
            </a:extLst>
          </p:cNvPr>
          <p:cNvSpPr/>
          <p:nvPr/>
        </p:nvSpPr>
        <p:spPr>
          <a:xfrm>
            <a:off x="2920738" y="5721166"/>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348;p7">
            <a:extLst>
              <a:ext uri="{FF2B5EF4-FFF2-40B4-BE49-F238E27FC236}">
                <a16:creationId xmlns:a16="http://schemas.microsoft.com/office/drawing/2014/main" id="{2AA99B48-1626-52BB-B01E-6C75A73F583F}"/>
              </a:ext>
            </a:extLst>
          </p:cNvPr>
          <p:cNvSpPr/>
          <p:nvPr/>
        </p:nvSpPr>
        <p:spPr>
          <a:xfrm>
            <a:off x="4020106" y="4831793"/>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349;p7">
            <a:extLst>
              <a:ext uri="{FF2B5EF4-FFF2-40B4-BE49-F238E27FC236}">
                <a16:creationId xmlns:a16="http://schemas.microsoft.com/office/drawing/2014/main" id="{C2971BD2-0BC2-F508-624E-92D4DC609CF1}"/>
              </a:ext>
            </a:extLst>
          </p:cNvPr>
          <p:cNvSpPr/>
          <p:nvPr/>
        </p:nvSpPr>
        <p:spPr>
          <a:xfrm>
            <a:off x="3213903" y="5721166"/>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350;p7">
            <a:extLst>
              <a:ext uri="{FF2B5EF4-FFF2-40B4-BE49-F238E27FC236}">
                <a16:creationId xmlns:a16="http://schemas.microsoft.com/office/drawing/2014/main" id="{E728FC12-227E-73E6-E276-87928420596B}"/>
              </a:ext>
            </a:extLst>
          </p:cNvPr>
          <p:cNvSpPr/>
          <p:nvPr/>
        </p:nvSpPr>
        <p:spPr>
          <a:xfrm>
            <a:off x="2407928" y="2292892"/>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351;p7">
            <a:extLst>
              <a:ext uri="{FF2B5EF4-FFF2-40B4-BE49-F238E27FC236}">
                <a16:creationId xmlns:a16="http://schemas.microsoft.com/office/drawing/2014/main" id="{2B26BB0F-BEAC-3EC8-D292-CCAF26AD1BB7}"/>
              </a:ext>
            </a:extLst>
          </p:cNvPr>
          <p:cNvSpPr/>
          <p:nvPr/>
        </p:nvSpPr>
        <p:spPr>
          <a:xfrm>
            <a:off x="3214132" y="5212788"/>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352;p7">
            <a:extLst>
              <a:ext uri="{FF2B5EF4-FFF2-40B4-BE49-F238E27FC236}">
                <a16:creationId xmlns:a16="http://schemas.microsoft.com/office/drawing/2014/main" id="{A43383CF-DC4B-C43F-EA2A-A6FA240AC0C9}"/>
              </a:ext>
            </a:extLst>
          </p:cNvPr>
          <p:cNvSpPr/>
          <p:nvPr/>
        </p:nvSpPr>
        <p:spPr>
          <a:xfrm>
            <a:off x="3800156" y="4959021"/>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353;p7">
            <a:extLst>
              <a:ext uri="{FF2B5EF4-FFF2-40B4-BE49-F238E27FC236}">
                <a16:creationId xmlns:a16="http://schemas.microsoft.com/office/drawing/2014/main" id="{B9F401EA-B241-B46A-E2F7-327961AED979}"/>
              </a:ext>
            </a:extLst>
          </p:cNvPr>
          <p:cNvSpPr/>
          <p:nvPr/>
        </p:nvSpPr>
        <p:spPr>
          <a:xfrm>
            <a:off x="2920508" y="5212788"/>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354;p7">
            <a:extLst>
              <a:ext uri="{FF2B5EF4-FFF2-40B4-BE49-F238E27FC236}">
                <a16:creationId xmlns:a16="http://schemas.microsoft.com/office/drawing/2014/main" id="{0013967F-067D-425E-8B38-98A50BE5AAE8}"/>
              </a:ext>
            </a:extLst>
          </p:cNvPr>
          <p:cNvSpPr/>
          <p:nvPr/>
        </p:nvSpPr>
        <p:spPr>
          <a:xfrm>
            <a:off x="2627266" y="2420197"/>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355;p7">
            <a:extLst>
              <a:ext uri="{FF2B5EF4-FFF2-40B4-BE49-F238E27FC236}">
                <a16:creationId xmlns:a16="http://schemas.microsoft.com/office/drawing/2014/main" id="{DF962902-B958-095F-1A3A-9A7BC8799476}"/>
              </a:ext>
            </a:extLst>
          </p:cNvPr>
          <p:cNvSpPr/>
          <p:nvPr/>
        </p:nvSpPr>
        <p:spPr>
          <a:xfrm>
            <a:off x="2920584" y="2420121"/>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356;p7">
            <a:extLst>
              <a:ext uri="{FF2B5EF4-FFF2-40B4-BE49-F238E27FC236}">
                <a16:creationId xmlns:a16="http://schemas.microsoft.com/office/drawing/2014/main" id="{FF7C52B5-78EA-34D5-0EEA-984D7325A18A}"/>
              </a:ext>
            </a:extLst>
          </p:cNvPr>
          <p:cNvSpPr/>
          <p:nvPr/>
        </p:nvSpPr>
        <p:spPr>
          <a:xfrm>
            <a:off x="4239445" y="5721166"/>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357;p7">
            <a:extLst>
              <a:ext uri="{FF2B5EF4-FFF2-40B4-BE49-F238E27FC236}">
                <a16:creationId xmlns:a16="http://schemas.microsoft.com/office/drawing/2014/main" id="{0BEB0A58-EBBA-4C12-E703-BFCE1E481EF2}"/>
              </a:ext>
            </a:extLst>
          </p:cNvPr>
          <p:cNvSpPr/>
          <p:nvPr/>
        </p:nvSpPr>
        <p:spPr>
          <a:xfrm>
            <a:off x="3214132" y="2420121"/>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358;p7">
            <a:extLst>
              <a:ext uri="{FF2B5EF4-FFF2-40B4-BE49-F238E27FC236}">
                <a16:creationId xmlns:a16="http://schemas.microsoft.com/office/drawing/2014/main" id="{8C387EE5-A48A-5DA2-731F-E615B2CB43E2}"/>
              </a:ext>
            </a:extLst>
          </p:cNvPr>
          <p:cNvSpPr/>
          <p:nvPr/>
        </p:nvSpPr>
        <p:spPr>
          <a:xfrm>
            <a:off x="3213903" y="2166047"/>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359;p7">
            <a:extLst>
              <a:ext uri="{FF2B5EF4-FFF2-40B4-BE49-F238E27FC236}">
                <a16:creationId xmlns:a16="http://schemas.microsoft.com/office/drawing/2014/main" id="{DA7F3EF8-B300-902E-F72B-99CD93B5F968}"/>
              </a:ext>
            </a:extLst>
          </p:cNvPr>
          <p:cNvSpPr/>
          <p:nvPr/>
        </p:nvSpPr>
        <p:spPr>
          <a:xfrm>
            <a:off x="3507374" y="5467015"/>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60;p7">
            <a:extLst>
              <a:ext uri="{FF2B5EF4-FFF2-40B4-BE49-F238E27FC236}">
                <a16:creationId xmlns:a16="http://schemas.microsoft.com/office/drawing/2014/main" id="{D7974E19-BF80-44EC-F5C8-6635F5722AE8}"/>
              </a:ext>
            </a:extLst>
          </p:cNvPr>
          <p:cNvSpPr/>
          <p:nvPr/>
        </p:nvSpPr>
        <p:spPr>
          <a:xfrm>
            <a:off x="2701399" y="2547272"/>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61;p7">
            <a:extLst>
              <a:ext uri="{FF2B5EF4-FFF2-40B4-BE49-F238E27FC236}">
                <a16:creationId xmlns:a16="http://schemas.microsoft.com/office/drawing/2014/main" id="{D0A067C3-B3D8-F758-E3FA-12E4647C3839}"/>
              </a:ext>
            </a:extLst>
          </p:cNvPr>
          <p:cNvSpPr/>
          <p:nvPr/>
        </p:nvSpPr>
        <p:spPr>
          <a:xfrm>
            <a:off x="3214132" y="5467092"/>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62;p7">
            <a:extLst>
              <a:ext uri="{FF2B5EF4-FFF2-40B4-BE49-F238E27FC236}">
                <a16:creationId xmlns:a16="http://schemas.microsoft.com/office/drawing/2014/main" id="{5B693326-5BE3-C838-3FD9-526FF06DE88D}"/>
              </a:ext>
            </a:extLst>
          </p:cNvPr>
          <p:cNvSpPr/>
          <p:nvPr/>
        </p:nvSpPr>
        <p:spPr>
          <a:xfrm>
            <a:off x="2920584" y="5467092"/>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63;p7">
            <a:extLst>
              <a:ext uri="{FF2B5EF4-FFF2-40B4-BE49-F238E27FC236}">
                <a16:creationId xmlns:a16="http://schemas.microsoft.com/office/drawing/2014/main" id="{5896FF59-9C26-E576-0932-E804790C07F9}"/>
              </a:ext>
            </a:extLst>
          </p:cNvPr>
          <p:cNvSpPr/>
          <p:nvPr/>
        </p:nvSpPr>
        <p:spPr>
          <a:xfrm>
            <a:off x="2627266" y="5467015"/>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64;p7">
            <a:extLst>
              <a:ext uri="{FF2B5EF4-FFF2-40B4-BE49-F238E27FC236}">
                <a16:creationId xmlns:a16="http://schemas.microsoft.com/office/drawing/2014/main" id="{2EB9C4BC-8ACC-659D-942E-41CF38ED112D}"/>
              </a:ext>
            </a:extLst>
          </p:cNvPr>
          <p:cNvSpPr/>
          <p:nvPr/>
        </p:nvSpPr>
        <p:spPr>
          <a:xfrm>
            <a:off x="2701399" y="5339941"/>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65;p7">
            <a:extLst>
              <a:ext uri="{FF2B5EF4-FFF2-40B4-BE49-F238E27FC236}">
                <a16:creationId xmlns:a16="http://schemas.microsoft.com/office/drawing/2014/main" id="{6CA3384E-4170-7B3C-96E8-D33926E21D76}"/>
              </a:ext>
            </a:extLst>
          </p:cNvPr>
          <p:cNvSpPr/>
          <p:nvPr/>
        </p:nvSpPr>
        <p:spPr>
          <a:xfrm>
            <a:off x="2920508" y="2674424"/>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66;p7">
            <a:extLst>
              <a:ext uri="{FF2B5EF4-FFF2-40B4-BE49-F238E27FC236}">
                <a16:creationId xmlns:a16="http://schemas.microsoft.com/office/drawing/2014/main" id="{2FEA416B-3414-D191-4BA1-314112873DAE}"/>
              </a:ext>
            </a:extLst>
          </p:cNvPr>
          <p:cNvSpPr/>
          <p:nvPr/>
        </p:nvSpPr>
        <p:spPr>
          <a:xfrm>
            <a:off x="3214132" y="2674424"/>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67;p7">
            <a:extLst>
              <a:ext uri="{FF2B5EF4-FFF2-40B4-BE49-F238E27FC236}">
                <a16:creationId xmlns:a16="http://schemas.microsoft.com/office/drawing/2014/main" id="{C403E440-DBC9-6A72-FF16-D8443F1C7809}"/>
              </a:ext>
            </a:extLst>
          </p:cNvPr>
          <p:cNvSpPr/>
          <p:nvPr/>
        </p:nvSpPr>
        <p:spPr>
          <a:xfrm>
            <a:off x="2920738" y="2166047"/>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68;p7">
            <a:extLst>
              <a:ext uri="{FF2B5EF4-FFF2-40B4-BE49-F238E27FC236}">
                <a16:creationId xmlns:a16="http://schemas.microsoft.com/office/drawing/2014/main" id="{707E2E0B-F953-2B88-E55E-EAA9598596D3}"/>
              </a:ext>
            </a:extLst>
          </p:cNvPr>
          <p:cNvSpPr/>
          <p:nvPr/>
        </p:nvSpPr>
        <p:spPr>
          <a:xfrm>
            <a:off x="4020106" y="5847934"/>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69;p7">
            <a:extLst>
              <a:ext uri="{FF2B5EF4-FFF2-40B4-BE49-F238E27FC236}">
                <a16:creationId xmlns:a16="http://schemas.microsoft.com/office/drawing/2014/main" id="{77F8CE1B-46BB-0F55-9FAA-9AF18666AB71}"/>
              </a:ext>
            </a:extLst>
          </p:cNvPr>
          <p:cNvSpPr/>
          <p:nvPr/>
        </p:nvSpPr>
        <p:spPr>
          <a:xfrm>
            <a:off x="4313271" y="5085790"/>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70;p7">
            <a:extLst>
              <a:ext uri="{FF2B5EF4-FFF2-40B4-BE49-F238E27FC236}">
                <a16:creationId xmlns:a16="http://schemas.microsoft.com/office/drawing/2014/main" id="{1D2595C6-312C-90DC-9EC2-BD6D5708C926}"/>
              </a:ext>
            </a:extLst>
          </p:cNvPr>
          <p:cNvSpPr/>
          <p:nvPr/>
        </p:nvSpPr>
        <p:spPr>
          <a:xfrm>
            <a:off x="3433240" y="5339941"/>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71;p7">
            <a:extLst>
              <a:ext uri="{FF2B5EF4-FFF2-40B4-BE49-F238E27FC236}">
                <a16:creationId xmlns:a16="http://schemas.microsoft.com/office/drawing/2014/main" id="{194767EA-80AD-1974-B69C-46FC1963F0E7}"/>
              </a:ext>
            </a:extLst>
          </p:cNvPr>
          <p:cNvSpPr/>
          <p:nvPr/>
        </p:nvSpPr>
        <p:spPr>
          <a:xfrm>
            <a:off x="2334484" y="2928191"/>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72;p7">
            <a:extLst>
              <a:ext uri="{FF2B5EF4-FFF2-40B4-BE49-F238E27FC236}">
                <a16:creationId xmlns:a16="http://schemas.microsoft.com/office/drawing/2014/main" id="{5B3F3753-BE30-D57E-5757-4608CE1F7F0B}"/>
              </a:ext>
            </a:extLst>
          </p:cNvPr>
          <p:cNvSpPr/>
          <p:nvPr/>
        </p:nvSpPr>
        <p:spPr>
          <a:xfrm>
            <a:off x="3433240" y="5085867"/>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73;p7">
            <a:extLst>
              <a:ext uri="{FF2B5EF4-FFF2-40B4-BE49-F238E27FC236}">
                <a16:creationId xmlns:a16="http://schemas.microsoft.com/office/drawing/2014/main" id="{62414BBD-DBD4-41EE-94B0-0E1E6365B555}"/>
              </a:ext>
            </a:extLst>
          </p:cNvPr>
          <p:cNvSpPr/>
          <p:nvPr/>
        </p:nvSpPr>
        <p:spPr>
          <a:xfrm>
            <a:off x="4020259" y="5339864"/>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74;p7">
            <a:extLst>
              <a:ext uri="{FF2B5EF4-FFF2-40B4-BE49-F238E27FC236}">
                <a16:creationId xmlns:a16="http://schemas.microsoft.com/office/drawing/2014/main" id="{601E2BA5-88EC-42BC-9F4F-3E6BAD8EC4C3}"/>
              </a:ext>
            </a:extLst>
          </p:cNvPr>
          <p:cNvSpPr/>
          <p:nvPr/>
        </p:nvSpPr>
        <p:spPr>
          <a:xfrm>
            <a:off x="3726865" y="5085637"/>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75;p7">
            <a:extLst>
              <a:ext uri="{FF2B5EF4-FFF2-40B4-BE49-F238E27FC236}">
                <a16:creationId xmlns:a16="http://schemas.microsoft.com/office/drawing/2014/main" id="{CA9DD6B0-4A45-3E29-4AD9-F7184708D15A}"/>
              </a:ext>
            </a:extLst>
          </p:cNvPr>
          <p:cNvSpPr/>
          <p:nvPr/>
        </p:nvSpPr>
        <p:spPr>
          <a:xfrm>
            <a:off x="2701399" y="2801346"/>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76;p7">
            <a:extLst>
              <a:ext uri="{FF2B5EF4-FFF2-40B4-BE49-F238E27FC236}">
                <a16:creationId xmlns:a16="http://schemas.microsoft.com/office/drawing/2014/main" id="{335493C4-F3F0-2EC8-62C4-4BD5B0E34277}"/>
              </a:ext>
            </a:extLst>
          </p:cNvPr>
          <p:cNvSpPr/>
          <p:nvPr/>
        </p:nvSpPr>
        <p:spPr>
          <a:xfrm>
            <a:off x="2407852" y="2801575"/>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77;p7">
            <a:extLst>
              <a:ext uri="{FF2B5EF4-FFF2-40B4-BE49-F238E27FC236}">
                <a16:creationId xmlns:a16="http://schemas.microsoft.com/office/drawing/2014/main" id="{397D021B-AA7D-CDEE-1B48-3BD0BA521F6B}"/>
              </a:ext>
            </a:extLst>
          </p:cNvPr>
          <p:cNvSpPr/>
          <p:nvPr/>
        </p:nvSpPr>
        <p:spPr>
          <a:xfrm>
            <a:off x="2701399" y="5085867"/>
            <a:ext cx="72679" cy="72679"/>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78;p7">
            <a:extLst>
              <a:ext uri="{FF2B5EF4-FFF2-40B4-BE49-F238E27FC236}">
                <a16:creationId xmlns:a16="http://schemas.microsoft.com/office/drawing/2014/main" id="{2660F427-3214-B1EB-0E78-EB00883D14AD}"/>
              </a:ext>
            </a:extLst>
          </p:cNvPr>
          <p:cNvSpPr/>
          <p:nvPr/>
        </p:nvSpPr>
        <p:spPr>
          <a:xfrm>
            <a:off x="2114381" y="2547349"/>
            <a:ext cx="72679" cy="7267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79;p7">
            <a:extLst>
              <a:ext uri="{FF2B5EF4-FFF2-40B4-BE49-F238E27FC236}">
                <a16:creationId xmlns:a16="http://schemas.microsoft.com/office/drawing/2014/main" id="{98804235-FD66-A674-55F6-671782029A29}"/>
              </a:ext>
            </a:extLst>
          </p:cNvPr>
          <p:cNvSpPr/>
          <p:nvPr/>
        </p:nvSpPr>
        <p:spPr>
          <a:xfrm>
            <a:off x="4239445" y="5467092"/>
            <a:ext cx="72679" cy="72679"/>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80;p7">
            <a:extLst>
              <a:ext uri="{FF2B5EF4-FFF2-40B4-BE49-F238E27FC236}">
                <a16:creationId xmlns:a16="http://schemas.microsoft.com/office/drawing/2014/main" id="{38A711C9-7ABA-7378-C1F6-7C05CEE98F2D}"/>
              </a:ext>
            </a:extLst>
          </p:cNvPr>
          <p:cNvSpPr/>
          <p:nvPr/>
        </p:nvSpPr>
        <p:spPr>
          <a:xfrm>
            <a:off x="4020183" y="5085867"/>
            <a:ext cx="72525" cy="72526"/>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81;p7">
            <a:extLst>
              <a:ext uri="{FF2B5EF4-FFF2-40B4-BE49-F238E27FC236}">
                <a16:creationId xmlns:a16="http://schemas.microsoft.com/office/drawing/2014/main" id="{FD2318A6-F523-A9CE-4485-517B33952FC8}"/>
              </a:ext>
            </a:extLst>
          </p:cNvPr>
          <p:cNvSpPr/>
          <p:nvPr/>
        </p:nvSpPr>
        <p:spPr>
          <a:xfrm>
            <a:off x="2920814" y="2928574"/>
            <a:ext cx="72525" cy="72526"/>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82;p7">
            <a:extLst>
              <a:ext uri="{FF2B5EF4-FFF2-40B4-BE49-F238E27FC236}">
                <a16:creationId xmlns:a16="http://schemas.microsoft.com/office/drawing/2014/main" id="{15236C20-FEA4-863D-6ED9-4829A717A1C9}"/>
              </a:ext>
            </a:extLst>
          </p:cNvPr>
          <p:cNvSpPr/>
          <p:nvPr/>
        </p:nvSpPr>
        <p:spPr>
          <a:xfrm>
            <a:off x="3213979" y="4958792"/>
            <a:ext cx="72525" cy="72526"/>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83;p7">
            <a:extLst>
              <a:ext uri="{FF2B5EF4-FFF2-40B4-BE49-F238E27FC236}">
                <a16:creationId xmlns:a16="http://schemas.microsoft.com/office/drawing/2014/main" id="{8798E05A-C702-F4BE-45AC-5FD61B438D98}"/>
              </a:ext>
            </a:extLst>
          </p:cNvPr>
          <p:cNvSpPr/>
          <p:nvPr/>
        </p:nvSpPr>
        <p:spPr>
          <a:xfrm>
            <a:off x="2920814" y="4958792"/>
            <a:ext cx="72525" cy="72526"/>
          </a:xfrm>
          <a:prstGeom prst="ellipse">
            <a:avLst/>
          </a:pr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 name="Google Shape;384;p7">
            <a:extLst>
              <a:ext uri="{FF2B5EF4-FFF2-40B4-BE49-F238E27FC236}">
                <a16:creationId xmlns:a16="http://schemas.microsoft.com/office/drawing/2014/main" id="{8989D547-FB96-9781-1CFE-1F60326B0EAE}"/>
              </a:ext>
            </a:extLst>
          </p:cNvPr>
          <p:cNvSpPr/>
          <p:nvPr/>
        </p:nvSpPr>
        <p:spPr>
          <a:xfrm>
            <a:off x="4239368" y="5213018"/>
            <a:ext cx="72525" cy="72526"/>
          </a:xfrm>
          <a:prstGeom prst="ellipse">
            <a:avLst/>
          </a:pr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0" name="Google Shape;414;p7" descr="Airplane avec un remplissage uni">
            <a:extLst>
              <a:ext uri="{FF2B5EF4-FFF2-40B4-BE49-F238E27FC236}">
                <a16:creationId xmlns:a16="http://schemas.microsoft.com/office/drawing/2014/main" id="{140E379D-9963-52D1-D927-0FF744712387}"/>
              </a:ext>
            </a:extLst>
          </p:cNvPr>
          <p:cNvPicPr preferRelativeResize="0"/>
          <p:nvPr/>
        </p:nvPicPr>
        <p:blipFill rotWithShape="1">
          <a:blip r:embed="rId3">
            <a:alphaModFix/>
            <a:duotone>
              <a:prstClr val="black"/>
              <a:srgbClr val="FF0000">
                <a:tint val="45000"/>
                <a:satMod val="400000"/>
              </a:srgbClr>
            </a:duotone>
          </a:blip>
          <a:srcRect/>
          <a:stretch/>
        </p:blipFill>
        <p:spPr>
          <a:xfrm rot="16188360" flipH="1">
            <a:off x="1793210" y="5250167"/>
            <a:ext cx="524591" cy="524590"/>
          </a:xfrm>
          <a:prstGeom prst="rect">
            <a:avLst/>
          </a:prstGeom>
          <a:noFill/>
          <a:ln>
            <a:noFill/>
          </a:ln>
        </p:spPr>
      </p:pic>
      <p:sp>
        <p:nvSpPr>
          <p:cNvPr id="341" name="Google Shape;406;p7">
            <a:extLst>
              <a:ext uri="{FF2B5EF4-FFF2-40B4-BE49-F238E27FC236}">
                <a16:creationId xmlns:a16="http://schemas.microsoft.com/office/drawing/2014/main" id="{62D27106-01F6-EC3D-15D7-3ADAEB555F24}"/>
              </a:ext>
            </a:extLst>
          </p:cNvPr>
          <p:cNvSpPr txBox="1"/>
          <p:nvPr/>
        </p:nvSpPr>
        <p:spPr>
          <a:xfrm>
            <a:off x="1459671" y="4422986"/>
            <a:ext cx="1606500" cy="369291"/>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b="1" dirty="0">
                <a:solidFill>
                  <a:srgbClr val="D92C10"/>
                </a:solidFill>
                <a:latin typeface="Calibri"/>
                <a:ea typeface="Calibri"/>
                <a:cs typeface="Calibri"/>
                <a:sym typeface="Calibri"/>
              </a:rPr>
              <a:t>Wales</a:t>
            </a:r>
            <a:endParaRPr dirty="0"/>
          </a:p>
        </p:txBody>
      </p:sp>
      <p:sp>
        <p:nvSpPr>
          <p:cNvPr id="354" name="Google Shape;400;p7">
            <a:extLst>
              <a:ext uri="{FF2B5EF4-FFF2-40B4-BE49-F238E27FC236}">
                <a16:creationId xmlns:a16="http://schemas.microsoft.com/office/drawing/2014/main" id="{63A6566C-ED58-92F4-4D88-6F4780F979E2}"/>
              </a:ext>
            </a:extLst>
          </p:cNvPr>
          <p:cNvSpPr/>
          <p:nvPr/>
        </p:nvSpPr>
        <p:spPr>
          <a:xfrm>
            <a:off x="946972" y="4545858"/>
            <a:ext cx="443358" cy="460092"/>
          </a:xfrm>
          <a:custGeom>
            <a:avLst/>
            <a:gdLst/>
            <a:ahLst/>
            <a:cxnLst/>
            <a:rect l="l" t="t" r="r" b="b"/>
            <a:pathLst>
              <a:path w="933709" h="968952" extrusionOk="0">
                <a:moveTo>
                  <a:pt x="510194" y="946006"/>
                </a:moveTo>
                <a:cubicBezTo>
                  <a:pt x="505344" y="959341"/>
                  <a:pt x="492702" y="968953"/>
                  <a:pt x="477722" y="968953"/>
                </a:cubicBezTo>
                <a:cubicBezTo>
                  <a:pt x="214313" y="968953"/>
                  <a:pt x="0" y="754640"/>
                  <a:pt x="0" y="491230"/>
                </a:cubicBezTo>
                <a:cubicBezTo>
                  <a:pt x="0" y="476250"/>
                  <a:pt x="9612" y="463608"/>
                  <a:pt x="22947" y="458758"/>
                </a:cubicBezTo>
                <a:cubicBezTo>
                  <a:pt x="38533" y="237952"/>
                  <a:pt x="211888" y="60007"/>
                  <a:pt x="430790" y="37581"/>
                </a:cubicBezTo>
                <a:cubicBezTo>
                  <a:pt x="435639" y="16106"/>
                  <a:pt x="454775" y="0"/>
                  <a:pt x="477722" y="0"/>
                </a:cubicBezTo>
                <a:cubicBezTo>
                  <a:pt x="504305" y="0"/>
                  <a:pt x="525866" y="21561"/>
                  <a:pt x="525866" y="48145"/>
                </a:cubicBezTo>
                <a:cubicBezTo>
                  <a:pt x="525866" y="74728"/>
                  <a:pt x="504305" y="96289"/>
                  <a:pt x="477722" y="96289"/>
                </a:cubicBezTo>
                <a:cubicBezTo>
                  <a:pt x="456507" y="96289"/>
                  <a:pt x="438583" y="82608"/>
                  <a:pt x="432089" y="63558"/>
                </a:cubicBezTo>
                <a:cubicBezTo>
                  <a:pt x="226608" y="85292"/>
                  <a:pt x="63991" y="252326"/>
                  <a:pt x="48837" y="459711"/>
                </a:cubicBezTo>
                <a:cubicBezTo>
                  <a:pt x="60787" y="465166"/>
                  <a:pt x="69186" y="477202"/>
                  <a:pt x="69186" y="491230"/>
                </a:cubicBezTo>
                <a:cubicBezTo>
                  <a:pt x="69186" y="716453"/>
                  <a:pt x="252412" y="899680"/>
                  <a:pt x="477636" y="899680"/>
                </a:cubicBezTo>
                <a:cubicBezTo>
                  <a:pt x="491663" y="899680"/>
                  <a:pt x="503699" y="908079"/>
                  <a:pt x="509154" y="920028"/>
                </a:cubicBezTo>
                <a:cubicBezTo>
                  <a:pt x="731693" y="903836"/>
                  <a:pt x="907732" y="717752"/>
                  <a:pt x="907732" y="491230"/>
                </a:cubicBezTo>
                <a:cubicBezTo>
                  <a:pt x="907732" y="484043"/>
                  <a:pt x="913534" y="478241"/>
                  <a:pt x="920721" y="478241"/>
                </a:cubicBezTo>
                <a:cubicBezTo>
                  <a:pt x="927908" y="478241"/>
                  <a:pt x="933710" y="484043"/>
                  <a:pt x="933710" y="491230"/>
                </a:cubicBezTo>
                <a:cubicBezTo>
                  <a:pt x="933710" y="731780"/>
                  <a:pt x="746500" y="929294"/>
                  <a:pt x="510107" y="946006"/>
                </a:cubicBezTo>
                <a:close/>
                <a:moveTo>
                  <a:pt x="145213" y="491230"/>
                </a:moveTo>
                <a:cubicBezTo>
                  <a:pt x="145213" y="674890"/>
                  <a:pt x="294063" y="823739"/>
                  <a:pt x="477722" y="823739"/>
                </a:cubicBezTo>
                <a:cubicBezTo>
                  <a:pt x="661381" y="823739"/>
                  <a:pt x="810231" y="674890"/>
                  <a:pt x="810231" y="491230"/>
                </a:cubicBezTo>
                <a:cubicBezTo>
                  <a:pt x="810231" y="307571"/>
                  <a:pt x="661381" y="158721"/>
                  <a:pt x="477722" y="158721"/>
                </a:cubicBezTo>
                <a:cubicBezTo>
                  <a:pt x="294063" y="158721"/>
                  <a:pt x="145213" y="307571"/>
                  <a:pt x="145213" y="491230"/>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5" name="Google Shape;406;p7">
            <a:extLst>
              <a:ext uri="{FF2B5EF4-FFF2-40B4-BE49-F238E27FC236}">
                <a16:creationId xmlns:a16="http://schemas.microsoft.com/office/drawing/2014/main" id="{232CE920-B81D-47DC-8E42-BC90385C6C29}"/>
              </a:ext>
            </a:extLst>
          </p:cNvPr>
          <p:cNvSpPr txBox="1"/>
          <p:nvPr/>
        </p:nvSpPr>
        <p:spPr>
          <a:xfrm>
            <a:off x="1475255" y="4677368"/>
            <a:ext cx="1511387" cy="646290"/>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dirty="0">
                <a:solidFill>
                  <a:srgbClr val="D92C10"/>
                </a:solidFill>
                <a:latin typeface="Calibri"/>
                <a:ea typeface="Calibri"/>
                <a:cs typeface="Calibri"/>
                <a:sym typeface="Calibri"/>
              </a:rPr>
              <a:t>Late July - September</a:t>
            </a:r>
            <a:endParaRPr dirty="0"/>
          </a:p>
        </p:txBody>
      </p:sp>
      <p:sp>
        <p:nvSpPr>
          <p:cNvPr id="364" name="Google Shape;406;p7">
            <a:extLst>
              <a:ext uri="{FF2B5EF4-FFF2-40B4-BE49-F238E27FC236}">
                <a16:creationId xmlns:a16="http://schemas.microsoft.com/office/drawing/2014/main" id="{0C9100FE-4973-98BE-F222-940BBE9B5D7C}"/>
              </a:ext>
            </a:extLst>
          </p:cNvPr>
          <p:cNvSpPr txBox="1"/>
          <p:nvPr/>
        </p:nvSpPr>
        <p:spPr>
          <a:xfrm>
            <a:off x="4365524" y="2060786"/>
            <a:ext cx="1606500" cy="369291"/>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b="1" dirty="0">
                <a:solidFill>
                  <a:schemeClr val="accent2"/>
                </a:solidFill>
                <a:latin typeface="Calibri"/>
                <a:ea typeface="Calibri"/>
                <a:cs typeface="Calibri"/>
                <a:sym typeface="Calibri"/>
              </a:rPr>
              <a:t>Scotland</a:t>
            </a:r>
            <a:endParaRPr dirty="0">
              <a:solidFill>
                <a:schemeClr val="accent2"/>
              </a:solidFill>
            </a:endParaRPr>
          </a:p>
        </p:txBody>
      </p:sp>
      <p:grpSp>
        <p:nvGrpSpPr>
          <p:cNvPr id="360" name="Group 359">
            <a:extLst>
              <a:ext uri="{FF2B5EF4-FFF2-40B4-BE49-F238E27FC236}">
                <a16:creationId xmlns:a16="http://schemas.microsoft.com/office/drawing/2014/main" id="{283E6853-F443-4760-A8EB-A7861388AB18}"/>
              </a:ext>
            </a:extLst>
          </p:cNvPr>
          <p:cNvGrpSpPr/>
          <p:nvPr/>
        </p:nvGrpSpPr>
        <p:grpSpPr>
          <a:xfrm>
            <a:off x="4459012" y="4368245"/>
            <a:ext cx="2124537" cy="931664"/>
            <a:chOff x="7989086" y="4076734"/>
            <a:chExt cx="2124537" cy="931664"/>
          </a:xfrm>
        </p:grpSpPr>
        <p:sp>
          <p:nvSpPr>
            <p:cNvPr id="335" name="Google Shape;400;p7">
              <a:extLst>
                <a:ext uri="{FF2B5EF4-FFF2-40B4-BE49-F238E27FC236}">
                  <a16:creationId xmlns:a16="http://schemas.microsoft.com/office/drawing/2014/main" id="{8AA4D0E8-AD6A-0F52-100D-9F66BD1F7845}"/>
                </a:ext>
              </a:extLst>
            </p:cNvPr>
            <p:cNvSpPr/>
            <p:nvPr/>
          </p:nvSpPr>
          <p:spPr>
            <a:xfrm>
              <a:off x="7989086" y="4076734"/>
              <a:ext cx="443358" cy="460092"/>
            </a:xfrm>
            <a:custGeom>
              <a:avLst/>
              <a:gdLst/>
              <a:ahLst/>
              <a:cxnLst/>
              <a:rect l="l" t="t" r="r" b="b"/>
              <a:pathLst>
                <a:path w="933709" h="968952" extrusionOk="0">
                  <a:moveTo>
                    <a:pt x="510194" y="946006"/>
                  </a:moveTo>
                  <a:cubicBezTo>
                    <a:pt x="505344" y="959341"/>
                    <a:pt x="492702" y="968953"/>
                    <a:pt x="477722" y="968953"/>
                  </a:cubicBezTo>
                  <a:cubicBezTo>
                    <a:pt x="214313" y="968953"/>
                    <a:pt x="0" y="754640"/>
                    <a:pt x="0" y="491230"/>
                  </a:cubicBezTo>
                  <a:cubicBezTo>
                    <a:pt x="0" y="476250"/>
                    <a:pt x="9612" y="463608"/>
                    <a:pt x="22947" y="458758"/>
                  </a:cubicBezTo>
                  <a:cubicBezTo>
                    <a:pt x="38533" y="237952"/>
                    <a:pt x="211888" y="60007"/>
                    <a:pt x="430790" y="37581"/>
                  </a:cubicBezTo>
                  <a:cubicBezTo>
                    <a:pt x="435639" y="16106"/>
                    <a:pt x="454775" y="0"/>
                    <a:pt x="477722" y="0"/>
                  </a:cubicBezTo>
                  <a:cubicBezTo>
                    <a:pt x="504305" y="0"/>
                    <a:pt x="525866" y="21561"/>
                    <a:pt x="525866" y="48145"/>
                  </a:cubicBezTo>
                  <a:cubicBezTo>
                    <a:pt x="525866" y="74728"/>
                    <a:pt x="504305" y="96289"/>
                    <a:pt x="477722" y="96289"/>
                  </a:cubicBezTo>
                  <a:cubicBezTo>
                    <a:pt x="456507" y="96289"/>
                    <a:pt x="438583" y="82608"/>
                    <a:pt x="432089" y="63558"/>
                  </a:cubicBezTo>
                  <a:cubicBezTo>
                    <a:pt x="226608" y="85292"/>
                    <a:pt x="63991" y="252326"/>
                    <a:pt x="48837" y="459711"/>
                  </a:cubicBezTo>
                  <a:cubicBezTo>
                    <a:pt x="60787" y="465166"/>
                    <a:pt x="69186" y="477202"/>
                    <a:pt x="69186" y="491230"/>
                  </a:cubicBezTo>
                  <a:cubicBezTo>
                    <a:pt x="69186" y="716453"/>
                    <a:pt x="252412" y="899680"/>
                    <a:pt x="477636" y="899680"/>
                  </a:cubicBezTo>
                  <a:cubicBezTo>
                    <a:pt x="491663" y="899680"/>
                    <a:pt x="503699" y="908079"/>
                    <a:pt x="509154" y="920028"/>
                  </a:cubicBezTo>
                  <a:cubicBezTo>
                    <a:pt x="731693" y="903836"/>
                    <a:pt x="907732" y="717752"/>
                    <a:pt x="907732" y="491230"/>
                  </a:cubicBezTo>
                  <a:cubicBezTo>
                    <a:pt x="907732" y="484043"/>
                    <a:pt x="913534" y="478241"/>
                    <a:pt x="920721" y="478241"/>
                  </a:cubicBezTo>
                  <a:cubicBezTo>
                    <a:pt x="927908" y="478241"/>
                    <a:pt x="933710" y="484043"/>
                    <a:pt x="933710" y="491230"/>
                  </a:cubicBezTo>
                  <a:cubicBezTo>
                    <a:pt x="933710" y="731780"/>
                    <a:pt x="746500" y="929294"/>
                    <a:pt x="510107" y="946006"/>
                  </a:cubicBezTo>
                  <a:close/>
                  <a:moveTo>
                    <a:pt x="145213" y="491230"/>
                  </a:moveTo>
                  <a:cubicBezTo>
                    <a:pt x="145213" y="674890"/>
                    <a:pt x="294063" y="823739"/>
                    <a:pt x="477722" y="823739"/>
                  </a:cubicBezTo>
                  <a:cubicBezTo>
                    <a:pt x="661381" y="823739"/>
                    <a:pt x="810231" y="674890"/>
                    <a:pt x="810231" y="491230"/>
                  </a:cubicBezTo>
                  <a:cubicBezTo>
                    <a:pt x="810231" y="307571"/>
                    <a:pt x="661381" y="158721"/>
                    <a:pt x="477722" y="158721"/>
                  </a:cubicBezTo>
                  <a:cubicBezTo>
                    <a:pt x="294063" y="158721"/>
                    <a:pt x="145213" y="307571"/>
                    <a:pt x="145213" y="491230"/>
                  </a:cubicBezTo>
                  <a:close/>
                </a:path>
              </a:pathLst>
            </a:custGeom>
            <a:solidFill>
              <a:schemeClr val="accent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5"/>
                </a:solidFill>
                <a:latin typeface="Calibri"/>
                <a:ea typeface="Calibri"/>
                <a:cs typeface="Calibri"/>
                <a:sym typeface="Calibri"/>
              </a:endParaRPr>
            </a:p>
          </p:txBody>
        </p:sp>
        <p:sp>
          <p:nvSpPr>
            <p:cNvPr id="356" name="Google Shape;406;p7">
              <a:extLst>
                <a:ext uri="{FF2B5EF4-FFF2-40B4-BE49-F238E27FC236}">
                  <a16:creationId xmlns:a16="http://schemas.microsoft.com/office/drawing/2014/main" id="{0E116296-01EB-F61D-BBD7-56602D51068F}"/>
                </a:ext>
              </a:extLst>
            </p:cNvPr>
            <p:cNvSpPr txBox="1"/>
            <p:nvPr/>
          </p:nvSpPr>
          <p:spPr>
            <a:xfrm>
              <a:off x="8507123" y="4107726"/>
              <a:ext cx="1606500" cy="369291"/>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b="1" dirty="0">
                  <a:solidFill>
                    <a:schemeClr val="accent5"/>
                  </a:solidFill>
                  <a:latin typeface="Calibri"/>
                  <a:ea typeface="Calibri"/>
                  <a:cs typeface="Calibri"/>
                  <a:sym typeface="Calibri"/>
                </a:rPr>
                <a:t>England</a:t>
              </a:r>
              <a:endParaRPr dirty="0">
                <a:solidFill>
                  <a:schemeClr val="accent5"/>
                </a:solidFill>
              </a:endParaRPr>
            </a:p>
          </p:txBody>
        </p:sp>
        <p:sp>
          <p:nvSpPr>
            <p:cNvPr id="357" name="Google Shape;406;p7">
              <a:extLst>
                <a:ext uri="{FF2B5EF4-FFF2-40B4-BE49-F238E27FC236}">
                  <a16:creationId xmlns:a16="http://schemas.microsoft.com/office/drawing/2014/main" id="{D0A93BFA-C44B-61DD-7C24-9CA466A22A0D}"/>
                </a:ext>
              </a:extLst>
            </p:cNvPr>
            <p:cNvSpPr txBox="1"/>
            <p:nvPr/>
          </p:nvSpPr>
          <p:spPr>
            <a:xfrm>
              <a:off x="8522707" y="4362108"/>
              <a:ext cx="1511387" cy="646290"/>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dirty="0">
                  <a:solidFill>
                    <a:schemeClr val="accent5"/>
                  </a:solidFill>
                  <a:latin typeface="Calibri"/>
                  <a:ea typeface="Calibri"/>
                  <a:cs typeface="Calibri"/>
                  <a:sym typeface="Calibri"/>
                </a:rPr>
                <a:t>Late July - September</a:t>
              </a:r>
              <a:endParaRPr dirty="0">
                <a:solidFill>
                  <a:schemeClr val="accent5"/>
                </a:solidFill>
              </a:endParaRPr>
            </a:p>
          </p:txBody>
        </p:sp>
      </p:grpSp>
      <p:grpSp>
        <p:nvGrpSpPr>
          <p:cNvPr id="361" name="Group 360">
            <a:extLst>
              <a:ext uri="{FF2B5EF4-FFF2-40B4-BE49-F238E27FC236}">
                <a16:creationId xmlns:a16="http://schemas.microsoft.com/office/drawing/2014/main" id="{6386E429-020B-E3D2-AF61-AFFB6C5281C5}"/>
              </a:ext>
            </a:extLst>
          </p:cNvPr>
          <p:cNvGrpSpPr/>
          <p:nvPr/>
        </p:nvGrpSpPr>
        <p:grpSpPr>
          <a:xfrm>
            <a:off x="3747472" y="2307599"/>
            <a:ext cx="2102635" cy="646290"/>
            <a:chOff x="7011427" y="1898944"/>
            <a:chExt cx="2102635" cy="646290"/>
          </a:xfrm>
        </p:grpSpPr>
        <p:sp>
          <p:nvSpPr>
            <p:cNvPr id="353" name="Google Shape;400;p7">
              <a:extLst>
                <a:ext uri="{FF2B5EF4-FFF2-40B4-BE49-F238E27FC236}">
                  <a16:creationId xmlns:a16="http://schemas.microsoft.com/office/drawing/2014/main" id="{93A7AABA-1CFE-C0B7-6D3E-997405EB684E}"/>
                </a:ext>
              </a:extLst>
            </p:cNvPr>
            <p:cNvSpPr/>
            <p:nvPr/>
          </p:nvSpPr>
          <p:spPr>
            <a:xfrm>
              <a:off x="7011427" y="1992461"/>
              <a:ext cx="443358" cy="460092"/>
            </a:xfrm>
            <a:custGeom>
              <a:avLst/>
              <a:gdLst/>
              <a:ahLst/>
              <a:cxnLst/>
              <a:rect l="l" t="t" r="r" b="b"/>
              <a:pathLst>
                <a:path w="933709" h="968952" extrusionOk="0">
                  <a:moveTo>
                    <a:pt x="510194" y="946006"/>
                  </a:moveTo>
                  <a:cubicBezTo>
                    <a:pt x="505344" y="959341"/>
                    <a:pt x="492702" y="968953"/>
                    <a:pt x="477722" y="968953"/>
                  </a:cubicBezTo>
                  <a:cubicBezTo>
                    <a:pt x="214313" y="968953"/>
                    <a:pt x="0" y="754640"/>
                    <a:pt x="0" y="491230"/>
                  </a:cubicBezTo>
                  <a:cubicBezTo>
                    <a:pt x="0" y="476250"/>
                    <a:pt x="9612" y="463608"/>
                    <a:pt x="22947" y="458758"/>
                  </a:cubicBezTo>
                  <a:cubicBezTo>
                    <a:pt x="38533" y="237952"/>
                    <a:pt x="211888" y="60007"/>
                    <a:pt x="430790" y="37581"/>
                  </a:cubicBezTo>
                  <a:cubicBezTo>
                    <a:pt x="435639" y="16106"/>
                    <a:pt x="454775" y="0"/>
                    <a:pt x="477722" y="0"/>
                  </a:cubicBezTo>
                  <a:cubicBezTo>
                    <a:pt x="504305" y="0"/>
                    <a:pt x="525866" y="21561"/>
                    <a:pt x="525866" y="48145"/>
                  </a:cubicBezTo>
                  <a:cubicBezTo>
                    <a:pt x="525866" y="74728"/>
                    <a:pt x="504305" y="96289"/>
                    <a:pt x="477722" y="96289"/>
                  </a:cubicBezTo>
                  <a:cubicBezTo>
                    <a:pt x="456507" y="96289"/>
                    <a:pt x="438583" y="82608"/>
                    <a:pt x="432089" y="63558"/>
                  </a:cubicBezTo>
                  <a:cubicBezTo>
                    <a:pt x="226608" y="85292"/>
                    <a:pt x="63991" y="252326"/>
                    <a:pt x="48837" y="459711"/>
                  </a:cubicBezTo>
                  <a:cubicBezTo>
                    <a:pt x="60787" y="465166"/>
                    <a:pt x="69186" y="477202"/>
                    <a:pt x="69186" y="491230"/>
                  </a:cubicBezTo>
                  <a:cubicBezTo>
                    <a:pt x="69186" y="716453"/>
                    <a:pt x="252412" y="899680"/>
                    <a:pt x="477636" y="899680"/>
                  </a:cubicBezTo>
                  <a:cubicBezTo>
                    <a:pt x="491663" y="899680"/>
                    <a:pt x="503699" y="908079"/>
                    <a:pt x="509154" y="920028"/>
                  </a:cubicBezTo>
                  <a:cubicBezTo>
                    <a:pt x="731693" y="903836"/>
                    <a:pt x="907732" y="717752"/>
                    <a:pt x="907732" y="491230"/>
                  </a:cubicBezTo>
                  <a:cubicBezTo>
                    <a:pt x="907732" y="484043"/>
                    <a:pt x="913534" y="478241"/>
                    <a:pt x="920721" y="478241"/>
                  </a:cubicBezTo>
                  <a:cubicBezTo>
                    <a:pt x="927908" y="478241"/>
                    <a:pt x="933710" y="484043"/>
                    <a:pt x="933710" y="491230"/>
                  </a:cubicBezTo>
                  <a:cubicBezTo>
                    <a:pt x="933710" y="731780"/>
                    <a:pt x="746500" y="929294"/>
                    <a:pt x="510107" y="946006"/>
                  </a:cubicBezTo>
                  <a:close/>
                  <a:moveTo>
                    <a:pt x="145213" y="491230"/>
                  </a:moveTo>
                  <a:cubicBezTo>
                    <a:pt x="145213" y="674890"/>
                    <a:pt x="294063" y="823739"/>
                    <a:pt x="477722" y="823739"/>
                  </a:cubicBezTo>
                  <a:cubicBezTo>
                    <a:pt x="661381" y="823739"/>
                    <a:pt x="810231" y="674890"/>
                    <a:pt x="810231" y="491230"/>
                  </a:cubicBezTo>
                  <a:cubicBezTo>
                    <a:pt x="810231" y="307571"/>
                    <a:pt x="661381" y="158721"/>
                    <a:pt x="477722" y="158721"/>
                  </a:cubicBezTo>
                  <a:cubicBezTo>
                    <a:pt x="294063" y="158721"/>
                    <a:pt x="145213" y="307571"/>
                    <a:pt x="145213" y="491230"/>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8" name="Google Shape;406;p7">
              <a:extLst>
                <a:ext uri="{FF2B5EF4-FFF2-40B4-BE49-F238E27FC236}">
                  <a16:creationId xmlns:a16="http://schemas.microsoft.com/office/drawing/2014/main" id="{4647F727-4CAD-04D5-2590-7A1FA94E8F22}"/>
                </a:ext>
              </a:extLst>
            </p:cNvPr>
            <p:cNvSpPr txBox="1"/>
            <p:nvPr/>
          </p:nvSpPr>
          <p:spPr>
            <a:xfrm>
              <a:off x="7602675" y="1898944"/>
              <a:ext cx="1511387" cy="646290"/>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dirty="0">
                  <a:solidFill>
                    <a:schemeClr val="accent2"/>
                  </a:solidFill>
                  <a:latin typeface="Calibri"/>
                  <a:ea typeface="Calibri"/>
                  <a:cs typeface="Calibri"/>
                  <a:sym typeface="Calibri"/>
                </a:rPr>
                <a:t>Late June – </a:t>
              </a:r>
            </a:p>
            <a:p>
              <a:pPr marL="0" marR="0" lvl="0" indent="0" algn="l" rtl="0">
                <a:spcBef>
                  <a:spcPts val="0"/>
                </a:spcBef>
                <a:spcAft>
                  <a:spcPts val="0"/>
                </a:spcAft>
                <a:buNone/>
              </a:pPr>
              <a:r>
                <a:rPr lang="en-US" sz="1800" dirty="0">
                  <a:solidFill>
                    <a:schemeClr val="accent2"/>
                  </a:solidFill>
                  <a:latin typeface="Calibri"/>
                  <a:ea typeface="Calibri"/>
                  <a:cs typeface="Calibri"/>
                  <a:sym typeface="Calibri"/>
                </a:rPr>
                <a:t>Mid August</a:t>
              </a:r>
              <a:endParaRPr dirty="0">
                <a:solidFill>
                  <a:schemeClr val="accent2"/>
                </a:solidFill>
              </a:endParaRPr>
            </a:p>
          </p:txBody>
        </p:sp>
      </p:grpSp>
      <p:pic>
        <p:nvPicPr>
          <p:cNvPr id="362" name="Google Shape;414;p7" descr="Airplane avec un remplissage uni">
            <a:extLst>
              <a:ext uri="{FF2B5EF4-FFF2-40B4-BE49-F238E27FC236}">
                <a16:creationId xmlns:a16="http://schemas.microsoft.com/office/drawing/2014/main" id="{9A26E859-D4C9-59B5-889A-7A60858690C5}"/>
              </a:ext>
            </a:extLst>
          </p:cNvPr>
          <p:cNvPicPr preferRelativeResize="0"/>
          <p:nvPr/>
        </p:nvPicPr>
        <p:blipFill rotWithShape="1">
          <a:blip r:embed="rId3">
            <a:alphaModFix/>
            <a:duotone>
              <a:prstClr val="black"/>
              <a:schemeClr val="accent5">
                <a:tint val="45000"/>
                <a:satMod val="400000"/>
              </a:schemeClr>
            </a:duotone>
          </a:blip>
          <a:srcRect/>
          <a:stretch/>
        </p:blipFill>
        <p:spPr>
          <a:xfrm rot="5400000" flipH="1">
            <a:off x="4448818" y="5227997"/>
            <a:ext cx="524591" cy="524590"/>
          </a:xfrm>
          <a:prstGeom prst="rect">
            <a:avLst/>
          </a:prstGeom>
          <a:noFill/>
          <a:ln>
            <a:noFill/>
          </a:ln>
        </p:spPr>
      </p:pic>
      <p:pic>
        <p:nvPicPr>
          <p:cNvPr id="363" name="Google Shape;414;p7" descr="Airplane avec un remplissage uni">
            <a:extLst>
              <a:ext uri="{FF2B5EF4-FFF2-40B4-BE49-F238E27FC236}">
                <a16:creationId xmlns:a16="http://schemas.microsoft.com/office/drawing/2014/main" id="{1E8B43C9-91E8-C800-A159-F3A52A2E3783}"/>
              </a:ext>
            </a:extLst>
          </p:cNvPr>
          <p:cNvPicPr preferRelativeResize="0"/>
          <p:nvPr/>
        </p:nvPicPr>
        <p:blipFill rotWithShape="1">
          <a:blip r:embed="rId3">
            <a:alphaModFix/>
            <a:duotone>
              <a:prstClr val="black"/>
              <a:schemeClr val="accent2">
                <a:tint val="45000"/>
                <a:satMod val="400000"/>
              </a:schemeClr>
            </a:duotone>
          </a:blip>
          <a:srcRect/>
          <a:stretch/>
        </p:blipFill>
        <p:spPr>
          <a:xfrm rot="5400000" flipH="1">
            <a:off x="3286810" y="2729818"/>
            <a:ext cx="524591" cy="524590"/>
          </a:xfrm>
          <a:prstGeom prst="rect">
            <a:avLst/>
          </a:prstGeom>
          <a:noFill/>
          <a:ln>
            <a:noFill/>
          </a:ln>
        </p:spPr>
      </p:pic>
      <p:pic>
        <p:nvPicPr>
          <p:cNvPr id="365" name="Google Shape;414;p7" descr="Airplane avec un remplissage uni">
            <a:extLst>
              <a:ext uri="{FF2B5EF4-FFF2-40B4-BE49-F238E27FC236}">
                <a16:creationId xmlns:a16="http://schemas.microsoft.com/office/drawing/2014/main" id="{953ECBA8-5217-3256-D34D-117296A6298F}"/>
              </a:ext>
            </a:extLst>
          </p:cNvPr>
          <p:cNvPicPr preferRelativeResize="0"/>
          <p:nvPr/>
        </p:nvPicPr>
        <p:blipFill rotWithShape="1">
          <a:blip r:embed="rId3">
            <a:alphaModFix/>
            <a:duotone>
              <a:prstClr val="black"/>
              <a:srgbClr val="FF0000">
                <a:tint val="45000"/>
                <a:satMod val="400000"/>
              </a:srgbClr>
            </a:duotone>
          </a:blip>
          <a:srcRect/>
          <a:stretch/>
        </p:blipFill>
        <p:spPr>
          <a:xfrm flipH="1">
            <a:off x="6815102" y="2886266"/>
            <a:ext cx="524591" cy="524590"/>
          </a:xfrm>
          <a:prstGeom prst="rect">
            <a:avLst/>
          </a:prstGeom>
          <a:noFill/>
          <a:ln>
            <a:noFill/>
          </a:ln>
        </p:spPr>
      </p:pic>
      <p:pic>
        <p:nvPicPr>
          <p:cNvPr id="367" name="Google Shape;414;p7" descr="Airplane avec un remplissage uni">
            <a:extLst>
              <a:ext uri="{FF2B5EF4-FFF2-40B4-BE49-F238E27FC236}">
                <a16:creationId xmlns:a16="http://schemas.microsoft.com/office/drawing/2014/main" id="{2FF372CC-11E0-379A-3C80-C47CCD764253}"/>
              </a:ext>
            </a:extLst>
          </p:cNvPr>
          <p:cNvPicPr preferRelativeResize="0"/>
          <p:nvPr/>
        </p:nvPicPr>
        <p:blipFill rotWithShape="1">
          <a:blip r:embed="rId3">
            <a:alphaModFix/>
            <a:duotone>
              <a:prstClr val="black"/>
              <a:srgbClr val="FF0000">
                <a:tint val="45000"/>
                <a:satMod val="400000"/>
              </a:srgbClr>
            </a:duotone>
          </a:blip>
          <a:srcRect/>
          <a:stretch/>
        </p:blipFill>
        <p:spPr>
          <a:xfrm flipH="1">
            <a:off x="6888088" y="4002350"/>
            <a:ext cx="524591" cy="524590"/>
          </a:xfrm>
          <a:prstGeom prst="rect">
            <a:avLst/>
          </a:prstGeom>
          <a:noFill/>
          <a:ln>
            <a:noFill/>
          </a:ln>
        </p:spPr>
      </p:pic>
      <p:sp>
        <p:nvSpPr>
          <p:cNvPr id="368" name="Google Shape;406;p7">
            <a:extLst>
              <a:ext uri="{FF2B5EF4-FFF2-40B4-BE49-F238E27FC236}">
                <a16:creationId xmlns:a16="http://schemas.microsoft.com/office/drawing/2014/main" id="{54D52EBF-5521-8887-F8ED-8186D9F1A433}"/>
              </a:ext>
            </a:extLst>
          </p:cNvPr>
          <p:cNvSpPr txBox="1"/>
          <p:nvPr/>
        </p:nvSpPr>
        <p:spPr>
          <a:xfrm>
            <a:off x="7472274" y="2782710"/>
            <a:ext cx="3891142" cy="646290"/>
          </a:xfrm>
          <a:prstGeom prst="rect">
            <a:avLst/>
          </a:prstGeom>
          <a:noFill/>
          <a:ln>
            <a:noFill/>
          </a:ln>
        </p:spPr>
        <p:txBody>
          <a:bodyPr spcFirstLastPara="1" wrap="square" lIns="0" tIns="45700" rIns="0" bIns="45700" anchor="b" anchorCtr="0">
            <a:spAutoFit/>
          </a:bodyPr>
          <a:lstStyle/>
          <a:p>
            <a:pPr marL="0" marR="0" lvl="0" indent="0" algn="l" rtl="0">
              <a:spcBef>
                <a:spcPts val="0"/>
              </a:spcBef>
              <a:spcAft>
                <a:spcPts val="0"/>
              </a:spcAft>
              <a:buNone/>
            </a:pPr>
            <a:r>
              <a:rPr lang="en-US" sz="1800" b="1" dirty="0">
                <a:solidFill>
                  <a:schemeClr val="accent2"/>
                </a:solidFill>
                <a:latin typeface="Calibri"/>
                <a:ea typeface="Calibri"/>
                <a:cs typeface="Calibri"/>
                <a:sym typeface="Calibri"/>
              </a:rPr>
              <a:t>Prices can hike up to 213%* when in school holidays</a:t>
            </a:r>
            <a:endParaRPr dirty="0">
              <a:solidFill>
                <a:schemeClr val="accent2"/>
              </a:solidFill>
            </a:endParaRPr>
          </a:p>
        </p:txBody>
      </p:sp>
      <p:sp>
        <p:nvSpPr>
          <p:cNvPr id="370" name="TextBox 369">
            <a:extLst>
              <a:ext uri="{FF2B5EF4-FFF2-40B4-BE49-F238E27FC236}">
                <a16:creationId xmlns:a16="http://schemas.microsoft.com/office/drawing/2014/main" id="{51C3F46A-A0AB-85DD-C274-28487F77A942}"/>
              </a:ext>
            </a:extLst>
          </p:cNvPr>
          <p:cNvSpPr txBox="1"/>
          <p:nvPr/>
        </p:nvSpPr>
        <p:spPr>
          <a:xfrm>
            <a:off x="7392144" y="4070337"/>
            <a:ext cx="6093994" cy="369332"/>
          </a:xfrm>
          <a:prstGeom prst="rect">
            <a:avLst/>
          </a:prstGeom>
          <a:noFill/>
        </p:spPr>
        <p:txBody>
          <a:bodyPr wrap="square">
            <a:spAutoFit/>
          </a:bodyPr>
          <a:lstStyle/>
          <a:p>
            <a:r>
              <a:rPr lang="en-GB" dirty="0"/>
              <a:t>gov.uk/school-term-holiday-dates</a:t>
            </a:r>
          </a:p>
        </p:txBody>
      </p:sp>
    </p:spTree>
    <p:extLst>
      <p:ext uri="{BB962C8B-B14F-4D97-AF65-F5344CB8AC3E}">
        <p14:creationId xmlns:p14="http://schemas.microsoft.com/office/powerpoint/2010/main" val="18968972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500"/>
                                        <p:tgtEl>
                                          <p:spTgt spid="35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1"/>
                                        </p:tgtEl>
                                        <p:attrNameLst>
                                          <p:attrName>style.visibility</p:attrName>
                                        </p:attrNameLst>
                                      </p:cBhvr>
                                      <p:to>
                                        <p:strVal val="visible"/>
                                      </p:to>
                                    </p:set>
                                    <p:animEffect transition="in" filter="fade">
                                      <p:cBhvr>
                                        <p:cTn id="15" dur="500"/>
                                        <p:tgtEl>
                                          <p:spTgt spid="3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4"/>
                                        </p:tgtEl>
                                        <p:attrNameLst>
                                          <p:attrName>style.visibility</p:attrName>
                                        </p:attrNameLst>
                                      </p:cBhvr>
                                      <p:to>
                                        <p:strVal val="visible"/>
                                      </p:to>
                                    </p:set>
                                    <p:animEffect transition="in" filter="fade">
                                      <p:cBhvr>
                                        <p:cTn id="18" dur="500"/>
                                        <p:tgtEl>
                                          <p:spTgt spid="3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1"/>
                                        </p:tgtEl>
                                        <p:attrNameLst>
                                          <p:attrName>style.visibility</p:attrName>
                                        </p:attrNameLst>
                                      </p:cBhvr>
                                      <p:to>
                                        <p:strVal val="visible"/>
                                      </p:to>
                                    </p:set>
                                    <p:animEffect transition="in" filter="fade">
                                      <p:cBhvr>
                                        <p:cTn id="23" dur="500"/>
                                        <p:tgtEl>
                                          <p:spTgt spid="3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4"/>
                                        </p:tgtEl>
                                        <p:attrNameLst>
                                          <p:attrName>style.visibility</p:attrName>
                                        </p:attrNameLst>
                                      </p:cBhvr>
                                      <p:to>
                                        <p:strVal val="visible"/>
                                      </p:to>
                                    </p:set>
                                    <p:animEffect transition="in" filter="fade">
                                      <p:cBhvr>
                                        <p:cTn id="26" dur="500"/>
                                        <p:tgtEl>
                                          <p:spTgt spid="36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68"/>
                                        </p:tgtEl>
                                        <p:attrNameLst>
                                          <p:attrName>style.visibility</p:attrName>
                                        </p:attrNameLst>
                                      </p:cBhvr>
                                      <p:to>
                                        <p:strVal val="visible"/>
                                      </p:to>
                                    </p:set>
                                    <p:animEffect transition="in" filter="fade">
                                      <p:cBhvr>
                                        <p:cTn id="29" dur="500"/>
                                        <p:tgtEl>
                                          <p:spTgt spid="36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7"/>
                                        </p:tgtEl>
                                        <p:attrNameLst>
                                          <p:attrName>style.visibility</p:attrName>
                                        </p:attrNameLst>
                                      </p:cBhvr>
                                      <p:to>
                                        <p:strVal val="visible"/>
                                      </p:to>
                                    </p:set>
                                    <p:animEffect transition="in" filter="fade">
                                      <p:cBhvr>
                                        <p:cTn id="34" dur="500"/>
                                        <p:tgtEl>
                                          <p:spTgt spid="36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0"/>
                                        </p:tgtEl>
                                        <p:attrNameLst>
                                          <p:attrName>style.visibility</p:attrName>
                                        </p:attrNameLst>
                                      </p:cBhvr>
                                      <p:to>
                                        <p:strVal val="visible"/>
                                      </p:to>
                                    </p:set>
                                    <p:animEffect transition="in" filter="fade">
                                      <p:cBhvr>
                                        <p:cTn id="37" dur="5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54" grpId="0" animBg="1"/>
      <p:bldP spid="355" grpId="0"/>
      <p:bldP spid="364" grpId="0"/>
      <p:bldP spid="368" grpId="0"/>
      <p:bldP spid="3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2E164-3324-6BB1-6A12-E8581EBCDDCB}"/>
              </a:ext>
            </a:extLst>
          </p:cNvPr>
          <p:cNvSpPr txBox="1"/>
          <p:nvPr/>
        </p:nvSpPr>
        <p:spPr>
          <a:xfrm>
            <a:off x="813265" y="2668810"/>
            <a:ext cx="10369152" cy="3139321"/>
          </a:xfrm>
          <a:prstGeom prst="rect">
            <a:avLst/>
          </a:prstGeom>
          <a:noFill/>
        </p:spPr>
        <p:txBody>
          <a:bodyPr wrap="square">
            <a:spAutoFit/>
          </a:bodyPr>
          <a:lstStyle/>
          <a:p>
            <a:pPr marL="452438" indent="-452438">
              <a:buClr>
                <a:schemeClr val="accent3"/>
              </a:buClr>
              <a:buSzPct val="188000"/>
              <a:buFont typeface="+mj-lt"/>
              <a:buAutoNum type="arabicPeriod"/>
            </a:pPr>
            <a:r>
              <a:rPr lang="en-GB" b="1" dirty="0"/>
              <a:t>Skyscanner:</a:t>
            </a:r>
            <a:r>
              <a:rPr lang="en-GB" dirty="0"/>
              <a:t> Similar functionality to Google Flights — search “everywhere” www.skyscanner.net</a:t>
            </a:r>
          </a:p>
          <a:p>
            <a:pPr marL="452438" indent="-452438">
              <a:buClr>
                <a:schemeClr val="accent3"/>
              </a:buClr>
              <a:buSzPct val="188000"/>
              <a:buFont typeface="+mj-lt"/>
              <a:buAutoNum type="arabicPeriod"/>
            </a:pPr>
            <a:endParaRPr lang="en-GB" dirty="0"/>
          </a:p>
          <a:p>
            <a:pPr marL="452438" indent="-452438">
              <a:buClr>
                <a:schemeClr val="accent3"/>
              </a:buClr>
              <a:buSzPct val="188000"/>
              <a:buFont typeface="+mj-lt"/>
              <a:buAutoNum type="arabicPeriod"/>
            </a:pPr>
            <a:r>
              <a:rPr lang="en-GB" b="1" dirty="0"/>
              <a:t>Kayak</a:t>
            </a:r>
            <a:r>
              <a:rPr lang="en-GB" dirty="0"/>
              <a:t>: Useful filters and price tracking tools www.kayak.co.uk</a:t>
            </a:r>
          </a:p>
          <a:p>
            <a:pPr marL="452438" indent="-452438">
              <a:buClr>
                <a:schemeClr val="accent3"/>
              </a:buClr>
              <a:buSzPct val="188000"/>
              <a:buFont typeface="+mj-lt"/>
              <a:buAutoNum type="arabicPeriod"/>
            </a:pPr>
            <a:endParaRPr lang="en-GB" dirty="0"/>
          </a:p>
          <a:p>
            <a:pPr marL="452438" indent="-452438">
              <a:buClr>
                <a:schemeClr val="accent3"/>
              </a:buClr>
              <a:buSzPct val="188000"/>
              <a:buFont typeface="+mj-lt"/>
              <a:buAutoNum type="arabicPeriod"/>
            </a:pPr>
            <a:r>
              <a:rPr lang="en-GB" b="1" dirty="0" err="1"/>
              <a:t>Momondo</a:t>
            </a:r>
            <a:r>
              <a:rPr lang="en-GB" dirty="0"/>
              <a:t>: Finds less obvious (often cheaper) routes www.momondo.co.uk</a:t>
            </a:r>
          </a:p>
          <a:p>
            <a:pPr marL="452438" indent="-452438">
              <a:buClr>
                <a:schemeClr val="accent3"/>
              </a:buClr>
              <a:buSzPct val="188000"/>
              <a:buFont typeface="+mj-lt"/>
              <a:buAutoNum type="arabicPeriod"/>
            </a:pPr>
            <a:endParaRPr lang="en-GB" dirty="0"/>
          </a:p>
          <a:p>
            <a:pPr marL="452438" indent="-452438">
              <a:buClr>
                <a:schemeClr val="accent3"/>
              </a:buClr>
              <a:buSzPct val="188000"/>
              <a:buFont typeface="+mj-lt"/>
              <a:buAutoNum type="arabicPeriod"/>
            </a:pPr>
            <a:r>
              <a:rPr lang="en-GB" b="1" dirty="0"/>
              <a:t>Expedia</a:t>
            </a:r>
            <a:r>
              <a:rPr lang="en-GB" dirty="0"/>
              <a:t>: Good for bundling flights + hotels www.expedia.co.uk</a:t>
            </a:r>
          </a:p>
          <a:p>
            <a:pPr marL="452438" indent="-452438">
              <a:buClr>
                <a:schemeClr val="accent3"/>
              </a:buClr>
              <a:buSzPct val="188000"/>
              <a:buFont typeface="+mj-lt"/>
              <a:buAutoNum type="arabicPeriod"/>
            </a:pPr>
            <a:endParaRPr lang="en-GB" dirty="0"/>
          </a:p>
          <a:p>
            <a:pPr marL="452438" indent="-452438">
              <a:buClr>
                <a:schemeClr val="accent3"/>
              </a:buClr>
              <a:buSzPct val="188000"/>
              <a:buFont typeface="+mj-lt"/>
              <a:buAutoNum type="arabicPeriod"/>
            </a:pPr>
            <a:r>
              <a:rPr lang="en-GB" b="1" dirty="0"/>
              <a:t>Hopper:</a:t>
            </a:r>
            <a:r>
              <a:rPr lang="en-GB" dirty="0"/>
              <a:t> predicts prices and recommends when to book www.hopper.com</a:t>
            </a:r>
          </a:p>
          <a:p>
            <a:pPr marL="452438" indent="-452438">
              <a:buClr>
                <a:schemeClr val="accent3"/>
              </a:buClr>
              <a:buSzPct val="188000"/>
              <a:buFont typeface="+mj-lt"/>
              <a:buAutoNum type="arabicPeriod"/>
            </a:pPr>
            <a:endParaRPr lang="en-GB" dirty="0"/>
          </a:p>
          <a:p>
            <a:pPr marL="452438" indent="-452438">
              <a:buClr>
                <a:schemeClr val="accent3"/>
              </a:buClr>
              <a:buSzPct val="188000"/>
              <a:buFont typeface="+mj-lt"/>
              <a:buAutoNum type="arabicPeriod"/>
            </a:pPr>
            <a:r>
              <a:rPr lang="en-GB" b="1" dirty="0"/>
              <a:t>Google Flights</a:t>
            </a:r>
            <a:r>
              <a:rPr lang="en-GB" dirty="0"/>
              <a:t>: Fast comparison and price tracking www.google.com/flights</a:t>
            </a:r>
          </a:p>
        </p:txBody>
      </p:sp>
      <p:sp>
        <p:nvSpPr>
          <p:cNvPr id="5" name="Rectangle 12">
            <a:extLst>
              <a:ext uri="{FF2B5EF4-FFF2-40B4-BE49-F238E27FC236}">
                <a16:creationId xmlns:a16="http://schemas.microsoft.com/office/drawing/2014/main" id="{63653EFE-956E-4617-6578-DF1F6137BA87}"/>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Other useful search sites</a:t>
            </a:r>
          </a:p>
        </p:txBody>
      </p:sp>
      <p:sp>
        <p:nvSpPr>
          <p:cNvPr id="7" name="TextBox 6">
            <a:extLst>
              <a:ext uri="{FF2B5EF4-FFF2-40B4-BE49-F238E27FC236}">
                <a16:creationId xmlns:a16="http://schemas.microsoft.com/office/drawing/2014/main" id="{33E23E45-190F-0745-9595-6FDC5494BB56}"/>
              </a:ext>
            </a:extLst>
          </p:cNvPr>
          <p:cNvSpPr txBox="1"/>
          <p:nvPr/>
        </p:nvSpPr>
        <p:spPr>
          <a:xfrm>
            <a:off x="802800" y="1584960"/>
            <a:ext cx="10261752" cy="646331"/>
          </a:xfrm>
          <a:prstGeom prst="rect">
            <a:avLst/>
          </a:prstGeom>
          <a:noFill/>
        </p:spPr>
        <p:txBody>
          <a:bodyPr wrap="square">
            <a:spAutoFit/>
          </a:bodyPr>
          <a:lstStyle/>
          <a:p>
            <a:r>
              <a:rPr lang="en-GB" dirty="0"/>
              <a:t>There are a range of useful search sites beyond google, typically with similar search tools and some of their own unique benefits.</a:t>
            </a:r>
          </a:p>
        </p:txBody>
      </p:sp>
    </p:spTree>
    <p:extLst>
      <p:ext uri="{BB962C8B-B14F-4D97-AF65-F5344CB8AC3E}">
        <p14:creationId xmlns:p14="http://schemas.microsoft.com/office/powerpoint/2010/main" val="138887484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a16="http://schemas.microsoft.com/office/drawing/2014/main" id="{32E1C976-6E3C-32DC-C078-B69805609552}"/>
              </a:ext>
            </a:extLst>
          </p:cNvPr>
          <p:cNvSpPr>
            <a:spLocks noChangeArrowheads="1"/>
          </p:cNvSpPr>
          <p:nvPr/>
        </p:nvSpPr>
        <p:spPr bwMode="auto">
          <a:xfrm>
            <a:off x="6335040" y="0"/>
            <a:ext cx="5885352" cy="6858000"/>
          </a:xfrm>
          <a:custGeom>
            <a:avLst/>
            <a:gdLst>
              <a:gd name="T0" fmla="*/ 0 w 9445"/>
              <a:gd name="T1" fmla="*/ 11007 h 11008"/>
              <a:gd name="T2" fmla="*/ 9444 w 9445"/>
              <a:gd name="T3" fmla="*/ 11007 h 11008"/>
              <a:gd name="T4" fmla="*/ 9444 w 9445"/>
              <a:gd name="T5" fmla="*/ 0 h 11008"/>
              <a:gd name="T6" fmla="*/ 0 w 9445"/>
              <a:gd name="T7" fmla="*/ 0 h 11008"/>
              <a:gd name="T8" fmla="*/ 0 w 9445"/>
              <a:gd name="T9" fmla="*/ 11007 h 11008"/>
            </a:gdLst>
            <a:ahLst/>
            <a:cxnLst>
              <a:cxn ang="0">
                <a:pos x="T0" y="T1"/>
              </a:cxn>
              <a:cxn ang="0">
                <a:pos x="T2" y="T3"/>
              </a:cxn>
              <a:cxn ang="0">
                <a:pos x="T4" y="T5"/>
              </a:cxn>
              <a:cxn ang="0">
                <a:pos x="T6" y="T7"/>
              </a:cxn>
              <a:cxn ang="0">
                <a:pos x="T8" y="T9"/>
              </a:cxn>
            </a:cxnLst>
            <a:rect l="0" t="0" r="r" b="b"/>
            <a:pathLst>
              <a:path w="9445" h="11008">
                <a:moveTo>
                  <a:pt x="0" y="11007"/>
                </a:moveTo>
                <a:lnTo>
                  <a:pt x="9444" y="11007"/>
                </a:lnTo>
                <a:lnTo>
                  <a:pt x="9444" y="0"/>
                </a:lnTo>
                <a:lnTo>
                  <a:pt x="0" y="0"/>
                </a:lnTo>
                <a:lnTo>
                  <a:pt x="0" y="11007"/>
                </a:lnTo>
              </a:path>
            </a:pathLst>
          </a:custGeom>
          <a:solidFill>
            <a:srgbClr val="6CCFF6"/>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grpSp>
        <p:nvGrpSpPr>
          <p:cNvPr id="18" name="Group 17">
            <a:extLst>
              <a:ext uri="{FF2B5EF4-FFF2-40B4-BE49-F238E27FC236}">
                <a16:creationId xmlns:a16="http://schemas.microsoft.com/office/drawing/2014/main" id="{2B9014BE-FFF6-A1EC-1D65-8162D4F26912}"/>
              </a:ext>
            </a:extLst>
          </p:cNvPr>
          <p:cNvGrpSpPr/>
          <p:nvPr/>
        </p:nvGrpSpPr>
        <p:grpSpPr>
          <a:xfrm>
            <a:off x="6878969" y="2302486"/>
            <a:ext cx="5349571" cy="2766831"/>
            <a:chOff x="1066554" y="4604971"/>
            <a:chExt cx="10699142" cy="5533661"/>
          </a:xfrm>
        </p:grpSpPr>
        <p:sp>
          <p:nvSpPr>
            <p:cNvPr id="19" name="Freeform 3">
              <a:extLst>
                <a:ext uri="{FF2B5EF4-FFF2-40B4-BE49-F238E27FC236}">
                  <a16:creationId xmlns:a16="http://schemas.microsoft.com/office/drawing/2014/main" id="{A340EE95-1B11-ECF8-C80D-C6B6C899EDE0}"/>
                </a:ext>
              </a:extLst>
            </p:cNvPr>
            <p:cNvSpPr>
              <a:spLocks noChangeArrowheads="1"/>
            </p:cNvSpPr>
            <p:nvPr/>
          </p:nvSpPr>
          <p:spPr bwMode="auto">
            <a:xfrm>
              <a:off x="1066554" y="5599603"/>
              <a:ext cx="10699142" cy="4539029"/>
            </a:xfrm>
            <a:custGeom>
              <a:avLst/>
              <a:gdLst>
                <a:gd name="T0" fmla="*/ 8585 w 8586"/>
                <a:gd name="T1" fmla="*/ 3641 h 3642"/>
                <a:gd name="T2" fmla="*/ 500 w 8586"/>
                <a:gd name="T3" fmla="*/ 3641 h 3642"/>
                <a:gd name="T4" fmla="*/ 500 w 8586"/>
                <a:gd name="T5" fmla="*/ 3641 h 3642"/>
                <a:gd name="T6" fmla="*/ 147 w 8586"/>
                <a:gd name="T7" fmla="*/ 3495 h 3642"/>
                <a:gd name="T8" fmla="*/ 147 w 8586"/>
                <a:gd name="T9" fmla="*/ 3495 h 3642"/>
                <a:gd name="T10" fmla="*/ 0 w 8586"/>
                <a:gd name="T11" fmla="*/ 3142 h 3642"/>
                <a:gd name="T12" fmla="*/ 0 w 8586"/>
                <a:gd name="T13" fmla="*/ 501 h 3642"/>
                <a:gd name="T14" fmla="*/ 0 w 8586"/>
                <a:gd name="T15" fmla="*/ 501 h 3642"/>
                <a:gd name="T16" fmla="*/ 221 w 8586"/>
                <a:gd name="T17" fmla="*/ 86 h 3642"/>
                <a:gd name="T18" fmla="*/ 221 w 8586"/>
                <a:gd name="T19" fmla="*/ 86 h 3642"/>
                <a:gd name="T20" fmla="*/ 500 w 8586"/>
                <a:gd name="T21" fmla="*/ 0 h 3642"/>
                <a:gd name="T22" fmla="*/ 8585 w 8586"/>
                <a:gd name="T23" fmla="*/ 0 h 3642"/>
                <a:gd name="T24" fmla="*/ 8585 w 8586"/>
                <a:gd name="T25" fmla="*/ 3641 h 3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86" h="3642">
                  <a:moveTo>
                    <a:pt x="8585" y="3641"/>
                  </a:moveTo>
                  <a:lnTo>
                    <a:pt x="500" y="3641"/>
                  </a:lnTo>
                  <a:lnTo>
                    <a:pt x="500" y="3641"/>
                  </a:lnTo>
                  <a:cubicBezTo>
                    <a:pt x="362" y="3641"/>
                    <a:pt x="237" y="3585"/>
                    <a:pt x="147" y="3495"/>
                  </a:cubicBezTo>
                  <a:lnTo>
                    <a:pt x="147" y="3495"/>
                  </a:lnTo>
                  <a:cubicBezTo>
                    <a:pt x="57" y="3404"/>
                    <a:pt x="0" y="3279"/>
                    <a:pt x="0" y="3142"/>
                  </a:cubicBezTo>
                  <a:lnTo>
                    <a:pt x="0" y="501"/>
                  </a:lnTo>
                  <a:lnTo>
                    <a:pt x="0" y="501"/>
                  </a:lnTo>
                  <a:cubicBezTo>
                    <a:pt x="0" y="328"/>
                    <a:pt x="88" y="176"/>
                    <a:pt x="221" y="86"/>
                  </a:cubicBezTo>
                  <a:lnTo>
                    <a:pt x="221" y="86"/>
                  </a:lnTo>
                  <a:cubicBezTo>
                    <a:pt x="301" y="32"/>
                    <a:pt x="396" y="0"/>
                    <a:pt x="500" y="0"/>
                  </a:cubicBezTo>
                  <a:lnTo>
                    <a:pt x="8585" y="0"/>
                  </a:lnTo>
                  <a:lnTo>
                    <a:pt x="8585" y="3641"/>
                  </a:lnTo>
                </a:path>
              </a:pathLst>
            </a:custGeom>
            <a:solidFill>
              <a:srgbClr val="266DD3">
                <a:alpha val="3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0" name="Freeform 4">
              <a:extLst>
                <a:ext uri="{FF2B5EF4-FFF2-40B4-BE49-F238E27FC236}">
                  <a16:creationId xmlns:a16="http://schemas.microsoft.com/office/drawing/2014/main" id="{A55B1DF7-6C5F-3447-C6B7-36B2045D2C9F}"/>
                </a:ext>
              </a:extLst>
            </p:cNvPr>
            <p:cNvSpPr>
              <a:spLocks noChangeArrowheads="1"/>
            </p:cNvSpPr>
            <p:nvPr/>
          </p:nvSpPr>
          <p:spPr bwMode="auto">
            <a:xfrm>
              <a:off x="1066554" y="4610468"/>
              <a:ext cx="10699142" cy="4539029"/>
            </a:xfrm>
            <a:custGeom>
              <a:avLst/>
              <a:gdLst>
                <a:gd name="T0" fmla="*/ 8585 w 8586"/>
                <a:gd name="T1" fmla="*/ 3641 h 3642"/>
                <a:gd name="T2" fmla="*/ 500 w 8586"/>
                <a:gd name="T3" fmla="*/ 3641 h 3642"/>
                <a:gd name="T4" fmla="*/ 500 w 8586"/>
                <a:gd name="T5" fmla="*/ 3641 h 3642"/>
                <a:gd name="T6" fmla="*/ 147 w 8586"/>
                <a:gd name="T7" fmla="*/ 3494 h 3642"/>
                <a:gd name="T8" fmla="*/ 147 w 8586"/>
                <a:gd name="T9" fmla="*/ 3494 h 3642"/>
                <a:gd name="T10" fmla="*/ 0 w 8586"/>
                <a:gd name="T11" fmla="*/ 3141 h 3642"/>
                <a:gd name="T12" fmla="*/ 0 w 8586"/>
                <a:gd name="T13" fmla="*/ 500 h 3642"/>
                <a:gd name="T14" fmla="*/ 0 w 8586"/>
                <a:gd name="T15" fmla="*/ 500 h 3642"/>
                <a:gd name="T16" fmla="*/ 221 w 8586"/>
                <a:gd name="T17" fmla="*/ 85 h 3642"/>
                <a:gd name="T18" fmla="*/ 221 w 8586"/>
                <a:gd name="T19" fmla="*/ 85 h 3642"/>
                <a:gd name="T20" fmla="*/ 500 w 8586"/>
                <a:gd name="T21" fmla="*/ 0 h 3642"/>
                <a:gd name="T22" fmla="*/ 8585 w 8586"/>
                <a:gd name="T23" fmla="*/ 0 h 3642"/>
                <a:gd name="T24" fmla="*/ 8585 w 8586"/>
                <a:gd name="T25" fmla="*/ 3641 h 3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86" h="3642">
                  <a:moveTo>
                    <a:pt x="8585" y="3641"/>
                  </a:moveTo>
                  <a:lnTo>
                    <a:pt x="500" y="3641"/>
                  </a:lnTo>
                  <a:lnTo>
                    <a:pt x="500" y="3641"/>
                  </a:lnTo>
                  <a:cubicBezTo>
                    <a:pt x="362" y="3641"/>
                    <a:pt x="237" y="3585"/>
                    <a:pt x="147" y="3494"/>
                  </a:cubicBezTo>
                  <a:lnTo>
                    <a:pt x="147" y="3494"/>
                  </a:lnTo>
                  <a:cubicBezTo>
                    <a:pt x="57" y="3404"/>
                    <a:pt x="0" y="3278"/>
                    <a:pt x="0" y="3141"/>
                  </a:cubicBezTo>
                  <a:lnTo>
                    <a:pt x="0" y="500"/>
                  </a:lnTo>
                  <a:lnTo>
                    <a:pt x="0" y="500"/>
                  </a:lnTo>
                  <a:cubicBezTo>
                    <a:pt x="0" y="327"/>
                    <a:pt x="88" y="175"/>
                    <a:pt x="221" y="85"/>
                  </a:cubicBezTo>
                  <a:lnTo>
                    <a:pt x="221" y="85"/>
                  </a:lnTo>
                  <a:cubicBezTo>
                    <a:pt x="301" y="32"/>
                    <a:pt x="396" y="0"/>
                    <a:pt x="500" y="0"/>
                  </a:cubicBezTo>
                  <a:lnTo>
                    <a:pt x="8585" y="0"/>
                  </a:lnTo>
                  <a:lnTo>
                    <a:pt x="8585" y="3641"/>
                  </a:lnTo>
                </a:path>
              </a:pathLst>
            </a:custGeom>
            <a:solidFill>
              <a:srgbClr val="266DD3"/>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1" name="Freeform 5">
              <a:extLst>
                <a:ext uri="{FF2B5EF4-FFF2-40B4-BE49-F238E27FC236}">
                  <a16:creationId xmlns:a16="http://schemas.microsoft.com/office/drawing/2014/main" id="{93D54A83-B682-BA78-5365-63B9375BC7EB}"/>
                </a:ext>
              </a:extLst>
            </p:cNvPr>
            <p:cNvSpPr>
              <a:spLocks noChangeArrowheads="1"/>
            </p:cNvSpPr>
            <p:nvPr/>
          </p:nvSpPr>
          <p:spPr bwMode="auto">
            <a:xfrm>
              <a:off x="2825016" y="5923817"/>
              <a:ext cx="8698892" cy="2956413"/>
            </a:xfrm>
            <a:custGeom>
              <a:avLst/>
              <a:gdLst>
                <a:gd name="T0" fmla="*/ 6981 w 6982"/>
                <a:gd name="T1" fmla="*/ 2373 h 2374"/>
                <a:gd name="T2" fmla="*/ 0 w 6982"/>
                <a:gd name="T3" fmla="*/ 2373 h 2374"/>
                <a:gd name="T4" fmla="*/ 0 w 6982"/>
                <a:gd name="T5" fmla="*/ 0 h 2374"/>
                <a:gd name="T6" fmla="*/ 6981 w 6982"/>
                <a:gd name="T7" fmla="*/ 0 h 2374"/>
                <a:gd name="T8" fmla="*/ 6981 w 6982"/>
                <a:gd name="T9" fmla="*/ 2373 h 2374"/>
              </a:gdLst>
              <a:ahLst/>
              <a:cxnLst>
                <a:cxn ang="0">
                  <a:pos x="T0" y="T1"/>
                </a:cxn>
                <a:cxn ang="0">
                  <a:pos x="T2" y="T3"/>
                </a:cxn>
                <a:cxn ang="0">
                  <a:pos x="T4" y="T5"/>
                </a:cxn>
                <a:cxn ang="0">
                  <a:pos x="T6" y="T7"/>
                </a:cxn>
                <a:cxn ang="0">
                  <a:pos x="T8" y="T9"/>
                </a:cxn>
              </a:cxnLst>
              <a:rect l="0" t="0" r="r" b="b"/>
              <a:pathLst>
                <a:path w="6982" h="2374">
                  <a:moveTo>
                    <a:pt x="6981" y="2373"/>
                  </a:moveTo>
                  <a:lnTo>
                    <a:pt x="0" y="2373"/>
                  </a:lnTo>
                  <a:lnTo>
                    <a:pt x="0" y="0"/>
                  </a:lnTo>
                  <a:lnTo>
                    <a:pt x="6981" y="0"/>
                  </a:lnTo>
                  <a:lnTo>
                    <a:pt x="6981" y="2373"/>
                  </a:lnTo>
                </a:path>
              </a:pathLst>
            </a:custGeom>
            <a:solidFill>
              <a:srgbClr val="1E2B3D">
                <a:alpha val="50000"/>
              </a:srgbClr>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2" name="Freeform 6">
              <a:extLst>
                <a:ext uri="{FF2B5EF4-FFF2-40B4-BE49-F238E27FC236}">
                  <a16:creationId xmlns:a16="http://schemas.microsoft.com/office/drawing/2014/main" id="{BEAB09DF-B96E-90B1-5001-B71E5551928C}"/>
                </a:ext>
              </a:extLst>
            </p:cNvPr>
            <p:cNvSpPr>
              <a:spLocks noChangeArrowheads="1"/>
            </p:cNvSpPr>
            <p:nvPr/>
          </p:nvSpPr>
          <p:spPr bwMode="auto">
            <a:xfrm>
              <a:off x="1802910" y="4890721"/>
              <a:ext cx="1027603" cy="3995007"/>
            </a:xfrm>
            <a:custGeom>
              <a:avLst/>
              <a:gdLst>
                <a:gd name="T0" fmla="*/ 823 w 824"/>
                <a:gd name="T1" fmla="*/ 3203 h 3204"/>
                <a:gd name="T2" fmla="*/ 0 w 824"/>
                <a:gd name="T3" fmla="*/ 3203 h 3204"/>
                <a:gd name="T4" fmla="*/ 0 w 824"/>
                <a:gd name="T5" fmla="*/ 0 h 3204"/>
                <a:gd name="T6" fmla="*/ 823 w 824"/>
                <a:gd name="T7" fmla="*/ 0 h 3204"/>
                <a:gd name="T8" fmla="*/ 823 w 824"/>
                <a:gd name="T9" fmla="*/ 3203 h 3204"/>
              </a:gdLst>
              <a:ahLst/>
              <a:cxnLst>
                <a:cxn ang="0">
                  <a:pos x="T0" y="T1"/>
                </a:cxn>
                <a:cxn ang="0">
                  <a:pos x="T2" y="T3"/>
                </a:cxn>
                <a:cxn ang="0">
                  <a:pos x="T4" y="T5"/>
                </a:cxn>
                <a:cxn ang="0">
                  <a:pos x="T6" y="T7"/>
                </a:cxn>
                <a:cxn ang="0">
                  <a:pos x="T8" y="T9"/>
                </a:cxn>
              </a:cxnLst>
              <a:rect l="0" t="0" r="r" b="b"/>
              <a:pathLst>
                <a:path w="824" h="3204">
                  <a:moveTo>
                    <a:pt x="823" y="3203"/>
                  </a:moveTo>
                  <a:lnTo>
                    <a:pt x="0" y="3203"/>
                  </a:lnTo>
                  <a:lnTo>
                    <a:pt x="0" y="0"/>
                  </a:lnTo>
                  <a:lnTo>
                    <a:pt x="823" y="0"/>
                  </a:lnTo>
                  <a:lnTo>
                    <a:pt x="823" y="3203"/>
                  </a:lnTo>
                </a:path>
              </a:pathLst>
            </a:custGeom>
            <a:solidFill>
              <a:srgbClr val="FFFFF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3" name="Freeform: Shape 22">
              <a:extLst>
                <a:ext uri="{FF2B5EF4-FFF2-40B4-BE49-F238E27FC236}">
                  <a16:creationId xmlns:a16="http://schemas.microsoft.com/office/drawing/2014/main" id="{3109AB8F-6681-9199-9093-FE0932E39430}"/>
                </a:ext>
              </a:extLst>
            </p:cNvPr>
            <p:cNvSpPr>
              <a:spLocks noChangeArrowheads="1"/>
            </p:cNvSpPr>
            <p:nvPr/>
          </p:nvSpPr>
          <p:spPr bwMode="auto">
            <a:xfrm>
              <a:off x="2033709" y="5170978"/>
              <a:ext cx="559267" cy="3114523"/>
            </a:xfrm>
            <a:custGeom>
              <a:avLst/>
              <a:gdLst>
                <a:gd name="connsiteX0" fmla="*/ 0 w 559267"/>
                <a:gd name="connsiteY0" fmla="*/ 3060820 h 3114523"/>
                <a:gd name="connsiteX1" fmla="*/ 559267 w 559267"/>
                <a:gd name="connsiteY1" fmla="*/ 3060820 h 3114523"/>
                <a:gd name="connsiteX2" fmla="*/ 559267 w 559267"/>
                <a:gd name="connsiteY2" fmla="*/ 3114523 h 3114523"/>
                <a:gd name="connsiteX3" fmla="*/ 0 w 559267"/>
                <a:gd name="connsiteY3" fmla="*/ 3114523 h 3114523"/>
                <a:gd name="connsiteX4" fmla="*/ 0 w 559267"/>
                <a:gd name="connsiteY4" fmla="*/ 2868490 h 3114523"/>
                <a:gd name="connsiteX5" fmla="*/ 559267 w 559267"/>
                <a:gd name="connsiteY5" fmla="*/ 2868490 h 3114523"/>
                <a:gd name="connsiteX6" fmla="*/ 559267 w 559267"/>
                <a:gd name="connsiteY6" fmla="*/ 2977159 h 3114523"/>
                <a:gd name="connsiteX7" fmla="*/ 0 w 559267"/>
                <a:gd name="connsiteY7" fmla="*/ 2977159 h 3114523"/>
                <a:gd name="connsiteX8" fmla="*/ 0 w 559267"/>
                <a:gd name="connsiteY8" fmla="*/ 2434368 h 3114523"/>
                <a:gd name="connsiteX9" fmla="*/ 559267 w 559267"/>
                <a:gd name="connsiteY9" fmla="*/ 2434368 h 3114523"/>
                <a:gd name="connsiteX10" fmla="*/ 559267 w 559267"/>
                <a:gd name="connsiteY10" fmla="*/ 2784818 h 3114523"/>
                <a:gd name="connsiteX11" fmla="*/ 0 w 559267"/>
                <a:gd name="connsiteY11" fmla="*/ 2784818 h 3114523"/>
                <a:gd name="connsiteX12" fmla="*/ 0 w 559267"/>
                <a:gd name="connsiteY12" fmla="*/ 2110154 h 3114523"/>
                <a:gd name="connsiteX13" fmla="*/ 559267 w 559267"/>
                <a:gd name="connsiteY13" fmla="*/ 2110154 h 3114523"/>
                <a:gd name="connsiteX14" fmla="*/ 559267 w 559267"/>
                <a:gd name="connsiteY14" fmla="*/ 2251775 h 3114523"/>
                <a:gd name="connsiteX15" fmla="*/ 0 w 559267"/>
                <a:gd name="connsiteY15" fmla="*/ 2251775 h 3114523"/>
                <a:gd name="connsiteX16" fmla="*/ 0 w 559267"/>
                <a:gd name="connsiteY16" fmla="*/ 1989259 h 3114523"/>
                <a:gd name="connsiteX17" fmla="*/ 559267 w 559267"/>
                <a:gd name="connsiteY17" fmla="*/ 1989259 h 3114523"/>
                <a:gd name="connsiteX18" fmla="*/ 559267 w 559267"/>
                <a:gd name="connsiteY18" fmla="*/ 2054002 h 3114523"/>
                <a:gd name="connsiteX19" fmla="*/ 0 w 559267"/>
                <a:gd name="connsiteY19" fmla="*/ 2054002 h 3114523"/>
                <a:gd name="connsiteX20" fmla="*/ 0 w 559267"/>
                <a:gd name="connsiteY20" fmla="*/ 1873859 h 3114523"/>
                <a:gd name="connsiteX21" fmla="*/ 559267 w 559267"/>
                <a:gd name="connsiteY21" fmla="*/ 1873859 h 3114523"/>
                <a:gd name="connsiteX22" fmla="*/ 559267 w 559267"/>
                <a:gd name="connsiteY22" fmla="*/ 1944022 h 3114523"/>
                <a:gd name="connsiteX23" fmla="*/ 0 w 559267"/>
                <a:gd name="connsiteY23" fmla="*/ 1944022 h 3114523"/>
                <a:gd name="connsiteX24" fmla="*/ 0 w 559267"/>
                <a:gd name="connsiteY24" fmla="*/ 1654051 h 3114523"/>
                <a:gd name="connsiteX25" fmla="*/ 559267 w 559267"/>
                <a:gd name="connsiteY25" fmla="*/ 1654051 h 3114523"/>
                <a:gd name="connsiteX26" fmla="*/ 559267 w 559267"/>
                <a:gd name="connsiteY26" fmla="*/ 1817676 h 3114523"/>
                <a:gd name="connsiteX27" fmla="*/ 0 w 559267"/>
                <a:gd name="connsiteY27" fmla="*/ 1817676 h 3114523"/>
                <a:gd name="connsiteX28" fmla="*/ 0 w 559267"/>
                <a:gd name="connsiteY28" fmla="*/ 1544147 h 3114523"/>
                <a:gd name="connsiteX29" fmla="*/ 559267 w 559267"/>
                <a:gd name="connsiteY29" fmla="*/ 1544147 h 3114523"/>
                <a:gd name="connsiteX30" fmla="*/ 559267 w 559267"/>
                <a:gd name="connsiteY30" fmla="*/ 1614310 h 3114523"/>
                <a:gd name="connsiteX31" fmla="*/ 0 w 559267"/>
                <a:gd name="connsiteY31" fmla="*/ 1614310 h 3114523"/>
                <a:gd name="connsiteX32" fmla="*/ 0 w 559267"/>
                <a:gd name="connsiteY32" fmla="*/ 1379291 h 3114523"/>
                <a:gd name="connsiteX33" fmla="*/ 559267 w 559267"/>
                <a:gd name="connsiteY33" fmla="*/ 1379291 h 3114523"/>
                <a:gd name="connsiteX34" fmla="*/ 559267 w 559267"/>
                <a:gd name="connsiteY34" fmla="*/ 1449454 h 3114523"/>
                <a:gd name="connsiteX35" fmla="*/ 0 w 559267"/>
                <a:gd name="connsiteY35" fmla="*/ 1449454 h 3114523"/>
                <a:gd name="connsiteX36" fmla="*/ 0 w 559267"/>
                <a:gd name="connsiteY36" fmla="*/ 1148493 h 3114523"/>
                <a:gd name="connsiteX37" fmla="*/ 559267 w 559267"/>
                <a:gd name="connsiteY37" fmla="*/ 1148493 h 3114523"/>
                <a:gd name="connsiteX38" fmla="*/ 559267 w 559267"/>
                <a:gd name="connsiteY38" fmla="*/ 1312100 h 3114523"/>
                <a:gd name="connsiteX39" fmla="*/ 0 w 559267"/>
                <a:gd name="connsiteY39" fmla="*/ 1312100 h 3114523"/>
                <a:gd name="connsiteX40" fmla="*/ 0 w 559267"/>
                <a:gd name="connsiteY40" fmla="*/ 1027599 h 3114523"/>
                <a:gd name="connsiteX41" fmla="*/ 559267 w 559267"/>
                <a:gd name="connsiteY41" fmla="*/ 1027599 h 3114523"/>
                <a:gd name="connsiteX42" fmla="*/ 559267 w 559267"/>
                <a:gd name="connsiteY42" fmla="*/ 1097784 h 3114523"/>
                <a:gd name="connsiteX43" fmla="*/ 0 w 559267"/>
                <a:gd name="connsiteY43" fmla="*/ 1097784 h 3114523"/>
                <a:gd name="connsiteX44" fmla="*/ 0 w 559267"/>
                <a:gd name="connsiteY44" fmla="*/ 928685 h 3114523"/>
                <a:gd name="connsiteX45" fmla="*/ 559267 w 559267"/>
                <a:gd name="connsiteY45" fmla="*/ 928685 h 3114523"/>
                <a:gd name="connsiteX46" fmla="*/ 559267 w 559267"/>
                <a:gd name="connsiteY46" fmla="*/ 998848 h 3114523"/>
                <a:gd name="connsiteX47" fmla="*/ 0 w 559267"/>
                <a:gd name="connsiteY47" fmla="*/ 998848 h 3114523"/>
                <a:gd name="connsiteX48" fmla="*/ 0 w 559267"/>
                <a:gd name="connsiteY48" fmla="*/ 329711 h 3114523"/>
                <a:gd name="connsiteX49" fmla="*/ 559267 w 559267"/>
                <a:gd name="connsiteY49" fmla="*/ 329711 h 3114523"/>
                <a:gd name="connsiteX50" fmla="*/ 559267 w 559267"/>
                <a:gd name="connsiteY50" fmla="*/ 680160 h 3114523"/>
                <a:gd name="connsiteX51" fmla="*/ 0 w 559267"/>
                <a:gd name="connsiteY51" fmla="*/ 680160 h 3114523"/>
                <a:gd name="connsiteX52" fmla="*/ 0 w 559267"/>
                <a:gd name="connsiteY52" fmla="*/ 137378 h 3114523"/>
                <a:gd name="connsiteX53" fmla="*/ 559267 w 559267"/>
                <a:gd name="connsiteY53" fmla="*/ 137378 h 3114523"/>
                <a:gd name="connsiteX54" fmla="*/ 559267 w 559267"/>
                <a:gd name="connsiteY54" fmla="*/ 246047 h 3114523"/>
                <a:gd name="connsiteX55" fmla="*/ 0 w 559267"/>
                <a:gd name="connsiteY55" fmla="*/ 246047 h 3114523"/>
                <a:gd name="connsiteX56" fmla="*/ 0 w 559267"/>
                <a:gd name="connsiteY56" fmla="*/ 0 h 3114523"/>
                <a:gd name="connsiteX57" fmla="*/ 559267 w 559267"/>
                <a:gd name="connsiteY57" fmla="*/ 0 h 3114523"/>
                <a:gd name="connsiteX58" fmla="*/ 559267 w 559267"/>
                <a:gd name="connsiteY58" fmla="*/ 53674 h 3114523"/>
                <a:gd name="connsiteX59" fmla="*/ 0 w 559267"/>
                <a:gd name="connsiteY59" fmla="*/ 53674 h 311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59267" h="3114523">
                  <a:moveTo>
                    <a:pt x="0" y="3060820"/>
                  </a:moveTo>
                  <a:lnTo>
                    <a:pt x="559267" y="3060820"/>
                  </a:lnTo>
                  <a:lnTo>
                    <a:pt x="559267" y="3114523"/>
                  </a:lnTo>
                  <a:lnTo>
                    <a:pt x="0" y="3114523"/>
                  </a:lnTo>
                  <a:close/>
                  <a:moveTo>
                    <a:pt x="0" y="2868490"/>
                  </a:moveTo>
                  <a:lnTo>
                    <a:pt x="559267" y="2868490"/>
                  </a:lnTo>
                  <a:lnTo>
                    <a:pt x="559267" y="2977159"/>
                  </a:lnTo>
                  <a:lnTo>
                    <a:pt x="0" y="2977159"/>
                  </a:lnTo>
                  <a:close/>
                  <a:moveTo>
                    <a:pt x="0" y="2434368"/>
                  </a:moveTo>
                  <a:lnTo>
                    <a:pt x="559267" y="2434368"/>
                  </a:lnTo>
                  <a:lnTo>
                    <a:pt x="559267" y="2784818"/>
                  </a:lnTo>
                  <a:lnTo>
                    <a:pt x="0" y="2784818"/>
                  </a:lnTo>
                  <a:close/>
                  <a:moveTo>
                    <a:pt x="0" y="2110154"/>
                  </a:moveTo>
                  <a:lnTo>
                    <a:pt x="559267" y="2110154"/>
                  </a:lnTo>
                  <a:lnTo>
                    <a:pt x="559267" y="2251775"/>
                  </a:lnTo>
                  <a:lnTo>
                    <a:pt x="0" y="2251775"/>
                  </a:lnTo>
                  <a:close/>
                  <a:moveTo>
                    <a:pt x="0" y="1989259"/>
                  </a:moveTo>
                  <a:lnTo>
                    <a:pt x="559267" y="1989259"/>
                  </a:lnTo>
                  <a:lnTo>
                    <a:pt x="559267" y="2054002"/>
                  </a:lnTo>
                  <a:lnTo>
                    <a:pt x="0" y="2054002"/>
                  </a:lnTo>
                  <a:close/>
                  <a:moveTo>
                    <a:pt x="0" y="1873859"/>
                  </a:moveTo>
                  <a:lnTo>
                    <a:pt x="559267" y="1873859"/>
                  </a:lnTo>
                  <a:lnTo>
                    <a:pt x="559267" y="1944022"/>
                  </a:lnTo>
                  <a:lnTo>
                    <a:pt x="0" y="1944022"/>
                  </a:lnTo>
                  <a:close/>
                  <a:moveTo>
                    <a:pt x="0" y="1654051"/>
                  </a:moveTo>
                  <a:lnTo>
                    <a:pt x="559267" y="1654051"/>
                  </a:lnTo>
                  <a:lnTo>
                    <a:pt x="559267" y="1817676"/>
                  </a:lnTo>
                  <a:lnTo>
                    <a:pt x="0" y="1817676"/>
                  </a:lnTo>
                  <a:close/>
                  <a:moveTo>
                    <a:pt x="0" y="1544147"/>
                  </a:moveTo>
                  <a:lnTo>
                    <a:pt x="559267" y="1544147"/>
                  </a:lnTo>
                  <a:lnTo>
                    <a:pt x="559267" y="1614310"/>
                  </a:lnTo>
                  <a:lnTo>
                    <a:pt x="0" y="1614310"/>
                  </a:lnTo>
                  <a:close/>
                  <a:moveTo>
                    <a:pt x="0" y="1379291"/>
                  </a:moveTo>
                  <a:lnTo>
                    <a:pt x="559267" y="1379291"/>
                  </a:lnTo>
                  <a:lnTo>
                    <a:pt x="559267" y="1449454"/>
                  </a:lnTo>
                  <a:lnTo>
                    <a:pt x="0" y="1449454"/>
                  </a:lnTo>
                  <a:close/>
                  <a:moveTo>
                    <a:pt x="0" y="1148493"/>
                  </a:moveTo>
                  <a:lnTo>
                    <a:pt x="559267" y="1148493"/>
                  </a:lnTo>
                  <a:lnTo>
                    <a:pt x="559267" y="1312100"/>
                  </a:lnTo>
                  <a:lnTo>
                    <a:pt x="0" y="1312100"/>
                  </a:lnTo>
                  <a:close/>
                  <a:moveTo>
                    <a:pt x="0" y="1027599"/>
                  </a:moveTo>
                  <a:lnTo>
                    <a:pt x="559267" y="1027599"/>
                  </a:lnTo>
                  <a:lnTo>
                    <a:pt x="559267" y="1097784"/>
                  </a:lnTo>
                  <a:lnTo>
                    <a:pt x="0" y="1097784"/>
                  </a:lnTo>
                  <a:close/>
                  <a:moveTo>
                    <a:pt x="0" y="928685"/>
                  </a:moveTo>
                  <a:lnTo>
                    <a:pt x="559267" y="928685"/>
                  </a:lnTo>
                  <a:lnTo>
                    <a:pt x="559267" y="998848"/>
                  </a:lnTo>
                  <a:lnTo>
                    <a:pt x="0" y="998848"/>
                  </a:lnTo>
                  <a:close/>
                  <a:moveTo>
                    <a:pt x="0" y="329711"/>
                  </a:moveTo>
                  <a:lnTo>
                    <a:pt x="559267" y="329711"/>
                  </a:lnTo>
                  <a:lnTo>
                    <a:pt x="559267" y="680160"/>
                  </a:lnTo>
                  <a:lnTo>
                    <a:pt x="0" y="680160"/>
                  </a:lnTo>
                  <a:close/>
                  <a:moveTo>
                    <a:pt x="0" y="137378"/>
                  </a:moveTo>
                  <a:lnTo>
                    <a:pt x="559267" y="137378"/>
                  </a:lnTo>
                  <a:lnTo>
                    <a:pt x="559267" y="246047"/>
                  </a:lnTo>
                  <a:lnTo>
                    <a:pt x="0" y="246047"/>
                  </a:lnTo>
                  <a:close/>
                  <a:moveTo>
                    <a:pt x="0" y="0"/>
                  </a:moveTo>
                  <a:lnTo>
                    <a:pt x="559267" y="0"/>
                  </a:lnTo>
                  <a:lnTo>
                    <a:pt x="559267" y="53674"/>
                  </a:lnTo>
                  <a:lnTo>
                    <a:pt x="0" y="53674"/>
                  </a:lnTo>
                  <a:close/>
                </a:path>
              </a:pathLst>
            </a:custGeom>
            <a:solidFill>
              <a:srgbClr val="1E2B3D"/>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4" name="Freeform: Shape 23">
              <a:extLst>
                <a:ext uri="{FF2B5EF4-FFF2-40B4-BE49-F238E27FC236}">
                  <a16:creationId xmlns:a16="http://schemas.microsoft.com/office/drawing/2014/main" id="{35E951F9-405F-60B8-3128-E50C23BA502C}"/>
                </a:ext>
              </a:extLst>
            </p:cNvPr>
            <p:cNvSpPr>
              <a:spLocks noChangeArrowheads="1"/>
            </p:cNvSpPr>
            <p:nvPr/>
          </p:nvSpPr>
          <p:spPr bwMode="auto">
            <a:xfrm>
              <a:off x="3099775" y="5044586"/>
              <a:ext cx="5263145" cy="570250"/>
            </a:xfrm>
            <a:custGeom>
              <a:avLst/>
              <a:gdLst>
                <a:gd name="connsiteX0" fmla="*/ 3582866 w 5263145"/>
                <a:gd name="connsiteY0" fmla="*/ 340701 h 570250"/>
                <a:gd name="connsiteX1" fmla="*/ 5257658 w 5263145"/>
                <a:gd name="connsiteY1" fmla="*/ 340701 h 570250"/>
                <a:gd name="connsiteX2" fmla="*/ 5257658 w 5263145"/>
                <a:gd name="connsiteY2" fmla="*/ 564768 h 570250"/>
                <a:gd name="connsiteX3" fmla="*/ 3582866 w 5263145"/>
                <a:gd name="connsiteY3" fmla="*/ 564768 h 570250"/>
                <a:gd name="connsiteX4" fmla="*/ 4511555 w 5263145"/>
                <a:gd name="connsiteY4" fmla="*/ 0 h 570250"/>
                <a:gd name="connsiteX5" fmla="*/ 5263145 w 5263145"/>
                <a:gd name="connsiteY5" fmla="*/ 0 h 570250"/>
                <a:gd name="connsiteX6" fmla="*/ 5263145 w 5263145"/>
                <a:gd name="connsiteY6" fmla="*/ 224074 h 570250"/>
                <a:gd name="connsiteX7" fmla="*/ 4511555 w 5263145"/>
                <a:gd name="connsiteY7" fmla="*/ 224074 h 570250"/>
                <a:gd name="connsiteX8" fmla="*/ 3582866 w 5263145"/>
                <a:gd name="connsiteY8" fmla="*/ 0 h 570250"/>
                <a:gd name="connsiteX9" fmla="*/ 4350944 w 5263145"/>
                <a:gd name="connsiteY9" fmla="*/ 0 h 570250"/>
                <a:gd name="connsiteX10" fmla="*/ 4350944 w 5263145"/>
                <a:gd name="connsiteY10" fmla="*/ 224074 h 570250"/>
                <a:gd name="connsiteX11" fmla="*/ 3582866 w 5263145"/>
                <a:gd name="connsiteY11" fmla="*/ 224074 h 570250"/>
                <a:gd name="connsiteX12" fmla="*/ 0 w 5263145"/>
                <a:gd name="connsiteY12" fmla="*/ 0 h 570250"/>
                <a:gd name="connsiteX13" fmla="*/ 3301366 w 5263145"/>
                <a:gd name="connsiteY13" fmla="*/ 0 h 570250"/>
                <a:gd name="connsiteX14" fmla="*/ 3301366 w 5263145"/>
                <a:gd name="connsiteY14" fmla="*/ 570250 h 570250"/>
                <a:gd name="connsiteX15" fmla="*/ 0 w 5263145"/>
                <a:gd name="connsiteY15" fmla="*/ 570250 h 57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145" h="570250">
                  <a:moveTo>
                    <a:pt x="3582866" y="340701"/>
                  </a:moveTo>
                  <a:lnTo>
                    <a:pt x="5257658" y="340701"/>
                  </a:lnTo>
                  <a:lnTo>
                    <a:pt x="5257658" y="564768"/>
                  </a:lnTo>
                  <a:lnTo>
                    <a:pt x="3582866" y="564768"/>
                  </a:lnTo>
                  <a:close/>
                  <a:moveTo>
                    <a:pt x="4511555" y="0"/>
                  </a:moveTo>
                  <a:lnTo>
                    <a:pt x="5263145" y="0"/>
                  </a:lnTo>
                  <a:lnTo>
                    <a:pt x="5263145" y="224074"/>
                  </a:lnTo>
                  <a:lnTo>
                    <a:pt x="4511555" y="224074"/>
                  </a:lnTo>
                  <a:close/>
                  <a:moveTo>
                    <a:pt x="3582866" y="0"/>
                  </a:moveTo>
                  <a:lnTo>
                    <a:pt x="4350944" y="0"/>
                  </a:lnTo>
                  <a:lnTo>
                    <a:pt x="4350944" y="224074"/>
                  </a:lnTo>
                  <a:lnTo>
                    <a:pt x="3582866" y="224074"/>
                  </a:lnTo>
                  <a:close/>
                  <a:moveTo>
                    <a:pt x="0" y="0"/>
                  </a:moveTo>
                  <a:lnTo>
                    <a:pt x="3301366" y="0"/>
                  </a:lnTo>
                  <a:lnTo>
                    <a:pt x="3301366" y="570250"/>
                  </a:lnTo>
                  <a:lnTo>
                    <a:pt x="0" y="570250"/>
                  </a:lnTo>
                  <a:close/>
                </a:path>
              </a:pathLst>
            </a:custGeom>
            <a:solidFill>
              <a:srgbClr val="1E2B3D">
                <a:alpha val="50000"/>
              </a:srgb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5" name="Freeform: Shape 24">
              <a:extLst>
                <a:ext uri="{FF2B5EF4-FFF2-40B4-BE49-F238E27FC236}">
                  <a16:creationId xmlns:a16="http://schemas.microsoft.com/office/drawing/2014/main" id="{BC13069F-2160-7424-118B-EAF52B352915}"/>
                </a:ext>
              </a:extLst>
            </p:cNvPr>
            <p:cNvSpPr>
              <a:spLocks noChangeArrowheads="1"/>
            </p:cNvSpPr>
            <p:nvPr/>
          </p:nvSpPr>
          <p:spPr bwMode="auto">
            <a:xfrm>
              <a:off x="8891710" y="4604971"/>
              <a:ext cx="64649" cy="4543261"/>
            </a:xfrm>
            <a:custGeom>
              <a:avLst/>
              <a:gdLst>
                <a:gd name="connsiteX0" fmla="*/ 0 w 64649"/>
                <a:gd name="connsiteY0" fmla="*/ 4385164 h 4543261"/>
                <a:gd name="connsiteX1" fmla="*/ 64649 w 64649"/>
                <a:gd name="connsiteY1" fmla="*/ 4385164 h 4543261"/>
                <a:gd name="connsiteX2" fmla="*/ 64649 w 64649"/>
                <a:gd name="connsiteY2" fmla="*/ 4543261 h 4543261"/>
                <a:gd name="connsiteX3" fmla="*/ 0 w 64649"/>
                <a:gd name="connsiteY3" fmla="*/ 4543261 h 4543261"/>
                <a:gd name="connsiteX4" fmla="*/ 0 w 64649"/>
                <a:gd name="connsiteY4" fmla="*/ 3885282 h 4543261"/>
                <a:gd name="connsiteX5" fmla="*/ 64649 w 64649"/>
                <a:gd name="connsiteY5" fmla="*/ 3885282 h 4543261"/>
                <a:gd name="connsiteX6" fmla="*/ 64649 w 64649"/>
                <a:gd name="connsiteY6" fmla="*/ 4180597 h 4543261"/>
                <a:gd name="connsiteX7" fmla="*/ 0 w 64649"/>
                <a:gd name="connsiteY7" fmla="*/ 4180597 h 4543261"/>
                <a:gd name="connsiteX8" fmla="*/ 0 w 64649"/>
                <a:gd name="connsiteY8" fmla="*/ 3381875 h 4543261"/>
                <a:gd name="connsiteX9" fmla="*/ 64649 w 64649"/>
                <a:gd name="connsiteY9" fmla="*/ 3381875 h 4543261"/>
                <a:gd name="connsiteX10" fmla="*/ 64649 w 64649"/>
                <a:gd name="connsiteY10" fmla="*/ 3677190 h 4543261"/>
                <a:gd name="connsiteX11" fmla="*/ 0 w 64649"/>
                <a:gd name="connsiteY11" fmla="*/ 3677190 h 4543261"/>
                <a:gd name="connsiteX12" fmla="*/ 0 w 64649"/>
                <a:gd name="connsiteY12" fmla="*/ 2878469 h 4543261"/>
                <a:gd name="connsiteX13" fmla="*/ 64649 w 64649"/>
                <a:gd name="connsiteY13" fmla="*/ 2878469 h 4543261"/>
                <a:gd name="connsiteX14" fmla="*/ 64649 w 64649"/>
                <a:gd name="connsiteY14" fmla="*/ 3173784 h 4543261"/>
                <a:gd name="connsiteX15" fmla="*/ 0 w 64649"/>
                <a:gd name="connsiteY15" fmla="*/ 3173784 h 4543261"/>
                <a:gd name="connsiteX16" fmla="*/ 0 w 64649"/>
                <a:gd name="connsiteY16" fmla="*/ 2375062 h 4543261"/>
                <a:gd name="connsiteX17" fmla="*/ 64649 w 64649"/>
                <a:gd name="connsiteY17" fmla="*/ 2375062 h 4543261"/>
                <a:gd name="connsiteX18" fmla="*/ 64649 w 64649"/>
                <a:gd name="connsiteY18" fmla="*/ 2671624 h 4543261"/>
                <a:gd name="connsiteX19" fmla="*/ 0 w 64649"/>
                <a:gd name="connsiteY19" fmla="*/ 2671624 h 4543261"/>
                <a:gd name="connsiteX20" fmla="*/ 0 w 64649"/>
                <a:gd name="connsiteY20" fmla="*/ 1872902 h 4543261"/>
                <a:gd name="connsiteX21" fmla="*/ 64649 w 64649"/>
                <a:gd name="connsiteY21" fmla="*/ 1872902 h 4543261"/>
                <a:gd name="connsiteX22" fmla="*/ 64649 w 64649"/>
                <a:gd name="connsiteY22" fmla="*/ 2169463 h 4543261"/>
                <a:gd name="connsiteX23" fmla="*/ 0 w 64649"/>
                <a:gd name="connsiteY23" fmla="*/ 2169463 h 4543261"/>
                <a:gd name="connsiteX24" fmla="*/ 0 w 64649"/>
                <a:gd name="connsiteY24" fmla="*/ 1370742 h 4543261"/>
                <a:gd name="connsiteX25" fmla="*/ 64649 w 64649"/>
                <a:gd name="connsiteY25" fmla="*/ 1370742 h 4543261"/>
                <a:gd name="connsiteX26" fmla="*/ 64649 w 64649"/>
                <a:gd name="connsiteY26" fmla="*/ 1666057 h 4543261"/>
                <a:gd name="connsiteX27" fmla="*/ 0 w 64649"/>
                <a:gd name="connsiteY27" fmla="*/ 1666057 h 4543261"/>
                <a:gd name="connsiteX28" fmla="*/ 0 w 64649"/>
                <a:gd name="connsiteY28" fmla="*/ 867335 h 4543261"/>
                <a:gd name="connsiteX29" fmla="*/ 64649 w 64649"/>
                <a:gd name="connsiteY29" fmla="*/ 867335 h 4543261"/>
                <a:gd name="connsiteX30" fmla="*/ 64649 w 64649"/>
                <a:gd name="connsiteY30" fmla="*/ 1162650 h 4543261"/>
                <a:gd name="connsiteX31" fmla="*/ 0 w 64649"/>
                <a:gd name="connsiteY31" fmla="*/ 1162650 h 4543261"/>
                <a:gd name="connsiteX32" fmla="*/ 0 w 64649"/>
                <a:gd name="connsiteY32" fmla="*/ 362683 h 4543261"/>
                <a:gd name="connsiteX33" fmla="*/ 64649 w 64649"/>
                <a:gd name="connsiteY33" fmla="*/ 362683 h 4543261"/>
                <a:gd name="connsiteX34" fmla="*/ 64649 w 64649"/>
                <a:gd name="connsiteY34" fmla="*/ 659244 h 4543261"/>
                <a:gd name="connsiteX35" fmla="*/ 0 w 64649"/>
                <a:gd name="connsiteY35" fmla="*/ 659244 h 4543261"/>
                <a:gd name="connsiteX36" fmla="*/ 0 w 64649"/>
                <a:gd name="connsiteY36" fmla="*/ 0 h 4543261"/>
                <a:gd name="connsiteX37" fmla="*/ 64649 w 64649"/>
                <a:gd name="connsiteY37" fmla="*/ 0 h 4543261"/>
                <a:gd name="connsiteX38" fmla="*/ 64649 w 64649"/>
                <a:gd name="connsiteY38" fmla="*/ 158097 h 4543261"/>
                <a:gd name="connsiteX39" fmla="*/ 0 w 64649"/>
                <a:gd name="connsiteY39" fmla="*/ 158097 h 454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649" h="4543261">
                  <a:moveTo>
                    <a:pt x="0" y="4385164"/>
                  </a:moveTo>
                  <a:lnTo>
                    <a:pt x="64649" y="4385164"/>
                  </a:lnTo>
                  <a:lnTo>
                    <a:pt x="64649" y="4543261"/>
                  </a:lnTo>
                  <a:lnTo>
                    <a:pt x="0" y="4543261"/>
                  </a:lnTo>
                  <a:close/>
                  <a:moveTo>
                    <a:pt x="0" y="3885282"/>
                  </a:moveTo>
                  <a:lnTo>
                    <a:pt x="64649" y="3885282"/>
                  </a:lnTo>
                  <a:lnTo>
                    <a:pt x="64649" y="4180597"/>
                  </a:lnTo>
                  <a:lnTo>
                    <a:pt x="0" y="4180597"/>
                  </a:lnTo>
                  <a:close/>
                  <a:moveTo>
                    <a:pt x="0" y="3381875"/>
                  </a:moveTo>
                  <a:lnTo>
                    <a:pt x="64649" y="3381875"/>
                  </a:lnTo>
                  <a:lnTo>
                    <a:pt x="64649" y="3677190"/>
                  </a:lnTo>
                  <a:lnTo>
                    <a:pt x="0" y="3677190"/>
                  </a:lnTo>
                  <a:close/>
                  <a:moveTo>
                    <a:pt x="0" y="2878469"/>
                  </a:moveTo>
                  <a:lnTo>
                    <a:pt x="64649" y="2878469"/>
                  </a:lnTo>
                  <a:lnTo>
                    <a:pt x="64649" y="3173784"/>
                  </a:lnTo>
                  <a:lnTo>
                    <a:pt x="0" y="3173784"/>
                  </a:lnTo>
                  <a:close/>
                  <a:moveTo>
                    <a:pt x="0" y="2375062"/>
                  </a:moveTo>
                  <a:lnTo>
                    <a:pt x="64649" y="2375062"/>
                  </a:lnTo>
                  <a:lnTo>
                    <a:pt x="64649" y="2671624"/>
                  </a:lnTo>
                  <a:lnTo>
                    <a:pt x="0" y="2671624"/>
                  </a:lnTo>
                  <a:close/>
                  <a:moveTo>
                    <a:pt x="0" y="1872902"/>
                  </a:moveTo>
                  <a:lnTo>
                    <a:pt x="64649" y="1872902"/>
                  </a:lnTo>
                  <a:lnTo>
                    <a:pt x="64649" y="2169463"/>
                  </a:lnTo>
                  <a:lnTo>
                    <a:pt x="0" y="2169463"/>
                  </a:lnTo>
                  <a:close/>
                  <a:moveTo>
                    <a:pt x="0" y="1370742"/>
                  </a:moveTo>
                  <a:lnTo>
                    <a:pt x="64649" y="1370742"/>
                  </a:lnTo>
                  <a:lnTo>
                    <a:pt x="64649" y="1666057"/>
                  </a:lnTo>
                  <a:lnTo>
                    <a:pt x="0" y="1666057"/>
                  </a:lnTo>
                  <a:close/>
                  <a:moveTo>
                    <a:pt x="0" y="867335"/>
                  </a:moveTo>
                  <a:lnTo>
                    <a:pt x="64649" y="867335"/>
                  </a:lnTo>
                  <a:lnTo>
                    <a:pt x="64649" y="1162650"/>
                  </a:lnTo>
                  <a:lnTo>
                    <a:pt x="0" y="1162650"/>
                  </a:lnTo>
                  <a:close/>
                  <a:moveTo>
                    <a:pt x="0" y="362683"/>
                  </a:moveTo>
                  <a:lnTo>
                    <a:pt x="64649" y="362683"/>
                  </a:lnTo>
                  <a:lnTo>
                    <a:pt x="64649" y="659244"/>
                  </a:lnTo>
                  <a:lnTo>
                    <a:pt x="0" y="659244"/>
                  </a:lnTo>
                  <a:close/>
                  <a:moveTo>
                    <a:pt x="0" y="0"/>
                  </a:moveTo>
                  <a:lnTo>
                    <a:pt x="64649" y="0"/>
                  </a:lnTo>
                  <a:lnTo>
                    <a:pt x="64649" y="158097"/>
                  </a:lnTo>
                  <a:lnTo>
                    <a:pt x="0" y="158097"/>
                  </a:lnTo>
                  <a:close/>
                </a:path>
              </a:pathLst>
            </a:custGeom>
            <a:solidFill>
              <a:srgbClr val="FFFFFF"/>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6" name="Freeform 31">
              <a:extLst>
                <a:ext uri="{FF2B5EF4-FFF2-40B4-BE49-F238E27FC236}">
                  <a16:creationId xmlns:a16="http://schemas.microsoft.com/office/drawing/2014/main" id="{DBB8BFE7-BA3A-41C2-6E77-C6D9E636F88C}"/>
                </a:ext>
              </a:extLst>
            </p:cNvPr>
            <p:cNvSpPr>
              <a:spLocks noChangeArrowheads="1"/>
            </p:cNvSpPr>
            <p:nvPr/>
          </p:nvSpPr>
          <p:spPr bwMode="auto">
            <a:xfrm>
              <a:off x="9413754" y="5110529"/>
              <a:ext cx="1791433" cy="335208"/>
            </a:xfrm>
            <a:custGeom>
              <a:avLst/>
              <a:gdLst>
                <a:gd name="T0" fmla="*/ 1438 w 1439"/>
                <a:gd name="T1" fmla="*/ 269 h 270"/>
                <a:gd name="T2" fmla="*/ 0 w 1439"/>
                <a:gd name="T3" fmla="*/ 269 h 270"/>
                <a:gd name="T4" fmla="*/ 0 w 1439"/>
                <a:gd name="T5" fmla="*/ 0 h 270"/>
                <a:gd name="T6" fmla="*/ 1438 w 1439"/>
                <a:gd name="T7" fmla="*/ 0 h 270"/>
                <a:gd name="T8" fmla="*/ 1438 w 1439"/>
                <a:gd name="T9" fmla="*/ 269 h 270"/>
              </a:gdLst>
              <a:ahLst/>
              <a:cxnLst>
                <a:cxn ang="0">
                  <a:pos x="T0" y="T1"/>
                </a:cxn>
                <a:cxn ang="0">
                  <a:pos x="T2" y="T3"/>
                </a:cxn>
                <a:cxn ang="0">
                  <a:pos x="T4" y="T5"/>
                </a:cxn>
                <a:cxn ang="0">
                  <a:pos x="T6" y="T7"/>
                </a:cxn>
                <a:cxn ang="0">
                  <a:pos x="T8" y="T9"/>
                </a:cxn>
              </a:cxnLst>
              <a:rect l="0" t="0" r="r" b="b"/>
              <a:pathLst>
                <a:path w="1439" h="270">
                  <a:moveTo>
                    <a:pt x="1438" y="269"/>
                  </a:moveTo>
                  <a:lnTo>
                    <a:pt x="0" y="269"/>
                  </a:lnTo>
                  <a:lnTo>
                    <a:pt x="0" y="0"/>
                  </a:lnTo>
                  <a:lnTo>
                    <a:pt x="1438" y="0"/>
                  </a:lnTo>
                  <a:lnTo>
                    <a:pt x="1438" y="269"/>
                  </a:lnTo>
                </a:path>
              </a:pathLst>
            </a:custGeom>
            <a:solidFill>
              <a:srgbClr val="FFFFFF"/>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7" name="Freeform: Shape 26">
              <a:extLst>
                <a:ext uri="{FF2B5EF4-FFF2-40B4-BE49-F238E27FC236}">
                  <a16:creationId xmlns:a16="http://schemas.microsoft.com/office/drawing/2014/main" id="{4CB98E59-46D0-3D80-3E8F-284AB5333AFE}"/>
                </a:ext>
              </a:extLst>
            </p:cNvPr>
            <p:cNvSpPr>
              <a:spLocks noChangeArrowheads="1"/>
            </p:cNvSpPr>
            <p:nvPr/>
          </p:nvSpPr>
          <p:spPr bwMode="auto">
            <a:xfrm>
              <a:off x="9518161" y="5110530"/>
              <a:ext cx="1570437" cy="333967"/>
            </a:xfrm>
            <a:custGeom>
              <a:avLst/>
              <a:gdLst>
                <a:gd name="connsiteX0" fmla="*/ 1527663 w 1570437"/>
                <a:gd name="connsiteY0" fmla="*/ 0 h 333967"/>
                <a:gd name="connsiteX1" fmla="*/ 1570437 w 1570437"/>
                <a:gd name="connsiteY1" fmla="*/ 0 h 333967"/>
                <a:gd name="connsiteX2" fmla="*/ 1570437 w 1570437"/>
                <a:gd name="connsiteY2" fmla="*/ 333967 h 333967"/>
                <a:gd name="connsiteX3" fmla="*/ 1527663 w 1570437"/>
                <a:gd name="connsiteY3" fmla="*/ 333967 h 333967"/>
                <a:gd name="connsiteX4" fmla="*/ 1423256 w 1570437"/>
                <a:gd name="connsiteY4" fmla="*/ 0 h 333967"/>
                <a:gd name="connsiteX5" fmla="*/ 1466030 w 1570437"/>
                <a:gd name="connsiteY5" fmla="*/ 0 h 333967"/>
                <a:gd name="connsiteX6" fmla="*/ 1466030 w 1570437"/>
                <a:gd name="connsiteY6" fmla="*/ 333967 h 333967"/>
                <a:gd name="connsiteX7" fmla="*/ 1423256 w 1570437"/>
                <a:gd name="connsiteY7" fmla="*/ 333967 h 333967"/>
                <a:gd name="connsiteX8" fmla="*/ 1115525 w 1570437"/>
                <a:gd name="connsiteY8" fmla="*/ 0 h 333967"/>
                <a:gd name="connsiteX9" fmla="*/ 1383541 w 1570437"/>
                <a:gd name="connsiteY9" fmla="*/ 0 h 333967"/>
                <a:gd name="connsiteX10" fmla="*/ 1383541 w 1570437"/>
                <a:gd name="connsiteY10" fmla="*/ 333967 h 333967"/>
                <a:gd name="connsiteX11" fmla="*/ 1115525 w 1570437"/>
                <a:gd name="connsiteY11" fmla="*/ 333967 h 333967"/>
                <a:gd name="connsiteX12" fmla="*/ 1016612 w 1570437"/>
                <a:gd name="connsiteY12" fmla="*/ 0 h 333967"/>
                <a:gd name="connsiteX13" fmla="*/ 1070315 w 1570437"/>
                <a:gd name="connsiteY13" fmla="*/ 0 h 333967"/>
                <a:gd name="connsiteX14" fmla="*/ 1070315 w 1570437"/>
                <a:gd name="connsiteY14" fmla="*/ 333967 h 333967"/>
                <a:gd name="connsiteX15" fmla="*/ 1016612 w 1570437"/>
                <a:gd name="connsiteY15" fmla="*/ 333967 h 333967"/>
                <a:gd name="connsiteX16" fmla="*/ 950670 w 1570437"/>
                <a:gd name="connsiteY16" fmla="*/ 0 h 333967"/>
                <a:gd name="connsiteX17" fmla="*/ 998857 w 1570437"/>
                <a:gd name="connsiteY17" fmla="*/ 0 h 333967"/>
                <a:gd name="connsiteX18" fmla="*/ 998857 w 1570437"/>
                <a:gd name="connsiteY18" fmla="*/ 333967 h 333967"/>
                <a:gd name="connsiteX19" fmla="*/ 950670 w 1570437"/>
                <a:gd name="connsiteY19" fmla="*/ 333967 h 333967"/>
                <a:gd name="connsiteX20" fmla="*/ 818785 w 1570437"/>
                <a:gd name="connsiteY20" fmla="*/ 0 h 333967"/>
                <a:gd name="connsiteX21" fmla="*/ 921949 w 1570437"/>
                <a:gd name="connsiteY21" fmla="*/ 0 h 333967"/>
                <a:gd name="connsiteX22" fmla="*/ 921949 w 1570437"/>
                <a:gd name="connsiteY22" fmla="*/ 333967 h 333967"/>
                <a:gd name="connsiteX23" fmla="*/ 818785 w 1570437"/>
                <a:gd name="connsiteY23" fmla="*/ 333967 h 333967"/>
                <a:gd name="connsiteX24" fmla="*/ 725365 w 1570437"/>
                <a:gd name="connsiteY24" fmla="*/ 0 h 333967"/>
                <a:gd name="connsiteX25" fmla="*/ 773555 w 1570437"/>
                <a:gd name="connsiteY25" fmla="*/ 0 h 333967"/>
                <a:gd name="connsiteX26" fmla="*/ 773555 w 1570437"/>
                <a:gd name="connsiteY26" fmla="*/ 333967 h 333967"/>
                <a:gd name="connsiteX27" fmla="*/ 725365 w 1570437"/>
                <a:gd name="connsiteY27" fmla="*/ 333967 h 333967"/>
                <a:gd name="connsiteX28" fmla="*/ 587987 w 1570437"/>
                <a:gd name="connsiteY28" fmla="*/ 0 h 333967"/>
                <a:gd name="connsiteX29" fmla="*/ 691151 w 1570437"/>
                <a:gd name="connsiteY29" fmla="*/ 0 h 333967"/>
                <a:gd name="connsiteX30" fmla="*/ 691151 w 1570437"/>
                <a:gd name="connsiteY30" fmla="*/ 333967 h 333967"/>
                <a:gd name="connsiteX31" fmla="*/ 587987 w 1570437"/>
                <a:gd name="connsiteY31" fmla="*/ 333967 h 333967"/>
                <a:gd name="connsiteX32" fmla="*/ 186836 w 1570437"/>
                <a:gd name="connsiteY32" fmla="*/ 0 h 333967"/>
                <a:gd name="connsiteX33" fmla="*/ 454855 w 1570437"/>
                <a:gd name="connsiteY33" fmla="*/ 0 h 333967"/>
                <a:gd name="connsiteX34" fmla="*/ 454855 w 1570437"/>
                <a:gd name="connsiteY34" fmla="*/ 333967 h 333967"/>
                <a:gd name="connsiteX35" fmla="*/ 186836 w 1570437"/>
                <a:gd name="connsiteY35" fmla="*/ 333967 h 333967"/>
                <a:gd name="connsiteX36" fmla="*/ 98913 w 1570437"/>
                <a:gd name="connsiteY36" fmla="*/ 0 h 333967"/>
                <a:gd name="connsiteX37" fmla="*/ 141687 w 1570437"/>
                <a:gd name="connsiteY37" fmla="*/ 0 h 333967"/>
                <a:gd name="connsiteX38" fmla="*/ 141687 w 1570437"/>
                <a:gd name="connsiteY38" fmla="*/ 333967 h 333967"/>
                <a:gd name="connsiteX39" fmla="*/ 98913 w 1570437"/>
                <a:gd name="connsiteY39" fmla="*/ 333967 h 333967"/>
                <a:gd name="connsiteX40" fmla="*/ 0 w 1570437"/>
                <a:gd name="connsiteY40" fmla="*/ 0 h 333967"/>
                <a:gd name="connsiteX41" fmla="*/ 42774 w 1570437"/>
                <a:gd name="connsiteY41" fmla="*/ 0 h 333967"/>
                <a:gd name="connsiteX42" fmla="*/ 42774 w 1570437"/>
                <a:gd name="connsiteY42" fmla="*/ 333967 h 333967"/>
                <a:gd name="connsiteX43" fmla="*/ 0 w 1570437"/>
                <a:gd name="connsiteY43" fmla="*/ 333967 h 33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70437" h="333967">
                  <a:moveTo>
                    <a:pt x="1527663" y="0"/>
                  </a:moveTo>
                  <a:lnTo>
                    <a:pt x="1570437" y="0"/>
                  </a:lnTo>
                  <a:lnTo>
                    <a:pt x="1570437" y="333967"/>
                  </a:lnTo>
                  <a:lnTo>
                    <a:pt x="1527663" y="333967"/>
                  </a:lnTo>
                  <a:close/>
                  <a:moveTo>
                    <a:pt x="1423256" y="0"/>
                  </a:moveTo>
                  <a:lnTo>
                    <a:pt x="1466030" y="0"/>
                  </a:lnTo>
                  <a:lnTo>
                    <a:pt x="1466030" y="333967"/>
                  </a:lnTo>
                  <a:lnTo>
                    <a:pt x="1423256" y="333967"/>
                  </a:lnTo>
                  <a:close/>
                  <a:moveTo>
                    <a:pt x="1115525" y="0"/>
                  </a:moveTo>
                  <a:lnTo>
                    <a:pt x="1383541" y="0"/>
                  </a:lnTo>
                  <a:lnTo>
                    <a:pt x="1383541" y="333967"/>
                  </a:lnTo>
                  <a:lnTo>
                    <a:pt x="1115525" y="333967"/>
                  </a:lnTo>
                  <a:close/>
                  <a:moveTo>
                    <a:pt x="1016612" y="0"/>
                  </a:moveTo>
                  <a:lnTo>
                    <a:pt x="1070315" y="0"/>
                  </a:lnTo>
                  <a:lnTo>
                    <a:pt x="1070315" y="333967"/>
                  </a:lnTo>
                  <a:lnTo>
                    <a:pt x="1016612" y="333967"/>
                  </a:lnTo>
                  <a:close/>
                  <a:moveTo>
                    <a:pt x="950670" y="0"/>
                  </a:moveTo>
                  <a:lnTo>
                    <a:pt x="998857" y="0"/>
                  </a:lnTo>
                  <a:lnTo>
                    <a:pt x="998857" y="333967"/>
                  </a:lnTo>
                  <a:lnTo>
                    <a:pt x="950670" y="333967"/>
                  </a:lnTo>
                  <a:close/>
                  <a:moveTo>
                    <a:pt x="818785" y="0"/>
                  </a:moveTo>
                  <a:lnTo>
                    <a:pt x="921949" y="0"/>
                  </a:lnTo>
                  <a:lnTo>
                    <a:pt x="921949" y="333967"/>
                  </a:lnTo>
                  <a:lnTo>
                    <a:pt x="818785" y="333967"/>
                  </a:lnTo>
                  <a:close/>
                  <a:moveTo>
                    <a:pt x="725365" y="0"/>
                  </a:moveTo>
                  <a:lnTo>
                    <a:pt x="773555" y="0"/>
                  </a:lnTo>
                  <a:lnTo>
                    <a:pt x="773555" y="333967"/>
                  </a:lnTo>
                  <a:lnTo>
                    <a:pt x="725365" y="333967"/>
                  </a:lnTo>
                  <a:close/>
                  <a:moveTo>
                    <a:pt x="587987" y="0"/>
                  </a:moveTo>
                  <a:lnTo>
                    <a:pt x="691151" y="0"/>
                  </a:lnTo>
                  <a:lnTo>
                    <a:pt x="691151" y="333967"/>
                  </a:lnTo>
                  <a:lnTo>
                    <a:pt x="587987" y="333967"/>
                  </a:lnTo>
                  <a:close/>
                  <a:moveTo>
                    <a:pt x="186836" y="0"/>
                  </a:moveTo>
                  <a:lnTo>
                    <a:pt x="454855" y="0"/>
                  </a:lnTo>
                  <a:lnTo>
                    <a:pt x="454855" y="333967"/>
                  </a:lnTo>
                  <a:lnTo>
                    <a:pt x="186836" y="333967"/>
                  </a:lnTo>
                  <a:close/>
                  <a:moveTo>
                    <a:pt x="98913" y="0"/>
                  </a:moveTo>
                  <a:lnTo>
                    <a:pt x="141687" y="0"/>
                  </a:lnTo>
                  <a:lnTo>
                    <a:pt x="141687" y="333967"/>
                  </a:lnTo>
                  <a:lnTo>
                    <a:pt x="98913" y="333967"/>
                  </a:lnTo>
                  <a:close/>
                  <a:moveTo>
                    <a:pt x="0" y="0"/>
                  </a:moveTo>
                  <a:lnTo>
                    <a:pt x="42774" y="0"/>
                  </a:lnTo>
                  <a:lnTo>
                    <a:pt x="42774" y="333967"/>
                  </a:lnTo>
                  <a:lnTo>
                    <a:pt x="0" y="333967"/>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8" name="Freeform 43">
              <a:extLst>
                <a:ext uri="{FF2B5EF4-FFF2-40B4-BE49-F238E27FC236}">
                  <a16:creationId xmlns:a16="http://schemas.microsoft.com/office/drawing/2014/main" id="{B485B505-497F-DC11-4D19-DD8621581B54}"/>
                </a:ext>
              </a:extLst>
            </p:cNvPr>
            <p:cNvSpPr>
              <a:spLocks noChangeArrowheads="1"/>
            </p:cNvSpPr>
            <p:nvPr/>
          </p:nvSpPr>
          <p:spPr bwMode="auto">
            <a:xfrm>
              <a:off x="9474199" y="6616212"/>
              <a:ext cx="1769452" cy="1654055"/>
            </a:xfrm>
            <a:custGeom>
              <a:avLst/>
              <a:gdLst>
                <a:gd name="T0" fmla="*/ 1395 w 1422"/>
                <a:gd name="T1" fmla="*/ 690 h 1329"/>
                <a:gd name="T2" fmla="*/ 826 w 1422"/>
                <a:gd name="T3" fmla="*/ 393 h 1329"/>
                <a:gd name="T4" fmla="*/ 826 w 1422"/>
                <a:gd name="T5" fmla="*/ 255 h 1329"/>
                <a:gd name="T6" fmla="*/ 826 w 1422"/>
                <a:gd name="T7" fmla="*/ 255 h 1329"/>
                <a:gd name="T8" fmla="*/ 802 w 1422"/>
                <a:gd name="T9" fmla="*/ 138 h 1329"/>
                <a:gd name="T10" fmla="*/ 802 w 1422"/>
                <a:gd name="T11" fmla="*/ 138 h 1329"/>
                <a:gd name="T12" fmla="*/ 716 w 1422"/>
                <a:gd name="T13" fmla="*/ 1 h 1329"/>
                <a:gd name="T14" fmla="*/ 716 w 1422"/>
                <a:gd name="T15" fmla="*/ 1 h 1329"/>
                <a:gd name="T16" fmla="*/ 627 w 1422"/>
                <a:gd name="T17" fmla="*/ 136 h 1329"/>
                <a:gd name="T18" fmla="*/ 627 w 1422"/>
                <a:gd name="T19" fmla="*/ 136 h 1329"/>
                <a:gd name="T20" fmla="*/ 602 w 1422"/>
                <a:gd name="T21" fmla="*/ 258 h 1329"/>
                <a:gd name="T22" fmla="*/ 602 w 1422"/>
                <a:gd name="T23" fmla="*/ 390 h 1329"/>
                <a:gd name="T24" fmla="*/ 26 w 1422"/>
                <a:gd name="T25" fmla="*/ 690 h 1329"/>
                <a:gd name="T26" fmla="*/ 26 w 1422"/>
                <a:gd name="T27" fmla="*/ 690 h 1329"/>
                <a:gd name="T28" fmla="*/ 0 w 1422"/>
                <a:gd name="T29" fmla="*/ 734 h 1329"/>
                <a:gd name="T30" fmla="*/ 0 w 1422"/>
                <a:gd name="T31" fmla="*/ 734 h 1329"/>
                <a:gd name="T32" fmla="*/ 50 w 1422"/>
                <a:gd name="T33" fmla="*/ 783 h 1329"/>
                <a:gd name="T34" fmla="*/ 313 w 1422"/>
                <a:gd name="T35" fmla="*/ 783 h 1329"/>
                <a:gd name="T36" fmla="*/ 313 w 1422"/>
                <a:gd name="T37" fmla="*/ 783 h 1329"/>
                <a:gd name="T38" fmla="*/ 382 w 1422"/>
                <a:gd name="T39" fmla="*/ 846 h 1329"/>
                <a:gd name="T40" fmla="*/ 382 w 1422"/>
                <a:gd name="T41" fmla="*/ 846 h 1329"/>
                <a:gd name="T42" fmla="*/ 451 w 1422"/>
                <a:gd name="T43" fmla="*/ 783 h 1329"/>
                <a:gd name="T44" fmla="*/ 602 w 1422"/>
                <a:gd name="T45" fmla="*/ 783 h 1329"/>
                <a:gd name="T46" fmla="*/ 602 w 1422"/>
                <a:gd name="T47" fmla="*/ 986 h 1329"/>
                <a:gd name="T48" fmla="*/ 379 w 1422"/>
                <a:gd name="T49" fmla="*/ 1103 h 1329"/>
                <a:gd name="T50" fmla="*/ 379 w 1422"/>
                <a:gd name="T51" fmla="*/ 1103 h 1329"/>
                <a:gd name="T52" fmla="*/ 349 w 1422"/>
                <a:gd name="T53" fmla="*/ 1152 h 1329"/>
                <a:gd name="T54" fmla="*/ 349 w 1422"/>
                <a:gd name="T55" fmla="*/ 1152 h 1329"/>
                <a:gd name="T56" fmla="*/ 404 w 1422"/>
                <a:gd name="T57" fmla="*/ 1207 h 1329"/>
                <a:gd name="T58" fmla="*/ 642 w 1422"/>
                <a:gd name="T59" fmla="*/ 1207 h 1329"/>
                <a:gd name="T60" fmla="*/ 656 w 1422"/>
                <a:gd name="T61" fmla="*/ 1280 h 1329"/>
                <a:gd name="T62" fmla="*/ 656 w 1422"/>
                <a:gd name="T63" fmla="*/ 1280 h 1329"/>
                <a:gd name="T64" fmla="*/ 714 w 1422"/>
                <a:gd name="T65" fmla="*/ 1328 h 1329"/>
                <a:gd name="T66" fmla="*/ 714 w 1422"/>
                <a:gd name="T67" fmla="*/ 1328 h 1329"/>
                <a:gd name="T68" fmla="*/ 772 w 1422"/>
                <a:gd name="T69" fmla="*/ 1280 h 1329"/>
                <a:gd name="T70" fmla="*/ 785 w 1422"/>
                <a:gd name="T71" fmla="*/ 1207 h 1329"/>
                <a:gd name="T72" fmla="*/ 1023 w 1422"/>
                <a:gd name="T73" fmla="*/ 1207 h 1329"/>
                <a:gd name="T74" fmla="*/ 1023 w 1422"/>
                <a:gd name="T75" fmla="*/ 1207 h 1329"/>
                <a:gd name="T76" fmla="*/ 1078 w 1422"/>
                <a:gd name="T77" fmla="*/ 1152 h 1329"/>
                <a:gd name="T78" fmla="*/ 1078 w 1422"/>
                <a:gd name="T79" fmla="*/ 1152 h 1329"/>
                <a:gd name="T80" fmla="*/ 1048 w 1422"/>
                <a:gd name="T81" fmla="*/ 1103 h 1329"/>
                <a:gd name="T82" fmla="*/ 826 w 1422"/>
                <a:gd name="T83" fmla="*/ 986 h 1329"/>
                <a:gd name="T84" fmla="*/ 826 w 1422"/>
                <a:gd name="T85" fmla="*/ 986 h 1329"/>
                <a:gd name="T86" fmla="*/ 826 w 1422"/>
                <a:gd name="T87" fmla="*/ 783 h 1329"/>
                <a:gd name="T88" fmla="*/ 970 w 1422"/>
                <a:gd name="T89" fmla="*/ 783 h 1329"/>
                <a:gd name="T90" fmla="*/ 970 w 1422"/>
                <a:gd name="T91" fmla="*/ 783 h 1329"/>
                <a:gd name="T92" fmla="*/ 1039 w 1422"/>
                <a:gd name="T93" fmla="*/ 846 h 1329"/>
                <a:gd name="T94" fmla="*/ 1039 w 1422"/>
                <a:gd name="T95" fmla="*/ 846 h 1329"/>
                <a:gd name="T96" fmla="*/ 1108 w 1422"/>
                <a:gd name="T97" fmla="*/ 783 h 1329"/>
                <a:gd name="T98" fmla="*/ 1372 w 1422"/>
                <a:gd name="T99" fmla="*/ 783 h 1329"/>
                <a:gd name="T100" fmla="*/ 1372 w 1422"/>
                <a:gd name="T101" fmla="*/ 783 h 1329"/>
                <a:gd name="T102" fmla="*/ 1421 w 1422"/>
                <a:gd name="T103" fmla="*/ 734 h 1329"/>
                <a:gd name="T104" fmla="*/ 1421 w 1422"/>
                <a:gd name="T105" fmla="*/ 734 h 1329"/>
                <a:gd name="T106" fmla="*/ 1395 w 1422"/>
                <a:gd name="T107" fmla="*/ 69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22" h="1329">
                  <a:moveTo>
                    <a:pt x="1395" y="690"/>
                  </a:moveTo>
                  <a:lnTo>
                    <a:pt x="826" y="393"/>
                  </a:lnTo>
                  <a:lnTo>
                    <a:pt x="826" y="255"/>
                  </a:lnTo>
                  <a:lnTo>
                    <a:pt x="826" y="255"/>
                  </a:lnTo>
                  <a:cubicBezTo>
                    <a:pt x="826" y="215"/>
                    <a:pt x="818" y="175"/>
                    <a:pt x="802" y="138"/>
                  </a:cubicBezTo>
                  <a:lnTo>
                    <a:pt x="802" y="138"/>
                  </a:lnTo>
                  <a:cubicBezTo>
                    <a:pt x="779" y="79"/>
                    <a:pt x="742" y="1"/>
                    <a:pt x="716" y="1"/>
                  </a:cubicBezTo>
                  <a:lnTo>
                    <a:pt x="716" y="1"/>
                  </a:lnTo>
                  <a:cubicBezTo>
                    <a:pt x="689" y="0"/>
                    <a:pt x="651" y="77"/>
                    <a:pt x="627" y="136"/>
                  </a:cubicBezTo>
                  <a:lnTo>
                    <a:pt x="627" y="136"/>
                  </a:lnTo>
                  <a:cubicBezTo>
                    <a:pt x="611" y="175"/>
                    <a:pt x="602" y="216"/>
                    <a:pt x="602" y="258"/>
                  </a:cubicBezTo>
                  <a:lnTo>
                    <a:pt x="602" y="390"/>
                  </a:lnTo>
                  <a:lnTo>
                    <a:pt x="26" y="690"/>
                  </a:lnTo>
                  <a:lnTo>
                    <a:pt x="26" y="690"/>
                  </a:lnTo>
                  <a:cubicBezTo>
                    <a:pt x="10" y="698"/>
                    <a:pt x="0" y="716"/>
                    <a:pt x="0" y="734"/>
                  </a:cubicBezTo>
                  <a:lnTo>
                    <a:pt x="0" y="734"/>
                  </a:lnTo>
                  <a:cubicBezTo>
                    <a:pt x="0" y="761"/>
                    <a:pt x="22" y="783"/>
                    <a:pt x="50" y="783"/>
                  </a:cubicBezTo>
                  <a:lnTo>
                    <a:pt x="313" y="783"/>
                  </a:lnTo>
                  <a:lnTo>
                    <a:pt x="313" y="783"/>
                  </a:lnTo>
                  <a:cubicBezTo>
                    <a:pt x="317" y="818"/>
                    <a:pt x="346" y="846"/>
                    <a:pt x="382" y="846"/>
                  </a:cubicBezTo>
                  <a:lnTo>
                    <a:pt x="382" y="846"/>
                  </a:lnTo>
                  <a:cubicBezTo>
                    <a:pt x="418" y="846"/>
                    <a:pt x="448" y="818"/>
                    <a:pt x="451" y="783"/>
                  </a:cubicBezTo>
                  <a:lnTo>
                    <a:pt x="602" y="783"/>
                  </a:lnTo>
                  <a:lnTo>
                    <a:pt x="602" y="986"/>
                  </a:lnTo>
                  <a:lnTo>
                    <a:pt x="379" y="1103"/>
                  </a:lnTo>
                  <a:lnTo>
                    <a:pt x="379" y="1103"/>
                  </a:lnTo>
                  <a:cubicBezTo>
                    <a:pt x="360" y="1113"/>
                    <a:pt x="349" y="1131"/>
                    <a:pt x="349" y="1152"/>
                  </a:cubicBezTo>
                  <a:lnTo>
                    <a:pt x="349" y="1152"/>
                  </a:lnTo>
                  <a:cubicBezTo>
                    <a:pt x="349" y="1183"/>
                    <a:pt x="374" y="1207"/>
                    <a:pt x="404" y="1207"/>
                  </a:cubicBezTo>
                  <a:lnTo>
                    <a:pt x="642" y="1207"/>
                  </a:lnTo>
                  <a:lnTo>
                    <a:pt x="656" y="1280"/>
                  </a:lnTo>
                  <a:lnTo>
                    <a:pt x="656" y="1280"/>
                  </a:lnTo>
                  <a:cubicBezTo>
                    <a:pt x="661" y="1308"/>
                    <a:pt x="685" y="1328"/>
                    <a:pt x="714" y="1328"/>
                  </a:cubicBezTo>
                  <a:lnTo>
                    <a:pt x="714" y="1328"/>
                  </a:lnTo>
                  <a:cubicBezTo>
                    <a:pt x="742" y="1328"/>
                    <a:pt x="766" y="1308"/>
                    <a:pt x="772" y="1280"/>
                  </a:cubicBezTo>
                  <a:lnTo>
                    <a:pt x="785" y="1207"/>
                  </a:lnTo>
                  <a:lnTo>
                    <a:pt x="1023" y="1207"/>
                  </a:lnTo>
                  <a:lnTo>
                    <a:pt x="1023" y="1207"/>
                  </a:lnTo>
                  <a:cubicBezTo>
                    <a:pt x="1053" y="1207"/>
                    <a:pt x="1078" y="1183"/>
                    <a:pt x="1078" y="1152"/>
                  </a:cubicBezTo>
                  <a:lnTo>
                    <a:pt x="1078" y="1152"/>
                  </a:lnTo>
                  <a:cubicBezTo>
                    <a:pt x="1078" y="1131"/>
                    <a:pt x="1067" y="1113"/>
                    <a:pt x="1048" y="1103"/>
                  </a:cubicBezTo>
                  <a:lnTo>
                    <a:pt x="826" y="986"/>
                  </a:lnTo>
                  <a:lnTo>
                    <a:pt x="826" y="986"/>
                  </a:lnTo>
                  <a:lnTo>
                    <a:pt x="826" y="783"/>
                  </a:lnTo>
                  <a:lnTo>
                    <a:pt x="970" y="783"/>
                  </a:lnTo>
                  <a:lnTo>
                    <a:pt x="970" y="783"/>
                  </a:lnTo>
                  <a:cubicBezTo>
                    <a:pt x="974" y="818"/>
                    <a:pt x="1003" y="846"/>
                    <a:pt x="1039" y="846"/>
                  </a:cubicBezTo>
                  <a:lnTo>
                    <a:pt x="1039" y="846"/>
                  </a:lnTo>
                  <a:cubicBezTo>
                    <a:pt x="1075" y="846"/>
                    <a:pt x="1105" y="818"/>
                    <a:pt x="1108" y="783"/>
                  </a:cubicBezTo>
                  <a:lnTo>
                    <a:pt x="1372" y="783"/>
                  </a:lnTo>
                  <a:lnTo>
                    <a:pt x="1372" y="783"/>
                  </a:lnTo>
                  <a:cubicBezTo>
                    <a:pt x="1399" y="783"/>
                    <a:pt x="1421" y="761"/>
                    <a:pt x="1421" y="734"/>
                  </a:cubicBezTo>
                  <a:lnTo>
                    <a:pt x="1421" y="734"/>
                  </a:lnTo>
                  <a:cubicBezTo>
                    <a:pt x="1421" y="716"/>
                    <a:pt x="1411" y="698"/>
                    <a:pt x="1395" y="690"/>
                  </a:cubicBezTo>
                </a:path>
              </a:pathLst>
            </a:custGeom>
            <a:solidFill>
              <a:srgbClr val="266DD3"/>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29" name="Freeform: Shape 28">
              <a:extLst>
                <a:ext uri="{FF2B5EF4-FFF2-40B4-BE49-F238E27FC236}">
                  <a16:creationId xmlns:a16="http://schemas.microsoft.com/office/drawing/2014/main" id="{34FB74C4-FE30-27DF-2582-F59B5566DF76}"/>
                </a:ext>
              </a:extLst>
            </p:cNvPr>
            <p:cNvSpPr>
              <a:spLocks noChangeArrowheads="1"/>
            </p:cNvSpPr>
            <p:nvPr/>
          </p:nvSpPr>
          <p:spPr bwMode="auto">
            <a:xfrm>
              <a:off x="3330573" y="6363433"/>
              <a:ext cx="4949925" cy="2092427"/>
            </a:xfrm>
            <a:custGeom>
              <a:avLst/>
              <a:gdLst>
                <a:gd name="connsiteX0" fmla="*/ 4011491 w 4949925"/>
                <a:gd name="connsiteY0" fmla="*/ 1923317 h 2092427"/>
                <a:gd name="connsiteX1" fmla="*/ 4427876 w 4949925"/>
                <a:gd name="connsiteY1" fmla="*/ 1923317 h 2092427"/>
                <a:gd name="connsiteX2" fmla="*/ 4427876 w 4949925"/>
                <a:gd name="connsiteY2" fmla="*/ 2092427 h 2092427"/>
                <a:gd name="connsiteX3" fmla="*/ 4011491 w 4949925"/>
                <a:gd name="connsiteY3" fmla="*/ 2092427 h 2092427"/>
                <a:gd name="connsiteX4" fmla="*/ 0 w 4949925"/>
                <a:gd name="connsiteY4" fmla="*/ 1923317 h 2092427"/>
                <a:gd name="connsiteX5" fmla="*/ 416384 w 4949925"/>
                <a:gd name="connsiteY5" fmla="*/ 1923317 h 2092427"/>
                <a:gd name="connsiteX6" fmla="*/ 416384 w 4949925"/>
                <a:gd name="connsiteY6" fmla="*/ 2092427 h 2092427"/>
                <a:gd name="connsiteX7" fmla="*/ 0 w 4949925"/>
                <a:gd name="connsiteY7" fmla="*/ 2092427 h 2092427"/>
                <a:gd name="connsiteX8" fmla="*/ 4011491 w 4949925"/>
                <a:gd name="connsiteY8" fmla="*/ 1577122 h 2092427"/>
                <a:gd name="connsiteX9" fmla="*/ 4949925 w 4949925"/>
                <a:gd name="connsiteY9" fmla="*/ 1577122 h 2092427"/>
                <a:gd name="connsiteX10" fmla="*/ 4949925 w 4949925"/>
                <a:gd name="connsiteY10" fmla="*/ 1746218 h 2092427"/>
                <a:gd name="connsiteX11" fmla="*/ 4011491 w 4949925"/>
                <a:gd name="connsiteY11" fmla="*/ 1746218 h 2092427"/>
                <a:gd name="connsiteX12" fmla="*/ 0 w 4949925"/>
                <a:gd name="connsiteY12" fmla="*/ 1577122 h 2092427"/>
                <a:gd name="connsiteX13" fmla="*/ 938434 w 4949925"/>
                <a:gd name="connsiteY13" fmla="*/ 1577122 h 2092427"/>
                <a:gd name="connsiteX14" fmla="*/ 938434 w 4949925"/>
                <a:gd name="connsiteY14" fmla="*/ 1746218 h 2092427"/>
                <a:gd name="connsiteX15" fmla="*/ 0 w 4949925"/>
                <a:gd name="connsiteY15" fmla="*/ 1746218 h 2092427"/>
                <a:gd name="connsiteX16" fmla="*/ 0 w 4949925"/>
                <a:gd name="connsiteY16" fmla="*/ 626452 h 2092427"/>
                <a:gd name="connsiteX17" fmla="*/ 1295620 w 4949925"/>
                <a:gd name="connsiteY17" fmla="*/ 626452 h 2092427"/>
                <a:gd name="connsiteX18" fmla="*/ 1295620 w 4949925"/>
                <a:gd name="connsiteY18" fmla="*/ 795561 h 2092427"/>
                <a:gd name="connsiteX19" fmla="*/ 0 w 4949925"/>
                <a:gd name="connsiteY19" fmla="*/ 795561 h 2092427"/>
                <a:gd name="connsiteX20" fmla="*/ 0 w 4949925"/>
                <a:gd name="connsiteY20" fmla="*/ 0 h 2092427"/>
                <a:gd name="connsiteX21" fmla="*/ 2207821 w 4949925"/>
                <a:gd name="connsiteY21" fmla="*/ 0 h 2092427"/>
                <a:gd name="connsiteX22" fmla="*/ 2207821 w 4949925"/>
                <a:gd name="connsiteY22" fmla="*/ 377927 h 2092427"/>
                <a:gd name="connsiteX23" fmla="*/ 0 w 4949925"/>
                <a:gd name="connsiteY23" fmla="*/ 377927 h 209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49925" h="2092427">
                  <a:moveTo>
                    <a:pt x="4011491" y="1923317"/>
                  </a:moveTo>
                  <a:lnTo>
                    <a:pt x="4427876" y="1923317"/>
                  </a:lnTo>
                  <a:lnTo>
                    <a:pt x="4427876" y="2092427"/>
                  </a:lnTo>
                  <a:lnTo>
                    <a:pt x="4011491" y="2092427"/>
                  </a:lnTo>
                  <a:close/>
                  <a:moveTo>
                    <a:pt x="0" y="1923317"/>
                  </a:moveTo>
                  <a:lnTo>
                    <a:pt x="416384" y="1923317"/>
                  </a:lnTo>
                  <a:lnTo>
                    <a:pt x="416384" y="2092427"/>
                  </a:lnTo>
                  <a:lnTo>
                    <a:pt x="0" y="2092427"/>
                  </a:lnTo>
                  <a:close/>
                  <a:moveTo>
                    <a:pt x="4011491" y="1577122"/>
                  </a:moveTo>
                  <a:lnTo>
                    <a:pt x="4949925" y="1577122"/>
                  </a:lnTo>
                  <a:lnTo>
                    <a:pt x="4949925" y="1746218"/>
                  </a:lnTo>
                  <a:lnTo>
                    <a:pt x="4011491" y="1746218"/>
                  </a:lnTo>
                  <a:close/>
                  <a:moveTo>
                    <a:pt x="0" y="1577122"/>
                  </a:moveTo>
                  <a:lnTo>
                    <a:pt x="938434" y="1577122"/>
                  </a:lnTo>
                  <a:lnTo>
                    <a:pt x="938434" y="1746218"/>
                  </a:lnTo>
                  <a:lnTo>
                    <a:pt x="0" y="1746218"/>
                  </a:lnTo>
                  <a:close/>
                  <a:moveTo>
                    <a:pt x="0" y="626452"/>
                  </a:moveTo>
                  <a:lnTo>
                    <a:pt x="1295620" y="626452"/>
                  </a:lnTo>
                  <a:lnTo>
                    <a:pt x="1295620" y="795561"/>
                  </a:lnTo>
                  <a:lnTo>
                    <a:pt x="0" y="795561"/>
                  </a:lnTo>
                  <a:close/>
                  <a:moveTo>
                    <a:pt x="0" y="0"/>
                  </a:moveTo>
                  <a:lnTo>
                    <a:pt x="2207821" y="0"/>
                  </a:lnTo>
                  <a:lnTo>
                    <a:pt x="2207821" y="377927"/>
                  </a:lnTo>
                  <a:lnTo>
                    <a:pt x="0" y="377927"/>
                  </a:lnTo>
                  <a:close/>
                </a:path>
              </a:pathLst>
            </a:custGeom>
            <a:solidFill>
              <a:srgbClr val="266DD3"/>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30" name="Freeform 48">
              <a:extLst>
                <a:ext uri="{FF2B5EF4-FFF2-40B4-BE49-F238E27FC236}">
                  <a16:creationId xmlns:a16="http://schemas.microsoft.com/office/drawing/2014/main" id="{1CBCC666-62A7-ED79-5AF0-2925178B74F2}"/>
                </a:ext>
              </a:extLst>
            </p:cNvPr>
            <p:cNvSpPr>
              <a:spLocks noChangeArrowheads="1"/>
            </p:cNvSpPr>
            <p:nvPr/>
          </p:nvSpPr>
          <p:spPr bwMode="auto">
            <a:xfrm>
              <a:off x="7111266" y="6209567"/>
              <a:ext cx="1274885" cy="1269391"/>
            </a:xfrm>
            <a:custGeom>
              <a:avLst/>
              <a:gdLst>
                <a:gd name="T0" fmla="*/ 1021 w 1022"/>
                <a:gd name="T1" fmla="*/ 510 h 1020"/>
                <a:gd name="T2" fmla="*/ 1021 w 1022"/>
                <a:gd name="T3" fmla="*/ 510 h 1020"/>
                <a:gd name="T4" fmla="*/ 510 w 1022"/>
                <a:gd name="T5" fmla="*/ 1019 h 1020"/>
                <a:gd name="T6" fmla="*/ 510 w 1022"/>
                <a:gd name="T7" fmla="*/ 1019 h 1020"/>
                <a:gd name="T8" fmla="*/ 0 w 1022"/>
                <a:gd name="T9" fmla="*/ 510 h 1020"/>
                <a:gd name="T10" fmla="*/ 0 w 1022"/>
                <a:gd name="T11" fmla="*/ 510 h 1020"/>
                <a:gd name="T12" fmla="*/ 510 w 1022"/>
                <a:gd name="T13" fmla="*/ 0 h 1020"/>
                <a:gd name="T14" fmla="*/ 510 w 1022"/>
                <a:gd name="T15" fmla="*/ 0 h 1020"/>
                <a:gd name="T16" fmla="*/ 1021 w 1022"/>
                <a:gd name="T17" fmla="*/ 51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2" h="1020">
                  <a:moveTo>
                    <a:pt x="1021" y="510"/>
                  </a:moveTo>
                  <a:lnTo>
                    <a:pt x="1021" y="510"/>
                  </a:lnTo>
                  <a:cubicBezTo>
                    <a:pt x="1021" y="791"/>
                    <a:pt x="792" y="1019"/>
                    <a:pt x="510" y="1019"/>
                  </a:cubicBezTo>
                  <a:lnTo>
                    <a:pt x="510" y="1019"/>
                  </a:lnTo>
                  <a:cubicBezTo>
                    <a:pt x="229" y="1019"/>
                    <a:pt x="0" y="791"/>
                    <a:pt x="0" y="510"/>
                  </a:cubicBezTo>
                  <a:lnTo>
                    <a:pt x="0" y="510"/>
                  </a:lnTo>
                  <a:cubicBezTo>
                    <a:pt x="0" y="228"/>
                    <a:pt x="229" y="0"/>
                    <a:pt x="510" y="0"/>
                  </a:cubicBezTo>
                  <a:lnTo>
                    <a:pt x="510" y="0"/>
                  </a:lnTo>
                  <a:cubicBezTo>
                    <a:pt x="792" y="0"/>
                    <a:pt x="1021" y="228"/>
                    <a:pt x="1021" y="510"/>
                  </a:cubicBezTo>
                </a:path>
              </a:pathLst>
            </a:custGeom>
            <a:solidFill>
              <a:srgbClr val="266DD3"/>
            </a:solidFill>
            <a:ln>
              <a:noFill/>
            </a:ln>
            <a:effectLst/>
          </p:spPr>
          <p:txBody>
            <a:bodyPr wrap="none" anchor="ct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sp>
          <p:nvSpPr>
            <p:cNvPr id="31" name="Freeform: Shape 30">
              <a:extLst>
                <a:ext uri="{FF2B5EF4-FFF2-40B4-BE49-F238E27FC236}">
                  <a16:creationId xmlns:a16="http://schemas.microsoft.com/office/drawing/2014/main" id="{54569373-FB91-0564-7114-8B8270A727F0}"/>
                </a:ext>
              </a:extLst>
            </p:cNvPr>
            <p:cNvSpPr>
              <a:spLocks noChangeArrowheads="1"/>
            </p:cNvSpPr>
            <p:nvPr/>
          </p:nvSpPr>
          <p:spPr bwMode="auto">
            <a:xfrm>
              <a:off x="7451968" y="6440365"/>
              <a:ext cx="592235" cy="806554"/>
            </a:xfrm>
            <a:custGeom>
              <a:avLst/>
              <a:gdLst>
                <a:gd name="connsiteX0" fmla="*/ 414156 w 592235"/>
                <a:gd name="connsiteY0" fmla="*/ 39769 h 806554"/>
                <a:gd name="connsiteX1" fmla="*/ 350646 w 592235"/>
                <a:gd name="connsiteY1" fmla="*/ 463550 h 806554"/>
                <a:gd name="connsiteX2" fmla="*/ 483893 w 592235"/>
                <a:gd name="connsiteY2" fmla="*/ 463550 h 806554"/>
                <a:gd name="connsiteX3" fmla="*/ 417892 w 592235"/>
                <a:gd name="connsiteY3" fmla="*/ 39769 h 806554"/>
                <a:gd name="connsiteX4" fmla="*/ 114038 w 592235"/>
                <a:gd name="connsiteY4" fmla="*/ 16488 h 806554"/>
                <a:gd name="connsiteX5" fmla="*/ 147146 w 592235"/>
                <a:gd name="connsiteY5" fmla="*/ 16488 h 806554"/>
                <a:gd name="connsiteX6" fmla="*/ 147146 w 592235"/>
                <a:gd name="connsiteY6" fmla="*/ 806554 h 806554"/>
                <a:gd name="connsiteX7" fmla="*/ 100549 w 592235"/>
                <a:gd name="connsiteY7" fmla="*/ 806554 h 806554"/>
                <a:gd name="connsiteX8" fmla="*/ 100549 w 592235"/>
                <a:gd name="connsiteY8" fmla="*/ 81085 h 806554"/>
                <a:gd name="connsiteX9" fmla="*/ 0 w 592235"/>
                <a:gd name="connsiteY9" fmla="*/ 125806 h 806554"/>
                <a:gd name="connsiteX10" fmla="*/ 0 w 592235"/>
                <a:gd name="connsiteY10" fmla="*/ 84812 h 806554"/>
                <a:gd name="connsiteX11" fmla="*/ 114038 w 592235"/>
                <a:gd name="connsiteY11" fmla="*/ 16488 h 806554"/>
                <a:gd name="connsiteX12" fmla="*/ 383024 w 592235"/>
                <a:gd name="connsiteY12" fmla="*/ 0 h 806554"/>
                <a:gd name="connsiteX13" fmla="*/ 451515 w 592235"/>
                <a:gd name="connsiteY13" fmla="*/ 0 h 806554"/>
                <a:gd name="connsiteX14" fmla="*/ 592235 w 592235"/>
                <a:gd name="connsiteY14" fmla="*/ 806552 h 806554"/>
                <a:gd name="connsiteX15" fmla="*/ 542423 w 592235"/>
                <a:gd name="connsiteY15" fmla="*/ 806552 h 806554"/>
                <a:gd name="connsiteX16" fmla="*/ 491365 w 592235"/>
                <a:gd name="connsiteY16" fmla="*/ 505804 h 806554"/>
                <a:gd name="connsiteX17" fmla="*/ 343174 w 592235"/>
                <a:gd name="connsiteY17" fmla="*/ 505804 h 806554"/>
                <a:gd name="connsiteX18" fmla="*/ 294607 w 592235"/>
                <a:gd name="connsiteY18" fmla="*/ 806552 h 806554"/>
                <a:gd name="connsiteX19" fmla="*/ 247285 w 592235"/>
                <a:gd name="connsiteY19" fmla="*/ 806552 h 80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2235" h="806554">
                  <a:moveTo>
                    <a:pt x="414156" y="39769"/>
                  </a:moveTo>
                  <a:cubicBezTo>
                    <a:pt x="411666" y="96936"/>
                    <a:pt x="378042" y="288321"/>
                    <a:pt x="350646" y="463550"/>
                  </a:cubicBezTo>
                  <a:lnTo>
                    <a:pt x="483893" y="463550"/>
                  </a:lnTo>
                  <a:cubicBezTo>
                    <a:pt x="446534" y="244824"/>
                    <a:pt x="424119" y="100664"/>
                    <a:pt x="417892" y="39769"/>
                  </a:cubicBezTo>
                  <a:close/>
                  <a:moveTo>
                    <a:pt x="114038" y="16488"/>
                  </a:moveTo>
                  <a:lnTo>
                    <a:pt x="147146" y="16488"/>
                  </a:lnTo>
                  <a:lnTo>
                    <a:pt x="147146" y="806554"/>
                  </a:lnTo>
                  <a:lnTo>
                    <a:pt x="100549" y="806554"/>
                  </a:lnTo>
                  <a:lnTo>
                    <a:pt x="100549" y="81085"/>
                  </a:lnTo>
                  <a:cubicBezTo>
                    <a:pt x="79704" y="97234"/>
                    <a:pt x="23298" y="120837"/>
                    <a:pt x="0" y="125806"/>
                  </a:cubicBezTo>
                  <a:lnTo>
                    <a:pt x="0" y="84812"/>
                  </a:lnTo>
                  <a:cubicBezTo>
                    <a:pt x="39239" y="72389"/>
                    <a:pt x="96871" y="36364"/>
                    <a:pt x="114038" y="16488"/>
                  </a:cubicBezTo>
                  <a:close/>
                  <a:moveTo>
                    <a:pt x="383024" y="0"/>
                  </a:moveTo>
                  <a:lnTo>
                    <a:pt x="451515" y="0"/>
                  </a:lnTo>
                  <a:lnTo>
                    <a:pt x="592235" y="806552"/>
                  </a:lnTo>
                  <a:lnTo>
                    <a:pt x="542423" y="806552"/>
                  </a:lnTo>
                  <a:lnTo>
                    <a:pt x="491365" y="505804"/>
                  </a:lnTo>
                  <a:lnTo>
                    <a:pt x="343174" y="505804"/>
                  </a:lnTo>
                  <a:lnTo>
                    <a:pt x="294607" y="806552"/>
                  </a:lnTo>
                  <a:lnTo>
                    <a:pt x="247285" y="806552"/>
                  </a:lnTo>
                  <a:close/>
                </a:path>
              </a:pathLst>
            </a:custGeom>
            <a:solidFill>
              <a:srgbClr val="1E2B3D"/>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47A94"/>
                </a:solidFill>
                <a:effectLst/>
                <a:uLnTx/>
                <a:uFillTx/>
                <a:latin typeface="Poppins" panose="00000500000000000000" pitchFamily="2" charset="0"/>
              </a:endParaRPr>
            </a:p>
          </p:txBody>
        </p:sp>
      </p:grpSp>
      <p:sp>
        <p:nvSpPr>
          <p:cNvPr id="47" name="Rectangle 12">
            <a:extLst>
              <a:ext uri="{FF2B5EF4-FFF2-40B4-BE49-F238E27FC236}">
                <a16:creationId xmlns:a16="http://schemas.microsoft.com/office/drawing/2014/main" id="{F25A0272-582A-2F0D-EE09-7D0FD8F85376}"/>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srgbClr val="391C66"/>
                </a:solidFill>
                <a:latin typeface="Aptos Display" panose="020B0004020202020204" pitchFamily="34" charset="0"/>
              </a:rPr>
              <a:t>Holiday hacks</a:t>
            </a:r>
            <a:endPar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endParaRPr>
          </a:p>
        </p:txBody>
      </p:sp>
      <p:grpSp>
        <p:nvGrpSpPr>
          <p:cNvPr id="64" name="Group 63">
            <a:extLst>
              <a:ext uri="{FF2B5EF4-FFF2-40B4-BE49-F238E27FC236}">
                <a16:creationId xmlns:a16="http://schemas.microsoft.com/office/drawing/2014/main" id="{9ABD7F6C-8A2C-25A5-D2DE-0119E2F00EAB}"/>
              </a:ext>
            </a:extLst>
          </p:cNvPr>
          <p:cNvGrpSpPr/>
          <p:nvPr/>
        </p:nvGrpSpPr>
        <p:grpSpPr>
          <a:xfrm>
            <a:off x="332042" y="1673358"/>
            <a:ext cx="6793374" cy="629128"/>
            <a:chOff x="332042" y="2317966"/>
            <a:chExt cx="6793374" cy="629128"/>
          </a:xfrm>
        </p:grpSpPr>
        <p:sp>
          <p:nvSpPr>
            <p:cNvPr id="40" name="Freeform 118">
              <a:extLst>
                <a:ext uri="{FF2B5EF4-FFF2-40B4-BE49-F238E27FC236}">
                  <a16:creationId xmlns:a16="http://schemas.microsoft.com/office/drawing/2014/main" id="{DEBD88E5-F35F-D1C1-6327-DCF48208D390}"/>
                </a:ext>
              </a:extLst>
            </p:cNvPr>
            <p:cNvSpPr>
              <a:spLocks noChangeArrowheads="1"/>
            </p:cNvSpPr>
            <p:nvPr/>
          </p:nvSpPr>
          <p:spPr bwMode="auto">
            <a:xfrm>
              <a:off x="483275" y="2485834"/>
              <a:ext cx="326663" cy="294904"/>
            </a:xfrm>
            <a:custGeom>
              <a:avLst/>
              <a:gdLst>
                <a:gd name="T0" fmla="*/ 754 w 951"/>
                <a:gd name="T1" fmla="*/ 740 h 860"/>
                <a:gd name="T2" fmla="*/ 625 w 951"/>
                <a:gd name="T3" fmla="*/ 784 h 860"/>
                <a:gd name="T4" fmla="*/ 907 w 951"/>
                <a:gd name="T5" fmla="*/ 764 h 860"/>
                <a:gd name="T6" fmla="*/ 754 w 951"/>
                <a:gd name="T7" fmla="*/ 765 h 860"/>
                <a:gd name="T8" fmla="*/ 673 w 951"/>
                <a:gd name="T9" fmla="*/ 821 h 860"/>
                <a:gd name="T10" fmla="*/ 673 w 951"/>
                <a:gd name="T11" fmla="*/ 772 h 860"/>
                <a:gd name="T12" fmla="*/ 475 w 951"/>
                <a:gd name="T13" fmla="*/ 835 h 860"/>
                <a:gd name="T14" fmla="*/ 551 w 951"/>
                <a:gd name="T15" fmla="*/ 729 h 860"/>
                <a:gd name="T16" fmla="*/ 276 w 951"/>
                <a:gd name="T17" fmla="*/ 747 h 860"/>
                <a:gd name="T18" fmla="*/ 195 w 951"/>
                <a:gd name="T19" fmla="*/ 740 h 860"/>
                <a:gd name="T20" fmla="*/ 373 w 951"/>
                <a:gd name="T21" fmla="*/ 728 h 860"/>
                <a:gd name="T22" fmla="*/ 251 w 951"/>
                <a:gd name="T23" fmla="*/ 797 h 860"/>
                <a:gd name="T24" fmla="*/ 301 w 951"/>
                <a:gd name="T25" fmla="*/ 797 h 860"/>
                <a:gd name="T26" fmla="*/ 163 w 951"/>
                <a:gd name="T27" fmla="*/ 797 h 860"/>
                <a:gd name="T28" fmla="*/ 195 w 951"/>
                <a:gd name="T29" fmla="*/ 829 h 860"/>
                <a:gd name="T30" fmla="*/ 299 w 951"/>
                <a:gd name="T31" fmla="*/ 703 h 860"/>
                <a:gd name="T32" fmla="*/ 29 w 951"/>
                <a:gd name="T33" fmla="*/ 404 h 860"/>
                <a:gd name="T34" fmla="*/ 411 w 951"/>
                <a:gd name="T35" fmla="*/ 404 h 860"/>
                <a:gd name="T36" fmla="*/ 155 w 951"/>
                <a:gd name="T37" fmla="*/ 193 h 860"/>
                <a:gd name="T38" fmla="*/ 371 w 951"/>
                <a:gd name="T39" fmla="*/ 114 h 860"/>
                <a:gd name="T40" fmla="*/ 61 w 951"/>
                <a:gd name="T41" fmla="*/ 168 h 860"/>
                <a:gd name="T42" fmla="*/ 247 w 951"/>
                <a:gd name="T43" fmla="*/ 379 h 860"/>
                <a:gd name="T44" fmla="*/ 284 w 951"/>
                <a:gd name="T45" fmla="*/ 193 h 860"/>
                <a:gd name="T46" fmla="*/ 542 w 951"/>
                <a:gd name="T47" fmla="*/ 661 h 860"/>
                <a:gd name="T48" fmla="*/ 475 w 951"/>
                <a:gd name="T49" fmla="*/ 488 h 860"/>
                <a:gd name="T50" fmla="*/ 463 w 951"/>
                <a:gd name="T51" fmla="*/ 577 h 860"/>
                <a:gd name="T52" fmla="*/ 401 w 951"/>
                <a:gd name="T53" fmla="*/ 685 h 860"/>
                <a:gd name="T54" fmla="*/ 551 w 951"/>
                <a:gd name="T55" fmla="*/ 703 h 860"/>
                <a:gd name="T56" fmla="*/ 398 w 951"/>
                <a:gd name="T57" fmla="*/ 708 h 860"/>
                <a:gd name="T58" fmla="*/ 576 w 951"/>
                <a:gd name="T59" fmla="*/ 703 h 860"/>
                <a:gd name="T60" fmla="*/ 568 w 951"/>
                <a:gd name="T61" fmla="*/ 664 h 860"/>
                <a:gd name="T62" fmla="*/ 558 w 951"/>
                <a:gd name="T63" fmla="*/ 574 h 860"/>
                <a:gd name="T64" fmla="*/ 499 w 951"/>
                <a:gd name="T65" fmla="*/ 482 h 860"/>
                <a:gd name="T66" fmla="*/ 451 w 951"/>
                <a:gd name="T67" fmla="*/ 478 h 860"/>
                <a:gd name="T68" fmla="*/ 390 w 951"/>
                <a:gd name="T69" fmla="*/ 561 h 860"/>
                <a:gd name="T70" fmla="*/ 438 w 951"/>
                <a:gd name="T71" fmla="*/ 586 h 860"/>
                <a:gd name="T72" fmla="*/ 380 w 951"/>
                <a:gd name="T73" fmla="*/ 667 h 860"/>
                <a:gd name="T74" fmla="*/ 348 w 951"/>
                <a:gd name="T75" fmla="*/ 509 h 860"/>
                <a:gd name="T76" fmla="*/ 437 w 951"/>
                <a:gd name="T77" fmla="*/ 407 h 860"/>
                <a:gd name="T78" fmla="*/ 365 w 951"/>
                <a:gd name="T79" fmla="*/ 379 h 860"/>
                <a:gd name="T80" fmla="*/ 436 w 951"/>
                <a:gd name="T81" fmla="*/ 183 h 860"/>
                <a:gd name="T82" fmla="*/ 258 w 951"/>
                <a:gd name="T83" fmla="*/ 89 h 860"/>
                <a:gd name="T84" fmla="*/ 233 w 951"/>
                <a:gd name="T85" fmla="*/ 39 h 860"/>
                <a:gd name="T86" fmla="*/ 193 w 951"/>
                <a:gd name="T87" fmla="*/ 0 h 860"/>
                <a:gd name="T88" fmla="*/ 64 w 951"/>
                <a:gd name="T89" fmla="*/ 89 h 860"/>
                <a:gd name="T90" fmla="*/ 3 w 951"/>
                <a:gd name="T91" fmla="*/ 166 h 860"/>
                <a:gd name="T92" fmla="*/ 73 w 951"/>
                <a:gd name="T93" fmla="*/ 379 h 860"/>
                <a:gd name="T94" fmla="*/ 3 w 951"/>
                <a:gd name="T95" fmla="*/ 407 h 860"/>
                <a:gd name="T96" fmla="*/ 92 w 951"/>
                <a:gd name="T97" fmla="*/ 509 h 860"/>
                <a:gd name="T98" fmla="*/ 4 w 951"/>
                <a:gd name="T99" fmla="*/ 713 h 860"/>
                <a:gd name="T100" fmla="*/ 20 w 951"/>
                <a:gd name="T101" fmla="*/ 777 h 860"/>
                <a:gd name="T102" fmla="*/ 138 w 951"/>
                <a:gd name="T103" fmla="*/ 797 h 860"/>
                <a:gd name="T104" fmla="*/ 240 w 951"/>
                <a:gd name="T105" fmla="*/ 830 h 860"/>
                <a:gd name="T106" fmla="*/ 401 w 951"/>
                <a:gd name="T107" fmla="*/ 815 h 860"/>
                <a:gd name="T108" fmla="*/ 625 w 951"/>
                <a:gd name="T109" fmla="*/ 809 h 860"/>
                <a:gd name="T110" fmla="*/ 754 w 951"/>
                <a:gd name="T111" fmla="*/ 853 h 860"/>
                <a:gd name="T112" fmla="*/ 912 w 951"/>
                <a:gd name="T113" fmla="*/ 788 h 860"/>
                <a:gd name="T114" fmla="*/ 947 w 951"/>
                <a:gd name="T115" fmla="*/ 733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1" h="860">
                  <a:moveTo>
                    <a:pt x="907" y="764"/>
                  </a:moveTo>
                  <a:lnTo>
                    <a:pt x="805" y="771"/>
                  </a:lnTo>
                  <a:lnTo>
                    <a:pt x="805" y="771"/>
                  </a:lnTo>
                  <a:cubicBezTo>
                    <a:pt x="796" y="753"/>
                    <a:pt x="776" y="740"/>
                    <a:pt x="754" y="740"/>
                  </a:cubicBezTo>
                  <a:lnTo>
                    <a:pt x="754" y="740"/>
                  </a:lnTo>
                  <a:cubicBezTo>
                    <a:pt x="736" y="740"/>
                    <a:pt x="719" y="749"/>
                    <a:pt x="709" y="762"/>
                  </a:cubicBezTo>
                  <a:lnTo>
                    <a:pt x="709" y="762"/>
                  </a:lnTo>
                  <a:cubicBezTo>
                    <a:pt x="700" y="754"/>
                    <a:pt x="687" y="747"/>
                    <a:pt x="673" y="747"/>
                  </a:cubicBezTo>
                  <a:lnTo>
                    <a:pt x="673" y="747"/>
                  </a:lnTo>
                  <a:cubicBezTo>
                    <a:pt x="650" y="747"/>
                    <a:pt x="631" y="763"/>
                    <a:pt x="625" y="784"/>
                  </a:cubicBezTo>
                  <a:lnTo>
                    <a:pt x="563" y="789"/>
                  </a:lnTo>
                  <a:lnTo>
                    <a:pt x="563" y="789"/>
                  </a:lnTo>
                  <a:cubicBezTo>
                    <a:pt x="570" y="771"/>
                    <a:pt x="575" y="750"/>
                    <a:pt x="576" y="728"/>
                  </a:cubicBezTo>
                  <a:lnTo>
                    <a:pt x="922" y="728"/>
                  </a:lnTo>
                  <a:lnTo>
                    <a:pt x="907" y="764"/>
                  </a:lnTo>
                  <a:close/>
                  <a:moveTo>
                    <a:pt x="754" y="829"/>
                  </a:moveTo>
                  <a:lnTo>
                    <a:pt x="754" y="829"/>
                  </a:lnTo>
                  <a:cubicBezTo>
                    <a:pt x="737" y="829"/>
                    <a:pt x="722" y="814"/>
                    <a:pt x="722" y="797"/>
                  </a:cubicBezTo>
                  <a:lnTo>
                    <a:pt x="722" y="797"/>
                  </a:lnTo>
                  <a:cubicBezTo>
                    <a:pt x="722" y="779"/>
                    <a:pt x="737" y="765"/>
                    <a:pt x="754" y="765"/>
                  </a:cubicBezTo>
                  <a:lnTo>
                    <a:pt x="754" y="765"/>
                  </a:lnTo>
                  <a:cubicBezTo>
                    <a:pt x="772" y="765"/>
                    <a:pt x="786" y="779"/>
                    <a:pt x="786" y="797"/>
                  </a:cubicBezTo>
                  <a:lnTo>
                    <a:pt x="786" y="797"/>
                  </a:lnTo>
                  <a:cubicBezTo>
                    <a:pt x="786" y="814"/>
                    <a:pt x="772" y="829"/>
                    <a:pt x="754" y="829"/>
                  </a:cubicBezTo>
                  <a:close/>
                  <a:moveTo>
                    <a:pt x="673" y="821"/>
                  </a:moveTo>
                  <a:lnTo>
                    <a:pt x="673" y="821"/>
                  </a:lnTo>
                  <a:cubicBezTo>
                    <a:pt x="659" y="821"/>
                    <a:pt x="648" y="810"/>
                    <a:pt x="648" y="797"/>
                  </a:cubicBezTo>
                  <a:lnTo>
                    <a:pt x="648" y="797"/>
                  </a:lnTo>
                  <a:cubicBezTo>
                    <a:pt x="648" y="783"/>
                    <a:pt x="659" y="772"/>
                    <a:pt x="673" y="772"/>
                  </a:cubicBezTo>
                  <a:lnTo>
                    <a:pt x="673" y="772"/>
                  </a:lnTo>
                  <a:cubicBezTo>
                    <a:pt x="686" y="772"/>
                    <a:pt x="697" y="783"/>
                    <a:pt x="697" y="797"/>
                  </a:cubicBezTo>
                  <a:lnTo>
                    <a:pt x="697" y="797"/>
                  </a:lnTo>
                  <a:cubicBezTo>
                    <a:pt x="697" y="810"/>
                    <a:pt x="686" y="821"/>
                    <a:pt x="673" y="821"/>
                  </a:cubicBezTo>
                  <a:close/>
                  <a:moveTo>
                    <a:pt x="475" y="835"/>
                  </a:moveTo>
                  <a:lnTo>
                    <a:pt x="475" y="835"/>
                  </a:lnTo>
                  <a:cubicBezTo>
                    <a:pt x="436" y="835"/>
                    <a:pt x="404" y="791"/>
                    <a:pt x="398" y="734"/>
                  </a:cubicBezTo>
                  <a:lnTo>
                    <a:pt x="398" y="734"/>
                  </a:lnTo>
                  <a:cubicBezTo>
                    <a:pt x="421" y="743"/>
                    <a:pt x="445" y="747"/>
                    <a:pt x="468" y="747"/>
                  </a:cubicBezTo>
                  <a:lnTo>
                    <a:pt x="468" y="747"/>
                  </a:lnTo>
                  <a:cubicBezTo>
                    <a:pt x="497" y="747"/>
                    <a:pt x="525" y="741"/>
                    <a:pt x="551" y="729"/>
                  </a:cubicBezTo>
                  <a:lnTo>
                    <a:pt x="551" y="729"/>
                  </a:lnTo>
                  <a:cubicBezTo>
                    <a:pt x="548" y="788"/>
                    <a:pt x="514" y="835"/>
                    <a:pt x="475" y="835"/>
                  </a:cubicBezTo>
                  <a:close/>
                  <a:moveTo>
                    <a:pt x="324" y="784"/>
                  </a:moveTo>
                  <a:lnTo>
                    <a:pt x="324" y="784"/>
                  </a:lnTo>
                  <a:cubicBezTo>
                    <a:pt x="318" y="763"/>
                    <a:pt x="299" y="747"/>
                    <a:pt x="276" y="747"/>
                  </a:cubicBezTo>
                  <a:lnTo>
                    <a:pt x="276" y="747"/>
                  </a:lnTo>
                  <a:cubicBezTo>
                    <a:pt x="262" y="747"/>
                    <a:pt x="250" y="754"/>
                    <a:pt x="240" y="762"/>
                  </a:cubicBezTo>
                  <a:lnTo>
                    <a:pt x="240" y="762"/>
                  </a:lnTo>
                  <a:cubicBezTo>
                    <a:pt x="230" y="749"/>
                    <a:pt x="214" y="740"/>
                    <a:pt x="195" y="740"/>
                  </a:cubicBezTo>
                  <a:lnTo>
                    <a:pt x="195" y="740"/>
                  </a:lnTo>
                  <a:cubicBezTo>
                    <a:pt x="173" y="740"/>
                    <a:pt x="154" y="753"/>
                    <a:pt x="145" y="771"/>
                  </a:cubicBezTo>
                  <a:lnTo>
                    <a:pt x="42" y="764"/>
                  </a:lnTo>
                  <a:lnTo>
                    <a:pt x="27" y="728"/>
                  </a:lnTo>
                  <a:lnTo>
                    <a:pt x="373" y="728"/>
                  </a:lnTo>
                  <a:lnTo>
                    <a:pt x="373" y="728"/>
                  </a:lnTo>
                  <a:cubicBezTo>
                    <a:pt x="375" y="750"/>
                    <a:pt x="379" y="771"/>
                    <a:pt x="387" y="789"/>
                  </a:cubicBezTo>
                  <a:lnTo>
                    <a:pt x="324" y="784"/>
                  </a:lnTo>
                  <a:close/>
                  <a:moveTo>
                    <a:pt x="276" y="821"/>
                  </a:moveTo>
                  <a:lnTo>
                    <a:pt x="276" y="821"/>
                  </a:lnTo>
                  <a:cubicBezTo>
                    <a:pt x="262" y="821"/>
                    <a:pt x="251" y="810"/>
                    <a:pt x="251" y="797"/>
                  </a:cubicBezTo>
                  <a:lnTo>
                    <a:pt x="251" y="797"/>
                  </a:lnTo>
                  <a:cubicBezTo>
                    <a:pt x="251" y="783"/>
                    <a:pt x="262" y="772"/>
                    <a:pt x="276" y="772"/>
                  </a:cubicBezTo>
                  <a:lnTo>
                    <a:pt x="276" y="772"/>
                  </a:lnTo>
                  <a:cubicBezTo>
                    <a:pt x="290" y="772"/>
                    <a:pt x="301" y="783"/>
                    <a:pt x="301" y="797"/>
                  </a:cubicBezTo>
                  <a:lnTo>
                    <a:pt x="301" y="797"/>
                  </a:lnTo>
                  <a:cubicBezTo>
                    <a:pt x="301" y="810"/>
                    <a:pt x="290" y="821"/>
                    <a:pt x="276" y="821"/>
                  </a:cubicBezTo>
                  <a:close/>
                  <a:moveTo>
                    <a:pt x="195" y="829"/>
                  </a:moveTo>
                  <a:lnTo>
                    <a:pt x="195" y="829"/>
                  </a:lnTo>
                  <a:cubicBezTo>
                    <a:pt x="177" y="829"/>
                    <a:pt x="163" y="814"/>
                    <a:pt x="163" y="797"/>
                  </a:cubicBezTo>
                  <a:lnTo>
                    <a:pt x="163" y="797"/>
                  </a:lnTo>
                  <a:cubicBezTo>
                    <a:pt x="163" y="779"/>
                    <a:pt x="177" y="765"/>
                    <a:pt x="195" y="765"/>
                  </a:cubicBezTo>
                  <a:lnTo>
                    <a:pt x="195" y="765"/>
                  </a:lnTo>
                  <a:cubicBezTo>
                    <a:pt x="212" y="765"/>
                    <a:pt x="227" y="779"/>
                    <a:pt x="227" y="797"/>
                  </a:cubicBezTo>
                  <a:lnTo>
                    <a:pt x="227" y="797"/>
                  </a:lnTo>
                  <a:cubicBezTo>
                    <a:pt x="227" y="814"/>
                    <a:pt x="212" y="829"/>
                    <a:pt x="195" y="829"/>
                  </a:cubicBezTo>
                  <a:close/>
                  <a:moveTo>
                    <a:pt x="118" y="509"/>
                  </a:moveTo>
                  <a:lnTo>
                    <a:pt x="321" y="509"/>
                  </a:lnTo>
                  <a:lnTo>
                    <a:pt x="321" y="509"/>
                  </a:lnTo>
                  <a:cubicBezTo>
                    <a:pt x="307" y="558"/>
                    <a:pt x="299" y="608"/>
                    <a:pt x="299" y="659"/>
                  </a:cubicBezTo>
                  <a:lnTo>
                    <a:pt x="299" y="703"/>
                  </a:lnTo>
                  <a:lnTo>
                    <a:pt x="140" y="703"/>
                  </a:lnTo>
                  <a:lnTo>
                    <a:pt x="140" y="659"/>
                  </a:lnTo>
                  <a:lnTo>
                    <a:pt x="140" y="659"/>
                  </a:lnTo>
                  <a:cubicBezTo>
                    <a:pt x="140" y="608"/>
                    <a:pt x="132" y="558"/>
                    <a:pt x="118" y="509"/>
                  </a:cubicBezTo>
                  <a:close/>
                  <a:moveTo>
                    <a:pt x="29" y="404"/>
                  </a:moveTo>
                  <a:lnTo>
                    <a:pt x="88" y="404"/>
                  </a:lnTo>
                  <a:lnTo>
                    <a:pt x="180" y="404"/>
                  </a:lnTo>
                  <a:lnTo>
                    <a:pt x="259" y="404"/>
                  </a:lnTo>
                  <a:lnTo>
                    <a:pt x="351" y="404"/>
                  </a:lnTo>
                  <a:lnTo>
                    <a:pt x="411" y="404"/>
                  </a:lnTo>
                  <a:lnTo>
                    <a:pt x="371" y="484"/>
                  </a:lnTo>
                  <a:lnTo>
                    <a:pt x="71" y="484"/>
                  </a:lnTo>
                  <a:lnTo>
                    <a:pt x="29" y="404"/>
                  </a:lnTo>
                  <a:close/>
                  <a:moveTo>
                    <a:pt x="75" y="193"/>
                  </a:moveTo>
                  <a:lnTo>
                    <a:pt x="155" y="193"/>
                  </a:lnTo>
                  <a:lnTo>
                    <a:pt x="167" y="379"/>
                  </a:lnTo>
                  <a:lnTo>
                    <a:pt x="99" y="379"/>
                  </a:lnTo>
                  <a:lnTo>
                    <a:pt x="75" y="193"/>
                  </a:lnTo>
                  <a:close/>
                  <a:moveTo>
                    <a:pt x="68" y="114"/>
                  </a:moveTo>
                  <a:lnTo>
                    <a:pt x="371" y="114"/>
                  </a:lnTo>
                  <a:lnTo>
                    <a:pt x="407" y="168"/>
                  </a:lnTo>
                  <a:lnTo>
                    <a:pt x="377" y="168"/>
                  </a:lnTo>
                  <a:lnTo>
                    <a:pt x="272" y="168"/>
                  </a:lnTo>
                  <a:lnTo>
                    <a:pt x="167" y="168"/>
                  </a:lnTo>
                  <a:lnTo>
                    <a:pt x="61" y="168"/>
                  </a:lnTo>
                  <a:lnTo>
                    <a:pt x="31" y="168"/>
                  </a:lnTo>
                  <a:lnTo>
                    <a:pt x="68" y="114"/>
                  </a:lnTo>
                  <a:close/>
                  <a:moveTo>
                    <a:pt x="180" y="193"/>
                  </a:moveTo>
                  <a:lnTo>
                    <a:pt x="259" y="193"/>
                  </a:lnTo>
                  <a:lnTo>
                    <a:pt x="247" y="379"/>
                  </a:lnTo>
                  <a:lnTo>
                    <a:pt x="192" y="379"/>
                  </a:lnTo>
                  <a:lnTo>
                    <a:pt x="180" y="193"/>
                  </a:lnTo>
                  <a:close/>
                  <a:moveTo>
                    <a:pt x="340" y="379"/>
                  </a:moveTo>
                  <a:lnTo>
                    <a:pt x="272" y="379"/>
                  </a:lnTo>
                  <a:lnTo>
                    <a:pt x="284" y="193"/>
                  </a:lnTo>
                  <a:lnTo>
                    <a:pt x="364" y="193"/>
                  </a:lnTo>
                  <a:lnTo>
                    <a:pt x="340" y="379"/>
                  </a:lnTo>
                  <a:close/>
                  <a:moveTo>
                    <a:pt x="475" y="601"/>
                  </a:moveTo>
                  <a:lnTo>
                    <a:pt x="475" y="601"/>
                  </a:lnTo>
                  <a:cubicBezTo>
                    <a:pt x="503" y="601"/>
                    <a:pt x="529" y="625"/>
                    <a:pt x="542" y="661"/>
                  </a:cubicBezTo>
                  <a:lnTo>
                    <a:pt x="542" y="661"/>
                  </a:lnTo>
                  <a:cubicBezTo>
                    <a:pt x="498" y="679"/>
                    <a:pt x="450" y="679"/>
                    <a:pt x="407" y="661"/>
                  </a:cubicBezTo>
                  <a:lnTo>
                    <a:pt x="407" y="661"/>
                  </a:lnTo>
                  <a:cubicBezTo>
                    <a:pt x="420" y="625"/>
                    <a:pt x="445" y="601"/>
                    <a:pt x="475" y="601"/>
                  </a:cubicBezTo>
                  <a:close/>
                  <a:moveTo>
                    <a:pt x="475" y="488"/>
                  </a:moveTo>
                  <a:lnTo>
                    <a:pt x="486" y="577"/>
                  </a:lnTo>
                  <a:lnTo>
                    <a:pt x="486" y="577"/>
                  </a:lnTo>
                  <a:cubicBezTo>
                    <a:pt x="482" y="577"/>
                    <a:pt x="478" y="576"/>
                    <a:pt x="475" y="576"/>
                  </a:cubicBezTo>
                  <a:lnTo>
                    <a:pt x="475" y="576"/>
                  </a:lnTo>
                  <a:cubicBezTo>
                    <a:pt x="471" y="576"/>
                    <a:pt x="467" y="577"/>
                    <a:pt x="463" y="577"/>
                  </a:cubicBezTo>
                  <a:lnTo>
                    <a:pt x="474" y="488"/>
                  </a:lnTo>
                  <a:lnTo>
                    <a:pt x="474" y="488"/>
                  </a:lnTo>
                  <a:lnTo>
                    <a:pt x="475" y="488"/>
                  </a:lnTo>
                  <a:close/>
                  <a:moveTo>
                    <a:pt x="401" y="685"/>
                  </a:moveTo>
                  <a:lnTo>
                    <a:pt x="401" y="685"/>
                  </a:lnTo>
                  <a:cubicBezTo>
                    <a:pt x="425" y="695"/>
                    <a:pt x="450" y="699"/>
                    <a:pt x="475" y="699"/>
                  </a:cubicBezTo>
                  <a:lnTo>
                    <a:pt x="475" y="699"/>
                  </a:lnTo>
                  <a:cubicBezTo>
                    <a:pt x="500" y="699"/>
                    <a:pt x="525" y="695"/>
                    <a:pt x="549" y="685"/>
                  </a:cubicBezTo>
                  <a:lnTo>
                    <a:pt x="549" y="685"/>
                  </a:lnTo>
                  <a:cubicBezTo>
                    <a:pt x="550" y="691"/>
                    <a:pt x="551" y="697"/>
                    <a:pt x="551" y="703"/>
                  </a:cubicBezTo>
                  <a:lnTo>
                    <a:pt x="551" y="703"/>
                  </a:lnTo>
                  <a:cubicBezTo>
                    <a:pt x="549" y="703"/>
                    <a:pt x="548" y="704"/>
                    <a:pt x="546" y="704"/>
                  </a:cubicBezTo>
                  <a:lnTo>
                    <a:pt x="546" y="704"/>
                  </a:lnTo>
                  <a:cubicBezTo>
                    <a:pt x="498" y="727"/>
                    <a:pt x="445" y="728"/>
                    <a:pt x="398" y="708"/>
                  </a:cubicBezTo>
                  <a:lnTo>
                    <a:pt x="398" y="708"/>
                  </a:lnTo>
                  <a:cubicBezTo>
                    <a:pt x="398" y="700"/>
                    <a:pt x="399" y="692"/>
                    <a:pt x="401" y="685"/>
                  </a:cubicBezTo>
                  <a:close/>
                  <a:moveTo>
                    <a:pt x="946" y="713"/>
                  </a:moveTo>
                  <a:lnTo>
                    <a:pt x="946" y="713"/>
                  </a:lnTo>
                  <a:cubicBezTo>
                    <a:pt x="942" y="707"/>
                    <a:pt x="935" y="703"/>
                    <a:pt x="928" y="703"/>
                  </a:cubicBezTo>
                  <a:lnTo>
                    <a:pt x="576" y="703"/>
                  </a:lnTo>
                  <a:lnTo>
                    <a:pt x="576" y="703"/>
                  </a:lnTo>
                  <a:cubicBezTo>
                    <a:pt x="575" y="691"/>
                    <a:pt x="572" y="678"/>
                    <a:pt x="570" y="667"/>
                  </a:cubicBezTo>
                  <a:lnTo>
                    <a:pt x="570" y="667"/>
                  </a:lnTo>
                  <a:cubicBezTo>
                    <a:pt x="570" y="665"/>
                    <a:pt x="569" y="664"/>
                    <a:pt x="568" y="664"/>
                  </a:cubicBezTo>
                  <a:lnTo>
                    <a:pt x="568" y="664"/>
                  </a:lnTo>
                  <a:cubicBezTo>
                    <a:pt x="558" y="628"/>
                    <a:pt x="538" y="600"/>
                    <a:pt x="512" y="586"/>
                  </a:cubicBezTo>
                  <a:lnTo>
                    <a:pt x="512" y="586"/>
                  </a:lnTo>
                  <a:lnTo>
                    <a:pt x="546" y="586"/>
                  </a:lnTo>
                  <a:lnTo>
                    <a:pt x="546" y="586"/>
                  </a:lnTo>
                  <a:cubicBezTo>
                    <a:pt x="553" y="586"/>
                    <a:pt x="558" y="580"/>
                    <a:pt x="558" y="574"/>
                  </a:cubicBezTo>
                  <a:lnTo>
                    <a:pt x="558" y="574"/>
                  </a:lnTo>
                  <a:cubicBezTo>
                    <a:pt x="558" y="567"/>
                    <a:pt x="553" y="561"/>
                    <a:pt x="546" y="561"/>
                  </a:cubicBezTo>
                  <a:lnTo>
                    <a:pt x="509" y="561"/>
                  </a:lnTo>
                  <a:lnTo>
                    <a:pt x="499" y="482"/>
                  </a:lnTo>
                  <a:lnTo>
                    <a:pt x="499" y="482"/>
                  </a:lnTo>
                  <a:cubicBezTo>
                    <a:pt x="499" y="481"/>
                    <a:pt x="498" y="479"/>
                    <a:pt x="498" y="478"/>
                  </a:cubicBezTo>
                  <a:lnTo>
                    <a:pt x="498" y="478"/>
                  </a:lnTo>
                  <a:cubicBezTo>
                    <a:pt x="494" y="469"/>
                    <a:pt x="485" y="463"/>
                    <a:pt x="475" y="463"/>
                  </a:cubicBezTo>
                  <a:lnTo>
                    <a:pt x="475" y="463"/>
                  </a:lnTo>
                  <a:cubicBezTo>
                    <a:pt x="464" y="463"/>
                    <a:pt x="456" y="469"/>
                    <a:pt x="451" y="478"/>
                  </a:cubicBezTo>
                  <a:lnTo>
                    <a:pt x="451" y="478"/>
                  </a:lnTo>
                  <a:cubicBezTo>
                    <a:pt x="450" y="479"/>
                    <a:pt x="450" y="481"/>
                    <a:pt x="450" y="482"/>
                  </a:cubicBezTo>
                  <a:lnTo>
                    <a:pt x="440" y="561"/>
                  </a:lnTo>
                  <a:lnTo>
                    <a:pt x="390" y="561"/>
                  </a:lnTo>
                  <a:lnTo>
                    <a:pt x="390" y="561"/>
                  </a:lnTo>
                  <a:cubicBezTo>
                    <a:pt x="384" y="561"/>
                    <a:pt x="378" y="567"/>
                    <a:pt x="378" y="574"/>
                  </a:cubicBezTo>
                  <a:lnTo>
                    <a:pt x="378" y="574"/>
                  </a:lnTo>
                  <a:cubicBezTo>
                    <a:pt x="378" y="580"/>
                    <a:pt x="384" y="586"/>
                    <a:pt x="390" y="586"/>
                  </a:cubicBezTo>
                  <a:lnTo>
                    <a:pt x="438" y="586"/>
                  </a:lnTo>
                  <a:lnTo>
                    <a:pt x="438" y="586"/>
                  </a:lnTo>
                  <a:lnTo>
                    <a:pt x="438" y="586"/>
                  </a:lnTo>
                  <a:cubicBezTo>
                    <a:pt x="412" y="600"/>
                    <a:pt x="391" y="628"/>
                    <a:pt x="381" y="664"/>
                  </a:cubicBezTo>
                  <a:lnTo>
                    <a:pt x="381" y="664"/>
                  </a:lnTo>
                  <a:cubicBezTo>
                    <a:pt x="380" y="664"/>
                    <a:pt x="380" y="665"/>
                    <a:pt x="380" y="667"/>
                  </a:cubicBezTo>
                  <a:lnTo>
                    <a:pt x="380" y="667"/>
                  </a:lnTo>
                  <a:cubicBezTo>
                    <a:pt x="376" y="678"/>
                    <a:pt x="375" y="691"/>
                    <a:pt x="373" y="703"/>
                  </a:cubicBezTo>
                  <a:lnTo>
                    <a:pt x="324" y="703"/>
                  </a:lnTo>
                  <a:lnTo>
                    <a:pt x="324" y="659"/>
                  </a:lnTo>
                  <a:lnTo>
                    <a:pt x="324" y="659"/>
                  </a:lnTo>
                  <a:cubicBezTo>
                    <a:pt x="324" y="608"/>
                    <a:pt x="332" y="558"/>
                    <a:pt x="348" y="509"/>
                  </a:cubicBezTo>
                  <a:lnTo>
                    <a:pt x="375" y="509"/>
                  </a:lnTo>
                  <a:lnTo>
                    <a:pt x="375" y="509"/>
                  </a:lnTo>
                  <a:cubicBezTo>
                    <a:pt x="382" y="509"/>
                    <a:pt x="389" y="505"/>
                    <a:pt x="392" y="498"/>
                  </a:cubicBezTo>
                  <a:lnTo>
                    <a:pt x="437" y="407"/>
                  </a:lnTo>
                  <a:lnTo>
                    <a:pt x="437" y="407"/>
                  </a:lnTo>
                  <a:lnTo>
                    <a:pt x="437" y="407"/>
                  </a:lnTo>
                  <a:cubicBezTo>
                    <a:pt x="439" y="401"/>
                    <a:pt x="439" y="394"/>
                    <a:pt x="436" y="388"/>
                  </a:cubicBezTo>
                  <a:lnTo>
                    <a:pt x="436" y="388"/>
                  </a:lnTo>
                  <a:cubicBezTo>
                    <a:pt x="432" y="383"/>
                    <a:pt x="426" y="379"/>
                    <a:pt x="419" y="379"/>
                  </a:cubicBezTo>
                  <a:lnTo>
                    <a:pt x="365" y="379"/>
                  </a:lnTo>
                  <a:lnTo>
                    <a:pt x="388" y="193"/>
                  </a:lnTo>
                  <a:lnTo>
                    <a:pt x="421" y="193"/>
                  </a:lnTo>
                  <a:lnTo>
                    <a:pt x="421" y="193"/>
                  </a:lnTo>
                  <a:cubicBezTo>
                    <a:pt x="427" y="193"/>
                    <a:pt x="433" y="190"/>
                    <a:pt x="436" y="183"/>
                  </a:cubicBezTo>
                  <a:lnTo>
                    <a:pt x="436" y="183"/>
                  </a:lnTo>
                  <a:cubicBezTo>
                    <a:pt x="439" y="178"/>
                    <a:pt x="439" y="171"/>
                    <a:pt x="435" y="166"/>
                  </a:cubicBezTo>
                  <a:lnTo>
                    <a:pt x="390" y="97"/>
                  </a:lnTo>
                  <a:lnTo>
                    <a:pt x="390" y="97"/>
                  </a:lnTo>
                  <a:cubicBezTo>
                    <a:pt x="386" y="92"/>
                    <a:pt x="381" y="89"/>
                    <a:pt x="375" y="89"/>
                  </a:cubicBezTo>
                  <a:lnTo>
                    <a:pt x="258" y="89"/>
                  </a:lnTo>
                  <a:lnTo>
                    <a:pt x="258" y="39"/>
                  </a:lnTo>
                  <a:lnTo>
                    <a:pt x="258" y="39"/>
                  </a:lnTo>
                  <a:cubicBezTo>
                    <a:pt x="258" y="32"/>
                    <a:pt x="253" y="27"/>
                    <a:pt x="246" y="27"/>
                  </a:cubicBezTo>
                  <a:lnTo>
                    <a:pt x="246" y="27"/>
                  </a:lnTo>
                  <a:cubicBezTo>
                    <a:pt x="239" y="27"/>
                    <a:pt x="233" y="32"/>
                    <a:pt x="233" y="39"/>
                  </a:cubicBezTo>
                  <a:lnTo>
                    <a:pt x="233" y="89"/>
                  </a:lnTo>
                  <a:lnTo>
                    <a:pt x="206" y="89"/>
                  </a:lnTo>
                  <a:lnTo>
                    <a:pt x="206" y="13"/>
                  </a:lnTo>
                  <a:lnTo>
                    <a:pt x="206" y="13"/>
                  </a:lnTo>
                  <a:cubicBezTo>
                    <a:pt x="206" y="6"/>
                    <a:pt x="199" y="0"/>
                    <a:pt x="193" y="0"/>
                  </a:cubicBezTo>
                  <a:lnTo>
                    <a:pt x="193" y="0"/>
                  </a:lnTo>
                  <a:cubicBezTo>
                    <a:pt x="186" y="0"/>
                    <a:pt x="181" y="6"/>
                    <a:pt x="181" y="13"/>
                  </a:cubicBezTo>
                  <a:lnTo>
                    <a:pt x="181" y="89"/>
                  </a:lnTo>
                  <a:lnTo>
                    <a:pt x="64" y="89"/>
                  </a:lnTo>
                  <a:lnTo>
                    <a:pt x="64" y="89"/>
                  </a:lnTo>
                  <a:cubicBezTo>
                    <a:pt x="58" y="89"/>
                    <a:pt x="53" y="92"/>
                    <a:pt x="49" y="97"/>
                  </a:cubicBezTo>
                  <a:lnTo>
                    <a:pt x="3" y="166"/>
                  </a:lnTo>
                  <a:lnTo>
                    <a:pt x="3" y="166"/>
                  </a:lnTo>
                  <a:lnTo>
                    <a:pt x="3" y="166"/>
                  </a:lnTo>
                  <a:lnTo>
                    <a:pt x="3" y="166"/>
                  </a:lnTo>
                  <a:cubicBezTo>
                    <a:pt x="0" y="171"/>
                    <a:pt x="0" y="178"/>
                    <a:pt x="3" y="183"/>
                  </a:cubicBezTo>
                  <a:lnTo>
                    <a:pt x="3" y="183"/>
                  </a:lnTo>
                  <a:cubicBezTo>
                    <a:pt x="6" y="190"/>
                    <a:pt x="12" y="193"/>
                    <a:pt x="18" y="193"/>
                  </a:cubicBezTo>
                  <a:lnTo>
                    <a:pt x="50" y="193"/>
                  </a:lnTo>
                  <a:lnTo>
                    <a:pt x="73" y="379"/>
                  </a:lnTo>
                  <a:lnTo>
                    <a:pt x="20" y="379"/>
                  </a:lnTo>
                  <a:lnTo>
                    <a:pt x="20" y="379"/>
                  </a:lnTo>
                  <a:cubicBezTo>
                    <a:pt x="13" y="379"/>
                    <a:pt x="7" y="383"/>
                    <a:pt x="3" y="388"/>
                  </a:cubicBezTo>
                  <a:lnTo>
                    <a:pt x="3" y="388"/>
                  </a:lnTo>
                  <a:cubicBezTo>
                    <a:pt x="0" y="394"/>
                    <a:pt x="0" y="401"/>
                    <a:pt x="3" y="407"/>
                  </a:cubicBezTo>
                  <a:lnTo>
                    <a:pt x="50" y="499"/>
                  </a:lnTo>
                  <a:lnTo>
                    <a:pt x="50" y="499"/>
                  </a:lnTo>
                  <a:cubicBezTo>
                    <a:pt x="53" y="505"/>
                    <a:pt x="60" y="509"/>
                    <a:pt x="67" y="509"/>
                  </a:cubicBezTo>
                  <a:lnTo>
                    <a:pt x="92" y="509"/>
                  </a:lnTo>
                  <a:lnTo>
                    <a:pt x="92" y="509"/>
                  </a:lnTo>
                  <a:cubicBezTo>
                    <a:pt x="107" y="558"/>
                    <a:pt x="115" y="608"/>
                    <a:pt x="115" y="659"/>
                  </a:cubicBezTo>
                  <a:lnTo>
                    <a:pt x="115" y="703"/>
                  </a:lnTo>
                  <a:lnTo>
                    <a:pt x="21" y="703"/>
                  </a:lnTo>
                  <a:lnTo>
                    <a:pt x="21" y="703"/>
                  </a:lnTo>
                  <a:cubicBezTo>
                    <a:pt x="14" y="703"/>
                    <a:pt x="8" y="707"/>
                    <a:pt x="4" y="713"/>
                  </a:cubicBezTo>
                  <a:lnTo>
                    <a:pt x="4" y="713"/>
                  </a:lnTo>
                  <a:cubicBezTo>
                    <a:pt x="0" y="719"/>
                    <a:pt x="0" y="727"/>
                    <a:pt x="3" y="733"/>
                  </a:cubicBezTo>
                  <a:lnTo>
                    <a:pt x="20" y="776"/>
                  </a:lnTo>
                  <a:lnTo>
                    <a:pt x="20" y="776"/>
                  </a:lnTo>
                  <a:cubicBezTo>
                    <a:pt x="20" y="777"/>
                    <a:pt x="20" y="777"/>
                    <a:pt x="20" y="777"/>
                  </a:cubicBezTo>
                  <a:lnTo>
                    <a:pt x="20" y="777"/>
                  </a:lnTo>
                  <a:cubicBezTo>
                    <a:pt x="24" y="783"/>
                    <a:pt x="30" y="788"/>
                    <a:pt x="37" y="788"/>
                  </a:cubicBezTo>
                  <a:lnTo>
                    <a:pt x="138" y="796"/>
                  </a:lnTo>
                  <a:lnTo>
                    <a:pt x="138" y="796"/>
                  </a:lnTo>
                  <a:cubicBezTo>
                    <a:pt x="138" y="796"/>
                    <a:pt x="138" y="796"/>
                    <a:pt x="138" y="797"/>
                  </a:cubicBezTo>
                  <a:lnTo>
                    <a:pt x="138" y="797"/>
                  </a:lnTo>
                  <a:cubicBezTo>
                    <a:pt x="138" y="828"/>
                    <a:pt x="163" y="853"/>
                    <a:pt x="195" y="853"/>
                  </a:cubicBezTo>
                  <a:lnTo>
                    <a:pt x="195" y="853"/>
                  </a:lnTo>
                  <a:cubicBezTo>
                    <a:pt x="214" y="853"/>
                    <a:pt x="230" y="845"/>
                    <a:pt x="240" y="830"/>
                  </a:cubicBezTo>
                  <a:lnTo>
                    <a:pt x="240" y="830"/>
                  </a:lnTo>
                  <a:cubicBezTo>
                    <a:pt x="250" y="840"/>
                    <a:pt x="262" y="846"/>
                    <a:pt x="276" y="846"/>
                  </a:cubicBezTo>
                  <a:lnTo>
                    <a:pt x="276" y="846"/>
                  </a:lnTo>
                  <a:cubicBezTo>
                    <a:pt x="299" y="846"/>
                    <a:pt x="318" y="830"/>
                    <a:pt x="324" y="809"/>
                  </a:cubicBezTo>
                  <a:lnTo>
                    <a:pt x="401" y="815"/>
                  </a:lnTo>
                  <a:lnTo>
                    <a:pt x="401" y="815"/>
                  </a:lnTo>
                  <a:cubicBezTo>
                    <a:pt x="419" y="842"/>
                    <a:pt x="445" y="859"/>
                    <a:pt x="475" y="859"/>
                  </a:cubicBezTo>
                  <a:lnTo>
                    <a:pt x="475" y="859"/>
                  </a:lnTo>
                  <a:cubicBezTo>
                    <a:pt x="503" y="859"/>
                    <a:pt x="530" y="842"/>
                    <a:pt x="549" y="815"/>
                  </a:cubicBezTo>
                  <a:lnTo>
                    <a:pt x="625" y="809"/>
                  </a:lnTo>
                  <a:lnTo>
                    <a:pt x="625" y="809"/>
                  </a:lnTo>
                  <a:cubicBezTo>
                    <a:pt x="631" y="830"/>
                    <a:pt x="650" y="846"/>
                    <a:pt x="673" y="846"/>
                  </a:cubicBezTo>
                  <a:lnTo>
                    <a:pt x="673" y="846"/>
                  </a:lnTo>
                  <a:cubicBezTo>
                    <a:pt x="687" y="846"/>
                    <a:pt x="700" y="840"/>
                    <a:pt x="709" y="830"/>
                  </a:cubicBezTo>
                  <a:lnTo>
                    <a:pt x="709" y="830"/>
                  </a:lnTo>
                  <a:cubicBezTo>
                    <a:pt x="719" y="844"/>
                    <a:pt x="736" y="853"/>
                    <a:pt x="754" y="853"/>
                  </a:cubicBezTo>
                  <a:lnTo>
                    <a:pt x="754" y="853"/>
                  </a:lnTo>
                  <a:cubicBezTo>
                    <a:pt x="785" y="853"/>
                    <a:pt x="811" y="828"/>
                    <a:pt x="811" y="797"/>
                  </a:cubicBezTo>
                  <a:lnTo>
                    <a:pt x="811" y="797"/>
                  </a:lnTo>
                  <a:cubicBezTo>
                    <a:pt x="811" y="796"/>
                    <a:pt x="811" y="796"/>
                    <a:pt x="811" y="796"/>
                  </a:cubicBezTo>
                  <a:lnTo>
                    <a:pt x="912" y="788"/>
                  </a:lnTo>
                  <a:lnTo>
                    <a:pt x="912" y="788"/>
                  </a:lnTo>
                  <a:cubicBezTo>
                    <a:pt x="919" y="788"/>
                    <a:pt x="926" y="783"/>
                    <a:pt x="928" y="777"/>
                  </a:cubicBezTo>
                  <a:lnTo>
                    <a:pt x="928" y="777"/>
                  </a:lnTo>
                  <a:cubicBezTo>
                    <a:pt x="928" y="777"/>
                    <a:pt x="929" y="777"/>
                    <a:pt x="929" y="776"/>
                  </a:cubicBezTo>
                  <a:lnTo>
                    <a:pt x="947" y="733"/>
                  </a:lnTo>
                  <a:lnTo>
                    <a:pt x="947" y="733"/>
                  </a:lnTo>
                  <a:cubicBezTo>
                    <a:pt x="950" y="727"/>
                    <a:pt x="949" y="719"/>
                    <a:pt x="946" y="713"/>
                  </a:cubicBezTo>
                  <a:close/>
                </a:path>
              </a:pathLst>
            </a:custGeom>
            <a:solidFill>
              <a:schemeClr val="accent1"/>
            </a:solidFill>
            <a:ln>
              <a:noFill/>
            </a:ln>
            <a:effectLst/>
          </p:spPr>
          <p:txBody>
            <a:bodyPr wrap="none" anchor="ctr"/>
            <a:lstStyle/>
            <a:p>
              <a:pPr defTabSz="914217"/>
              <a:endParaRPr lang="en-US" dirty="0">
                <a:solidFill>
                  <a:srgbClr val="747A94"/>
                </a:solidFill>
                <a:latin typeface="Poppins" panose="00000500000000000000" pitchFamily="2" charset="0"/>
              </a:endParaRPr>
            </a:p>
          </p:txBody>
        </p:sp>
        <p:sp>
          <p:nvSpPr>
            <p:cNvPr id="41" name="Freeform 119">
              <a:extLst>
                <a:ext uri="{FF2B5EF4-FFF2-40B4-BE49-F238E27FC236}">
                  <a16:creationId xmlns:a16="http://schemas.microsoft.com/office/drawing/2014/main" id="{09C55F1D-917E-3A2D-D23C-4CD7C7077CCE}"/>
                </a:ext>
              </a:extLst>
            </p:cNvPr>
            <p:cNvSpPr>
              <a:spLocks noChangeArrowheads="1"/>
            </p:cNvSpPr>
            <p:nvPr/>
          </p:nvSpPr>
          <p:spPr bwMode="auto">
            <a:xfrm>
              <a:off x="332042" y="2317966"/>
              <a:ext cx="629128" cy="629128"/>
            </a:xfrm>
            <a:custGeom>
              <a:avLst/>
              <a:gdLst>
                <a:gd name="T0" fmla="*/ 1274 w 1834"/>
                <a:gd name="T1" fmla="*/ 1833 h 1834"/>
                <a:gd name="T2" fmla="*/ 560 w 1834"/>
                <a:gd name="T3" fmla="*/ 1833 h 1834"/>
                <a:gd name="T4" fmla="*/ 560 w 1834"/>
                <a:gd name="T5" fmla="*/ 1833 h 1834"/>
                <a:gd name="T6" fmla="*/ 0 w 1834"/>
                <a:gd name="T7" fmla="*/ 1274 h 1834"/>
                <a:gd name="T8" fmla="*/ 0 w 1834"/>
                <a:gd name="T9" fmla="*/ 560 h 1834"/>
                <a:gd name="T10" fmla="*/ 0 w 1834"/>
                <a:gd name="T11" fmla="*/ 560 h 1834"/>
                <a:gd name="T12" fmla="*/ 560 w 1834"/>
                <a:gd name="T13" fmla="*/ 0 h 1834"/>
                <a:gd name="T14" fmla="*/ 1274 w 1834"/>
                <a:gd name="T15" fmla="*/ 0 h 1834"/>
                <a:gd name="T16" fmla="*/ 1274 w 1834"/>
                <a:gd name="T17" fmla="*/ 0 h 1834"/>
                <a:gd name="T18" fmla="*/ 1833 w 1834"/>
                <a:gd name="T19" fmla="*/ 560 h 1834"/>
                <a:gd name="T20" fmla="*/ 1833 w 1834"/>
                <a:gd name="T21" fmla="*/ 1274 h 1834"/>
                <a:gd name="T22" fmla="*/ 1833 w 1834"/>
                <a:gd name="T23" fmla="*/ 1274 h 1834"/>
                <a:gd name="T24" fmla="*/ 1274 w 1834"/>
                <a:gd name="T25" fmla="*/ 18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4" h="1834">
                  <a:moveTo>
                    <a:pt x="1274" y="1833"/>
                  </a:moveTo>
                  <a:lnTo>
                    <a:pt x="560" y="1833"/>
                  </a:lnTo>
                  <a:lnTo>
                    <a:pt x="560" y="1833"/>
                  </a:lnTo>
                  <a:cubicBezTo>
                    <a:pt x="251" y="1833"/>
                    <a:pt x="0" y="1583"/>
                    <a:pt x="0" y="1274"/>
                  </a:cubicBezTo>
                  <a:lnTo>
                    <a:pt x="0" y="560"/>
                  </a:lnTo>
                  <a:lnTo>
                    <a:pt x="0" y="560"/>
                  </a:lnTo>
                  <a:cubicBezTo>
                    <a:pt x="0" y="251"/>
                    <a:pt x="251" y="0"/>
                    <a:pt x="560" y="0"/>
                  </a:cubicBezTo>
                  <a:lnTo>
                    <a:pt x="1274" y="0"/>
                  </a:lnTo>
                  <a:lnTo>
                    <a:pt x="1274" y="0"/>
                  </a:lnTo>
                  <a:cubicBezTo>
                    <a:pt x="1583" y="0"/>
                    <a:pt x="1833" y="251"/>
                    <a:pt x="1833" y="560"/>
                  </a:cubicBezTo>
                  <a:lnTo>
                    <a:pt x="1833" y="1274"/>
                  </a:lnTo>
                  <a:lnTo>
                    <a:pt x="1833" y="1274"/>
                  </a:lnTo>
                  <a:cubicBezTo>
                    <a:pt x="1833" y="1583"/>
                    <a:pt x="1583" y="1833"/>
                    <a:pt x="1274" y="1833"/>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A94"/>
                </a:solidFill>
                <a:latin typeface="Poppins" panose="00000500000000000000" pitchFamily="2" charset="0"/>
              </a:endParaRPr>
            </a:p>
          </p:txBody>
        </p:sp>
        <p:sp>
          <p:nvSpPr>
            <p:cNvPr id="49" name="TextBox 48">
              <a:extLst>
                <a:ext uri="{FF2B5EF4-FFF2-40B4-BE49-F238E27FC236}">
                  <a16:creationId xmlns:a16="http://schemas.microsoft.com/office/drawing/2014/main" id="{BBFE818D-9D58-9922-632F-FA316A6C1816}"/>
                </a:ext>
              </a:extLst>
            </p:cNvPr>
            <p:cNvSpPr txBox="1"/>
            <p:nvPr/>
          </p:nvSpPr>
          <p:spPr>
            <a:xfrm>
              <a:off x="1013374" y="2476382"/>
              <a:ext cx="6112042" cy="400110"/>
            </a:xfrm>
            <a:prstGeom prst="rect">
              <a:avLst/>
            </a:prstGeom>
            <a:noFill/>
          </p:spPr>
          <p:txBody>
            <a:bodyPr wrap="square">
              <a:spAutoFit/>
            </a:bodyPr>
            <a:lstStyle/>
            <a:p>
              <a:r>
                <a:rPr lang="en-GB" sz="2000" b="1" dirty="0">
                  <a:solidFill>
                    <a:schemeClr val="dk2"/>
                  </a:solidFill>
                  <a:ea typeface="Calibri"/>
                  <a:cs typeface="Calibri"/>
                </a:rPr>
                <a:t>Book summer early</a:t>
              </a:r>
            </a:p>
          </p:txBody>
        </p:sp>
      </p:grpSp>
      <p:grpSp>
        <p:nvGrpSpPr>
          <p:cNvPr id="65" name="Group 64">
            <a:extLst>
              <a:ext uri="{FF2B5EF4-FFF2-40B4-BE49-F238E27FC236}">
                <a16:creationId xmlns:a16="http://schemas.microsoft.com/office/drawing/2014/main" id="{E763725D-9F4E-AF47-E7D4-0062845C438C}"/>
              </a:ext>
            </a:extLst>
          </p:cNvPr>
          <p:cNvGrpSpPr/>
          <p:nvPr/>
        </p:nvGrpSpPr>
        <p:grpSpPr>
          <a:xfrm>
            <a:off x="332042" y="2565408"/>
            <a:ext cx="6839243" cy="629128"/>
            <a:chOff x="332042" y="3264682"/>
            <a:chExt cx="6839243" cy="629128"/>
          </a:xfrm>
        </p:grpSpPr>
        <p:sp>
          <p:nvSpPr>
            <p:cNvPr id="42" name="Freeform: Shape 41">
              <a:extLst>
                <a:ext uri="{FF2B5EF4-FFF2-40B4-BE49-F238E27FC236}">
                  <a16:creationId xmlns:a16="http://schemas.microsoft.com/office/drawing/2014/main" id="{471BC0B6-40AC-BA5C-0440-686BADE6F216}"/>
                </a:ext>
              </a:extLst>
            </p:cNvPr>
            <p:cNvSpPr>
              <a:spLocks noChangeArrowheads="1"/>
            </p:cNvSpPr>
            <p:nvPr/>
          </p:nvSpPr>
          <p:spPr bwMode="auto">
            <a:xfrm>
              <a:off x="540743" y="3415914"/>
              <a:ext cx="212895" cy="324807"/>
            </a:xfrm>
            <a:custGeom>
              <a:avLst/>
              <a:gdLst>
                <a:gd name="connsiteX0" fmla="*/ 31243 w 773574"/>
                <a:gd name="connsiteY0" fmla="*/ 1015711 h 1180219"/>
                <a:gd name="connsiteX1" fmla="*/ 31243 w 773574"/>
                <a:gd name="connsiteY1" fmla="*/ 1048114 h 1180219"/>
                <a:gd name="connsiteX2" fmla="*/ 132470 w 773574"/>
                <a:gd name="connsiteY2" fmla="*/ 1149062 h 1180219"/>
                <a:gd name="connsiteX3" fmla="*/ 642354 w 773574"/>
                <a:gd name="connsiteY3" fmla="*/ 1149062 h 1180219"/>
                <a:gd name="connsiteX4" fmla="*/ 743581 w 773574"/>
                <a:gd name="connsiteY4" fmla="*/ 1048114 h 1180219"/>
                <a:gd name="connsiteX5" fmla="*/ 743581 w 773574"/>
                <a:gd name="connsiteY5" fmla="*/ 1015711 h 1180219"/>
                <a:gd name="connsiteX6" fmla="*/ 386788 w 773574"/>
                <a:gd name="connsiteY6" fmla="*/ 277233 h 1180219"/>
                <a:gd name="connsiteX7" fmla="*/ 345596 w 773574"/>
                <a:gd name="connsiteY7" fmla="*/ 318416 h 1180219"/>
                <a:gd name="connsiteX8" fmla="*/ 345596 w 773574"/>
                <a:gd name="connsiteY8" fmla="*/ 480650 h 1180219"/>
                <a:gd name="connsiteX9" fmla="*/ 340603 w 773574"/>
                <a:gd name="connsiteY9" fmla="*/ 493130 h 1180219"/>
                <a:gd name="connsiteX10" fmla="*/ 184571 w 773574"/>
                <a:gd name="connsiteY10" fmla="*/ 610438 h 1180219"/>
                <a:gd name="connsiteX11" fmla="*/ 182075 w 773574"/>
                <a:gd name="connsiteY11" fmla="*/ 611686 h 1180219"/>
                <a:gd name="connsiteX12" fmla="*/ 178330 w 773574"/>
                <a:gd name="connsiteY12" fmla="*/ 616678 h 1180219"/>
                <a:gd name="connsiteX13" fmla="*/ 178330 w 773574"/>
                <a:gd name="connsiteY13" fmla="*/ 642885 h 1180219"/>
                <a:gd name="connsiteX14" fmla="*/ 180827 w 773574"/>
                <a:gd name="connsiteY14" fmla="*/ 646629 h 1180219"/>
                <a:gd name="connsiteX15" fmla="*/ 183323 w 773574"/>
                <a:gd name="connsiteY15" fmla="*/ 647877 h 1180219"/>
                <a:gd name="connsiteX16" fmla="*/ 324375 w 773574"/>
                <a:gd name="connsiteY16" fmla="*/ 591719 h 1180219"/>
                <a:gd name="connsiteX17" fmla="*/ 329368 w 773574"/>
                <a:gd name="connsiteY17" fmla="*/ 590471 h 1180219"/>
                <a:gd name="connsiteX18" fmla="*/ 339354 w 773574"/>
                <a:gd name="connsiteY18" fmla="*/ 592967 h 1180219"/>
                <a:gd name="connsiteX19" fmla="*/ 345596 w 773574"/>
                <a:gd name="connsiteY19" fmla="*/ 605446 h 1180219"/>
                <a:gd name="connsiteX20" fmla="*/ 345596 w 773574"/>
                <a:gd name="connsiteY20" fmla="*/ 619174 h 1180219"/>
                <a:gd name="connsiteX21" fmla="*/ 345596 w 773574"/>
                <a:gd name="connsiteY21" fmla="*/ 776416 h 1180219"/>
                <a:gd name="connsiteX22" fmla="*/ 339354 w 773574"/>
                <a:gd name="connsiteY22" fmla="*/ 788896 h 1180219"/>
                <a:gd name="connsiteX23" fmla="*/ 248232 w 773574"/>
                <a:gd name="connsiteY23" fmla="*/ 853790 h 1180219"/>
                <a:gd name="connsiteX24" fmla="*/ 246984 w 773574"/>
                <a:gd name="connsiteY24" fmla="*/ 856286 h 1180219"/>
                <a:gd name="connsiteX25" fmla="*/ 246984 w 773574"/>
                <a:gd name="connsiteY25" fmla="*/ 863773 h 1180219"/>
                <a:gd name="connsiteX26" fmla="*/ 248232 w 773574"/>
                <a:gd name="connsiteY26" fmla="*/ 867517 h 1180219"/>
                <a:gd name="connsiteX27" fmla="*/ 250729 w 773574"/>
                <a:gd name="connsiteY27" fmla="*/ 867517 h 1180219"/>
                <a:gd name="connsiteX28" fmla="*/ 378050 w 773574"/>
                <a:gd name="connsiteY28" fmla="*/ 837566 h 1180219"/>
                <a:gd name="connsiteX29" fmla="*/ 394277 w 773574"/>
                <a:gd name="connsiteY29" fmla="*/ 837566 h 1180219"/>
                <a:gd name="connsiteX30" fmla="*/ 520351 w 773574"/>
                <a:gd name="connsiteY30" fmla="*/ 867517 h 1180219"/>
                <a:gd name="connsiteX31" fmla="*/ 522847 w 773574"/>
                <a:gd name="connsiteY31" fmla="*/ 867517 h 1180219"/>
                <a:gd name="connsiteX32" fmla="*/ 524095 w 773574"/>
                <a:gd name="connsiteY32" fmla="*/ 863773 h 1180219"/>
                <a:gd name="connsiteX33" fmla="*/ 524095 w 773574"/>
                <a:gd name="connsiteY33" fmla="*/ 856286 h 1180219"/>
                <a:gd name="connsiteX34" fmla="*/ 522847 w 773574"/>
                <a:gd name="connsiteY34" fmla="*/ 853790 h 1180219"/>
                <a:gd name="connsiteX35" fmla="*/ 432973 w 773574"/>
                <a:gd name="connsiteY35" fmla="*/ 788896 h 1180219"/>
                <a:gd name="connsiteX36" fmla="*/ 430477 w 773574"/>
                <a:gd name="connsiteY36" fmla="*/ 787648 h 1180219"/>
                <a:gd name="connsiteX37" fmla="*/ 426732 w 773574"/>
                <a:gd name="connsiteY37" fmla="*/ 732738 h 1180219"/>
                <a:gd name="connsiteX38" fmla="*/ 426732 w 773574"/>
                <a:gd name="connsiteY38" fmla="*/ 605446 h 1180219"/>
                <a:gd name="connsiteX39" fmla="*/ 434221 w 773574"/>
                <a:gd name="connsiteY39" fmla="*/ 592967 h 1180219"/>
                <a:gd name="connsiteX40" fmla="*/ 447952 w 773574"/>
                <a:gd name="connsiteY40" fmla="*/ 591719 h 1180219"/>
                <a:gd name="connsiteX41" fmla="*/ 589004 w 773574"/>
                <a:gd name="connsiteY41" fmla="*/ 649125 h 1180219"/>
                <a:gd name="connsiteX42" fmla="*/ 591501 w 773574"/>
                <a:gd name="connsiteY42" fmla="*/ 646629 h 1180219"/>
                <a:gd name="connsiteX43" fmla="*/ 592749 w 773574"/>
                <a:gd name="connsiteY43" fmla="*/ 642885 h 1180219"/>
                <a:gd name="connsiteX44" fmla="*/ 592749 w 773574"/>
                <a:gd name="connsiteY44" fmla="*/ 616678 h 1180219"/>
                <a:gd name="connsiteX45" fmla="*/ 590253 w 773574"/>
                <a:gd name="connsiteY45" fmla="*/ 611686 h 1180219"/>
                <a:gd name="connsiteX46" fmla="*/ 587756 w 773574"/>
                <a:gd name="connsiteY46" fmla="*/ 610438 h 1180219"/>
                <a:gd name="connsiteX47" fmla="*/ 432973 w 773574"/>
                <a:gd name="connsiteY47" fmla="*/ 493130 h 1180219"/>
                <a:gd name="connsiteX48" fmla="*/ 426732 w 773574"/>
                <a:gd name="connsiteY48" fmla="*/ 480650 h 1180219"/>
                <a:gd name="connsiteX49" fmla="*/ 426732 w 773574"/>
                <a:gd name="connsiteY49" fmla="*/ 318416 h 1180219"/>
                <a:gd name="connsiteX50" fmla="*/ 414249 w 773574"/>
                <a:gd name="connsiteY50" fmla="*/ 289713 h 1180219"/>
                <a:gd name="connsiteX51" fmla="*/ 386788 w 773574"/>
                <a:gd name="connsiteY51" fmla="*/ 277233 h 1180219"/>
                <a:gd name="connsiteX52" fmla="*/ 386788 w 773574"/>
                <a:gd name="connsiteY52" fmla="*/ 247282 h 1180219"/>
                <a:gd name="connsiteX53" fmla="*/ 436718 w 773574"/>
                <a:gd name="connsiteY53" fmla="*/ 267250 h 1180219"/>
                <a:gd name="connsiteX54" fmla="*/ 457938 w 773574"/>
                <a:gd name="connsiteY54" fmla="*/ 318416 h 1180219"/>
                <a:gd name="connsiteX55" fmla="*/ 457938 w 773574"/>
                <a:gd name="connsiteY55" fmla="*/ 473163 h 1180219"/>
                <a:gd name="connsiteX56" fmla="*/ 605232 w 773574"/>
                <a:gd name="connsiteY56" fmla="*/ 584231 h 1180219"/>
                <a:gd name="connsiteX57" fmla="*/ 625204 w 773574"/>
                <a:gd name="connsiteY57" fmla="*/ 616678 h 1180219"/>
                <a:gd name="connsiteX58" fmla="*/ 625204 w 773574"/>
                <a:gd name="connsiteY58" fmla="*/ 642885 h 1180219"/>
                <a:gd name="connsiteX59" fmla="*/ 612721 w 773574"/>
                <a:gd name="connsiteY59" fmla="*/ 670340 h 1180219"/>
                <a:gd name="connsiteX60" fmla="*/ 585260 w 773574"/>
                <a:gd name="connsiteY60" fmla="*/ 679076 h 1180219"/>
                <a:gd name="connsiteX61" fmla="*/ 580267 w 773574"/>
                <a:gd name="connsiteY61" fmla="*/ 677828 h 1180219"/>
                <a:gd name="connsiteX62" fmla="*/ 457938 w 773574"/>
                <a:gd name="connsiteY62" fmla="*/ 629157 h 1180219"/>
                <a:gd name="connsiteX63" fmla="*/ 456690 w 773574"/>
                <a:gd name="connsiteY63" fmla="*/ 733986 h 1180219"/>
                <a:gd name="connsiteX64" fmla="*/ 456690 w 773574"/>
                <a:gd name="connsiteY64" fmla="*/ 767681 h 1180219"/>
                <a:gd name="connsiteX65" fmla="*/ 541571 w 773574"/>
                <a:gd name="connsiteY65" fmla="*/ 828831 h 1180219"/>
                <a:gd name="connsiteX66" fmla="*/ 556550 w 773574"/>
                <a:gd name="connsiteY66" fmla="*/ 856286 h 1180219"/>
                <a:gd name="connsiteX67" fmla="*/ 556550 w 773574"/>
                <a:gd name="connsiteY67" fmla="*/ 863773 h 1180219"/>
                <a:gd name="connsiteX68" fmla="*/ 542819 w 773574"/>
                <a:gd name="connsiteY68" fmla="*/ 891228 h 1180219"/>
                <a:gd name="connsiteX69" fmla="*/ 512861 w 773574"/>
                <a:gd name="connsiteY69" fmla="*/ 897468 h 1180219"/>
                <a:gd name="connsiteX70" fmla="*/ 386788 w 773574"/>
                <a:gd name="connsiteY70" fmla="*/ 867517 h 1180219"/>
                <a:gd name="connsiteX71" fmla="*/ 385540 w 773574"/>
                <a:gd name="connsiteY71" fmla="*/ 867517 h 1180219"/>
                <a:gd name="connsiteX72" fmla="*/ 258218 w 773574"/>
                <a:gd name="connsiteY72" fmla="*/ 897468 h 1180219"/>
                <a:gd name="connsiteX73" fmla="*/ 250729 w 773574"/>
                <a:gd name="connsiteY73" fmla="*/ 898716 h 1180219"/>
                <a:gd name="connsiteX74" fmla="*/ 229508 w 773574"/>
                <a:gd name="connsiteY74" fmla="*/ 891228 h 1180219"/>
                <a:gd name="connsiteX75" fmla="*/ 215778 w 773574"/>
                <a:gd name="connsiteY75" fmla="*/ 863773 h 1180219"/>
                <a:gd name="connsiteX76" fmla="*/ 215778 w 773574"/>
                <a:gd name="connsiteY76" fmla="*/ 856286 h 1180219"/>
                <a:gd name="connsiteX77" fmla="*/ 229508 w 773574"/>
                <a:gd name="connsiteY77" fmla="*/ 828831 h 1180219"/>
                <a:gd name="connsiteX78" fmla="*/ 314389 w 773574"/>
                <a:gd name="connsiteY78" fmla="*/ 768929 h 1180219"/>
                <a:gd name="connsiteX79" fmla="*/ 314389 w 773574"/>
                <a:gd name="connsiteY79" fmla="*/ 627909 h 1180219"/>
                <a:gd name="connsiteX80" fmla="*/ 192061 w 773574"/>
                <a:gd name="connsiteY80" fmla="*/ 677828 h 1180219"/>
                <a:gd name="connsiteX81" fmla="*/ 188316 w 773574"/>
                <a:gd name="connsiteY81" fmla="*/ 679076 h 1180219"/>
                <a:gd name="connsiteX82" fmla="*/ 159606 w 773574"/>
                <a:gd name="connsiteY82" fmla="*/ 670340 h 1180219"/>
                <a:gd name="connsiteX83" fmla="*/ 148372 w 773574"/>
                <a:gd name="connsiteY83" fmla="*/ 642885 h 1180219"/>
                <a:gd name="connsiteX84" fmla="*/ 148372 w 773574"/>
                <a:gd name="connsiteY84" fmla="*/ 616678 h 1180219"/>
                <a:gd name="connsiteX85" fmla="*/ 167096 w 773574"/>
                <a:gd name="connsiteY85" fmla="*/ 584231 h 1180219"/>
                <a:gd name="connsiteX86" fmla="*/ 314389 w 773574"/>
                <a:gd name="connsiteY86" fmla="*/ 473163 h 1180219"/>
                <a:gd name="connsiteX87" fmla="*/ 315638 w 773574"/>
                <a:gd name="connsiteY87" fmla="*/ 318416 h 1180219"/>
                <a:gd name="connsiteX88" fmla="*/ 386788 w 773574"/>
                <a:gd name="connsiteY88" fmla="*/ 247282 h 1180219"/>
                <a:gd name="connsiteX89" fmla="*/ 31243 w 773574"/>
                <a:gd name="connsiteY89" fmla="*/ 153292 h 1180219"/>
                <a:gd name="connsiteX90" fmla="*/ 31243 w 773574"/>
                <a:gd name="connsiteY90" fmla="*/ 984554 h 1180219"/>
                <a:gd name="connsiteX91" fmla="*/ 743581 w 773574"/>
                <a:gd name="connsiteY91" fmla="*/ 984554 h 1180219"/>
                <a:gd name="connsiteX92" fmla="*/ 743581 w 773574"/>
                <a:gd name="connsiteY92" fmla="*/ 153292 h 1180219"/>
                <a:gd name="connsiteX93" fmla="*/ 368898 w 773574"/>
                <a:gd name="connsiteY93" fmla="*/ 65943 h 1180219"/>
                <a:gd name="connsiteX94" fmla="*/ 458392 w 773574"/>
                <a:gd name="connsiteY94" fmla="*/ 65943 h 1180219"/>
                <a:gd name="connsiteX95" fmla="*/ 465850 w 773574"/>
                <a:gd name="connsiteY95" fmla="*/ 73701 h 1180219"/>
                <a:gd name="connsiteX96" fmla="*/ 465850 w 773574"/>
                <a:gd name="connsiteY96" fmla="*/ 80166 h 1180219"/>
                <a:gd name="connsiteX97" fmla="*/ 458392 w 773574"/>
                <a:gd name="connsiteY97" fmla="*/ 86631 h 1180219"/>
                <a:gd name="connsiteX98" fmla="*/ 368898 w 773574"/>
                <a:gd name="connsiteY98" fmla="*/ 86631 h 1180219"/>
                <a:gd name="connsiteX99" fmla="*/ 362683 w 773574"/>
                <a:gd name="connsiteY99" fmla="*/ 80166 h 1180219"/>
                <a:gd name="connsiteX100" fmla="*/ 362683 w 773574"/>
                <a:gd name="connsiteY100" fmla="*/ 73701 h 1180219"/>
                <a:gd name="connsiteX101" fmla="*/ 368898 w 773574"/>
                <a:gd name="connsiteY101" fmla="*/ 65943 h 1180219"/>
                <a:gd name="connsiteX102" fmla="*/ 320849 w 773574"/>
                <a:gd name="connsiteY102" fmla="*/ 60446 h 1180219"/>
                <a:gd name="connsiteX103" fmla="*/ 339461 w 773574"/>
                <a:gd name="connsiteY103" fmla="*/ 79017 h 1180219"/>
                <a:gd name="connsiteX104" fmla="*/ 320849 w 773574"/>
                <a:gd name="connsiteY104" fmla="*/ 97588 h 1180219"/>
                <a:gd name="connsiteX105" fmla="*/ 302237 w 773574"/>
                <a:gd name="connsiteY105" fmla="*/ 79017 h 1180219"/>
                <a:gd name="connsiteX106" fmla="*/ 320849 w 773574"/>
                <a:gd name="connsiteY106" fmla="*/ 60446 h 1180219"/>
                <a:gd name="connsiteX107" fmla="*/ 132470 w 773574"/>
                <a:gd name="connsiteY107" fmla="*/ 29910 h 1180219"/>
                <a:gd name="connsiteX108" fmla="*/ 31243 w 773574"/>
                <a:gd name="connsiteY108" fmla="*/ 123381 h 1180219"/>
                <a:gd name="connsiteX109" fmla="*/ 742331 w 773574"/>
                <a:gd name="connsiteY109" fmla="*/ 123381 h 1180219"/>
                <a:gd name="connsiteX110" fmla="*/ 642354 w 773574"/>
                <a:gd name="connsiteY110" fmla="*/ 29910 h 1180219"/>
                <a:gd name="connsiteX111" fmla="*/ 132470 w 773574"/>
                <a:gd name="connsiteY111" fmla="*/ 0 h 1180219"/>
                <a:gd name="connsiteX112" fmla="*/ 642354 w 773574"/>
                <a:gd name="connsiteY112" fmla="*/ 0 h 1180219"/>
                <a:gd name="connsiteX113" fmla="*/ 773574 w 773574"/>
                <a:gd name="connsiteY113" fmla="*/ 130859 h 1180219"/>
                <a:gd name="connsiteX114" fmla="*/ 773574 w 773574"/>
                <a:gd name="connsiteY114" fmla="*/ 1048114 h 1180219"/>
                <a:gd name="connsiteX115" fmla="*/ 642354 w 773574"/>
                <a:gd name="connsiteY115" fmla="*/ 1180219 h 1180219"/>
                <a:gd name="connsiteX116" fmla="*/ 132470 w 773574"/>
                <a:gd name="connsiteY116" fmla="*/ 1180219 h 1180219"/>
                <a:gd name="connsiteX117" fmla="*/ 0 w 773574"/>
                <a:gd name="connsiteY117" fmla="*/ 1048114 h 1180219"/>
                <a:gd name="connsiteX118" fmla="*/ 0 w 773574"/>
                <a:gd name="connsiteY118" fmla="*/ 130859 h 1180219"/>
                <a:gd name="connsiteX119" fmla="*/ 132470 w 773574"/>
                <a:gd name="connsiteY119" fmla="*/ 0 h 11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73574" h="1180219">
                  <a:moveTo>
                    <a:pt x="31243" y="1015711"/>
                  </a:moveTo>
                  <a:lnTo>
                    <a:pt x="31243" y="1048114"/>
                  </a:lnTo>
                  <a:cubicBezTo>
                    <a:pt x="31243" y="1104196"/>
                    <a:pt x="76233" y="1149062"/>
                    <a:pt x="132470" y="1149062"/>
                  </a:cubicBezTo>
                  <a:lnTo>
                    <a:pt x="642354" y="1149062"/>
                  </a:lnTo>
                  <a:cubicBezTo>
                    <a:pt x="697342" y="1149062"/>
                    <a:pt x="743581" y="1104196"/>
                    <a:pt x="743581" y="1048114"/>
                  </a:cubicBezTo>
                  <a:lnTo>
                    <a:pt x="743581" y="1015711"/>
                  </a:lnTo>
                  <a:close/>
                  <a:moveTo>
                    <a:pt x="386788" y="277233"/>
                  </a:moveTo>
                  <a:cubicBezTo>
                    <a:pt x="364319" y="277233"/>
                    <a:pt x="345596" y="295953"/>
                    <a:pt x="345596" y="318416"/>
                  </a:cubicBezTo>
                  <a:lnTo>
                    <a:pt x="345596" y="480650"/>
                  </a:lnTo>
                  <a:cubicBezTo>
                    <a:pt x="345596" y="485642"/>
                    <a:pt x="343099" y="489386"/>
                    <a:pt x="340603" y="493130"/>
                  </a:cubicBezTo>
                  <a:lnTo>
                    <a:pt x="184571" y="610438"/>
                  </a:lnTo>
                  <a:cubicBezTo>
                    <a:pt x="184571" y="610438"/>
                    <a:pt x="183323" y="611686"/>
                    <a:pt x="182075" y="611686"/>
                  </a:cubicBezTo>
                  <a:cubicBezTo>
                    <a:pt x="180827" y="611686"/>
                    <a:pt x="178330" y="614182"/>
                    <a:pt x="178330" y="616678"/>
                  </a:cubicBezTo>
                  <a:lnTo>
                    <a:pt x="178330" y="642885"/>
                  </a:lnTo>
                  <a:cubicBezTo>
                    <a:pt x="178330" y="645381"/>
                    <a:pt x="180827" y="646629"/>
                    <a:pt x="180827" y="646629"/>
                  </a:cubicBezTo>
                  <a:cubicBezTo>
                    <a:pt x="180827" y="646629"/>
                    <a:pt x="182075" y="647877"/>
                    <a:pt x="183323" y="647877"/>
                  </a:cubicBezTo>
                  <a:lnTo>
                    <a:pt x="324375" y="591719"/>
                  </a:lnTo>
                  <a:cubicBezTo>
                    <a:pt x="326872" y="590471"/>
                    <a:pt x="328120" y="590471"/>
                    <a:pt x="329368" y="590471"/>
                  </a:cubicBezTo>
                  <a:cubicBezTo>
                    <a:pt x="333113" y="590471"/>
                    <a:pt x="335610" y="590471"/>
                    <a:pt x="339354" y="592967"/>
                  </a:cubicBezTo>
                  <a:cubicBezTo>
                    <a:pt x="343099" y="595463"/>
                    <a:pt x="345596" y="600454"/>
                    <a:pt x="345596" y="605446"/>
                  </a:cubicBezTo>
                  <a:lnTo>
                    <a:pt x="345596" y="619174"/>
                  </a:lnTo>
                  <a:lnTo>
                    <a:pt x="345596" y="776416"/>
                  </a:lnTo>
                  <a:cubicBezTo>
                    <a:pt x="345596" y="781408"/>
                    <a:pt x="343099" y="786400"/>
                    <a:pt x="339354" y="788896"/>
                  </a:cubicBezTo>
                  <a:lnTo>
                    <a:pt x="248232" y="853790"/>
                  </a:lnTo>
                  <a:cubicBezTo>
                    <a:pt x="248232" y="855038"/>
                    <a:pt x="246984" y="855038"/>
                    <a:pt x="246984" y="856286"/>
                  </a:cubicBezTo>
                  <a:lnTo>
                    <a:pt x="246984" y="863773"/>
                  </a:lnTo>
                  <a:cubicBezTo>
                    <a:pt x="246984" y="865021"/>
                    <a:pt x="248232" y="867517"/>
                    <a:pt x="248232" y="867517"/>
                  </a:cubicBezTo>
                  <a:cubicBezTo>
                    <a:pt x="249480" y="867517"/>
                    <a:pt x="249480" y="867517"/>
                    <a:pt x="250729" y="867517"/>
                  </a:cubicBezTo>
                  <a:lnTo>
                    <a:pt x="378050" y="837566"/>
                  </a:lnTo>
                  <a:cubicBezTo>
                    <a:pt x="383043" y="837566"/>
                    <a:pt x="389284" y="836318"/>
                    <a:pt x="394277" y="837566"/>
                  </a:cubicBezTo>
                  <a:lnTo>
                    <a:pt x="520351" y="867517"/>
                  </a:lnTo>
                  <a:cubicBezTo>
                    <a:pt x="521599" y="867517"/>
                    <a:pt x="522847" y="867517"/>
                    <a:pt x="522847" y="867517"/>
                  </a:cubicBezTo>
                  <a:cubicBezTo>
                    <a:pt x="524095" y="866269"/>
                    <a:pt x="524095" y="865021"/>
                    <a:pt x="524095" y="863773"/>
                  </a:cubicBezTo>
                  <a:lnTo>
                    <a:pt x="524095" y="856286"/>
                  </a:lnTo>
                  <a:cubicBezTo>
                    <a:pt x="524095" y="855038"/>
                    <a:pt x="524095" y="855038"/>
                    <a:pt x="522847" y="853790"/>
                  </a:cubicBezTo>
                  <a:lnTo>
                    <a:pt x="432973" y="788896"/>
                  </a:lnTo>
                  <a:cubicBezTo>
                    <a:pt x="431725" y="788896"/>
                    <a:pt x="431725" y="787648"/>
                    <a:pt x="430477" y="787648"/>
                  </a:cubicBezTo>
                  <a:cubicBezTo>
                    <a:pt x="425484" y="782656"/>
                    <a:pt x="424235" y="781408"/>
                    <a:pt x="426732" y="732738"/>
                  </a:cubicBezTo>
                  <a:lnTo>
                    <a:pt x="426732" y="605446"/>
                  </a:lnTo>
                  <a:cubicBezTo>
                    <a:pt x="426732" y="600454"/>
                    <a:pt x="429228" y="596710"/>
                    <a:pt x="434221" y="592967"/>
                  </a:cubicBezTo>
                  <a:cubicBezTo>
                    <a:pt x="437966" y="590471"/>
                    <a:pt x="444207" y="589223"/>
                    <a:pt x="447952" y="591719"/>
                  </a:cubicBezTo>
                  <a:lnTo>
                    <a:pt x="589004" y="649125"/>
                  </a:lnTo>
                  <a:cubicBezTo>
                    <a:pt x="590253" y="647877"/>
                    <a:pt x="591501" y="647877"/>
                    <a:pt x="591501" y="646629"/>
                  </a:cubicBezTo>
                  <a:cubicBezTo>
                    <a:pt x="592749" y="646629"/>
                    <a:pt x="592749" y="645381"/>
                    <a:pt x="592749" y="642885"/>
                  </a:cubicBezTo>
                  <a:lnTo>
                    <a:pt x="592749" y="616678"/>
                  </a:lnTo>
                  <a:cubicBezTo>
                    <a:pt x="592749" y="614182"/>
                    <a:pt x="592749" y="612934"/>
                    <a:pt x="590253" y="611686"/>
                  </a:cubicBezTo>
                  <a:cubicBezTo>
                    <a:pt x="589004" y="611686"/>
                    <a:pt x="589004" y="610438"/>
                    <a:pt x="587756" y="610438"/>
                  </a:cubicBezTo>
                  <a:lnTo>
                    <a:pt x="432973" y="493130"/>
                  </a:lnTo>
                  <a:cubicBezTo>
                    <a:pt x="429228" y="489386"/>
                    <a:pt x="426732" y="485642"/>
                    <a:pt x="426732" y="480650"/>
                  </a:cubicBezTo>
                  <a:lnTo>
                    <a:pt x="426732" y="318416"/>
                  </a:lnTo>
                  <a:cubicBezTo>
                    <a:pt x="426732" y="307184"/>
                    <a:pt x="421739" y="297201"/>
                    <a:pt x="414249" y="289713"/>
                  </a:cubicBezTo>
                  <a:cubicBezTo>
                    <a:pt x="406760" y="282225"/>
                    <a:pt x="396774" y="277233"/>
                    <a:pt x="386788" y="277233"/>
                  </a:cubicBezTo>
                  <a:close/>
                  <a:moveTo>
                    <a:pt x="386788" y="247282"/>
                  </a:moveTo>
                  <a:cubicBezTo>
                    <a:pt x="405512" y="247282"/>
                    <a:pt x="422987" y="254770"/>
                    <a:pt x="436718" y="267250"/>
                  </a:cubicBezTo>
                  <a:cubicBezTo>
                    <a:pt x="450449" y="282225"/>
                    <a:pt x="457938" y="299696"/>
                    <a:pt x="457938" y="318416"/>
                  </a:cubicBezTo>
                  <a:lnTo>
                    <a:pt x="457938" y="473163"/>
                  </a:lnTo>
                  <a:lnTo>
                    <a:pt x="605232" y="584231"/>
                  </a:lnTo>
                  <a:cubicBezTo>
                    <a:pt x="616466" y="590471"/>
                    <a:pt x="625204" y="602950"/>
                    <a:pt x="625204" y="616678"/>
                  </a:cubicBezTo>
                  <a:lnTo>
                    <a:pt x="625204" y="642885"/>
                  </a:lnTo>
                  <a:cubicBezTo>
                    <a:pt x="625204" y="652869"/>
                    <a:pt x="620211" y="662852"/>
                    <a:pt x="612721" y="670340"/>
                  </a:cubicBezTo>
                  <a:cubicBezTo>
                    <a:pt x="605232" y="676580"/>
                    <a:pt x="595246" y="680324"/>
                    <a:pt x="585260" y="679076"/>
                  </a:cubicBezTo>
                  <a:cubicBezTo>
                    <a:pt x="584011" y="679076"/>
                    <a:pt x="581515" y="677828"/>
                    <a:pt x="580267" y="677828"/>
                  </a:cubicBezTo>
                  <a:lnTo>
                    <a:pt x="457938" y="629157"/>
                  </a:lnTo>
                  <a:lnTo>
                    <a:pt x="456690" y="733986"/>
                  </a:lnTo>
                  <a:cubicBezTo>
                    <a:pt x="456690" y="746465"/>
                    <a:pt x="455442" y="760193"/>
                    <a:pt x="456690" y="767681"/>
                  </a:cubicBezTo>
                  <a:lnTo>
                    <a:pt x="541571" y="828831"/>
                  </a:lnTo>
                  <a:cubicBezTo>
                    <a:pt x="550309" y="835070"/>
                    <a:pt x="555302" y="846302"/>
                    <a:pt x="556550" y="856286"/>
                  </a:cubicBezTo>
                  <a:lnTo>
                    <a:pt x="556550" y="863773"/>
                  </a:lnTo>
                  <a:cubicBezTo>
                    <a:pt x="556550" y="875005"/>
                    <a:pt x="550309" y="884989"/>
                    <a:pt x="542819" y="891228"/>
                  </a:cubicBezTo>
                  <a:cubicBezTo>
                    <a:pt x="534081" y="897468"/>
                    <a:pt x="524095" y="899964"/>
                    <a:pt x="512861" y="897468"/>
                  </a:cubicBezTo>
                  <a:lnTo>
                    <a:pt x="386788" y="867517"/>
                  </a:lnTo>
                  <a:lnTo>
                    <a:pt x="385540" y="867517"/>
                  </a:lnTo>
                  <a:lnTo>
                    <a:pt x="258218" y="897468"/>
                  </a:lnTo>
                  <a:cubicBezTo>
                    <a:pt x="255722" y="898716"/>
                    <a:pt x="253225" y="898716"/>
                    <a:pt x="250729" y="898716"/>
                  </a:cubicBezTo>
                  <a:cubicBezTo>
                    <a:pt x="243239" y="898716"/>
                    <a:pt x="235750" y="896220"/>
                    <a:pt x="229508" y="891228"/>
                  </a:cubicBezTo>
                  <a:cubicBezTo>
                    <a:pt x="220771" y="884989"/>
                    <a:pt x="215778" y="875005"/>
                    <a:pt x="215778" y="863773"/>
                  </a:cubicBezTo>
                  <a:lnTo>
                    <a:pt x="215778" y="856286"/>
                  </a:lnTo>
                  <a:cubicBezTo>
                    <a:pt x="215778" y="846302"/>
                    <a:pt x="222019" y="835070"/>
                    <a:pt x="229508" y="828831"/>
                  </a:cubicBezTo>
                  <a:lnTo>
                    <a:pt x="314389" y="768929"/>
                  </a:lnTo>
                  <a:lnTo>
                    <a:pt x="314389" y="627909"/>
                  </a:lnTo>
                  <a:lnTo>
                    <a:pt x="192061" y="677828"/>
                  </a:lnTo>
                  <a:cubicBezTo>
                    <a:pt x="190813" y="677828"/>
                    <a:pt x="189564" y="679076"/>
                    <a:pt x="188316" y="679076"/>
                  </a:cubicBezTo>
                  <a:cubicBezTo>
                    <a:pt x="177082" y="680324"/>
                    <a:pt x="167096" y="676580"/>
                    <a:pt x="159606" y="670340"/>
                  </a:cubicBezTo>
                  <a:cubicBezTo>
                    <a:pt x="152117" y="662852"/>
                    <a:pt x="148372" y="652869"/>
                    <a:pt x="148372" y="642885"/>
                  </a:cubicBezTo>
                  <a:lnTo>
                    <a:pt x="148372" y="616678"/>
                  </a:lnTo>
                  <a:cubicBezTo>
                    <a:pt x="148372" y="602950"/>
                    <a:pt x="155862" y="590471"/>
                    <a:pt x="167096" y="584231"/>
                  </a:cubicBezTo>
                  <a:lnTo>
                    <a:pt x="314389" y="473163"/>
                  </a:lnTo>
                  <a:lnTo>
                    <a:pt x="315638" y="318416"/>
                  </a:lnTo>
                  <a:cubicBezTo>
                    <a:pt x="315638" y="279729"/>
                    <a:pt x="348092" y="247282"/>
                    <a:pt x="386788" y="247282"/>
                  </a:cubicBezTo>
                  <a:close/>
                  <a:moveTo>
                    <a:pt x="31243" y="153292"/>
                  </a:moveTo>
                  <a:lnTo>
                    <a:pt x="31243" y="984554"/>
                  </a:lnTo>
                  <a:lnTo>
                    <a:pt x="743581" y="984554"/>
                  </a:lnTo>
                  <a:lnTo>
                    <a:pt x="743581" y="153292"/>
                  </a:lnTo>
                  <a:close/>
                  <a:moveTo>
                    <a:pt x="368898" y="65943"/>
                  </a:moveTo>
                  <a:lnTo>
                    <a:pt x="458392" y="65943"/>
                  </a:lnTo>
                  <a:cubicBezTo>
                    <a:pt x="462121" y="65943"/>
                    <a:pt x="465850" y="69822"/>
                    <a:pt x="465850" y="73701"/>
                  </a:cubicBezTo>
                  <a:lnTo>
                    <a:pt x="465850" y="80166"/>
                  </a:lnTo>
                  <a:cubicBezTo>
                    <a:pt x="465850" y="84045"/>
                    <a:pt x="462121" y="86631"/>
                    <a:pt x="458392" y="86631"/>
                  </a:cubicBezTo>
                  <a:lnTo>
                    <a:pt x="368898" y="86631"/>
                  </a:lnTo>
                  <a:cubicBezTo>
                    <a:pt x="365169" y="86631"/>
                    <a:pt x="362683" y="84045"/>
                    <a:pt x="362683" y="80166"/>
                  </a:cubicBezTo>
                  <a:lnTo>
                    <a:pt x="362683" y="73701"/>
                  </a:lnTo>
                  <a:cubicBezTo>
                    <a:pt x="362683" y="69822"/>
                    <a:pt x="365169" y="65943"/>
                    <a:pt x="368898" y="65943"/>
                  </a:cubicBezTo>
                  <a:close/>
                  <a:moveTo>
                    <a:pt x="320849" y="60446"/>
                  </a:moveTo>
                  <a:cubicBezTo>
                    <a:pt x="330776" y="60446"/>
                    <a:pt x="339461" y="68405"/>
                    <a:pt x="339461" y="79017"/>
                  </a:cubicBezTo>
                  <a:cubicBezTo>
                    <a:pt x="339461" y="89629"/>
                    <a:pt x="330776" y="97588"/>
                    <a:pt x="320849" y="97588"/>
                  </a:cubicBezTo>
                  <a:cubicBezTo>
                    <a:pt x="310923" y="97588"/>
                    <a:pt x="302237" y="89629"/>
                    <a:pt x="302237" y="79017"/>
                  </a:cubicBezTo>
                  <a:cubicBezTo>
                    <a:pt x="302237" y="68405"/>
                    <a:pt x="310923" y="60446"/>
                    <a:pt x="320849" y="60446"/>
                  </a:cubicBezTo>
                  <a:close/>
                  <a:moveTo>
                    <a:pt x="132470" y="29910"/>
                  </a:moveTo>
                  <a:cubicBezTo>
                    <a:pt x="78732" y="29910"/>
                    <a:pt x="34992" y="71038"/>
                    <a:pt x="31243" y="123381"/>
                  </a:cubicBezTo>
                  <a:lnTo>
                    <a:pt x="742331" y="123381"/>
                  </a:lnTo>
                  <a:cubicBezTo>
                    <a:pt x="738582" y="71038"/>
                    <a:pt x="694842" y="29910"/>
                    <a:pt x="642354" y="29910"/>
                  </a:cubicBezTo>
                  <a:close/>
                  <a:moveTo>
                    <a:pt x="132470" y="0"/>
                  </a:moveTo>
                  <a:lnTo>
                    <a:pt x="642354" y="0"/>
                  </a:lnTo>
                  <a:cubicBezTo>
                    <a:pt x="714838" y="0"/>
                    <a:pt x="773574" y="58574"/>
                    <a:pt x="773574" y="130859"/>
                  </a:cubicBezTo>
                  <a:lnTo>
                    <a:pt x="773574" y="1048114"/>
                  </a:lnTo>
                  <a:cubicBezTo>
                    <a:pt x="773574" y="1121644"/>
                    <a:pt x="714838" y="1180219"/>
                    <a:pt x="642354" y="1180219"/>
                  </a:cubicBezTo>
                  <a:lnTo>
                    <a:pt x="132470" y="1180219"/>
                  </a:lnTo>
                  <a:cubicBezTo>
                    <a:pt x="58737" y="1180219"/>
                    <a:pt x="0" y="1121644"/>
                    <a:pt x="0" y="1048114"/>
                  </a:cubicBezTo>
                  <a:lnTo>
                    <a:pt x="0" y="130859"/>
                  </a:lnTo>
                  <a:cubicBezTo>
                    <a:pt x="0" y="58574"/>
                    <a:pt x="58737" y="0"/>
                    <a:pt x="132470" y="0"/>
                  </a:cubicBezTo>
                  <a:close/>
                </a:path>
              </a:pathLst>
            </a:custGeom>
            <a:solidFill>
              <a:schemeClr val="accent2"/>
            </a:solidFill>
            <a:ln>
              <a:noFill/>
            </a:ln>
            <a:effectLst/>
          </p:spPr>
          <p:txBody>
            <a:bodyPr wrap="square" anchor="ctr">
              <a:noAutofit/>
            </a:bodyPr>
            <a:lstStyle/>
            <a:p>
              <a:pPr defTabSz="914217"/>
              <a:endParaRPr lang="en-US" dirty="0">
                <a:solidFill>
                  <a:srgbClr val="747A94"/>
                </a:solidFill>
                <a:latin typeface="Poppins" panose="00000500000000000000" pitchFamily="2" charset="0"/>
              </a:endParaRPr>
            </a:p>
          </p:txBody>
        </p:sp>
        <p:sp>
          <p:nvSpPr>
            <p:cNvPr id="43" name="Freeform 195">
              <a:extLst>
                <a:ext uri="{FF2B5EF4-FFF2-40B4-BE49-F238E27FC236}">
                  <a16:creationId xmlns:a16="http://schemas.microsoft.com/office/drawing/2014/main" id="{1565CF41-E3F8-395D-2055-C85681CCA951}"/>
                </a:ext>
              </a:extLst>
            </p:cNvPr>
            <p:cNvSpPr>
              <a:spLocks noChangeArrowheads="1"/>
            </p:cNvSpPr>
            <p:nvPr/>
          </p:nvSpPr>
          <p:spPr bwMode="auto">
            <a:xfrm>
              <a:off x="332042" y="3264682"/>
              <a:ext cx="629128" cy="629128"/>
            </a:xfrm>
            <a:custGeom>
              <a:avLst/>
              <a:gdLst>
                <a:gd name="T0" fmla="*/ 1274 w 1834"/>
                <a:gd name="T1" fmla="*/ 1833 h 1834"/>
                <a:gd name="T2" fmla="*/ 560 w 1834"/>
                <a:gd name="T3" fmla="*/ 1833 h 1834"/>
                <a:gd name="T4" fmla="*/ 560 w 1834"/>
                <a:gd name="T5" fmla="*/ 1833 h 1834"/>
                <a:gd name="T6" fmla="*/ 0 w 1834"/>
                <a:gd name="T7" fmla="*/ 1273 h 1834"/>
                <a:gd name="T8" fmla="*/ 0 w 1834"/>
                <a:gd name="T9" fmla="*/ 559 h 1834"/>
                <a:gd name="T10" fmla="*/ 0 w 1834"/>
                <a:gd name="T11" fmla="*/ 559 h 1834"/>
                <a:gd name="T12" fmla="*/ 560 w 1834"/>
                <a:gd name="T13" fmla="*/ 0 h 1834"/>
                <a:gd name="T14" fmla="*/ 1274 w 1834"/>
                <a:gd name="T15" fmla="*/ 0 h 1834"/>
                <a:gd name="T16" fmla="*/ 1274 w 1834"/>
                <a:gd name="T17" fmla="*/ 0 h 1834"/>
                <a:gd name="T18" fmla="*/ 1833 w 1834"/>
                <a:gd name="T19" fmla="*/ 559 h 1834"/>
                <a:gd name="T20" fmla="*/ 1833 w 1834"/>
                <a:gd name="T21" fmla="*/ 1273 h 1834"/>
                <a:gd name="T22" fmla="*/ 1833 w 1834"/>
                <a:gd name="T23" fmla="*/ 1273 h 1834"/>
                <a:gd name="T24" fmla="*/ 1274 w 1834"/>
                <a:gd name="T25" fmla="*/ 18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4" h="1834">
                  <a:moveTo>
                    <a:pt x="1274" y="1833"/>
                  </a:moveTo>
                  <a:lnTo>
                    <a:pt x="560" y="1833"/>
                  </a:lnTo>
                  <a:lnTo>
                    <a:pt x="560" y="1833"/>
                  </a:lnTo>
                  <a:cubicBezTo>
                    <a:pt x="251" y="1833"/>
                    <a:pt x="0" y="1582"/>
                    <a:pt x="0" y="1273"/>
                  </a:cubicBezTo>
                  <a:lnTo>
                    <a:pt x="0" y="559"/>
                  </a:lnTo>
                  <a:lnTo>
                    <a:pt x="0" y="559"/>
                  </a:lnTo>
                  <a:cubicBezTo>
                    <a:pt x="0" y="250"/>
                    <a:pt x="251" y="0"/>
                    <a:pt x="560" y="0"/>
                  </a:cubicBezTo>
                  <a:lnTo>
                    <a:pt x="1274" y="0"/>
                  </a:lnTo>
                  <a:lnTo>
                    <a:pt x="1274" y="0"/>
                  </a:lnTo>
                  <a:cubicBezTo>
                    <a:pt x="1583" y="0"/>
                    <a:pt x="1833" y="250"/>
                    <a:pt x="1833" y="559"/>
                  </a:cubicBezTo>
                  <a:lnTo>
                    <a:pt x="1833" y="1273"/>
                  </a:lnTo>
                  <a:lnTo>
                    <a:pt x="1833" y="1273"/>
                  </a:lnTo>
                  <a:cubicBezTo>
                    <a:pt x="1833" y="1582"/>
                    <a:pt x="1583" y="1833"/>
                    <a:pt x="1274" y="1833"/>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A94"/>
                </a:solidFill>
                <a:latin typeface="Poppins" panose="00000500000000000000" pitchFamily="2" charset="0"/>
              </a:endParaRPr>
            </a:p>
          </p:txBody>
        </p:sp>
        <p:sp>
          <p:nvSpPr>
            <p:cNvPr id="51" name="TextBox 50">
              <a:extLst>
                <a:ext uri="{FF2B5EF4-FFF2-40B4-BE49-F238E27FC236}">
                  <a16:creationId xmlns:a16="http://schemas.microsoft.com/office/drawing/2014/main" id="{26CCEF85-25E9-EB15-1412-47EF774D86D4}"/>
                </a:ext>
              </a:extLst>
            </p:cNvPr>
            <p:cNvSpPr txBox="1"/>
            <p:nvPr/>
          </p:nvSpPr>
          <p:spPr>
            <a:xfrm>
              <a:off x="1059243" y="3399602"/>
              <a:ext cx="6112042" cy="400110"/>
            </a:xfrm>
            <a:prstGeom prst="rect">
              <a:avLst/>
            </a:prstGeom>
            <a:noFill/>
          </p:spPr>
          <p:txBody>
            <a:bodyPr wrap="square">
              <a:spAutoFit/>
            </a:bodyPr>
            <a:lstStyle/>
            <a:p>
              <a:r>
                <a:rPr lang="en-GB" sz="2000" b="1" dirty="0">
                  <a:solidFill>
                    <a:schemeClr val="dk2"/>
                  </a:solidFill>
                  <a:ea typeface="Calibri"/>
                  <a:cs typeface="Calibri"/>
                </a:rPr>
                <a:t>Use half terms for shorter, cheaper breaks </a:t>
              </a:r>
            </a:p>
          </p:txBody>
        </p:sp>
      </p:grpSp>
      <p:grpSp>
        <p:nvGrpSpPr>
          <p:cNvPr id="68" name="Group 67">
            <a:extLst>
              <a:ext uri="{FF2B5EF4-FFF2-40B4-BE49-F238E27FC236}">
                <a16:creationId xmlns:a16="http://schemas.microsoft.com/office/drawing/2014/main" id="{94066FBC-603E-1193-8B92-39C3FE851DB5}"/>
              </a:ext>
            </a:extLst>
          </p:cNvPr>
          <p:cNvGrpSpPr/>
          <p:nvPr/>
        </p:nvGrpSpPr>
        <p:grpSpPr>
          <a:xfrm>
            <a:off x="332042" y="5241558"/>
            <a:ext cx="6819736" cy="629128"/>
            <a:chOff x="332042" y="6049818"/>
            <a:chExt cx="6819736" cy="629128"/>
          </a:xfrm>
        </p:grpSpPr>
        <p:sp>
          <p:nvSpPr>
            <p:cNvPr id="37" name="Freeform 273">
              <a:extLst>
                <a:ext uri="{FF2B5EF4-FFF2-40B4-BE49-F238E27FC236}">
                  <a16:creationId xmlns:a16="http://schemas.microsoft.com/office/drawing/2014/main" id="{80C595E3-60DB-F647-942C-4D6EDCD8954D}"/>
                </a:ext>
              </a:extLst>
            </p:cNvPr>
            <p:cNvSpPr>
              <a:spLocks noChangeArrowheads="1"/>
            </p:cNvSpPr>
            <p:nvPr/>
          </p:nvSpPr>
          <p:spPr bwMode="auto">
            <a:xfrm>
              <a:off x="332042" y="6049818"/>
              <a:ext cx="629128" cy="629128"/>
            </a:xfrm>
            <a:custGeom>
              <a:avLst/>
              <a:gdLst>
                <a:gd name="T0" fmla="*/ 1274 w 1834"/>
                <a:gd name="T1" fmla="*/ 1833 h 1834"/>
                <a:gd name="T2" fmla="*/ 560 w 1834"/>
                <a:gd name="T3" fmla="*/ 1833 h 1834"/>
                <a:gd name="T4" fmla="*/ 560 w 1834"/>
                <a:gd name="T5" fmla="*/ 1833 h 1834"/>
                <a:gd name="T6" fmla="*/ 0 w 1834"/>
                <a:gd name="T7" fmla="*/ 1273 h 1834"/>
                <a:gd name="T8" fmla="*/ 0 w 1834"/>
                <a:gd name="T9" fmla="*/ 559 h 1834"/>
                <a:gd name="T10" fmla="*/ 0 w 1834"/>
                <a:gd name="T11" fmla="*/ 559 h 1834"/>
                <a:gd name="T12" fmla="*/ 560 w 1834"/>
                <a:gd name="T13" fmla="*/ 0 h 1834"/>
                <a:gd name="T14" fmla="*/ 1274 w 1834"/>
                <a:gd name="T15" fmla="*/ 0 h 1834"/>
                <a:gd name="T16" fmla="*/ 1274 w 1834"/>
                <a:gd name="T17" fmla="*/ 0 h 1834"/>
                <a:gd name="T18" fmla="*/ 1833 w 1834"/>
                <a:gd name="T19" fmla="*/ 559 h 1834"/>
                <a:gd name="T20" fmla="*/ 1833 w 1834"/>
                <a:gd name="T21" fmla="*/ 1273 h 1834"/>
                <a:gd name="T22" fmla="*/ 1833 w 1834"/>
                <a:gd name="T23" fmla="*/ 1273 h 1834"/>
                <a:gd name="T24" fmla="*/ 1274 w 1834"/>
                <a:gd name="T25" fmla="*/ 18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4" h="1834">
                  <a:moveTo>
                    <a:pt x="1274" y="1833"/>
                  </a:moveTo>
                  <a:lnTo>
                    <a:pt x="560" y="1833"/>
                  </a:lnTo>
                  <a:lnTo>
                    <a:pt x="560" y="1833"/>
                  </a:lnTo>
                  <a:cubicBezTo>
                    <a:pt x="251" y="1833"/>
                    <a:pt x="0" y="1582"/>
                    <a:pt x="0" y="1273"/>
                  </a:cubicBezTo>
                  <a:lnTo>
                    <a:pt x="0" y="559"/>
                  </a:lnTo>
                  <a:lnTo>
                    <a:pt x="0" y="559"/>
                  </a:lnTo>
                  <a:cubicBezTo>
                    <a:pt x="0" y="250"/>
                    <a:pt x="251" y="0"/>
                    <a:pt x="560" y="0"/>
                  </a:cubicBezTo>
                  <a:lnTo>
                    <a:pt x="1274" y="0"/>
                  </a:lnTo>
                  <a:lnTo>
                    <a:pt x="1274" y="0"/>
                  </a:lnTo>
                  <a:cubicBezTo>
                    <a:pt x="1583" y="0"/>
                    <a:pt x="1833" y="250"/>
                    <a:pt x="1833" y="559"/>
                  </a:cubicBezTo>
                  <a:lnTo>
                    <a:pt x="1833" y="1273"/>
                  </a:lnTo>
                  <a:lnTo>
                    <a:pt x="1833" y="1273"/>
                  </a:lnTo>
                  <a:cubicBezTo>
                    <a:pt x="1833" y="1582"/>
                    <a:pt x="1583" y="1833"/>
                    <a:pt x="1274" y="1833"/>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A94"/>
                </a:solidFill>
                <a:latin typeface="Poppins" panose="00000500000000000000" pitchFamily="2" charset="0"/>
              </a:endParaRPr>
            </a:p>
          </p:txBody>
        </p:sp>
        <p:sp>
          <p:nvSpPr>
            <p:cNvPr id="57" name="TextBox 56">
              <a:extLst>
                <a:ext uri="{FF2B5EF4-FFF2-40B4-BE49-F238E27FC236}">
                  <a16:creationId xmlns:a16="http://schemas.microsoft.com/office/drawing/2014/main" id="{03A276FE-8EE4-2013-125F-1F97A62B6402}"/>
                </a:ext>
              </a:extLst>
            </p:cNvPr>
            <p:cNvSpPr txBox="1"/>
            <p:nvPr/>
          </p:nvSpPr>
          <p:spPr>
            <a:xfrm>
              <a:off x="1039736" y="6151393"/>
              <a:ext cx="6112042" cy="400110"/>
            </a:xfrm>
            <a:prstGeom prst="rect">
              <a:avLst/>
            </a:prstGeom>
            <a:noFill/>
          </p:spPr>
          <p:txBody>
            <a:bodyPr wrap="square">
              <a:spAutoFit/>
            </a:bodyPr>
            <a:lstStyle/>
            <a:p>
              <a:r>
                <a:rPr lang="en-GB" sz="2000" b="1" dirty="0">
                  <a:solidFill>
                    <a:schemeClr val="dk2"/>
                  </a:solidFill>
                  <a:ea typeface="Calibri"/>
                  <a:cs typeface="Calibri"/>
                </a:rPr>
                <a:t>Use incognito and Compare mobile vs laptop</a:t>
              </a:r>
            </a:p>
          </p:txBody>
        </p:sp>
        <p:pic>
          <p:nvPicPr>
            <p:cNvPr id="59" name="Graphic 58" descr="Smart Phone with solid fill">
              <a:extLst>
                <a:ext uri="{FF2B5EF4-FFF2-40B4-BE49-F238E27FC236}">
                  <a16:creationId xmlns:a16="http://schemas.microsoft.com/office/drawing/2014/main" id="{078F4870-07B7-FA69-D50B-A048E3C5E5C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36418" y="6131127"/>
              <a:ext cx="420376" cy="420376"/>
            </a:xfrm>
            <a:prstGeom prst="rect">
              <a:avLst/>
            </a:prstGeom>
          </p:spPr>
        </p:pic>
      </p:grpSp>
      <p:grpSp>
        <p:nvGrpSpPr>
          <p:cNvPr id="67" name="Group 66">
            <a:extLst>
              <a:ext uri="{FF2B5EF4-FFF2-40B4-BE49-F238E27FC236}">
                <a16:creationId xmlns:a16="http://schemas.microsoft.com/office/drawing/2014/main" id="{FC8D62F4-BA23-57DD-5C12-9470E5E18203}"/>
              </a:ext>
            </a:extLst>
          </p:cNvPr>
          <p:cNvGrpSpPr/>
          <p:nvPr/>
        </p:nvGrpSpPr>
        <p:grpSpPr>
          <a:xfrm>
            <a:off x="332042" y="4349508"/>
            <a:ext cx="6767211" cy="629128"/>
            <a:chOff x="332042" y="5104615"/>
            <a:chExt cx="6767211" cy="629128"/>
          </a:xfrm>
        </p:grpSpPr>
        <p:sp>
          <p:nvSpPr>
            <p:cNvPr id="35" name="Freeform 195">
              <a:extLst>
                <a:ext uri="{FF2B5EF4-FFF2-40B4-BE49-F238E27FC236}">
                  <a16:creationId xmlns:a16="http://schemas.microsoft.com/office/drawing/2014/main" id="{774D23FB-61CC-EB33-96D3-2C8D773D5729}"/>
                </a:ext>
              </a:extLst>
            </p:cNvPr>
            <p:cNvSpPr>
              <a:spLocks noChangeArrowheads="1"/>
            </p:cNvSpPr>
            <p:nvPr/>
          </p:nvSpPr>
          <p:spPr bwMode="auto">
            <a:xfrm>
              <a:off x="332042" y="5104615"/>
              <a:ext cx="629128" cy="629128"/>
            </a:xfrm>
            <a:custGeom>
              <a:avLst/>
              <a:gdLst>
                <a:gd name="T0" fmla="*/ 1274 w 1834"/>
                <a:gd name="T1" fmla="*/ 1833 h 1834"/>
                <a:gd name="T2" fmla="*/ 560 w 1834"/>
                <a:gd name="T3" fmla="*/ 1833 h 1834"/>
                <a:gd name="T4" fmla="*/ 560 w 1834"/>
                <a:gd name="T5" fmla="*/ 1833 h 1834"/>
                <a:gd name="T6" fmla="*/ 0 w 1834"/>
                <a:gd name="T7" fmla="*/ 1273 h 1834"/>
                <a:gd name="T8" fmla="*/ 0 w 1834"/>
                <a:gd name="T9" fmla="*/ 559 h 1834"/>
                <a:gd name="T10" fmla="*/ 0 w 1834"/>
                <a:gd name="T11" fmla="*/ 559 h 1834"/>
                <a:gd name="T12" fmla="*/ 560 w 1834"/>
                <a:gd name="T13" fmla="*/ 0 h 1834"/>
                <a:gd name="T14" fmla="*/ 1274 w 1834"/>
                <a:gd name="T15" fmla="*/ 0 h 1834"/>
                <a:gd name="T16" fmla="*/ 1274 w 1834"/>
                <a:gd name="T17" fmla="*/ 0 h 1834"/>
                <a:gd name="T18" fmla="*/ 1833 w 1834"/>
                <a:gd name="T19" fmla="*/ 559 h 1834"/>
                <a:gd name="T20" fmla="*/ 1833 w 1834"/>
                <a:gd name="T21" fmla="*/ 1273 h 1834"/>
                <a:gd name="T22" fmla="*/ 1833 w 1834"/>
                <a:gd name="T23" fmla="*/ 1273 h 1834"/>
                <a:gd name="T24" fmla="*/ 1274 w 1834"/>
                <a:gd name="T25" fmla="*/ 18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4" h="1834">
                  <a:moveTo>
                    <a:pt x="1274" y="1833"/>
                  </a:moveTo>
                  <a:lnTo>
                    <a:pt x="560" y="1833"/>
                  </a:lnTo>
                  <a:lnTo>
                    <a:pt x="560" y="1833"/>
                  </a:lnTo>
                  <a:cubicBezTo>
                    <a:pt x="251" y="1833"/>
                    <a:pt x="0" y="1582"/>
                    <a:pt x="0" y="1273"/>
                  </a:cubicBezTo>
                  <a:lnTo>
                    <a:pt x="0" y="559"/>
                  </a:lnTo>
                  <a:lnTo>
                    <a:pt x="0" y="559"/>
                  </a:lnTo>
                  <a:cubicBezTo>
                    <a:pt x="0" y="250"/>
                    <a:pt x="251" y="0"/>
                    <a:pt x="560" y="0"/>
                  </a:cubicBezTo>
                  <a:lnTo>
                    <a:pt x="1274" y="0"/>
                  </a:lnTo>
                  <a:lnTo>
                    <a:pt x="1274" y="0"/>
                  </a:lnTo>
                  <a:cubicBezTo>
                    <a:pt x="1583" y="0"/>
                    <a:pt x="1833" y="250"/>
                    <a:pt x="1833" y="559"/>
                  </a:cubicBezTo>
                  <a:lnTo>
                    <a:pt x="1833" y="1273"/>
                  </a:lnTo>
                  <a:lnTo>
                    <a:pt x="1833" y="1273"/>
                  </a:lnTo>
                  <a:cubicBezTo>
                    <a:pt x="1833" y="1582"/>
                    <a:pt x="1583" y="1833"/>
                    <a:pt x="1274" y="1833"/>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A94"/>
                </a:solidFill>
                <a:latin typeface="Poppins" panose="00000500000000000000" pitchFamily="2" charset="0"/>
              </a:endParaRPr>
            </a:p>
          </p:txBody>
        </p:sp>
        <p:sp>
          <p:nvSpPr>
            <p:cNvPr id="55" name="TextBox 54">
              <a:extLst>
                <a:ext uri="{FF2B5EF4-FFF2-40B4-BE49-F238E27FC236}">
                  <a16:creationId xmlns:a16="http://schemas.microsoft.com/office/drawing/2014/main" id="{999CB196-8A2E-13F2-0CCC-F36197CBD9E9}"/>
                </a:ext>
              </a:extLst>
            </p:cNvPr>
            <p:cNvSpPr txBox="1"/>
            <p:nvPr/>
          </p:nvSpPr>
          <p:spPr>
            <a:xfrm>
              <a:off x="987211" y="5259971"/>
              <a:ext cx="6112042" cy="400110"/>
            </a:xfrm>
            <a:prstGeom prst="rect">
              <a:avLst/>
            </a:prstGeom>
            <a:noFill/>
          </p:spPr>
          <p:txBody>
            <a:bodyPr wrap="square">
              <a:spAutoFit/>
            </a:bodyPr>
            <a:lstStyle/>
            <a:p>
              <a:r>
                <a:rPr lang="en-GB" sz="2000" b="1" dirty="0">
                  <a:solidFill>
                    <a:schemeClr val="dk2"/>
                  </a:solidFill>
                  <a:ea typeface="Calibri"/>
                  <a:cs typeface="Calibri"/>
                </a:rPr>
                <a:t>Check attraction opening times</a:t>
              </a:r>
            </a:p>
          </p:txBody>
        </p:sp>
        <p:pic>
          <p:nvPicPr>
            <p:cNvPr id="61" name="Graphic 60" descr="Watch with solid fill">
              <a:extLst>
                <a:ext uri="{FF2B5EF4-FFF2-40B4-BE49-F238E27FC236}">
                  <a16:creationId xmlns:a16="http://schemas.microsoft.com/office/drawing/2014/main" id="{5579394B-7CEA-CCBB-D287-717E7FC69D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61882" y="5151031"/>
              <a:ext cx="575692" cy="575692"/>
            </a:xfrm>
            <a:prstGeom prst="rect">
              <a:avLst/>
            </a:prstGeom>
          </p:spPr>
        </p:pic>
      </p:grpSp>
      <p:grpSp>
        <p:nvGrpSpPr>
          <p:cNvPr id="66" name="Group 65">
            <a:extLst>
              <a:ext uri="{FF2B5EF4-FFF2-40B4-BE49-F238E27FC236}">
                <a16:creationId xmlns:a16="http://schemas.microsoft.com/office/drawing/2014/main" id="{7C5A7489-BE38-0BDB-90C0-8BCC18EA78A3}"/>
              </a:ext>
            </a:extLst>
          </p:cNvPr>
          <p:cNvGrpSpPr/>
          <p:nvPr/>
        </p:nvGrpSpPr>
        <p:grpSpPr>
          <a:xfrm>
            <a:off x="332042" y="3457458"/>
            <a:ext cx="6819736" cy="629128"/>
            <a:chOff x="332042" y="4157899"/>
            <a:chExt cx="6819736" cy="629128"/>
          </a:xfrm>
        </p:grpSpPr>
        <p:sp>
          <p:nvSpPr>
            <p:cNvPr id="33" name="Freeform 119">
              <a:extLst>
                <a:ext uri="{FF2B5EF4-FFF2-40B4-BE49-F238E27FC236}">
                  <a16:creationId xmlns:a16="http://schemas.microsoft.com/office/drawing/2014/main" id="{65CA2801-216C-3F7F-9B13-CDE87320FD7B}"/>
                </a:ext>
              </a:extLst>
            </p:cNvPr>
            <p:cNvSpPr>
              <a:spLocks noChangeArrowheads="1"/>
            </p:cNvSpPr>
            <p:nvPr/>
          </p:nvSpPr>
          <p:spPr bwMode="auto">
            <a:xfrm>
              <a:off x="332042" y="4157899"/>
              <a:ext cx="629128" cy="629128"/>
            </a:xfrm>
            <a:custGeom>
              <a:avLst/>
              <a:gdLst>
                <a:gd name="T0" fmla="*/ 1274 w 1834"/>
                <a:gd name="T1" fmla="*/ 1833 h 1834"/>
                <a:gd name="T2" fmla="*/ 560 w 1834"/>
                <a:gd name="T3" fmla="*/ 1833 h 1834"/>
                <a:gd name="T4" fmla="*/ 560 w 1834"/>
                <a:gd name="T5" fmla="*/ 1833 h 1834"/>
                <a:gd name="T6" fmla="*/ 0 w 1834"/>
                <a:gd name="T7" fmla="*/ 1274 h 1834"/>
                <a:gd name="T8" fmla="*/ 0 w 1834"/>
                <a:gd name="T9" fmla="*/ 560 h 1834"/>
                <a:gd name="T10" fmla="*/ 0 w 1834"/>
                <a:gd name="T11" fmla="*/ 560 h 1834"/>
                <a:gd name="T12" fmla="*/ 560 w 1834"/>
                <a:gd name="T13" fmla="*/ 0 h 1834"/>
                <a:gd name="T14" fmla="*/ 1274 w 1834"/>
                <a:gd name="T15" fmla="*/ 0 h 1834"/>
                <a:gd name="T16" fmla="*/ 1274 w 1834"/>
                <a:gd name="T17" fmla="*/ 0 h 1834"/>
                <a:gd name="T18" fmla="*/ 1833 w 1834"/>
                <a:gd name="T19" fmla="*/ 560 h 1834"/>
                <a:gd name="T20" fmla="*/ 1833 w 1834"/>
                <a:gd name="T21" fmla="*/ 1274 h 1834"/>
                <a:gd name="T22" fmla="*/ 1833 w 1834"/>
                <a:gd name="T23" fmla="*/ 1274 h 1834"/>
                <a:gd name="T24" fmla="*/ 1274 w 1834"/>
                <a:gd name="T25" fmla="*/ 18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4" h="1834">
                  <a:moveTo>
                    <a:pt x="1274" y="1833"/>
                  </a:moveTo>
                  <a:lnTo>
                    <a:pt x="560" y="1833"/>
                  </a:lnTo>
                  <a:lnTo>
                    <a:pt x="560" y="1833"/>
                  </a:lnTo>
                  <a:cubicBezTo>
                    <a:pt x="251" y="1833"/>
                    <a:pt x="0" y="1583"/>
                    <a:pt x="0" y="1274"/>
                  </a:cubicBezTo>
                  <a:lnTo>
                    <a:pt x="0" y="560"/>
                  </a:lnTo>
                  <a:lnTo>
                    <a:pt x="0" y="560"/>
                  </a:lnTo>
                  <a:cubicBezTo>
                    <a:pt x="0" y="251"/>
                    <a:pt x="251" y="0"/>
                    <a:pt x="560" y="0"/>
                  </a:cubicBezTo>
                  <a:lnTo>
                    <a:pt x="1274" y="0"/>
                  </a:lnTo>
                  <a:lnTo>
                    <a:pt x="1274" y="0"/>
                  </a:lnTo>
                  <a:cubicBezTo>
                    <a:pt x="1583" y="0"/>
                    <a:pt x="1833" y="251"/>
                    <a:pt x="1833" y="560"/>
                  </a:cubicBezTo>
                  <a:lnTo>
                    <a:pt x="1833" y="1274"/>
                  </a:lnTo>
                  <a:lnTo>
                    <a:pt x="1833" y="1274"/>
                  </a:lnTo>
                  <a:cubicBezTo>
                    <a:pt x="1833" y="1583"/>
                    <a:pt x="1583" y="1833"/>
                    <a:pt x="1274" y="1833"/>
                  </a:cubicBez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A94"/>
                </a:solidFill>
                <a:latin typeface="Poppins" panose="00000500000000000000" pitchFamily="2" charset="0"/>
              </a:endParaRPr>
            </a:p>
          </p:txBody>
        </p:sp>
        <p:sp>
          <p:nvSpPr>
            <p:cNvPr id="53" name="TextBox 52">
              <a:extLst>
                <a:ext uri="{FF2B5EF4-FFF2-40B4-BE49-F238E27FC236}">
                  <a16:creationId xmlns:a16="http://schemas.microsoft.com/office/drawing/2014/main" id="{8890F513-B627-1370-80F3-7F5A5F5807DB}"/>
                </a:ext>
              </a:extLst>
            </p:cNvPr>
            <p:cNvSpPr txBox="1"/>
            <p:nvPr/>
          </p:nvSpPr>
          <p:spPr>
            <a:xfrm>
              <a:off x="1039736" y="4297696"/>
              <a:ext cx="6112042" cy="400110"/>
            </a:xfrm>
            <a:prstGeom prst="rect">
              <a:avLst/>
            </a:prstGeom>
            <a:noFill/>
          </p:spPr>
          <p:txBody>
            <a:bodyPr wrap="square">
              <a:spAutoFit/>
            </a:bodyPr>
            <a:lstStyle/>
            <a:p>
              <a:r>
                <a:rPr lang="en-GB" sz="2000" b="1" dirty="0">
                  <a:solidFill>
                    <a:schemeClr val="dk2"/>
                  </a:solidFill>
                  <a:ea typeface="Calibri"/>
                  <a:cs typeface="Calibri"/>
                </a:rPr>
                <a:t>Go early in the holiday week </a:t>
              </a:r>
            </a:p>
          </p:txBody>
        </p:sp>
        <p:pic>
          <p:nvPicPr>
            <p:cNvPr id="63" name="Graphic 62" descr="Daily calendar with solid fill">
              <a:extLst>
                <a:ext uri="{FF2B5EF4-FFF2-40B4-BE49-F238E27FC236}">
                  <a16:creationId xmlns:a16="http://schemas.microsoft.com/office/drawing/2014/main" id="{3ABB873D-01F1-20EC-3488-9DF312F110C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3562" y="4208143"/>
              <a:ext cx="501159" cy="501159"/>
            </a:xfrm>
            <a:prstGeom prst="rect">
              <a:avLst/>
            </a:prstGeom>
          </p:spPr>
        </p:pic>
      </p:grpSp>
      <p:grpSp>
        <p:nvGrpSpPr>
          <p:cNvPr id="2" name="Group 1">
            <a:extLst>
              <a:ext uri="{FF2B5EF4-FFF2-40B4-BE49-F238E27FC236}">
                <a16:creationId xmlns:a16="http://schemas.microsoft.com/office/drawing/2014/main" id="{5C2AB6BD-0A20-FC43-5DC3-29A60F78FFCE}"/>
              </a:ext>
            </a:extLst>
          </p:cNvPr>
          <p:cNvGrpSpPr/>
          <p:nvPr/>
        </p:nvGrpSpPr>
        <p:grpSpPr>
          <a:xfrm>
            <a:off x="334806" y="6133609"/>
            <a:ext cx="6819736" cy="629128"/>
            <a:chOff x="332042" y="6049818"/>
            <a:chExt cx="6819736" cy="629128"/>
          </a:xfrm>
        </p:grpSpPr>
        <p:sp>
          <p:nvSpPr>
            <p:cNvPr id="3" name="Freeform 273">
              <a:extLst>
                <a:ext uri="{FF2B5EF4-FFF2-40B4-BE49-F238E27FC236}">
                  <a16:creationId xmlns:a16="http://schemas.microsoft.com/office/drawing/2014/main" id="{FA193BFC-2429-9C0C-06E8-0E9AAFD7D557}"/>
                </a:ext>
              </a:extLst>
            </p:cNvPr>
            <p:cNvSpPr>
              <a:spLocks noChangeArrowheads="1"/>
            </p:cNvSpPr>
            <p:nvPr/>
          </p:nvSpPr>
          <p:spPr bwMode="auto">
            <a:xfrm>
              <a:off x="332042" y="6049818"/>
              <a:ext cx="629128" cy="629128"/>
            </a:xfrm>
            <a:custGeom>
              <a:avLst/>
              <a:gdLst>
                <a:gd name="T0" fmla="*/ 1274 w 1834"/>
                <a:gd name="T1" fmla="*/ 1833 h 1834"/>
                <a:gd name="T2" fmla="*/ 560 w 1834"/>
                <a:gd name="T3" fmla="*/ 1833 h 1834"/>
                <a:gd name="T4" fmla="*/ 560 w 1834"/>
                <a:gd name="T5" fmla="*/ 1833 h 1834"/>
                <a:gd name="T6" fmla="*/ 0 w 1834"/>
                <a:gd name="T7" fmla="*/ 1273 h 1834"/>
                <a:gd name="T8" fmla="*/ 0 w 1834"/>
                <a:gd name="T9" fmla="*/ 559 h 1834"/>
                <a:gd name="T10" fmla="*/ 0 w 1834"/>
                <a:gd name="T11" fmla="*/ 559 h 1834"/>
                <a:gd name="T12" fmla="*/ 560 w 1834"/>
                <a:gd name="T13" fmla="*/ 0 h 1834"/>
                <a:gd name="T14" fmla="*/ 1274 w 1834"/>
                <a:gd name="T15" fmla="*/ 0 h 1834"/>
                <a:gd name="T16" fmla="*/ 1274 w 1834"/>
                <a:gd name="T17" fmla="*/ 0 h 1834"/>
                <a:gd name="T18" fmla="*/ 1833 w 1834"/>
                <a:gd name="T19" fmla="*/ 559 h 1834"/>
                <a:gd name="T20" fmla="*/ 1833 w 1834"/>
                <a:gd name="T21" fmla="*/ 1273 h 1834"/>
                <a:gd name="T22" fmla="*/ 1833 w 1834"/>
                <a:gd name="T23" fmla="*/ 1273 h 1834"/>
                <a:gd name="T24" fmla="*/ 1274 w 1834"/>
                <a:gd name="T25" fmla="*/ 1833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4" h="1834">
                  <a:moveTo>
                    <a:pt x="1274" y="1833"/>
                  </a:moveTo>
                  <a:lnTo>
                    <a:pt x="560" y="1833"/>
                  </a:lnTo>
                  <a:lnTo>
                    <a:pt x="560" y="1833"/>
                  </a:lnTo>
                  <a:cubicBezTo>
                    <a:pt x="251" y="1833"/>
                    <a:pt x="0" y="1582"/>
                    <a:pt x="0" y="1273"/>
                  </a:cubicBezTo>
                  <a:lnTo>
                    <a:pt x="0" y="559"/>
                  </a:lnTo>
                  <a:lnTo>
                    <a:pt x="0" y="559"/>
                  </a:lnTo>
                  <a:cubicBezTo>
                    <a:pt x="0" y="250"/>
                    <a:pt x="251" y="0"/>
                    <a:pt x="560" y="0"/>
                  </a:cubicBezTo>
                  <a:lnTo>
                    <a:pt x="1274" y="0"/>
                  </a:lnTo>
                  <a:lnTo>
                    <a:pt x="1274" y="0"/>
                  </a:lnTo>
                  <a:cubicBezTo>
                    <a:pt x="1583" y="0"/>
                    <a:pt x="1833" y="250"/>
                    <a:pt x="1833" y="559"/>
                  </a:cubicBezTo>
                  <a:lnTo>
                    <a:pt x="1833" y="1273"/>
                  </a:lnTo>
                  <a:lnTo>
                    <a:pt x="1833" y="1273"/>
                  </a:lnTo>
                  <a:cubicBezTo>
                    <a:pt x="1833" y="1582"/>
                    <a:pt x="1583" y="1833"/>
                    <a:pt x="1274" y="1833"/>
                  </a:cubicBezTo>
                </a:path>
              </a:pathLst>
            </a:custGeom>
            <a:noFill/>
            <a:ln w="381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dirty="0">
                <a:solidFill>
                  <a:srgbClr val="747A94"/>
                </a:solidFill>
                <a:latin typeface="Poppins" panose="00000500000000000000" pitchFamily="2" charset="0"/>
              </a:endParaRPr>
            </a:p>
          </p:txBody>
        </p:sp>
        <p:sp>
          <p:nvSpPr>
            <p:cNvPr id="4" name="TextBox 3">
              <a:extLst>
                <a:ext uri="{FF2B5EF4-FFF2-40B4-BE49-F238E27FC236}">
                  <a16:creationId xmlns:a16="http://schemas.microsoft.com/office/drawing/2014/main" id="{321662DC-338C-1E79-E6F8-9AEE3BE377BE}"/>
                </a:ext>
              </a:extLst>
            </p:cNvPr>
            <p:cNvSpPr txBox="1"/>
            <p:nvPr/>
          </p:nvSpPr>
          <p:spPr>
            <a:xfrm>
              <a:off x="1039736" y="6151393"/>
              <a:ext cx="6112042" cy="400110"/>
            </a:xfrm>
            <a:prstGeom prst="rect">
              <a:avLst/>
            </a:prstGeom>
            <a:noFill/>
          </p:spPr>
          <p:txBody>
            <a:bodyPr wrap="square">
              <a:spAutoFit/>
            </a:bodyPr>
            <a:lstStyle/>
            <a:p>
              <a:r>
                <a:rPr lang="en-GB" sz="2000" b="1" dirty="0">
                  <a:solidFill>
                    <a:schemeClr val="dk2"/>
                  </a:solidFill>
                  <a:ea typeface="Calibri"/>
                  <a:cs typeface="Calibri"/>
                </a:rPr>
                <a:t>Plan your Christmas early too </a:t>
              </a:r>
            </a:p>
          </p:txBody>
        </p:sp>
        <p:pic>
          <p:nvPicPr>
            <p:cNvPr id="5" name="Graphic 4" descr="Holiday tree with solid fill">
              <a:extLst>
                <a:ext uri="{FF2B5EF4-FFF2-40B4-BE49-F238E27FC236}">
                  <a16:creationId xmlns:a16="http://schemas.microsoft.com/office/drawing/2014/main" id="{B98BE9B0-E4FE-B6C3-D2B3-21B73E6669D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6418" y="6131127"/>
              <a:ext cx="420376" cy="420376"/>
            </a:xfrm>
            <a:prstGeom prst="rect">
              <a:avLst/>
            </a:prstGeom>
          </p:spPr>
        </p:pic>
      </p:grpSp>
    </p:spTree>
    <p:extLst>
      <p:ext uri="{BB962C8B-B14F-4D97-AF65-F5344CB8AC3E}">
        <p14:creationId xmlns:p14="http://schemas.microsoft.com/office/powerpoint/2010/main" val="1989442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500BACD-5572-8DF3-509D-130C18EE52A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Estimating your spending costs before you travel</a:t>
            </a:r>
          </a:p>
        </p:txBody>
      </p:sp>
      <p:sp>
        <p:nvSpPr>
          <p:cNvPr id="3" name="TextBox 2">
            <a:extLst>
              <a:ext uri="{FF2B5EF4-FFF2-40B4-BE49-F238E27FC236}">
                <a16:creationId xmlns:a16="http://schemas.microsoft.com/office/drawing/2014/main" id="{6CA040A8-BC84-AB41-B71D-72943D9001F7}"/>
              </a:ext>
            </a:extLst>
          </p:cNvPr>
          <p:cNvSpPr txBox="1"/>
          <p:nvPr/>
        </p:nvSpPr>
        <p:spPr>
          <a:xfrm>
            <a:off x="802800" y="1587501"/>
            <a:ext cx="7549631" cy="369332"/>
          </a:xfrm>
          <a:prstGeom prst="rect">
            <a:avLst/>
          </a:prstGeom>
          <a:noFill/>
        </p:spPr>
        <p:txBody>
          <a:bodyPr wrap="none" rtlCol="0">
            <a:spAutoFit/>
          </a:bodyPr>
          <a:lstStyle/>
          <a:p>
            <a:r>
              <a:rPr lang="en-GB" dirty="0"/>
              <a:t>A study based on ONS data estimates the cost of an overseas holidays </a:t>
            </a:r>
            <a:r>
              <a:rPr lang="en-GB" dirty="0" err="1"/>
              <a:t>iare</a:t>
            </a:r>
            <a:endParaRPr lang="en-GB" dirty="0"/>
          </a:p>
        </p:txBody>
      </p:sp>
      <p:sp>
        <p:nvSpPr>
          <p:cNvPr id="12" name="TextBox 11">
            <a:extLst>
              <a:ext uri="{FF2B5EF4-FFF2-40B4-BE49-F238E27FC236}">
                <a16:creationId xmlns:a16="http://schemas.microsoft.com/office/drawing/2014/main" id="{A6C3B538-643D-014A-2CDD-2DADE79D7BD5}"/>
              </a:ext>
            </a:extLst>
          </p:cNvPr>
          <p:cNvSpPr txBox="1"/>
          <p:nvPr/>
        </p:nvSpPr>
        <p:spPr>
          <a:xfrm>
            <a:off x="3046880" y="2248820"/>
            <a:ext cx="6098240" cy="369332"/>
          </a:xfrm>
          <a:prstGeom prst="rect">
            <a:avLst/>
          </a:prstGeom>
          <a:noFill/>
        </p:spPr>
        <p:txBody>
          <a:bodyPr wrap="square">
            <a:spAutoFit/>
          </a:bodyPr>
          <a:lstStyle/>
          <a:p>
            <a:pPr algn="ctr"/>
            <a:r>
              <a:rPr lang="en-GB" b="1" dirty="0"/>
              <a:t>Average 9‑night holiday abroad = £1,312 per person</a:t>
            </a:r>
          </a:p>
        </p:txBody>
      </p:sp>
      <p:grpSp>
        <p:nvGrpSpPr>
          <p:cNvPr id="40" name="Group 39">
            <a:extLst>
              <a:ext uri="{FF2B5EF4-FFF2-40B4-BE49-F238E27FC236}">
                <a16:creationId xmlns:a16="http://schemas.microsoft.com/office/drawing/2014/main" id="{7FB9B7CA-4746-4F78-1CCC-2D72387B52ED}"/>
              </a:ext>
            </a:extLst>
          </p:cNvPr>
          <p:cNvGrpSpPr/>
          <p:nvPr/>
        </p:nvGrpSpPr>
        <p:grpSpPr>
          <a:xfrm>
            <a:off x="756185" y="5137500"/>
            <a:ext cx="9764217" cy="579617"/>
            <a:chOff x="756185" y="5327000"/>
            <a:chExt cx="9764217" cy="579617"/>
          </a:xfrm>
        </p:grpSpPr>
        <p:sp>
          <p:nvSpPr>
            <p:cNvPr id="19" name="TextBox 18">
              <a:extLst>
                <a:ext uri="{FF2B5EF4-FFF2-40B4-BE49-F238E27FC236}">
                  <a16:creationId xmlns:a16="http://schemas.microsoft.com/office/drawing/2014/main" id="{898E4BDB-A076-A118-A7B6-99D7DFD0E93B}"/>
                </a:ext>
              </a:extLst>
            </p:cNvPr>
            <p:cNvSpPr txBox="1"/>
            <p:nvPr/>
          </p:nvSpPr>
          <p:spPr>
            <a:xfrm>
              <a:off x="1575923" y="5471845"/>
              <a:ext cx="7485936" cy="369332"/>
            </a:xfrm>
            <a:prstGeom prst="rect">
              <a:avLst/>
            </a:prstGeom>
            <a:noFill/>
          </p:spPr>
          <p:txBody>
            <a:bodyPr vert="horz" wrap="square" rtlCol="0">
              <a:spAutoFit/>
            </a:bodyPr>
            <a:lstStyle/>
            <a:p>
              <a:r>
                <a:rPr lang="en-GB" dirty="0"/>
                <a:t>Around half of the daily spend goes on food, drink and activities at…………</a:t>
              </a:r>
            </a:p>
          </p:txBody>
        </p:sp>
        <p:sp>
          <p:nvSpPr>
            <p:cNvPr id="27" name="TextBox 26">
              <a:extLst>
                <a:ext uri="{FF2B5EF4-FFF2-40B4-BE49-F238E27FC236}">
                  <a16:creationId xmlns:a16="http://schemas.microsoft.com/office/drawing/2014/main" id="{200371EC-3BC2-E570-B48A-9AD2E2C3017E}"/>
                </a:ext>
              </a:extLst>
            </p:cNvPr>
            <p:cNvSpPr txBox="1"/>
            <p:nvPr/>
          </p:nvSpPr>
          <p:spPr>
            <a:xfrm>
              <a:off x="9236011" y="5444952"/>
              <a:ext cx="1284391" cy="461665"/>
            </a:xfrm>
            <a:prstGeom prst="rect">
              <a:avLst/>
            </a:prstGeom>
            <a:noFill/>
          </p:spPr>
          <p:txBody>
            <a:bodyPr wrap="square">
              <a:spAutoFit/>
            </a:bodyPr>
            <a:lstStyle/>
            <a:p>
              <a:r>
                <a:rPr lang="en-GB" sz="2400" dirty="0">
                  <a:solidFill>
                    <a:schemeClr val="accent2"/>
                  </a:solidFill>
                </a:rPr>
                <a:t>£60</a:t>
              </a:r>
            </a:p>
          </p:txBody>
        </p:sp>
        <p:pic>
          <p:nvPicPr>
            <p:cNvPr id="30" name="Graphic 29" descr="Vacation with solid fill">
              <a:extLst>
                <a:ext uri="{FF2B5EF4-FFF2-40B4-BE49-F238E27FC236}">
                  <a16:creationId xmlns:a16="http://schemas.microsoft.com/office/drawing/2014/main" id="{14470F7A-7038-1EA2-27DC-6A52535F0B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56185" y="5327000"/>
              <a:ext cx="549392" cy="549392"/>
            </a:xfrm>
            <a:prstGeom prst="rect">
              <a:avLst/>
            </a:prstGeom>
          </p:spPr>
        </p:pic>
      </p:grpSp>
      <p:grpSp>
        <p:nvGrpSpPr>
          <p:cNvPr id="41" name="Group 40">
            <a:extLst>
              <a:ext uri="{FF2B5EF4-FFF2-40B4-BE49-F238E27FC236}">
                <a16:creationId xmlns:a16="http://schemas.microsoft.com/office/drawing/2014/main" id="{9149362D-65D3-BDDF-246D-FCEE66164484}"/>
              </a:ext>
            </a:extLst>
          </p:cNvPr>
          <p:cNvGrpSpPr/>
          <p:nvPr/>
        </p:nvGrpSpPr>
        <p:grpSpPr>
          <a:xfrm>
            <a:off x="756185" y="4424007"/>
            <a:ext cx="10280026" cy="549392"/>
            <a:chOff x="756185" y="4589231"/>
            <a:chExt cx="10280026" cy="549392"/>
          </a:xfrm>
        </p:grpSpPr>
        <p:sp>
          <p:nvSpPr>
            <p:cNvPr id="25" name="TextBox 24">
              <a:extLst>
                <a:ext uri="{FF2B5EF4-FFF2-40B4-BE49-F238E27FC236}">
                  <a16:creationId xmlns:a16="http://schemas.microsoft.com/office/drawing/2014/main" id="{3BB3E6A6-8E9D-A037-A767-E69E6C7AFBF4}"/>
                </a:ext>
              </a:extLst>
            </p:cNvPr>
            <p:cNvSpPr txBox="1"/>
            <p:nvPr/>
          </p:nvSpPr>
          <p:spPr>
            <a:xfrm>
              <a:off x="9236011" y="4676958"/>
              <a:ext cx="1800200" cy="461665"/>
            </a:xfrm>
            <a:prstGeom prst="rect">
              <a:avLst/>
            </a:prstGeom>
            <a:noFill/>
          </p:spPr>
          <p:txBody>
            <a:bodyPr wrap="square">
              <a:spAutoFit/>
            </a:bodyPr>
            <a:lstStyle/>
            <a:p>
              <a:r>
                <a:rPr lang="en-GB" sz="2400" dirty="0">
                  <a:solidFill>
                    <a:schemeClr val="accent2"/>
                  </a:solidFill>
                </a:rPr>
                <a:t>£120</a:t>
              </a:r>
            </a:p>
          </p:txBody>
        </p:sp>
        <p:grpSp>
          <p:nvGrpSpPr>
            <p:cNvPr id="39" name="Group 38">
              <a:extLst>
                <a:ext uri="{FF2B5EF4-FFF2-40B4-BE49-F238E27FC236}">
                  <a16:creationId xmlns:a16="http://schemas.microsoft.com/office/drawing/2014/main" id="{60A7F2F4-6DD2-BED8-7684-0A2E759E43CB}"/>
                </a:ext>
              </a:extLst>
            </p:cNvPr>
            <p:cNvGrpSpPr/>
            <p:nvPr/>
          </p:nvGrpSpPr>
          <p:grpSpPr>
            <a:xfrm>
              <a:off x="756185" y="4589231"/>
              <a:ext cx="8173410" cy="549392"/>
              <a:chOff x="756185" y="4589231"/>
              <a:chExt cx="8173410" cy="549392"/>
            </a:xfrm>
          </p:grpSpPr>
          <p:sp>
            <p:nvSpPr>
              <p:cNvPr id="18" name="TextBox 17">
                <a:extLst>
                  <a:ext uri="{FF2B5EF4-FFF2-40B4-BE49-F238E27FC236}">
                    <a16:creationId xmlns:a16="http://schemas.microsoft.com/office/drawing/2014/main" id="{1213AE35-EEC2-41B4-817F-13802F00C7B6}"/>
                  </a:ext>
                </a:extLst>
              </p:cNvPr>
              <p:cNvSpPr txBox="1"/>
              <p:nvPr/>
            </p:nvSpPr>
            <p:spPr>
              <a:xfrm>
                <a:off x="1575923" y="4710275"/>
                <a:ext cx="7353672" cy="369332"/>
              </a:xfrm>
              <a:prstGeom prst="rect">
                <a:avLst/>
              </a:prstGeom>
              <a:noFill/>
            </p:spPr>
            <p:txBody>
              <a:bodyPr vert="horz" wrap="square" rtlCol="0">
                <a:spAutoFit/>
              </a:bodyPr>
              <a:lstStyle/>
              <a:p>
                <a:r>
                  <a:rPr lang="en-GB" dirty="0"/>
                  <a:t>Average daily spend per person is £1,080 / 9 night………………………..……..</a:t>
                </a:r>
              </a:p>
            </p:txBody>
          </p:sp>
          <p:pic>
            <p:nvPicPr>
              <p:cNvPr id="32" name="Graphic 31" descr="User with solid fill">
                <a:extLst>
                  <a:ext uri="{FF2B5EF4-FFF2-40B4-BE49-F238E27FC236}">
                    <a16:creationId xmlns:a16="http://schemas.microsoft.com/office/drawing/2014/main" id="{50EF1D80-74A9-BFCF-ACE1-70E147691B9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6185" y="4589231"/>
                <a:ext cx="549392" cy="549392"/>
              </a:xfrm>
              <a:prstGeom prst="rect">
                <a:avLst/>
              </a:prstGeom>
            </p:spPr>
          </p:pic>
        </p:grpSp>
      </p:grpSp>
      <p:grpSp>
        <p:nvGrpSpPr>
          <p:cNvPr id="38" name="Group 37">
            <a:extLst>
              <a:ext uri="{FF2B5EF4-FFF2-40B4-BE49-F238E27FC236}">
                <a16:creationId xmlns:a16="http://schemas.microsoft.com/office/drawing/2014/main" id="{9B4988AC-7127-9CAE-AF63-7049BF809B37}"/>
              </a:ext>
            </a:extLst>
          </p:cNvPr>
          <p:cNvGrpSpPr/>
          <p:nvPr/>
        </p:nvGrpSpPr>
        <p:grpSpPr>
          <a:xfrm>
            <a:off x="756185" y="3669175"/>
            <a:ext cx="9991994" cy="549392"/>
            <a:chOff x="756185" y="3858675"/>
            <a:chExt cx="9991994" cy="549392"/>
          </a:xfrm>
        </p:grpSpPr>
        <p:sp>
          <p:nvSpPr>
            <p:cNvPr id="17" name="TextBox 16">
              <a:extLst>
                <a:ext uri="{FF2B5EF4-FFF2-40B4-BE49-F238E27FC236}">
                  <a16:creationId xmlns:a16="http://schemas.microsoft.com/office/drawing/2014/main" id="{045043A9-AEE3-29E0-DAFD-43C75B781151}"/>
                </a:ext>
              </a:extLst>
            </p:cNvPr>
            <p:cNvSpPr txBox="1"/>
            <p:nvPr/>
          </p:nvSpPr>
          <p:spPr>
            <a:xfrm>
              <a:off x="1575923" y="3948705"/>
              <a:ext cx="7353672" cy="369332"/>
            </a:xfrm>
            <a:prstGeom prst="rect">
              <a:avLst/>
            </a:prstGeom>
            <a:noFill/>
          </p:spPr>
          <p:txBody>
            <a:bodyPr vert="horz" wrap="square" rtlCol="0">
              <a:spAutoFit/>
            </a:bodyPr>
            <a:lstStyle/>
            <a:p>
              <a:r>
                <a:rPr lang="en-GB" dirty="0"/>
                <a:t>Covers accommodation, food, drinks and activities at………….……………..</a:t>
              </a:r>
            </a:p>
          </p:txBody>
        </p:sp>
        <p:sp>
          <p:nvSpPr>
            <p:cNvPr id="23" name="TextBox 22">
              <a:extLst>
                <a:ext uri="{FF2B5EF4-FFF2-40B4-BE49-F238E27FC236}">
                  <a16:creationId xmlns:a16="http://schemas.microsoft.com/office/drawing/2014/main" id="{BFC73332-F42B-8352-8330-AC9CC89465A8}"/>
                </a:ext>
              </a:extLst>
            </p:cNvPr>
            <p:cNvSpPr txBox="1"/>
            <p:nvPr/>
          </p:nvSpPr>
          <p:spPr>
            <a:xfrm>
              <a:off x="9236011" y="3908963"/>
              <a:ext cx="1512168" cy="461665"/>
            </a:xfrm>
            <a:prstGeom prst="rect">
              <a:avLst/>
            </a:prstGeom>
            <a:noFill/>
          </p:spPr>
          <p:txBody>
            <a:bodyPr wrap="square">
              <a:spAutoFit/>
            </a:bodyPr>
            <a:lstStyle/>
            <a:p>
              <a:r>
                <a:rPr lang="en-GB" sz="2400" dirty="0">
                  <a:solidFill>
                    <a:schemeClr val="accent2"/>
                  </a:solidFill>
                </a:rPr>
                <a:t>£1,080</a:t>
              </a:r>
            </a:p>
          </p:txBody>
        </p:sp>
        <p:pic>
          <p:nvPicPr>
            <p:cNvPr id="34" name="Graphic 33" descr="Sleep with solid fill">
              <a:extLst>
                <a:ext uri="{FF2B5EF4-FFF2-40B4-BE49-F238E27FC236}">
                  <a16:creationId xmlns:a16="http://schemas.microsoft.com/office/drawing/2014/main" id="{20A63A1F-0689-8F82-A744-89DCF58594C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6185" y="3858675"/>
              <a:ext cx="549392" cy="549392"/>
            </a:xfrm>
            <a:prstGeom prst="rect">
              <a:avLst/>
            </a:prstGeom>
          </p:spPr>
        </p:pic>
      </p:grpSp>
      <p:grpSp>
        <p:nvGrpSpPr>
          <p:cNvPr id="37" name="Group 36">
            <a:extLst>
              <a:ext uri="{FF2B5EF4-FFF2-40B4-BE49-F238E27FC236}">
                <a16:creationId xmlns:a16="http://schemas.microsoft.com/office/drawing/2014/main" id="{3EECF2D3-ABD2-DE48-38B6-1F5C592A61FB}"/>
              </a:ext>
            </a:extLst>
          </p:cNvPr>
          <p:cNvGrpSpPr/>
          <p:nvPr/>
        </p:nvGrpSpPr>
        <p:grpSpPr>
          <a:xfrm>
            <a:off x="756185" y="2918611"/>
            <a:ext cx="9703962" cy="549392"/>
            <a:chOff x="756185" y="3108111"/>
            <a:chExt cx="9703962" cy="549392"/>
          </a:xfrm>
        </p:grpSpPr>
        <p:sp>
          <p:nvSpPr>
            <p:cNvPr id="16" name="TextBox 15">
              <a:extLst>
                <a:ext uri="{FF2B5EF4-FFF2-40B4-BE49-F238E27FC236}">
                  <a16:creationId xmlns:a16="http://schemas.microsoft.com/office/drawing/2014/main" id="{DA413F0D-096E-F644-65B0-E2B0C6045248}"/>
                </a:ext>
              </a:extLst>
            </p:cNvPr>
            <p:cNvSpPr txBox="1"/>
            <p:nvPr/>
          </p:nvSpPr>
          <p:spPr>
            <a:xfrm>
              <a:off x="1575923" y="3187134"/>
              <a:ext cx="7353672" cy="369332"/>
            </a:xfrm>
            <a:prstGeom prst="rect">
              <a:avLst/>
            </a:prstGeom>
            <a:noFill/>
          </p:spPr>
          <p:txBody>
            <a:bodyPr vert="horz" wrap="square" rtlCol="0">
              <a:spAutoFit/>
            </a:bodyPr>
            <a:lstStyle/>
            <a:p>
              <a:r>
                <a:rPr lang="en-GB" dirty="0"/>
                <a:t>Includes flight costs at…………………………………………………………............</a:t>
              </a:r>
            </a:p>
          </p:txBody>
        </p:sp>
        <p:sp>
          <p:nvSpPr>
            <p:cNvPr id="21" name="TextBox 20">
              <a:extLst>
                <a:ext uri="{FF2B5EF4-FFF2-40B4-BE49-F238E27FC236}">
                  <a16:creationId xmlns:a16="http://schemas.microsoft.com/office/drawing/2014/main" id="{C763C6FD-13DB-7F8B-6AA7-CEE1A60D8C9E}"/>
                </a:ext>
              </a:extLst>
            </p:cNvPr>
            <p:cNvSpPr txBox="1"/>
            <p:nvPr/>
          </p:nvSpPr>
          <p:spPr>
            <a:xfrm>
              <a:off x="9236011" y="3140968"/>
              <a:ext cx="1224136" cy="461665"/>
            </a:xfrm>
            <a:prstGeom prst="rect">
              <a:avLst/>
            </a:prstGeom>
            <a:noFill/>
          </p:spPr>
          <p:txBody>
            <a:bodyPr wrap="square">
              <a:spAutoFit/>
            </a:bodyPr>
            <a:lstStyle/>
            <a:p>
              <a:r>
                <a:rPr lang="en-GB" sz="2400" dirty="0">
                  <a:solidFill>
                    <a:schemeClr val="accent2"/>
                  </a:solidFill>
                </a:rPr>
                <a:t>£232</a:t>
              </a:r>
            </a:p>
          </p:txBody>
        </p:sp>
        <p:pic>
          <p:nvPicPr>
            <p:cNvPr id="36" name="Graphic 35" descr="Take Off with solid fill">
              <a:extLst>
                <a:ext uri="{FF2B5EF4-FFF2-40B4-BE49-F238E27FC236}">
                  <a16:creationId xmlns:a16="http://schemas.microsoft.com/office/drawing/2014/main" id="{E1CB962F-DB40-E3AF-0ECF-81AAFC66AE9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56185" y="3108111"/>
              <a:ext cx="549392" cy="549392"/>
            </a:xfrm>
            <a:prstGeom prst="rect">
              <a:avLst/>
            </a:prstGeom>
          </p:spPr>
        </p:pic>
      </p:grpSp>
      <p:sp>
        <p:nvSpPr>
          <p:cNvPr id="42" name="TextBox 41">
            <a:extLst>
              <a:ext uri="{FF2B5EF4-FFF2-40B4-BE49-F238E27FC236}">
                <a16:creationId xmlns:a16="http://schemas.microsoft.com/office/drawing/2014/main" id="{24C8D071-EB69-FE24-81BF-E833108E8997}"/>
              </a:ext>
            </a:extLst>
          </p:cNvPr>
          <p:cNvSpPr txBox="1"/>
          <p:nvPr/>
        </p:nvSpPr>
        <p:spPr>
          <a:xfrm>
            <a:off x="1696271" y="6274268"/>
            <a:ext cx="8799460" cy="307777"/>
          </a:xfrm>
          <a:prstGeom prst="rect">
            <a:avLst/>
          </a:prstGeom>
          <a:noFill/>
        </p:spPr>
        <p:txBody>
          <a:bodyPr wrap="none" rtlCol="0">
            <a:spAutoFit/>
          </a:bodyPr>
          <a:lstStyle/>
          <a:p>
            <a:pPr algn="ctr"/>
            <a:r>
              <a:rPr lang="en-GB" sz="1400" b="1" dirty="0"/>
              <a:t>You’ll need to multiply these cost for a family and consider if you have any factor in any high-cost activities</a:t>
            </a:r>
          </a:p>
        </p:txBody>
      </p:sp>
    </p:spTree>
    <p:extLst>
      <p:ext uri="{BB962C8B-B14F-4D97-AF65-F5344CB8AC3E}">
        <p14:creationId xmlns:p14="http://schemas.microsoft.com/office/powerpoint/2010/main" val="1756994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EC48-C5E2-2020-9211-853BF1E176F8}"/>
            </a:ext>
          </a:extLst>
        </p:cNvPr>
        <p:cNvGrpSpPr/>
        <p:nvPr/>
      </p:nvGrpSpPr>
      <p:grpSpPr>
        <a:xfrm>
          <a:off x="0" y="0"/>
          <a:ext cx="0" cy="0"/>
          <a:chOff x="0" y="0"/>
          <a:chExt cx="0" cy="0"/>
        </a:xfrm>
      </p:grpSpPr>
      <p:sp>
        <p:nvSpPr>
          <p:cNvPr id="3" name="Rectangle 12">
            <a:extLst>
              <a:ext uri="{FF2B5EF4-FFF2-40B4-BE49-F238E27FC236}">
                <a16:creationId xmlns:a16="http://schemas.microsoft.com/office/drawing/2014/main" id="{D18A5371-3987-A2CA-4765-7E382B87F72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Planning your costs before you travel</a:t>
            </a:r>
          </a:p>
        </p:txBody>
      </p:sp>
      <p:sp>
        <p:nvSpPr>
          <p:cNvPr id="6" name="TextBox 5">
            <a:extLst>
              <a:ext uri="{FF2B5EF4-FFF2-40B4-BE49-F238E27FC236}">
                <a16:creationId xmlns:a16="http://schemas.microsoft.com/office/drawing/2014/main" id="{04BBCF62-429C-6EFB-F547-7748ABF41282}"/>
              </a:ext>
            </a:extLst>
          </p:cNvPr>
          <p:cNvSpPr txBox="1"/>
          <p:nvPr/>
        </p:nvSpPr>
        <p:spPr>
          <a:xfrm>
            <a:off x="752161" y="1618592"/>
            <a:ext cx="10837816" cy="369332"/>
          </a:xfrm>
          <a:prstGeom prst="rect">
            <a:avLst/>
          </a:prstGeom>
          <a:noFill/>
        </p:spPr>
        <p:txBody>
          <a:bodyPr wrap="square" rtlCol="0">
            <a:spAutoFit/>
          </a:bodyPr>
          <a:lstStyle/>
          <a:p>
            <a:r>
              <a:rPr lang="en-GB" dirty="0"/>
              <a:t>Creating an estimated budget plan before you go can help ensure your costs stay on track</a:t>
            </a:r>
          </a:p>
        </p:txBody>
      </p:sp>
      <p:grpSp>
        <p:nvGrpSpPr>
          <p:cNvPr id="107" name="Group 106">
            <a:extLst>
              <a:ext uri="{FF2B5EF4-FFF2-40B4-BE49-F238E27FC236}">
                <a16:creationId xmlns:a16="http://schemas.microsoft.com/office/drawing/2014/main" id="{A0D54034-AAC3-D877-E2B0-E1CFBC727B10}"/>
              </a:ext>
            </a:extLst>
          </p:cNvPr>
          <p:cNvGrpSpPr/>
          <p:nvPr/>
        </p:nvGrpSpPr>
        <p:grpSpPr>
          <a:xfrm>
            <a:off x="2090402" y="3081235"/>
            <a:ext cx="8011196" cy="1730557"/>
            <a:chOff x="2090402" y="3274135"/>
            <a:chExt cx="8011196" cy="1730557"/>
          </a:xfrm>
        </p:grpSpPr>
        <p:grpSp>
          <p:nvGrpSpPr>
            <p:cNvPr id="106" name="Group 105">
              <a:extLst>
                <a:ext uri="{FF2B5EF4-FFF2-40B4-BE49-F238E27FC236}">
                  <a16:creationId xmlns:a16="http://schemas.microsoft.com/office/drawing/2014/main" id="{B42F43DE-FB69-A0CA-F89F-A28EB5D98AF3}"/>
                </a:ext>
              </a:extLst>
            </p:cNvPr>
            <p:cNvGrpSpPr/>
            <p:nvPr/>
          </p:nvGrpSpPr>
          <p:grpSpPr>
            <a:xfrm>
              <a:off x="2090402" y="4296903"/>
              <a:ext cx="6408955" cy="707789"/>
              <a:chOff x="2090402" y="4296903"/>
              <a:chExt cx="6408955" cy="707789"/>
            </a:xfrm>
          </p:grpSpPr>
          <p:sp>
            <p:nvSpPr>
              <p:cNvPr id="10" name="Shape 5620">
                <a:extLst>
                  <a:ext uri="{FF2B5EF4-FFF2-40B4-BE49-F238E27FC236}">
                    <a16:creationId xmlns:a16="http://schemas.microsoft.com/office/drawing/2014/main" id="{79B75AC7-CE9F-0D09-678D-5832D2D2F690}"/>
                  </a:ext>
                </a:extLst>
              </p:cNvPr>
              <p:cNvSpPr/>
              <p:nvPr/>
            </p:nvSpPr>
            <p:spPr>
              <a:xfrm>
                <a:off x="2090402" y="4312883"/>
                <a:ext cx="801120" cy="687501"/>
              </a:xfrm>
              <a:custGeom>
                <a:avLst/>
                <a:gdLst/>
                <a:ahLst/>
                <a:cxnLst>
                  <a:cxn ang="0">
                    <a:pos x="wd2" y="hd2"/>
                  </a:cxn>
                  <a:cxn ang="5400000">
                    <a:pos x="wd2" y="hd2"/>
                  </a:cxn>
                  <a:cxn ang="10800000">
                    <a:pos x="wd2" y="hd2"/>
                  </a:cxn>
                  <a:cxn ang="16200000">
                    <a:pos x="wd2" y="hd2"/>
                  </a:cxn>
                </a:cxnLst>
                <a:rect l="0" t="0" r="r" b="b"/>
                <a:pathLst>
                  <a:path w="21600" h="21600" extrusionOk="0">
                    <a:moveTo>
                      <a:pt x="8605" y="5478"/>
                    </a:moveTo>
                    <a:lnTo>
                      <a:pt x="6126" y="8350"/>
                    </a:lnTo>
                    <a:cubicBezTo>
                      <a:pt x="1357" y="10288"/>
                      <a:pt x="0" y="12899"/>
                      <a:pt x="0" y="14094"/>
                    </a:cubicBezTo>
                    <a:cubicBezTo>
                      <a:pt x="0" y="20043"/>
                      <a:pt x="15755" y="21399"/>
                      <a:pt x="21600" y="21600"/>
                    </a:cubicBezTo>
                    <a:lnTo>
                      <a:pt x="21600" y="0"/>
                    </a:lnTo>
                    <a:cubicBezTo>
                      <a:pt x="16641" y="723"/>
                      <a:pt x="11387" y="2259"/>
                      <a:pt x="8605" y="5478"/>
                    </a:cubicBezTo>
                    <a:close/>
                  </a:path>
                </a:pathLst>
              </a:custGeom>
              <a:solidFill>
                <a:schemeClr val="accent5"/>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1" name="Shape 5621">
                <a:extLst>
                  <a:ext uri="{FF2B5EF4-FFF2-40B4-BE49-F238E27FC236}">
                    <a16:creationId xmlns:a16="http://schemas.microsoft.com/office/drawing/2014/main" id="{F9AC0E6E-B346-2DB3-0074-302F1675942A}"/>
                  </a:ext>
                </a:extLst>
              </p:cNvPr>
              <p:cNvSpPr/>
              <p:nvPr/>
            </p:nvSpPr>
            <p:spPr>
              <a:xfrm>
                <a:off x="2891521" y="4296903"/>
                <a:ext cx="801120" cy="707789"/>
              </a:xfrm>
              <a:custGeom>
                <a:avLst/>
                <a:gdLst/>
                <a:ahLst/>
                <a:cxnLst>
                  <a:cxn ang="0">
                    <a:pos x="wd2" y="hd2"/>
                  </a:cxn>
                  <a:cxn ang="5400000">
                    <a:pos x="wd2" y="hd2"/>
                  </a:cxn>
                  <a:cxn ang="10800000">
                    <a:pos x="wd2" y="hd2"/>
                  </a:cxn>
                  <a:cxn ang="16200000">
                    <a:pos x="wd2" y="hd2"/>
                  </a:cxn>
                </a:cxnLst>
                <a:rect l="0" t="0" r="r" b="b"/>
                <a:pathLst>
                  <a:path w="21600" h="21600" extrusionOk="0">
                    <a:moveTo>
                      <a:pt x="9081" y="0"/>
                    </a:moveTo>
                    <a:cubicBezTo>
                      <a:pt x="6847" y="0"/>
                      <a:pt x="3495" y="98"/>
                      <a:pt x="0" y="590"/>
                    </a:cubicBezTo>
                    <a:lnTo>
                      <a:pt x="0" y="21571"/>
                    </a:lnTo>
                    <a:cubicBezTo>
                      <a:pt x="609" y="21590"/>
                      <a:pt x="1110" y="21600"/>
                      <a:pt x="1477" y="21600"/>
                    </a:cubicBezTo>
                    <a:lnTo>
                      <a:pt x="21600" y="21600"/>
                    </a:lnTo>
                    <a:lnTo>
                      <a:pt x="21600" y="0"/>
                    </a:lnTo>
                    <a:cubicBezTo>
                      <a:pt x="21600" y="0"/>
                      <a:pt x="9081" y="0"/>
                      <a:pt x="9081" y="0"/>
                    </a:cubicBezTo>
                    <a:close/>
                  </a:path>
                </a:pathLst>
              </a:custGeom>
              <a:solidFill>
                <a:schemeClr val="accent5"/>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2" name="Shape 5622">
                <a:extLst>
                  <a:ext uri="{FF2B5EF4-FFF2-40B4-BE49-F238E27FC236}">
                    <a16:creationId xmlns:a16="http://schemas.microsoft.com/office/drawing/2014/main" id="{D5BC40E1-2657-7915-4EB8-D9CC8D7F1340}"/>
                  </a:ext>
                </a:extLst>
              </p:cNvPr>
              <p:cNvSpPr/>
              <p:nvPr/>
            </p:nvSpPr>
            <p:spPr>
              <a:xfrm>
                <a:off x="3692640" y="4296903"/>
                <a:ext cx="801121" cy="707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5"/>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3" name="Shape 5623">
                <a:extLst>
                  <a:ext uri="{FF2B5EF4-FFF2-40B4-BE49-F238E27FC236}">
                    <a16:creationId xmlns:a16="http://schemas.microsoft.com/office/drawing/2014/main" id="{B27187E3-72CB-7F16-F8F4-50642B72901E}"/>
                  </a:ext>
                </a:extLst>
              </p:cNvPr>
              <p:cNvSpPr/>
              <p:nvPr/>
            </p:nvSpPr>
            <p:spPr>
              <a:xfrm>
                <a:off x="4493759" y="4296903"/>
                <a:ext cx="801120" cy="707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331"/>
                    </a:lnTo>
                    <a:lnTo>
                      <a:pt x="21600" y="0"/>
                    </a:lnTo>
                    <a:lnTo>
                      <a:pt x="0" y="0"/>
                    </a:lnTo>
                    <a:close/>
                  </a:path>
                </a:pathLst>
              </a:custGeom>
              <a:solidFill>
                <a:schemeClr val="accent5"/>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4" name="Shape 5624">
                <a:extLst>
                  <a:ext uri="{FF2B5EF4-FFF2-40B4-BE49-F238E27FC236}">
                    <a16:creationId xmlns:a16="http://schemas.microsoft.com/office/drawing/2014/main" id="{70C919AA-E065-5697-1243-73449B65E769}"/>
                  </a:ext>
                </a:extLst>
              </p:cNvPr>
              <p:cNvSpPr/>
              <p:nvPr/>
            </p:nvSpPr>
            <p:spPr>
              <a:xfrm>
                <a:off x="5294880" y="4296903"/>
                <a:ext cx="801120" cy="707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331"/>
                    </a:lnTo>
                    <a:lnTo>
                      <a:pt x="21600" y="21600"/>
                    </a:lnTo>
                    <a:lnTo>
                      <a:pt x="21600" y="0"/>
                    </a:lnTo>
                    <a:lnTo>
                      <a:pt x="0" y="0"/>
                    </a:lnTo>
                    <a:close/>
                  </a:path>
                </a:pathLst>
              </a:custGeom>
              <a:solidFill>
                <a:schemeClr val="accent2"/>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5" name="Shape 5625">
                <a:extLst>
                  <a:ext uri="{FF2B5EF4-FFF2-40B4-BE49-F238E27FC236}">
                    <a16:creationId xmlns:a16="http://schemas.microsoft.com/office/drawing/2014/main" id="{9D14F59F-5C04-A430-31B0-B4D2ABDD1C8D}"/>
                  </a:ext>
                </a:extLst>
              </p:cNvPr>
              <p:cNvSpPr/>
              <p:nvPr/>
            </p:nvSpPr>
            <p:spPr>
              <a:xfrm>
                <a:off x="6095999" y="4296903"/>
                <a:ext cx="801120" cy="707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6" name="Shape 5626">
                <a:extLst>
                  <a:ext uri="{FF2B5EF4-FFF2-40B4-BE49-F238E27FC236}">
                    <a16:creationId xmlns:a16="http://schemas.microsoft.com/office/drawing/2014/main" id="{85529B51-EAAE-DE8E-345E-2B88D13A1CFD}"/>
                  </a:ext>
                </a:extLst>
              </p:cNvPr>
              <p:cNvSpPr/>
              <p:nvPr/>
            </p:nvSpPr>
            <p:spPr>
              <a:xfrm>
                <a:off x="6897118" y="4296903"/>
                <a:ext cx="801120" cy="707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7" name="Shape 5627">
                <a:extLst>
                  <a:ext uri="{FF2B5EF4-FFF2-40B4-BE49-F238E27FC236}">
                    <a16:creationId xmlns:a16="http://schemas.microsoft.com/office/drawing/2014/main" id="{4659315E-D8D2-9FBA-4231-E8097677E362}"/>
                  </a:ext>
                </a:extLst>
              </p:cNvPr>
              <p:cNvSpPr/>
              <p:nvPr/>
            </p:nvSpPr>
            <p:spPr>
              <a:xfrm>
                <a:off x="7698237" y="4296903"/>
                <a:ext cx="801120" cy="7077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3629" y="21600"/>
                    </a:lnTo>
                    <a:cubicBezTo>
                      <a:pt x="7543" y="21600"/>
                      <a:pt x="13854" y="20683"/>
                      <a:pt x="21600" y="19020"/>
                    </a:cubicBezTo>
                    <a:lnTo>
                      <a:pt x="21600" y="0"/>
                    </a:lnTo>
                    <a:lnTo>
                      <a:pt x="0" y="0"/>
                    </a:lnTo>
                    <a:close/>
                  </a:path>
                </a:pathLst>
              </a:custGeom>
              <a:solidFill>
                <a:schemeClr val="accent3"/>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18" name="Shape 5628">
                <a:extLst>
                  <a:ext uri="{FF2B5EF4-FFF2-40B4-BE49-F238E27FC236}">
                    <a16:creationId xmlns:a16="http://schemas.microsoft.com/office/drawing/2014/main" id="{133198E4-2412-DC72-EF64-EA355E1574F8}"/>
                  </a:ext>
                </a:extLst>
              </p:cNvPr>
              <p:cNvSpPr/>
              <p:nvPr/>
            </p:nvSpPr>
            <p:spPr>
              <a:xfrm>
                <a:off x="2330737" y="4472692"/>
                <a:ext cx="136355" cy="867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036" y="0"/>
                    </a:lnTo>
                    <a:lnTo>
                      <a:pt x="21600" y="0"/>
                    </a:lnTo>
                    <a:lnTo>
                      <a:pt x="12641" y="21600"/>
                    </a:lnTo>
                    <a:cubicBezTo>
                      <a:pt x="12641" y="21600"/>
                      <a:pt x="0" y="21600"/>
                      <a:pt x="0" y="216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19" name="Shape 5629">
                <a:extLst>
                  <a:ext uri="{FF2B5EF4-FFF2-40B4-BE49-F238E27FC236}">
                    <a16:creationId xmlns:a16="http://schemas.microsoft.com/office/drawing/2014/main" id="{1B64C1BB-DCA9-CFF7-9C7F-730CBB7EB015}"/>
                  </a:ext>
                </a:extLst>
              </p:cNvPr>
              <p:cNvSpPr/>
              <p:nvPr/>
            </p:nvSpPr>
            <p:spPr>
              <a:xfrm>
                <a:off x="2442893" y="4472692"/>
                <a:ext cx="106706" cy="866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378" y="0"/>
                    </a:lnTo>
                    <a:lnTo>
                      <a:pt x="21600" y="0"/>
                    </a:lnTo>
                    <a:cubicBezTo>
                      <a:pt x="21600" y="0"/>
                      <a:pt x="21600" y="21600"/>
                      <a:pt x="21600" y="216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0" name="Shape 5630">
                <a:extLst>
                  <a:ext uri="{FF2B5EF4-FFF2-40B4-BE49-F238E27FC236}">
                    <a16:creationId xmlns:a16="http://schemas.microsoft.com/office/drawing/2014/main" id="{5BCFB132-2795-9A51-4B75-106E3EDFCD1C}"/>
                  </a:ext>
                </a:extLst>
              </p:cNvPr>
              <p:cNvSpPr/>
              <p:nvPr/>
            </p:nvSpPr>
            <p:spPr>
              <a:xfrm>
                <a:off x="2571072" y="4472692"/>
                <a:ext cx="94532" cy="870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441"/>
                    </a:lnTo>
                    <a:lnTo>
                      <a:pt x="0" y="0"/>
                    </a:lnTo>
                    <a:lnTo>
                      <a:pt x="15779" y="0"/>
                    </a:lnTo>
                    <a:lnTo>
                      <a:pt x="21600" y="6619"/>
                    </a:lnTo>
                    <a:cubicBezTo>
                      <a:pt x="21600" y="6619"/>
                      <a:pt x="21600" y="21600"/>
                      <a:pt x="21600" y="216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1" name="Shape 5631">
                <a:extLst>
                  <a:ext uri="{FF2B5EF4-FFF2-40B4-BE49-F238E27FC236}">
                    <a16:creationId xmlns:a16="http://schemas.microsoft.com/office/drawing/2014/main" id="{A699859F-120C-E9F8-E311-87976410950F}"/>
                  </a:ext>
                </a:extLst>
              </p:cNvPr>
              <p:cNvSpPr/>
              <p:nvPr/>
            </p:nvSpPr>
            <p:spPr>
              <a:xfrm>
                <a:off x="3147879"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2" name="Shape 5632">
                <a:extLst>
                  <a:ext uri="{FF2B5EF4-FFF2-40B4-BE49-F238E27FC236}">
                    <a16:creationId xmlns:a16="http://schemas.microsoft.com/office/drawing/2014/main" id="{0519B74E-0E79-AAC2-555F-16380EB3A15F}"/>
                  </a:ext>
                </a:extLst>
              </p:cNvPr>
              <p:cNvSpPr/>
              <p:nvPr/>
            </p:nvSpPr>
            <p:spPr>
              <a:xfrm>
                <a:off x="3227991"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98" y="21600"/>
                      <a:pt x="13424" y="21600"/>
                    </a:cubicBezTo>
                    <a:lnTo>
                      <a:pt x="8176" y="21600"/>
                    </a:lnTo>
                    <a:cubicBezTo>
                      <a:pt x="3613" y="21600"/>
                      <a:pt x="0" y="18963"/>
                      <a:pt x="0" y="15700"/>
                    </a:cubicBezTo>
                    <a:lnTo>
                      <a:pt x="0" y="5961"/>
                    </a:lnTo>
                    <a:cubicBezTo>
                      <a:pt x="0" y="2698"/>
                      <a:pt x="3613" y="0"/>
                      <a:pt x="8176" y="0"/>
                    </a:cubicBezTo>
                    <a:lnTo>
                      <a:pt x="13424" y="0"/>
                    </a:lnTo>
                    <a:cubicBezTo>
                      <a:pt x="17898"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3" name="Shape 5633">
                <a:extLst>
                  <a:ext uri="{FF2B5EF4-FFF2-40B4-BE49-F238E27FC236}">
                    <a16:creationId xmlns:a16="http://schemas.microsoft.com/office/drawing/2014/main" id="{299E6C28-F3B8-D1BA-B557-388C354F9CF0}"/>
                  </a:ext>
                </a:extLst>
              </p:cNvPr>
              <p:cNvSpPr/>
              <p:nvPr/>
            </p:nvSpPr>
            <p:spPr>
              <a:xfrm>
                <a:off x="3324125" y="4488672"/>
                <a:ext cx="40378"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599" y="21600"/>
                      <a:pt x="0" y="18963"/>
                      <a:pt x="0" y="15700"/>
                    </a:cubicBezTo>
                    <a:lnTo>
                      <a:pt x="0" y="5961"/>
                    </a:lnTo>
                    <a:cubicBezTo>
                      <a:pt x="0" y="2698"/>
                      <a:pt x="3599" y="0"/>
                      <a:pt x="8140" y="0"/>
                    </a:cubicBezTo>
                    <a:lnTo>
                      <a:pt x="13456" y="0"/>
                    </a:lnTo>
                    <a:cubicBezTo>
                      <a:pt x="17913"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4" name="Shape 5634">
                <a:extLst>
                  <a:ext uri="{FF2B5EF4-FFF2-40B4-BE49-F238E27FC236}">
                    <a16:creationId xmlns:a16="http://schemas.microsoft.com/office/drawing/2014/main" id="{1C8C67C2-E71A-5E50-855E-F808B1BFDEB5}"/>
                  </a:ext>
                </a:extLst>
              </p:cNvPr>
              <p:cNvSpPr/>
              <p:nvPr/>
            </p:nvSpPr>
            <p:spPr>
              <a:xfrm>
                <a:off x="3420260" y="4488672"/>
                <a:ext cx="40377"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0" y="21600"/>
                    </a:lnTo>
                    <a:cubicBezTo>
                      <a:pt x="3599" y="21600"/>
                      <a:pt x="0" y="18963"/>
                      <a:pt x="0" y="15700"/>
                    </a:cubicBezTo>
                    <a:lnTo>
                      <a:pt x="0" y="5961"/>
                    </a:lnTo>
                    <a:cubicBezTo>
                      <a:pt x="0" y="2698"/>
                      <a:pt x="3599" y="0"/>
                      <a:pt x="8140" y="0"/>
                    </a:cubicBezTo>
                    <a:lnTo>
                      <a:pt x="13456" y="0"/>
                    </a:lnTo>
                    <a:cubicBezTo>
                      <a:pt x="1800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5" name="Shape 5635">
                <a:extLst>
                  <a:ext uri="{FF2B5EF4-FFF2-40B4-BE49-F238E27FC236}">
                    <a16:creationId xmlns:a16="http://schemas.microsoft.com/office/drawing/2014/main" id="{9365F7FF-0B88-AA26-9382-A492F4D02D91}"/>
                  </a:ext>
                </a:extLst>
              </p:cNvPr>
              <p:cNvSpPr/>
              <p:nvPr/>
            </p:nvSpPr>
            <p:spPr>
              <a:xfrm>
                <a:off x="3516394" y="4488672"/>
                <a:ext cx="40377"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0" y="21600"/>
                    </a:lnTo>
                    <a:cubicBezTo>
                      <a:pt x="3683" y="21600"/>
                      <a:pt x="0" y="18963"/>
                      <a:pt x="0" y="15700"/>
                    </a:cubicBezTo>
                    <a:lnTo>
                      <a:pt x="0" y="5961"/>
                    </a:lnTo>
                    <a:cubicBezTo>
                      <a:pt x="0" y="2698"/>
                      <a:pt x="3683" y="0"/>
                      <a:pt x="8140" y="0"/>
                    </a:cubicBezTo>
                    <a:lnTo>
                      <a:pt x="13456" y="0"/>
                    </a:lnTo>
                    <a:cubicBezTo>
                      <a:pt x="17913"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6" name="Shape 5636">
                <a:extLst>
                  <a:ext uri="{FF2B5EF4-FFF2-40B4-BE49-F238E27FC236}">
                    <a16:creationId xmlns:a16="http://schemas.microsoft.com/office/drawing/2014/main" id="{8A6E471E-37B5-0C69-C83A-B454E589CBE6}"/>
                  </a:ext>
                </a:extLst>
              </p:cNvPr>
              <p:cNvSpPr/>
              <p:nvPr/>
            </p:nvSpPr>
            <p:spPr>
              <a:xfrm>
                <a:off x="3612528"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7" name="Shape 5637">
                <a:extLst>
                  <a:ext uri="{FF2B5EF4-FFF2-40B4-BE49-F238E27FC236}">
                    <a16:creationId xmlns:a16="http://schemas.microsoft.com/office/drawing/2014/main" id="{5BB382AA-96C2-BF16-6BBA-1124EA64BB0F}"/>
                  </a:ext>
                </a:extLst>
              </p:cNvPr>
              <p:cNvSpPr/>
              <p:nvPr/>
            </p:nvSpPr>
            <p:spPr>
              <a:xfrm>
                <a:off x="3708663" y="4488672"/>
                <a:ext cx="4054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4" y="21600"/>
                      <a:pt x="13405" y="21600"/>
                    </a:cubicBezTo>
                    <a:lnTo>
                      <a:pt x="8111" y="21600"/>
                    </a:lnTo>
                    <a:cubicBezTo>
                      <a:pt x="3672" y="21600"/>
                      <a:pt x="0" y="18963"/>
                      <a:pt x="0" y="15700"/>
                    </a:cubicBezTo>
                    <a:lnTo>
                      <a:pt x="0" y="5961"/>
                    </a:lnTo>
                    <a:cubicBezTo>
                      <a:pt x="0" y="2698"/>
                      <a:pt x="3672" y="0"/>
                      <a:pt x="8111" y="0"/>
                    </a:cubicBezTo>
                    <a:lnTo>
                      <a:pt x="13405" y="0"/>
                    </a:lnTo>
                    <a:cubicBezTo>
                      <a:pt x="17844"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8" name="Shape 5638">
                <a:extLst>
                  <a:ext uri="{FF2B5EF4-FFF2-40B4-BE49-F238E27FC236}">
                    <a16:creationId xmlns:a16="http://schemas.microsoft.com/office/drawing/2014/main" id="{2834871B-2F6C-E3FB-9806-BFB31ACD34E3}"/>
                  </a:ext>
                </a:extLst>
              </p:cNvPr>
              <p:cNvSpPr/>
              <p:nvPr/>
            </p:nvSpPr>
            <p:spPr>
              <a:xfrm>
                <a:off x="3788774"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174" y="21600"/>
                    </a:lnTo>
                    <a:cubicBezTo>
                      <a:pt x="3614" y="21600"/>
                      <a:pt x="0" y="18963"/>
                      <a:pt x="0" y="15700"/>
                    </a:cubicBezTo>
                    <a:lnTo>
                      <a:pt x="0" y="5961"/>
                    </a:lnTo>
                    <a:cubicBezTo>
                      <a:pt x="0" y="2698"/>
                      <a:pt x="3614" y="0"/>
                      <a:pt x="8174" y="0"/>
                    </a:cubicBezTo>
                    <a:lnTo>
                      <a:pt x="13511"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29" name="Shape 5639">
                <a:extLst>
                  <a:ext uri="{FF2B5EF4-FFF2-40B4-BE49-F238E27FC236}">
                    <a16:creationId xmlns:a16="http://schemas.microsoft.com/office/drawing/2014/main" id="{5247D20C-4BCF-81D9-F87E-6DBDE22D61DF}"/>
                  </a:ext>
                </a:extLst>
              </p:cNvPr>
              <p:cNvSpPr/>
              <p:nvPr/>
            </p:nvSpPr>
            <p:spPr>
              <a:xfrm>
                <a:off x="3884909" y="4488672"/>
                <a:ext cx="40377"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60" y="21600"/>
                    </a:cubicBezTo>
                    <a:lnTo>
                      <a:pt x="8144" y="21600"/>
                    </a:lnTo>
                    <a:cubicBezTo>
                      <a:pt x="3603" y="21600"/>
                      <a:pt x="0" y="18963"/>
                      <a:pt x="0" y="15700"/>
                    </a:cubicBezTo>
                    <a:lnTo>
                      <a:pt x="0" y="5961"/>
                    </a:lnTo>
                    <a:cubicBezTo>
                      <a:pt x="0" y="2698"/>
                      <a:pt x="3603" y="0"/>
                      <a:pt x="8144" y="0"/>
                    </a:cubicBezTo>
                    <a:lnTo>
                      <a:pt x="13460" y="0"/>
                    </a:lnTo>
                    <a:cubicBezTo>
                      <a:pt x="1800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0" name="Shape 5640">
                <a:extLst>
                  <a:ext uri="{FF2B5EF4-FFF2-40B4-BE49-F238E27FC236}">
                    <a16:creationId xmlns:a16="http://schemas.microsoft.com/office/drawing/2014/main" id="{DA203328-1EED-9A31-1AD9-C7C0A0920B0D}"/>
                  </a:ext>
                </a:extLst>
              </p:cNvPr>
              <p:cNvSpPr/>
              <p:nvPr/>
            </p:nvSpPr>
            <p:spPr>
              <a:xfrm>
                <a:off x="3981044" y="4488672"/>
                <a:ext cx="40377"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7" y="21600"/>
                      <a:pt x="13460" y="21600"/>
                    </a:cubicBezTo>
                    <a:lnTo>
                      <a:pt x="8144" y="21600"/>
                    </a:lnTo>
                    <a:cubicBezTo>
                      <a:pt x="3687" y="21600"/>
                      <a:pt x="0" y="18963"/>
                      <a:pt x="0" y="15700"/>
                    </a:cubicBezTo>
                    <a:lnTo>
                      <a:pt x="0" y="5961"/>
                    </a:lnTo>
                    <a:cubicBezTo>
                      <a:pt x="0" y="2698"/>
                      <a:pt x="3687" y="0"/>
                      <a:pt x="8144" y="0"/>
                    </a:cubicBezTo>
                    <a:lnTo>
                      <a:pt x="13460" y="0"/>
                    </a:lnTo>
                    <a:cubicBezTo>
                      <a:pt x="1791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1" name="Shape 5641">
                <a:extLst>
                  <a:ext uri="{FF2B5EF4-FFF2-40B4-BE49-F238E27FC236}">
                    <a16:creationId xmlns:a16="http://schemas.microsoft.com/office/drawing/2014/main" id="{789CDDD0-0941-9BE0-F547-43A84442CAB2}"/>
                  </a:ext>
                </a:extLst>
              </p:cNvPr>
              <p:cNvSpPr/>
              <p:nvPr/>
            </p:nvSpPr>
            <p:spPr>
              <a:xfrm>
                <a:off x="4077178"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2" name="Shape 5642">
                <a:extLst>
                  <a:ext uri="{FF2B5EF4-FFF2-40B4-BE49-F238E27FC236}">
                    <a16:creationId xmlns:a16="http://schemas.microsoft.com/office/drawing/2014/main" id="{F2985401-367D-A78B-3BF7-7E7FD4361973}"/>
                  </a:ext>
                </a:extLst>
              </p:cNvPr>
              <p:cNvSpPr/>
              <p:nvPr/>
            </p:nvSpPr>
            <p:spPr>
              <a:xfrm>
                <a:off x="4173312" y="4488672"/>
                <a:ext cx="40377"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228" y="21600"/>
                    </a:lnTo>
                    <a:cubicBezTo>
                      <a:pt x="3687" y="21600"/>
                      <a:pt x="0" y="18963"/>
                      <a:pt x="0" y="15700"/>
                    </a:cubicBezTo>
                    <a:lnTo>
                      <a:pt x="0" y="5961"/>
                    </a:lnTo>
                    <a:cubicBezTo>
                      <a:pt x="0" y="2698"/>
                      <a:pt x="3687" y="0"/>
                      <a:pt x="8228" y="0"/>
                    </a:cubicBezTo>
                    <a:lnTo>
                      <a:pt x="13456" y="0"/>
                    </a:lnTo>
                    <a:cubicBezTo>
                      <a:pt x="1800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3" name="Shape 5643">
                <a:extLst>
                  <a:ext uri="{FF2B5EF4-FFF2-40B4-BE49-F238E27FC236}">
                    <a16:creationId xmlns:a16="http://schemas.microsoft.com/office/drawing/2014/main" id="{CF8152EB-A2CB-05F1-163F-569FF7395952}"/>
                  </a:ext>
                </a:extLst>
              </p:cNvPr>
              <p:cNvSpPr/>
              <p:nvPr/>
            </p:nvSpPr>
            <p:spPr>
              <a:xfrm>
                <a:off x="4269446"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88" y="21600"/>
                    </a:lnTo>
                    <a:cubicBezTo>
                      <a:pt x="3613" y="21600"/>
                      <a:pt x="0" y="18963"/>
                      <a:pt x="0" y="15700"/>
                    </a:cubicBezTo>
                    <a:lnTo>
                      <a:pt x="0" y="5961"/>
                    </a:lnTo>
                    <a:cubicBezTo>
                      <a:pt x="0" y="2698"/>
                      <a:pt x="3613" y="0"/>
                      <a:pt x="8088" y="0"/>
                    </a:cubicBezTo>
                    <a:lnTo>
                      <a:pt x="13512"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4" name="Shape 5644">
                <a:extLst>
                  <a:ext uri="{FF2B5EF4-FFF2-40B4-BE49-F238E27FC236}">
                    <a16:creationId xmlns:a16="http://schemas.microsoft.com/office/drawing/2014/main" id="{685CEC0A-B65B-1DFE-9B31-6D98D448EC65}"/>
                  </a:ext>
                </a:extLst>
              </p:cNvPr>
              <p:cNvSpPr/>
              <p:nvPr/>
            </p:nvSpPr>
            <p:spPr>
              <a:xfrm>
                <a:off x="4637961" y="4488672"/>
                <a:ext cx="40378"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456" y="21600"/>
                    </a:cubicBezTo>
                    <a:lnTo>
                      <a:pt x="8144" y="21600"/>
                    </a:lnTo>
                    <a:cubicBezTo>
                      <a:pt x="3687" y="21600"/>
                      <a:pt x="0" y="18963"/>
                      <a:pt x="0" y="15700"/>
                    </a:cubicBezTo>
                    <a:lnTo>
                      <a:pt x="0" y="5961"/>
                    </a:lnTo>
                    <a:cubicBezTo>
                      <a:pt x="0" y="2698"/>
                      <a:pt x="3687" y="0"/>
                      <a:pt x="8144" y="0"/>
                    </a:cubicBezTo>
                    <a:lnTo>
                      <a:pt x="13456" y="0"/>
                    </a:lnTo>
                    <a:cubicBezTo>
                      <a:pt x="17913"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5" name="Shape 5645">
                <a:extLst>
                  <a:ext uri="{FF2B5EF4-FFF2-40B4-BE49-F238E27FC236}">
                    <a16:creationId xmlns:a16="http://schemas.microsoft.com/office/drawing/2014/main" id="{F937FD83-D382-AD3E-A0D9-D4E035883FEB}"/>
                  </a:ext>
                </a:extLst>
              </p:cNvPr>
              <p:cNvSpPr/>
              <p:nvPr/>
            </p:nvSpPr>
            <p:spPr>
              <a:xfrm>
                <a:off x="4734096"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6" name="Shape 5646">
                <a:extLst>
                  <a:ext uri="{FF2B5EF4-FFF2-40B4-BE49-F238E27FC236}">
                    <a16:creationId xmlns:a16="http://schemas.microsoft.com/office/drawing/2014/main" id="{91DAE06D-E125-C631-E7C0-1EA05F449BA0}"/>
                  </a:ext>
                </a:extLst>
              </p:cNvPr>
              <p:cNvSpPr/>
              <p:nvPr/>
            </p:nvSpPr>
            <p:spPr>
              <a:xfrm>
                <a:off x="4830230" y="4488672"/>
                <a:ext cx="4053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04" y="21600"/>
                    </a:cubicBezTo>
                    <a:lnTo>
                      <a:pt x="8196" y="21600"/>
                    </a:lnTo>
                    <a:cubicBezTo>
                      <a:pt x="3669" y="21600"/>
                      <a:pt x="0" y="18963"/>
                      <a:pt x="0" y="15700"/>
                    </a:cubicBezTo>
                    <a:lnTo>
                      <a:pt x="0" y="5961"/>
                    </a:lnTo>
                    <a:cubicBezTo>
                      <a:pt x="0" y="2698"/>
                      <a:pt x="3669" y="0"/>
                      <a:pt x="8196" y="0"/>
                    </a:cubicBezTo>
                    <a:lnTo>
                      <a:pt x="13404" y="0"/>
                    </a:lnTo>
                    <a:cubicBezTo>
                      <a:pt x="1793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7" name="Shape 5647">
                <a:extLst>
                  <a:ext uri="{FF2B5EF4-FFF2-40B4-BE49-F238E27FC236}">
                    <a16:creationId xmlns:a16="http://schemas.microsoft.com/office/drawing/2014/main" id="{68A85FF4-03DC-9B32-B2E1-B1C11E3813FC}"/>
                  </a:ext>
                </a:extLst>
              </p:cNvPr>
              <p:cNvSpPr/>
              <p:nvPr/>
            </p:nvSpPr>
            <p:spPr>
              <a:xfrm>
                <a:off x="4910342"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8" name="Shape 5648">
                <a:extLst>
                  <a:ext uri="{FF2B5EF4-FFF2-40B4-BE49-F238E27FC236}">
                    <a16:creationId xmlns:a16="http://schemas.microsoft.com/office/drawing/2014/main" id="{E7E96EFC-1442-2234-8CE0-832B7A320356}"/>
                  </a:ext>
                </a:extLst>
              </p:cNvPr>
              <p:cNvSpPr/>
              <p:nvPr/>
            </p:nvSpPr>
            <p:spPr>
              <a:xfrm>
                <a:off x="5006477" y="4488672"/>
                <a:ext cx="40377"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456" y="21600"/>
                    </a:cubicBezTo>
                    <a:lnTo>
                      <a:pt x="8144" y="21600"/>
                    </a:lnTo>
                    <a:cubicBezTo>
                      <a:pt x="3687" y="21600"/>
                      <a:pt x="0" y="18963"/>
                      <a:pt x="0" y="15700"/>
                    </a:cubicBezTo>
                    <a:lnTo>
                      <a:pt x="0" y="5961"/>
                    </a:lnTo>
                    <a:cubicBezTo>
                      <a:pt x="0" y="2698"/>
                      <a:pt x="3687" y="0"/>
                      <a:pt x="8144" y="0"/>
                    </a:cubicBezTo>
                    <a:lnTo>
                      <a:pt x="13456" y="0"/>
                    </a:lnTo>
                    <a:cubicBezTo>
                      <a:pt x="1800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39" name="Shape 5649">
                <a:extLst>
                  <a:ext uri="{FF2B5EF4-FFF2-40B4-BE49-F238E27FC236}">
                    <a16:creationId xmlns:a16="http://schemas.microsoft.com/office/drawing/2014/main" id="{2AD2EAEF-DECA-D20E-F2AD-1536C7DDE433}"/>
                  </a:ext>
                </a:extLst>
              </p:cNvPr>
              <p:cNvSpPr/>
              <p:nvPr/>
            </p:nvSpPr>
            <p:spPr>
              <a:xfrm>
                <a:off x="5102611"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0" name="Shape 5650">
                <a:extLst>
                  <a:ext uri="{FF2B5EF4-FFF2-40B4-BE49-F238E27FC236}">
                    <a16:creationId xmlns:a16="http://schemas.microsoft.com/office/drawing/2014/main" id="{61DDE1E5-3422-1584-22CD-1C263FB64864}"/>
                  </a:ext>
                </a:extLst>
              </p:cNvPr>
              <p:cNvSpPr/>
              <p:nvPr/>
            </p:nvSpPr>
            <p:spPr>
              <a:xfrm>
                <a:off x="5198745"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2" y="21600"/>
                      <a:pt x="13508" y="21600"/>
                    </a:cubicBezTo>
                    <a:lnTo>
                      <a:pt x="8088" y="21600"/>
                    </a:lnTo>
                    <a:cubicBezTo>
                      <a:pt x="3613" y="21600"/>
                      <a:pt x="0" y="18963"/>
                      <a:pt x="0" y="15700"/>
                    </a:cubicBezTo>
                    <a:lnTo>
                      <a:pt x="0" y="5961"/>
                    </a:lnTo>
                    <a:cubicBezTo>
                      <a:pt x="0" y="2698"/>
                      <a:pt x="3613" y="0"/>
                      <a:pt x="8088" y="0"/>
                    </a:cubicBezTo>
                    <a:lnTo>
                      <a:pt x="13508" y="0"/>
                    </a:lnTo>
                    <a:cubicBezTo>
                      <a:pt x="17982"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1" name="Shape 5651">
                <a:extLst>
                  <a:ext uri="{FF2B5EF4-FFF2-40B4-BE49-F238E27FC236}">
                    <a16:creationId xmlns:a16="http://schemas.microsoft.com/office/drawing/2014/main" id="{ED4C0A17-DBE4-A201-D704-7D7299D57807}"/>
                  </a:ext>
                </a:extLst>
              </p:cNvPr>
              <p:cNvSpPr/>
              <p:nvPr/>
            </p:nvSpPr>
            <p:spPr>
              <a:xfrm>
                <a:off x="5487148"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1" y="21600"/>
                    </a:cubicBezTo>
                    <a:lnTo>
                      <a:pt x="8089" y="21600"/>
                    </a:lnTo>
                    <a:cubicBezTo>
                      <a:pt x="3614" y="21600"/>
                      <a:pt x="0" y="18963"/>
                      <a:pt x="0" y="15700"/>
                    </a:cubicBezTo>
                    <a:lnTo>
                      <a:pt x="0" y="5961"/>
                    </a:lnTo>
                    <a:cubicBezTo>
                      <a:pt x="0" y="2698"/>
                      <a:pt x="3614" y="0"/>
                      <a:pt x="8089" y="0"/>
                    </a:cubicBezTo>
                    <a:lnTo>
                      <a:pt x="13511"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2" name="Shape 5652">
                <a:extLst>
                  <a:ext uri="{FF2B5EF4-FFF2-40B4-BE49-F238E27FC236}">
                    <a16:creationId xmlns:a16="http://schemas.microsoft.com/office/drawing/2014/main" id="{F38DF222-FD3A-2149-E1D8-4D0BCFD819AB}"/>
                  </a:ext>
                </a:extLst>
              </p:cNvPr>
              <p:cNvSpPr/>
              <p:nvPr/>
            </p:nvSpPr>
            <p:spPr>
              <a:xfrm>
                <a:off x="5583283" y="4488672"/>
                <a:ext cx="40378"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3" y="21600"/>
                      <a:pt x="13368" y="21600"/>
                    </a:cubicBezTo>
                    <a:lnTo>
                      <a:pt x="8140" y="21600"/>
                    </a:lnTo>
                    <a:cubicBezTo>
                      <a:pt x="3683" y="21600"/>
                      <a:pt x="0" y="18963"/>
                      <a:pt x="0" y="15700"/>
                    </a:cubicBezTo>
                    <a:lnTo>
                      <a:pt x="0" y="5961"/>
                    </a:lnTo>
                    <a:cubicBezTo>
                      <a:pt x="0" y="2698"/>
                      <a:pt x="3683" y="0"/>
                      <a:pt x="8140" y="0"/>
                    </a:cubicBezTo>
                    <a:lnTo>
                      <a:pt x="13368" y="0"/>
                    </a:lnTo>
                    <a:cubicBezTo>
                      <a:pt x="17913"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3" name="Shape 5653">
                <a:extLst>
                  <a:ext uri="{FF2B5EF4-FFF2-40B4-BE49-F238E27FC236}">
                    <a16:creationId xmlns:a16="http://schemas.microsoft.com/office/drawing/2014/main" id="{5A69C3A3-DFF7-D689-416A-FC540315D6D8}"/>
                  </a:ext>
                </a:extLst>
              </p:cNvPr>
              <p:cNvSpPr/>
              <p:nvPr/>
            </p:nvSpPr>
            <p:spPr>
              <a:xfrm>
                <a:off x="5679417"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176" y="21600"/>
                    </a:lnTo>
                    <a:cubicBezTo>
                      <a:pt x="3618" y="21600"/>
                      <a:pt x="0" y="18963"/>
                      <a:pt x="0" y="15700"/>
                    </a:cubicBezTo>
                    <a:lnTo>
                      <a:pt x="0" y="5961"/>
                    </a:lnTo>
                    <a:cubicBezTo>
                      <a:pt x="0" y="2698"/>
                      <a:pt x="3618" y="0"/>
                      <a:pt x="8176" y="0"/>
                    </a:cubicBezTo>
                    <a:lnTo>
                      <a:pt x="13512"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4" name="Shape 5654">
                <a:extLst>
                  <a:ext uri="{FF2B5EF4-FFF2-40B4-BE49-F238E27FC236}">
                    <a16:creationId xmlns:a16="http://schemas.microsoft.com/office/drawing/2014/main" id="{E74C4C41-FD20-51DB-021F-7E40648E8475}"/>
                  </a:ext>
                </a:extLst>
              </p:cNvPr>
              <p:cNvSpPr/>
              <p:nvPr/>
            </p:nvSpPr>
            <p:spPr>
              <a:xfrm>
                <a:off x="5775552" y="4488672"/>
                <a:ext cx="40378"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01" y="21600"/>
                      <a:pt x="13543" y="21600"/>
                    </a:cubicBezTo>
                    <a:lnTo>
                      <a:pt x="8144" y="21600"/>
                    </a:lnTo>
                    <a:cubicBezTo>
                      <a:pt x="3687" y="21600"/>
                      <a:pt x="0" y="18963"/>
                      <a:pt x="0" y="15700"/>
                    </a:cubicBezTo>
                    <a:lnTo>
                      <a:pt x="0" y="5961"/>
                    </a:lnTo>
                    <a:cubicBezTo>
                      <a:pt x="0" y="2698"/>
                      <a:pt x="3687" y="0"/>
                      <a:pt x="8144" y="0"/>
                    </a:cubicBezTo>
                    <a:lnTo>
                      <a:pt x="13543" y="0"/>
                    </a:lnTo>
                    <a:cubicBezTo>
                      <a:pt x="1800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5" name="Shape 5655">
                <a:extLst>
                  <a:ext uri="{FF2B5EF4-FFF2-40B4-BE49-F238E27FC236}">
                    <a16:creationId xmlns:a16="http://schemas.microsoft.com/office/drawing/2014/main" id="{F9DFCB7D-3BB0-4D18-33C6-C4F91791174E}"/>
                  </a:ext>
                </a:extLst>
              </p:cNvPr>
              <p:cNvSpPr/>
              <p:nvPr/>
            </p:nvSpPr>
            <p:spPr>
              <a:xfrm>
                <a:off x="5871685" y="4488672"/>
                <a:ext cx="4054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28" y="21600"/>
                      <a:pt x="13401" y="21600"/>
                    </a:cubicBezTo>
                    <a:lnTo>
                      <a:pt x="8195" y="21600"/>
                    </a:lnTo>
                    <a:cubicBezTo>
                      <a:pt x="3672" y="21600"/>
                      <a:pt x="0" y="18963"/>
                      <a:pt x="0" y="15700"/>
                    </a:cubicBezTo>
                    <a:lnTo>
                      <a:pt x="0" y="5961"/>
                    </a:lnTo>
                    <a:cubicBezTo>
                      <a:pt x="0" y="2698"/>
                      <a:pt x="3672" y="0"/>
                      <a:pt x="8195" y="0"/>
                    </a:cubicBezTo>
                    <a:lnTo>
                      <a:pt x="13401" y="0"/>
                    </a:lnTo>
                    <a:cubicBezTo>
                      <a:pt x="17928"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6" name="Shape 5656">
                <a:extLst>
                  <a:ext uri="{FF2B5EF4-FFF2-40B4-BE49-F238E27FC236}">
                    <a16:creationId xmlns:a16="http://schemas.microsoft.com/office/drawing/2014/main" id="{6DC2ED47-6C0D-0754-D920-8DAA04543BE5}"/>
                  </a:ext>
                </a:extLst>
              </p:cNvPr>
              <p:cNvSpPr/>
              <p:nvPr/>
            </p:nvSpPr>
            <p:spPr>
              <a:xfrm>
                <a:off x="5967820" y="4488672"/>
                <a:ext cx="4022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12" y="21600"/>
                    </a:cubicBezTo>
                    <a:lnTo>
                      <a:pt x="8092" y="21600"/>
                    </a:lnTo>
                    <a:cubicBezTo>
                      <a:pt x="3618" y="21600"/>
                      <a:pt x="0" y="18963"/>
                      <a:pt x="0" y="15700"/>
                    </a:cubicBezTo>
                    <a:lnTo>
                      <a:pt x="0" y="5961"/>
                    </a:lnTo>
                    <a:cubicBezTo>
                      <a:pt x="0" y="2698"/>
                      <a:pt x="3618" y="0"/>
                      <a:pt x="8092" y="0"/>
                    </a:cubicBezTo>
                    <a:lnTo>
                      <a:pt x="13512"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7" name="Shape 5657">
                <a:extLst>
                  <a:ext uri="{FF2B5EF4-FFF2-40B4-BE49-F238E27FC236}">
                    <a16:creationId xmlns:a16="http://schemas.microsoft.com/office/drawing/2014/main" id="{C771AB45-2446-F1FB-8283-FEE4D1B871A2}"/>
                  </a:ext>
                </a:extLst>
              </p:cNvPr>
              <p:cNvSpPr/>
              <p:nvPr/>
            </p:nvSpPr>
            <p:spPr>
              <a:xfrm>
                <a:off x="6047932" y="4488672"/>
                <a:ext cx="4053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31" y="21600"/>
                      <a:pt x="13491" y="21600"/>
                    </a:cubicBezTo>
                    <a:lnTo>
                      <a:pt x="8196" y="21600"/>
                    </a:lnTo>
                    <a:cubicBezTo>
                      <a:pt x="3756" y="21600"/>
                      <a:pt x="0" y="18963"/>
                      <a:pt x="0" y="15700"/>
                    </a:cubicBezTo>
                    <a:lnTo>
                      <a:pt x="0" y="5961"/>
                    </a:lnTo>
                    <a:cubicBezTo>
                      <a:pt x="0" y="2698"/>
                      <a:pt x="3756" y="0"/>
                      <a:pt x="8196" y="0"/>
                    </a:cubicBezTo>
                    <a:lnTo>
                      <a:pt x="13491" y="0"/>
                    </a:lnTo>
                    <a:cubicBezTo>
                      <a:pt x="17931"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8" name="Shape 5658">
                <a:extLst>
                  <a:ext uri="{FF2B5EF4-FFF2-40B4-BE49-F238E27FC236}">
                    <a16:creationId xmlns:a16="http://schemas.microsoft.com/office/drawing/2014/main" id="{340261C5-9AF2-06C1-EA1A-9957B97ECF95}"/>
                  </a:ext>
                </a:extLst>
              </p:cNvPr>
              <p:cNvSpPr/>
              <p:nvPr/>
            </p:nvSpPr>
            <p:spPr>
              <a:xfrm>
                <a:off x="6144066"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69" y="21600"/>
                    </a:lnTo>
                    <a:cubicBezTo>
                      <a:pt x="3614" y="21600"/>
                      <a:pt x="0" y="18963"/>
                      <a:pt x="0" y="15700"/>
                    </a:cubicBezTo>
                    <a:lnTo>
                      <a:pt x="0" y="5961"/>
                    </a:lnTo>
                    <a:cubicBezTo>
                      <a:pt x="0" y="2698"/>
                      <a:pt x="3614" y="0"/>
                      <a:pt x="8169" y="0"/>
                    </a:cubicBezTo>
                    <a:lnTo>
                      <a:pt x="13506"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49" name="Shape 5659">
                <a:extLst>
                  <a:ext uri="{FF2B5EF4-FFF2-40B4-BE49-F238E27FC236}">
                    <a16:creationId xmlns:a16="http://schemas.microsoft.com/office/drawing/2014/main" id="{3D91820C-648E-D2B3-E458-2B63E788F5ED}"/>
                  </a:ext>
                </a:extLst>
              </p:cNvPr>
              <p:cNvSpPr/>
              <p:nvPr/>
            </p:nvSpPr>
            <p:spPr>
              <a:xfrm>
                <a:off x="6240201" y="4488672"/>
                <a:ext cx="40385"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0" name="Shape 5660">
                <a:extLst>
                  <a:ext uri="{FF2B5EF4-FFF2-40B4-BE49-F238E27FC236}">
                    <a16:creationId xmlns:a16="http://schemas.microsoft.com/office/drawing/2014/main" id="{316397E6-7FCF-A816-0FC6-06158311EB8A}"/>
                  </a:ext>
                </a:extLst>
              </p:cNvPr>
              <p:cNvSpPr/>
              <p:nvPr/>
            </p:nvSpPr>
            <p:spPr>
              <a:xfrm>
                <a:off x="6592694" y="4488672"/>
                <a:ext cx="40526"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4" y="21600"/>
                      <a:pt x="13402" y="21600"/>
                    </a:cubicBezTo>
                    <a:lnTo>
                      <a:pt x="8198" y="21600"/>
                    </a:lnTo>
                    <a:cubicBezTo>
                      <a:pt x="3669" y="21600"/>
                      <a:pt x="0" y="18963"/>
                      <a:pt x="0" y="15700"/>
                    </a:cubicBezTo>
                    <a:lnTo>
                      <a:pt x="0" y="5961"/>
                    </a:lnTo>
                    <a:cubicBezTo>
                      <a:pt x="0" y="2698"/>
                      <a:pt x="3669" y="0"/>
                      <a:pt x="8198" y="0"/>
                    </a:cubicBezTo>
                    <a:lnTo>
                      <a:pt x="13402" y="0"/>
                    </a:lnTo>
                    <a:cubicBezTo>
                      <a:pt x="18014"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1" name="Shape 5661">
                <a:extLst>
                  <a:ext uri="{FF2B5EF4-FFF2-40B4-BE49-F238E27FC236}">
                    <a16:creationId xmlns:a16="http://schemas.microsoft.com/office/drawing/2014/main" id="{33A30A31-366E-77F0-C815-C9CCF786EA9E}"/>
                  </a:ext>
                </a:extLst>
              </p:cNvPr>
              <p:cNvSpPr/>
              <p:nvPr/>
            </p:nvSpPr>
            <p:spPr>
              <a:xfrm>
                <a:off x="6688828"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178" y="21600"/>
                    </a:lnTo>
                    <a:cubicBezTo>
                      <a:pt x="3698" y="21600"/>
                      <a:pt x="0" y="18963"/>
                      <a:pt x="0" y="15700"/>
                    </a:cubicBezTo>
                    <a:lnTo>
                      <a:pt x="0" y="5961"/>
                    </a:lnTo>
                    <a:cubicBezTo>
                      <a:pt x="0" y="2698"/>
                      <a:pt x="3698" y="0"/>
                      <a:pt x="8178" y="0"/>
                    </a:cubicBezTo>
                    <a:lnTo>
                      <a:pt x="13506"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2" name="Shape 5662">
                <a:extLst>
                  <a:ext uri="{FF2B5EF4-FFF2-40B4-BE49-F238E27FC236}">
                    <a16:creationId xmlns:a16="http://schemas.microsoft.com/office/drawing/2014/main" id="{7AAA4BA9-2300-86E7-952B-FC42FF044C71}"/>
                  </a:ext>
                </a:extLst>
              </p:cNvPr>
              <p:cNvSpPr/>
              <p:nvPr/>
            </p:nvSpPr>
            <p:spPr>
              <a:xfrm>
                <a:off x="6784962"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85" y="21600"/>
                    </a:lnTo>
                    <a:cubicBezTo>
                      <a:pt x="3614" y="21600"/>
                      <a:pt x="0" y="18963"/>
                      <a:pt x="0" y="15700"/>
                    </a:cubicBezTo>
                    <a:lnTo>
                      <a:pt x="0" y="5961"/>
                    </a:lnTo>
                    <a:cubicBezTo>
                      <a:pt x="0" y="2698"/>
                      <a:pt x="3614" y="0"/>
                      <a:pt x="8085" y="0"/>
                    </a:cubicBezTo>
                    <a:lnTo>
                      <a:pt x="13515"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3" name="Shape 5663">
                <a:extLst>
                  <a:ext uri="{FF2B5EF4-FFF2-40B4-BE49-F238E27FC236}">
                    <a16:creationId xmlns:a16="http://schemas.microsoft.com/office/drawing/2014/main" id="{9892EA59-5F03-8568-2549-E0E3C0B383FD}"/>
                  </a:ext>
                </a:extLst>
              </p:cNvPr>
              <p:cNvSpPr/>
              <p:nvPr/>
            </p:nvSpPr>
            <p:spPr>
              <a:xfrm>
                <a:off x="6977231"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4" name="Shape 5664">
                <a:extLst>
                  <a:ext uri="{FF2B5EF4-FFF2-40B4-BE49-F238E27FC236}">
                    <a16:creationId xmlns:a16="http://schemas.microsoft.com/office/drawing/2014/main" id="{3EAF9BC5-FDD6-E5AC-0471-55F788EF46FF}"/>
                  </a:ext>
                </a:extLst>
              </p:cNvPr>
              <p:cNvSpPr/>
              <p:nvPr/>
            </p:nvSpPr>
            <p:spPr>
              <a:xfrm>
                <a:off x="7073366" y="4488672"/>
                <a:ext cx="40369"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33" y="21600"/>
                      <a:pt x="13370" y="21600"/>
                    </a:cubicBezTo>
                    <a:lnTo>
                      <a:pt x="8138" y="21600"/>
                    </a:lnTo>
                    <a:cubicBezTo>
                      <a:pt x="3600" y="21600"/>
                      <a:pt x="0" y="18963"/>
                      <a:pt x="0" y="15700"/>
                    </a:cubicBezTo>
                    <a:lnTo>
                      <a:pt x="0" y="5961"/>
                    </a:lnTo>
                    <a:cubicBezTo>
                      <a:pt x="0" y="2698"/>
                      <a:pt x="3600" y="0"/>
                      <a:pt x="8138" y="0"/>
                    </a:cubicBezTo>
                    <a:lnTo>
                      <a:pt x="13370" y="0"/>
                    </a:lnTo>
                    <a:cubicBezTo>
                      <a:pt x="17833"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5" name="Shape 5665">
                <a:extLst>
                  <a:ext uri="{FF2B5EF4-FFF2-40B4-BE49-F238E27FC236}">
                    <a16:creationId xmlns:a16="http://schemas.microsoft.com/office/drawing/2014/main" id="{FA1AAF54-5AF8-F0D0-568C-37E5F5316EB8}"/>
                  </a:ext>
                </a:extLst>
              </p:cNvPr>
              <p:cNvSpPr/>
              <p:nvPr/>
            </p:nvSpPr>
            <p:spPr>
              <a:xfrm>
                <a:off x="7153478" y="4488672"/>
                <a:ext cx="40369"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6" y="21600"/>
                      <a:pt x="13454" y="21600"/>
                    </a:cubicBezTo>
                    <a:lnTo>
                      <a:pt x="8054" y="21600"/>
                    </a:lnTo>
                    <a:cubicBezTo>
                      <a:pt x="3600" y="21600"/>
                      <a:pt x="0" y="18963"/>
                      <a:pt x="0" y="15700"/>
                    </a:cubicBezTo>
                    <a:lnTo>
                      <a:pt x="0" y="5961"/>
                    </a:lnTo>
                    <a:cubicBezTo>
                      <a:pt x="0" y="2698"/>
                      <a:pt x="3600" y="0"/>
                      <a:pt x="8054" y="0"/>
                    </a:cubicBezTo>
                    <a:lnTo>
                      <a:pt x="13454" y="0"/>
                    </a:lnTo>
                    <a:cubicBezTo>
                      <a:pt x="1791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6" name="Shape 5666">
                <a:extLst>
                  <a:ext uri="{FF2B5EF4-FFF2-40B4-BE49-F238E27FC236}">
                    <a16:creationId xmlns:a16="http://schemas.microsoft.com/office/drawing/2014/main" id="{5E23A691-F00D-2013-11B2-F03040DA82A8}"/>
                  </a:ext>
                </a:extLst>
              </p:cNvPr>
              <p:cNvSpPr/>
              <p:nvPr/>
            </p:nvSpPr>
            <p:spPr>
              <a:xfrm>
                <a:off x="7249612"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422" y="21600"/>
                    </a:cubicBezTo>
                    <a:lnTo>
                      <a:pt x="8085" y="21600"/>
                    </a:lnTo>
                    <a:cubicBezTo>
                      <a:pt x="3614" y="21600"/>
                      <a:pt x="0" y="18963"/>
                      <a:pt x="0" y="15700"/>
                    </a:cubicBezTo>
                    <a:lnTo>
                      <a:pt x="0" y="5961"/>
                    </a:lnTo>
                    <a:cubicBezTo>
                      <a:pt x="0" y="2698"/>
                      <a:pt x="3614" y="0"/>
                      <a:pt x="8085" y="0"/>
                    </a:cubicBezTo>
                    <a:lnTo>
                      <a:pt x="13422"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7" name="Shape 5667">
                <a:extLst>
                  <a:ext uri="{FF2B5EF4-FFF2-40B4-BE49-F238E27FC236}">
                    <a16:creationId xmlns:a16="http://schemas.microsoft.com/office/drawing/2014/main" id="{6E14C2CB-B01B-2031-A4F6-8A81F2DA5267}"/>
                  </a:ext>
                </a:extLst>
              </p:cNvPr>
              <p:cNvSpPr/>
              <p:nvPr/>
            </p:nvSpPr>
            <p:spPr>
              <a:xfrm>
                <a:off x="7345746" y="4488672"/>
                <a:ext cx="40385"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18" y="21600"/>
                      <a:pt x="13457" y="21600"/>
                    </a:cubicBezTo>
                    <a:lnTo>
                      <a:pt x="8143" y="21600"/>
                    </a:lnTo>
                    <a:cubicBezTo>
                      <a:pt x="3691" y="21600"/>
                      <a:pt x="0" y="18963"/>
                      <a:pt x="0" y="15700"/>
                    </a:cubicBezTo>
                    <a:lnTo>
                      <a:pt x="0" y="5961"/>
                    </a:lnTo>
                    <a:cubicBezTo>
                      <a:pt x="0" y="2698"/>
                      <a:pt x="3691" y="0"/>
                      <a:pt x="8143" y="0"/>
                    </a:cubicBezTo>
                    <a:lnTo>
                      <a:pt x="13457" y="0"/>
                    </a:lnTo>
                    <a:cubicBezTo>
                      <a:pt x="17918"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8" name="Shape 5668">
                <a:extLst>
                  <a:ext uri="{FF2B5EF4-FFF2-40B4-BE49-F238E27FC236}">
                    <a16:creationId xmlns:a16="http://schemas.microsoft.com/office/drawing/2014/main" id="{87C14EC4-EB17-8FC9-9C84-69B15DBB551D}"/>
                  </a:ext>
                </a:extLst>
              </p:cNvPr>
              <p:cNvSpPr/>
              <p:nvPr/>
            </p:nvSpPr>
            <p:spPr>
              <a:xfrm>
                <a:off x="7441881"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06" y="21600"/>
                    </a:cubicBezTo>
                    <a:lnTo>
                      <a:pt x="8085" y="21600"/>
                    </a:lnTo>
                    <a:cubicBezTo>
                      <a:pt x="3614" y="21600"/>
                      <a:pt x="0" y="18963"/>
                      <a:pt x="0" y="15700"/>
                    </a:cubicBezTo>
                    <a:lnTo>
                      <a:pt x="0" y="5961"/>
                    </a:lnTo>
                    <a:cubicBezTo>
                      <a:pt x="0" y="2698"/>
                      <a:pt x="3614" y="0"/>
                      <a:pt x="8085" y="0"/>
                    </a:cubicBezTo>
                    <a:lnTo>
                      <a:pt x="13506"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59" name="Shape 5669">
                <a:extLst>
                  <a:ext uri="{FF2B5EF4-FFF2-40B4-BE49-F238E27FC236}">
                    <a16:creationId xmlns:a16="http://schemas.microsoft.com/office/drawing/2014/main" id="{6EBA08FC-275E-0426-FC90-63AB07788E5D}"/>
                  </a:ext>
                </a:extLst>
              </p:cNvPr>
              <p:cNvSpPr/>
              <p:nvPr/>
            </p:nvSpPr>
            <p:spPr>
              <a:xfrm>
                <a:off x="7538015" y="4488672"/>
                <a:ext cx="4054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840" y="21600"/>
                      <a:pt x="13405" y="21600"/>
                    </a:cubicBezTo>
                    <a:lnTo>
                      <a:pt x="8195" y="21600"/>
                    </a:lnTo>
                    <a:cubicBezTo>
                      <a:pt x="3676" y="21600"/>
                      <a:pt x="0" y="18963"/>
                      <a:pt x="0" y="15700"/>
                    </a:cubicBezTo>
                    <a:lnTo>
                      <a:pt x="0" y="5961"/>
                    </a:lnTo>
                    <a:cubicBezTo>
                      <a:pt x="0" y="2698"/>
                      <a:pt x="3676" y="0"/>
                      <a:pt x="8195" y="0"/>
                    </a:cubicBezTo>
                    <a:lnTo>
                      <a:pt x="13405" y="0"/>
                    </a:lnTo>
                    <a:cubicBezTo>
                      <a:pt x="17840"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60" name="Shape 5670">
                <a:extLst>
                  <a:ext uri="{FF2B5EF4-FFF2-40B4-BE49-F238E27FC236}">
                    <a16:creationId xmlns:a16="http://schemas.microsoft.com/office/drawing/2014/main" id="{E7B4700F-36FF-E490-1B31-44D6BC73FCFD}"/>
                  </a:ext>
                </a:extLst>
              </p:cNvPr>
              <p:cNvSpPr/>
              <p:nvPr/>
            </p:nvSpPr>
            <p:spPr>
              <a:xfrm>
                <a:off x="7634149" y="4488672"/>
                <a:ext cx="40229"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61" name="Shape 5671">
                <a:extLst>
                  <a:ext uri="{FF2B5EF4-FFF2-40B4-BE49-F238E27FC236}">
                    <a16:creationId xmlns:a16="http://schemas.microsoft.com/office/drawing/2014/main" id="{9378C419-3181-91E0-71DF-DAC5CCFF3CCE}"/>
                  </a:ext>
                </a:extLst>
              </p:cNvPr>
              <p:cNvSpPr/>
              <p:nvPr/>
            </p:nvSpPr>
            <p:spPr>
              <a:xfrm>
                <a:off x="7714262" y="4488672"/>
                <a:ext cx="40542"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8015" y="21600"/>
                      <a:pt x="13489" y="21600"/>
                    </a:cubicBezTo>
                    <a:lnTo>
                      <a:pt x="8195" y="21600"/>
                    </a:lnTo>
                    <a:cubicBezTo>
                      <a:pt x="3760" y="21600"/>
                      <a:pt x="0" y="18963"/>
                      <a:pt x="0" y="15700"/>
                    </a:cubicBezTo>
                    <a:lnTo>
                      <a:pt x="0" y="5961"/>
                    </a:lnTo>
                    <a:cubicBezTo>
                      <a:pt x="0" y="2698"/>
                      <a:pt x="3760" y="0"/>
                      <a:pt x="8195" y="0"/>
                    </a:cubicBezTo>
                    <a:lnTo>
                      <a:pt x="13489" y="0"/>
                    </a:lnTo>
                    <a:cubicBezTo>
                      <a:pt x="18015"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62" name="Shape 5672">
                <a:extLst>
                  <a:ext uri="{FF2B5EF4-FFF2-40B4-BE49-F238E27FC236}">
                    <a16:creationId xmlns:a16="http://schemas.microsoft.com/office/drawing/2014/main" id="{520A7908-3BC4-22E2-2C6A-716717C1FAE4}"/>
                  </a:ext>
                </a:extLst>
              </p:cNvPr>
              <p:cNvSpPr/>
              <p:nvPr/>
            </p:nvSpPr>
            <p:spPr>
              <a:xfrm>
                <a:off x="7810395" y="4488672"/>
                <a:ext cx="40386"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059" y="21600"/>
                    </a:lnTo>
                    <a:cubicBezTo>
                      <a:pt x="3599" y="21600"/>
                      <a:pt x="0" y="18963"/>
                      <a:pt x="0" y="15700"/>
                    </a:cubicBezTo>
                    <a:lnTo>
                      <a:pt x="0" y="5961"/>
                    </a:lnTo>
                    <a:cubicBezTo>
                      <a:pt x="0" y="2698"/>
                      <a:pt x="3599" y="0"/>
                      <a:pt x="8059" y="0"/>
                    </a:cubicBezTo>
                    <a:lnTo>
                      <a:pt x="13457" y="0"/>
                    </a:lnTo>
                    <a:cubicBezTo>
                      <a:pt x="17909"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63" name="Shape 5673">
                <a:extLst>
                  <a:ext uri="{FF2B5EF4-FFF2-40B4-BE49-F238E27FC236}">
                    <a16:creationId xmlns:a16="http://schemas.microsoft.com/office/drawing/2014/main" id="{B2D7EDA4-A6FA-676A-74C4-7F5BC92C1441}"/>
                  </a:ext>
                </a:extLst>
              </p:cNvPr>
              <p:cNvSpPr/>
              <p:nvPr/>
            </p:nvSpPr>
            <p:spPr>
              <a:xfrm>
                <a:off x="7906530" y="4488672"/>
                <a:ext cx="40228"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7" y="21600"/>
                      <a:pt x="13509" y="21600"/>
                    </a:cubicBezTo>
                    <a:lnTo>
                      <a:pt x="8091" y="21600"/>
                    </a:lnTo>
                    <a:cubicBezTo>
                      <a:pt x="3613" y="21600"/>
                      <a:pt x="0" y="18963"/>
                      <a:pt x="0" y="15700"/>
                    </a:cubicBezTo>
                    <a:lnTo>
                      <a:pt x="0" y="5961"/>
                    </a:lnTo>
                    <a:cubicBezTo>
                      <a:pt x="0" y="2698"/>
                      <a:pt x="3613" y="0"/>
                      <a:pt x="8091" y="0"/>
                    </a:cubicBezTo>
                    <a:lnTo>
                      <a:pt x="13509" y="0"/>
                    </a:lnTo>
                    <a:cubicBezTo>
                      <a:pt x="17987"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64" name="Shape 5674">
                <a:extLst>
                  <a:ext uri="{FF2B5EF4-FFF2-40B4-BE49-F238E27FC236}">
                    <a16:creationId xmlns:a16="http://schemas.microsoft.com/office/drawing/2014/main" id="{38EBB2F5-5668-19EF-18D0-D765C809DC0F}"/>
                  </a:ext>
                </a:extLst>
              </p:cNvPr>
              <p:cNvSpPr/>
              <p:nvPr/>
            </p:nvSpPr>
            <p:spPr>
              <a:xfrm>
                <a:off x="8002665" y="4488672"/>
                <a:ext cx="40385"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09" y="21600"/>
                      <a:pt x="13457" y="21600"/>
                    </a:cubicBezTo>
                    <a:lnTo>
                      <a:pt x="8143" y="21600"/>
                    </a:lnTo>
                    <a:cubicBezTo>
                      <a:pt x="3599" y="21600"/>
                      <a:pt x="0" y="18963"/>
                      <a:pt x="0" y="15700"/>
                    </a:cubicBezTo>
                    <a:lnTo>
                      <a:pt x="0" y="5961"/>
                    </a:lnTo>
                    <a:cubicBezTo>
                      <a:pt x="0" y="2698"/>
                      <a:pt x="3599" y="0"/>
                      <a:pt x="8143" y="0"/>
                    </a:cubicBezTo>
                    <a:lnTo>
                      <a:pt x="13457" y="0"/>
                    </a:lnTo>
                    <a:cubicBezTo>
                      <a:pt x="17909"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sp>
            <p:nvSpPr>
              <p:cNvPr id="65" name="Shape 5675">
                <a:extLst>
                  <a:ext uri="{FF2B5EF4-FFF2-40B4-BE49-F238E27FC236}">
                    <a16:creationId xmlns:a16="http://schemas.microsoft.com/office/drawing/2014/main" id="{D2D18E9E-8B45-E476-D2F8-E81542D29102}"/>
                  </a:ext>
                </a:extLst>
              </p:cNvPr>
              <p:cNvSpPr/>
              <p:nvPr/>
            </p:nvSpPr>
            <p:spPr>
              <a:xfrm>
                <a:off x="8098799" y="4488672"/>
                <a:ext cx="40214" cy="54966"/>
              </a:xfrm>
              <a:custGeom>
                <a:avLst/>
                <a:gdLst/>
                <a:ahLst/>
                <a:cxnLst>
                  <a:cxn ang="0">
                    <a:pos x="wd2" y="hd2"/>
                  </a:cxn>
                  <a:cxn ang="5400000">
                    <a:pos x="wd2" y="hd2"/>
                  </a:cxn>
                  <a:cxn ang="10800000">
                    <a:pos x="wd2" y="hd2"/>
                  </a:cxn>
                  <a:cxn ang="16200000">
                    <a:pos x="wd2" y="hd2"/>
                  </a:cxn>
                </a:cxnLst>
                <a:rect l="0" t="0" r="r" b="b"/>
                <a:pathLst>
                  <a:path w="21600" h="21600" extrusionOk="0">
                    <a:moveTo>
                      <a:pt x="21600" y="15700"/>
                    </a:moveTo>
                    <a:cubicBezTo>
                      <a:pt x="21600" y="18963"/>
                      <a:pt x="17986" y="21600"/>
                      <a:pt x="13515" y="21600"/>
                    </a:cubicBezTo>
                    <a:lnTo>
                      <a:pt x="8094" y="21600"/>
                    </a:lnTo>
                    <a:cubicBezTo>
                      <a:pt x="3614" y="21600"/>
                      <a:pt x="0" y="18963"/>
                      <a:pt x="0" y="15700"/>
                    </a:cubicBezTo>
                    <a:lnTo>
                      <a:pt x="0" y="5961"/>
                    </a:lnTo>
                    <a:cubicBezTo>
                      <a:pt x="0" y="2698"/>
                      <a:pt x="3614" y="0"/>
                      <a:pt x="8094" y="0"/>
                    </a:cubicBezTo>
                    <a:lnTo>
                      <a:pt x="13515" y="0"/>
                    </a:lnTo>
                    <a:cubicBezTo>
                      <a:pt x="17986" y="0"/>
                      <a:pt x="21600" y="2698"/>
                      <a:pt x="21600" y="5961"/>
                    </a:cubicBezTo>
                    <a:cubicBezTo>
                      <a:pt x="21600" y="5961"/>
                      <a:pt x="21600" y="15700"/>
                      <a:pt x="21600" y="15700"/>
                    </a:cubicBezTo>
                    <a:close/>
                  </a:path>
                </a:pathLst>
              </a:custGeom>
              <a:solidFill>
                <a:schemeClr val="bg1"/>
              </a:solidFill>
              <a:ln w="12700" cap="flat">
                <a:noFill/>
                <a:miter lim="400000"/>
              </a:ln>
              <a:effectLst/>
            </p:spPr>
            <p:txBody>
              <a:bodyPr wrap="square" lIns="26789" tIns="26789" rIns="26789" bIns="26789"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110" dirty="0">
                  <a:latin typeface="Nunito Sans ExtraLight" pitchFamily="2" charset="77"/>
                </a:endParaRPr>
              </a:p>
            </p:txBody>
          </p:sp>
        </p:grpSp>
        <p:sp>
          <p:nvSpPr>
            <p:cNvPr id="66" name="Shape 5677">
              <a:extLst>
                <a:ext uri="{FF2B5EF4-FFF2-40B4-BE49-F238E27FC236}">
                  <a16:creationId xmlns:a16="http://schemas.microsoft.com/office/drawing/2014/main" id="{D6035AC0-AA88-5B99-777E-F436177F8B7A}"/>
                </a:ext>
              </a:extLst>
            </p:cNvPr>
            <p:cNvSpPr/>
            <p:nvPr/>
          </p:nvSpPr>
          <p:spPr>
            <a:xfrm>
              <a:off x="8499357" y="3657674"/>
              <a:ext cx="801120" cy="126248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8420"/>
                  </a:lnTo>
                  <a:cubicBezTo>
                    <a:pt x="17483" y="19076"/>
                    <a:pt x="12748" y="19774"/>
                    <a:pt x="7366" y="20490"/>
                  </a:cubicBezTo>
                  <a:cubicBezTo>
                    <a:pt x="4800" y="20856"/>
                    <a:pt x="2333" y="21321"/>
                    <a:pt x="0" y="21600"/>
                  </a:cubicBezTo>
                  <a:lnTo>
                    <a:pt x="0" y="10937"/>
                  </a:lnTo>
                  <a:lnTo>
                    <a:pt x="1996" y="10740"/>
                  </a:lnTo>
                  <a:cubicBezTo>
                    <a:pt x="4765" y="10568"/>
                    <a:pt x="9422" y="9310"/>
                    <a:pt x="12649" y="6901"/>
                  </a:cubicBezTo>
                  <a:lnTo>
                    <a:pt x="21600" y="0"/>
                  </a:lnTo>
                  <a:close/>
                </a:path>
              </a:pathLst>
            </a:custGeom>
            <a:solidFill>
              <a:schemeClr val="accent3"/>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sp>
          <p:nvSpPr>
            <p:cNvPr id="67" name="Shape 5678">
              <a:extLst>
                <a:ext uri="{FF2B5EF4-FFF2-40B4-BE49-F238E27FC236}">
                  <a16:creationId xmlns:a16="http://schemas.microsoft.com/office/drawing/2014/main" id="{0E3358CC-27E3-37A8-1021-6583C5DEB6FD}"/>
                </a:ext>
              </a:extLst>
            </p:cNvPr>
            <p:cNvSpPr/>
            <p:nvPr/>
          </p:nvSpPr>
          <p:spPr>
            <a:xfrm>
              <a:off x="9300478" y="3274135"/>
              <a:ext cx="801120" cy="1454249"/>
            </a:xfrm>
            <a:custGeom>
              <a:avLst/>
              <a:gdLst/>
              <a:ahLst/>
              <a:cxnLst>
                <a:cxn ang="0">
                  <a:pos x="wd2" y="hd2"/>
                </a:cxn>
                <a:cxn ang="5400000">
                  <a:pos x="wd2" y="hd2"/>
                </a:cxn>
                <a:cxn ang="10800000">
                  <a:pos x="wd2" y="hd2"/>
                </a:cxn>
                <a:cxn ang="16200000">
                  <a:pos x="wd2" y="hd2"/>
                </a:cxn>
              </a:cxnLst>
              <a:rect l="0" t="0" r="r" b="b"/>
              <a:pathLst>
                <a:path w="21600" h="21600" extrusionOk="0">
                  <a:moveTo>
                    <a:pt x="21600" y="18146"/>
                  </a:moveTo>
                  <a:cubicBezTo>
                    <a:pt x="21600" y="18146"/>
                    <a:pt x="14813" y="19556"/>
                    <a:pt x="0" y="21600"/>
                  </a:cubicBezTo>
                  <a:lnTo>
                    <a:pt x="0" y="5756"/>
                  </a:lnTo>
                  <a:lnTo>
                    <a:pt x="7547" y="705"/>
                  </a:lnTo>
                  <a:cubicBezTo>
                    <a:pt x="8450" y="107"/>
                    <a:pt x="9802" y="0"/>
                    <a:pt x="10580" y="0"/>
                  </a:cubicBezTo>
                  <a:lnTo>
                    <a:pt x="17798" y="0"/>
                  </a:lnTo>
                  <a:lnTo>
                    <a:pt x="10813" y="15801"/>
                  </a:lnTo>
                  <a:cubicBezTo>
                    <a:pt x="15889" y="16055"/>
                    <a:pt x="19902" y="16390"/>
                    <a:pt x="21280" y="16808"/>
                  </a:cubicBezTo>
                  <a:lnTo>
                    <a:pt x="21600" y="18146"/>
                  </a:lnTo>
                  <a:close/>
                </a:path>
              </a:pathLst>
            </a:custGeom>
            <a:solidFill>
              <a:schemeClr val="accent3"/>
            </a:solidFill>
            <a:ln w="6350" cap="flat">
              <a:solidFill>
                <a:srgbClr val="FFFFFF"/>
              </a:solidFill>
              <a:prstDash val="solid"/>
              <a:miter lim="400000"/>
            </a:ln>
            <a:effectLst/>
          </p:spPr>
          <p:txBody>
            <a:bodyPr wrap="square" lIns="26789" tIns="26789" rIns="26789" bIns="26789" numCol="1" anchor="ctr">
              <a:noAutofit/>
            </a:bodyPr>
            <a:lstStyle/>
            <a:p>
              <a:endParaRPr sz="2532" dirty="0">
                <a:latin typeface="Nunito Sans ExtraLight" pitchFamily="2" charset="77"/>
              </a:endParaRPr>
            </a:p>
          </p:txBody>
        </p:sp>
      </p:grpSp>
      <p:sp>
        <p:nvSpPr>
          <p:cNvPr id="68" name="TextBox 67">
            <a:extLst>
              <a:ext uri="{FF2B5EF4-FFF2-40B4-BE49-F238E27FC236}">
                <a16:creationId xmlns:a16="http://schemas.microsoft.com/office/drawing/2014/main" id="{F5352B36-3464-D682-B958-CA12A20F080D}"/>
              </a:ext>
            </a:extLst>
          </p:cNvPr>
          <p:cNvSpPr txBox="1"/>
          <p:nvPr/>
        </p:nvSpPr>
        <p:spPr>
          <a:xfrm>
            <a:off x="3227757" y="2156355"/>
            <a:ext cx="5736486" cy="369332"/>
          </a:xfrm>
          <a:prstGeom prst="rect">
            <a:avLst/>
          </a:prstGeom>
          <a:noFill/>
        </p:spPr>
        <p:txBody>
          <a:bodyPr wrap="square" rtlCol="0">
            <a:spAutoFit/>
          </a:bodyPr>
          <a:lstStyle/>
          <a:p>
            <a:pPr algn="ctr"/>
            <a:r>
              <a:rPr lang="en-GB" b="1" dirty="0"/>
              <a:t>Costs to include in your budget plan may include:</a:t>
            </a:r>
          </a:p>
        </p:txBody>
      </p:sp>
      <p:grpSp>
        <p:nvGrpSpPr>
          <p:cNvPr id="108" name="Group 107">
            <a:extLst>
              <a:ext uri="{FF2B5EF4-FFF2-40B4-BE49-F238E27FC236}">
                <a16:creationId xmlns:a16="http://schemas.microsoft.com/office/drawing/2014/main" id="{13812737-9A19-18CC-2CE1-49FBC6187521}"/>
              </a:ext>
            </a:extLst>
          </p:cNvPr>
          <p:cNvGrpSpPr/>
          <p:nvPr/>
        </p:nvGrpSpPr>
        <p:grpSpPr>
          <a:xfrm>
            <a:off x="2131475" y="2970376"/>
            <a:ext cx="2192564" cy="1261140"/>
            <a:chOff x="2131475" y="3163276"/>
            <a:chExt cx="2192564" cy="1261140"/>
          </a:xfrm>
        </p:grpSpPr>
        <p:sp>
          <p:nvSpPr>
            <p:cNvPr id="69" name="TextBox 68">
              <a:extLst>
                <a:ext uri="{FF2B5EF4-FFF2-40B4-BE49-F238E27FC236}">
                  <a16:creationId xmlns:a16="http://schemas.microsoft.com/office/drawing/2014/main" id="{EE72E03E-D8AF-D13F-0D05-E9DCED953EC6}"/>
                </a:ext>
              </a:extLst>
            </p:cNvPr>
            <p:cNvSpPr txBox="1"/>
            <p:nvPr/>
          </p:nvSpPr>
          <p:spPr>
            <a:xfrm>
              <a:off x="2131475" y="3163276"/>
              <a:ext cx="2192564" cy="830997"/>
            </a:xfrm>
            <a:prstGeom prst="rect">
              <a:avLst/>
            </a:prstGeom>
            <a:noFill/>
          </p:spPr>
          <p:txBody>
            <a:bodyPr vert="horz" wrap="square" rtlCol="0">
              <a:spAutoFit/>
            </a:bodyPr>
            <a:lstStyle/>
            <a:p>
              <a:pPr algn="ctr"/>
              <a:r>
                <a:rPr lang="en-GB" sz="1600" dirty="0"/>
                <a:t>Travel to &amp; from the airport (taxi, train, parking)</a:t>
              </a:r>
            </a:p>
          </p:txBody>
        </p:sp>
        <p:grpSp>
          <p:nvGrpSpPr>
            <p:cNvPr id="82" name="Group 81">
              <a:extLst>
                <a:ext uri="{FF2B5EF4-FFF2-40B4-BE49-F238E27FC236}">
                  <a16:creationId xmlns:a16="http://schemas.microsoft.com/office/drawing/2014/main" id="{A37B4F2F-8972-88A3-FE66-BE73CFABFE17}"/>
                </a:ext>
              </a:extLst>
            </p:cNvPr>
            <p:cNvGrpSpPr/>
            <p:nvPr/>
          </p:nvGrpSpPr>
          <p:grpSpPr>
            <a:xfrm>
              <a:off x="3157434" y="4016611"/>
              <a:ext cx="118625" cy="407805"/>
              <a:chOff x="3157434" y="4016611"/>
              <a:chExt cx="118625" cy="407805"/>
            </a:xfrm>
          </p:grpSpPr>
          <p:cxnSp>
            <p:nvCxnSpPr>
              <p:cNvPr id="78" name="Straight Connector 77">
                <a:extLst>
                  <a:ext uri="{FF2B5EF4-FFF2-40B4-BE49-F238E27FC236}">
                    <a16:creationId xmlns:a16="http://schemas.microsoft.com/office/drawing/2014/main" id="{AF5C4B98-7817-C026-BAA9-3B1B2B2E7CB3}"/>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81" name="Oval 80">
                <a:extLst>
                  <a:ext uri="{FF2B5EF4-FFF2-40B4-BE49-F238E27FC236}">
                    <a16:creationId xmlns:a16="http://schemas.microsoft.com/office/drawing/2014/main" id="{4E747D9B-493A-A531-8B01-DFA1C6C4E159}"/>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0" name="Group 109">
            <a:extLst>
              <a:ext uri="{FF2B5EF4-FFF2-40B4-BE49-F238E27FC236}">
                <a16:creationId xmlns:a16="http://schemas.microsoft.com/office/drawing/2014/main" id="{86D86EA5-FA4F-0A0C-216B-0A40A7E93895}"/>
              </a:ext>
            </a:extLst>
          </p:cNvPr>
          <p:cNvGrpSpPr/>
          <p:nvPr/>
        </p:nvGrpSpPr>
        <p:grpSpPr>
          <a:xfrm>
            <a:off x="4173312" y="2990009"/>
            <a:ext cx="1905602" cy="1241507"/>
            <a:chOff x="4173312" y="3182909"/>
            <a:chExt cx="1905602" cy="1241507"/>
          </a:xfrm>
        </p:grpSpPr>
        <p:sp>
          <p:nvSpPr>
            <p:cNvPr id="71" name="TextBox 70">
              <a:extLst>
                <a:ext uri="{FF2B5EF4-FFF2-40B4-BE49-F238E27FC236}">
                  <a16:creationId xmlns:a16="http://schemas.microsoft.com/office/drawing/2014/main" id="{37344341-3AE5-7888-2584-CD7E654AD7A9}"/>
                </a:ext>
              </a:extLst>
            </p:cNvPr>
            <p:cNvSpPr txBox="1"/>
            <p:nvPr/>
          </p:nvSpPr>
          <p:spPr>
            <a:xfrm>
              <a:off x="4173312" y="3182909"/>
              <a:ext cx="1905602" cy="830997"/>
            </a:xfrm>
            <a:prstGeom prst="rect">
              <a:avLst/>
            </a:prstGeom>
            <a:noFill/>
          </p:spPr>
          <p:txBody>
            <a:bodyPr vert="horz" wrap="square" rtlCol="0">
              <a:spAutoFit/>
            </a:bodyPr>
            <a:lstStyle/>
            <a:p>
              <a:pPr algn="ctr"/>
              <a:r>
                <a:rPr lang="en-GB" sz="1600" dirty="0"/>
                <a:t>Transfers at your destination (taxis, shuttles)</a:t>
              </a:r>
            </a:p>
          </p:txBody>
        </p:sp>
        <p:grpSp>
          <p:nvGrpSpPr>
            <p:cNvPr id="83" name="Group 82">
              <a:extLst>
                <a:ext uri="{FF2B5EF4-FFF2-40B4-BE49-F238E27FC236}">
                  <a16:creationId xmlns:a16="http://schemas.microsoft.com/office/drawing/2014/main" id="{958E176E-EAA6-CEC3-8931-AB3BB6E7D36F}"/>
                </a:ext>
              </a:extLst>
            </p:cNvPr>
            <p:cNvGrpSpPr/>
            <p:nvPr/>
          </p:nvGrpSpPr>
          <p:grpSpPr>
            <a:xfrm>
              <a:off x="4996103" y="4016611"/>
              <a:ext cx="118625" cy="407805"/>
              <a:chOff x="3157434" y="4016611"/>
              <a:chExt cx="118625" cy="407805"/>
            </a:xfrm>
          </p:grpSpPr>
          <p:cxnSp>
            <p:nvCxnSpPr>
              <p:cNvPr id="84" name="Straight Connector 83">
                <a:extLst>
                  <a:ext uri="{FF2B5EF4-FFF2-40B4-BE49-F238E27FC236}">
                    <a16:creationId xmlns:a16="http://schemas.microsoft.com/office/drawing/2014/main" id="{8407AA68-FDCC-A89F-BF74-2F4D52341E76}"/>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CA03CED4-88E2-FA43-5EF7-A13A64B029EB}"/>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2" name="Group 111">
            <a:extLst>
              <a:ext uri="{FF2B5EF4-FFF2-40B4-BE49-F238E27FC236}">
                <a16:creationId xmlns:a16="http://schemas.microsoft.com/office/drawing/2014/main" id="{5F197B93-6198-70D4-F8EA-E5821378721B}"/>
              </a:ext>
            </a:extLst>
          </p:cNvPr>
          <p:cNvGrpSpPr/>
          <p:nvPr/>
        </p:nvGrpSpPr>
        <p:grpSpPr>
          <a:xfrm>
            <a:off x="5891956" y="3035594"/>
            <a:ext cx="1505040" cy="1195922"/>
            <a:chOff x="5891956" y="3228494"/>
            <a:chExt cx="1505040" cy="1195922"/>
          </a:xfrm>
        </p:grpSpPr>
        <p:sp>
          <p:nvSpPr>
            <p:cNvPr id="73" name="TextBox 72">
              <a:extLst>
                <a:ext uri="{FF2B5EF4-FFF2-40B4-BE49-F238E27FC236}">
                  <a16:creationId xmlns:a16="http://schemas.microsoft.com/office/drawing/2014/main" id="{B7D3EEA1-58F5-CD95-D2BD-F452D8387E0C}"/>
                </a:ext>
              </a:extLst>
            </p:cNvPr>
            <p:cNvSpPr txBox="1"/>
            <p:nvPr/>
          </p:nvSpPr>
          <p:spPr>
            <a:xfrm>
              <a:off x="5891956" y="3228494"/>
              <a:ext cx="1505040" cy="830997"/>
            </a:xfrm>
            <a:prstGeom prst="rect">
              <a:avLst/>
            </a:prstGeom>
            <a:noFill/>
          </p:spPr>
          <p:txBody>
            <a:bodyPr vert="horz" wrap="square" rtlCol="0">
              <a:spAutoFit/>
            </a:bodyPr>
            <a:lstStyle>
              <a:defPPr>
                <a:defRPr lang="en-US"/>
              </a:defPPr>
              <a:lvl1pPr algn="ctr">
                <a:defRPr sz="1600"/>
              </a:lvl1pPr>
            </a:lstStyle>
            <a:p>
              <a:r>
                <a:rPr lang="en-GB" dirty="0"/>
                <a:t>Meals out (breakfast, lunch, dinner)</a:t>
              </a:r>
            </a:p>
          </p:txBody>
        </p:sp>
        <p:grpSp>
          <p:nvGrpSpPr>
            <p:cNvPr id="86" name="Group 85">
              <a:extLst>
                <a:ext uri="{FF2B5EF4-FFF2-40B4-BE49-F238E27FC236}">
                  <a16:creationId xmlns:a16="http://schemas.microsoft.com/office/drawing/2014/main" id="{F930FD18-CC47-7166-8B19-18043CDCA2A4}"/>
                </a:ext>
              </a:extLst>
            </p:cNvPr>
            <p:cNvGrpSpPr/>
            <p:nvPr/>
          </p:nvGrpSpPr>
          <p:grpSpPr>
            <a:xfrm>
              <a:off x="6536474" y="4016611"/>
              <a:ext cx="118625" cy="407805"/>
              <a:chOff x="3157434" y="4016611"/>
              <a:chExt cx="118625" cy="407805"/>
            </a:xfrm>
          </p:grpSpPr>
          <p:cxnSp>
            <p:nvCxnSpPr>
              <p:cNvPr id="87" name="Straight Connector 86">
                <a:extLst>
                  <a:ext uri="{FF2B5EF4-FFF2-40B4-BE49-F238E27FC236}">
                    <a16:creationId xmlns:a16="http://schemas.microsoft.com/office/drawing/2014/main" id="{07F67134-C7B7-2135-5EAF-34838CEEDF7F}"/>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88" name="Oval 87">
                <a:extLst>
                  <a:ext uri="{FF2B5EF4-FFF2-40B4-BE49-F238E27FC236}">
                    <a16:creationId xmlns:a16="http://schemas.microsoft.com/office/drawing/2014/main" id="{883A4675-423E-1235-8B49-74603401865B}"/>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4" name="Group 113">
            <a:extLst>
              <a:ext uri="{FF2B5EF4-FFF2-40B4-BE49-F238E27FC236}">
                <a16:creationId xmlns:a16="http://schemas.microsoft.com/office/drawing/2014/main" id="{E5959FF2-E136-24F3-81DB-EAE7E330A2B4}"/>
              </a:ext>
            </a:extLst>
          </p:cNvPr>
          <p:cNvGrpSpPr/>
          <p:nvPr/>
        </p:nvGrpSpPr>
        <p:grpSpPr>
          <a:xfrm>
            <a:off x="7289826" y="3034817"/>
            <a:ext cx="1810509" cy="1196699"/>
            <a:chOff x="7289826" y="3227717"/>
            <a:chExt cx="1810509" cy="1196699"/>
          </a:xfrm>
        </p:grpSpPr>
        <p:sp>
          <p:nvSpPr>
            <p:cNvPr id="75" name="TextBox 74">
              <a:extLst>
                <a:ext uri="{FF2B5EF4-FFF2-40B4-BE49-F238E27FC236}">
                  <a16:creationId xmlns:a16="http://schemas.microsoft.com/office/drawing/2014/main" id="{DC0F7E0F-CF46-F77E-4BAA-30524D345DE6}"/>
                </a:ext>
              </a:extLst>
            </p:cNvPr>
            <p:cNvSpPr txBox="1"/>
            <p:nvPr/>
          </p:nvSpPr>
          <p:spPr>
            <a:xfrm>
              <a:off x="7289826" y="3227717"/>
              <a:ext cx="1810509" cy="830997"/>
            </a:xfrm>
            <a:prstGeom prst="rect">
              <a:avLst/>
            </a:prstGeom>
            <a:noFill/>
          </p:spPr>
          <p:txBody>
            <a:bodyPr vert="horz" wrap="square" rtlCol="0">
              <a:spAutoFit/>
            </a:bodyPr>
            <a:lstStyle>
              <a:defPPr>
                <a:defRPr lang="en-US"/>
              </a:defPPr>
              <a:lvl1pPr algn="ctr">
                <a:defRPr sz="1600"/>
              </a:lvl1pPr>
            </a:lstStyle>
            <a:p>
              <a:r>
                <a:rPr lang="en-GB" dirty="0"/>
                <a:t>Activities, excursions and entertainment</a:t>
              </a:r>
            </a:p>
          </p:txBody>
        </p:sp>
        <p:grpSp>
          <p:nvGrpSpPr>
            <p:cNvPr id="89" name="Group 88">
              <a:extLst>
                <a:ext uri="{FF2B5EF4-FFF2-40B4-BE49-F238E27FC236}">
                  <a16:creationId xmlns:a16="http://schemas.microsoft.com/office/drawing/2014/main" id="{0A570E11-C271-A7CF-5883-CC60F5D05D43}"/>
                </a:ext>
              </a:extLst>
            </p:cNvPr>
            <p:cNvGrpSpPr/>
            <p:nvPr/>
          </p:nvGrpSpPr>
          <p:grpSpPr>
            <a:xfrm>
              <a:off x="8152578" y="4016611"/>
              <a:ext cx="118625" cy="407805"/>
              <a:chOff x="3157434" y="4016611"/>
              <a:chExt cx="118625" cy="407805"/>
            </a:xfrm>
          </p:grpSpPr>
          <p:cxnSp>
            <p:nvCxnSpPr>
              <p:cNvPr id="90" name="Straight Connector 89">
                <a:extLst>
                  <a:ext uri="{FF2B5EF4-FFF2-40B4-BE49-F238E27FC236}">
                    <a16:creationId xmlns:a16="http://schemas.microsoft.com/office/drawing/2014/main" id="{D1F77F92-5120-9E34-4ED5-829604829D8D}"/>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1" name="Oval 90">
                <a:extLst>
                  <a:ext uri="{FF2B5EF4-FFF2-40B4-BE49-F238E27FC236}">
                    <a16:creationId xmlns:a16="http://schemas.microsoft.com/office/drawing/2014/main" id="{220A897B-DC25-8D30-F0BD-A36F7EE461DF}"/>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5" name="Group 114">
            <a:extLst>
              <a:ext uri="{FF2B5EF4-FFF2-40B4-BE49-F238E27FC236}">
                <a16:creationId xmlns:a16="http://schemas.microsoft.com/office/drawing/2014/main" id="{0DF195A9-733F-9C6C-57FB-D2A148AAA0F8}"/>
              </a:ext>
            </a:extLst>
          </p:cNvPr>
          <p:cNvGrpSpPr/>
          <p:nvPr/>
        </p:nvGrpSpPr>
        <p:grpSpPr>
          <a:xfrm>
            <a:off x="8122274" y="4457897"/>
            <a:ext cx="1699834" cy="1563021"/>
            <a:chOff x="8122274" y="4650797"/>
            <a:chExt cx="1699834" cy="1563021"/>
          </a:xfrm>
        </p:grpSpPr>
        <p:sp>
          <p:nvSpPr>
            <p:cNvPr id="76" name="TextBox 75">
              <a:extLst>
                <a:ext uri="{FF2B5EF4-FFF2-40B4-BE49-F238E27FC236}">
                  <a16:creationId xmlns:a16="http://schemas.microsoft.com/office/drawing/2014/main" id="{6683DD3F-6319-9AB2-3531-1092E201777B}"/>
                </a:ext>
              </a:extLst>
            </p:cNvPr>
            <p:cNvSpPr txBox="1"/>
            <p:nvPr/>
          </p:nvSpPr>
          <p:spPr>
            <a:xfrm>
              <a:off x="8122274" y="5382821"/>
              <a:ext cx="1699834" cy="830997"/>
            </a:xfrm>
            <a:prstGeom prst="rect">
              <a:avLst/>
            </a:prstGeom>
            <a:noFill/>
          </p:spPr>
          <p:txBody>
            <a:bodyPr vert="horz" wrap="square" rtlCol="0">
              <a:spAutoFit/>
            </a:bodyPr>
            <a:lstStyle>
              <a:defPPr>
                <a:defRPr lang="en-US"/>
              </a:defPPr>
              <a:lvl1pPr algn="ctr">
                <a:defRPr sz="1600"/>
              </a:lvl1pPr>
            </a:lstStyle>
            <a:p>
              <a:r>
                <a:rPr lang="en-GB" dirty="0"/>
                <a:t>Extras (shopping, tips, unexpected costs)</a:t>
              </a:r>
            </a:p>
          </p:txBody>
        </p:sp>
        <p:grpSp>
          <p:nvGrpSpPr>
            <p:cNvPr id="92" name="Group 91">
              <a:extLst>
                <a:ext uri="{FF2B5EF4-FFF2-40B4-BE49-F238E27FC236}">
                  <a16:creationId xmlns:a16="http://schemas.microsoft.com/office/drawing/2014/main" id="{64BEC94E-FE48-CC40-058A-C4D3431E3941}"/>
                </a:ext>
              </a:extLst>
            </p:cNvPr>
            <p:cNvGrpSpPr/>
            <p:nvPr/>
          </p:nvGrpSpPr>
          <p:grpSpPr>
            <a:xfrm flipV="1">
              <a:off x="8845618" y="4650797"/>
              <a:ext cx="118625" cy="747538"/>
              <a:chOff x="3157434" y="3946235"/>
              <a:chExt cx="118625" cy="747538"/>
            </a:xfrm>
          </p:grpSpPr>
          <p:cxnSp>
            <p:nvCxnSpPr>
              <p:cNvPr id="93" name="Straight Connector 92">
                <a:extLst>
                  <a:ext uri="{FF2B5EF4-FFF2-40B4-BE49-F238E27FC236}">
                    <a16:creationId xmlns:a16="http://schemas.microsoft.com/office/drawing/2014/main" id="{3291B8F2-67EF-E597-F6D6-ED39440B86F3}"/>
                  </a:ext>
                </a:extLst>
              </p:cNvPr>
              <p:cNvCxnSpPr>
                <a:cxnSpLocks/>
              </p:cNvCxnSpPr>
              <p:nvPr/>
            </p:nvCxnSpPr>
            <p:spPr>
              <a:xfrm flipV="1">
                <a:off x="3219239" y="3946235"/>
                <a:ext cx="0" cy="64870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4" name="Oval 93">
                <a:extLst>
                  <a:ext uri="{FF2B5EF4-FFF2-40B4-BE49-F238E27FC236}">
                    <a16:creationId xmlns:a16="http://schemas.microsoft.com/office/drawing/2014/main" id="{748885BF-F675-53E6-E3F7-9AB14BD17BB9}"/>
                  </a:ext>
                </a:extLst>
              </p:cNvPr>
              <p:cNvSpPr/>
              <p:nvPr/>
            </p:nvSpPr>
            <p:spPr>
              <a:xfrm>
                <a:off x="3157434" y="4575148"/>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3" name="Group 112">
            <a:extLst>
              <a:ext uri="{FF2B5EF4-FFF2-40B4-BE49-F238E27FC236}">
                <a16:creationId xmlns:a16="http://schemas.microsoft.com/office/drawing/2014/main" id="{5A53B77D-E1D4-EE99-B333-A1471B255C79}"/>
              </a:ext>
            </a:extLst>
          </p:cNvPr>
          <p:cNvGrpSpPr/>
          <p:nvPr/>
        </p:nvGrpSpPr>
        <p:grpSpPr>
          <a:xfrm>
            <a:off x="6599381" y="4727254"/>
            <a:ext cx="1340675" cy="1293664"/>
            <a:chOff x="6599381" y="4920154"/>
            <a:chExt cx="1340675" cy="1293664"/>
          </a:xfrm>
        </p:grpSpPr>
        <p:sp>
          <p:nvSpPr>
            <p:cNvPr id="74" name="TextBox 73">
              <a:extLst>
                <a:ext uri="{FF2B5EF4-FFF2-40B4-BE49-F238E27FC236}">
                  <a16:creationId xmlns:a16="http://schemas.microsoft.com/office/drawing/2014/main" id="{84311F9D-9242-0C13-13B3-E47C69DA1B41}"/>
                </a:ext>
              </a:extLst>
            </p:cNvPr>
            <p:cNvSpPr txBox="1"/>
            <p:nvPr/>
          </p:nvSpPr>
          <p:spPr>
            <a:xfrm>
              <a:off x="6599381" y="5382821"/>
              <a:ext cx="1340675" cy="830997"/>
            </a:xfrm>
            <a:prstGeom prst="rect">
              <a:avLst/>
            </a:prstGeom>
            <a:noFill/>
          </p:spPr>
          <p:txBody>
            <a:bodyPr vert="horz" wrap="square" rtlCol="0">
              <a:spAutoFit/>
            </a:bodyPr>
            <a:lstStyle>
              <a:defPPr>
                <a:defRPr lang="en-US"/>
              </a:defPPr>
              <a:lvl1pPr algn="ctr">
                <a:defRPr sz="1600"/>
              </a:lvl1pPr>
            </a:lstStyle>
            <a:p>
              <a:r>
                <a:rPr lang="en-GB" dirty="0"/>
                <a:t>Drinks, snacks and coffees</a:t>
              </a:r>
            </a:p>
          </p:txBody>
        </p:sp>
        <p:grpSp>
          <p:nvGrpSpPr>
            <p:cNvPr id="95" name="Group 94">
              <a:extLst>
                <a:ext uri="{FF2B5EF4-FFF2-40B4-BE49-F238E27FC236}">
                  <a16:creationId xmlns:a16="http://schemas.microsoft.com/office/drawing/2014/main" id="{66E576D3-DC2B-9804-BF5F-B80362511123}"/>
                </a:ext>
              </a:extLst>
            </p:cNvPr>
            <p:cNvGrpSpPr/>
            <p:nvPr/>
          </p:nvGrpSpPr>
          <p:grpSpPr>
            <a:xfrm flipV="1">
              <a:off x="7194048" y="4920154"/>
              <a:ext cx="118625" cy="407805"/>
              <a:chOff x="3157434" y="4016611"/>
              <a:chExt cx="118625" cy="407805"/>
            </a:xfrm>
          </p:grpSpPr>
          <p:cxnSp>
            <p:nvCxnSpPr>
              <p:cNvPr id="96" name="Straight Connector 95">
                <a:extLst>
                  <a:ext uri="{FF2B5EF4-FFF2-40B4-BE49-F238E27FC236}">
                    <a16:creationId xmlns:a16="http://schemas.microsoft.com/office/drawing/2014/main" id="{3724A1CF-C39F-1FD9-909E-80276011AC49}"/>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7" name="Oval 96">
                <a:extLst>
                  <a:ext uri="{FF2B5EF4-FFF2-40B4-BE49-F238E27FC236}">
                    <a16:creationId xmlns:a16="http://schemas.microsoft.com/office/drawing/2014/main" id="{95ABBCD8-267E-97FD-B44A-E26A06E81E9B}"/>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1" name="Group 110">
            <a:extLst>
              <a:ext uri="{FF2B5EF4-FFF2-40B4-BE49-F238E27FC236}">
                <a16:creationId xmlns:a16="http://schemas.microsoft.com/office/drawing/2014/main" id="{966D1EB2-2FC2-DA35-7941-919D9553CCFD}"/>
              </a:ext>
            </a:extLst>
          </p:cNvPr>
          <p:cNvGrpSpPr/>
          <p:nvPr/>
        </p:nvGrpSpPr>
        <p:grpSpPr>
          <a:xfrm>
            <a:off x="5006477" y="4727254"/>
            <a:ext cx="1516602" cy="1480776"/>
            <a:chOff x="5006477" y="4920154"/>
            <a:chExt cx="1516602" cy="1480776"/>
          </a:xfrm>
        </p:grpSpPr>
        <p:sp>
          <p:nvSpPr>
            <p:cNvPr id="72" name="TextBox 71">
              <a:extLst>
                <a:ext uri="{FF2B5EF4-FFF2-40B4-BE49-F238E27FC236}">
                  <a16:creationId xmlns:a16="http://schemas.microsoft.com/office/drawing/2014/main" id="{CBBE0B8B-6F4B-0AD9-9D80-64D389038CD3}"/>
                </a:ext>
              </a:extLst>
            </p:cNvPr>
            <p:cNvSpPr txBox="1"/>
            <p:nvPr/>
          </p:nvSpPr>
          <p:spPr>
            <a:xfrm>
              <a:off x="5006477" y="5323712"/>
              <a:ext cx="1516602" cy="1077218"/>
            </a:xfrm>
            <a:prstGeom prst="rect">
              <a:avLst/>
            </a:prstGeom>
            <a:noFill/>
          </p:spPr>
          <p:txBody>
            <a:bodyPr vert="horz" wrap="square" rtlCol="0">
              <a:spAutoFit/>
            </a:bodyPr>
            <a:lstStyle>
              <a:defPPr>
                <a:defRPr lang="en-US"/>
              </a:defPPr>
              <a:lvl1pPr algn="ctr">
                <a:defRPr sz="1600"/>
              </a:lvl1pPr>
            </a:lstStyle>
            <a:p>
              <a:r>
                <a:rPr lang="en-GB" dirty="0"/>
                <a:t>Getting around (car hire, fuel, local transport)</a:t>
              </a:r>
            </a:p>
          </p:txBody>
        </p:sp>
        <p:grpSp>
          <p:nvGrpSpPr>
            <p:cNvPr id="98" name="Group 97">
              <a:extLst>
                <a:ext uri="{FF2B5EF4-FFF2-40B4-BE49-F238E27FC236}">
                  <a16:creationId xmlns:a16="http://schemas.microsoft.com/office/drawing/2014/main" id="{ADBDAB6A-009C-6615-59D8-B20521E4F0F8}"/>
                </a:ext>
              </a:extLst>
            </p:cNvPr>
            <p:cNvGrpSpPr/>
            <p:nvPr/>
          </p:nvGrpSpPr>
          <p:grpSpPr>
            <a:xfrm flipV="1">
              <a:off x="5603472" y="4920154"/>
              <a:ext cx="118625" cy="407805"/>
              <a:chOff x="3157434" y="4016611"/>
              <a:chExt cx="118625" cy="407805"/>
            </a:xfrm>
          </p:grpSpPr>
          <p:cxnSp>
            <p:nvCxnSpPr>
              <p:cNvPr id="99" name="Straight Connector 98">
                <a:extLst>
                  <a:ext uri="{FF2B5EF4-FFF2-40B4-BE49-F238E27FC236}">
                    <a16:creationId xmlns:a16="http://schemas.microsoft.com/office/drawing/2014/main" id="{1D15B93E-184B-11D0-CCB0-FF130DC73C10}"/>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0" name="Oval 99">
                <a:extLst>
                  <a:ext uri="{FF2B5EF4-FFF2-40B4-BE49-F238E27FC236}">
                    <a16:creationId xmlns:a16="http://schemas.microsoft.com/office/drawing/2014/main" id="{AC69A742-2384-52D6-70D6-F3095313180E}"/>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09" name="Group 108">
            <a:extLst>
              <a:ext uri="{FF2B5EF4-FFF2-40B4-BE49-F238E27FC236}">
                <a16:creationId xmlns:a16="http://schemas.microsoft.com/office/drawing/2014/main" id="{CA5BE3B7-995D-BE81-2BAD-599016572BD4}"/>
              </a:ext>
            </a:extLst>
          </p:cNvPr>
          <p:cNvGrpSpPr/>
          <p:nvPr/>
        </p:nvGrpSpPr>
        <p:grpSpPr>
          <a:xfrm>
            <a:off x="2993626" y="4727254"/>
            <a:ext cx="2149199" cy="1480776"/>
            <a:chOff x="2993626" y="4920154"/>
            <a:chExt cx="2149199" cy="1480776"/>
          </a:xfrm>
        </p:grpSpPr>
        <p:sp>
          <p:nvSpPr>
            <p:cNvPr id="70" name="TextBox 69">
              <a:extLst>
                <a:ext uri="{FF2B5EF4-FFF2-40B4-BE49-F238E27FC236}">
                  <a16:creationId xmlns:a16="http://schemas.microsoft.com/office/drawing/2014/main" id="{4968F3BF-21A6-B746-A426-9209F8ACFDD7}"/>
                </a:ext>
              </a:extLst>
            </p:cNvPr>
            <p:cNvSpPr txBox="1"/>
            <p:nvPr/>
          </p:nvSpPr>
          <p:spPr>
            <a:xfrm>
              <a:off x="2993626" y="5323712"/>
              <a:ext cx="2149199" cy="1077218"/>
            </a:xfrm>
            <a:prstGeom prst="rect">
              <a:avLst/>
            </a:prstGeom>
            <a:noFill/>
          </p:spPr>
          <p:txBody>
            <a:bodyPr vert="horz" wrap="square" rtlCol="0">
              <a:spAutoFit/>
            </a:bodyPr>
            <a:lstStyle/>
            <a:p>
              <a:pPr algn="ctr"/>
              <a:r>
                <a:rPr lang="en-GB" sz="1600" dirty="0"/>
                <a:t>Airport spending (food, drinks, last‑minute purchases)</a:t>
              </a:r>
            </a:p>
          </p:txBody>
        </p:sp>
        <p:grpSp>
          <p:nvGrpSpPr>
            <p:cNvPr id="101" name="Group 100">
              <a:extLst>
                <a:ext uri="{FF2B5EF4-FFF2-40B4-BE49-F238E27FC236}">
                  <a16:creationId xmlns:a16="http://schemas.microsoft.com/office/drawing/2014/main" id="{3446D5FA-60DB-42D1-5324-5AF5937649BA}"/>
                </a:ext>
              </a:extLst>
            </p:cNvPr>
            <p:cNvGrpSpPr/>
            <p:nvPr/>
          </p:nvGrpSpPr>
          <p:grpSpPr>
            <a:xfrm flipV="1">
              <a:off x="4004757" y="4920154"/>
              <a:ext cx="118625" cy="407805"/>
              <a:chOff x="3157434" y="4016611"/>
              <a:chExt cx="118625" cy="407805"/>
            </a:xfrm>
          </p:grpSpPr>
          <p:cxnSp>
            <p:nvCxnSpPr>
              <p:cNvPr id="102" name="Straight Connector 101">
                <a:extLst>
                  <a:ext uri="{FF2B5EF4-FFF2-40B4-BE49-F238E27FC236}">
                    <a16:creationId xmlns:a16="http://schemas.microsoft.com/office/drawing/2014/main" id="{923BBEEA-7335-175F-86C7-41D4B2255024}"/>
                  </a:ext>
                </a:extLst>
              </p:cNvPr>
              <p:cNvCxnSpPr>
                <a:cxnSpLocks/>
              </p:cNvCxnSpPr>
              <p:nvPr/>
            </p:nvCxnSpPr>
            <p:spPr>
              <a:xfrm flipV="1">
                <a:off x="3219239" y="4016611"/>
                <a:ext cx="0" cy="348493"/>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3" name="Oval 102">
                <a:extLst>
                  <a:ext uri="{FF2B5EF4-FFF2-40B4-BE49-F238E27FC236}">
                    <a16:creationId xmlns:a16="http://schemas.microsoft.com/office/drawing/2014/main" id="{04569B64-E734-8303-C18D-A4B2714ED15C}"/>
                  </a:ext>
                </a:extLst>
              </p:cNvPr>
              <p:cNvSpPr/>
              <p:nvPr/>
            </p:nvSpPr>
            <p:spPr>
              <a:xfrm>
                <a:off x="3157434" y="4305791"/>
                <a:ext cx="118625" cy="118625"/>
              </a:xfrm>
              <a:prstGeom prst="ellipse">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 name="TextBox 4">
            <a:extLst>
              <a:ext uri="{FF2B5EF4-FFF2-40B4-BE49-F238E27FC236}">
                <a16:creationId xmlns:a16="http://schemas.microsoft.com/office/drawing/2014/main" id="{121B09D9-7641-E9F6-9B43-DFD6EB0CA9BD}"/>
              </a:ext>
            </a:extLst>
          </p:cNvPr>
          <p:cNvSpPr txBox="1"/>
          <p:nvPr/>
        </p:nvSpPr>
        <p:spPr>
          <a:xfrm>
            <a:off x="1883532" y="6359172"/>
            <a:ext cx="8424936" cy="369332"/>
          </a:xfrm>
          <a:prstGeom prst="rect">
            <a:avLst/>
          </a:prstGeom>
          <a:noFill/>
        </p:spPr>
        <p:txBody>
          <a:bodyPr wrap="square">
            <a:spAutoFit/>
          </a:bodyPr>
          <a:lstStyle/>
          <a:p>
            <a:pPr algn="ctr"/>
            <a:r>
              <a:rPr lang="en-GB" dirty="0"/>
              <a:t>It’s not normally one big cost — it’s lots of small daily decisions that add up</a:t>
            </a:r>
          </a:p>
        </p:txBody>
      </p:sp>
    </p:spTree>
    <p:extLst>
      <p:ext uri="{BB962C8B-B14F-4D97-AF65-F5344CB8AC3E}">
        <p14:creationId xmlns:p14="http://schemas.microsoft.com/office/powerpoint/2010/main" val="31355703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fade">
                                      <p:cBhvr>
                                        <p:cTn id="27" dur="500"/>
                                        <p:tgtEl>
                                          <p:spTgt spid="1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fade">
                                      <p:cBhvr>
                                        <p:cTn id="42" dur="500"/>
                                        <p:tgtEl>
                                          <p:spTgt spid="11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fTextBox123">
            <a:extLst>
              <a:ext uri="{FF2B5EF4-FFF2-40B4-BE49-F238E27FC236}">
                <a16:creationId xmlns:a16="http://schemas.microsoft.com/office/drawing/2014/main" id="{F9E90443-157C-618E-3E5C-CF8EE97770EB}"/>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27949402</a:t>
            </a:r>
          </a:p>
        </p:txBody>
      </p:sp>
      <p:sp>
        <p:nvSpPr>
          <p:cNvPr id="6" name="Rectangle 12">
            <a:extLst>
              <a:ext uri="{FF2B5EF4-FFF2-40B4-BE49-F238E27FC236}">
                <a16:creationId xmlns:a16="http://schemas.microsoft.com/office/drawing/2014/main" id="{904A9E5C-62E3-393A-5608-F04BC4C10F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Financial education structure</a:t>
            </a:r>
            <a:endParaRPr lang="en-GB" sz="3600" dirty="0">
              <a:solidFill>
                <a:srgbClr val="391C66"/>
              </a:solidFill>
              <a:latin typeface="Aptos Display" panose="020B0004020202020204" pitchFamily="34" charset="0"/>
              <a:cs typeface="+mn-cs"/>
            </a:endParaRPr>
          </a:p>
        </p:txBody>
      </p:sp>
      <p:grpSp>
        <p:nvGrpSpPr>
          <p:cNvPr id="7" name="Group 6">
            <a:extLst>
              <a:ext uri="{FF2B5EF4-FFF2-40B4-BE49-F238E27FC236}">
                <a16:creationId xmlns:a16="http://schemas.microsoft.com/office/drawing/2014/main" id="{A899E3C2-F99F-0A49-AE89-8CF9158A1F87}"/>
              </a:ext>
            </a:extLst>
          </p:cNvPr>
          <p:cNvGrpSpPr/>
          <p:nvPr/>
        </p:nvGrpSpPr>
        <p:grpSpPr>
          <a:xfrm>
            <a:off x="2688441" y="2856883"/>
            <a:ext cx="2404090" cy="3011454"/>
            <a:chOff x="1164441" y="2302658"/>
            <a:chExt cx="2404090" cy="3011454"/>
          </a:xfrm>
        </p:grpSpPr>
        <p:sp>
          <p:nvSpPr>
            <p:cNvPr id="8" name="Freeform: Shape 8">
              <a:extLst>
                <a:ext uri="{FF2B5EF4-FFF2-40B4-BE49-F238E27FC236}">
                  <a16:creationId xmlns:a16="http://schemas.microsoft.com/office/drawing/2014/main" id="{84BEEBD9-83B5-50E8-6516-F9C0F54F3A94}"/>
                </a:ext>
              </a:extLst>
            </p:cNvPr>
            <p:cNvSpPr/>
            <p:nvPr/>
          </p:nvSpPr>
          <p:spPr>
            <a:xfrm>
              <a:off x="1510594"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9" name="Freeform: Shape 9">
              <a:extLst>
                <a:ext uri="{FF2B5EF4-FFF2-40B4-BE49-F238E27FC236}">
                  <a16:creationId xmlns:a16="http://schemas.microsoft.com/office/drawing/2014/main" id="{D7CB72F4-D0A7-9869-2EDA-4DC6E20E7E32}"/>
                </a:ext>
              </a:extLst>
            </p:cNvPr>
            <p:cNvSpPr/>
            <p:nvPr/>
          </p:nvSpPr>
          <p:spPr>
            <a:xfrm flipH="1">
              <a:off x="2366487"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C3DCA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0" name="Freeform: Shape 17">
              <a:extLst>
                <a:ext uri="{FF2B5EF4-FFF2-40B4-BE49-F238E27FC236}">
                  <a16:creationId xmlns:a16="http://schemas.microsoft.com/office/drawing/2014/main" id="{F4BE5503-52F9-8325-B3A4-523BA13B314B}"/>
                </a:ext>
              </a:extLst>
            </p:cNvPr>
            <p:cNvSpPr/>
            <p:nvPr/>
          </p:nvSpPr>
          <p:spPr>
            <a:xfrm flipV="1">
              <a:off x="1256405"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11" name="Oval 10">
              <a:extLst>
                <a:ext uri="{FF2B5EF4-FFF2-40B4-BE49-F238E27FC236}">
                  <a16:creationId xmlns:a16="http://schemas.microsoft.com/office/drawing/2014/main" id="{E569CB92-DB0B-83B2-BD71-0AC25472DF66}"/>
                </a:ext>
              </a:extLst>
            </p:cNvPr>
            <p:cNvSpPr/>
            <p:nvPr/>
          </p:nvSpPr>
          <p:spPr>
            <a:xfrm>
              <a:off x="2292690" y="2302658"/>
              <a:ext cx="147593" cy="147593"/>
            </a:xfrm>
            <a:prstGeom prst="ellipse">
              <a:avLst/>
            </a:prstGeom>
            <a:solidFill>
              <a:srgbClr val="91B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12" name="Group 11">
              <a:extLst>
                <a:ext uri="{FF2B5EF4-FFF2-40B4-BE49-F238E27FC236}">
                  <a16:creationId xmlns:a16="http://schemas.microsoft.com/office/drawing/2014/main" id="{EE9D9ABB-6F00-7067-0E6C-B34FC8A91601}"/>
                </a:ext>
              </a:extLst>
            </p:cNvPr>
            <p:cNvGrpSpPr/>
            <p:nvPr/>
          </p:nvGrpSpPr>
          <p:grpSpPr>
            <a:xfrm>
              <a:off x="1164441" y="4400324"/>
              <a:ext cx="2404090" cy="913788"/>
              <a:chOff x="1164441" y="4400324"/>
              <a:chExt cx="2404090" cy="913788"/>
            </a:xfrm>
          </p:grpSpPr>
          <p:sp>
            <p:nvSpPr>
              <p:cNvPr id="17" name="Rectangle 16">
                <a:extLst>
                  <a:ext uri="{FF2B5EF4-FFF2-40B4-BE49-F238E27FC236}">
                    <a16:creationId xmlns:a16="http://schemas.microsoft.com/office/drawing/2014/main" id="{CB55055B-6821-8E60-C238-ECAF231EDBAF}"/>
                  </a:ext>
                </a:extLst>
              </p:cNvPr>
              <p:cNvSpPr/>
              <p:nvPr/>
            </p:nvSpPr>
            <p:spPr>
              <a:xfrm>
                <a:off x="1164441" y="4790892"/>
                <a:ext cx="2404090" cy="523220"/>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Today’s online seminar will cover financial education.</a:t>
                </a:r>
              </a:p>
            </p:txBody>
          </p:sp>
          <p:sp>
            <p:nvSpPr>
              <p:cNvPr id="18" name="Rectangle 17">
                <a:extLst>
                  <a:ext uri="{FF2B5EF4-FFF2-40B4-BE49-F238E27FC236}">
                    <a16:creationId xmlns:a16="http://schemas.microsoft.com/office/drawing/2014/main" id="{0BBB4C33-29D8-AC84-128C-BDE9D50E2ABB}"/>
                  </a:ext>
                </a:extLst>
              </p:cNvPr>
              <p:cNvSpPr/>
              <p:nvPr/>
            </p:nvSpPr>
            <p:spPr>
              <a:xfrm>
                <a:off x="1455299" y="4400324"/>
                <a:ext cx="180530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5"/>
                    </a:solidFill>
                    <a:latin typeface="Aptos" panose="020B0004020202020204" pitchFamily="34" charset="0"/>
                    <a:cs typeface="+mn-cs"/>
                  </a:rPr>
                  <a:t>Online Seminar</a:t>
                </a:r>
              </a:p>
            </p:txBody>
          </p:sp>
        </p:grpSp>
        <p:grpSp>
          <p:nvGrpSpPr>
            <p:cNvPr id="13" name="Picture 4" descr="Teacher">
              <a:extLst>
                <a:ext uri="{FF2B5EF4-FFF2-40B4-BE49-F238E27FC236}">
                  <a16:creationId xmlns:a16="http://schemas.microsoft.com/office/drawing/2014/main" id="{E6326470-FFD6-2C05-0F08-65FC97F05A2A}"/>
                </a:ext>
              </a:extLst>
            </p:cNvPr>
            <p:cNvGrpSpPr/>
            <p:nvPr/>
          </p:nvGrpSpPr>
          <p:grpSpPr>
            <a:xfrm>
              <a:off x="2015203" y="3163637"/>
              <a:ext cx="684208" cy="684208"/>
              <a:chOff x="2052010" y="3047538"/>
              <a:chExt cx="684208" cy="684208"/>
            </a:xfrm>
            <a:solidFill>
              <a:srgbClr val="00A5E3"/>
            </a:solidFill>
            <a:effectLst/>
          </p:grpSpPr>
          <p:sp>
            <p:nvSpPr>
              <p:cNvPr id="14" name="Freeform: Shape 52">
                <a:extLst>
                  <a:ext uri="{FF2B5EF4-FFF2-40B4-BE49-F238E27FC236}">
                    <a16:creationId xmlns:a16="http://schemas.microsoft.com/office/drawing/2014/main" id="{57DE030A-41F9-8C8A-E3E1-70B79A298383}"/>
                  </a:ext>
                </a:extLst>
              </p:cNvPr>
              <p:cNvSpPr/>
              <p:nvPr/>
            </p:nvSpPr>
            <p:spPr>
              <a:xfrm>
                <a:off x="2193127" y="3182954"/>
                <a:ext cx="513156" cy="356358"/>
              </a:xfrm>
              <a:custGeom>
                <a:avLst/>
                <a:gdLst>
                  <a:gd name="connsiteX0" fmla="*/ 484647 w 513156"/>
                  <a:gd name="connsiteY0" fmla="*/ 0 h 356358"/>
                  <a:gd name="connsiteX1" fmla="*/ 28509 w 513156"/>
                  <a:gd name="connsiteY1" fmla="*/ 0 h 356358"/>
                  <a:gd name="connsiteX2" fmla="*/ 0 w 513156"/>
                  <a:gd name="connsiteY2" fmla="*/ 28509 h 356358"/>
                  <a:gd name="connsiteX3" fmla="*/ 0 w 513156"/>
                  <a:gd name="connsiteY3" fmla="*/ 131853 h 356358"/>
                  <a:gd name="connsiteX4" fmla="*/ 25658 w 513156"/>
                  <a:gd name="connsiteY4" fmla="*/ 128289 h 356358"/>
                  <a:gd name="connsiteX5" fmla="*/ 42763 w 513156"/>
                  <a:gd name="connsiteY5" fmla="*/ 129714 h 356358"/>
                  <a:gd name="connsiteX6" fmla="*/ 42763 w 513156"/>
                  <a:gd name="connsiteY6" fmla="*/ 42763 h 356358"/>
                  <a:gd name="connsiteX7" fmla="*/ 470393 w 513156"/>
                  <a:gd name="connsiteY7" fmla="*/ 42763 h 356358"/>
                  <a:gd name="connsiteX8" fmla="*/ 470393 w 513156"/>
                  <a:gd name="connsiteY8" fmla="*/ 313595 h 356358"/>
                  <a:gd name="connsiteX9" fmla="*/ 228782 w 513156"/>
                  <a:gd name="connsiteY9" fmla="*/ 313595 h 356358"/>
                  <a:gd name="connsiteX10" fmla="*/ 188157 w 513156"/>
                  <a:gd name="connsiteY10" fmla="*/ 356358 h 356358"/>
                  <a:gd name="connsiteX11" fmla="*/ 484647 w 513156"/>
                  <a:gd name="connsiteY11" fmla="*/ 356358 h 356358"/>
                  <a:gd name="connsiteX12" fmla="*/ 513156 w 513156"/>
                  <a:gd name="connsiteY12" fmla="*/ 327850 h 356358"/>
                  <a:gd name="connsiteX13" fmla="*/ 513156 w 513156"/>
                  <a:gd name="connsiteY13" fmla="*/ 28509 h 356358"/>
                  <a:gd name="connsiteX14" fmla="*/ 484647 w 513156"/>
                  <a:gd name="connsiteY14" fmla="*/ 0 h 35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3156" h="356358">
                    <a:moveTo>
                      <a:pt x="484647" y="0"/>
                    </a:moveTo>
                    <a:lnTo>
                      <a:pt x="28509" y="0"/>
                    </a:lnTo>
                    <a:cubicBezTo>
                      <a:pt x="12829" y="0"/>
                      <a:pt x="0" y="12829"/>
                      <a:pt x="0" y="28509"/>
                    </a:cubicBezTo>
                    <a:lnTo>
                      <a:pt x="0" y="131853"/>
                    </a:lnTo>
                    <a:cubicBezTo>
                      <a:pt x="7840" y="129714"/>
                      <a:pt x="17105" y="128289"/>
                      <a:pt x="25658" y="128289"/>
                    </a:cubicBezTo>
                    <a:cubicBezTo>
                      <a:pt x="31360" y="128289"/>
                      <a:pt x="37061" y="129002"/>
                      <a:pt x="42763" y="129714"/>
                    </a:cubicBezTo>
                    <a:lnTo>
                      <a:pt x="42763" y="42763"/>
                    </a:lnTo>
                    <a:lnTo>
                      <a:pt x="470393" y="42763"/>
                    </a:lnTo>
                    <a:lnTo>
                      <a:pt x="470393" y="313595"/>
                    </a:lnTo>
                    <a:lnTo>
                      <a:pt x="228782" y="313595"/>
                    </a:lnTo>
                    <a:lnTo>
                      <a:pt x="188157" y="356358"/>
                    </a:lnTo>
                    <a:lnTo>
                      <a:pt x="484647" y="356358"/>
                    </a:lnTo>
                    <a:cubicBezTo>
                      <a:pt x="500327" y="356358"/>
                      <a:pt x="513156" y="343529"/>
                      <a:pt x="513156" y="327850"/>
                    </a:cubicBezTo>
                    <a:lnTo>
                      <a:pt x="513156" y="28509"/>
                    </a:lnTo>
                    <a:cubicBezTo>
                      <a:pt x="513156" y="12829"/>
                      <a:pt x="500327" y="0"/>
                      <a:pt x="484647" y="0"/>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sp>
            <p:nvSpPr>
              <p:cNvPr id="15" name="Freeform: Shape 53">
                <a:extLst>
                  <a:ext uri="{FF2B5EF4-FFF2-40B4-BE49-F238E27FC236}">
                    <a16:creationId xmlns:a16="http://schemas.microsoft.com/office/drawing/2014/main" id="{D0C3BC8C-411F-1FCF-DDA1-B7ABED308436}"/>
                  </a:ext>
                </a:extLst>
              </p:cNvPr>
              <p:cNvSpPr/>
              <p:nvPr/>
            </p:nvSpPr>
            <p:spPr>
              <a:xfrm>
                <a:off x="2158904" y="3339751"/>
                <a:ext cx="121175" cy="121161"/>
              </a:xfrm>
              <a:custGeom>
                <a:avLst/>
                <a:gdLst>
                  <a:gd name="connsiteX0" fmla="*/ 60594 w 121175"/>
                  <a:gd name="connsiteY0" fmla="*/ 121162 h 121161"/>
                  <a:gd name="connsiteX1" fmla="*/ 121175 w 121175"/>
                  <a:gd name="connsiteY1" fmla="*/ 60581 h 121161"/>
                  <a:gd name="connsiteX2" fmla="*/ 60594 w 121175"/>
                  <a:gd name="connsiteY2" fmla="*/ 0 h 121161"/>
                  <a:gd name="connsiteX3" fmla="*/ 13 w 121175"/>
                  <a:gd name="connsiteY3" fmla="*/ 60581 h 121161"/>
                  <a:gd name="connsiteX4" fmla="*/ 60594 w 121175"/>
                  <a:gd name="connsiteY4" fmla="*/ 121162 h 121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175" h="121161">
                    <a:moveTo>
                      <a:pt x="60594" y="121162"/>
                    </a:moveTo>
                    <a:cubicBezTo>
                      <a:pt x="94092" y="121162"/>
                      <a:pt x="121175" y="94079"/>
                      <a:pt x="121175" y="60581"/>
                    </a:cubicBezTo>
                    <a:cubicBezTo>
                      <a:pt x="121175" y="27083"/>
                      <a:pt x="94092" y="0"/>
                      <a:pt x="60594" y="0"/>
                    </a:cubicBezTo>
                    <a:cubicBezTo>
                      <a:pt x="27097" y="0"/>
                      <a:pt x="13" y="27083"/>
                      <a:pt x="13" y="60581"/>
                    </a:cubicBezTo>
                    <a:cubicBezTo>
                      <a:pt x="-699" y="94079"/>
                      <a:pt x="27097" y="121162"/>
                      <a:pt x="60594" y="121162"/>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dirty="0">
                  <a:solidFill>
                    <a:srgbClr val="111111"/>
                  </a:solidFill>
                  <a:latin typeface="Arial"/>
                  <a:cs typeface="+mn-cs"/>
                </a:endParaRPr>
              </a:p>
            </p:txBody>
          </p:sp>
          <p:sp>
            <p:nvSpPr>
              <p:cNvPr id="16" name="Freeform: Shape 54">
                <a:extLst>
                  <a:ext uri="{FF2B5EF4-FFF2-40B4-BE49-F238E27FC236}">
                    <a16:creationId xmlns:a16="http://schemas.microsoft.com/office/drawing/2014/main" id="{F49EB3FF-6447-8062-F39A-2D76F6CEA120}"/>
                  </a:ext>
                </a:extLst>
              </p:cNvPr>
              <p:cNvSpPr/>
              <p:nvPr/>
            </p:nvSpPr>
            <p:spPr>
              <a:xfrm>
                <a:off x="2081944" y="3376496"/>
                <a:ext cx="375208" cy="219832"/>
              </a:xfrm>
              <a:custGeom>
                <a:avLst/>
                <a:gdLst>
                  <a:gd name="connsiteX0" fmla="*/ 370613 w 375208"/>
                  <a:gd name="connsiteY0" fmla="*/ 13858 h 219832"/>
                  <a:gd name="connsiteX1" fmla="*/ 328562 w 375208"/>
                  <a:gd name="connsiteY1" fmla="*/ 4593 h 219832"/>
                  <a:gd name="connsiteX2" fmla="*/ 322861 w 375208"/>
                  <a:gd name="connsiteY2" fmla="*/ 10294 h 219832"/>
                  <a:gd name="connsiteX3" fmla="*/ 218804 w 375208"/>
                  <a:gd name="connsiteY3" fmla="*/ 118627 h 219832"/>
                  <a:gd name="connsiteX4" fmla="*/ 187444 w 375208"/>
                  <a:gd name="connsiteY4" fmla="*/ 105798 h 219832"/>
                  <a:gd name="connsiteX5" fmla="*/ 137554 w 375208"/>
                  <a:gd name="connsiteY5" fmla="*/ 99384 h 219832"/>
                  <a:gd name="connsiteX6" fmla="*/ 87664 w 375208"/>
                  <a:gd name="connsiteY6" fmla="*/ 107224 h 219832"/>
                  <a:gd name="connsiteX7" fmla="*/ 24232 w 375208"/>
                  <a:gd name="connsiteY7" fmla="*/ 140721 h 219832"/>
                  <a:gd name="connsiteX8" fmla="*/ 14967 w 375208"/>
                  <a:gd name="connsiteY8" fmla="*/ 157114 h 219832"/>
                  <a:gd name="connsiteX9" fmla="*/ 0 w 375208"/>
                  <a:gd name="connsiteY9" fmla="*/ 219833 h 219832"/>
                  <a:gd name="connsiteX10" fmla="*/ 213102 w 375208"/>
                  <a:gd name="connsiteY10" fmla="*/ 219833 h 219832"/>
                  <a:gd name="connsiteX11" fmla="*/ 213102 w 375208"/>
                  <a:gd name="connsiteY11" fmla="*/ 219120 h 219832"/>
                  <a:gd name="connsiteX12" fmla="*/ 273683 w 375208"/>
                  <a:gd name="connsiteY12" fmla="*/ 148561 h 219832"/>
                  <a:gd name="connsiteX13" fmla="*/ 367049 w 375208"/>
                  <a:gd name="connsiteY13" fmla="*/ 50206 h 219832"/>
                  <a:gd name="connsiteX14" fmla="*/ 370613 w 375208"/>
                  <a:gd name="connsiteY14" fmla="*/ 13858 h 219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208" h="219832">
                    <a:moveTo>
                      <a:pt x="370613" y="13858"/>
                    </a:moveTo>
                    <a:cubicBezTo>
                      <a:pt x="361347" y="-396"/>
                      <a:pt x="342817" y="-3960"/>
                      <a:pt x="328562" y="4593"/>
                    </a:cubicBezTo>
                    <a:cubicBezTo>
                      <a:pt x="325712" y="6018"/>
                      <a:pt x="324286" y="8869"/>
                      <a:pt x="322861" y="10294"/>
                    </a:cubicBezTo>
                    <a:lnTo>
                      <a:pt x="218804" y="118627"/>
                    </a:lnTo>
                    <a:cubicBezTo>
                      <a:pt x="208826" y="113638"/>
                      <a:pt x="198135" y="109362"/>
                      <a:pt x="187444" y="105798"/>
                    </a:cubicBezTo>
                    <a:cubicBezTo>
                      <a:pt x="171052" y="102947"/>
                      <a:pt x="153947" y="99384"/>
                      <a:pt x="137554" y="99384"/>
                    </a:cubicBezTo>
                    <a:cubicBezTo>
                      <a:pt x="121162" y="99384"/>
                      <a:pt x="104057" y="102235"/>
                      <a:pt x="87664" y="107224"/>
                    </a:cubicBezTo>
                    <a:cubicBezTo>
                      <a:pt x="63432" y="113638"/>
                      <a:pt x="42050" y="125754"/>
                      <a:pt x="24232" y="140721"/>
                    </a:cubicBezTo>
                    <a:cubicBezTo>
                      <a:pt x="19956" y="144998"/>
                      <a:pt x="16392" y="151412"/>
                      <a:pt x="14967" y="157114"/>
                    </a:cubicBezTo>
                    <a:lnTo>
                      <a:pt x="0" y="219833"/>
                    </a:lnTo>
                    <a:lnTo>
                      <a:pt x="213102" y="219833"/>
                    </a:lnTo>
                    <a:lnTo>
                      <a:pt x="213102" y="219120"/>
                    </a:lnTo>
                    <a:lnTo>
                      <a:pt x="273683" y="148561"/>
                    </a:lnTo>
                    <a:lnTo>
                      <a:pt x="367049" y="50206"/>
                    </a:lnTo>
                    <a:cubicBezTo>
                      <a:pt x="375602" y="41654"/>
                      <a:pt x="378453" y="25261"/>
                      <a:pt x="370613" y="13858"/>
                    </a:cubicBezTo>
                  </a:path>
                </a:pathLst>
              </a:custGeom>
              <a:solidFill>
                <a:schemeClr val="accent5"/>
              </a:solidFill>
              <a:ln w="7044" cap="flat">
                <a:noFill/>
                <a:prstDash val="solid"/>
                <a:miter/>
              </a:ln>
            </p:spPr>
            <p:txBody>
              <a:bodyPr rtlCol="0" anchor="ctr"/>
              <a:lstStyle/>
              <a:p>
                <a:pPr eaLnBrk="1" fontAlgn="auto" hangingPunct="1">
                  <a:spcBef>
                    <a:spcPts val="0"/>
                  </a:spcBef>
                  <a:spcAft>
                    <a:spcPts val="0"/>
                  </a:spcAft>
                  <a:defRPr/>
                </a:pPr>
                <a:endParaRPr lang="en-GB">
                  <a:solidFill>
                    <a:srgbClr val="111111"/>
                  </a:solidFill>
                  <a:latin typeface="Arial"/>
                  <a:cs typeface="+mn-cs"/>
                </a:endParaRPr>
              </a:p>
            </p:txBody>
          </p:sp>
        </p:grpSp>
      </p:grpSp>
      <p:grpSp>
        <p:nvGrpSpPr>
          <p:cNvPr id="19" name="Group 18">
            <a:extLst>
              <a:ext uri="{FF2B5EF4-FFF2-40B4-BE49-F238E27FC236}">
                <a16:creationId xmlns:a16="http://schemas.microsoft.com/office/drawing/2014/main" id="{5AC7A69E-95D4-14A1-1F1A-1278484F5D0B}"/>
              </a:ext>
            </a:extLst>
          </p:cNvPr>
          <p:cNvGrpSpPr/>
          <p:nvPr/>
        </p:nvGrpSpPr>
        <p:grpSpPr>
          <a:xfrm>
            <a:off x="4751047" y="2012669"/>
            <a:ext cx="2644499" cy="3138423"/>
            <a:chOff x="3227046" y="1458443"/>
            <a:chExt cx="2644499" cy="3138423"/>
          </a:xfrm>
        </p:grpSpPr>
        <p:sp>
          <p:nvSpPr>
            <p:cNvPr id="20" name="Freeform: Shape 16">
              <a:extLst>
                <a:ext uri="{FF2B5EF4-FFF2-40B4-BE49-F238E27FC236}">
                  <a16:creationId xmlns:a16="http://schemas.microsoft.com/office/drawing/2014/main" id="{F5FA2DE9-31DE-E319-4EA9-153057CC629B}"/>
                </a:ext>
              </a:extLst>
            </p:cNvPr>
            <p:cNvSpPr/>
            <p:nvPr/>
          </p:nvSpPr>
          <p:spPr>
            <a:xfrm>
              <a:off x="3434309" y="3432869"/>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1" name="Freeform: Shape 20">
              <a:extLst>
                <a:ext uri="{FF2B5EF4-FFF2-40B4-BE49-F238E27FC236}">
                  <a16:creationId xmlns:a16="http://schemas.microsoft.com/office/drawing/2014/main" id="{6BF3E777-4F9A-A33E-9488-AFA559964A7B}"/>
                </a:ext>
              </a:extLst>
            </p:cNvPr>
            <p:cNvSpPr/>
            <p:nvPr/>
          </p:nvSpPr>
          <p:spPr>
            <a:xfrm>
              <a:off x="3693403"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2" name="Freeform: Shape 21">
              <a:extLst>
                <a:ext uri="{FF2B5EF4-FFF2-40B4-BE49-F238E27FC236}">
                  <a16:creationId xmlns:a16="http://schemas.microsoft.com/office/drawing/2014/main" id="{8169987D-A036-7C5C-358E-BD48C7A9BEB3}"/>
                </a:ext>
              </a:extLst>
            </p:cNvPr>
            <p:cNvSpPr/>
            <p:nvPr/>
          </p:nvSpPr>
          <p:spPr>
            <a:xfrm flipH="1">
              <a:off x="4549296"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05A0FF"/>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23" name="Oval 22">
              <a:extLst>
                <a:ext uri="{FF2B5EF4-FFF2-40B4-BE49-F238E27FC236}">
                  <a16:creationId xmlns:a16="http://schemas.microsoft.com/office/drawing/2014/main" id="{FB604066-013E-5E3B-19EB-09021B1620FF}"/>
                </a:ext>
              </a:extLst>
            </p:cNvPr>
            <p:cNvSpPr/>
            <p:nvPr/>
          </p:nvSpPr>
          <p:spPr>
            <a:xfrm>
              <a:off x="3394538" y="337958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24" name="Oval 23">
              <a:extLst>
                <a:ext uri="{FF2B5EF4-FFF2-40B4-BE49-F238E27FC236}">
                  <a16:creationId xmlns:a16="http://schemas.microsoft.com/office/drawing/2014/main" id="{7E5A8066-F016-49FD-787A-0E6D79471724}"/>
                </a:ext>
              </a:extLst>
            </p:cNvPr>
            <p:cNvSpPr/>
            <p:nvPr/>
          </p:nvSpPr>
          <p:spPr>
            <a:xfrm>
              <a:off x="4475499" y="4449273"/>
              <a:ext cx="147593" cy="147593"/>
            </a:xfrm>
            <a:prstGeom prst="ellipse">
              <a:avLst/>
            </a:prstGeom>
            <a:solidFill>
              <a:srgbClr val="0076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25" name="Group 24">
              <a:extLst>
                <a:ext uri="{FF2B5EF4-FFF2-40B4-BE49-F238E27FC236}">
                  <a16:creationId xmlns:a16="http://schemas.microsoft.com/office/drawing/2014/main" id="{28869000-A65F-6E81-53FA-8EBDECF219FE}"/>
                </a:ext>
              </a:extLst>
            </p:cNvPr>
            <p:cNvGrpSpPr/>
            <p:nvPr/>
          </p:nvGrpSpPr>
          <p:grpSpPr>
            <a:xfrm>
              <a:off x="3227046" y="1458443"/>
              <a:ext cx="2644499" cy="1060049"/>
              <a:chOff x="3227046" y="1458443"/>
              <a:chExt cx="2644499" cy="1060049"/>
            </a:xfrm>
          </p:grpSpPr>
          <p:sp>
            <p:nvSpPr>
              <p:cNvPr id="27" name="Rectangle 26">
                <a:extLst>
                  <a:ext uri="{FF2B5EF4-FFF2-40B4-BE49-F238E27FC236}">
                    <a16:creationId xmlns:a16="http://schemas.microsoft.com/office/drawing/2014/main" id="{211B823D-D2AE-7206-9E16-5896CD32716E}"/>
                  </a:ext>
                </a:extLst>
              </p:cNvPr>
              <p:cNvSpPr/>
              <p:nvPr/>
            </p:nvSpPr>
            <p:spPr>
              <a:xfrm>
                <a:off x="3227046" y="1779828"/>
                <a:ext cx="2644499" cy="738664"/>
              </a:xfrm>
              <a:prstGeom prst="rect">
                <a:avLst/>
              </a:prstGeom>
            </p:spPr>
            <p:txBody>
              <a:bodyPr wrap="square">
                <a:spAutoFit/>
              </a:bodyPr>
              <a:lstStyle/>
              <a:p>
                <a:pPr lvl="0" algn="ctr">
                  <a:defRPr/>
                </a:pPr>
                <a:r>
                  <a:rPr lang="en-GB" sz="1400" dirty="0">
                    <a:solidFill>
                      <a:srgbClr val="000000"/>
                    </a:solidFill>
                    <a:latin typeface="Arial"/>
                    <a:ea typeface="ヒラギノ角ゴ Pro W3"/>
                  </a:rPr>
                  <a:t>You will be able to ask </a:t>
                </a:r>
                <a:r>
                  <a:rPr lang="en-GB" sz="1400" dirty="0">
                    <a:solidFill>
                      <a:srgbClr val="000000"/>
                    </a:solidFill>
                    <a:latin typeface="Aptos" panose="020B0004020202020204" pitchFamily="34" charset="0"/>
                  </a:rPr>
                  <a:t>questions relating to your own circumstances. </a:t>
                </a:r>
              </a:p>
            </p:txBody>
          </p:sp>
          <p:sp>
            <p:nvSpPr>
              <p:cNvPr id="28" name="Rectangle 27">
                <a:extLst>
                  <a:ext uri="{FF2B5EF4-FFF2-40B4-BE49-F238E27FC236}">
                    <a16:creationId xmlns:a16="http://schemas.microsoft.com/office/drawing/2014/main" id="{D32D5581-2575-3B04-C213-8884763AF045}"/>
                  </a:ext>
                </a:extLst>
              </p:cNvPr>
              <p:cNvSpPr/>
              <p:nvPr/>
            </p:nvSpPr>
            <p:spPr>
              <a:xfrm>
                <a:off x="3731383" y="1458443"/>
                <a:ext cx="163583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2"/>
                    </a:solidFill>
                    <a:latin typeface="Aptos" panose="020B0004020202020204" pitchFamily="34" charset="0"/>
                    <a:cs typeface="+mn-cs"/>
                  </a:rPr>
                  <a:t>Follow up call</a:t>
                </a:r>
              </a:p>
            </p:txBody>
          </p:sp>
        </p:grpSp>
        <p:pic>
          <p:nvPicPr>
            <p:cNvPr id="26" name="Picture 3" descr="Call center">
              <a:extLst>
                <a:ext uri="{FF2B5EF4-FFF2-40B4-BE49-F238E27FC236}">
                  <a16:creationId xmlns:a16="http://schemas.microsoft.com/office/drawing/2014/main" id="{23864E1E-DA3C-6BB8-6AF9-6338E42CB849}"/>
                </a:ext>
              </a:extLst>
            </p:cNvPr>
            <p:cNvPicPr>
              <a:picLocks noChangeAspect="1" noChangeArrowheads="1"/>
            </p:cNvPicPr>
            <p:nvPr/>
          </p:nvPicPr>
          <p:blipFill>
            <a:blip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bwMode="auto">
            <a:xfrm>
              <a:off x="4260235" y="3129438"/>
              <a:ext cx="595198" cy="59519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a:extLst>
              <a:ext uri="{FF2B5EF4-FFF2-40B4-BE49-F238E27FC236}">
                <a16:creationId xmlns:a16="http://schemas.microsoft.com/office/drawing/2014/main" id="{A4005069-28B3-520D-D731-DFC677FA9ACF}"/>
              </a:ext>
            </a:extLst>
          </p:cNvPr>
          <p:cNvGrpSpPr/>
          <p:nvPr/>
        </p:nvGrpSpPr>
        <p:grpSpPr>
          <a:xfrm>
            <a:off x="7058011" y="2856883"/>
            <a:ext cx="2466354" cy="3227042"/>
            <a:chOff x="5534011" y="2302658"/>
            <a:chExt cx="2466354" cy="3227042"/>
          </a:xfrm>
        </p:grpSpPr>
        <p:sp>
          <p:nvSpPr>
            <p:cNvPr id="30" name="Freeform: Shape 18">
              <a:extLst>
                <a:ext uri="{FF2B5EF4-FFF2-40B4-BE49-F238E27FC236}">
                  <a16:creationId xmlns:a16="http://schemas.microsoft.com/office/drawing/2014/main" id="{52B0CBC6-EB46-701E-A70D-8603D2CBCD93}"/>
                </a:ext>
              </a:extLst>
            </p:cNvPr>
            <p:cNvSpPr/>
            <p:nvPr/>
          </p:nvSpPr>
          <p:spPr>
            <a:xfrm flipV="1">
              <a:off x="5612213" y="2348844"/>
              <a:ext cx="2229975" cy="1110711"/>
            </a:xfrm>
            <a:custGeom>
              <a:avLst/>
              <a:gdLst>
                <a:gd name="connsiteX0" fmla="*/ 0 w 1923425"/>
                <a:gd name="connsiteY0" fmla="*/ 0 h 958024"/>
                <a:gd name="connsiteX1" fmla="*/ 42026 w 1923425"/>
                <a:gd name="connsiteY1" fmla="*/ 0 h 958024"/>
                <a:gd name="connsiteX2" fmla="*/ 60305 w 1923425"/>
                <a:gd name="connsiteY2" fmla="*/ 181330 h 958024"/>
                <a:gd name="connsiteX3" fmla="*/ 961712 w 1923425"/>
                <a:gd name="connsiteY3" fmla="*/ 915998 h 958024"/>
                <a:gd name="connsiteX4" fmla="*/ 1863119 w 1923425"/>
                <a:gd name="connsiteY4" fmla="*/ 181330 h 958024"/>
                <a:gd name="connsiteX5" fmla="*/ 1881399 w 1923425"/>
                <a:gd name="connsiteY5" fmla="*/ 0 h 958024"/>
                <a:gd name="connsiteX6" fmla="*/ 1923425 w 1923425"/>
                <a:gd name="connsiteY6" fmla="*/ 0 h 958024"/>
                <a:gd name="connsiteX7" fmla="*/ 1904291 w 1923425"/>
                <a:gd name="connsiteY7" fmla="*/ 189800 h 958024"/>
                <a:gd name="connsiteX8" fmla="*/ 961712 w 1923425"/>
                <a:gd name="connsiteY8" fmla="*/ 958024 h 958024"/>
                <a:gd name="connsiteX9" fmla="*/ 19133 w 1923425"/>
                <a:gd name="connsiteY9" fmla="*/ 189800 h 95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3425" h="958024">
                  <a:moveTo>
                    <a:pt x="0" y="0"/>
                  </a:moveTo>
                  <a:lnTo>
                    <a:pt x="42026" y="0"/>
                  </a:lnTo>
                  <a:lnTo>
                    <a:pt x="60305" y="181330"/>
                  </a:lnTo>
                  <a:cubicBezTo>
                    <a:pt x="146101" y="600604"/>
                    <a:pt x="517075" y="915998"/>
                    <a:pt x="961712" y="915998"/>
                  </a:cubicBezTo>
                  <a:cubicBezTo>
                    <a:pt x="1406350" y="915998"/>
                    <a:pt x="1777323" y="600604"/>
                    <a:pt x="1863119" y="181330"/>
                  </a:cubicBezTo>
                  <a:lnTo>
                    <a:pt x="1881399" y="0"/>
                  </a:lnTo>
                  <a:lnTo>
                    <a:pt x="1923425" y="0"/>
                  </a:lnTo>
                  <a:lnTo>
                    <a:pt x="1904291" y="189800"/>
                  </a:lnTo>
                  <a:cubicBezTo>
                    <a:pt x="1814577" y="628225"/>
                    <a:pt x="1426659" y="958024"/>
                    <a:pt x="961712" y="958024"/>
                  </a:cubicBezTo>
                  <a:cubicBezTo>
                    <a:pt x="496765" y="958024"/>
                    <a:pt x="108848" y="628225"/>
                    <a:pt x="19133" y="189800"/>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1" name="Freeform: Shape 23">
              <a:extLst>
                <a:ext uri="{FF2B5EF4-FFF2-40B4-BE49-F238E27FC236}">
                  <a16:creationId xmlns:a16="http://schemas.microsoft.com/office/drawing/2014/main" id="{083C823C-494A-65C3-CB30-89794454C673}"/>
                </a:ext>
              </a:extLst>
            </p:cNvPr>
            <p:cNvSpPr/>
            <p:nvPr/>
          </p:nvSpPr>
          <p:spPr>
            <a:xfrm>
              <a:off x="5867895"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2" name="Freeform: Shape 24">
              <a:extLst>
                <a:ext uri="{FF2B5EF4-FFF2-40B4-BE49-F238E27FC236}">
                  <a16:creationId xmlns:a16="http://schemas.microsoft.com/office/drawing/2014/main" id="{09851F88-6737-2F65-69B2-B99AEB6422AA}"/>
                </a:ext>
              </a:extLst>
            </p:cNvPr>
            <p:cNvSpPr/>
            <p:nvPr/>
          </p:nvSpPr>
          <p:spPr>
            <a:xfrm flipH="1">
              <a:off x="6723788" y="2611023"/>
              <a:ext cx="855893" cy="1711788"/>
            </a:xfrm>
            <a:custGeom>
              <a:avLst/>
              <a:gdLst>
                <a:gd name="connsiteX0" fmla="*/ 738235 w 738235"/>
                <a:gd name="connsiteY0" fmla="*/ 0 h 1476472"/>
                <a:gd name="connsiteX1" fmla="*/ 738235 w 738235"/>
                <a:gd name="connsiteY1" fmla="*/ 180159 h 1476472"/>
                <a:gd name="connsiteX2" fmla="*/ 625764 w 738235"/>
                <a:gd name="connsiteY2" fmla="*/ 191497 h 1476472"/>
                <a:gd name="connsiteX3" fmla="*/ 180159 w 738235"/>
                <a:gd name="connsiteY3" fmla="*/ 738236 h 1476472"/>
                <a:gd name="connsiteX4" fmla="*/ 625764 w 738235"/>
                <a:gd name="connsiteY4" fmla="*/ 1284975 h 1476472"/>
                <a:gd name="connsiteX5" fmla="*/ 738235 w 738235"/>
                <a:gd name="connsiteY5" fmla="*/ 1296313 h 1476472"/>
                <a:gd name="connsiteX6" fmla="*/ 738235 w 738235"/>
                <a:gd name="connsiteY6" fmla="*/ 1476472 h 1476472"/>
                <a:gd name="connsiteX7" fmla="*/ 589456 w 738235"/>
                <a:gd name="connsiteY7" fmla="*/ 1461474 h 1476472"/>
                <a:gd name="connsiteX8" fmla="*/ 0 w 738235"/>
                <a:gd name="connsiteY8" fmla="*/ 738236 h 1476472"/>
                <a:gd name="connsiteX9" fmla="*/ 589456 w 738235"/>
                <a:gd name="connsiteY9" fmla="*/ 14999 h 147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235" h="1476472">
                  <a:moveTo>
                    <a:pt x="738235" y="0"/>
                  </a:moveTo>
                  <a:lnTo>
                    <a:pt x="738235" y="180159"/>
                  </a:lnTo>
                  <a:lnTo>
                    <a:pt x="625764" y="191497"/>
                  </a:lnTo>
                  <a:cubicBezTo>
                    <a:pt x="371458" y="243536"/>
                    <a:pt x="180159" y="468546"/>
                    <a:pt x="180159" y="738236"/>
                  </a:cubicBezTo>
                  <a:cubicBezTo>
                    <a:pt x="180159" y="1007926"/>
                    <a:pt x="371458" y="1232936"/>
                    <a:pt x="625764" y="1284975"/>
                  </a:cubicBezTo>
                  <a:lnTo>
                    <a:pt x="738235" y="1296313"/>
                  </a:lnTo>
                  <a:lnTo>
                    <a:pt x="738235" y="1476472"/>
                  </a:lnTo>
                  <a:lnTo>
                    <a:pt x="589456" y="1461474"/>
                  </a:lnTo>
                  <a:cubicBezTo>
                    <a:pt x="253054" y="1392636"/>
                    <a:pt x="0" y="1094988"/>
                    <a:pt x="0" y="738236"/>
                  </a:cubicBezTo>
                  <a:cubicBezTo>
                    <a:pt x="0" y="381485"/>
                    <a:pt x="253054" y="83836"/>
                    <a:pt x="589456" y="14999"/>
                  </a:cubicBezTo>
                  <a:close/>
                </a:path>
              </a:pathLst>
            </a:custGeom>
            <a:solidFill>
              <a:srgbClr val="F789A8"/>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eaLnBrk="1" fontAlgn="auto" hangingPunct="1">
                <a:spcBef>
                  <a:spcPts val="0"/>
                </a:spcBef>
                <a:spcAft>
                  <a:spcPts val="0"/>
                </a:spcAft>
                <a:defRPr/>
              </a:pPr>
              <a:endParaRPr lang="en-GB">
                <a:solidFill>
                  <a:srgbClr val="111111"/>
                </a:solidFill>
                <a:latin typeface="Arial"/>
              </a:endParaRPr>
            </a:p>
          </p:txBody>
        </p:sp>
        <p:sp>
          <p:nvSpPr>
            <p:cNvPr id="33" name="Oval 32">
              <a:extLst>
                <a:ext uri="{FF2B5EF4-FFF2-40B4-BE49-F238E27FC236}">
                  <a16:creationId xmlns:a16="http://schemas.microsoft.com/office/drawing/2014/main" id="{E9058B06-50B7-C178-99C9-4986D91D8528}"/>
                </a:ext>
              </a:extLst>
            </p:cNvPr>
            <p:cNvSpPr/>
            <p:nvPr/>
          </p:nvSpPr>
          <p:spPr>
            <a:xfrm>
              <a:off x="5572442"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4" name="Oval 33">
              <a:extLst>
                <a:ext uri="{FF2B5EF4-FFF2-40B4-BE49-F238E27FC236}">
                  <a16:creationId xmlns:a16="http://schemas.microsoft.com/office/drawing/2014/main" id="{B3CCA3F5-C862-2704-C59E-35374CC3F5D3}"/>
                </a:ext>
              </a:extLst>
            </p:cNvPr>
            <p:cNvSpPr/>
            <p:nvPr/>
          </p:nvSpPr>
          <p:spPr>
            <a:xfrm>
              <a:off x="6649991" y="2302658"/>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sp>
          <p:nvSpPr>
            <p:cNvPr id="35" name="Oval 34">
              <a:extLst>
                <a:ext uri="{FF2B5EF4-FFF2-40B4-BE49-F238E27FC236}">
                  <a16:creationId xmlns:a16="http://schemas.microsoft.com/office/drawing/2014/main" id="{4189AED5-AD5F-4979-D1E8-660F7A26BF35}"/>
                </a:ext>
              </a:extLst>
            </p:cNvPr>
            <p:cNvSpPr/>
            <p:nvPr/>
          </p:nvSpPr>
          <p:spPr>
            <a:xfrm>
              <a:off x="7725888" y="3379583"/>
              <a:ext cx="147593" cy="147593"/>
            </a:xfrm>
            <a:prstGeom prst="ellipse">
              <a:avLst/>
            </a:prstGeom>
            <a:solidFill>
              <a:srgbClr val="F249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defRPr/>
              </a:pPr>
              <a:endParaRPr lang="en-GB">
                <a:solidFill>
                  <a:srgbClr val="FFFFFF"/>
                </a:solidFill>
                <a:latin typeface="Arial"/>
              </a:endParaRPr>
            </a:p>
          </p:txBody>
        </p:sp>
        <p:grpSp>
          <p:nvGrpSpPr>
            <p:cNvPr id="36" name="Group 35">
              <a:extLst>
                <a:ext uri="{FF2B5EF4-FFF2-40B4-BE49-F238E27FC236}">
                  <a16:creationId xmlns:a16="http://schemas.microsoft.com/office/drawing/2014/main" id="{2A9F1240-931B-F3EB-65FE-56CB5D736580}"/>
                </a:ext>
              </a:extLst>
            </p:cNvPr>
            <p:cNvGrpSpPr/>
            <p:nvPr/>
          </p:nvGrpSpPr>
          <p:grpSpPr>
            <a:xfrm>
              <a:off x="5534011" y="4400324"/>
              <a:ext cx="2466354" cy="1129376"/>
              <a:chOff x="5534011" y="4400324"/>
              <a:chExt cx="2466354" cy="1129376"/>
            </a:xfrm>
          </p:grpSpPr>
          <p:sp>
            <p:nvSpPr>
              <p:cNvPr id="41" name="Rectangle 40">
                <a:extLst>
                  <a:ext uri="{FF2B5EF4-FFF2-40B4-BE49-F238E27FC236}">
                    <a16:creationId xmlns:a16="http://schemas.microsoft.com/office/drawing/2014/main" id="{916E9481-7B67-8E16-DB95-1C743DDA546B}"/>
                  </a:ext>
                </a:extLst>
              </p:cNvPr>
              <p:cNvSpPr/>
              <p:nvPr/>
            </p:nvSpPr>
            <p:spPr>
              <a:xfrm>
                <a:off x="5534011" y="4791036"/>
                <a:ext cx="2466354" cy="738664"/>
              </a:xfrm>
              <a:prstGeom prst="rect">
                <a:avLst/>
              </a:prstGeom>
            </p:spPr>
            <p:txBody>
              <a:bodyPr wrap="square">
                <a:spAutoFit/>
              </a:bodyPr>
              <a:lstStyle/>
              <a:p>
                <a:pPr algn="ctr" eaLnBrk="1" fontAlgn="auto" hangingPunct="1">
                  <a:spcBef>
                    <a:spcPts val="0"/>
                  </a:spcBef>
                  <a:spcAft>
                    <a:spcPts val="0"/>
                  </a:spcAft>
                  <a:defRPr/>
                </a:pPr>
                <a:r>
                  <a:rPr lang="en-GB" sz="1400" dirty="0">
                    <a:solidFill>
                      <a:srgbClr val="000000"/>
                    </a:solidFill>
                    <a:latin typeface="Aptos" panose="020B0004020202020204" pitchFamily="34" charset="0"/>
                    <a:cs typeface="+mn-cs"/>
                  </a:rPr>
                  <a:t>We will identify your next steps and point you in the right direction.</a:t>
                </a:r>
              </a:p>
            </p:txBody>
          </p:sp>
          <p:sp>
            <p:nvSpPr>
              <p:cNvPr id="42" name="Rectangle 41">
                <a:extLst>
                  <a:ext uri="{FF2B5EF4-FFF2-40B4-BE49-F238E27FC236}">
                    <a16:creationId xmlns:a16="http://schemas.microsoft.com/office/drawing/2014/main" id="{9C964607-DD38-0929-31FE-CB7F40090CE8}"/>
                  </a:ext>
                </a:extLst>
              </p:cNvPr>
              <p:cNvSpPr/>
              <p:nvPr/>
            </p:nvSpPr>
            <p:spPr>
              <a:xfrm>
                <a:off x="6099941" y="4400324"/>
                <a:ext cx="1297022" cy="369332"/>
              </a:xfrm>
              <a:prstGeom prst="rect">
                <a:avLst/>
              </a:prstGeom>
            </p:spPr>
            <p:txBody>
              <a:bodyPr wrap="none">
                <a:spAutoFit/>
              </a:bodyPr>
              <a:lstStyle/>
              <a:p>
                <a:pPr algn="ctr" eaLnBrk="1" fontAlgn="auto" hangingPunct="1">
                  <a:spcBef>
                    <a:spcPts val="0"/>
                  </a:spcBef>
                  <a:spcAft>
                    <a:spcPts val="0"/>
                  </a:spcAft>
                  <a:defRPr/>
                </a:pPr>
                <a:r>
                  <a:rPr lang="en-GB" b="1" dirty="0">
                    <a:solidFill>
                      <a:schemeClr val="accent6"/>
                    </a:solidFill>
                    <a:latin typeface="Aptos" panose="020B0004020202020204" pitchFamily="34" charset="0"/>
                    <a:cs typeface="+mn-cs"/>
                  </a:rPr>
                  <a:t>Next steps</a:t>
                </a:r>
              </a:p>
            </p:txBody>
          </p:sp>
        </p:grpSp>
        <p:grpSp>
          <p:nvGrpSpPr>
            <p:cNvPr id="37" name="Group 14">
              <a:extLst>
                <a:ext uri="{FF2B5EF4-FFF2-40B4-BE49-F238E27FC236}">
                  <a16:creationId xmlns:a16="http://schemas.microsoft.com/office/drawing/2014/main" id="{2ED17688-2428-D5A1-E2BD-0FB0925B7830}"/>
                </a:ext>
              </a:extLst>
            </p:cNvPr>
            <p:cNvGrpSpPr/>
            <p:nvPr/>
          </p:nvGrpSpPr>
          <p:grpSpPr>
            <a:xfrm>
              <a:off x="6370747" y="3129438"/>
              <a:ext cx="722718" cy="896142"/>
              <a:chOff x="1502662" y="755824"/>
              <a:chExt cx="5138418" cy="6371434"/>
            </a:xfrm>
            <a:solidFill>
              <a:srgbClr val="9875A7"/>
            </a:solidFill>
          </p:grpSpPr>
          <p:sp>
            <p:nvSpPr>
              <p:cNvPr id="38" name="Isosceles Triangle 13">
                <a:extLst>
                  <a:ext uri="{FF2B5EF4-FFF2-40B4-BE49-F238E27FC236}">
                    <a16:creationId xmlns:a16="http://schemas.microsoft.com/office/drawing/2014/main" id="{7A822998-B08F-EBDF-8F1E-3D9CB4BD3941}"/>
                  </a:ext>
                </a:extLst>
              </p:cNvPr>
              <p:cNvSpPr/>
              <p:nvPr/>
            </p:nvSpPr>
            <p:spPr>
              <a:xfrm>
                <a:off x="1502662" y="1988840"/>
                <a:ext cx="5138418" cy="5138418"/>
              </a:xfrm>
              <a:custGeom>
                <a:avLst/>
                <a:gdLst/>
                <a:ahLst/>
                <a:cxnLst/>
                <a:rect l="l" t="t" r="r" b="b"/>
                <a:pathLst>
                  <a:path w="5138418" h="5138418">
                    <a:moveTo>
                      <a:pt x="2569209" y="0"/>
                    </a:moveTo>
                    <a:lnTo>
                      <a:pt x="3433305" y="1008112"/>
                    </a:lnTo>
                    <a:lnTo>
                      <a:pt x="2929249" y="1008112"/>
                    </a:lnTo>
                    <a:lnTo>
                      <a:pt x="2929249" y="2209169"/>
                    </a:lnTo>
                    <a:lnTo>
                      <a:pt x="4130306" y="2209169"/>
                    </a:lnTo>
                    <a:lnTo>
                      <a:pt x="4130306" y="1705113"/>
                    </a:lnTo>
                    <a:lnTo>
                      <a:pt x="5138418" y="2569209"/>
                    </a:lnTo>
                    <a:lnTo>
                      <a:pt x="4130306" y="3433305"/>
                    </a:lnTo>
                    <a:lnTo>
                      <a:pt x="4130306" y="2929249"/>
                    </a:lnTo>
                    <a:lnTo>
                      <a:pt x="2929249" y="2929249"/>
                    </a:lnTo>
                    <a:lnTo>
                      <a:pt x="2929249" y="4130306"/>
                    </a:lnTo>
                    <a:lnTo>
                      <a:pt x="3433305" y="4130306"/>
                    </a:lnTo>
                    <a:lnTo>
                      <a:pt x="2569209" y="5138418"/>
                    </a:lnTo>
                    <a:lnTo>
                      <a:pt x="1705113" y="4130306"/>
                    </a:lnTo>
                    <a:lnTo>
                      <a:pt x="2209169" y="4130306"/>
                    </a:lnTo>
                    <a:lnTo>
                      <a:pt x="2209169" y="2929249"/>
                    </a:lnTo>
                    <a:lnTo>
                      <a:pt x="1008112" y="2929249"/>
                    </a:lnTo>
                    <a:lnTo>
                      <a:pt x="1008112" y="3433305"/>
                    </a:lnTo>
                    <a:lnTo>
                      <a:pt x="0" y="2569209"/>
                    </a:lnTo>
                    <a:lnTo>
                      <a:pt x="1008112" y="1705113"/>
                    </a:lnTo>
                    <a:lnTo>
                      <a:pt x="1008112" y="2209169"/>
                    </a:lnTo>
                    <a:lnTo>
                      <a:pt x="2209169" y="2209169"/>
                    </a:lnTo>
                    <a:lnTo>
                      <a:pt x="2209169" y="1008112"/>
                    </a:lnTo>
                    <a:lnTo>
                      <a:pt x="1705113" y="1008112"/>
                    </a:lnTo>
                    <a:close/>
                  </a:path>
                </a:pathLst>
              </a:custGeom>
              <a:solidFill>
                <a:srgbClr val="F56F95"/>
              </a:solidFill>
              <a:ln>
                <a:noFill/>
              </a:ln>
              <a:effectLst/>
              <a:scene3d>
                <a:camera prst="isometricOffAxis2Top">
                  <a:rot lat="18601862" lon="3705720" rev="1743494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dirty="0">
                  <a:solidFill>
                    <a:prstClr val="white"/>
                  </a:solidFill>
                  <a:latin typeface="Arial"/>
                </a:endParaRPr>
              </a:p>
            </p:txBody>
          </p:sp>
          <p:sp>
            <p:nvSpPr>
              <p:cNvPr id="40" name="Rectangle 11">
                <a:extLst>
                  <a:ext uri="{FF2B5EF4-FFF2-40B4-BE49-F238E27FC236}">
                    <a16:creationId xmlns:a16="http://schemas.microsoft.com/office/drawing/2014/main" id="{BA1E5B29-B332-52C1-EE7B-7B129B356621}"/>
                  </a:ext>
                </a:extLst>
              </p:cNvPr>
              <p:cNvSpPr/>
              <p:nvPr/>
            </p:nvSpPr>
            <p:spPr>
              <a:xfrm>
                <a:off x="3275856" y="755824"/>
                <a:ext cx="1592030" cy="3892624"/>
              </a:xfrm>
              <a:custGeom>
                <a:avLst/>
                <a:gdLst/>
                <a:ahLst/>
                <a:cxnLst/>
                <a:rect l="l" t="t" r="r" b="b"/>
                <a:pathLst>
                  <a:path w="1592030" h="3892624">
                    <a:moveTo>
                      <a:pt x="421902" y="1028750"/>
                    </a:moveTo>
                    <a:lnTo>
                      <a:pt x="796015" y="1028750"/>
                    </a:lnTo>
                    <a:lnTo>
                      <a:pt x="1170129" y="1028750"/>
                    </a:lnTo>
                    <a:cubicBezTo>
                      <a:pt x="1403138" y="1028750"/>
                      <a:pt x="1592030" y="1208648"/>
                      <a:pt x="1592030" y="1430563"/>
                    </a:cubicBezTo>
                    <a:cubicBezTo>
                      <a:pt x="1422526" y="1965473"/>
                      <a:pt x="1571583" y="2384268"/>
                      <a:pt x="1241369" y="2484490"/>
                    </a:cubicBezTo>
                    <a:lnTo>
                      <a:pt x="1065947" y="3877384"/>
                    </a:lnTo>
                    <a:lnTo>
                      <a:pt x="495603" y="3892624"/>
                    </a:lnTo>
                    <a:lnTo>
                      <a:pt x="346887" y="2483555"/>
                    </a:lnTo>
                    <a:cubicBezTo>
                      <a:pt x="21568" y="2381105"/>
                      <a:pt x="168865" y="1963454"/>
                      <a:pt x="0" y="1430563"/>
                    </a:cubicBezTo>
                    <a:cubicBezTo>
                      <a:pt x="0" y="1208648"/>
                      <a:pt x="188892" y="1028750"/>
                      <a:pt x="421902" y="1028750"/>
                    </a:cubicBezTo>
                    <a:close/>
                    <a:moveTo>
                      <a:pt x="796015" y="0"/>
                    </a:moveTo>
                    <a:cubicBezTo>
                      <a:pt x="1054513" y="0"/>
                      <a:pt x="1264067" y="209554"/>
                      <a:pt x="1264067" y="468052"/>
                    </a:cubicBezTo>
                    <a:cubicBezTo>
                      <a:pt x="1264067" y="726550"/>
                      <a:pt x="1054513" y="936104"/>
                      <a:pt x="796015" y="936104"/>
                    </a:cubicBezTo>
                    <a:cubicBezTo>
                      <a:pt x="537517" y="936104"/>
                      <a:pt x="327963" y="726550"/>
                      <a:pt x="327963" y="468052"/>
                    </a:cubicBezTo>
                    <a:cubicBezTo>
                      <a:pt x="327963" y="209554"/>
                      <a:pt x="537517" y="0"/>
                      <a:pt x="796015" y="0"/>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eaLnBrk="1" fontAlgn="auto" hangingPunct="1">
                  <a:spcBef>
                    <a:spcPts val="0"/>
                  </a:spcBef>
                  <a:spcAft>
                    <a:spcPts val="0"/>
                  </a:spcAft>
                  <a:defRPr/>
                </a:pPr>
                <a:endParaRPr lang="en-GB">
                  <a:solidFill>
                    <a:prstClr val="white"/>
                  </a:solidFill>
                  <a:latin typeface="Arial"/>
                </a:endParaRPr>
              </a:p>
            </p:txBody>
          </p:sp>
        </p:grpSp>
      </p:grpSp>
    </p:spTree>
    <p:custDataLst>
      <p:tags r:id="rId1"/>
    </p:custDataLst>
    <p:extLst>
      <p:ext uri="{BB962C8B-B14F-4D97-AF65-F5344CB8AC3E}">
        <p14:creationId xmlns:p14="http://schemas.microsoft.com/office/powerpoint/2010/main" val="30095595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D9867-BD2E-FE43-A246-F721F8D2DC5F}"/>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70DC810C-A235-4AE9-961E-10DC357CA46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How will you access your money on holiday?</a:t>
            </a:r>
          </a:p>
        </p:txBody>
      </p:sp>
      <p:graphicFrame>
        <p:nvGraphicFramePr>
          <p:cNvPr id="6" name="Table 5">
            <a:extLst>
              <a:ext uri="{FF2B5EF4-FFF2-40B4-BE49-F238E27FC236}">
                <a16:creationId xmlns:a16="http://schemas.microsoft.com/office/drawing/2014/main" id="{2A93D8C0-0EA8-7711-E333-1E0A60A040EB}"/>
              </a:ext>
            </a:extLst>
          </p:cNvPr>
          <p:cNvGraphicFramePr>
            <a:graphicFrameLocks noGrp="1"/>
          </p:cNvGraphicFramePr>
          <p:nvPr/>
        </p:nvGraphicFramePr>
        <p:xfrm>
          <a:off x="767408" y="2194560"/>
          <a:ext cx="10657184" cy="2746608"/>
        </p:xfrm>
        <a:graphic>
          <a:graphicData uri="http://schemas.openxmlformats.org/drawingml/2006/table">
            <a:tbl>
              <a:tblPr/>
              <a:tblGrid>
                <a:gridCol w="2426950">
                  <a:extLst>
                    <a:ext uri="{9D8B030D-6E8A-4147-A177-3AD203B41FA5}">
                      <a16:colId xmlns:a16="http://schemas.microsoft.com/office/drawing/2014/main" val="2851507533"/>
                    </a:ext>
                  </a:extLst>
                </a:gridCol>
                <a:gridCol w="4115117">
                  <a:extLst>
                    <a:ext uri="{9D8B030D-6E8A-4147-A177-3AD203B41FA5}">
                      <a16:colId xmlns:a16="http://schemas.microsoft.com/office/drawing/2014/main" val="431004105"/>
                    </a:ext>
                  </a:extLst>
                </a:gridCol>
                <a:gridCol w="4115117">
                  <a:extLst>
                    <a:ext uri="{9D8B030D-6E8A-4147-A177-3AD203B41FA5}">
                      <a16:colId xmlns:a16="http://schemas.microsoft.com/office/drawing/2014/main" val="3551366773"/>
                    </a:ext>
                  </a:extLst>
                </a:gridCol>
              </a:tblGrid>
              <a:tr h="457768">
                <a:tc>
                  <a:txBody>
                    <a:bodyPr/>
                    <a:lstStyle/>
                    <a:p>
                      <a:pPr>
                        <a:buNone/>
                      </a:pPr>
                      <a:r>
                        <a:rPr lang="en-GB" b="1" dirty="0">
                          <a:solidFill>
                            <a:schemeClr val="bg2"/>
                          </a:solidFill>
                          <a:effectLst/>
                        </a:rPr>
                        <a:t>Method</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chemeClr val="accent3"/>
                    </a:solidFill>
                  </a:tcPr>
                </a:tc>
                <a:tc>
                  <a:txBody>
                    <a:bodyPr/>
                    <a:lstStyle/>
                    <a:p>
                      <a:pPr>
                        <a:buNone/>
                      </a:pPr>
                      <a:r>
                        <a:rPr lang="en-GB" b="1" dirty="0">
                          <a:solidFill>
                            <a:schemeClr val="bg2"/>
                          </a:solidFill>
                          <a:effectLst/>
                        </a:rPr>
                        <a:t>Potential benefit</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chemeClr val="accent3"/>
                    </a:solidFill>
                  </a:tcPr>
                </a:tc>
                <a:tc>
                  <a:txBody>
                    <a:bodyPr/>
                    <a:lstStyle/>
                    <a:p>
                      <a:pPr>
                        <a:buNone/>
                      </a:pPr>
                      <a:r>
                        <a:rPr lang="en-GB" b="1" dirty="0">
                          <a:solidFill>
                            <a:schemeClr val="bg2"/>
                          </a:solidFill>
                          <a:effectLst/>
                        </a:rPr>
                        <a:t>Potential drawback</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chemeClr val="accent3"/>
                    </a:solidFill>
                  </a:tcPr>
                </a:tc>
                <a:extLst>
                  <a:ext uri="{0D108BD9-81ED-4DB2-BD59-A6C34878D82A}">
                    <a16:rowId xmlns:a16="http://schemas.microsoft.com/office/drawing/2014/main" val="3365437469"/>
                  </a:ext>
                </a:extLst>
              </a:tr>
              <a:tr h="457768">
                <a:tc>
                  <a:txBody>
                    <a:bodyPr/>
                    <a:lstStyle/>
                    <a:p>
                      <a:pPr>
                        <a:buNone/>
                      </a:pPr>
                      <a:r>
                        <a:rPr lang="en-GB" b="0" dirty="0">
                          <a:effectLst/>
                        </a:rPr>
                        <a:t>Credit card</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Protection, good for big costs</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Risk of overspending, fees/interest</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extLst>
                  <a:ext uri="{0D108BD9-81ED-4DB2-BD59-A6C34878D82A}">
                    <a16:rowId xmlns:a16="http://schemas.microsoft.com/office/drawing/2014/main" val="3225593761"/>
                  </a:ext>
                </a:extLst>
              </a:tr>
              <a:tr h="457768">
                <a:tc>
                  <a:txBody>
                    <a:bodyPr/>
                    <a:lstStyle/>
                    <a:p>
                      <a:pPr>
                        <a:buNone/>
                      </a:pPr>
                      <a:r>
                        <a:rPr lang="en-GB" b="0" dirty="0">
                          <a:effectLst/>
                        </a:rPr>
                        <a:t>Debit card</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Simple, straight from account</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a:effectLst/>
                        </a:rPr>
                        <a:t>Fees, weaker protection</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extLst>
                  <a:ext uri="{0D108BD9-81ED-4DB2-BD59-A6C34878D82A}">
                    <a16:rowId xmlns:a16="http://schemas.microsoft.com/office/drawing/2014/main" val="1777399922"/>
                  </a:ext>
                </a:extLst>
              </a:tr>
              <a:tr h="457768">
                <a:tc>
                  <a:txBody>
                    <a:bodyPr/>
                    <a:lstStyle/>
                    <a:p>
                      <a:pPr>
                        <a:buNone/>
                      </a:pPr>
                      <a:r>
                        <a:rPr lang="en-GB" b="0">
                          <a:effectLst/>
                        </a:rPr>
                        <a:t>Prepaid travel card</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Helps budget, fixed rate</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Fees, less flexible</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extLst>
                  <a:ext uri="{0D108BD9-81ED-4DB2-BD59-A6C34878D82A}">
                    <a16:rowId xmlns:a16="http://schemas.microsoft.com/office/drawing/2014/main" val="1913367988"/>
                  </a:ext>
                </a:extLst>
              </a:tr>
              <a:tr h="457768">
                <a:tc>
                  <a:txBody>
                    <a:bodyPr/>
                    <a:lstStyle/>
                    <a:p>
                      <a:pPr>
                        <a:buNone/>
                      </a:pPr>
                      <a:r>
                        <a:rPr lang="en-GB" b="0">
                          <a:effectLst/>
                        </a:rPr>
                        <a:t>Cash before travel</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Known rate, easy for small spend</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Loss risk, need to estimate the amount</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extLst>
                  <a:ext uri="{0D108BD9-81ED-4DB2-BD59-A6C34878D82A}">
                    <a16:rowId xmlns:a16="http://schemas.microsoft.com/office/drawing/2014/main" val="729641846"/>
                  </a:ext>
                </a:extLst>
              </a:tr>
              <a:tr h="457768">
                <a:tc>
                  <a:txBody>
                    <a:bodyPr/>
                    <a:lstStyle/>
                    <a:p>
                      <a:pPr>
                        <a:buNone/>
                      </a:pPr>
                      <a:r>
                        <a:rPr lang="en-GB" b="0">
                          <a:effectLst/>
                        </a:rPr>
                        <a:t>Cash abroad</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a:effectLst/>
                        </a:rPr>
                        <a:t>Convenient access to cash</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tc>
                  <a:txBody>
                    <a:bodyPr/>
                    <a:lstStyle/>
                    <a:p>
                      <a:pPr>
                        <a:buNone/>
                      </a:pPr>
                      <a:r>
                        <a:rPr lang="en-GB" b="0" dirty="0">
                          <a:effectLst/>
                        </a:rPr>
                        <a:t>ATM fees, bad rates possible</a:t>
                      </a:r>
                    </a:p>
                  </a:txBody>
                  <a:tcPr anchor="ct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0FBFE"/>
                    </a:solidFill>
                  </a:tcPr>
                </a:tc>
                <a:extLst>
                  <a:ext uri="{0D108BD9-81ED-4DB2-BD59-A6C34878D82A}">
                    <a16:rowId xmlns:a16="http://schemas.microsoft.com/office/drawing/2014/main" val="17098669"/>
                  </a:ext>
                </a:extLst>
              </a:tr>
            </a:tbl>
          </a:graphicData>
        </a:graphic>
      </p:graphicFrame>
      <p:sp>
        <p:nvSpPr>
          <p:cNvPr id="10" name="TextBox 9">
            <a:extLst>
              <a:ext uri="{FF2B5EF4-FFF2-40B4-BE49-F238E27FC236}">
                <a16:creationId xmlns:a16="http://schemas.microsoft.com/office/drawing/2014/main" id="{5AA9324F-9DA3-3FE6-ABCA-0CDC017FBF0A}"/>
              </a:ext>
            </a:extLst>
          </p:cNvPr>
          <p:cNvSpPr txBox="1"/>
          <p:nvPr/>
        </p:nvSpPr>
        <p:spPr>
          <a:xfrm>
            <a:off x="1577329" y="5798320"/>
            <a:ext cx="9037342" cy="584775"/>
          </a:xfrm>
          <a:prstGeom prst="rect">
            <a:avLst/>
          </a:prstGeom>
          <a:noFill/>
        </p:spPr>
        <p:txBody>
          <a:bodyPr wrap="square">
            <a:spAutoFit/>
          </a:bodyPr>
          <a:lstStyle/>
          <a:p>
            <a:pPr algn="ctr">
              <a:buNone/>
            </a:pPr>
            <a:r>
              <a:rPr lang="en-GB" sz="1600" b="0" dirty="0">
                <a:effectLst/>
              </a:rPr>
              <a:t>You can often load credit cards, debit cards and prepaid travel cards to digital wallets (Apple Pay, Google Pay) for added convenience.</a:t>
            </a:r>
          </a:p>
        </p:txBody>
      </p:sp>
    </p:spTree>
    <p:extLst>
      <p:ext uri="{BB962C8B-B14F-4D97-AF65-F5344CB8AC3E}">
        <p14:creationId xmlns:p14="http://schemas.microsoft.com/office/powerpoint/2010/main" val="3643029552"/>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0417F-EF6E-13F7-2985-A60E0DD6A2F7}"/>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004DCCE1-7CBD-703A-5DB6-71520630CD5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Using a credit card abroad</a:t>
            </a:r>
          </a:p>
        </p:txBody>
      </p:sp>
      <p:sp>
        <p:nvSpPr>
          <p:cNvPr id="3" name="TextBox 2">
            <a:extLst>
              <a:ext uri="{FF2B5EF4-FFF2-40B4-BE49-F238E27FC236}">
                <a16:creationId xmlns:a16="http://schemas.microsoft.com/office/drawing/2014/main" id="{52882CE6-91ED-7F4F-2FC5-5BBFEB67634E}"/>
              </a:ext>
            </a:extLst>
          </p:cNvPr>
          <p:cNvSpPr txBox="1"/>
          <p:nvPr/>
        </p:nvSpPr>
        <p:spPr>
          <a:xfrm>
            <a:off x="752161" y="1618592"/>
            <a:ext cx="10837816" cy="646331"/>
          </a:xfrm>
          <a:prstGeom prst="rect">
            <a:avLst/>
          </a:prstGeom>
          <a:noFill/>
        </p:spPr>
        <p:txBody>
          <a:bodyPr wrap="square" rtlCol="0">
            <a:spAutoFit/>
          </a:bodyPr>
          <a:lstStyle/>
          <a:p>
            <a:r>
              <a:rPr lang="en-GB" dirty="0"/>
              <a:t>A credit card can be a cost-efficient way to spend abroad, provided you check the terms and ensure the debt is cleared on time.</a:t>
            </a:r>
          </a:p>
        </p:txBody>
      </p:sp>
      <p:sp>
        <p:nvSpPr>
          <p:cNvPr id="11" name="TextBox 10">
            <a:extLst>
              <a:ext uri="{FF2B5EF4-FFF2-40B4-BE49-F238E27FC236}">
                <a16:creationId xmlns:a16="http://schemas.microsoft.com/office/drawing/2014/main" id="{C6774914-C46B-DB23-F256-876B0C862DD4}"/>
              </a:ext>
            </a:extLst>
          </p:cNvPr>
          <p:cNvSpPr txBox="1"/>
          <p:nvPr/>
        </p:nvSpPr>
        <p:spPr>
          <a:xfrm>
            <a:off x="986549" y="3731146"/>
            <a:ext cx="4421291" cy="2523768"/>
          </a:xfrm>
          <a:prstGeom prst="rect">
            <a:avLst/>
          </a:prstGeom>
          <a:noFill/>
        </p:spPr>
        <p:txBody>
          <a:bodyPr wrap="square">
            <a:spAutoFit/>
          </a:bodyPr>
          <a:lstStyle/>
          <a:p>
            <a:pPr algn="r">
              <a:spcAft>
                <a:spcPts val="1200"/>
              </a:spcAft>
            </a:pPr>
            <a:r>
              <a:rPr lang="en-GB" dirty="0"/>
              <a:t>Widely accepted and convenient</a:t>
            </a:r>
          </a:p>
          <a:p>
            <a:pPr algn="r">
              <a:spcAft>
                <a:spcPts val="1200"/>
              </a:spcAft>
            </a:pPr>
            <a:r>
              <a:rPr lang="en-GB" dirty="0"/>
              <a:t>Strong purchase protection</a:t>
            </a:r>
          </a:p>
          <a:p>
            <a:pPr algn="r">
              <a:spcAft>
                <a:spcPts val="1200"/>
              </a:spcAft>
            </a:pPr>
            <a:r>
              <a:rPr lang="en-GB" dirty="0"/>
              <a:t>Some cards have no FX fees</a:t>
            </a:r>
          </a:p>
          <a:p>
            <a:pPr algn="r">
              <a:spcAft>
                <a:spcPts val="1200"/>
              </a:spcAft>
            </a:pPr>
            <a:r>
              <a:rPr lang="en-GB" dirty="0"/>
              <a:t>Competitive exchange rates</a:t>
            </a:r>
          </a:p>
          <a:p>
            <a:pPr algn="r">
              <a:spcAft>
                <a:spcPts val="1200"/>
              </a:spcAft>
            </a:pPr>
            <a:r>
              <a:rPr lang="en-GB" dirty="0"/>
              <a:t>Ideal for larger purchases</a:t>
            </a:r>
          </a:p>
          <a:p>
            <a:pPr algn="r">
              <a:spcAft>
                <a:spcPts val="1200"/>
              </a:spcAft>
            </a:pPr>
            <a:r>
              <a:rPr lang="en-GB" dirty="0"/>
              <a:t>No need to carry large amounts of cash</a:t>
            </a:r>
          </a:p>
        </p:txBody>
      </p:sp>
      <p:grpSp>
        <p:nvGrpSpPr>
          <p:cNvPr id="12" name="Group 11">
            <a:extLst>
              <a:ext uri="{FF2B5EF4-FFF2-40B4-BE49-F238E27FC236}">
                <a16:creationId xmlns:a16="http://schemas.microsoft.com/office/drawing/2014/main" id="{14BFC89F-65D0-05F0-D368-5387ABA707FA}"/>
              </a:ext>
            </a:extLst>
          </p:cNvPr>
          <p:cNvGrpSpPr/>
          <p:nvPr/>
        </p:nvGrpSpPr>
        <p:grpSpPr>
          <a:xfrm>
            <a:off x="2855640" y="2725142"/>
            <a:ext cx="3194132" cy="545785"/>
            <a:chOff x="2540951" y="1529184"/>
            <a:chExt cx="3194132" cy="545785"/>
          </a:xfrm>
        </p:grpSpPr>
        <p:sp>
          <p:nvSpPr>
            <p:cNvPr id="13" name="Pentagon 65">
              <a:extLst>
                <a:ext uri="{FF2B5EF4-FFF2-40B4-BE49-F238E27FC236}">
                  <a16:creationId xmlns:a16="http://schemas.microsoft.com/office/drawing/2014/main" id="{C4EDFFE0-2500-2938-9D53-100E209C5CAF}"/>
                </a:ext>
              </a:extLst>
            </p:cNvPr>
            <p:cNvSpPr/>
            <p:nvPr/>
          </p:nvSpPr>
          <p:spPr>
            <a:xfrm flipH="1">
              <a:off x="2540951" y="1529184"/>
              <a:ext cx="3194132" cy="545785"/>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4EAA12FD-7098-46E7-24DB-AB12245C8B57}"/>
                </a:ext>
              </a:extLst>
            </p:cNvPr>
            <p:cNvSpPr/>
            <p:nvPr/>
          </p:nvSpPr>
          <p:spPr>
            <a:xfrm>
              <a:off x="3160826" y="1617410"/>
              <a:ext cx="195438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ptos" panose="020B0004020202020204" pitchFamily="34" charset="0"/>
                </a:rPr>
                <a:t>Potential benefits</a:t>
              </a:r>
            </a:p>
          </p:txBody>
        </p:sp>
      </p:grpSp>
      <p:grpSp>
        <p:nvGrpSpPr>
          <p:cNvPr id="15" name="Group 14">
            <a:extLst>
              <a:ext uri="{FF2B5EF4-FFF2-40B4-BE49-F238E27FC236}">
                <a16:creationId xmlns:a16="http://schemas.microsoft.com/office/drawing/2014/main" id="{5FE2F79E-7A60-4502-3352-730E06531D8B}"/>
              </a:ext>
            </a:extLst>
          </p:cNvPr>
          <p:cNvGrpSpPr/>
          <p:nvPr/>
        </p:nvGrpSpPr>
        <p:grpSpPr>
          <a:xfrm>
            <a:off x="6142228" y="2725142"/>
            <a:ext cx="3194132" cy="545785"/>
            <a:chOff x="5827539" y="1529184"/>
            <a:chExt cx="3194132" cy="545785"/>
          </a:xfrm>
        </p:grpSpPr>
        <p:sp>
          <p:nvSpPr>
            <p:cNvPr id="16" name="Pentagon 68">
              <a:extLst>
                <a:ext uri="{FF2B5EF4-FFF2-40B4-BE49-F238E27FC236}">
                  <a16:creationId xmlns:a16="http://schemas.microsoft.com/office/drawing/2014/main" id="{B9494819-3CA1-1DAE-9A75-D93D4F8EA021}"/>
                </a:ext>
              </a:extLst>
            </p:cNvPr>
            <p:cNvSpPr/>
            <p:nvPr/>
          </p:nvSpPr>
          <p:spPr>
            <a:xfrm>
              <a:off x="5827539" y="1529184"/>
              <a:ext cx="3194132" cy="545785"/>
            </a:xfrm>
            <a:prstGeom prst="homePlat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B796CBB-C8DF-B48F-C944-BE933087AB96}"/>
                </a:ext>
              </a:extLst>
            </p:cNvPr>
            <p:cNvSpPr/>
            <p:nvPr/>
          </p:nvSpPr>
          <p:spPr>
            <a:xfrm>
              <a:off x="6306157" y="1617410"/>
              <a:ext cx="224933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ptos" panose="020B0004020202020204" pitchFamily="34" charset="0"/>
                </a:rPr>
                <a:t>Potential drawbacks</a:t>
              </a:r>
            </a:p>
          </p:txBody>
        </p:sp>
      </p:grpSp>
      <p:sp>
        <p:nvSpPr>
          <p:cNvPr id="18" name="Rounded Rectangle 92">
            <a:extLst>
              <a:ext uri="{FF2B5EF4-FFF2-40B4-BE49-F238E27FC236}">
                <a16:creationId xmlns:a16="http://schemas.microsoft.com/office/drawing/2014/main" id="{027099BD-99D2-BE47-3E0F-78B717B981D6}"/>
              </a:ext>
            </a:extLst>
          </p:cNvPr>
          <p:cNvSpPr/>
          <p:nvPr/>
        </p:nvSpPr>
        <p:spPr bwMode="ltGray">
          <a:xfrm>
            <a:off x="6018865" y="2433990"/>
            <a:ext cx="154270" cy="4582308"/>
          </a:xfrm>
          <a:prstGeom prst="roundRect">
            <a:avLst>
              <a:gd name="adj" fmla="val 50000"/>
            </a:avLst>
          </a:prstGeom>
          <a:solidFill>
            <a:schemeClr val="bg1">
              <a:lumMod val="65000"/>
            </a:schemeClr>
          </a:solidFill>
          <a:ln>
            <a:noFill/>
          </a:ln>
          <a:effectLst/>
          <a:scene3d>
            <a:camera prst="orthographicFront"/>
            <a:lightRig rig="chilly" dir="t"/>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EB8603EE-2602-040B-89EC-89A9B6F7D1AF}"/>
              </a:ext>
            </a:extLst>
          </p:cNvPr>
          <p:cNvSpPr txBox="1"/>
          <p:nvPr/>
        </p:nvSpPr>
        <p:spPr>
          <a:xfrm>
            <a:off x="6783416" y="3731146"/>
            <a:ext cx="6096000" cy="2523768"/>
          </a:xfrm>
          <a:prstGeom prst="rect">
            <a:avLst/>
          </a:prstGeom>
          <a:noFill/>
        </p:spPr>
        <p:txBody>
          <a:bodyPr wrap="square">
            <a:spAutoFit/>
          </a:bodyPr>
          <a:lstStyle>
            <a:defPPr>
              <a:defRPr lang="en-US"/>
            </a:defPPr>
            <a:lvl1pPr algn="r">
              <a:spcAft>
                <a:spcPts val="1200"/>
              </a:spcAft>
              <a:defRPr/>
            </a:lvl1pPr>
          </a:lstStyle>
          <a:p>
            <a:pPr algn="l"/>
            <a:r>
              <a:rPr lang="en-GB" dirty="0"/>
              <a:t>May charge 2–3% FX fees</a:t>
            </a:r>
          </a:p>
          <a:p>
            <a:pPr algn="l"/>
            <a:r>
              <a:rPr lang="en-GB" dirty="0"/>
              <a:t>Exchange rate not fixed at purchase</a:t>
            </a:r>
          </a:p>
          <a:p>
            <a:pPr algn="l"/>
            <a:r>
              <a:rPr lang="en-GB" dirty="0"/>
              <a:t>Must be enabled for overseas use</a:t>
            </a:r>
          </a:p>
          <a:p>
            <a:pPr algn="l"/>
            <a:r>
              <a:rPr lang="en-GB" dirty="0"/>
              <a:t>Easy to overspend on credit</a:t>
            </a:r>
          </a:p>
          <a:p>
            <a:pPr algn="l"/>
            <a:r>
              <a:rPr lang="en-GB" dirty="0"/>
              <a:t>Interest if not repaid in full</a:t>
            </a:r>
          </a:p>
          <a:p>
            <a:pPr algn="l"/>
            <a:r>
              <a:rPr lang="en-GB" dirty="0"/>
              <a:t>Cash withdrawals incur fees + interest</a:t>
            </a:r>
          </a:p>
        </p:txBody>
      </p:sp>
    </p:spTree>
    <p:extLst>
      <p:ext uri="{BB962C8B-B14F-4D97-AF65-F5344CB8AC3E}">
        <p14:creationId xmlns:p14="http://schemas.microsoft.com/office/powerpoint/2010/main" val="539704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left)">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left)">
                                      <p:cBhvr>
                                        <p:cTn id="39" dur="500"/>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wipe(left)">
                                      <p:cBhvr>
                                        <p:cTn id="44" dur="5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wipe(left)">
                                      <p:cBhvr>
                                        <p:cTn id="49" dur="500"/>
                                        <p:tgtEl>
                                          <p:spTgt spid="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
                                            <p:txEl>
                                              <p:pRg st="1" end="1"/>
                                            </p:txEl>
                                          </p:spTgt>
                                        </p:tgtEl>
                                        <p:attrNameLst>
                                          <p:attrName>style.visibility</p:attrName>
                                        </p:attrNameLst>
                                      </p:cBhvr>
                                      <p:to>
                                        <p:strVal val="visible"/>
                                      </p:to>
                                    </p:set>
                                    <p:animEffect transition="in" filter="wipe(left)">
                                      <p:cBhvr>
                                        <p:cTn id="54" dur="500"/>
                                        <p:tgtEl>
                                          <p:spTgt spid="2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animEffect transition="in" filter="wipe(left)">
                                      <p:cBhvr>
                                        <p:cTn id="59" dur="500"/>
                                        <p:tgtEl>
                                          <p:spTgt spid="21">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xEl>
                                              <p:pRg st="3" end="3"/>
                                            </p:txEl>
                                          </p:spTgt>
                                        </p:tgtEl>
                                        <p:attrNameLst>
                                          <p:attrName>style.visibility</p:attrName>
                                        </p:attrNameLst>
                                      </p:cBhvr>
                                      <p:to>
                                        <p:strVal val="visible"/>
                                      </p:to>
                                    </p:set>
                                    <p:animEffect transition="in" filter="wipe(left)">
                                      <p:cBhvr>
                                        <p:cTn id="64" dur="500"/>
                                        <p:tgtEl>
                                          <p:spTgt spid="21">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
                                            <p:txEl>
                                              <p:pRg st="4" end="4"/>
                                            </p:txEl>
                                          </p:spTgt>
                                        </p:tgtEl>
                                        <p:attrNameLst>
                                          <p:attrName>style.visibility</p:attrName>
                                        </p:attrNameLst>
                                      </p:cBhvr>
                                      <p:to>
                                        <p:strVal val="visible"/>
                                      </p:to>
                                    </p:set>
                                    <p:animEffect transition="in" filter="wipe(left)">
                                      <p:cBhvr>
                                        <p:cTn id="69" dur="500"/>
                                        <p:tgtEl>
                                          <p:spTgt spid="21">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xEl>
                                              <p:pRg st="5" end="5"/>
                                            </p:txEl>
                                          </p:spTgt>
                                        </p:tgtEl>
                                        <p:attrNameLst>
                                          <p:attrName>style.visibility</p:attrName>
                                        </p:attrNameLst>
                                      </p:cBhvr>
                                      <p:to>
                                        <p:strVal val="visible"/>
                                      </p:to>
                                    </p:set>
                                    <p:animEffect transition="in" filter="wipe(left)">
                                      <p:cBhvr>
                                        <p:cTn id="74"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21CF5-0089-AC35-A21C-98D098E66DE5}"/>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27DE993C-D2B2-15EE-786F-A861C471A0C8}"/>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Using a debit card abroad</a:t>
            </a:r>
          </a:p>
        </p:txBody>
      </p:sp>
      <p:sp>
        <p:nvSpPr>
          <p:cNvPr id="3" name="TextBox 2">
            <a:extLst>
              <a:ext uri="{FF2B5EF4-FFF2-40B4-BE49-F238E27FC236}">
                <a16:creationId xmlns:a16="http://schemas.microsoft.com/office/drawing/2014/main" id="{D7A1F613-334F-6880-3B77-E20BB7F64270}"/>
              </a:ext>
            </a:extLst>
          </p:cNvPr>
          <p:cNvSpPr txBox="1"/>
          <p:nvPr/>
        </p:nvSpPr>
        <p:spPr>
          <a:xfrm>
            <a:off x="752161" y="1618592"/>
            <a:ext cx="10837816" cy="369332"/>
          </a:xfrm>
          <a:prstGeom prst="rect">
            <a:avLst/>
          </a:prstGeom>
          <a:noFill/>
        </p:spPr>
        <p:txBody>
          <a:bodyPr wrap="square" rtlCol="0">
            <a:spAutoFit/>
          </a:bodyPr>
          <a:lstStyle/>
          <a:p>
            <a:r>
              <a:rPr lang="en-GB" dirty="0"/>
              <a:t>A debit card can provide convenient access to money, without the need to carry large amount of cash.</a:t>
            </a:r>
          </a:p>
        </p:txBody>
      </p:sp>
      <p:sp>
        <p:nvSpPr>
          <p:cNvPr id="11" name="TextBox 10">
            <a:extLst>
              <a:ext uri="{FF2B5EF4-FFF2-40B4-BE49-F238E27FC236}">
                <a16:creationId xmlns:a16="http://schemas.microsoft.com/office/drawing/2014/main" id="{69DF00E5-93BF-01C0-71B4-E4300D08CAAD}"/>
              </a:ext>
            </a:extLst>
          </p:cNvPr>
          <p:cNvSpPr txBox="1"/>
          <p:nvPr/>
        </p:nvSpPr>
        <p:spPr>
          <a:xfrm>
            <a:off x="986549" y="3731146"/>
            <a:ext cx="4421291" cy="2523768"/>
          </a:xfrm>
          <a:prstGeom prst="rect">
            <a:avLst/>
          </a:prstGeom>
          <a:noFill/>
        </p:spPr>
        <p:txBody>
          <a:bodyPr wrap="square">
            <a:spAutoFit/>
          </a:bodyPr>
          <a:lstStyle/>
          <a:p>
            <a:pPr algn="r">
              <a:spcAft>
                <a:spcPts val="1200"/>
              </a:spcAft>
            </a:pPr>
            <a:r>
              <a:rPr lang="en-GB" dirty="0"/>
              <a:t>Simple and familiar to use</a:t>
            </a:r>
          </a:p>
          <a:p>
            <a:pPr algn="r">
              <a:spcAft>
                <a:spcPts val="1200"/>
              </a:spcAft>
            </a:pPr>
            <a:r>
              <a:rPr lang="en-GB" dirty="0"/>
              <a:t>Direct spending from your account</a:t>
            </a:r>
          </a:p>
          <a:p>
            <a:pPr algn="r">
              <a:spcAft>
                <a:spcPts val="1200"/>
              </a:spcAft>
            </a:pPr>
            <a:r>
              <a:rPr lang="en-GB" dirty="0"/>
              <a:t>Widely accepted</a:t>
            </a:r>
          </a:p>
          <a:p>
            <a:pPr algn="r">
              <a:spcAft>
                <a:spcPts val="1200"/>
              </a:spcAft>
            </a:pPr>
            <a:r>
              <a:rPr lang="en-GB" dirty="0"/>
              <a:t>Easy to track spending</a:t>
            </a:r>
          </a:p>
          <a:p>
            <a:pPr algn="r">
              <a:spcAft>
                <a:spcPts val="1200"/>
              </a:spcAft>
            </a:pPr>
            <a:r>
              <a:rPr lang="en-GB" dirty="0"/>
              <a:t>Useful for cash withdrawals</a:t>
            </a:r>
          </a:p>
          <a:p>
            <a:pPr algn="r">
              <a:spcAft>
                <a:spcPts val="1200"/>
              </a:spcAft>
            </a:pPr>
            <a:r>
              <a:rPr lang="en-GB" dirty="0"/>
              <a:t>ATM fees usually lower than credit cards</a:t>
            </a:r>
          </a:p>
        </p:txBody>
      </p:sp>
      <p:grpSp>
        <p:nvGrpSpPr>
          <p:cNvPr id="12" name="Group 11">
            <a:extLst>
              <a:ext uri="{FF2B5EF4-FFF2-40B4-BE49-F238E27FC236}">
                <a16:creationId xmlns:a16="http://schemas.microsoft.com/office/drawing/2014/main" id="{86E8E45C-B378-8549-4A8A-051F6A5249AA}"/>
              </a:ext>
            </a:extLst>
          </p:cNvPr>
          <p:cNvGrpSpPr/>
          <p:nvPr/>
        </p:nvGrpSpPr>
        <p:grpSpPr>
          <a:xfrm>
            <a:off x="2855640" y="2725142"/>
            <a:ext cx="3194132" cy="545785"/>
            <a:chOff x="2540951" y="1529184"/>
            <a:chExt cx="3194132" cy="545785"/>
          </a:xfrm>
        </p:grpSpPr>
        <p:sp>
          <p:nvSpPr>
            <p:cNvPr id="13" name="Pentagon 65">
              <a:extLst>
                <a:ext uri="{FF2B5EF4-FFF2-40B4-BE49-F238E27FC236}">
                  <a16:creationId xmlns:a16="http://schemas.microsoft.com/office/drawing/2014/main" id="{3FE3AB83-A0BB-3960-FC97-58F8D5920E0E}"/>
                </a:ext>
              </a:extLst>
            </p:cNvPr>
            <p:cNvSpPr/>
            <p:nvPr/>
          </p:nvSpPr>
          <p:spPr>
            <a:xfrm flipH="1">
              <a:off x="2540951" y="1529184"/>
              <a:ext cx="3194132" cy="545785"/>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6A88196C-60DA-F07B-ABA6-EC0EB9A10612}"/>
                </a:ext>
              </a:extLst>
            </p:cNvPr>
            <p:cNvSpPr/>
            <p:nvPr/>
          </p:nvSpPr>
          <p:spPr>
            <a:xfrm>
              <a:off x="3160826" y="1617410"/>
              <a:ext cx="195438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ptos" panose="020B0004020202020204" pitchFamily="34" charset="0"/>
                </a:rPr>
                <a:t>Potential benefits</a:t>
              </a:r>
            </a:p>
          </p:txBody>
        </p:sp>
      </p:grpSp>
      <p:grpSp>
        <p:nvGrpSpPr>
          <p:cNvPr id="15" name="Group 14">
            <a:extLst>
              <a:ext uri="{FF2B5EF4-FFF2-40B4-BE49-F238E27FC236}">
                <a16:creationId xmlns:a16="http://schemas.microsoft.com/office/drawing/2014/main" id="{C15269B7-1DAD-7F9D-8682-1EF7B51978B4}"/>
              </a:ext>
            </a:extLst>
          </p:cNvPr>
          <p:cNvGrpSpPr/>
          <p:nvPr/>
        </p:nvGrpSpPr>
        <p:grpSpPr>
          <a:xfrm>
            <a:off x="6142228" y="2725142"/>
            <a:ext cx="3194132" cy="545785"/>
            <a:chOff x="5827539" y="1529184"/>
            <a:chExt cx="3194132" cy="545785"/>
          </a:xfrm>
        </p:grpSpPr>
        <p:sp>
          <p:nvSpPr>
            <p:cNvPr id="16" name="Pentagon 68">
              <a:extLst>
                <a:ext uri="{FF2B5EF4-FFF2-40B4-BE49-F238E27FC236}">
                  <a16:creationId xmlns:a16="http://schemas.microsoft.com/office/drawing/2014/main" id="{03E2F5F9-EF36-1B63-2577-A60E0361082C}"/>
                </a:ext>
              </a:extLst>
            </p:cNvPr>
            <p:cNvSpPr/>
            <p:nvPr/>
          </p:nvSpPr>
          <p:spPr>
            <a:xfrm>
              <a:off x="5827539" y="1529184"/>
              <a:ext cx="3194132" cy="545785"/>
            </a:xfrm>
            <a:prstGeom prst="homePlat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83E22F09-1204-A54E-5974-F7DBCE8B420F}"/>
                </a:ext>
              </a:extLst>
            </p:cNvPr>
            <p:cNvSpPr/>
            <p:nvPr/>
          </p:nvSpPr>
          <p:spPr>
            <a:xfrm>
              <a:off x="6306157" y="1617410"/>
              <a:ext cx="2249334"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ptos" panose="020B0004020202020204" pitchFamily="34" charset="0"/>
                </a:rPr>
                <a:t>Potential drawbacks</a:t>
              </a:r>
            </a:p>
          </p:txBody>
        </p:sp>
      </p:grpSp>
      <p:sp>
        <p:nvSpPr>
          <p:cNvPr id="18" name="Rounded Rectangle 92">
            <a:extLst>
              <a:ext uri="{FF2B5EF4-FFF2-40B4-BE49-F238E27FC236}">
                <a16:creationId xmlns:a16="http://schemas.microsoft.com/office/drawing/2014/main" id="{D2206F37-9970-2C27-1BAD-BC4A46657F7C}"/>
              </a:ext>
            </a:extLst>
          </p:cNvPr>
          <p:cNvSpPr/>
          <p:nvPr/>
        </p:nvSpPr>
        <p:spPr bwMode="ltGray">
          <a:xfrm>
            <a:off x="6018865" y="2433990"/>
            <a:ext cx="154270" cy="4582308"/>
          </a:xfrm>
          <a:prstGeom prst="roundRect">
            <a:avLst>
              <a:gd name="adj" fmla="val 50000"/>
            </a:avLst>
          </a:prstGeom>
          <a:solidFill>
            <a:schemeClr val="bg1">
              <a:lumMod val="65000"/>
            </a:schemeClr>
          </a:solidFill>
          <a:ln>
            <a:noFill/>
          </a:ln>
          <a:effectLst/>
          <a:scene3d>
            <a:camera prst="orthographicFront"/>
            <a:lightRig rig="chilly" dir="t"/>
          </a:scene3d>
          <a:sp3d prstMaterial="metal">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421D5CC1-D580-D7A7-7A96-FF8FE61A5CD1}"/>
              </a:ext>
            </a:extLst>
          </p:cNvPr>
          <p:cNvSpPr txBox="1"/>
          <p:nvPr/>
        </p:nvSpPr>
        <p:spPr>
          <a:xfrm>
            <a:off x="6783416" y="3731146"/>
            <a:ext cx="5196732" cy="2800767"/>
          </a:xfrm>
          <a:prstGeom prst="rect">
            <a:avLst/>
          </a:prstGeom>
          <a:noFill/>
        </p:spPr>
        <p:txBody>
          <a:bodyPr wrap="square">
            <a:spAutoFit/>
          </a:bodyPr>
          <a:lstStyle>
            <a:defPPr>
              <a:defRPr lang="en-US"/>
            </a:defPPr>
            <a:lvl1pPr algn="r">
              <a:spcAft>
                <a:spcPts val="1200"/>
              </a:spcAft>
              <a:defRPr/>
            </a:lvl1pPr>
          </a:lstStyle>
          <a:p>
            <a:pPr algn="l"/>
            <a:r>
              <a:rPr lang="en-GB" dirty="0"/>
              <a:t>Foreign transaction fees may apply</a:t>
            </a:r>
          </a:p>
          <a:p>
            <a:pPr algn="l"/>
            <a:r>
              <a:rPr lang="en-GB" dirty="0"/>
              <a:t>Exchange rates can be less competitive</a:t>
            </a:r>
          </a:p>
          <a:p>
            <a:pPr algn="l"/>
            <a:r>
              <a:rPr lang="en-GB" dirty="0"/>
              <a:t>ATM withdrawal charges still apply</a:t>
            </a:r>
          </a:p>
          <a:p>
            <a:pPr algn="l"/>
            <a:r>
              <a:rPr lang="en-GB" dirty="0"/>
              <a:t>Less protection than credit cards</a:t>
            </a:r>
          </a:p>
          <a:p>
            <a:pPr algn="l"/>
            <a:r>
              <a:rPr lang="en-GB" dirty="0"/>
              <a:t>Risk if card is lost or stolen</a:t>
            </a:r>
          </a:p>
          <a:p>
            <a:pPr algn="l"/>
            <a:r>
              <a:rPr lang="en-GB" dirty="0"/>
              <a:t>Spending reduces your account balance immediately</a:t>
            </a:r>
          </a:p>
        </p:txBody>
      </p:sp>
    </p:spTree>
    <p:extLst>
      <p:ext uri="{BB962C8B-B14F-4D97-AF65-F5344CB8AC3E}">
        <p14:creationId xmlns:p14="http://schemas.microsoft.com/office/powerpoint/2010/main" val="9615365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left)">
                                      <p:cBhvr>
                                        <p:cTn id="19" dur="500"/>
                                        <p:tgtEl>
                                          <p:spTgt spid="1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wipe(left)">
                                      <p:cBhvr>
                                        <p:cTn id="24" dur="5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wipe(left)">
                                      <p:cBhvr>
                                        <p:cTn id="29" dur="500"/>
                                        <p:tgtEl>
                                          <p:spTgt spid="1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wipe(left)">
                                      <p:cBhvr>
                                        <p:cTn id="39" dur="500"/>
                                        <p:tgtEl>
                                          <p:spTgt spid="11">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wipe(left)">
                                      <p:cBhvr>
                                        <p:cTn id="44" dur="500"/>
                                        <p:tgtEl>
                                          <p:spTgt spid="11">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wipe(left)">
                                      <p:cBhvr>
                                        <p:cTn id="49" dur="500"/>
                                        <p:tgtEl>
                                          <p:spTgt spid="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
                                            <p:txEl>
                                              <p:pRg st="1" end="1"/>
                                            </p:txEl>
                                          </p:spTgt>
                                        </p:tgtEl>
                                        <p:attrNameLst>
                                          <p:attrName>style.visibility</p:attrName>
                                        </p:attrNameLst>
                                      </p:cBhvr>
                                      <p:to>
                                        <p:strVal val="visible"/>
                                      </p:to>
                                    </p:set>
                                    <p:animEffect transition="in" filter="wipe(left)">
                                      <p:cBhvr>
                                        <p:cTn id="54" dur="500"/>
                                        <p:tgtEl>
                                          <p:spTgt spid="2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xEl>
                                              <p:pRg st="2" end="2"/>
                                            </p:txEl>
                                          </p:spTgt>
                                        </p:tgtEl>
                                        <p:attrNameLst>
                                          <p:attrName>style.visibility</p:attrName>
                                        </p:attrNameLst>
                                      </p:cBhvr>
                                      <p:to>
                                        <p:strVal val="visible"/>
                                      </p:to>
                                    </p:set>
                                    <p:animEffect transition="in" filter="wipe(left)">
                                      <p:cBhvr>
                                        <p:cTn id="59" dur="500"/>
                                        <p:tgtEl>
                                          <p:spTgt spid="21">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xEl>
                                              <p:pRg st="3" end="3"/>
                                            </p:txEl>
                                          </p:spTgt>
                                        </p:tgtEl>
                                        <p:attrNameLst>
                                          <p:attrName>style.visibility</p:attrName>
                                        </p:attrNameLst>
                                      </p:cBhvr>
                                      <p:to>
                                        <p:strVal val="visible"/>
                                      </p:to>
                                    </p:set>
                                    <p:animEffect transition="in" filter="wipe(left)">
                                      <p:cBhvr>
                                        <p:cTn id="64" dur="500"/>
                                        <p:tgtEl>
                                          <p:spTgt spid="21">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
                                            <p:txEl>
                                              <p:pRg st="4" end="4"/>
                                            </p:txEl>
                                          </p:spTgt>
                                        </p:tgtEl>
                                        <p:attrNameLst>
                                          <p:attrName>style.visibility</p:attrName>
                                        </p:attrNameLst>
                                      </p:cBhvr>
                                      <p:to>
                                        <p:strVal val="visible"/>
                                      </p:to>
                                    </p:set>
                                    <p:animEffect transition="in" filter="wipe(left)">
                                      <p:cBhvr>
                                        <p:cTn id="69" dur="500"/>
                                        <p:tgtEl>
                                          <p:spTgt spid="21">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
                                            <p:txEl>
                                              <p:pRg st="5" end="5"/>
                                            </p:txEl>
                                          </p:spTgt>
                                        </p:tgtEl>
                                        <p:attrNameLst>
                                          <p:attrName>style.visibility</p:attrName>
                                        </p:attrNameLst>
                                      </p:cBhvr>
                                      <p:to>
                                        <p:strVal val="visible"/>
                                      </p:to>
                                    </p:set>
                                    <p:animEffect transition="in" filter="wipe(left)">
                                      <p:cBhvr>
                                        <p:cTn id="74" dur="5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194E5C0-B3D2-9079-69F2-5E99F0D813BE}"/>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Paying in GBP or local currency</a:t>
            </a:r>
            <a:endParaRPr lang="en-GB" sz="3600" dirty="0">
              <a:solidFill>
                <a:srgbClr val="391C66"/>
              </a:solidFill>
              <a:latin typeface="Aptos Display" panose="020B0004020202020204" pitchFamily="34" charset="0"/>
              <a:cs typeface="+mn-cs"/>
            </a:endParaRPr>
          </a:p>
        </p:txBody>
      </p:sp>
      <p:sp>
        <p:nvSpPr>
          <p:cNvPr id="3" name="TextBox 2">
            <a:extLst>
              <a:ext uri="{FF2B5EF4-FFF2-40B4-BE49-F238E27FC236}">
                <a16:creationId xmlns:a16="http://schemas.microsoft.com/office/drawing/2014/main" id="{C0FB1882-BE62-353F-75A4-0C12324CA465}"/>
              </a:ext>
            </a:extLst>
          </p:cNvPr>
          <p:cNvSpPr txBox="1"/>
          <p:nvPr/>
        </p:nvSpPr>
        <p:spPr>
          <a:xfrm>
            <a:off x="752161" y="1618592"/>
            <a:ext cx="10837816" cy="646331"/>
          </a:xfrm>
          <a:prstGeom prst="rect">
            <a:avLst/>
          </a:prstGeom>
          <a:noFill/>
        </p:spPr>
        <p:txBody>
          <a:bodyPr wrap="square" rtlCol="0">
            <a:spAutoFit/>
          </a:bodyPr>
          <a:lstStyle/>
          <a:p>
            <a:r>
              <a:rPr lang="en-GB" dirty="0"/>
              <a:t>When paying with either credit card or debit card, you may be given the option to pay in GBP (£) or the local currency.</a:t>
            </a:r>
          </a:p>
        </p:txBody>
      </p:sp>
      <p:pic>
        <p:nvPicPr>
          <p:cNvPr id="8" name="Picture 7">
            <a:extLst>
              <a:ext uri="{FF2B5EF4-FFF2-40B4-BE49-F238E27FC236}">
                <a16:creationId xmlns:a16="http://schemas.microsoft.com/office/drawing/2014/main" id="{EB137F4B-FD1C-E236-E753-B73BE0F14261}"/>
              </a:ext>
            </a:extLst>
          </p:cNvPr>
          <p:cNvPicPr>
            <a:picLocks noChangeAspect="1"/>
          </p:cNvPicPr>
          <p:nvPr/>
        </p:nvPicPr>
        <p:blipFill>
          <a:blip r:embed="rId2"/>
          <a:stretch>
            <a:fillRect/>
          </a:stretch>
        </p:blipFill>
        <p:spPr>
          <a:xfrm>
            <a:off x="6000989" y="2636912"/>
            <a:ext cx="6191011" cy="3377432"/>
          </a:xfrm>
          <a:prstGeom prst="rect">
            <a:avLst/>
          </a:prstGeom>
        </p:spPr>
      </p:pic>
      <p:sp>
        <p:nvSpPr>
          <p:cNvPr id="11" name="TextBox 10">
            <a:extLst>
              <a:ext uri="{FF2B5EF4-FFF2-40B4-BE49-F238E27FC236}">
                <a16:creationId xmlns:a16="http://schemas.microsoft.com/office/drawing/2014/main" id="{21F3FACC-0656-3E06-C431-D181E9C43D2E}"/>
              </a:ext>
            </a:extLst>
          </p:cNvPr>
          <p:cNvSpPr txBox="1"/>
          <p:nvPr/>
        </p:nvSpPr>
        <p:spPr>
          <a:xfrm>
            <a:off x="752161" y="3546637"/>
            <a:ext cx="6094070" cy="2092881"/>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t>Usually gives a worse exchange rate</a:t>
            </a:r>
          </a:p>
          <a:p>
            <a:pPr marL="285750" indent="-285750">
              <a:spcAft>
                <a:spcPts val="1200"/>
              </a:spcAft>
              <a:buFont typeface="Arial" panose="020B0604020202020204" pitchFamily="34" charset="0"/>
              <a:buChar char="•"/>
            </a:pPr>
            <a:r>
              <a:rPr lang="en-GB" dirty="0"/>
              <a:t>Retailer sets the rate — not your bank</a:t>
            </a:r>
          </a:p>
          <a:p>
            <a:pPr marL="285750" indent="-285750">
              <a:spcAft>
                <a:spcPts val="1200"/>
              </a:spcAft>
              <a:buFont typeface="Arial" panose="020B0604020202020204" pitchFamily="34" charset="0"/>
              <a:buChar char="•"/>
            </a:pPr>
            <a:r>
              <a:rPr lang="en-GB" dirty="0"/>
              <a:t>Often includes a markup </a:t>
            </a:r>
          </a:p>
          <a:p>
            <a:pPr marL="285750" indent="-285750">
              <a:spcAft>
                <a:spcPts val="1200"/>
              </a:spcAft>
              <a:buFont typeface="Arial" panose="020B0604020202020204" pitchFamily="34" charset="0"/>
              <a:buChar char="•"/>
            </a:pPr>
            <a:r>
              <a:rPr lang="en-GB" dirty="0"/>
              <a:t>Can cost more overall per transaction</a:t>
            </a:r>
          </a:p>
          <a:p>
            <a:pPr marL="285750" indent="-285750">
              <a:spcAft>
                <a:spcPts val="1200"/>
              </a:spcAft>
              <a:buFont typeface="Arial" panose="020B0604020202020204" pitchFamily="34" charset="0"/>
              <a:buChar char="•"/>
            </a:pPr>
            <a:r>
              <a:rPr lang="en-GB" dirty="0"/>
              <a:t>You may still face additional card fees on top</a:t>
            </a:r>
          </a:p>
        </p:txBody>
      </p:sp>
      <p:sp>
        <p:nvSpPr>
          <p:cNvPr id="14" name="TextBox 13">
            <a:extLst>
              <a:ext uri="{FF2B5EF4-FFF2-40B4-BE49-F238E27FC236}">
                <a16:creationId xmlns:a16="http://schemas.microsoft.com/office/drawing/2014/main" id="{B1EFAC10-BC20-748A-7DA1-5F4B31D5D1E0}"/>
              </a:ext>
            </a:extLst>
          </p:cNvPr>
          <p:cNvSpPr txBox="1"/>
          <p:nvPr/>
        </p:nvSpPr>
        <p:spPr>
          <a:xfrm>
            <a:off x="752161" y="2987145"/>
            <a:ext cx="4911791" cy="369332"/>
          </a:xfrm>
          <a:prstGeom prst="rect">
            <a:avLst/>
          </a:prstGeom>
          <a:noFill/>
        </p:spPr>
        <p:txBody>
          <a:bodyPr wrap="square">
            <a:spAutoFit/>
          </a:bodyPr>
          <a:lstStyle/>
          <a:p>
            <a:r>
              <a:rPr lang="en-GB" b="1" dirty="0"/>
              <a:t>Why choosing to ‘pay in GBP’ may cost more</a:t>
            </a:r>
          </a:p>
        </p:txBody>
      </p:sp>
    </p:spTree>
    <p:extLst>
      <p:ext uri="{BB962C8B-B14F-4D97-AF65-F5344CB8AC3E}">
        <p14:creationId xmlns:p14="http://schemas.microsoft.com/office/powerpoint/2010/main" val="42628515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left)">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03692-8F99-B68A-E6B5-85724D17B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8976AD-7B73-ABF1-393A-34C291BDC4AD}"/>
              </a:ext>
            </a:extLst>
          </p:cNvPr>
          <p:cNvSpPr txBox="1">
            <a:spLocks/>
          </p:cNvSpPr>
          <p:nvPr/>
        </p:nvSpPr>
        <p:spPr>
          <a:xfrm>
            <a:off x="803275" y="1671403"/>
            <a:ext cx="4563205" cy="2758190"/>
          </a:xfrm>
          <a:prstGeom prst="rect">
            <a:avLst/>
          </a:prstGeom>
        </p:spPr>
        <p:txBody>
          <a:bodyPr lIns="0" tIns="0" rIns="0" bIns="0" anchor="b">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54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mj-cs"/>
              </a:rPr>
              <a:t>Ensuring your holiday is protected</a:t>
            </a:r>
          </a:p>
        </p:txBody>
      </p:sp>
    </p:spTree>
    <p:extLst>
      <p:ext uri="{BB962C8B-B14F-4D97-AF65-F5344CB8AC3E}">
        <p14:creationId xmlns:p14="http://schemas.microsoft.com/office/powerpoint/2010/main" val="2405497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2">
            <a:extLst>
              <a:ext uri="{FF2B5EF4-FFF2-40B4-BE49-F238E27FC236}">
                <a16:creationId xmlns:a16="http://schemas.microsoft.com/office/drawing/2014/main" id="{075B1054-E8CE-974F-9CCB-9D71F633CC1E}"/>
              </a:ext>
            </a:extLst>
          </p:cNvPr>
          <p:cNvSpPr>
            <a:spLocks noChangeArrowheads="1"/>
          </p:cNvSpPr>
          <p:nvPr/>
        </p:nvSpPr>
        <p:spPr bwMode="auto">
          <a:xfrm>
            <a:off x="1464" y="3588016"/>
            <a:ext cx="11436524" cy="2073624"/>
          </a:xfrm>
          <a:custGeom>
            <a:avLst/>
            <a:gdLst>
              <a:gd name="T0" fmla="*/ 18359 w 18360"/>
              <a:gd name="T1" fmla="*/ 1663 h 3329"/>
              <a:gd name="T2" fmla="*/ 16156 w 18360"/>
              <a:gd name="T3" fmla="*/ 0 h 3329"/>
              <a:gd name="T4" fmla="*/ 16156 w 18360"/>
              <a:gd name="T5" fmla="*/ 643 h 3329"/>
              <a:gd name="T6" fmla="*/ 0 w 18360"/>
              <a:gd name="T7" fmla="*/ 643 h 3329"/>
              <a:gd name="T8" fmla="*/ 0 w 18360"/>
              <a:gd name="T9" fmla="*/ 2685 h 3329"/>
              <a:gd name="T10" fmla="*/ 16156 w 18360"/>
              <a:gd name="T11" fmla="*/ 2685 h 3329"/>
              <a:gd name="T12" fmla="*/ 16156 w 18360"/>
              <a:gd name="T13" fmla="*/ 3328 h 3329"/>
              <a:gd name="T14" fmla="*/ 18359 w 18360"/>
              <a:gd name="T15" fmla="*/ 1663 h 3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60" h="3329">
                <a:moveTo>
                  <a:pt x="18359" y="1663"/>
                </a:moveTo>
                <a:lnTo>
                  <a:pt x="16156" y="0"/>
                </a:lnTo>
                <a:lnTo>
                  <a:pt x="16156" y="643"/>
                </a:lnTo>
                <a:lnTo>
                  <a:pt x="0" y="643"/>
                </a:lnTo>
                <a:lnTo>
                  <a:pt x="0" y="2685"/>
                </a:lnTo>
                <a:lnTo>
                  <a:pt x="16156" y="2685"/>
                </a:lnTo>
                <a:lnTo>
                  <a:pt x="16156" y="3328"/>
                </a:lnTo>
                <a:lnTo>
                  <a:pt x="18359" y="1663"/>
                </a:lnTo>
              </a:path>
            </a:pathLst>
          </a:custGeom>
          <a:solidFill>
            <a:schemeClr val="accent6">
              <a:alpha val="15000"/>
            </a:schemeClr>
          </a:solidFill>
          <a:ln>
            <a:noFill/>
          </a:ln>
          <a:effectLst/>
        </p:spPr>
        <p:txBody>
          <a:bodyPr wrap="none" anchor="ctr"/>
          <a:lstStyle/>
          <a:p>
            <a:endParaRPr lang="en-US" dirty="0">
              <a:latin typeface="Poppins" pitchFamily="2" charset="77"/>
            </a:endParaRPr>
          </a:p>
        </p:txBody>
      </p:sp>
      <p:sp>
        <p:nvSpPr>
          <p:cNvPr id="32" name="Freeform 574">
            <a:extLst>
              <a:ext uri="{FF2B5EF4-FFF2-40B4-BE49-F238E27FC236}">
                <a16:creationId xmlns:a16="http://schemas.microsoft.com/office/drawing/2014/main" id="{4A113813-6D3A-F144-B2E9-C0536EC5A73E}"/>
              </a:ext>
            </a:extLst>
          </p:cNvPr>
          <p:cNvSpPr>
            <a:spLocks noChangeArrowheads="1"/>
          </p:cNvSpPr>
          <p:nvPr/>
        </p:nvSpPr>
        <p:spPr bwMode="auto">
          <a:xfrm>
            <a:off x="1380219" y="4148307"/>
            <a:ext cx="953043" cy="953043"/>
          </a:xfrm>
          <a:custGeom>
            <a:avLst/>
            <a:gdLst>
              <a:gd name="T0" fmla="*/ 1529 w 1530"/>
              <a:gd name="T1" fmla="*/ 765 h 1530"/>
              <a:gd name="T2" fmla="*/ 1529 w 1530"/>
              <a:gd name="T3" fmla="*/ 765 h 1530"/>
              <a:gd name="T4" fmla="*/ 765 w 1530"/>
              <a:gd name="T5" fmla="*/ 1529 h 1530"/>
              <a:gd name="T6" fmla="*/ 765 w 1530"/>
              <a:gd name="T7" fmla="*/ 1529 h 1530"/>
              <a:gd name="T8" fmla="*/ 0 w 1530"/>
              <a:gd name="T9" fmla="*/ 765 h 1530"/>
              <a:gd name="T10" fmla="*/ 0 w 1530"/>
              <a:gd name="T11" fmla="*/ 765 h 1530"/>
              <a:gd name="T12" fmla="*/ 765 w 1530"/>
              <a:gd name="T13" fmla="*/ 0 h 1530"/>
              <a:gd name="T14" fmla="*/ 765 w 1530"/>
              <a:gd name="T15" fmla="*/ 0 h 1530"/>
              <a:gd name="T16" fmla="*/ 1529 w 1530"/>
              <a:gd name="T17" fmla="*/ 765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1530">
                <a:moveTo>
                  <a:pt x="1529" y="765"/>
                </a:moveTo>
                <a:lnTo>
                  <a:pt x="1529" y="765"/>
                </a:lnTo>
                <a:cubicBezTo>
                  <a:pt x="1529" y="1188"/>
                  <a:pt x="1187" y="1529"/>
                  <a:pt x="765" y="1529"/>
                </a:cubicBezTo>
                <a:lnTo>
                  <a:pt x="765" y="1529"/>
                </a:lnTo>
                <a:cubicBezTo>
                  <a:pt x="343" y="1529"/>
                  <a:pt x="0" y="1188"/>
                  <a:pt x="0" y="765"/>
                </a:cubicBezTo>
                <a:lnTo>
                  <a:pt x="0" y="765"/>
                </a:lnTo>
                <a:cubicBezTo>
                  <a:pt x="0" y="343"/>
                  <a:pt x="343" y="0"/>
                  <a:pt x="765" y="0"/>
                </a:cubicBezTo>
                <a:lnTo>
                  <a:pt x="765" y="0"/>
                </a:lnTo>
                <a:cubicBezTo>
                  <a:pt x="1187" y="0"/>
                  <a:pt x="1529" y="343"/>
                  <a:pt x="1529" y="765"/>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33" name="Freeform 575">
            <a:extLst>
              <a:ext uri="{FF2B5EF4-FFF2-40B4-BE49-F238E27FC236}">
                <a16:creationId xmlns:a16="http://schemas.microsoft.com/office/drawing/2014/main" id="{87FB824C-943C-924F-BD60-9AD0BC789BAA}"/>
              </a:ext>
            </a:extLst>
          </p:cNvPr>
          <p:cNvSpPr>
            <a:spLocks noChangeArrowheads="1"/>
          </p:cNvSpPr>
          <p:nvPr/>
        </p:nvSpPr>
        <p:spPr bwMode="auto">
          <a:xfrm>
            <a:off x="2838624" y="4148307"/>
            <a:ext cx="953045" cy="953043"/>
          </a:xfrm>
          <a:custGeom>
            <a:avLst/>
            <a:gdLst>
              <a:gd name="T0" fmla="*/ 1529 w 1530"/>
              <a:gd name="T1" fmla="*/ 765 h 1530"/>
              <a:gd name="T2" fmla="*/ 1529 w 1530"/>
              <a:gd name="T3" fmla="*/ 765 h 1530"/>
              <a:gd name="T4" fmla="*/ 764 w 1530"/>
              <a:gd name="T5" fmla="*/ 1529 h 1530"/>
              <a:gd name="T6" fmla="*/ 764 w 1530"/>
              <a:gd name="T7" fmla="*/ 1529 h 1530"/>
              <a:gd name="T8" fmla="*/ 0 w 1530"/>
              <a:gd name="T9" fmla="*/ 765 h 1530"/>
              <a:gd name="T10" fmla="*/ 0 w 1530"/>
              <a:gd name="T11" fmla="*/ 765 h 1530"/>
              <a:gd name="T12" fmla="*/ 764 w 1530"/>
              <a:gd name="T13" fmla="*/ 0 h 1530"/>
              <a:gd name="T14" fmla="*/ 764 w 1530"/>
              <a:gd name="T15" fmla="*/ 0 h 1530"/>
              <a:gd name="T16" fmla="*/ 1529 w 1530"/>
              <a:gd name="T17" fmla="*/ 765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1530">
                <a:moveTo>
                  <a:pt x="1529" y="765"/>
                </a:moveTo>
                <a:lnTo>
                  <a:pt x="1529" y="765"/>
                </a:lnTo>
                <a:cubicBezTo>
                  <a:pt x="1529" y="1188"/>
                  <a:pt x="1187" y="1529"/>
                  <a:pt x="764" y="1529"/>
                </a:cubicBezTo>
                <a:lnTo>
                  <a:pt x="764" y="1529"/>
                </a:lnTo>
                <a:cubicBezTo>
                  <a:pt x="342" y="1529"/>
                  <a:pt x="0" y="1188"/>
                  <a:pt x="0" y="765"/>
                </a:cubicBezTo>
                <a:lnTo>
                  <a:pt x="0" y="765"/>
                </a:lnTo>
                <a:cubicBezTo>
                  <a:pt x="0" y="343"/>
                  <a:pt x="342" y="0"/>
                  <a:pt x="764" y="0"/>
                </a:cubicBezTo>
                <a:lnTo>
                  <a:pt x="764" y="0"/>
                </a:lnTo>
                <a:cubicBezTo>
                  <a:pt x="1187" y="0"/>
                  <a:pt x="1529" y="343"/>
                  <a:pt x="1529" y="765"/>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4" name="Freeform 576">
            <a:extLst>
              <a:ext uri="{FF2B5EF4-FFF2-40B4-BE49-F238E27FC236}">
                <a16:creationId xmlns:a16="http://schemas.microsoft.com/office/drawing/2014/main" id="{6A36C5E6-EAAA-D54C-9A77-A36D50A8F3F3}"/>
              </a:ext>
            </a:extLst>
          </p:cNvPr>
          <p:cNvSpPr>
            <a:spLocks noChangeArrowheads="1"/>
          </p:cNvSpPr>
          <p:nvPr/>
        </p:nvSpPr>
        <p:spPr bwMode="auto">
          <a:xfrm>
            <a:off x="4299774" y="4148307"/>
            <a:ext cx="953045" cy="953043"/>
          </a:xfrm>
          <a:custGeom>
            <a:avLst/>
            <a:gdLst>
              <a:gd name="T0" fmla="*/ 1529 w 1530"/>
              <a:gd name="T1" fmla="*/ 765 h 1530"/>
              <a:gd name="T2" fmla="*/ 1529 w 1530"/>
              <a:gd name="T3" fmla="*/ 765 h 1530"/>
              <a:gd name="T4" fmla="*/ 765 w 1530"/>
              <a:gd name="T5" fmla="*/ 1529 h 1530"/>
              <a:gd name="T6" fmla="*/ 765 w 1530"/>
              <a:gd name="T7" fmla="*/ 1529 h 1530"/>
              <a:gd name="T8" fmla="*/ 0 w 1530"/>
              <a:gd name="T9" fmla="*/ 765 h 1530"/>
              <a:gd name="T10" fmla="*/ 0 w 1530"/>
              <a:gd name="T11" fmla="*/ 765 h 1530"/>
              <a:gd name="T12" fmla="*/ 765 w 1530"/>
              <a:gd name="T13" fmla="*/ 0 h 1530"/>
              <a:gd name="T14" fmla="*/ 765 w 1530"/>
              <a:gd name="T15" fmla="*/ 0 h 1530"/>
              <a:gd name="T16" fmla="*/ 1529 w 1530"/>
              <a:gd name="T17" fmla="*/ 765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1530">
                <a:moveTo>
                  <a:pt x="1529" y="765"/>
                </a:moveTo>
                <a:lnTo>
                  <a:pt x="1529" y="765"/>
                </a:lnTo>
                <a:cubicBezTo>
                  <a:pt x="1529" y="1188"/>
                  <a:pt x="1187" y="1529"/>
                  <a:pt x="765" y="1529"/>
                </a:cubicBezTo>
                <a:lnTo>
                  <a:pt x="765" y="1529"/>
                </a:lnTo>
                <a:cubicBezTo>
                  <a:pt x="343" y="1529"/>
                  <a:pt x="0" y="1188"/>
                  <a:pt x="0" y="765"/>
                </a:cubicBezTo>
                <a:lnTo>
                  <a:pt x="0" y="765"/>
                </a:lnTo>
                <a:cubicBezTo>
                  <a:pt x="0" y="343"/>
                  <a:pt x="343" y="0"/>
                  <a:pt x="765" y="0"/>
                </a:cubicBezTo>
                <a:lnTo>
                  <a:pt x="765" y="0"/>
                </a:lnTo>
                <a:cubicBezTo>
                  <a:pt x="1187" y="0"/>
                  <a:pt x="1529" y="343"/>
                  <a:pt x="1529" y="765"/>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35" name="Freeform 577">
            <a:extLst>
              <a:ext uri="{FF2B5EF4-FFF2-40B4-BE49-F238E27FC236}">
                <a16:creationId xmlns:a16="http://schemas.microsoft.com/office/drawing/2014/main" id="{1572DEC8-7883-0349-B615-52E130DFD6E6}"/>
              </a:ext>
            </a:extLst>
          </p:cNvPr>
          <p:cNvSpPr>
            <a:spLocks noChangeArrowheads="1"/>
          </p:cNvSpPr>
          <p:nvPr/>
        </p:nvSpPr>
        <p:spPr bwMode="auto">
          <a:xfrm>
            <a:off x="5758178" y="4148307"/>
            <a:ext cx="953043" cy="953043"/>
          </a:xfrm>
          <a:custGeom>
            <a:avLst/>
            <a:gdLst>
              <a:gd name="T0" fmla="*/ 1528 w 1529"/>
              <a:gd name="T1" fmla="*/ 765 h 1530"/>
              <a:gd name="T2" fmla="*/ 1528 w 1529"/>
              <a:gd name="T3" fmla="*/ 765 h 1530"/>
              <a:gd name="T4" fmla="*/ 763 w 1529"/>
              <a:gd name="T5" fmla="*/ 1529 h 1530"/>
              <a:gd name="T6" fmla="*/ 763 w 1529"/>
              <a:gd name="T7" fmla="*/ 1529 h 1530"/>
              <a:gd name="T8" fmla="*/ 0 w 1529"/>
              <a:gd name="T9" fmla="*/ 765 h 1530"/>
              <a:gd name="T10" fmla="*/ 0 w 1529"/>
              <a:gd name="T11" fmla="*/ 765 h 1530"/>
              <a:gd name="T12" fmla="*/ 763 w 1529"/>
              <a:gd name="T13" fmla="*/ 0 h 1530"/>
              <a:gd name="T14" fmla="*/ 763 w 1529"/>
              <a:gd name="T15" fmla="*/ 0 h 1530"/>
              <a:gd name="T16" fmla="*/ 1528 w 1529"/>
              <a:gd name="T17" fmla="*/ 765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 h="1530">
                <a:moveTo>
                  <a:pt x="1528" y="765"/>
                </a:moveTo>
                <a:lnTo>
                  <a:pt x="1528" y="765"/>
                </a:lnTo>
                <a:cubicBezTo>
                  <a:pt x="1528" y="1188"/>
                  <a:pt x="1186" y="1529"/>
                  <a:pt x="763" y="1529"/>
                </a:cubicBezTo>
                <a:lnTo>
                  <a:pt x="763" y="1529"/>
                </a:lnTo>
                <a:cubicBezTo>
                  <a:pt x="342" y="1529"/>
                  <a:pt x="0" y="1188"/>
                  <a:pt x="0" y="765"/>
                </a:cubicBezTo>
                <a:lnTo>
                  <a:pt x="0" y="765"/>
                </a:lnTo>
                <a:cubicBezTo>
                  <a:pt x="0" y="343"/>
                  <a:pt x="342" y="0"/>
                  <a:pt x="763" y="0"/>
                </a:cubicBezTo>
                <a:lnTo>
                  <a:pt x="763" y="0"/>
                </a:lnTo>
                <a:cubicBezTo>
                  <a:pt x="1186" y="0"/>
                  <a:pt x="1528" y="343"/>
                  <a:pt x="1528" y="765"/>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36" name="Freeform 578">
            <a:extLst>
              <a:ext uri="{FF2B5EF4-FFF2-40B4-BE49-F238E27FC236}">
                <a16:creationId xmlns:a16="http://schemas.microsoft.com/office/drawing/2014/main" id="{725317F3-756F-9546-A7BA-0DDF00DD5225}"/>
              </a:ext>
            </a:extLst>
          </p:cNvPr>
          <p:cNvSpPr>
            <a:spLocks noChangeArrowheads="1"/>
          </p:cNvSpPr>
          <p:nvPr/>
        </p:nvSpPr>
        <p:spPr bwMode="auto">
          <a:xfrm>
            <a:off x="7219328" y="4148307"/>
            <a:ext cx="953043" cy="953043"/>
          </a:xfrm>
          <a:custGeom>
            <a:avLst/>
            <a:gdLst>
              <a:gd name="T0" fmla="*/ 1529 w 1530"/>
              <a:gd name="T1" fmla="*/ 765 h 1530"/>
              <a:gd name="T2" fmla="*/ 1529 w 1530"/>
              <a:gd name="T3" fmla="*/ 765 h 1530"/>
              <a:gd name="T4" fmla="*/ 764 w 1530"/>
              <a:gd name="T5" fmla="*/ 1529 h 1530"/>
              <a:gd name="T6" fmla="*/ 764 w 1530"/>
              <a:gd name="T7" fmla="*/ 1529 h 1530"/>
              <a:gd name="T8" fmla="*/ 0 w 1530"/>
              <a:gd name="T9" fmla="*/ 765 h 1530"/>
              <a:gd name="T10" fmla="*/ 0 w 1530"/>
              <a:gd name="T11" fmla="*/ 765 h 1530"/>
              <a:gd name="T12" fmla="*/ 764 w 1530"/>
              <a:gd name="T13" fmla="*/ 0 h 1530"/>
              <a:gd name="T14" fmla="*/ 764 w 1530"/>
              <a:gd name="T15" fmla="*/ 0 h 1530"/>
              <a:gd name="T16" fmla="*/ 1529 w 1530"/>
              <a:gd name="T17" fmla="*/ 765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1530">
                <a:moveTo>
                  <a:pt x="1529" y="765"/>
                </a:moveTo>
                <a:lnTo>
                  <a:pt x="1529" y="765"/>
                </a:lnTo>
                <a:cubicBezTo>
                  <a:pt x="1529" y="1188"/>
                  <a:pt x="1187" y="1529"/>
                  <a:pt x="764" y="1529"/>
                </a:cubicBezTo>
                <a:lnTo>
                  <a:pt x="764" y="1529"/>
                </a:lnTo>
                <a:cubicBezTo>
                  <a:pt x="342" y="1529"/>
                  <a:pt x="0" y="1188"/>
                  <a:pt x="0" y="765"/>
                </a:cubicBezTo>
                <a:lnTo>
                  <a:pt x="0" y="765"/>
                </a:lnTo>
                <a:cubicBezTo>
                  <a:pt x="0" y="343"/>
                  <a:pt x="342" y="0"/>
                  <a:pt x="764" y="0"/>
                </a:cubicBezTo>
                <a:lnTo>
                  <a:pt x="764" y="0"/>
                </a:lnTo>
                <a:cubicBezTo>
                  <a:pt x="1187" y="0"/>
                  <a:pt x="1529" y="343"/>
                  <a:pt x="1529" y="765"/>
                </a:cubicBezTo>
              </a:path>
            </a:pathLst>
          </a:custGeom>
          <a:solidFill>
            <a:schemeClr val="accent5"/>
          </a:solidFill>
          <a:ln>
            <a:noFill/>
          </a:ln>
          <a:effectLst/>
        </p:spPr>
        <p:txBody>
          <a:bodyPr wrap="none" anchor="ctr"/>
          <a:lstStyle/>
          <a:p>
            <a:endParaRPr lang="en-US" dirty="0">
              <a:latin typeface="Poppins" pitchFamily="2" charset="77"/>
            </a:endParaRPr>
          </a:p>
        </p:txBody>
      </p:sp>
      <p:sp>
        <p:nvSpPr>
          <p:cNvPr id="37" name="Freeform 579">
            <a:extLst>
              <a:ext uri="{FF2B5EF4-FFF2-40B4-BE49-F238E27FC236}">
                <a16:creationId xmlns:a16="http://schemas.microsoft.com/office/drawing/2014/main" id="{BFF33534-E50C-7B49-9EC1-2AD06B80F25A}"/>
              </a:ext>
            </a:extLst>
          </p:cNvPr>
          <p:cNvSpPr>
            <a:spLocks noChangeArrowheads="1"/>
          </p:cNvSpPr>
          <p:nvPr/>
        </p:nvSpPr>
        <p:spPr bwMode="auto">
          <a:xfrm>
            <a:off x="8677733" y="4148307"/>
            <a:ext cx="953045" cy="953043"/>
          </a:xfrm>
          <a:custGeom>
            <a:avLst/>
            <a:gdLst>
              <a:gd name="T0" fmla="*/ 1529 w 1530"/>
              <a:gd name="T1" fmla="*/ 765 h 1530"/>
              <a:gd name="T2" fmla="*/ 1529 w 1530"/>
              <a:gd name="T3" fmla="*/ 765 h 1530"/>
              <a:gd name="T4" fmla="*/ 765 w 1530"/>
              <a:gd name="T5" fmla="*/ 1529 h 1530"/>
              <a:gd name="T6" fmla="*/ 765 w 1530"/>
              <a:gd name="T7" fmla="*/ 1529 h 1530"/>
              <a:gd name="T8" fmla="*/ 0 w 1530"/>
              <a:gd name="T9" fmla="*/ 765 h 1530"/>
              <a:gd name="T10" fmla="*/ 0 w 1530"/>
              <a:gd name="T11" fmla="*/ 765 h 1530"/>
              <a:gd name="T12" fmla="*/ 765 w 1530"/>
              <a:gd name="T13" fmla="*/ 0 h 1530"/>
              <a:gd name="T14" fmla="*/ 765 w 1530"/>
              <a:gd name="T15" fmla="*/ 0 h 1530"/>
              <a:gd name="T16" fmla="*/ 1529 w 1530"/>
              <a:gd name="T17" fmla="*/ 765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0" h="1530">
                <a:moveTo>
                  <a:pt x="1529" y="765"/>
                </a:moveTo>
                <a:lnTo>
                  <a:pt x="1529" y="765"/>
                </a:lnTo>
                <a:cubicBezTo>
                  <a:pt x="1529" y="1188"/>
                  <a:pt x="1187" y="1529"/>
                  <a:pt x="765" y="1529"/>
                </a:cubicBezTo>
                <a:lnTo>
                  <a:pt x="765" y="1529"/>
                </a:lnTo>
                <a:cubicBezTo>
                  <a:pt x="343" y="1529"/>
                  <a:pt x="0" y="1188"/>
                  <a:pt x="0" y="765"/>
                </a:cubicBezTo>
                <a:lnTo>
                  <a:pt x="0" y="765"/>
                </a:lnTo>
                <a:cubicBezTo>
                  <a:pt x="0" y="343"/>
                  <a:pt x="343" y="0"/>
                  <a:pt x="765" y="0"/>
                </a:cubicBezTo>
                <a:lnTo>
                  <a:pt x="765" y="0"/>
                </a:lnTo>
                <a:cubicBezTo>
                  <a:pt x="1187" y="0"/>
                  <a:pt x="1529" y="343"/>
                  <a:pt x="1529" y="765"/>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38" name="Line 586">
            <a:extLst>
              <a:ext uri="{FF2B5EF4-FFF2-40B4-BE49-F238E27FC236}">
                <a16:creationId xmlns:a16="http://schemas.microsoft.com/office/drawing/2014/main" id="{B11C06A2-8453-D642-8613-EDF478328FD7}"/>
              </a:ext>
            </a:extLst>
          </p:cNvPr>
          <p:cNvSpPr>
            <a:spLocks noChangeShapeType="1"/>
          </p:cNvSpPr>
          <p:nvPr/>
        </p:nvSpPr>
        <p:spPr bwMode="auto">
          <a:xfrm>
            <a:off x="1855368" y="3653933"/>
            <a:ext cx="0" cy="494374"/>
          </a:xfrm>
          <a:prstGeom prst="line">
            <a:avLst/>
          </a:prstGeom>
          <a:noFill/>
          <a:ln w="381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9" name="Line 587">
            <a:extLst>
              <a:ext uri="{FF2B5EF4-FFF2-40B4-BE49-F238E27FC236}">
                <a16:creationId xmlns:a16="http://schemas.microsoft.com/office/drawing/2014/main" id="{86753CA1-5D03-2149-A181-744FBFF6E240}"/>
              </a:ext>
            </a:extLst>
          </p:cNvPr>
          <p:cNvSpPr>
            <a:spLocks noChangeShapeType="1"/>
          </p:cNvSpPr>
          <p:nvPr/>
        </p:nvSpPr>
        <p:spPr bwMode="auto">
          <a:xfrm>
            <a:off x="1558743" y="3653934"/>
            <a:ext cx="595997" cy="0"/>
          </a:xfrm>
          <a:prstGeom prst="line">
            <a:avLst/>
          </a:prstGeom>
          <a:noFill/>
          <a:ln w="381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0" name="Line 588">
            <a:extLst>
              <a:ext uri="{FF2B5EF4-FFF2-40B4-BE49-F238E27FC236}">
                <a16:creationId xmlns:a16="http://schemas.microsoft.com/office/drawing/2014/main" id="{27D7C2DA-D4D6-DE4E-9DE8-7EC6898082B2}"/>
              </a:ext>
            </a:extLst>
          </p:cNvPr>
          <p:cNvSpPr>
            <a:spLocks noChangeShapeType="1"/>
          </p:cNvSpPr>
          <p:nvPr/>
        </p:nvSpPr>
        <p:spPr bwMode="auto">
          <a:xfrm>
            <a:off x="4774924" y="3653933"/>
            <a:ext cx="0" cy="494374"/>
          </a:xfrm>
          <a:prstGeom prst="line">
            <a:avLst/>
          </a:prstGeom>
          <a:noFill/>
          <a:ln w="381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1" name="Line 589">
            <a:extLst>
              <a:ext uri="{FF2B5EF4-FFF2-40B4-BE49-F238E27FC236}">
                <a16:creationId xmlns:a16="http://schemas.microsoft.com/office/drawing/2014/main" id="{5A4D380C-4A88-874F-AA99-52DF530EDE1B}"/>
              </a:ext>
            </a:extLst>
          </p:cNvPr>
          <p:cNvSpPr>
            <a:spLocks noChangeShapeType="1"/>
          </p:cNvSpPr>
          <p:nvPr/>
        </p:nvSpPr>
        <p:spPr bwMode="auto">
          <a:xfrm>
            <a:off x="4478299" y="3653934"/>
            <a:ext cx="595995" cy="0"/>
          </a:xfrm>
          <a:prstGeom prst="line">
            <a:avLst/>
          </a:prstGeom>
          <a:noFill/>
          <a:ln w="381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2" name="Line 590">
            <a:extLst>
              <a:ext uri="{FF2B5EF4-FFF2-40B4-BE49-F238E27FC236}">
                <a16:creationId xmlns:a16="http://schemas.microsoft.com/office/drawing/2014/main" id="{137E825D-9DD3-3445-AB6E-7FE9B171865C}"/>
              </a:ext>
            </a:extLst>
          </p:cNvPr>
          <p:cNvSpPr>
            <a:spLocks noChangeShapeType="1"/>
          </p:cNvSpPr>
          <p:nvPr/>
        </p:nvSpPr>
        <p:spPr bwMode="auto">
          <a:xfrm flipV="1">
            <a:off x="3316518" y="5098605"/>
            <a:ext cx="0" cy="499867"/>
          </a:xfrm>
          <a:prstGeom prst="line">
            <a:avLst/>
          </a:prstGeom>
          <a:noFill/>
          <a:ln w="381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3" name="Line 591">
            <a:extLst>
              <a:ext uri="{FF2B5EF4-FFF2-40B4-BE49-F238E27FC236}">
                <a16:creationId xmlns:a16="http://schemas.microsoft.com/office/drawing/2014/main" id="{D3A97B33-AE1B-5F4A-92B2-40BF32856E47}"/>
              </a:ext>
            </a:extLst>
          </p:cNvPr>
          <p:cNvSpPr>
            <a:spLocks noChangeShapeType="1"/>
          </p:cNvSpPr>
          <p:nvPr/>
        </p:nvSpPr>
        <p:spPr bwMode="auto">
          <a:xfrm flipH="1">
            <a:off x="3014401" y="5595724"/>
            <a:ext cx="601490" cy="0"/>
          </a:xfrm>
          <a:prstGeom prst="line">
            <a:avLst/>
          </a:prstGeom>
          <a:noFill/>
          <a:ln w="381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4" name="Line 592">
            <a:extLst>
              <a:ext uri="{FF2B5EF4-FFF2-40B4-BE49-F238E27FC236}">
                <a16:creationId xmlns:a16="http://schemas.microsoft.com/office/drawing/2014/main" id="{5F8B779C-48E5-1343-B9F7-9B5408AF4F26}"/>
              </a:ext>
            </a:extLst>
          </p:cNvPr>
          <p:cNvSpPr>
            <a:spLocks noChangeShapeType="1"/>
          </p:cNvSpPr>
          <p:nvPr/>
        </p:nvSpPr>
        <p:spPr bwMode="auto">
          <a:xfrm flipV="1">
            <a:off x="6233326" y="5098605"/>
            <a:ext cx="0" cy="499867"/>
          </a:xfrm>
          <a:prstGeom prst="line">
            <a:avLst/>
          </a:prstGeom>
          <a:noFill/>
          <a:ln w="381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5" name="Line 593">
            <a:extLst>
              <a:ext uri="{FF2B5EF4-FFF2-40B4-BE49-F238E27FC236}">
                <a16:creationId xmlns:a16="http://schemas.microsoft.com/office/drawing/2014/main" id="{F9AD78DB-499D-E64D-BD1B-5DA6A9095554}"/>
              </a:ext>
            </a:extLst>
          </p:cNvPr>
          <p:cNvSpPr>
            <a:spLocks noChangeShapeType="1"/>
          </p:cNvSpPr>
          <p:nvPr/>
        </p:nvSpPr>
        <p:spPr bwMode="auto">
          <a:xfrm flipH="1">
            <a:off x="5933956" y="5595724"/>
            <a:ext cx="601488" cy="0"/>
          </a:xfrm>
          <a:prstGeom prst="line">
            <a:avLst/>
          </a:prstGeom>
          <a:noFill/>
          <a:ln w="381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6" name="Line 594">
            <a:extLst>
              <a:ext uri="{FF2B5EF4-FFF2-40B4-BE49-F238E27FC236}">
                <a16:creationId xmlns:a16="http://schemas.microsoft.com/office/drawing/2014/main" id="{3E6DA7A6-42C5-3948-B365-8F3EAB2A08B1}"/>
              </a:ext>
            </a:extLst>
          </p:cNvPr>
          <p:cNvSpPr>
            <a:spLocks noChangeShapeType="1"/>
          </p:cNvSpPr>
          <p:nvPr/>
        </p:nvSpPr>
        <p:spPr bwMode="auto">
          <a:xfrm flipV="1">
            <a:off x="9152882" y="5098605"/>
            <a:ext cx="0" cy="499867"/>
          </a:xfrm>
          <a:prstGeom prst="line">
            <a:avLst/>
          </a:prstGeom>
          <a:noFill/>
          <a:ln w="38100" cap="flat">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7" name="Line 595">
            <a:extLst>
              <a:ext uri="{FF2B5EF4-FFF2-40B4-BE49-F238E27FC236}">
                <a16:creationId xmlns:a16="http://schemas.microsoft.com/office/drawing/2014/main" id="{56BCE9DA-0E0F-9542-A15B-6F349546DE14}"/>
              </a:ext>
            </a:extLst>
          </p:cNvPr>
          <p:cNvSpPr>
            <a:spLocks noChangeShapeType="1"/>
          </p:cNvSpPr>
          <p:nvPr/>
        </p:nvSpPr>
        <p:spPr bwMode="auto">
          <a:xfrm flipH="1">
            <a:off x="8853510" y="5595724"/>
            <a:ext cx="601490" cy="0"/>
          </a:xfrm>
          <a:prstGeom prst="line">
            <a:avLst/>
          </a:prstGeom>
          <a:noFill/>
          <a:ln w="38100" cap="flat">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8" name="Line 596">
            <a:extLst>
              <a:ext uri="{FF2B5EF4-FFF2-40B4-BE49-F238E27FC236}">
                <a16:creationId xmlns:a16="http://schemas.microsoft.com/office/drawing/2014/main" id="{2526629D-8225-9F45-A24B-4BC2947C7FD8}"/>
              </a:ext>
            </a:extLst>
          </p:cNvPr>
          <p:cNvSpPr>
            <a:spLocks noChangeShapeType="1"/>
          </p:cNvSpPr>
          <p:nvPr/>
        </p:nvSpPr>
        <p:spPr bwMode="auto">
          <a:xfrm>
            <a:off x="7694477" y="3653933"/>
            <a:ext cx="0" cy="494374"/>
          </a:xfrm>
          <a:prstGeom prst="line">
            <a:avLst/>
          </a:prstGeom>
          <a:noFill/>
          <a:ln w="381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9" name="Line 597">
            <a:extLst>
              <a:ext uri="{FF2B5EF4-FFF2-40B4-BE49-F238E27FC236}">
                <a16:creationId xmlns:a16="http://schemas.microsoft.com/office/drawing/2014/main" id="{A02CB542-3C31-8B47-8B8C-EEDA52FD8213}"/>
              </a:ext>
            </a:extLst>
          </p:cNvPr>
          <p:cNvSpPr>
            <a:spLocks noChangeShapeType="1"/>
          </p:cNvSpPr>
          <p:nvPr/>
        </p:nvSpPr>
        <p:spPr bwMode="auto">
          <a:xfrm>
            <a:off x="7395107" y="3653934"/>
            <a:ext cx="595995" cy="0"/>
          </a:xfrm>
          <a:prstGeom prst="line">
            <a:avLst/>
          </a:prstGeom>
          <a:noFill/>
          <a:ln w="38100" cap="flat">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0" name="TextBox 9">
            <a:extLst>
              <a:ext uri="{FF2B5EF4-FFF2-40B4-BE49-F238E27FC236}">
                <a16:creationId xmlns:a16="http://schemas.microsoft.com/office/drawing/2014/main" id="{7A340176-0651-0C43-B683-C72351FBDB2B}"/>
              </a:ext>
            </a:extLst>
          </p:cNvPr>
          <p:cNvSpPr txBox="1"/>
          <p:nvPr/>
        </p:nvSpPr>
        <p:spPr>
          <a:xfrm>
            <a:off x="1570252" y="4297915"/>
            <a:ext cx="573898"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1</a:t>
            </a:r>
          </a:p>
        </p:txBody>
      </p:sp>
      <p:sp>
        <p:nvSpPr>
          <p:cNvPr id="11" name="TextBox 10">
            <a:extLst>
              <a:ext uri="{FF2B5EF4-FFF2-40B4-BE49-F238E27FC236}">
                <a16:creationId xmlns:a16="http://schemas.microsoft.com/office/drawing/2014/main" id="{12516608-9868-4A4E-B8BD-A8A05E14E112}"/>
              </a:ext>
            </a:extLst>
          </p:cNvPr>
          <p:cNvSpPr txBox="1"/>
          <p:nvPr/>
        </p:nvSpPr>
        <p:spPr>
          <a:xfrm>
            <a:off x="3031115" y="4297915"/>
            <a:ext cx="573898"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2</a:t>
            </a:r>
          </a:p>
        </p:txBody>
      </p:sp>
      <p:sp>
        <p:nvSpPr>
          <p:cNvPr id="21" name="TextBox 20">
            <a:extLst>
              <a:ext uri="{FF2B5EF4-FFF2-40B4-BE49-F238E27FC236}">
                <a16:creationId xmlns:a16="http://schemas.microsoft.com/office/drawing/2014/main" id="{131A0459-1F61-CF4B-9ADD-BDA87EBC3175}"/>
              </a:ext>
            </a:extLst>
          </p:cNvPr>
          <p:cNvSpPr txBox="1"/>
          <p:nvPr/>
        </p:nvSpPr>
        <p:spPr>
          <a:xfrm>
            <a:off x="4489801" y="4297915"/>
            <a:ext cx="573898"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3</a:t>
            </a:r>
          </a:p>
        </p:txBody>
      </p:sp>
      <p:sp>
        <p:nvSpPr>
          <p:cNvPr id="22" name="TextBox 21">
            <a:extLst>
              <a:ext uri="{FF2B5EF4-FFF2-40B4-BE49-F238E27FC236}">
                <a16:creationId xmlns:a16="http://schemas.microsoft.com/office/drawing/2014/main" id="{1C0DEE7E-1B5B-4949-85B6-63E62106B0F3}"/>
              </a:ext>
            </a:extLst>
          </p:cNvPr>
          <p:cNvSpPr txBox="1"/>
          <p:nvPr/>
        </p:nvSpPr>
        <p:spPr>
          <a:xfrm>
            <a:off x="5950664" y="4297915"/>
            <a:ext cx="573898"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4</a:t>
            </a:r>
          </a:p>
        </p:txBody>
      </p:sp>
      <p:sp>
        <p:nvSpPr>
          <p:cNvPr id="27" name="TextBox 26">
            <a:extLst>
              <a:ext uri="{FF2B5EF4-FFF2-40B4-BE49-F238E27FC236}">
                <a16:creationId xmlns:a16="http://schemas.microsoft.com/office/drawing/2014/main" id="{435E80D2-D50A-3C45-AE9C-643457487E26}"/>
              </a:ext>
            </a:extLst>
          </p:cNvPr>
          <p:cNvSpPr txBox="1"/>
          <p:nvPr/>
        </p:nvSpPr>
        <p:spPr>
          <a:xfrm>
            <a:off x="7413073" y="4297915"/>
            <a:ext cx="573898"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5</a:t>
            </a:r>
          </a:p>
        </p:txBody>
      </p:sp>
      <p:sp>
        <p:nvSpPr>
          <p:cNvPr id="28" name="TextBox 27">
            <a:extLst>
              <a:ext uri="{FF2B5EF4-FFF2-40B4-BE49-F238E27FC236}">
                <a16:creationId xmlns:a16="http://schemas.microsoft.com/office/drawing/2014/main" id="{586DBAE4-EA0D-D54A-B275-80F0E3F13A48}"/>
              </a:ext>
            </a:extLst>
          </p:cNvPr>
          <p:cNvSpPr txBox="1"/>
          <p:nvPr/>
        </p:nvSpPr>
        <p:spPr>
          <a:xfrm>
            <a:off x="8873936" y="4297915"/>
            <a:ext cx="573898" cy="661720"/>
          </a:xfrm>
          <a:prstGeom prst="rect">
            <a:avLst/>
          </a:prstGeom>
          <a:noFill/>
        </p:spPr>
        <p:txBody>
          <a:bodyPr wrap="square" rtlCol="0" anchor="ctr">
            <a:spAutoFit/>
          </a:bodyPr>
          <a:lstStyle/>
          <a:p>
            <a:pPr algn="ctr"/>
            <a:r>
              <a:rPr lang="en-US" sz="3700" b="1" spc="-145" dirty="0">
                <a:solidFill>
                  <a:schemeClr val="bg1"/>
                </a:solidFill>
                <a:latin typeface="Poppins" pitchFamily="2" charset="77"/>
                <a:cs typeface="Poppins" pitchFamily="2" charset="77"/>
              </a:rPr>
              <a:t>6</a:t>
            </a:r>
          </a:p>
        </p:txBody>
      </p:sp>
      <p:sp>
        <p:nvSpPr>
          <p:cNvPr id="2" name="Rectangle 12">
            <a:extLst>
              <a:ext uri="{FF2B5EF4-FFF2-40B4-BE49-F238E27FC236}">
                <a16:creationId xmlns:a16="http://schemas.microsoft.com/office/drawing/2014/main" id="{ECB4A6F1-A2DE-EC6D-1ABE-B0EE37339A3A}"/>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Ensuring your holiday is protected</a:t>
            </a:r>
            <a:endParaRPr lang="en-GB" sz="3600" dirty="0">
              <a:solidFill>
                <a:srgbClr val="391C66"/>
              </a:solidFill>
              <a:latin typeface="Aptos Display" panose="020B0004020202020204" pitchFamily="34" charset="0"/>
              <a:cs typeface="+mn-cs"/>
            </a:endParaRPr>
          </a:p>
        </p:txBody>
      </p:sp>
      <p:sp>
        <p:nvSpPr>
          <p:cNvPr id="3" name="TextBox 2">
            <a:extLst>
              <a:ext uri="{FF2B5EF4-FFF2-40B4-BE49-F238E27FC236}">
                <a16:creationId xmlns:a16="http://schemas.microsoft.com/office/drawing/2014/main" id="{0755E427-602C-86D8-9D3A-AB1CE6BD9262}"/>
              </a:ext>
            </a:extLst>
          </p:cNvPr>
          <p:cNvSpPr txBox="1"/>
          <p:nvPr/>
        </p:nvSpPr>
        <p:spPr>
          <a:xfrm>
            <a:off x="725267" y="1539806"/>
            <a:ext cx="10837816" cy="369332"/>
          </a:xfrm>
          <a:prstGeom prst="rect">
            <a:avLst/>
          </a:prstGeom>
          <a:noFill/>
        </p:spPr>
        <p:txBody>
          <a:bodyPr wrap="square" rtlCol="0">
            <a:spAutoFit/>
          </a:bodyPr>
          <a:lstStyle/>
          <a:p>
            <a:r>
              <a:rPr lang="en-GB" dirty="0"/>
              <a:t>Before booking a package holiday, you should check if it has ATOL protection</a:t>
            </a:r>
          </a:p>
        </p:txBody>
      </p:sp>
      <p:sp>
        <p:nvSpPr>
          <p:cNvPr id="4" name="TextBox 3">
            <a:extLst>
              <a:ext uri="{FF2B5EF4-FFF2-40B4-BE49-F238E27FC236}">
                <a16:creationId xmlns:a16="http://schemas.microsoft.com/office/drawing/2014/main" id="{67770099-63A3-DD9E-A0B8-FE9F079372B3}"/>
              </a:ext>
            </a:extLst>
          </p:cNvPr>
          <p:cNvSpPr txBox="1"/>
          <p:nvPr/>
        </p:nvSpPr>
        <p:spPr>
          <a:xfrm>
            <a:off x="567924" y="2555845"/>
            <a:ext cx="2427477" cy="830997"/>
          </a:xfrm>
          <a:prstGeom prst="rect">
            <a:avLst/>
          </a:prstGeom>
          <a:noFill/>
        </p:spPr>
        <p:txBody>
          <a:bodyPr vert="horz" wrap="square" rtlCol="0">
            <a:spAutoFit/>
          </a:bodyPr>
          <a:lstStyle/>
          <a:p>
            <a:pPr algn="ctr"/>
            <a:r>
              <a:rPr lang="en-GB" sz="1600" dirty="0"/>
              <a:t>Protects you if a travel company ceases trading before or during your trip</a:t>
            </a:r>
          </a:p>
        </p:txBody>
      </p:sp>
      <p:sp>
        <p:nvSpPr>
          <p:cNvPr id="5" name="TextBox 4">
            <a:extLst>
              <a:ext uri="{FF2B5EF4-FFF2-40B4-BE49-F238E27FC236}">
                <a16:creationId xmlns:a16="http://schemas.microsoft.com/office/drawing/2014/main" id="{BE72FFC4-A358-116D-F9D5-C5F721450B5F}"/>
              </a:ext>
            </a:extLst>
          </p:cNvPr>
          <p:cNvSpPr txBox="1"/>
          <p:nvPr/>
        </p:nvSpPr>
        <p:spPr>
          <a:xfrm>
            <a:off x="2144150" y="5617403"/>
            <a:ext cx="2217859" cy="830997"/>
          </a:xfrm>
          <a:prstGeom prst="rect">
            <a:avLst/>
          </a:prstGeom>
          <a:noFill/>
        </p:spPr>
        <p:txBody>
          <a:bodyPr vert="horz" wrap="square" rtlCol="0">
            <a:spAutoFit/>
          </a:bodyPr>
          <a:lstStyle>
            <a:defPPr>
              <a:defRPr lang="en-US"/>
            </a:defPPr>
            <a:lvl1pPr algn="ctr">
              <a:defRPr sz="1600"/>
            </a:lvl1pPr>
          </a:lstStyle>
          <a:p>
            <a:r>
              <a:rPr lang="en-GB" dirty="0"/>
              <a:t>Covers package holidays that include flights</a:t>
            </a:r>
          </a:p>
        </p:txBody>
      </p:sp>
      <p:sp>
        <p:nvSpPr>
          <p:cNvPr id="14" name="TextBox 13">
            <a:extLst>
              <a:ext uri="{FF2B5EF4-FFF2-40B4-BE49-F238E27FC236}">
                <a16:creationId xmlns:a16="http://schemas.microsoft.com/office/drawing/2014/main" id="{8CA1D17B-64E1-BF33-8290-EA198180EFAD}"/>
              </a:ext>
            </a:extLst>
          </p:cNvPr>
          <p:cNvSpPr txBox="1"/>
          <p:nvPr/>
        </p:nvSpPr>
        <p:spPr>
          <a:xfrm>
            <a:off x="3710510" y="2555845"/>
            <a:ext cx="2062206" cy="1077218"/>
          </a:xfrm>
          <a:prstGeom prst="rect">
            <a:avLst/>
          </a:prstGeom>
          <a:noFill/>
        </p:spPr>
        <p:txBody>
          <a:bodyPr vert="horz" wrap="square" rtlCol="0">
            <a:spAutoFit/>
          </a:bodyPr>
          <a:lstStyle>
            <a:defPPr>
              <a:defRPr lang="en-US"/>
            </a:defPPr>
            <a:lvl1pPr algn="ctr">
              <a:defRPr sz="1600"/>
            </a:lvl1pPr>
          </a:lstStyle>
          <a:p>
            <a:r>
              <a:rPr lang="en-GB" dirty="0"/>
              <a:t>Ensures you either get a refund or are brought home if stranded abroad</a:t>
            </a:r>
          </a:p>
        </p:txBody>
      </p:sp>
      <p:sp>
        <p:nvSpPr>
          <p:cNvPr id="15" name="TextBox 14">
            <a:extLst>
              <a:ext uri="{FF2B5EF4-FFF2-40B4-BE49-F238E27FC236}">
                <a16:creationId xmlns:a16="http://schemas.microsoft.com/office/drawing/2014/main" id="{71975E19-3CD4-CE8A-B2C3-4ED17FF901F9}"/>
              </a:ext>
            </a:extLst>
          </p:cNvPr>
          <p:cNvSpPr txBox="1"/>
          <p:nvPr/>
        </p:nvSpPr>
        <p:spPr>
          <a:xfrm>
            <a:off x="4973765" y="5617403"/>
            <a:ext cx="2467654" cy="830997"/>
          </a:xfrm>
          <a:prstGeom prst="rect">
            <a:avLst/>
          </a:prstGeom>
          <a:noFill/>
        </p:spPr>
        <p:txBody>
          <a:bodyPr vert="horz" wrap="square" rtlCol="0">
            <a:spAutoFit/>
          </a:bodyPr>
          <a:lstStyle>
            <a:defPPr>
              <a:defRPr lang="en-US"/>
            </a:defPPr>
            <a:lvl1pPr algn="ctr">
              <a:defRPr sz="1600"/>
            </a:lvl1pPr>
          </a:lstStyle>
          <a:p>
            <a:r>
              <a:rPr lang="en-GB" dirty="0"/>
              <a:t>Check your booking includes an ATOL certificate</a:t>
            </a:r>
          </a:p>
        </p:txBody>
      </p:sp>
      <p:sp>
        <p:nvSpPr>
          <p:cNvPr id="16" name="TextBox 15">
            <a:extLst>
              <a:ext uri="{FF2B5EF4-FFF2-40B4-BE49-F238E27FC236}">
                <a16:creationId xmlns:a16="http://schemas.microsoft.com/office/drawing/2014/main" id="{2503DFDE-C593-5B66-519D-E94CA26CFBAE}"/>
              </a:ext>
            </a:extLst>
          </p:cNvPr>
          <p:cNvSpPr txBox="1"/>
          <p:nvPr/>
        </p:nvSpPr>
        <p:spPr>
          <a:xfrm>
            <a:off x="6689529" y="2555845"/>
            <a:ext cx="1938912" cy="830997"/>
          </a:xfrm>
          <a:prstGeom prst="rect">
            <a:avLst/>
          </a:prstGeom>
          <a:noFill/>
        </p:spPr>
        <p:txBody>
          <a:bodyPr vert="horz" wrap="square" rtlCol="0">
            <a:spAutoFit/>
          </a:bodyPr>
          <a:lstStyle>
            <a:defPPr>
              <a:defRPr lang="en-US"/>
            </a:defPPr>
            <a:lvl1pPr algn="ctr">
              <a:defRPr sz="1600"/>
            </a:lvl1pPr>
          </a:lstStyle>
          <a:p>
            <a:r>
              <a:rPr lang="en-GB" dirty="0"/>
              <a:t>Look for the ATOL logo and a valid licence number</a:t>
            </a:r>
          </a:p>
        </p:txBody>
      </p:sp>
      <p:sp>
        <p:nvSpPr>
          <p:cNvPr id="17" name="TextBox 16">
            <a:extLst>
              <a:ext uri="{FF2B5EF4-FFF2-40B4-BE49-F238E27FC236}">
                <a16:creationId xmlns:a16="http://schemas.microsoft.com/office/drawing/2014/main" id="{8059CAEB-CB18-F1FB-3A29-A8C234279230}"/>
              </a:ext>
            </a:extLst>
          </p:cNvPr>
          <p:cNvSpPr txBox="1"/>
          <p:nvPr/>
        </p:nvSpPr>
        <p:spPr>
          <a:xfrm>
            <a:off x="7591219" y="5617403"/>
            <a:ext cx="2773238" cy="1077218"/>
          </a:xfrm>
          <a:prstGeom prst="rect">
            <a:avLst/>
          </a:prstGeom>
          <a:noFill/>
        </p:spPr>
        <p:txBody>
          <a:bodyPr vert="horz" wrap="square" rtlCol="0">
            <a:spAutoFit/>
          </a:bodyPr>
          <a:lstStyle>
            <a:defPPr>
              <a:defRPr lang="en-US"/>
            </a:defPPr>
            <a:lvl1pPr algn="ctr">
              <a:defRPr sz="1600"/>
            </a:lvl1pPr>
          </a:lstStyle>
          <a:p>
            <a:r>
              <a:rPr lang="en-GB" dirty="0"/>
              <a:t>Not all bookings are covered — flights booked directly with an airline are not normally covered</a:t>
            </a:r>
          </a:p>
        </p:txBody>
      </p:sp>
    </p:spTree>
    <p:extLst>
      <p:ext uri="{BB962C8B-B14F-4D97-AF65-F5344CB8AC3E}">
        <p14:creationId xmlns:p14="http://schemas.microsoft.com/office/powerpoint/2010/main" val="1171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BFADD125-00F6-D1C6-2009-5933D486AD28}"/>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Buy your travel insurance early</a:t>
            </a:r>
            <a:endParaRPr lang="en-GB" sz="3600" dirty="0">
              <a:solidFill>
                <a:srgbClr val="391C66"/>
              </a:solidFill>
              <a:latin typeface="Aptos Display" panose="020B0004020202020204" pitchFamily="34" charset="0"/>
              <a:cs typeface="+mn-cs"/>
            </a:endParaRPr>
          </a:p>
        </p:txBody>
      </p:sp>
      <p:sp>
        <p:nvSpPr>
          <p:cNvPr id="9" name="Oval 8">
            <a:extLst>
              <a:ext uri="{FF2B5EF4-FFF2-40B4-BE49-F238E27FC236}">
                <a16:creationId xmlns:a16="http://schemas.microsoft.com/office/drawing/2014/main" id="{A027AFDC-D680-4088-D669-25F5C745418B}"/>
              </a:ext>
            </a:extLst>
          </p:cNvPr>
          <p:cNvSpPr/>
          <p:nvPr/>
        </p:nvSpPr>
        <p:spPr>
          <a:xfrm>
            <a:off x="5094030" y="5020989"/>
            <a:ext cx="2175677" cy="535792"/>
          </a:xfrm>
          <a:prstGeom prst="ellipse">
            <a:avLst/>
          </a:prstGeom>
          <a:solidFill>
            <a:schemeClr val="bg1">
              <a:lumMod val="65000"/>
            </a:schemeClr>
          </a:solidFill>
          <a:ln>
            <a:noFill/>
          </a:ln>
          <a:effectLst>
            <a:softEdge rad="190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938C202-EA55-2711-9989-95AF58ABB079}"/>
              </a:ext>
            </a:extLst>
          </p:cNvPr>
          <p:cNvSpPr/>
          <p:nvPr/>
        </p:nvSpPr>
        <p:spPr>
          <a:xfrm>
            <a:off x="5262641" y="3283369"/>
            <a:ext cx="1833243" cy="1833243"/>
          </a:xfrm>
          <a:prstGeom prst="ellipse">
            <a:avLst/>
          </a:prstGeom>
          <a:blipFill>
            <a:blip r:embed="rId2"/>
            <a:stretch>
              <a:fillRect/>
            </a:stretch>
          </a:blipFill>
          <a:ln>
            <a:noFill/>
          </a:ln>
          <a:effectLst/>
          <a:scene3d>
            <a:camera prst="orthographicFront"/>
            <a:lightRig rig="soft" dir="t"/>
          </a:scene3d>
          <a:sp3d prstMaterial="plastic">
            <a:bevelT w="915670" h="915670"/>
            <a:bevelB w="915670" h="915670"/>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p>
        </p:txBody>
      </p:sp>
      <p:grpSp>
        <p:nvGrpSpPr>
          <p:cNvPr id="11" name="Group 10">
            <a:extLst>
              <a:ext uri="{FF2B5EF4-FFF2-40B4-BE49-F238E27FC236}">
                <a16:creationId xmlns:a16="http://schemas.microsoft.com/office/drawing/2014/main" id="{ED39CD20-D5EB-86E1-3627-C727CA5F51D7}"/>
              </a:ext>
            </a:extLst>
          </p:cNvPr>
          <p:cNvGrpSpPr/>
          <p:nvPr/>
        </p:nvGrpSpPr>
        <p:grpSpPr>
          <a:xfrm>
            <a:off x="5340082" y="2969087"/>
            <a:ext cx="1902527" cy="966514"/>
            <a:chOff x="3653315" y="2569147"/>
            <a:chExt cx="1902527" cy="966514"/>
          </a:xfrm>
        </p:grpSpPr>
        <p:sp>
          <p:nvSpPr>
            <p:cNvPr id="12" name="Freeform: Shape 11">
              <a:extLst>
                <a:ext uri="{FF2B5EF4-FFF2-40B4-BE49-F238E27FC236}">
                  <a16:creationId xmlns:a16="http://schemas.microsoft.com/office/drawing/2014/main" id="{B2A1A1EF-F189-5840-DA83-4FD027837FE5}"/>
                </a:ext>
              </a:extLst>
            </p:cNvPr>
            <p:cNvSpPr/>
            <p:nvPr/>
          </p:nvSpPr>
          <p:spPr>
            <a:xfrm rot="20020700">
              <a:off x="3653315" y="2750144"/>
              <a:ext cx="641706" cy="360393"/>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513B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14" name="Freeform: Shape 13">
              <a:extLst>
                <a:ext uri="{FF2B5EF4-FFF2-40B4-BE49-F238E27FC236}">
                  <a16:creationId xmlns:a16="http://schemas.microsoft.com/office/drawing/2014/main" id="{F12E441F-A9AA-7854-0C24-6FF3820B318F}"/>
                </a:ext>
              </a:extLst>
            </p:cNvPr>
            <p:cNvSpPr/>
            <p:nvPr/>
          </p:nvSpPr>
          <p:spPr>
            <a:xfrm>
              <a:off x="3722598" y="2569147"/>
              <a:ext cx="1833244" cy="966514"/>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grpSp>
      <p:grpSp>
        <p:nvGrpSpPr>
          <p:cNvPr id="16" name="Group 15">
            <a:extLst>
              <a:ext uri="{FF2B5EF4-FFF2-40B4-BE49-F238E27FC236}">
                <a16:creationId xmlns:a16="http://schemas.microsoft.com/office/drawing/2014/main" id="{DE2D68A8-9E9D-F279-392B-C976E4E94187}"/>
              </a:ext>
            </a:extLst>
          </p:cNvPr>
          <p:cNvGrpSpPr/>
          <p:nvPr/>
        </p:nvGrpSpPr>
        <p:grpSpPr>
          <a:xfrm>
            <a:off x="6256588" y="3781091"/>
            <a:ext cx="1101689" cy="1833244"/>
            <a:chOff x="4569821" y="3381151"/>
            <a:chExt cx="1101689" cy="1833244"/>
          </a:xfrm>
        </p:grpSpPr>
        <p:sp>
          <p:nvSpPr>
            <p:cNvPr id="17" name="Freeform: Shape 16">
              <a:extLst>
                <a:ext uri="{FF2B5EF4-FFF2-40B4-BE49-F238E27FC236}">
                  <a16:creationId xmlns:a16="http://schemas.microsoft.com/office/drawing/2014/main" id="{59B92E16-C265-54E7-C85C-254DF974EAE2}"/>
                </a:ext>
              </a:extLst>
            </p:cNvPr>
            <p:cNvSpPr/>
            <p:nvPr/>
          </p:nvSpPr>
          <p:spPr>
            <a:xfrm rot="5620700">
              <a:off x="5170461" y="3602655"/>
              <a:ext cx="641706" cy="360393"/>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0060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18" name="Freeform: Shape 17">
              <a:extLst>
                <a:ext uri="{FF2B5EF4-FFF2-40B4-BE49-F238E27FC236}">
                  <a16:creationId xmlns:a16="http://schemas.microsoft.com/office/drawing/2014/main" id="{5DE11915-818B-C9F9-2C9D-880C8BFE4096}"/>
                </a:ext>
              </a:extLst>
            </p:cNvPr>
            <p:cNvSpPr/>
            <p:nvPr/>
          </p:nvSpPr>
          <p:spPr>
            <a:xfrm rot="7200000">
              <a:off x="4136456" y="3814516"/>
              <a:ext cx="1833244" cy="966514"/>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grpSp>
      <p:grpSp>
        <p:nvGrpSpPr>
          <p:cNvPr id="20" name="Group 19">
            <a:extLst>
              <a:ext uri="{FF2B5EF4-FFF2-40B4-BE49-F238E27FC236}">
                <a16:creationId xmlns:a16="http://schemas.microsoft.com/office/drawing/2014/main" id="{19114D57-86B8-0946-23E2-64F6CF782144}"/>
              </a:ext>
            </a:extLst>
          </p:cNvPr>
          <p:cNvGrpSpPr/>
          <p:nvPr/>
        </p:nvGrpSpPr>
        <p:grpSpPr>
          <a:xfrm>
            <a:off x="4989122" y="3509088"/>
            <a:ext cx="1030927" cy="1833244"/>
            <a:chOff x="3302355" y="3109148"/>
            <a:chExt cx="1030927" cy="1833244"/>
          </a:xfrm>
        </p:grpSpPr>
        <p:sp>
          <p:nvSpPr>
            <p:cNvPr id="21" name="Freeform: Shape 20">
              <a:extLst>
                <a:ext uri="{FF2B5EF4-FFF2-40B4-BE49-F238E27FC236}">
                  <a16:creationId xmlns:a16="http://schemas.microsoft.com/office/drawing/2014/main" id="{466F7566-BA2E-2A67-CD00-991B4AE7370D}"/>
                </a:ext>
              </a:extLst>
            </p:cNvPr>
            <p:cNvSpPr/>
            <p:nvPr/>
          </p:nvSpPr>
          <p:spPr>
            <a:xfrm rot="12820700">
              <a:off x="3691576" y="4482558"/>
              <a:ext cx="641706" cy="360393"/>
            </a:xfrm>
            <a:custGeom>
              <a:avLst/>
              <a:gdLst>
                <a:gd name="connsiteX0" fmla="*/ 311087 w 548266"/>
                <a:gd name="connsiteY0" fmla="*/ 60369 h 307916"/>
                <a:gd name="connsiteX1" fmla="*/ 514144 w 548266"/>
                <a:gd name="connsiteY1" fmla="*/ 210302 h 307916"/>
                <a:gd name="connsiteX2" fmla="*/ 548266 w 548266"/>
                <a:gd name="connsiteY2" fmla="*/ 253323 h 307916"/>
                <a:gd name="connsiteX3" fmla="*/ 541154 w 548266"/>
                <a:gd name="connsiteY3" fmla="*/ 251061 h 307916"/>
                <a:gd name="connsiteX4" fmla="*/ 91612 w 548266"/>
                <a:gd name="connsiteY4" fmla="*/ 266834 h 307916"/>
                <a:gd name="connsiteX5" fmla="*/ 0 w 548266"/>
                <a:gd name="connsiteY5" fmla="*/ 307916 h 307916"/>
                <a:gd name="connsiteX6" fmla="*/ 0 w 548266"/>
                <a:gd name="connsiteY6" fmla="*/ 184661 h 307916"/>
                <a:gd name="connsiteX7" fmla="*/ 61252 w 548266"/>
                <a:gd name="connsiteY7" fmla="*/ 36787 h 307916"/>
                <a:gd name="connsiteX8" fmla="*/ 115814 w 548266"/>
                <a:gd name="connsiteY8" fmla="*/ 0 h 307916"/>
                <a:gd name="connsiteX9" fmla="*/ 173955 w 548266"/>
                <a:gd name="connsiteY9" fmla="*/ 9096 h 307916"/>
                <a:gd name="connsiteX10" fmla="*/ 311087 w 548266"/>
                <a:gd name="connsiteY10" fmla="*/ 60369 h 30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266" h="307916">
                  <a:moveTo>
                    <a:pt x="311087" y="60369"/>
                  </a:moveTo>
                  <a:cubicBezTo>
                    <a:pt x="389345" y="99083"/>
                    <a:pt x="457418" y="150229"/>
                    <a:pt x="514144" y="210302"/>
                  </a:cubicBezTo>
                  <a:lnTo>
                    <a:pt x="548266" y="253323"/>
                  </a:lnTo>
                  <a:lnTo>
                    <a:pt x="541154" y="251061"/>
                  </a:lnTo>
                  <a:cubicBezTo>
                    <a:pt x="390191" y="211296"/>
                    <a:pt x="234015" y="218693"/>
                    <a:pt x="91612" y="266834"/>
                  </a:cubicBezTo>
                  <a:lnTo>
                    <a:pt x="0" y="307916"/>
                  </a:lnTo>
                  <a:lnTo>
                    <a:pt x="0" y="184661"/>
                  </a:lnTo>
                  <a:cubicBezTo>
                    <a:pt x="0" y="126913"/>
                    <a:pt x="23407" y="74631"/>
                    <a:pt x="61252" y="36787"/>
                  </a:cubicBezTo>
                  <a:lnTo>
                    <a:pt x="115814" y="0"/>
                  </a:lnTo>
                  <a:lnTo>
                    <a:pt x="173955" y="9096"/>
                  </a:lnTo>
                  <a:cubicBezTo>
                    <a:pt x="220441" y="21230"/>
                    <a:pt x="266368" y="38247"/>
                    <a:pt x="311087" y="60369"/>
                  </a:cubicBezTo>
                  <a:close/>
                </a:path>
              </a:pathLst>
            </a:custGeom>
            <a:solidFill>
              <a:srgbClr val="486F0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sp>
          <p:nvSpPr>
            <p:cNvPr id="22" name="Freeform: Shape 21">
              <a:extLst>
                <a:ext uri="{FF2B5EF4-FFF2-40B4-BE49-F238E27FC236}">
                  <a16:creationId xmlns:a16="http://schemas.microsoft.com/office/drawing/2014/main" id="{21238A81-0ED5-3B66-65CE-5AA1208BCD9F}"/>
                </a:ext>
              </a:extLst>
            </p:cNvPr>
            <p:cNvSpPr/>
            <p:nvPr/>
          </p:nvSpPr>
          <p:spPr>
            <a:xfrm rot="14400000">
              <a:off x="2868990" y="3542513"/>
              <a:ext cx="1833244" cy="966514"/>
            </a:xfrm>
            <a:custGeom>
              <a:avLst/>
              <a:gdLst>
                <a:gd name="connsiteX0" fmla="*/ 662491 w 1566302"/>
                <a:gd name="connsiteY0" fmla="*/ 0 h 825779"/>
                <a:gd name="connsiteX1" fmla="*/ 1508130 w 1566302"/>
                <a:gd name="connsiteY1" fmla="*/ 449623 h 825779"/>
                <a:gd name="connsiteX2" fmla="*/ 1566302 w 1566302"/>
                <a:gd name="connsiteY2" fmla="*/ 556796 h 825779"/>
                <a:gd name="connsiteX3" fmla="*/ 1553622 w 1566302"/>
                <a:gd name="connsiteY3" fmla="*/ 554839 h 825779"/>
                <a:gd name="connsiteX4" fmla="*/ 1479730 w 1566302"/>
                <a:gd name="connsiteY4" fmla="*/ 551065 h 825779"/>
                <a:gd name="connsiteX5" fmla="*/ 968708 w 1566302"/>
                <a:gd name="connsiteY5" fmla="*/ 765140 h 825779"/>
                <a:gd name="connsiteX6" fmla="*/ 919237 w 1566302"/>
                <a:gd name="connsiteY6" fmla="*/ 825779 h 825779"/>
                <a:gd name="connsiteX7" fmla="*/ 916125 w 1566302"/>
                <a:gd name="connsiteY7" fmla="*/ 794552 h 825779"/>
                <a:gd name="connsiteX8" fmla="*/ 208113 w 1566302"/>
                <a:gd name="connsiteY8" fmla="*/ 210957 h 825779"/>
                <a:gd name="connsiteX9" fmla="*/ 62465 w 1566302"/>
                <a:gd name="connsiteY9" fmla="*/ 225806 h 825779"/>
                <a:gd name="connsiteX10" fmla="*/ 0 w 1566302"/>
                <a:gd name="connsiteY10" fmla="*/ 245417 h 825779"/>
                <a:gd name="connsiteX11" fmla="*/ 13800 w 1566302"/>
                <a:gd name="connsiteY11" fmla="*/ 232874 h 825779"/>
                <a:gd name="connsiteX12" fmla="*/ 662491 w 1566302"/>
                <a:gd name="connsiteY12" fmla="*/ 0 h 82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6302" h="825779">
                  <a:moveTo>
                    <a:pt x="662491" y="0"/>
                  </a:moveTo>
                  <a:cubicBezTo>
                    <a:pt x="1014506" y="0"/>
                    <a:pt x="1324864" y="178353"/>
                    <a:pt x="1508130" y="449623"/>
                  </a:cubicBezTo>
                  <a:lnTo>
                    <a:pt x="1566302" y="556796"/>
                  </a:lnTo>
                  <a:lnTo>
                    <a:pt x="1553622" y="554839"/>
                  </a:lnTo>
                  <a:cubicBezTo>
                    <a:pt x="1529327" y="552343"/>
                    <a:pt x="1504676" y="551065"/>
                    <a:pt x="1479730" y="551065"/>
                  </a:cubicBezTo>
                  <a:cubicBezTo>
                    <a:pt x="1280164" y="551065"/>
                    <a:pt x="1099490" y="632873"/>
                    <a:pt x="968708" y="765140"/>
                  </a:cubicBezTo>
                  <a:lnTo>
                    <a:pt x="919237" y="825779"/>
                  </a:lnTo>
                  <a:lnTo>
                    <a:pt x="916125" y="794552"/>
                  </a:lnTo>
                  <a:cubicBezTo>
                    <a:pt x="848736" y="461495"/>
                    <a:pt x="557355" y="210957"/>
                    <a:pt x="208113" y="210957"/>
                  </a:cubicBezTo>
                  <a:cubicBezTo>
                    <a:pt x="158222" y="210957"/>
                    <a:pt x="109511" y="216070"/>
                    <a:pt x="62465" y="225806"/>
                  </a:cubicBezTo>
                  <a:lnTo>
                    <a:pt x="0" y="245417"/>
                  </a:lnTo>
                  <a:lnTo>
                    <a:pt x="13800" y="232874"/>
                  </a:lnTo>
                  <a:cubicBezTo>
                    <a:pt x="190083" y="87393"/>
                    <a:pt x="416081" y="0"/>
                    <a:pt x="662491" y="0"/>
                  </a:cubicBezTo>
                  <a:close/>
                </a:path>
              </a:pathLst>
            </a:cu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dirty="0"/>
            </a:p>
          </p:txBody>
        </p:sp>
      </p:grpSp>
      <p:sp>
        <p:nvSpPr>
          <p:cNvPr id="30" name="TextBox 29">
            <a:extLst>
              <a:ext uri="{FF2B5EF4-FFF2-40B4-BE49-F238E27FC236}">
                <a16:creationId xmlns:a16="http://schemas.microsoft.com/office/drawing/2014/main" id="{DAEB422F-12B8-43B2-D8F8-DD3DA01A0004}"/>
              </a:ext>
            </a:extLst>
          </p:cNvPr>
          <p:cNvSpPr txBox="1"/>
          <p:nvPr/>
        </p:nvSpPr>
        <p:spPr>
          <a:xfrm>
            <a:off x="3467708" y="2480344"/>
            <a:ext cx="5256584" cy="369332"/>
          </a:xfrm>
          <a:prstGeom prst="rect">
            <a:avLst/>
          </a:prstGeom>
          <a:noFill/>
        </p:spPr>
        <p:txBody>
          <a:bodyPr vert="horz" wrap="square" rtlCol="0">
            <a:spAutoFit/>
          </a:bodyPr>
          <a:lstStyle/>
          <a:p>
            <a:pPr marL="285750" indent="-285750" algn="ctr"/>
            <a:r>
              <a:rPr lang="en-GB" dirty="0"/>
              <a:t>Covers you if you need to cancel before travelling</a:t>
            </a:r>
          </a:p>
        </p:txBody>
      </p:sp>
      <p:sp>
        <p:nvSpPr>
          <p:cNvPr id="31" name="TextBox 30">
            <a:extLst>
              <a:ext uri="{FF2B5EF4-FFF2-40B4-BE49-F238E27FC236}">
                <a16:creationId xmlns:a16="http://schemas.microsoft.com/office/drawing/2014/main" id="{7CB464A4-41C1-442D-B180-FB7CEC3B3632}"/>
              </a:ext>
            </a:extLst>
          </p:cNvPr>
          <p:cNvSpPr txBox="1"/>
          <p:nvPr/>
        </p:nvSpPr>
        <p:spPr>
          <a:xfrm>
            <a:off x="7438318" y="4653136"/>
            <a:ext cx="3770250" cy="646331"/>
          </a:xfrm>
          <a:prstGeom prst="rect">
            <a:avLst/>
          </a:prstGeom>
          <a:noFill/>
        </p:spPr>
        <p:txBody>
          <a:bodyPr vert="horz" wrap="square" rtlCol="0">
            <a:spAutoFit/>
          </a:bodyPr>
          <a:lstStyle/>
          <a:p>
            <a:r>
              <a:rPr lang="en-GB" dirty="0"/>
              <a:t>Protection starts from booking, not departure</a:t>
            </a:r>
          </a:p>
        </p:txBody>
      </p:sp>
      <p:sp>
        <p:nvSpPr>
          <p:cNvPr id="32" name="TextBox 31">
            <a:extLst>
              <a:ext uri="{FF2B5EF4-FFF2-40B4-BE49-F238E27FC236}">
                <a16:creationId xmlns:a16="http://schemas.microsoft.com/office/drawing/2014/main" id="{880BD5C1-2D20-366A-E6C3-4A992D807356}"/>
              </a:ext>
            </a:extLst>
          </p:cNvPr>
          <p:cNvSpPr txBox="1"/>
          <p:nvPr/>
        </p:nvSpPr>
        <p:spPr>
          <a:xfrm>
            <a:off x="596607" y="4653136"/>
            <a:ext cx="4154797" cy="923330"/>
          </a:xfrm>
          <a:prstGeom prst="rect">
            <a:avLst/>
          </a:prstGeom>
          <a:noFill/>
        </p:spPr>
        <p:txBody>
          <a:bodyPr vert="horz" wrap="square" rtlCol="0">
            <a:spAutoFit/>
          </a:bodyPr>
          <a:lstStyle/>
          <a:p>
            <a:pPr marL="285750" indent="-285750" algn="r"/>
            <a:r>
              <a:rPr lang="en-GB"/>
              <a:t>If you become ill or injured before taking out insurance, you may not be covered for it</a:t>
            </a:r>
          </a:p>
        </p:txBody>
      </p:sp>
      <p:sp>
        <p:nvSpPr>
          <p:cNvPr id="3" name="TextBox 2">
            <a:extLst>
              <a:ext uri="{FF2B5EF4-FFF2-40B4-BE49-F238E27FC236}">
                <a16:creationId xmlns:a16="http://schemas.microsoft.com/office/drawing/2014/main" id="{DBFC83D4-3CDD-16B0-B768-2068E22B6334}"/>
              </a:ext>
            </a:extLst>
          </p:cNvPr>
          <p:cNvSpPr txBox="1"/>
          <p:nvPr/>
        </p:nvSpPr>
        <p:spPr>
          <a:xfrm>
            <a:off x="752161" y="1618592"/>
            <a:ext cx="10837816" cy="369332"/>
          </a:xfrm>
          <a:prstGeom prst="rect">
            <a:avLst/>
          </a:prstGeom>
          <a:noFill/>
        </p:spPr>
        <p:txBody>
          <a:bodyPr wrap="square" rtlCol="0">
            <a:spAutoFit/>
          </a:bodyPr>
          <a:lstStyle/>
          <a:p>
            <a:r>
              <a:rPr lang="en-GB" dirty="0"/>
              <a:t>You should consider taking out travel insurance for any holiday booking, and preferably as early as possible.</a:t>
            </a:r>
          </a:p>
        </p:txBody>
      </p:sp>
    </p:spTree>
    <p:extLst>
      <p:ext uri="{BB962C8B-B14F-4D97-AF65-F5344CB8AC3E}">
        <p14:creationId xmlns:p14="http://schemas.microsoft.com/office/powerpoint/2010/main" val="37016629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A05F6-0E54-EC0C-6F13-BAAA94D52586}"/>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EB027398-2F97-2EF4-DF3F-4AF3BB48605A}"/>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What should your policy cover?</a:t>
            </a:r>
            <a:endParaRPr lang="en-GB" sz="3600" dirty="0">
              <a:solidFill>
                <a:srgbClr val="391C66"/>
              </a:solidFill>
              <a:latin typeface="Aptos Display" panose="020B0004020202020204" pitchFamily="34" charset="0"/>
              <a:cs typeface="+mn-cs"/>
            </a:endParaRPr>
          </a:p>
        </p:txBody>
      </p:sp>
      <p:sp>
        <p:nvSpPr>
          <p:cNvPr id="5" name="TextBox 4">
            <a:extLst>
              <a:ext uri="{FF2B5EF4-FFF2-40B4-BE49-F238E27FC236}">
                <a16:creationId xmlns:a16="http://schemas.microsoft.com/office/drawing/2014/main" id="{54E91330-8292-8CB7-8B77-128813579DF0}"/>
              </a:ext>
            </a:extLst>
          </p:cNvPr>
          <p:cNvSpPr txBox="1"/>
          <p:nvPr/>
        </p:nvSpPr>
        <p:spPr>
          <a:xfrm>
            <a:off x="1817216" y="6165304"/>
            <a:ext cx="8712968" cy="369332"/>
          </a:xfrm>
          <a:prstGeom prst="rect">
            <a:avLst/>
          </a:prstGeom>
          <a:noFill/>
        </p:spPr>
        <p:txBody>
          <a:bodyPr wrap="square">
            <a:spAutoFit/>
          </a:bodyPr>
          <a:lstStyle/>
          <a:p>
            <a:pPr algn="ctr"/>
            <a:r>
              <a:rPr lang="en-GB" b="1" dirty="0"/>
              <a:t>Medical cover could be the most important component as costs can be very high.</a:t>
            </a:r>
          </a:p>
        </p:txBody>
      </p:sp>
      <p:sp>
        <p:nvSpPr>
          <p:cNvPr id="6" name="TextBox 5">
            <a:extLst>
              <a:ext uri="{FF2B5EF4-FFF2-40B4-BE49-F238E27FC236}">
                <a16:creationId xmlns:a16="http://schemas.microsoft.com/office/drawing/2014/main" id="{6BCC3416-0B08-3968-BF9A-689271F119AA}"/>
              </a:ext>
            </a:extLst>
          </p:cNvPr>
          <p:cNvSpPr txBox="1"/>
          <p:nvPr/>
        </p:nvSpPr>
        <p:spPr>
          <a:xfrm>
            <a:off x="767364" y="1988840"/>
            <a:ext cx="8712968" cy="369332"/>
          </a:xfrm>
          <a:prstGeom prst="rect">
            <a:avLst/>
          </a:prstGeom>
          <a:noFill/>
        </p:spPr>
        <p:txBody>
          <a:bodyPr wrap="square">
            <a:spAutoFit/>
          </a:bodyPr>
          <a:lstStyle/>
          <a:p>
            <a:r>
              <a:rPr lang="en-GB" dirty="0"/>
              <a:t>Look for a policy that includes cover for:</a:t>
            </a:r>
          </a:p>
        </p:txBody>
      </p:sp>
      <p:grpSp>
        <p:nvGrpSpPr>
          <p:cNvPr id="65" name="Group 64">
            <a:extLst>
              <a:ext uri="{FF2B5EF4-FFF2-40B4-BE49-F238E27FC236}">
                <a16:creationId xmlns:a16="http://schemas.microsoft.com/office/drawing/2014/main" id="{92482B8D-0799-7DF1-B4B6-EF36D071F7E5}"/>
              </a:ext>
            </a:extLst>
          </p:cNvPr>
          <p:cNvGrpSpPr/>
          <p:nvPr/>
        </p:nvGrpSpPr>
        <p:grpSpPr>
          <a:xfrm>
            <a:off x="757184" y="2585955"/>
            <a:ext cx="2935071" cy="2749514"/>
            <a:chOff x="757184" y="2585955"/>
            <a:chExt cx="2935071" cy="2749514"/>
          </a:xfrm>
        </p:grpSpPr>
        <p:grpSp>
          <p:nvGrpSpPr>
            <p:cNvPr id="9" name="Group 8">
              <a:extLst>
                <a:ext uri="{FF2B5EF4-FFF2-40B4-BE49-F238E27FC236}">
                  <a16:creationId xmlns:a16="http://schemas.microsoft.com/office/drawing/2014/main" id="{225F2BE5-EAE5-7FFB-5DF5-8F0EE7783BED}"/>
                </a:ext>
              </a:extLst>
            </p:cNvPr>
            <p:cNvGrpSpPr/>
            <p:nvPr/>
          </p:nvGrpSpPr>
          <p:grpSpPr>
            <a:xfrm>
              <a:off x="1355406" y="2601758"/>
              <a:ext cx="1534982" cy="1981718"/>
              <a:chOff x="-479841" y="1753082"/>
              <a:chExt cx="1534982" cy="1981718"/>
            </a:xfrm>
          </p:grpSpPr>
          <p:grpSp>
            <p:nvGrpSpPr>
              <p:cNvPr id="42" name="Group 41">
                <a:extLst>
                  <a:ext uri="{FF2B5EF4-FFF2-40B4-BE49-F238E27FC236}">
                    <a16:creationId xmlns:a16="http://schemas.microsoft.com/office/drawing/2014/main" id="{71E7615E-09DF-829E-A39C-D60B3D6938C2}"/>
                  </a:ext>
                </a:extLst>
              </p:cNvPr>
              <p:cNvGrpSpPr/>
              <p:nvPr/>
            </p:nvGrpSpPr>
            <p:grpSpPr>
              <a:xfrm>
                <a:off x="-385224" y="1827437"/>
                <a:ext cx="1355080" cy="1168176"/>
                <a:chOff x="3973512" y="2970869"/>
                <a:chExt cx="1402588" cy="1209129"/>
              </a:xfrm>
            </p:grpSpPr>
            <p:sp>
              <p:nvSpPr>
                <p:cNvPr id="46" name="Hexagon 45">
                  <a:extLst>
                    <a:ext uri="{FF2B5EF4-FFF2-40B4-BE49-F238E27FC236}">
                      <a16:creationId xmlns:a16="http://schemas.microsoft.com/office/drawing/2014/main" id="{01560A2D-1DE5-1864-A596-31C99F9A1CA2}"/>
                    </a:ext>
                  </a:extLst>
                </p:cNvPr>
                <p:cNvSpPr/>
                <p:nvPr/>
              </p:nvSpPr>
              <p:spPr>
                <a:xfrm>
                  <a:off x="3973512" y="2970870"/>
                  <a:ext cx="1402588" cy="1209128"/>
                </a:xfrm>
                <a:prstGeom prst="hexagon">
                  <a:avLst>
                    <a:gd name="adj" fmla="val 29121"/>
                    <a:gd name="vf" fmla="val 115470"/>
                  </a:avLst>
                </a:prstGeom>
                <a:solidFill>
                  <a:srgbClr val="7DC2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Hexagon 46">
                  <a:extLst>
                    <a:ext uri="{FF2B5EF4-FFF2-40B4-BE49-F238E27FC236}">
                      <a16:creationId xmlns:a16="http://schemas.microsoft.com/office/drawing/2014/main" id="{7980BBE3-353B-B54D-60A3-A34EBE3386B5}"/>
                    </a:ext>
                  </a:extLst>
                </p:cNvPr>
                <p:cNvSpPr/>
                <p:nvPr/>
              </p:nvSpPr>
              <p:spPr>
                <a:xfrm>
                  <a:off x="4143375" y="3117304"/>
                  <a:ext cx="1062862" cy="916260"/>
                </a:xfrm>
                <a:prstGeom prst="hexagon">
                  <a:avLst>
                    <a:gd name="adj" fmla="val 29121"/>
                    <a:gd name="vf" fmla="val 11547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1DAB1AF9-2C05-48BE-36A1-C238AB0DC664}"/>
                    </a:ext>
                  </a:extLst>
                </p:cNvPr>
                <p:cNvSpPr/>
                <p:nvPr/>
              </p:nvSpPr>
              <p:spPr>
                <a:xfrm>
                  <a:off x="4569237" y="2970869"/>
                  <a:ext cx="211138" cy="163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3" name="Isosceles Triangle 42">
                <a:extLst>
                  <a:ext uri="{FF2B5EF4-FFF2-40B4-BE49-F238E27FC236}">
                    <a16:creationId xmlns:a16="http://schemas.microsoft.com/office/drawing/2014/main" id="{3113B7D5-6D62-D597-E426-EA5A90565952}"/>
                  </a:ext>
                </a:extLst>
              </p:cNvPr>
              <p:cNvSpPr/>
              <p:nvPr/>
            </p:nvSpPr>
            <p:spPr>
              <a:xfrm rot="9141047">
                <a:off x="989860" y="2343314"/>
                <a:ext cx="65281" cy="5627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Freeform: Shape 43">
                <a:extLst>
                  <a:ext uri="{FF2B5EF4-FFF2-40B4-BE49-F238E27FC236}">
                    <a16:creationId xmlns:a16="http://schemas.microsoft.com/office/drawing/2014/main" id="{9AF4E797-1F11-2F23-20F1-1B2784765FEB}"/>
                  </a:ext>
                </a:extLst>
              </p:cNvPr>
              <p:cNvSpPr/>
              <p:nvPr/>
            </p:nvSpPr>
            <p:spPr>
              <a:xfrm>
                <a:off x="-479841" y="1753082"/>
                <a:ext cx="1485680" cy="1945906"/>
              </a:xfrm>
              <a:custGeom>
                <a:avLst/>
                <a:gdLst>
                  <a:gd name="connsiteX0" fmla="*/ 383491 w 1489490"/>
                  <a:gd name="connsiteY0" fmla="*/ 0 h 1323238"/>
                  <a:gd name="connsiteX1" fmla="*/ 1144099 w 1489490"/>
                  <a:gd name="connsiteY1" fmla="*/ 0 h 1323238"/>
                  <a:gd name="connsiteX2" fmla="*/ 1489490 w 1489490"/>
                  <a:gd name="connsiteY2" fmla="*/ 596531 h 1323238"/>
                  <a:gd name="connsiteX3" fmla="*/ 775799 w 1489490"/>
                  <a:gd name="connsiteY3" fmla="*/ 1323238 h 1323238"/>
                  <a:gd name="connsiteX4" fmla="*/ 772154 w 1489490"/>
                  <a:gd name="connsiteY4" fmla="*/ 1323179 h 1323238"/>
                  <a:gd name="connsiteX5" fmla="*/ 383491 w 1489490"/>
                  <a:gd name="connsiteY5" fmla="*/ 1316888 h 1323238"/>
                  <a:gd name="connsiteX6" fmla="*/ 0 w 1489490"/>
                  <a:gd name="connsiteY6" fmla="*/ 658444 h 1323238"/>
                  <a:gd name="connsiteX0" fmla="*/ 1489490 w 1580930"/>
                  <a:gd name="connsiteY0" fmla="*/ 596531 h 1323238"/>
                  <a:gd name="connsiteX1" fmla="*/ 775799 w 1580930"/>
                  <a:gd name="connsiteY1" fmla="*/ 1323238 h 1323238"/>
                  <a:gd name="connsiteX2" fmla="*/ 772154 w 1580930"/>
                  <a:gd name="connsiteY2" fmla="*/ 1323179 h 1323238"/>
                  <a:gd name="connsiteX3" fmla="*/ 383491 w 1580930"/>
                  <a:gd name="connsiteY3" fmla="*/ 1316888 h 1323238"/>
                  <a:gd name="connsiteX4" fmla="*/ 0 w 1580930"/>
                  <a:gd name="connsiteY4" fmla="*/ 658444 h 1323238"/>
                  <a:gd name="connsiteX5" fmla="*/ 383491 w 1580930"/>
                  <a:gd name="connsiteY5" fmla="*/ 0 h 1323238"/>
                  <a:gd name="connsiteX6" fmla="*/ 1144099 w 1580930"/>
                  <a:gd name="connsiteY6" fmla="*/ 0 h 1323238"/>
                  <a:gd name="connsiteX7" fmla="*/ 1580930 w 1580930"/>
                  <a:gd name="connsiteY7" fmla="*/ 687971 h 1323238"/>
                  <a:gd name="connsiteX0" fmla="*/ 781465 w 1580930"/>
                  <a:gd name="connsiteY0" fmla="*/ 1945906 h 1945906"/>
                  <a:gd name="connsiteX1" fmla="*/ 775799 w 1580930"/>
                  <a:gd name="connsiteY1" fmla="*/ 1323238 h 1945906"/>
                  <a:gd name="connsiteX2" fmla="*/ 772154 w 1580930"/>
                  <a:gd name="connsiteY2" fmla="*/ 1323179 h 1945906"/>
                  <a:gd name="connsiteX3" fmla="*/ 383491 w 1580930"/>
                  <a:gd name="connsiteY3" fmla="*/ 1316888 h 1945906"/>
                  <a:gd name="connsiteX4" fmla="*/ 0 w 1580930"/>
                  <a:gd name="connsiteY4" fmla="*/ 658444 h 1945906"/>
                  <a:gd name="connsiteX5" fmla="*/ 383491 w 1580930"/>
                  <a:gd name="connsiteY5" fmla="*/ 0 h 1945906"/>
                  <a:gd name="connsiteX6" fmla="*/ 1144099 w 1580930"/>
                  <a:gd name="connsiteY6" fmla="*/ 0 h 1945906"/>
                  <a:gd name="connsiteX7" fmla="*/ 1580930 w 1580930"/>
                  <a:gd name="connsiteY7" fmla="*/ 68797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5329 w 1485680"/>
                  <a:gd name="connsiteY2" fmla="*/ 131682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680" h="1945906">
                    <a:moveTo>
                      <a:pt x="781465" y="1945906"/>
                    </a:moveTo>
                    <a:cubicBezTo>
                      <a:pt x="779576" y="1738350"/>
                      <a:pt x="777688" y="1530794"/>
                      <a:pt x="775799" y="1323238"/>
                    </a:cubicBezTo>
                    <a:cubicBezTo>
                      <a:pt x="775642" y="1321102"/>
                      <a:pt x="775486" y="1318965"/>
                      <a:pt x="775329" y="1316829"/>
                    </a:cubicBezTo>
                    <a:lnTo>
                      <a:pt x="383491" y="1316888"/>
                    </a:lnTo>
                    <a:lnTo>
                      <a:pt x="0" y="658444"/>
                    </a:lnTo>
                    <a:lnTo>
                      <a:pt x="383491" y="0"/>
                    </a:lnTo>
                    <a:lnTo>
                      <a:pt x="1144099" y="0"/>
                    </a:lnTo>
                    <a:lnTo>
                      <a:pt x="1485680" y="592721"/>
                    </a:lnTo>
                  </a:path>
                </a:pathLst>
              </a:cu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45" name="Oval 44">
                <a:extLst>
                  <a:ext uri="{FF2B5EF4-FFF2-40B4-BE49-F238E27FC236}">
                    <a16:creationId xmlns:a16="http://schemas.microsoft.com/office/drawing/2014/main" id="{64C0D1D7-E68C-048D-A13B-B1039B25BC95}"/>
                  </a:ext>
                </a:extLst>
              </p:cNvPr>
              <p:cNvSpPr/>
              <p:nvPr/>
            </p:nvSpPr>
            <p:spPr>
              <a:xfrm>
                <a:off x="262999" y="3664950"/>
                <a:ext cx="69850" cy="69850"/>
              </a:xfrm>
              <a:prstGeom prst="ellipse">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255DA4A4-60F8-4347-121C-4CB0BCBFF5C7}"/>
                </a:ext>
              </a:extLst>
            </p:cNvPr>
            <p:cNvSpPr txBox="1"/>
            <p:nvPr/>
          </p:nvSpPr>
          <p:spPr>
            <a:xfrm>
              <a:off x="1931805" y="2585955"/>
              <a:ext cx="391513" cy="338554"/>
            </a:xfrm>
            <a:prstGeom prst="rect">
              <a:avLst/>
            </a:prstGeom>
            <a:noFill/>
          </p:spPr>
          <p:txBody>
            <a:bodyPr wrap="square" rtlCol="0">
              <a:spAutoFit/>
            </a:bodyPr>
            <a:lstStyle/>
            <a:p>
              <a:pPr algn="ctr"/>
              <a:r>
                <a:rPr lang="en-GB" sz="1600" dirty="0">
                  <a:latin typeface="Agency FB" panose="020B0503020202020204" pitchFamily="34" charset="0"/>
                </a:rPr>
                <a:t>01</a:t>
              </a:r>
            </a:p>
          </p:txBody>
        </p:sp>
        <p:pic>
          <p:nvPicPr>
            <p:cNvPr id="60" name="Graphic 59" descr="Sling with solid fill">
              <a:extLst>
                <a:ext uri="{FF2B5EF4-FFF2-40B4-BE49-F238E27FC236}">
                  <a16:creationId xmlns:a16="http://schemas.microsoft.com/office/drawing/2014/main" id="{A47B408B-9955-6730-A7E0-76CAACAAFD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815958" y="2947262"/>
              <a:ext cx="625876" cy="625876"/>
            </a:xfrm>
            <a:prstGeom prst="rect">
              <a:avLst/>
            </a:prstGeom>
          </p:spPr>
        </p:pic>
        <p:sp>
          <p:nvSpPr>
            <p:cNvPr id="61" name="TextBox 60">
              <a:extLst>
                <a:ext uri="{FF2B5EF4-FFF2-40B4-BE49-F238E27FC236}">
                  <a16:creationId xmlns:a16="http://schemas.microsoft.com/office/drawing/2014/main" id="{87A729F6-08F3-1438-BC3E-75D85CA1BE0A}"/>
                </a:ext>
              </a:extLst>
            </p:cNvPr>
            <p:cNvSpPr txBox="1"/>
            <p:nvPr/>
          </p:nvSpPr>
          <p:spPr>
            <a:xfrm>
              <a:off x="757184" y="4689138"/>
              <a:ext cx="2935071" cy="646331"/>
            </a:xfrm>
            <a:prstGeom prst="rect">
              <a:avLst/>
            </a:prstGeom>
            <a:noFill/>
          </p:spPr>
          <p:txBody>
            <a:bodyPr vert="horz" wrap="square" rtlCol="0">
              <a:spAutoFit/>
            </a:bodyPr>
            <a:lstStyle/>
            <a:p>
              <a:pPr algn="ctr"/>
              <a:r>
                <a:rPr lang="en-GB" dirty="0"/>
                <a:t>Emergency medical treatment abroad</a:t>
              </a:r>
            </a:p>
          </p:txBody>
        </p:sp>
      </p:grpSp>
      <p:grpSp>
        <p:nvGrpSpPr>
          <p:cNvPr id="66" name="Group 65">
            <a:extLst>
              <a:ext uri="{FF2B5EF4-FFF2-40B4-BE49-F238E27FC236}">
                <a16:creationId xmlns:a16="http://schemas.microsoft.com/office/drawing/2014/main" id="{BDC78FF6-8475-625D-B713-BAC4B65EEBE0}"/>
              </a:ext>
            </a:extLst>
          </p:cNvPr>
          <p:cNvGrpSpPr/>
          <p:nvPr/>
        </p:nvGrpSpPr>
        <p:grpSpPr>
          <a:xfrm>
            <a:off x="3720432" y="3244397"/>
            <a:ext cx="2085395" cy="2682396"/>
            <a:chOff x="3720432" y="3244397"/>
            <a:chExt cx="2085395" cy="2682396"/>
          </a:xfrm>
        </p:grpSpPr>
        <p:sp>
          <p:nvSpPr>
            <p:cNvPr id="39" name="Hexagon 38">
              <a:extLst>
                <a:ext uri="{FF2B5EF4-FFF2-40B4-BE49-F238E27FC236}">
                  <a16:creationId xmlns:a16="http://schemas.microsoft.com/office/drawing/2014/main" id="{07E80135-55D4-337C-2C9C-A4952DDE95C0}"/>
                </a:ext>
              </a:extLst>
            </p:cNvPr>
            <p:cNvSpPr/>
            <p:nvPr/>
          </p:nvSpPr>
          <p:spPr>
            <a:xfrm>
              <a:off x="4105222" y="3334556"/>
              <a:ext cx="1355080" cy="1168175"/>
            </a:xfrm>
            <a:prstGeom prst="hexagon">
              <a:avLst>
                <a:gd name="adj" fmla="val 29121"/>
                <a:gd name="vf" fmla="val 115470"/>
              </a:avLst>
            </a:prstGeom>
            <a:solidFill>
              <a:srgbClr val="00A5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Hexagon 39">
              <a:extLst>
                <a:ext uri="{FF2B5EF4-FFF2-40B4-BE49-F238E27FC236}">
                  <a16:creationId xmlns:a16="http://schemas.microsoft.com/office/drawing/2014/main" id="{7A85777E-6B2A-ADF2-4214-935F206FD452}"/>
                </a:ext>
              </a:extLst>
            </p:cNvPr>
            <p:cNvSpPr/>
            <p:nvPr/>
          </p:nvSpPr>
          <p:spPr>
            <a:xfrm>
              <a:off x="4269331" y="3476030"/>
              <a:ext cx="1026861" cy="885226"/>
            </a:xfrm>
            <a:prstGeom prst="hexagon">
              <a:avLst>
                <a:gd name="adj" fmla="val 29121"/>
                <a:gd name="vf" fmla="val 11547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8DB4795-EAAC-97A4-E25F-780E69835240}"/>
                </a:ext>
              </a:extLst>
            </p:cNvPr>
            <p:cNvSpPr/>
            <p:nvPr/>
          </p:nvSpPr>
          <p:spPr>
            <a:xfrm>
              <a:off x="4680769" y="3334555"/>
              <a:ext cx="203986" cy="158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91B46FC9-605D-6F3E-D9FA-B1A20614383F}"/>
                </a:ext>
              </a:extLst>
            </p:cNvPr>
            <p:cNvSpPr/>
            <p:nvPr/>
          </p:nvSpPr>
          <p:spPr>
            <a:xfrm rot="9141047">
              <a:off x="5480306" y="3850432"/>
              <a:ext cx="65281" cy="5627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Freeform: Shape 36">
              <a:extLst>
                <a:ext uri="{FF2B5EF4-FFF2-40B4-BE49-F238E27FC236}">
                  <a16:creationId xmlns:a16="http://schemas.microsoft.com/office/drawing/2014/main" id="{5502AB04-9C2A-B831-7CB3-BDDD9964E738}"/>
                </a:ext>
              </a:extLst>
            </p:cNvPr>
            <p:cNvSpPr/>
            <p:nvPr/>
          </p:nvSpPr>
          <p:spPr>
            <a:xfrm>
              <a:off x="4010605" y="3260200"/>
              <a:ext cx="1485680" cy="1945906"/>
            </a:xfrm>
            <a:custGeom>
              <a:avLst/>
              <a:gdLst>
                <a:gd name="connsiteX0" fmla="*/ 383491 w 1489490"/>
                <a:gd name="connsiteY0" fmla="*/ 0 h 1323238"/>
                <a:gd name="connsiteX1" fmla="*/ 1144099 w 1489490"/>
                <a:gd name="connsiteY1" fmla="*/ 0 h 1323238"/>
                <a:gd name="connsiteX2" fmla="*/ 1489490 w 1489490"/>
                <a:gd name="connsiteY2" fmla="*/ 596531 h 1323238"/>
                <a:gd name="connsiteX3" fmla="*/ 775799 w 1489490"/>
                <a:gd name="connsiteY3" fmla="*/ 1323238 h 1323238"/>
                <a:gd name="connsiteX4" fmla="*/ 772154 w 1489490"/>
                <a:gd name="connsiteY4" fmla="*/ 1323179 h 1323238"/>
                <a:gd name="connsiteX5" fmla="*/ 383491 w 1489490"/>
                <a:gd name="connsiteY5" fmla="*/ 1316888 h 1323238"/>
                <a:gd name="connsiteX6" fmla="*/ 0 w 1489490"/>
                <a:gd name="connsiteY6" fmla="*/ 658444 h 1323238"/>
                <a:gd name="connsiteX0" fmla="*/ 1489490 w 1580930"/>
                <a:gd name="connsiteY0" fmla="*/ 596531 h 1323238"/>
                <a:gd name="connsiteX1" fmla="*/ 775799 w 1580930"/>
                <a:gd name="connsiteY1" fmla="*/ 1323238 h 1323238"/>
                <a:gd name="connsiteX2" fmla="*/ 772154 w 1580930"/>
                <a:gd name="connsiteY2" fmla="*/ 1323179 h 1323238"/>
                <a:gd name="connsiteX3" fmla="*/ 383491 w 1580930"/>
                <a:gd name="connsiteY3" fmla="*/ 1316888 h 1323238"/>
                <a:gd name="connsiteX4" fmla="*/ 0 w 1580930"/>
                <a:gd name="connsiteY4" fmla="*/ 658444 h 1323238"/>
                <a:gd name="connsiteX5" fmla="*/ 383491 w 1580930"/>
                <a:gd name="connsiteY5" fmla="*/ 0 h 1323238"/>
                <a:gd name="connsiteX6" fmla="*/ 1144099 w 1580930"/>
                <a:gd name="connsiteY6" fmla="*/ 0 h 1323238"/>
                <a:gd name="connsiteX7" fmla="*/ 1580930 w 1580930"/>
                <a:gd name="connsiteY7" fmla="*/ 687971 h 1323238"/>
                <a:gd name="connsiteX0" fmla="*/ 781465 w 1580930"/>
                <a:gd name="connsiteY0" fmla="*/ 1945906 h 1945906"/>
                <a:gd name="connsiteX1" fmla="*/ 775799 w 1580930"/>
                <a:gd name="connsiteY1" fmla="*/ 1323238 h 1945906"/>
                <a:gd name="connsiteX2" fmla="*/ 772154 w 1580930"/>
                <a:gd name="connsiteY2" fmla="*/ 1323179 h 1945906"/>
                <a:gd name="connsiteX3" fmla="*/ 383491 w 1580930"/>
                <a:gd name="connsiteY3" fmla="*/ 1316888 h 1945906"/>
                <a:gd name="connsiteX4" fmla="*/ 0 w 1580930"/>
                <a:gd name="connsiteY4" fmla="*/ 658444 h 1945906"/>
                <a:gd name="connsiteX5" fmla="*/ 383491 w 1580930"/>
                <a:gd name="connsiteY5" fmla="*/ 0 h 1945906"/>
                <a:gd name="connsiteX6" fmla="*/ 1144099 w 1580930"/>
                <a:gd name="connsiteY6" fmla="*/ 0 h 1945906"/>
                <a:gd name="connsiteX7" fmla="*/ 1580930 w 1580930"/>
                <a:gd name="connsiteY7" fmla="*/ 68797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5329 w 1485680"/>
                <a:gd name="connsiteY2" fmla="*/ 131682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680" h="1945906">
                  <a:moveTo>
                    <a:pt x="781465" y="1945906"/>
                  </a:moveTo>
                  <a:cubicBezTo>
                    <a:pt x="779576" y="1738350"/>
                    <a:pt x="777688" y="1530794"/>
                    <a:pt x="775799" y="1323238"/>
                  </a:cubicBezTo>
                  <a:cubicBezTo>
                    <a:pt x="775642" y="1321102"/>
                    <a:pt x="775486" y="1318965"/>
                    <a:pt x="775329" y="1316829"/>
                  </a:cubicBezTo>
                  <a:lnTo>
                    <a:pt x="383491" y="1316888"/>
                  </a:lnTo>
                  <a:lnTo>
                    <a:pt x="0" y="658444"/>
                  </a:lnTo>
                  <a:lnTo>
                    <a:pt x="383491" y="0"/>
                  </a:lnTo>
                  <a:lnTo>
                    <a:pt x="1144099" y="0"/>
                  </a:lnTo>
                  <a:lnTo>
                    <a:pt x="1485680" y="592721"/>
                  </a:lnTo>
                </a:path>
              </a:pathLst>
            </a:cu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38" name="Oval 37">
              <a:extLst>
                <a:ext uri="{FF2B5EF4-FFF2-40B4-BE49-F238E27FC236}">
                  <a16:creationId xmlns:a16="http://schemas.microsoft.com/office/drawing/2014/main" id="{8EEA766C-A3DF-DFAA-2E22-A76864935E92}"/>
                </a:ext>
              </a:extLst>
            </p:cNvPr>
            <p:cNvSpPr/>
            <p:nvPr/>
          </p:nvSpPr>
          <p:spPr>
            <a:xfrm>
              <a:off x="4753445" y="5172068"/>
              <a:ext cx="69850" cy="69850"/>
            </a:xfrm>
            <a:prstGeom prst="ellipse">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8993B9A-62CD-1B7C-0D99-45BAF14CE74F}"/>
                </a:ext>
              </a:extLst>
            </p:cNvPr>
            <p:cNvSpPr txBox="1"/>
            <p:nvPr/>
          </p:nvSpPr>
          <p:spPr>
            <a:xfrm>
              <a:off x="4590995" y="3244397"/>
              <a:ext cx="391513" cy="338554"/>
            </a:xfrm>
            <a:prstGeom prst="rect">
              <a:avLst/>
            </a:prstGeom>
            <a:noFill/>
          </p:spPr>
          <p:txBody>
            <a:bodyPr wrap="square" rtlCol="0">
              <a:spAutoFit/>
            </a:bodyPr>
            <a:lstStyle/>
            <a:p>
              <a:pPr algn="ctr"/>
              <a:r>
                <a:rPr lang="en-GB" sz="1600" dirty="0">
                  <a:latin typeface="Agency FB" panose="020B0503020202020204" pitchFamily="34" charset="0"/>
                </a:rPr>
                <a:t>02</a:t>
              </a:r>
            </a:p>
          </p:txBody>
        </p:sp>
        <p:pic>
          <p:nvPicPr>
            <p:cNvPr id="58" name="Graphic 57" descr="Close with solid fill">
              <a:extLst>
                <a:ext uri="{FF2B5EF4-FFF2-40B4-BE49-F238E27FC236}">
                  <a16:creationId xmlns:a16="http://schemas.microsoft.com/office/drawing/2014/main" id="{AA09262E-EF7D-F746-CEB6-00A4BC66F74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84853" y="3614318"/>
              <a:ext cx="625876" cy="625876"/>
            </a:xfrm>
            <a:prstGeom prst="rect">
              <a:avLst/>
            </a:prstGeom>
          </p:spPr>
        </p:pic>
        <p:sp>
          <p:nvSpPr>
            <p:cNvPr id="62" name="TextBox 61">
              <a:extLst>
                <a:ext uri="{FF2B5EF4-FFF2-40B4-BE49-F238E27FC236}">
                  <a16:creationId xmlns:a16="http://schemas.microsoft.com/office/drawing/2014/main" id="{552CA94C-A47A-6470-8499-560B94839799}"/>
                </a:ext>
              </a:extLst>
            </p:cNvPr>
            <p:cNvSpPr txBox="1"/>
            <p:nvPr/>
          </p:nvSpPr>
          <p:spPr>
            <a:xfrm>
              <a:off x="3720432" y="5280462"/>
              <a:ext cx="2085395" cy="646331"/>
            </a:xfrm>
            <a:prstGeom prst="rect">
              <a:avLst/>
            </a:prstGeom>
            <a:noFill/>
          </p:spPr>
          <p:txBody>
            <a:bodyPr vert="horz" wrap="square" rtlCol="0">
              <a:spAutoFit/>
            </a:bodyPr>
            <a:lstStyle>
              <a:defPPr>
                <a:defRPr lang="en-US"/>
              </a:defPPr>
              <a:lvl1pPr algn="ctr">
                <a:defRPr/>
              </a:lvl1pPr>
            </a:lstStyle>
            <a:p>
              <a:r>
                <a:rPr lang="en-GB" dirty="0"/>
                <a:t>Cancellation and curtailment</a:t>
              </a:r>
            </a:p>
          </p:txBody>
        </p:sp>
      </p:grpSp>
      <p:grpSp>
        <p:nvGrpSpPr>
          <p:cNvPr id="67" name="Group 66">
            <a:extLst>
              <a:ext uri="{FF2B5EF4-FFF2-40B4-BE49-F238E27FC236}">
                <a16:creationId xmlns:a16="http://schemas.microsoft.com/office/drawing/2014/main" id="{F68BA7C8-E238-FFE3-58A6-32ACD9E514CB}"/>
              </a:ext>
            </a:extLst>
          </p:cNvPr>
          <p:cNvGrpSpPr/>
          <p:nvPr/>
        </p:nvGrpSpPr>
        <p:grpSpPr>
          <a:xfrm>
            <a:off x="6582574" y="2576511"/>
            <a:ext cx="1831062" cy="2991023"/>
            <a:chOff x="6582574" y="2576511"/>
            <a:chExt cx="1831062" cy="2991023"/>
          </a:xfrm>
        </p:grpSpPr>
        <p:sp>
          <p:nvSpPr>
            <p:cNvPr id="32" name="Hexagon 31">
              <a:extLst>
                <a:ext uri="{FF2B5EF4-FFF2-40B4-BE49-F238E27FC236}">
                  <a16:creationId xmlns:a16="http://schemas.microsoft.com/office/drawing/2014/main" id="{14AA55CA-0C9B-DEFC-855E-DE689740E3B0}"/>
                </a:ext>
              </a:extLst>
            </p:cNvPr>
            <p:cNvSpPr/>
            <p:nvPr/>
          </p:nvSpPr>
          <p:spPr>
            <a:xfrm>
              <a:off x="6760421" y="2676114"/>
              <a:ext cx="1355080" cy="1168175"/>
            </a:xfrm>
            <a:prstGeom prst="hexagon">
              <a:avLst>
                <a:gd name="adj" fmla="val 29121"/>
                <a:gd name="vf" fmla="val 115470"/>
              </a:avLst>
            </a:prstGeom>
            <a:solidFill>
              <a:srgbClr val="9875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Hexagon 32">
              <a:extLst>
                <a:ext uri="{FF2B5EF4-FFF2-40B4-BE49-F238E27FC236}">
                  <a16:creationId xmlns:a16="http://schemas.microsoft.com/office/drawing/2014/main" id="{93BBB6EE-44AF-DA8A-DE4A-04DABCF42B51}"/>
                </a:ext>
              </a:extLst>
            </p:cNvPr>
            <p:cNvSpPr/>
            <p:nvPr/>
          </p:nvSpPr>
          <p:spPr>
            <a:xfrm>
              <a:off x="6924530" y="2817588"/>
              <a:ext cx="1026861" cy="885226"/>
            </a:xfrm>
            <a:prstGeom prst="hexagon">
              <a:avLst>
                <a:gd name="adj" fmla="val 29121"/>
                <a:gd name="vf" fmla="val 11547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49E784FD-698B-5326-D55D-126C38C56041}"/>
                </a:ext>
              </a:extLst>
            </p:cNvPr>
            <p:cNvSpPr/>
            <p:nvPr/>
          </p:nvSpPr>
          <p:spPr>
            <a:xfrm>
              <a:off x="7335968" y="2676113"/>
              <a:ext cx="203986" cy="1582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1DB8F7B1-46C8-BA01-2524-754B14D30CE9}"/>
                </a:ext>
              </a:extLst>
            </p:cNvPr>
            <p:cNvSpPr/>
            <p:nvPr/>
          </p:nvSpPr>
          <p:spPr>
            <a:xfrm rot="9141047">
              <a:off x="8135505" y="3191990"/>
              <a:ext cx="65281" cy="5627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04C9C69B-BFEB-386A-F558-B356854C095B}"/>
                </a:ext>
              </a:extLst>
            </p:cNvPr>
            <p:cNvSpPr/>
            <p:nvPr/>
          </p:nvSpPr>
          <p:spPr>
            <a:xfrm>
              <a:off x="6665804" y="2601758"/>
              <a:ext cx="1485680" cy="1945906"/>
            </a:xfrm>
            <a:custGeom>
              <a:avLst/>
              <a:gdLst>
                <a:gd name="connsiteX0" fmla="*/ 383491 w 1489490"/>
                <a:gd name="connsiteY0" fmla="*/ 0 h 1323238"/>
                <a:gd name="connsiteX1" fmla="*/ 1144099 w 1489490"/>
                <a:gd name="connsiteY1" fmla="*/ 0 h 1323238"/>
                <a:gd name="connsiteX2" fmla="*/ 1489490 w 1489490"/>
                <a:gd name="connsiteY2" fmla="*/ 596531 h 1323238"/>
                <a:gd name="connsiteX3" fmla="*/ 775799 w 1489490"/>
                <a:gd name="connsiteY3" fmla="*/ 1323238 h 1323238"/>
                <a:gd name="connsiteX4" fmla="*/ 772154 w 1489490"/>
                <a:gd name="connsiteY4" fmla="*/ 1323179 h 1323238"/>
                <a:gd name="connsiteX5" fmla="*/ 383491 w 1489490"/>
                <a:gd name="connsiteY5" fmla="*/ 1316888 h 1323238"/>
                <a:gd name="connsiteX6" fmla="*/ 0 w 1489490"/>
                <a:gd name="connsiteY6" fmla="*/ 658444 h 1323238"/>
                <a:gd name="connsiteX0" fmla="*/ 1489490 w 1580930"/>
                <a:gd name="connsiteY0" fmla="*/ 596531 h 1323238"/>
                <a:gd name="connsiteX1" fmla="*/ 775799 w 1580930"/>
                <a:gd name="connsiteY1" fmla="*/ 1323238 h 1323238"/>
                <a:gd name="connsiteX2" fmla="*/ 772154 w 1580930"/>
                <a:gd name="connsiteY2" fmla="*/ 1323179 h 1323238"/>
                <a:gd name="connsiteX3" fmla="*/ 383491 w 1580930"/>
                <a:gd name="connsiteY3" fmla="*/ 1316888 h 1323238"/>
                <a:gd name="connsiteX4" fmla="*/ 0 w 1580930"/>
                <a:gd name="connsiteY4" fmla="*/ 658444 h 1323238"/>
                <a:gd name="connsiteX5" fmla="*/ 383491 w 1580930"/>
                <a:gd name="connsiteY5" fmla="*/ 0 h 1323238"/>
                <a:gd name="connsiteX6" fmla="*/ 1144099 w 1580930"/>
                <a:gd name="connsiteY6" fmla="*/ 0 h 1323238"/>
                <a:gd name="connsiteX7" fmla="*/ 1580930 w 1580930"/>
                <a:gd name="connsiteY7" fmla="*/ 687971 h 1323238"/>
                <a:gd name="connsiteX0" fmla="*/ 781465 w 1580930"/>
                <a:gd name="connsiteY0" fmla="*/ 1945906 h 1945906"/>
                <a:gd name="connsiteX1" fmla="*/ 775799 w 1580930"/>
                <a:gd name="connsiteY1" fmla="*/ 1323238 h 1945906"/>
                <a:gd name="connsiteX2" fmla="*/ 772154 w 1580930"/>
                <a:gd name="connsiteY2" fmla="*/ 1323179 h 1945906"/>
                <a:gd name="connsiteX3" fmla="*/ 383491 w 1580930"/>
                <a:gd name="connsiteY3" fmla="*/ 1316888 h 1945906"/>
                <a:gd name="connsiteX4" fmla="*/ 0 w 1580930"/>
                <a:gd name="connsiteY4" fmla="*/ 658444 h 1945906"/>
                <a:gd name="connsiteX5" fmla="*/ 383491 w 1580930"/>
                <a:gd name="connsiteY5" fmla="*/ 0 h 1945906"/>
                <a:gd name="connsiteX6" fmla="*/ 1144099 w 1580930"/>
                <a:gd name="connsiteY6" fmla="*/ 0 h 1945906"/>
                <a:gd name="connsiteX7" fmla="*/ 1580930 w 1580930"/>
                <a:gd name="connsiteY7" fmla="*/ 68797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5329 w 1485680"/>
                <a:gd name="connsiteY2" fmla="*/ 131682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680" h="1945906">
                  <a:moveTo>
                    <a:pt x="781465" y="1945906"/>
                  </a:moveTo>
                  <a:cubicBezTo>
                    <a:pt x="779576" y="1738350"/>
                    <a:pt x="777688" y="1530794"/>
                    <a:pt x="775799" y="1323238"/>
                  </a:cubicBezTo>
                  <a:cubicBezTo>
                    <a:pt x="775642" y="1321102"/>
                    <a:pt x="775486" y="1318965"/>
                    <a:pt x="775329" y="1316829"/>
                  </a:cubicBezTo>
                  <a:lnTo>
                    <a:pt x="383491" y="1316888"/>
                  </a:lnTo>
                  <a:lnTo>
                    <a:pt x="0" y="658444"/>
                  </a:lnTo>
                  <a:lnTo>
                    <a:pt x="383491" y="0"/>
                  </a:lnTo>
                  <a:lnTo>
                    <a:pt x="1144099" y="0"/>
                  </a:lnTo>
                  <a:lnTo>
                    <a:pt x="1485680" y="592721"/>
                  </a:lnTo>
                </a:path>
              </a:pathLst>
            </a:cu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31" name="Oval 30">
              <a:extLst>
                <a:ext uri="{FF2B5EF4-FFF2-40B4-BE49-F238E27FC236}">
                  <a16:creationId xmlns:a16="http://schemas.microsoft.com/office/drawing/2014/main" id="{A1EC7A0D-148B-1F54-A9C9-3214E8D89474}"/>
                </a:ext>
              </a:extLst>
            </p:cNvPr>
            <p:cNvSpPr/>
            <p:nvPr/>
          </p:nvSpPr>
          <p:spPr>
            <a:xfrm>
              <a:off x="7408644" y="4513626"/>
              <a:ext cx="69850" cy="69850"/>
            </a:xfrm>
            <a:prstGeom prst="ellipse">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F783C4A-6551-7438-5B9C-6450BB406026}"/>
                </a:ext>
              </a:extLst>
            </p:cNvPr>
            <p:cNvSpPr txBox="1"/>
            <p:nvPr/>
          </p:nvSpPr>
          <p:spPr>
            <a:xfrm>
              <a:off x="7242203" y="2576511"/>
              <a:ext cx="391513" cy="338554"/>
            </a:xfrm>
            <a:prstGeom prst="rect">
              <a:avLst/>
            </a:prstGeom>
            <a:noFill/>
          </p:spPr>
          <p:txBody>
            <a:bodyPr wrap="square" rtlCol="0">
              <a:spAutoFit/>
            </a:bodyPr>
            <a:lstStyle/>
            <a:p>
              <a:pPr algn="ctr"/>
              <a:r>
                <a:rPr lang="en-GB" sz="1600" dirty="0">
                  <a:latin typeface="Agency FB" panose="020B0503020202020204" pitchFamily="34" charset="0"/>
                </a:rPr>
                <a:t>03</a:t>
              </a:r>
            </a:p>
          </p:txBody>
        </p:sp>
        <p:pic>
          <p:nvPicPr>
            <p:cNvPr id="56" name="Graphic 55" descr="Briefcase with solid fill">
              <a:extLst>
                <a:ext uri="{FF2B5EF4-FFF2-40B4-BE49-F238E27FC236}">
                  <a16:creationId xmlns:a16="http://schemas.microsoft.com/office/drawing/2014/main" id="{FD4AC95F-5D01-B4A9-E6B5-FB2594DC52B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25021" y="2931459"/>
              <a:ext cx="625876" cy="625876"/>
            </a:xfrm>
            <a:prstGeom prst="rect">
              <a:avLst/>
            </a:prstGeom>
          </p:spPr>
        </p:pic>
        <p:sp>
          <p:nvSpPr>
            <p:cNvPr id="63" name="TextBox 62">
              <a:extLst>
                <a:ext uri="{FF2B5EF4-FFF2-40B4-BE49-F238E27FC236}">
                  <a16:creationId xmlns:a16="http://schemas.microsoft.com/office/drawing/2014/main" id="{21E2E3A7-44B6-CD35-232C-9EDAC520817E}"/>
                </a:ext>
              </a:extLst>
            </p:cNvPr>
            <p:cNvSpPr txBox="1"/>
            <p:nvPr/>
          </p:nvSpPr>
          <p:spPr>
            <a:xfrm>
              <a:off x="6582574" y="4644204"/>
              <a:ext cx="1831062" cy="923330"/>
            </a:xfrm>
            <a:prstGeom prst="rect">
              <a:avLst/>
            </a:prstGeom>
            <a:noFill/>
          </p:spPr>
          <p:txBody>
            <a:bodyPr vert="horz" wrap="square" rtlCol="0">
              <a:spAutoFit/>
            </a:bodyPr>
            <a:lstStyle>
              <a:defPPr>
                <a:defRPr lang="en-US"/>
              </a:defPPr>
              <a:lvl1pPr algn="ctr">
                <a:defRPr/>
              </a:lvl1pPr>
            </a:lstStyle>
            <a:p>
              <a:r>
                <a:rPr lang="en-GB" dirty="0"/>
                <a:t>Lost or delayed luggage</a:t>
              </a:r>
            </a:p>
          </p:txBody>
        </p:sp>
      </p:grpSp>
      <p:grpSp>
        <p:nvGrpSpPr>
          <p:cNvPr id="68" name="Group 67">
            <a:extLst>
              <a:ext uri="{FF2B5EF4-FFF2-40B4-BE49-F238E27FC236}">
                <a16:creationId xmlns:a16="http://schemas.microsoft.com/office/drawing/2014/main" id="{2E6BE4D9-8268-1DB2-068B-15F14A782A02}"/>
              </a:ext>
            </a:extLst>
          </p:cNvPr>
          <p:cNvGrpSpPr/>
          <p:nvPr/>
        </p:nvGrpSpPr>
        <p:grpSpPr>
          <a:xfrm>
            <a:off x="9100886" y="3240729"/>
            <a:ext cx="2206045" cy="2577670"/>
            <a:chOff x="9100886" y="3240729"/>
            <a:chExt cx="2206045" cy="2577670"/>
          </a:xfrm>
        </p:grpSpPr>
        <p:grpSp>
          <p:nvGrpSpPr>
            <p:cNvPr id="12" name="Group 11">
              <a:extLst>
                <a:ext uri="{FF2B5EF4-FFF2-40B4-BE49-F238E27FC236}">
                  <a16:creationId xmlns:a16="http://schemas.microsoft.com/office/drawing/2014/main" id="{F79BD401-EBB5-AC82-8A40-BB8A043A80CA}"/>
                </a:ext>
              </a:extLst>
            </p:cNvPr>
            <p:cNvGrpSpPr/>
            <p:nvPr/>
          </p:nvGrpSpPr>
          <p:grpSpPr>
            <a:xfrm>
              <a:off x="9321004" y="3260200"/>
              <a:ext cx="1534982" cy="1981718"/>
              <a:chOff x="-479841" y="1753082"/>
              <a:chExt cx="1534982" cy="1981718"/>
            </a:xfrm>
          </p:grpSpPr>
          <p:grpSp>
            <p:nvGrpSpPr>
              <p:cNvPr id="21" name="Group 20">
                <a:extLst>
                  <a:ext uri="{FF2B5EF4-FFF2-40B4-BE49-F238E27FC236}">
                    <a16:creationId xmlns:a16="http://schemas.microsoft.com/office/drawing/2014/main" id="{7DE67770-804E-5DA8-F02E-1BBF155D5FDD}"/>
                  </a:ext>
                </a:extLst>
              </p:cNvPr>
              <p:cNvGrpSpPr/>
              <p:nvPr/>
            </p:nvGrpSpPr>
            <p:grpSpPr>
              <a:xfrm>
                <a:off x="-385224" y="1827437"/>
                <a:ext cx="1355080" cy="1168176"/>
                <a:chOff x="3973512" y="2970869"/>
                <a:chExt cx="1402588" cy="1209129"/>
              </a:xfrm>
            </p:grpSpPr>
            <p:sp>
              <p:nvSpPr>
                <p:cNvPr id="25" name="Hexagon 24">
                  <a:extLst>
                    <a:ext uri="{FF2B5EF4-FFF2-40B4-BE49-F238E27FC236}">
                      <a16:creationId xmlns:a16="http://schemas.microsoft.com/office/drawing/2014/main" id="{419CA16B-5058-95AA-25F9-E1FA6FAB8392}"/>
                    </a:ext>
                  </a:extLst>
                </p:cNvPr>
                <p:cNvSpPr/>
                <p:nvPr/>
              </p:nvSpPr>
              <p:spPr>
                <a:xfrm>
                  <a:off x="3973512" y="2970870"/>
                  <a:ext cx="1402588" cy="1209128"/>
                </a:xfrm>
                <a:prstGeom prst="hexagon">
                  <a:avLst>
                    <a:gd name="adj" fmla="val 29121"/>
                    <a:gd name="vf" fmla="val 115470"/>
                  </a:avLst>
                </a:prstGeom>
                <a:solidFill>
                  <a:srgbClr val="B1B6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647AD076-C9EE-AFD3-7E54-9505110AA029}"/>
                    </a:ext>
                  </a:extLst>
                </p:cNvPr>
                <p:cNvSpPr/>
                <p:nvPr/>
              </p:nvSpPr>
              <p:spPr>
                <a:xfrm>
                  <a:off x="4143375" y="3117304"/>
                  <a:ext cx="1062862" cy="916260"/>
                </a:xfrm>
                <a:prstGeom prst="hexagon">
                  <a:avLst>
                    <a:gd name="adj" fmla="val 29121"/>
                    <a:gd name="vf" fmla="val 115470"/>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FE9204A-9751-4E0E-DDAE-44C4F409FEBC}"/>
                    </a:ext>
                  </a:extLst>
                </p:cNvPr>
                <p:cNvSpPr/>
                <p:nvPr/>
              </p:nvSpPr>
              <p:spPr>
                <a:xfrm>
                  <a:off x="4569237" y="2970869"/>
                  <a:ext cx="211138" cy="163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2" name="Isosceles Triangle 21">
                <a:extLst>
                  <a:ext uri="{FF2B5EF4-FFF2-40B4-BE49-F238E27FC236}">
                    <a16:creationId xmlns:a16="http://schemas.microsoft.com/office/drawing/2014/main" id="{76E8A59C-DCBB-25BF-0BFB-DFEC41ACDE14}"/>
                  </a:ext>
                </a:extLst>
              </p:cNvPr>
              <p:cNvSpPr/>
              <p:nvPr/>
            </p:nvSpPr>
            <p:spPr>
              <a:xfrm rot="9141047">
                <a:off x="989860" y="2343314"/>
                <a:ext cx="65281" cy="5627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861F79D5-D6F8-B9CB-842E-1F48161DDF31}"/>
                  </a:ext>
                </a:extLst>
              </p:cNvPr>
              <p:cNvSpPr/>
              <p:nvPr/>
            </p:nvSpPr>
            <p:spPr>
              <a:xfrm>
                <a:off x="-479841" y="1753082"/>
                <a:ext cx="1485680" cy="1945906"/>
              </a:xfrm>
              <a:custGeom>
                <a:avLst/>
                <a:gdLst>
                  <a:gd name="connsiteX0" fmla="*/ 383491 w 1489490"/>
                  <a:gd name="connsiteY0" fmla="*/ 0 h 1323238"/>
                  <a:gd name="connsiteX1" fmla="*/ 1144099 w 1489490"/>
                  <a:gd name="connsiteY1" fmla="*/ 0 h 1323238"/>
                  <a:gd name="connsiteX2" fmla="*/ 1489490 w 1489490"/>
                  <a:gd name="connsiteY2" fmla="*/ 596531 h 1323238"/>
                  <a:gd name="connsiteX3" fmla="*/ 775799 w 1489490"/>
                  <a:gd name="connsiteY3" fmla="*/ 1323238 h 1323238"/>
                  <a:gd name="connsiteX4" fmla="*/ 772154 w 1489490"/>
                  <a:gd name="connsiteY4" fmla="*/ 1323179 h 1323238"/>
                  <a:gd name="connsiteX5" fmla="*/ 383491 w 1489490"/>
                  <a:gd name="connsiteY5" fmla="*/ 1316888 h 1323238"/>
                  <a:gd name="connsiteX6" fmla="*/ 0 w 1489490"/>
                  <a:gd name="connsiteY6" fmla="*/ 658444 h 1323238"/>
                  <a:gd name="connsiteX0" fmla="*/ 1489490 w 1580930"/>
                  <a:gd name="connsiteY0" fmla="*/ 596531 h 1323238"/>
                  <a:gd name="connsiteX1" fmla="*/ 775799 w 1580930"/>
                  <a:gd name="connsiteY1" fmla="*/ 1323238 h 1323238"/>
                  <a:gd name="connsiteX2" fmla="*/ 772154 w 1580930"/>
                  <a:gd name="connsiteY2" fmla="*/ 1323179 h 1323238"/>
                  <a:gd name="connsiteX3" fmla="*/ 383491 w 1580930"/>
                  <a:gd name="connsiteY3" fmla="*/ 1316888 h 1323238"/>
                  <a:gd name="connsiteX4" fmla="*/ 0 w 1580930"/>
                  <a:gd name="connsiteY4" fmla="*/ 658444 h 1323238"/>
                  <a:gd name="connsiteX5" fmla="*/ 383491 w 1580930"/>
                  <a:gd name="connsiteY5" fmla="*/ 0 h 1323238"/>
                  <a:gd name="connsiteX6" fmla="*/ 1144099 w 1580930"/>
                  <a:gd name="connsiteY6" fmla="*/ 0 h 1323238"/>
                  <a:gd name="connsiteX7" fmla="*/ 1580930 w 1580930"/>
                  <a:gd name="connsiteY7" fmla="*/ 687971 h 1323238"/>
                  <a:gd name="connsiteX0" fmla="*/ 781465 w 1580930"/>
                  <a:gd name="connsiteY0" fmla="*/ 1945906 h 1945906"/>
                  <a:gd name="connsiteX1" fmla="*/ 775799 w 1580930"/>
                  <a:gd name="connsiteY1" fmla="*/ 1323238 h 1945906"/>
                  <a:gd name="connsiteX2" fmla="*/ 772154 w 1580930"/>
                  <a:gd name="connsiteY2" fmla="*/ 1323179 h 1945906"/>
                  <a:gd name="connsiteX3" fmla="*/ 383491 w 1580930"/>
                  <a:gd name="connsiteY3" fmla="*/ 1316888 h 1945906"/>
                  <a:gd name="connsiteX4" fmla="*/ 0 w 1580930"/>
                  <a:gd name="connsiteY4" fmla="*/ 658444 h 1945906"/>
                  <a:gd name="connsiteX5" fmla="*/ 383491 w 1580930"/>
                  <a:gd name="connsiteY5" fmla="*/ 0 h 1945906"/>
                  <a:gd name="connsiteX6" fmla="*/ 1144099 w 1580930"/>
                  <a:gd name="connsiteY6" fmla="*/ 0 h 1945906"/>
                  <a:gd name="connsiteX7" fmla="*/ 1580930 w 1580930"/>
                  <a:gd name="connsiteY7" fmla="*/ 68797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2154 w 1485680"/>
                  <a:gd name="connsiteY2" fmla="*/ 132317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 name="connsiteX0" fmla="*/ 781465 w 1485680"/>
                  <a:gd name="connsiteY0" fmla="*/ 1945906 h 1945906"/>
                  <a:gd name="connsiteX1" fmla="*/ 775799 w 1485680"/>
                  <a:gd name="connsiteY1" fmla="*/ 1323238 h 1945906"/>
                  <a:gd name="connsiteX2" fmla="*/ 775329 w 1485680"/>
                  <a:gd name="connsiteY2" fmla="*/ 1316829 h 1945906"/>
                  <a:gd name="connsiteX3" fmla="*/ 383491 w 1485680"/>
                  <a:gd name="connsiteY3" fmla="*/ 1316888 h 1945906"/>
                  <a:gd name="connsiteX4" fmla="*/ 0 w 1485680"/>
                  <a:gd name="connsiteY4" fmla="*/ 658444 h 1945906"/>
                  <a:gd name="connsiteX5" fmla="*/ 383491 w 1485680"/>
                  <a:gd name="connsiteY5" fmla="*/ 0 h 1945906"/>
                  <a:gd name="connsiteX6" fmla="*/ 1144099 w 1485680"/>
                  <a:gd name="connsiteY6" fmla="*/ 0 h 1945906"/>
                  <a:gd name="connsiteX7" fmla="*/ 1485680 w 1485680"/>
                  <a:gd name="connsiteY7" fmla="*/ 592721 h 194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680" h="1945906">
                    <a:moveTo>
                      <a:pt x="781465" y="1945906"/>
                    </a:moveTo>
                    <a:cubicBezTo>
                      <a:pt x="779576" y="1738350"/>
                      <a:pt x="777688" y="1530794"/>
                      <a:pt x="775799" y="1323238"/>
                    </a:cubicBezTo>
                    <a:cubicBezTo>
                      <a:pt x="775642" y="1321102"/>
                      <a:pt x="775486" y="1318965"/>
                      <a:pt x="775329" y="1316829"/>
                    </a:cubicBezTo>
                    <a:lnTo>
                      <a:pt x="383491" y="1316888"/>
                    </a:lnTo>
                    <a:lnTo>
                      <a:pt x="0" y="658444"/>
                    </a:lnTo>
                    <a:lnTo>
                      <a:pt x="383491" y="0"/>
                    </a:lnTo>
                    <a:lnTo>
                      <a:pt x="1144099" y="0"/>
                    </a:lnTo>
                    <a:lnTo>
                      <a:pt x="1485680" y="592721"/>
                    </a:lnTo>
                  </a:path>
                </a:pathLst>
              </a:custGeom>
              <a:no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24" name="Oval 23">
                <a:extLst>
                  <a:ext uri="{FF2B5EF4-FFF2-40B4-BE49-F238E27FC236}">
                    <a16:creationId xmlns:a16="http://schemas.microsoft.com/office/drawing/2014/main" id="{7B678AE1-C6C1-88E6-F976-85A9793AF7AA}"/>
                  </a:ext>
                </a:extLst>
              </p:cNvPr>
              <p:cNvSpPr/>
              <p:nvPr/>
            </p:nvSpPr>
            <p:spPr>
              <a:xfrm>
                <a:off x="262999" y="3664950"/>
                <a:ext cx="69850" cy="69850"/>
              </a:xfrm>
              <a:prstGeom prst="ellipse">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31AB2236-4AB0-2438-3F5B-DF2ABBF2373C}"/>
                </a:ext>
              </a:extLst>
            </p:cNvPr>
            <p:cNvSpPr txBox="1"/>
            <p:nvPr/>
          </p:nvSpPr>
          <p:spPr>
            <a:xfrm>
              <a:off x="9897403" y="3240729"/>
              <a:ext cx="391513" cy="338554"/>
            </a:xfrm>
            <a:prstGeom prst="rect">
              <a:avLst/>
            </a:prstGeom>
            <a:noFill/>
          </p:spPr>
          <p:txBody>
            <a:bodyPr wrap="square" rtlCol="0">
              <a:spAutoFit/>
            </a:bodyPr>
            <a:lstStyle/>
            <a:p>
              <a:pPr algn="ctr"/>
              <a:r>
                <a:rPr lang="en-GB" sz="1600" dirty="0">
                  <a:latin typeface="Agency FB" panose="020B0503020202020204" pitchFamily="34" charset="0"/>
                </a:rPr>
                <a:t>04</a:t>
              </a:r>
            </a:p>
          </p:txBody>
        </p:sp>
        <p:pic>
          <p:nvPicPr>
            <p:cNvPr id="54" name="Graphic 53" descr="Route (Two Pins With A Path) with solid fill">
              <a:extLst>
                <a:ext uri="{FF2B5EF4-FFF2-40B4-BE49-F238E27FC236}">
                  <a16:creationId xmlns:a16="http://schemas.microsoft.com/office/drawing/2014/main" id="{CE02CFC2-F083-1212-0A33-584A71E9149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726816" y="3592064"/>
              <a:ext cx="625876" cy="625876"/>
            </a:xfrm>
            <a:prstGeom prst="rect">
              <a:avLst/>
            </a:prstGeom>
          </p:spPr>
        </p:pic>
        <p:sp>
          <p:nvSpPr>
            <p:cNvPr id="64" name="TextBox 63">
              <a:extLst>
                <a:ext uri="{FF2B5EF4-FFF2-40B4-BE49-F238E27FC236}">
                  <a16:creationId xmlns:a16="http://schemas.microsoft.com/office/drawing/2014/main" id="{64471F96-917D-D9F9-768E-B4AA2BDD5FE4}"/>
                </a:ext>
              </a:extLst>
            </p:cNvPr>
            <p:cNvSpPr txBox="1"/>
            <p:nvPr/>
          </p:nvSpPr>
          <p:spPr>
            <a:xfrm>
              <a:off x="9100886" y="5172068"/>
              <a:ext cx="2206045" cy="646331"/>
            </a:xfrm>
            <a:prstGeom prst="rect">
              <a:avLst/>
            </a:prstGeom>
            <a:noFill/>
          </p:spPr>
          <p:txBody>
            <a:bodyPr vert="horz" wrap="square" rtlCol="0">
              <a:spAutoFit/>
            </a:bodyPr>
            <a:lstStyle>
              <a:defPPr>
                <a:defRPr lang="en-US"/>
              </a:defPPr>
              <a:lvl1pPr algn="ctr">
                <a:defRPr/>
              </a:lvl1pPr>
            </a:lstStyle>
            <a:p>
              <a:r>
                <a:rPr lang="en-GB" dirty="0"/>
                <a:t>Travel delays and disruptions</a:t>
              </a:r>
            </a:p>
          </p:txBody>
        </p:sp>
      </p:grpSp>
    </p:spTree>
    <p:extLst>
      <p:ext uri="{BB962C8B-B14F-4D97-AF65-F5344CB8AC3E}">
        <p14:creationId xmlns:p14="http://schemas.microsoft.com/office/powerpoint/2010/main" val="16421884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98CEF-9DEE-7337-7D2E-18F42CC57D34}"/>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2AE37212-B86B-0E31-8474-74CBA635AB9A}"/>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What to check before you buy</a:t>
            </a:r>
            <a:endParaRPr lang="en-GB" sz="3600" dirty="0">
              <a:solidFill>
                <a:srgbClr val="391C66"/>
              </a:solidFill>
              <a:latin typeface="Aptos Display" panose="020B0004020202020204" pitchFamily="34" charset="0"/>
              <a:cs typeface="+mn-cs"/>
            </a:endParaRPr>
          </a:p>
        </p:txBody>
      </p:sp>
      <p:sp>
        <p:nvSpPr>
          <p:cNvPr id="5" name="TextBox 4">
            <a:extLst>
              <a:ext uri="{FF2B5EF4-FFF2-40B4-BE49-F238E27FC236}">
                <a16:creationId xmlns:a16="http://schemas.microsoft.com/office/drawing/2014/main" id="{660C330E-2166-985C-54C2-4A0B5F6C6292}"/>
              </a:ext>
            </a:extLst>
          </p:cNvPr>
          <p:cNvSpPr txBox="1"/>
          <p:nvPr/>
        </p:nvSpPr>
        <p:spPr>
          <a:xfrm>
            <a:off x="1739041" y="6392578"/>
            <a:ext cx="8712968" cy="369332"/>
          </a:xfrm>
          <a:prstGeom prst="rect">
            <a:avLst/>
          </a:prstGeom>
          <a:noFill/>
        </p:spPr>
        <p:txBody>
          <a:bodyPr wrap="square">
            <a:spAutoFit/>
          </a:bodyPr>
          <a:lstStyle/>
          <a:p>
            <a:pPr algn="ctr"/>
            <a:r>
              <a:rPr lang="en-GB" b="1" dirty="0"/>
              <a:t>The cheapest policy isn’t necessarily the best.</a:t>
            </a:r>
          </a:p>
        </p:txBody>
      </p:sp>
      <p:cxnSp>
        <p:nvCxnSpPr>
          <p:cNvPr id="4" name="Straight Connector 3">
            <a:extLst>
              <a:ext uri="{FF2B5EF4-FFF2-40B4-BE49-F238E27FC236}">
                <a16:creationId xmlns:a16="http://schemas.microsoft.com/office/drawing/2014/main" id="{C33C9ED3-3258-23B8-FF9B-67525EE7B9E1}"/>
              </a:ext>
            </a:extLst>
          </p:cNvPr>
          <p:cNvCxnSpPr>
            <a:cxnSpLocks/>
          </p:cNvCxnSpPr>
          <p:nvPr/>
        </p:nvCxnSpPr>
        <p:spPr>
          <a:xfrm>
            <a:off x="4941849" y="3734805"/>
            <a:ext cx="445738" cy="144829"/>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C967FB0-B1FA-5FB6-3942-34A775DABCEF}"/>
              </a:ext>
            </a:extLst>
          </p:cNvPr>
          <p:cNvCxnSpPr>
            <a:cxnSpLocks/>
          </p:cNvCxnSpPr>
          <p:nvPr/>
        </p:nvCxnSpPr>
        <p:spPr>
          <a:xfrm flipV="1">
            <a:off x="5387860" y="4658340"/>
            <a:ext cx="299963" cy="412864"/>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6F6A811-915A-0F62-2469-D0E6390FEA3B}"/>
              </a:ext>
            </a:extLst>
          </p:cNvPr>
          <p:cNvCxnSpPr>
            <a:cxnSpLocks/>
          </p:cNvCxnSpPr>
          <p:nvPr/>
        </p:nvCxnSpPr>
        <p:spPr>
          <a:xfrm flipH="1" flipV="1">
            <a:off x="6503935" y="4658340"/>
            <a:ext cx="286058" cy="393725"/>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273DFF4-FECD-C57B-CCE6-5BD3F5A79A3A}"/>
              </a:ext>
            </a:extLst>
          </p:cNvPr>
          <p:cNvCxnSpPr>
            <a:cxnSpLocks/>
          </p:cNvCxnSpPr>
          <p:nvPr/>
        </p:nvCxnSpPr>
        <p:spPr>
          <a:xfrm flipH="1">
            <a:off x="6748334" y="3734805"/>
            <a:ext cx="461337" cy="149898"/>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1F44A76-1544-89E6-8F10-5028F1A06B21}"/>
              </a:ext>
            </a:extLst>
          </p:cNvPr>
          <p:cNvCxnSpPr>
            <a:cxnSpLocks/>
          </p:cNvCxnSpPr>
          <p:nvPr/>
        </p:nvCxnSpPr>
        <p:spPr>
          <a:xfrm>
            <a:off x="6095879" y="3074175"/>
            <a:ext cx="0" cy="380838"/>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Freeform: Shape 13">
            <a:extLst>
              <a:ext uri="{FF2B5EF4-FFF2-40B4-BE49-F238E27FC236}">
                <a16:creationId xmlns:a16="http://schemas.microsoft.com/office/drawing/2014/main" id="{9BD2774D-F9B7-8373-8252-28F93C668BB0}"/>
              </a:ext>
            </a:extLst>
          </p:cNvPr>
          <p:cNvSpPr/>
          <p:nvPr/>
        </p:nvSpPr>
        <p:spPr>
          <a:xfrm rot="5400000">
            <a:off x="6017766" y="4481254"/>
            <a:ext cx="156226" cy="510398"/>
          </a:xfrm>
          <a:custGeom>
            <a:avLst/>
            <a:gdLst>
              <a:gd name="connsiteX0" fmla="*/ 0 w 190156"/>
              <a:gd name="connsiteY0" fmla="*/ 0 h 621249"/>
              <a:gd name="connsiteX1" fmla="*/ 10376 w 190156"/>
              <a:gd name="connsiteY1" fmla="*/ 0 h 621249"/>
              <a:gd name="connsiteX2" fmla="*/ 190156 w 190156"/>
              <a:gd name="connsiteY2" fmla="*/ 179780 h 621249"/>
              <a:gd name="connsiteX3" fmla="*/ 190156 w 190156"/>
              <a:gd name="connsiteY3" fmla="*/ 441469 h 621249"/>
              <a:gd name="connsiteX4" fmla="*/ 10376 w 190156"/>
              <a:gd name="connsiteY4" fmla="*/ 621249 h 621249"/>
              <a:gd name="connsiteX5" fmla="*/ 3342 w 190156"/>
              <a:gd name="connsiteY5" fmla="*/ 621249 h 621249"/>
              <a:gd name="connsiteX6" fmla="*/ 15338 w 190156"/>
              <a:gd name="connsiteY6" fmla="*/ 599148 h 621249"/>
              <a:gd name="connsiteX7" fmla="*/ 72967 w 190156"/>
              <a:gd name="connsiteY7" fmla="*/ 313704 h 621249"/>
              <a:gd name="connsiteX8" fmla="*/ 15338 w 190156"/>
              <a:gd name="connsiteY8" fmla="*/ 28259 h 6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156" h="621249">
                <a:moveTo>
                  <a:pt x="0" y="0"/>
                </a:moveTo>
                <a:lnTo>
                  <a:pt x="10376" y="0"/>
                </a:lnTo>
                <a:cubicBezTo>
                  <a:pt x="109666" y="0"/>
                  <a:pt x="190156" y="80490"/>
                  <a:pt x="190156" y="179780"/>
                </a:cubicBezTo>
                <a:lnTo>
                  <a:pt x="190156" y="441469"/>
                </a:lnTo>
                <a:cubicBezTo>
                  <a:pt x="190156" y="540759"/>
                  <a:pt x="109666" y="621249"/>
                  <a:pt x="10376" y="621249"/>
                </a:cubicBezTo>
                <a:lnTo>
                  <a:pt x="3342" y="621249"/>
                </a:lnTo>
                <a:lnTo>
                  <a:pt x="15338" y="599148"/>
                </a:lnTo>
                <a:cubicBezTo>
                  <a:pt x="52446" y="511414"/>
                  <a:pt x="72967" y="414955"/>
                  <a:pt x="72967" y="313704"/>
                </a:cubicBezTo>
                <a:cubicBezTo>
                  <a:pt x="72967" y="212452"/>
                  <a:pt x="52446" y="115993"/>
                  <a:pt x="15338" y="28259"/>
                </a:cubicBezTo>
                <a:close/>
              </a:path>
            </a:pathLst>
          </a:custGeom>
          <a:solidFill>
            <a:srgbClr val="2C2C2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9" name="Group 18">
            <a:extLst>
              <a:ext uri="{FF2B5EF4-FFF2-40B4-BE49-F238E27FC236}">
                <a16:creationId xmlns:a16="http://schemas.microsoft.com/office/drawing/2014/main" id="{B4442889-AB35-D549-156A-D835B6B20058}"/>
              </a:ext>
            </a:extLst>
          </p:cNvPr>
          <p:cNvGrpSpPr/>
          <p:nvPr/>
        </p:nvGrpSpPr>
        <p:grpSpPr>
          <a:xfrm>
            <a:off x="4424112" y="3402641"/>
            <a:ext cx="432209" cy="383860"/>
            <a:chOff x="2645927" y="2898452"/>
            <a:chExt cx="526078" cy="467228"/>
          </a:xfrm>
        </p:grpSpPr>
        <p:sp>
          <p:nvSpPr>
            <p:cNvPr id="20" name="Oval 19">
              <a:extLst>
                <a:ext uri="{FF2B5EF4-FFF2-40B4-BE49-F238E27FC236}">
                  <a16:creationId xmlns:a16="http://schemas.microsoft.com/office/drawing/2014/main" id="{FA1EB9BA-C85B-0E9D-B9EE-2BC94FC200BB}"/>
                </a:ext>
              </a:extLst>
            </p:cNvPr>
            <p:cNvSpPr/>
            <p:nvPr/>
          </p:nvSpPr>
          <p:spPr>
            <a:xfrm>
              <a:off x="2645927" y="2898452"/>
              <a:ext cx="467228" cy="467228"/>
            </a:xfrm>
            <a:prstGeom prst="ellipse">
              <a:avLst/>
            </a:prstGeom>
            <a:solidFill>
              <a:srgbClr val="7A2A3D"/>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C234AFD-C36D-F0AC-A7D9-34D7B63D9FE9}"/>
                </a:ext>
              </a:extLst>
            </p:cNvPr>
            <p:cNvSpPr/>
            <p:nvPr/>
          </p:nvSpPr>
          <p:spPr>
            <a:xfrm>
              <a:off x="2722623" y="2910965"/>
              <a:ext cx="449382" cy="449383"/>
            </a:xfrm>
            <a:prstGeom prst="ellipse">
              <a:avLst/>
            </a:prstGeom>
            <a:solidFill>
              <a:schemeClr val="bg1">
                <a:lumMod val="85000"/>
              </a:schemeClr>
            </a:solidFill>
            <a:ln>
              <a:noFill/>
            </a:ln>
            <a:effectLst>
              <a:outerShdw blurRad="107950" dist="12700" dir="5400000" sx="1000" sy="1000" algn="ctr">
                <a:srgbClr val="000000"/>
              </a:outerShdw>
            </a:effectLst>
            <a:scene3d>
              <a:camera prst="orthographicFront">
                <a:rot lat="0" lon="0" rev="0"/>
              </a:camera>
              <a:lightRig rig="soft" dir="t">
                <a:rot lat="0" lon="0" rev="0"/>
              </a:lightRig>
            </a:scene3d>
            <a:sp3d contourW="44450" prstMaterial="matte">
              <a:bevelT w="0" h="3175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63C86AA4-B280-83E8-6308-4E49510A0C91}"/>
              </a:ext>
            </a:extLst>
          </p:cNvPr>
          <p:cNvGrpSpPr/>
          <p:nvPr/>
        </p:nvGrpSpPr>
        <p:grpSpPr>
          <a:xfrm>
            <a:off x="4955651" y="5119222"/>
            <a:ext cx="432209" cy="383860"/>
            <a:chOff x="3184132" y="4987925"/>
            <a:chExt cx="526078" cy="467228"/>
          </a:xfrm>
        </p:grpSpPr>
        <p:sp>
          <p:nvSpPr>
            <p:cNvPr id="24" name="Oval 23">
              <a:extLst>
                <a:ext uri="{FF2B5EF4-FFF2-40B4-BE49-F238E27FC236}">
                  <a16:creationId xmlns:a16="http://schemas.microsoft.com/office/drawing/2014/main" id="{4F5FE881-768A-9DB3-D5CF-CE511C649D4E}"/>
                </a:ext>
              </a:extLst>
            </p:cNvPr>
            <p:cNvSpPr/>
            <p:nvPr/>
          </p:nvSpPr>
          <p:spPr>
            <a:xfrm>
              <a:off x="3184132" y="4987925"/>
              <a:ext cx="467228" cy="467228"/>
            </a:xfrm>
            <a:prstGeom prst="ellipse">
              <a:avLst/>
            </a:prstGeom>
            <a:solidFill>
              <a:srgbClr val="9875A7"/>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B1281A6-F34A-AED3-D92D-4069DED18871}"/>
                </a:ext>
              </a:extLst>
            </p:cNvPr>
            <p:cNvSpPr/>
            <p:nvPr/>
          </p:nvSpPr>
          <p:spPr>
            <a:xfrm>
              <a:off x="3260828" y="5000438"/>
              <a:ext cx="449382" cy="449383"/>
            </a:xfrm>
            <a:prstGeom prst="ellipse">
              <a:avLst/>
            </a:prstGeom>
            <a:solidFill>
              <a:schemeClr val="bg1">
                <a:lumMod val="85000"/>
              </a:schemeClr>
            </a:solidFill>
            <a:ln>
              <a:noFill/>
            </a:ln>
            <a:effectLst>
              <a:outerShdw blurRad="107950" dist="12700" dir="5400000" sx="1000" sy="1000" algn="ctr">
                <a:srgbClr val="000000"/>
              </a:outerShdw>
            </a:effectLst>
            <a:scene3d>
              <a:camera prst="orthographicFront">
                <a:rot lat="0" lon="0" rev="0"/>
              </a:camera>
              <a:lightRig rig="soft" dir="t">
                <a:rot lat="0" lon="0" rev="0"/>
              </a:lightRig>
            </a:scene3d>
            <a:sp3d contourW="44450" prstMaterial="matte">
              <a:bevelT w="0" h="3175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4B0DACA1-2011-6136-6372-06BF729A88C8}"/>
              </a:ext>
            </a:extLst>
          </p:cNvPr>
          <p:cNvGrpSpPr/>
          <p:nvPr/>
        </p:nvGrpSpPr>
        <p:grpSpPr>
          <a:xfrm>
            <a:off x="6789993" y="5119222"/>
            <a:ext cx="432209" cy="383860"/>
            <a:chOff x="5416866" y="4987925"/>
            <a:chExt cx="526078" cy="467228"/>
          </a:xfrm>
        </p:grpSpPr>
        <p:sp>
          <p:nvSpPr>
            <p:cNvPr id="28" name="Oval 27">
              <a:extLst>
                <a:ext uri="{FF2B5EF4-FFF2-40B4-BE49-F238E27FC236}">
                  <a16:creationId xmlns:a16="http://schemas.microsoft.com/office/drawing/2014/main" id="{6D2DA435-3988-7367-C39D-A4077C619B08}"/>
                </a:ext>
              </a:extLst>
            </p:cNvPr>
            <p:cNvSpPr/>
            <p:nvPr/>
          </p:nvSpPr>
          <p:spPr>
            <a:xfrm>
              <a:off x="5416866" y="4987925"/>
              <a:ext cx="467228" cy="467228"/>
            </a:xfrm>
            <a:prstGeom prst="ellipse">
              <a:avLst/>
            </a:prstGeom>
            <a:solidFill>
              <a:srgbClr val="EB621C"/>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ED09211-72D4-892A-4AD9-56DCCEC06A0D}"/>
                </a:ext>
              </a:extLst>
            </p:cNvPr>
            <p:cNvSpPr/>
            <p:nvPr/>
          </p:nvSpPr>
          <p:spPr>
            <a:xfrm>
              <a:off x="5493562" y="5000438"/>
              <a:ext cx="449382" cy="449383"/>
            </a:xfrm>
            <a:prstGeom prst="ellipse">
              <a:avLst/>
            </a:prstGeom>
            <a:solidFill>
              <a:schemeClr val="bg1">
                <a:lumMod val="85000"/>
              </a:schemeClr>
            </a:solidFill>
            <a:ln>
              <a:noFill/>
            </a:ln>
            <a:effectLst>
              <a:outerShdw blurRad="107950" dist="12700" dir="5400000" sx="1000" sy="1000" algn="ctr">
                <a:srgbClr val="000000"/>
              </a:outerShdw>
            </a:effectLst>
            <a:scene3d>
              <a:camera prst="orthographicFront">
                <a:rot lat="0" lon="0" rev="0"/>
              </a:camera>
              <a:lightRig rig="soft" dir="t">
                <a:rot lat="0" lon="0" rev="0"/>
              </a:lightRig>
            </a:scene3d>
            <a:sp3d contourW="44450" prstMaterial="matte">
              <a:bevelT w="0" h="3175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62098478-486C-1B29-A7D1-02EDF31ED3B0}"/>
              </a:ext>
            </a:extLst>
          </p:cNvPr>
          <p:cNvGrpSpPr/>
          <p:nvPr/>
        </p:nvGrpSpPr>
        <p:grpSpPr>
          <a:xfrm>
            <a:off x="7334728" y="3402578"/>
            <a:ext cx="432209" cy="383860"/>
            <a:chOff x="6194905" y="2898452"/>
            <a:chExt cx="526078" cy="467228"/>
          </a:xfrm>
        </p:grpSpPr>
        <p:sp>
          <p:nvSpPr>
            <p:cNvPr id="32" name="Oval 31">
              <a:extLst>
                <a:ext uri="{FF2B5EF4-FFF2-40B4-BE49-F238E27FC236}">
                  <a16:creationId xmlns:a16="http://schemas.microsoft.com/office/drawing/2014/main" id="{23B37ABE-1C3B-2903-D0F4-679D6114BB94}"/>
                </a:ext>
              </a:extLst>
            </p:cNvPr>
            <p:cNvSpPr/>
            <p:nvPr/>
          </p:nvSpPr>
          <p:spPr>
            <a:xfrm>
              <a:off x="6194905" y="2898452"/>
              <a:ext cx="467228" cy="467228"/>
            </a:xfrm>
            <a:prstGeom prst="ellipse">
              <a:avLst/>
            </a:prstGeom>
            <a:solidFill>
              <a:srgbClr val="94C547"/>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8C08087-8AFC-8006-08AF-2D3067C708D0}"/>
                </a:ext>
              </a:extLst>
            </p:cNvPr>
            <p:cNvSpPr/>
            <p:nvPr/>
          </p:nvSpPr>
          <p:spPr>
            <a:xfrm>
              <a:off x="6271601" y="2910965"/>
              <a:ext cx="449382" cy="449383"/>
            </a:xfrm>
            <a:prstGeom prst="ellipse">
              <a:avLst/>
            </a:prstGeom>
            <a:solidFill>
              <a:schemeClr val="bg1">
                <a:lumMod val="85000"/>
              </a:schemeClr>
            </a:solidFill>
            <a:ln>
              <a:noFill/>
            </a:ln>
            <a:effectLst>
              <a:outerShdw blurRad="107950" dist="12700" dir="5400000" sx="1000" sy="1000" algn="ctr">
                <a:srgbClr val="000000"/>
              </a:outerShdw>
            </a:effectLst>
            <a:scene3d>
              <a:camera prst="orthographicFront">
                <a:rot lat="0" lon="0" rev="0"/>
              </a:camera>
              <a:lightRig rig="soft" dir="t">
                <a:rot lat="0" lon="0" rev="0"/>
              </a:lightRig>
            </a:scene3d>
            <a:sp3d contourW="44450" prstMaterial="matte">
              <a:bevelT w="0" h="3175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16EDF538-61D4-8A41-3835-0802242DE752}"/>
              </a:ext>
            </a:extLst>
          </p:cNvPr>
          <p:cNvGrpSpPr/>
          <p:nvPr/>
        </p:nvGrpSpPr>
        <p:grpSpPr>
          <a:xfrm>
            <a:off x="5868198" y="2600901"/>
            <a:ext cx="432209" cy="383860"/>
            <a:chOff x="4294871" y="1922663"/>
            <a:chExt cx="526078" cy="467228"/>
          </a:xfrm>
        </p:grpSpPr>
        <p:sp>
          <p:nvSpPr>
            <p:cNvPr id="36" name="Oval 35">
              <a:extLst>
                <a:ext uri="{FF2B5EF4-FFF2-40B4-BE49-F238E27FC236}">
                  <a16:creationId xmlns:a16="http://schemas.microsoft.com/office/drawing/2014/main" id="{2D6218ED-3171-67EE-8FD9-45A3E5B755DD}"/>
                </a:ext>
              </a:extLst>
            </p:cNvPr>
            <p:cNvSpPr/>
            <p:nvPr/>
          </p:nvSpPr>
          <p:spPr>
            <a:xfrm>
              <a:off x="4294871" y="1922663"/>
              <a:ext cx="467228" cy="467228"/>
            </a:xfrm>
            <a:prstGeom prst="ellipse">
              <a:avLst/>
            </a:prstGeom>
            <a:solidFill>
              <a:srgbClr val="00B0F0"/>
            </a:soli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F4862D53-64E6-A45D-791F-5F1C029EB011}"/>
                </a:ext>
              </a:extLst>
            </p:cNvPr>
            <p:cNvSpPr/>
            <p:nvPr/>
          </p:nvSpPr>
          <p:spPr>
            <a:xfrm>
              <a:off x="4371567" y="1935176"/>
              <a:ext cx="449382" cy="449383"/>
            </a:xfrm>
            <a:prstGeom prst="ellipse">
              <a:avLst/>
            </a:prstGeom>
            <a:solidFill>
              <a:schemeClr val="bg1">
                <a:lumMod val="85000"/>
              </a:schemeClr>
            </a:solidFill>
            <a:ln>
              <a:noFill/>
            </a:ln>
            <a:effectLst>
              <a:outerShdw blurRad="107950" dist="12700" dir="5400000" sx="1000" sy="1000" algn="ctr">
                <a:srgbClr val="000000"/>
              </a:outerShdw>
            </a:effectLst>
            <a:scene3d>
              <a:camera prst="orthographicFront">
                <a:rot lat="0" lon="0" rev="0"/>
              </a:camera>
              <a:lightRig rig="soft" dir="t">
                <a:rot lat="0" lon="0" rev="0"/>
              </a:lightRig>
            </a:scene3d>
            <a:sp3d contourW="44450" prstMaterial="matte">
              <a:bevelT w="0" h="3175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D4A0AB54-AF6E-CCF6-8B66-6973A8D5C9A3}"/>
              </a:ext>
            </a:extLst>
          </p:cNvPr>
          <p:cNvSpPr txBox="1"/>
          <p:nvPr/>
        </p:nvSpPr>
        <p:spPr>
          <a:xfrm>
            <a:off x="4968510" y="1939144"/>
            <a:ext cx="2429229" cy="584775"/>
          </a:xfrm>
          <a:prstGeom prst="rect">
            <a:avLst/>
          </a:prstGeom>
          <a:noFill/>
        </p:spPr>
        <p:txBody>
          <a:bodyPr vert="horz" wrap="square" rtlCol="0">
            <a:spAutoFit/>
          </a:bodyPr>
          <a:lstStyle/>
          <a:p>
            <a:pPr algn="ctr"/>
            <a:r>
              <a:rPr lang="en-GB" sz="1600" dirty="0"/>
              <a:t>Destination covered (Europe vs worldwide)</a:t>
            </a:r>
          </a:p>
        </p:txBody>
      </p:sp>
      <p:sp>
        <p:nvSpPr>
          <p:cNvPr id="41" name="TextBox 40">
            <a:extLst>
              <a:ext uri="{FF2B5EF4-FFF2-40B4-BE49-F238E27FC236}">
                <a16:creationId xmlns:a16="http://schemas.microsoft.com/office/drawing/2014/main" id="{7D048310-4C9F-CC68-4D0F-B8914161F732}"/>
              </a:ext>
            </a:extLst>
          </p:cNvPr>
          <p:cNvSpPr txBox="1"/>
          <p:nvPr/>
        </p:nvSpPr>
        <p:spPr>
          <a:xfrm>
            <a:off x="1093919" y="5350540"/>
            <a:ext cx="3705714" cy="584775"/>
          </a:xfrm>
          <a:prstGeom prst="rect">
            <a:avLst/>
          </a:prstGeom>
          <a:noFill/>
        </p:spPr>
        <p:txBody>
          <a:bodyPr vert="horz" wrap="square" rtlCol="0">
            <a:spAutoFit/>
          </a:bodyPr>
          <a:lstStyle/>
          <a:p>
            <a:pPr algn="r"/>
            <a:r>
              <a:rPr lang="en-GB" sz="1600" dirty="0"/>
              <a:t>Cover for pre‑existing medical conditions you declare</a:t>
            </a:r>
          </a:p>
        </p:txBody>
      </p:sp>
      <p:sp>
        <p:nvSpPr>
          <p:cNvPr id="42" name="TextBox 41">
            <a:extLst>
              <a:ext uri="{FF2B5EF4-FFF2-40B4-BE49-F238E27FC236}">
                <a16:creationId xmlns:a16="http://schemas.microsoft.com/office/drawing/2014/main" id="{321E6D6F-F2DE-FD02-45E7-6DFACEA25187}"/>
              </a:ext>
            </a:extLst>
          </p:cNvPr>
          <p:cNvSpPr txBox="1"/>
          <p:nvPr/>
        </p:nvSpPr>
        <p:spPr>
          <a:xfrm>
            <a:off x="7397739" y="5367996"/>
            <a:ext cx="3522797" cy="584775"/>
          </a:xfrm>
          <a:prstGeom prst="rect">
            <a:avLst/>
          </a:prstGeom>
          <a:noFill/>
        </p:spPr>
        <p:txBody>
          <a:bodyPr vert="horz" wrap="square" rtlCol="0">
            <a:spAutoFit/>
          </a:bodyPr>
          <a:lstStyle/>
          <a:p>
            <a:r>
              <a:rPr lang="en-GB" sz="1600" dirty="0"/>
              <a:t>Activities included (e.g. skiing, water sports, motorbike / scooters)</a:t>
            </a:r>
          </a:p>
        </p:txBody>
      </p:sp>
      <p:sp>
        <p:nvSpPr>
          <p:cNvPr id="43" name="TextBox 42">
            <a:extLst>
              <a:ext uri="{FF2B5EF4-FFF2-40B4-BE49-F238E27FC236}">
                <a16:creationId xmlns:a16="http://schemas.microsoft.com/office/drawing/2014/main" id="{4DEA6B1F-3078-BA1F-D56E-A6BBA82E6152}"/>
              </a:ext>
            </a:extLst>
          </p:cNvPr>
          <p:cNvSpPr txBox="1"/>
          <p:nvPr/>
        </p:nvSpPr>
        <p:spPr>
          <a:xfrm>
            <a:off x="8067815" y="3335479"/>
            <a:ext cx="3788825" cy="338554"/>
          </a:xfrm>
          <a:prstGeom prst="rect">
            <a:avLst/>
          </a:prstGeom>
          <a:noFill/>
        </p:spPr>
        <p:txBody>
          <a:bodyPr vert="horz" wrap="square" rtlCol="0">
            <a:spAutoFit/>
          </a:bodyPr>
          <a:lstStyle/>
          <a:p>
            <a:r>
              <a:rPr lang="en-GB" sz="1600" dirty="0"/>
              <a:t>Cover limits and excess levels</a:t>
            </a:r>
          </a:p>
        </p:txBody>
      </p:sp>
      <p:sp>
        <p:nvSpPr>
          <p:cNvPr id="44" name="TextBox 43">
            <a:extLst>
              <a:ext uri="{FF2B5EF4-FFF2-40B4-BE49-F238E27FC236}">
                <a16:creationId xmlns:a16="http://schemas.microsoft.com/office/drawing/2014/main" id="{F23727A7-C427-4B59-98DE-E147FCE97398}"/>
              </a:ext>
            </a:extLst>
          </p:cNvPr>
          <p:cNvSpPr txBox="1"/>
          <p:nvPr/>
        </p:nvSpPr>
        <p:spPr>
          <a:xfrm>
            <a:off x="0" y="3381645"/>
            <a:ext cx="4137896" cy="584775"/>
          </a:xfrm>
          <a:prstGeom prst="rect">
            <a:avLst/>
          </a:prstGeom>
          <a:noFill/>
        </p:spPr>
        <p:txBody>
          <a:bodyPr vert="horz" wrap="square" rtlCol="0">
            <a:spAutoFit/>
          </a:bodyPr>
          <a:lstStyle/>
          <a:p>
            <a:pPr algn="r"/>
            <a:r>
              <a:rPr lang="en-GB" sz="1600" dirty="0"/>
              <a:t>Whether it’s more cost effective to buy annual cover or a single trip policy</a:t>
            </a:r>
          </a:p>
        </p:txBody>
      </p:sp>
      <p:pic>
        <p:nvPicPr>
          <p:cNvPr id="46" name="Graphic 45" descr="Contract with solid fill">
            <a:extLst>
              <a:ext uri="{FF2B5EF4-FFF2-40B4-BE49-F238E27FC236}">
                <a16:creationId xmlns:a16="http://schemas.microsoft.com/office/drawing/2014/main" id="{4E9C1C1D-D49F-BAEF-52B6-26212398627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38800" y="3651219"/>
            <a:ext cx="914400" cy="914400"/>
          </a:xfrm>
          <a:prstGeom prst="rect">
            <a:avLst/>
          </a:prstGeom>
        </p:spPr>
      </p:pic>
      <p:sp>
        <p:nvSpPr>
          <p:cNvPr id="13" name="Oval 12">
            <a:extLst>
              <a:ext uri="{FF2B5EF4-FFF2-40B4-BE49-F238E27FC236}">
                <a16:creationId xmlns:a16="http://schemas.microsoft.com/office/drawing/2014/main" id="{F01E1AA5-174B-16BE-8E12-F5BB408298D4}"/>
              </a:ext>
            </a:extLst>
          </p:cNvPr>
          <p:cNvSpPr/>
          <p:nvPr/>
        </p:nvSpPr>
        <p:spPr>
          <a:xfrm>
            <a:off x="5492067" y="3512913"/>
            <a:ext cx="1255890" cy="1255890"/>
          </a:xfrm>
          <a:prstGeom prst="ellipse">
            <a:avLst/>
          </a:prstGeom>
          <a:gradFill flip="none" rotWithShape="1">
            <a:gsLst>
              <a:gs pos="0">
                <a:schemeClr val="bg1">
                  <a:alpha val="0"/>
                </a:schemeClr>
              </a:gs>
              <a:gs pos="78000">
                <a:schemeClr val="bg1">
                  <a:lumMod val="65000"/>
                  <a:alpha val="69000"/>
                </a:schemeClr>
              </a:gs>
              <a:gs pos="37000">
                <a:schemeClr val="bg1">
                  <a:alpha val="11000"/>
                </a:schemeClr>
              </a:gs>
              <a:gs pos="100000">
                <a:schemeClr val="bg1">
                  <a:lumMod val="6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A9615768-2F4B-412F-A91C-454199ED1DD2}"/>
              </a:ext>
            </a:extLst>
          </p:cNvPr>
          <p:cNvGrpSpPr/>
          <p:nvPr/>
        </p:nvGrpSpPr>
        <p:grpSpPr>
          <a:xfrm>
            <a:off x="5404894" y="3422389"/>
            <a:ext cx="1372059" cy="2284161"/>
            <a:chOff x="3730944" y="2922566"/>
            <a:chExt cx="1670050" cy="2780245"/>
          </a:xfrm>
        </p:grpSpPr>
        <p:sp>
          <p:nvSpPr>
            <p:cNvPr id="16" name="Freeform: Shape 15">
              <a:extLst>
                <a:ext uri="{FF2B5EF4-FFF2-40B4-BE49-F238E27FC236}">
                  <a16:creationId xmlns:a16="http://schemas.microsoft.com/office/drawing/2014/main" id="{874AEA3C-98BE-0360-35BA-8E534F5B645E}"/>
                </a:ext>
              </a:extLst>
            </p:cNvPr>
            <p:cNvSpPr/>
            <p:nvPr/>
          </p:nvSpPr>
          <p:spPr>
            <a:xfrm>
              <a:off x="4499311" y="4546597"/>
              <a:ext cx="145379" cy="530739"/>
            </a:xfrm>
            <a:custGeom>
              <a:avLst/>
              <a:gdLst>
                <a:gd name="connsiteX0" fmla="*/ 82430 w 276417"/>
                <a:gd name="connsiteY0" fmla="*/ 0 h 723900"/>
                <a:gd name="connsiteX1" fmla="*/ 193987 w 276417"/>
                <a:gd name="connsiteY1" fmla="*/ 0 h 723900"/>
                <a:gd name="connsiteX2" fmla="*/ 276417 w 276417"/>
                <a:gd name="connsiteY2" fmla="*/ 82430 h 723900"/>
                <a:gd name="connsiteX3" fmla="*/ 276417 w 276417"/>
                <a:gd name="connsiteY3" fmla="*/ 279280 h 723900"/>
                <a:gd name="connsiteX4" fmla="*/ 276417 w 276417"/>
                <a:gd name="connsiteY4" fmla="*/ 425570 h 723900"/>
                <a:gd name="connsiteX5" fmla="*/ 276417 w 276417"/>
                <a:gd name="connsiteY5" fmla="*/ 660520 h 723900"/>
                <a:gd name="connsiteX6" fmla="*/ 213037 w 276417"/>
                <a:gd name="connsiteY6" fmla="*/ 723900 h 723900"/>
                <a:gd name="connsiteX7" fmla="*/ 63380 w 276417"/>
                <a:gd name="connsiteY7" fmla="*/ 723900 h 723900"/>
                <a:gd name="connsiteX8" fmla="*/ 0 w 276417"/>
                <a:gd name="connsiteY8" fmla="*/ 660520 h 723900"/>
                <a:gd name="connsiteX9" fmla="*/ 0 w 276417"/>
                <a:gd name="connsiteY9" fmla="*/ 425570 h 723900"/>
                <a:gd name="connsiteX10" fmla="*/ 0 w 276417"/>
                <a:gd name="connsiteY10" fmla="*/ 279280 h 723900"/>
                <a:gd name="connsiteX11" fmla="*/ 0 w 276417"/>
                <a:gd name="connsiteY11" fmla="*/ 82430 h 723900"/>
                <a:gd name="connsiteX12" fmla="*/ 82430 w 276417"/>
                <a:gd name="connsiteY12"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7" h="723900">
                  <a:moveTo>
                    <a:pt x="82430" y="0"/>
                  </a:moveTo>
                  <a:lnTo>
                    <a:pt x="193987" y="0"/>
                  </a:lnTo>
                  <a:cubicBezTo>
                    <a:pt x="239512" y="0"/>
                    <a:pt x="276417" y="36905"/>
                    <a:pt x="276417" y="82430"/>
                  </a:cubicBezTo>
                  <a:lnTo>
                    <a:pt x="276417" y="279280"/>
                  </a:lnTo>
                  <a:lnTo>
                    <a:pt x="276417" y="425570"/>
                  </a:lnTo>
                  <a:lnTo>
                    <a:pt x="276417" y="660520"/>
                  </a:lnTo>
                  <a:cubicBezTo>
                    <a:pt x="276417" y="695524"/>
                    <a:pt x="248041" y="723900"/>
                    <a:pt x="213037" y="723900"/>
                  </a:cubicBezTo>
                  <a:lnTo>
                    <a:pt x="63380" y="723900"/>
                  </a:lnTo>
                  <a:cubicBezTo>
                    <a:pt x="28376" y="723900"/>
                    <a:pt x="0" y="695524"/>
                    <a:pt x="0" y="660520"/>
                  </a:cubicBezTo>
                  <a:lnTo>
                    <a:pt x="0" y="425570"/>
                  </a:lnTo>
                  <a:lnTo>
                    <a:pt x="0" y="279280"/>
                  </a:lnTo>
                  <a:lnTo>
                    <a:pt x="0" y="82430"/>
                  </a:lnTo>
                  <a:cubicBezTo>
                    <a:pt x="0" y="36905"/>
                    <a:pt x="36905" y="0"/>
                    <a:pt x="82430" y="0"/>
                  </a:cubicBezTo>
                  <a:close/>
                </a:path>
              </a:pathLst>
            </a:custGeom>
            <a:solidFill>
              <a:srgbClr val="4D4D4D"/>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7" name="Freeform: Shape 16">
              <a:extLst>
                <a:ext uri="{FF2B5EF4-FFF2-40B4-BE49-F238E27FC236}">
                  <a16:creationId xmlns:a16="http://schemas.microsoft.com/office/drawing/2014/main" id="{0099B43C-65CC-A8A2-738D-72668243DDC7}"/>
                </a:ext>
              </a:extLst>
            </p:cNvPr>
            <p:cNvSpPr/>
            <p:nvPr/>
          </p:nvSpPr>
          <p:spPr>
            <a:xfrm>
              <a:off x="4433792" y="4978911"/>
              <a:ext cx="276417" cy="723900"/>
            </a:xfrm>
            <a:custGeom>
              <a:avLst/>
              <a:gdLst>
                <a:gd name="connsiteX0" fmla="*/ 82430 w 276417"/>
                <a:gd name="connsiteY0" fmla="*/ 0 h 723900"/>
                <a:gd name="connsiteX1" fmla="*/ 193987 w 276417"/>
                <a:gd name="connsiteY1" fmla="*/ 0 h 723900"/>
                <a:gd name="connsiteX2" fmla="*/ 276417 w 276417"/>
                <a:gd name="connsiteY2" fmla="*/ 82430 h 723900"/>
                <a:gd name="connsiteX3" fmla="*/ 276417 w 276417"/>
                <a:gd name="connsiteY3" fmla="*/ 279280 h 723900"/>
                <a:gd name="connsiteX4" fmla="*/ 276417 w 276417"/>
                <a:gd name="connsiteY4" fmla="*/ 425570 h 723900"/>
                <a:gd name="connsiteX5" fmla="*/ 276417 w 276417"/>
                <a:gd name="connsiteY5" fmla="*/ 660520 h 723900"/>
                <a:gd name="connsiteX6" fmla="*/ 213037 w 276417"/>
                <a:gd name="connsiteY6" fmla="*/ 723900 h 723900"/>
                <a:gd name="connsiteX7" fmla="*/ 63380 w 276417"/>
                <a:gd name="connsiteY7" fmla="*/ 723900 h 723900"/>
                <a:gd name="connsiteX8" fmla="*/ 0 w 276417"/>
                <a:gd name="connsiteY8" fmla="*/ 660520 h 723900"/>
                <a:gd name="connsiteX9" fmla="*/ 0 w 276417"/>
                <a:gd name="connsiteY9" fmla="*/ 425570 h 723900"/>
                <a:gd name="connsiteX10" fmla="*/ 0 w 276417"/>
                <a:gd name="connsiteY10" fmla="*/ 279280 h 723900"/>
                <a:gd name="connsiteX11" fmla="*/ 0 w 276417"/>
                <a:gd name="connsiteY11" fmla="*/ 82430 h 723900"/>
                <a:gd name="connsiteX12" fmla="*/ 82430 w 276417"/>
                <a:gd name="connsiteY12"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417" h="723900">
                  <a:moveTo>
                    <a:pt x="82430" y="0"/>
                  </a:moveTo>
                  <a:lnTo>
                    <a:pt x="193987" y="0"/>
                  </a:lnTo>
                  <a:cubicBezTo>
                    <a:pt x="239512" y="0"/>
                    <a:pt x="276417" y="36905"/>
                    <a:pt x="276417" y="82430"/>
                  </a:cubicBezTo>
                  <a:lnTo>
                    <a:pt x="276417" y="279280"/>
                  </a:lnTo>
                  <a:lnTo>
                    <a:pt x="276417" y="425570"/>
                  </a:lnTo>
                  <a:lnTo>
                    <a:pt x="276417" y="660520"/>
                  </a:lnTo>
                  <a:cubicBezTo>
                    <a:pt x="276417" y="695524"/>
                    <a:pt x="248041" y="723900"/>
                    <a:pt x="213037" y="723900"/>
                  </a:cubicBezTo>
                  <a:lnTo>
                    <a:pt x="63380" y="723900"/>
                  </a:lnTo>
                  <a:cubicBezTo>
                    <a:pt x="28376" y="723900"/>
                    <a:pt x="0" y="695524"/>
                    <a:pt x="0" y="660520"/>
                  </a:cubicBezTo>
                  <a:lnTo>
                    <a:pt x="0" y="425570"/>
                  </a:lnTo>
                  <a:lnTo>
                    <a:pt x="0" y="279280"/>
                  </a:lnTo>
                  <a:lnTo>
                    <a:pt x="0" y="82430"/>
                  </a:lnTo>
                  <a:cubicBezTo>
                    <a:pt x="0" y="36905"/>
                    <a:pt x="36905" y="0"/>
                    <a:pt x="82430" y="0"/>
                  </a:cubicBezTo>
                  <a:close/>
                </a:path>
              </a:pathLst>
            </a:custGeom>
            <a:solidFill>
              <a:srgbClr val="2C2C2C"/>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8" name="Circle: Hollow 17">
              <a:extLst>
                <a:ext uri="{FF2B5EF4-FFF2-40B4-BE49-F238E27FC236}">
                  <a16:creationId xmlns:a16="http://schemas.microsoft.com/office/drawing/2014/main" id="{B6073593-15BA-B298-E2FB-DA30A40FDB6C}"/>
                </a:ext>
              </a:extLst>
            </p:cNvPr>
            <p:cNvSpPr/>
            <p:nvPr/>
          </p:nvSpPr>
          <p:spPr>
            <a:xfrm rot="17280000">
              <a:off x="3730943" y="2922567"/>
              <a:ext cx="1670052" cy="1670050"/>
            </a:xfrm>
            <a:prstGeom prst="donut">
              <a:avLst>
                <a:gd name="adj" fmla="val 5984"/>
              </a:avLst>
            </a:prstGeom>
            <a:solidFill>
              <a:srgbClr val="2C2C2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597142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763B-0D22-4773-7C21-33D8DE549EC0}"/>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47CD5622-34F5-4A75-458D-BE8079496763}"/>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Common mistakes to avoid</a:t>
            </a:r>
            <a:endParaRPr lang="en-GB" sz="3600" dirty="0">
              <a:solidFill>
                <a:srgbClr val="391C66"/>
              </a:solidFill>
              <a:latin typeface="Aptos Display" panose="020B0004020202020204" pitchFamily="34" charset="0"/>
              <a:cs typeface="+mn-cs"/>
            </a:endParaRPr>
          </a:p>
        </p:txBody>
      </p:sp>
      <p:sp>
        <p:nvSpPr>
          <p:cNvPr id="5" name="TextBox 4">
            <a:extLst>
              <a:ext uri="{FF2B5EF4-FFF2-40B4-BE49-F238E27FC236}">
                <a16:creationId xmlns:a16="http://schemas.microsoft.com/office/drawing/2014/main" id="{6A6AD9E1-7A36-BE40-BB3F-5B8E44E1C800}"/>
              </a:ext>
            </a:extLst>
          </p:cNvPr>
          <p:cNvSpPr txBox="1"/>
          <p:nvPr/>
        </p:nvSpPr>
        <p:spPr>
          <a:xfrm>
            <a:off x="1739041" y="6165304"/>
            <a:ext cx="8712968" cy="369332"/>
          </a:xfrm>
          <a:prstGeom prst="rect">
            <a:avLst/>
          </a:prstGeom>
          <a:noFill/>
        </p:spPr>
        <p:txBody>
          <a:bodyPr wrap="square">
            <a:spAutoFit/>
          </a:bodyPr>
          <a:lstStyle/>
          <a:p>
            <a:pPr algn="ctr"/>
            <a:r>
              <a:rPr lang="en-GB" b="1" dirty="0"/>
              <a:t>Claims may be rejected due to simple mistakes on what your policy covers</a:t>
            </a:r>
          </a:p>
        </p:txBody>
      </p:sp>
      <p:grpSp>
        <p:nvGrpSpPr>
          <p:cNvPr id="3" name="Group 2">
            <a:extLst>
              <a:ext uri="{FF2B5EF4-FFF2-40B4-BE49-F238E27FC236}">
                <a16:creationId xmlns:a16="http://schemas.microsoft.com/office/drawing/2014/main" id="{15CF32CB-22D0-2D40-3D83-FA7A908A766A}"/>
              </a:ext>
            </a:extLst>
          </p:cNvPr>
          <p:cNvGrpSpPr/>
          <p:nvPr/>
        </p:nvGrpSpPr>
        <p:grpSpPr>
          <a:xfrm>
            <a:off x="1437830" y="2900264"/>
            <a:ext cx="861938" cy="1720960"/>
            <a:chOff x="5623229" y="2348880"/>
            <a:chExt cx="1098331" cy="2192948"/>
          </a:xfrm>
        </p:grpSpPr>
        <p:sp>
          <p:nvSpPr>
            <p:cNvPr id="4" name="Freeform 11">
              <a:extLst>
                <a:ext uri="{FF2B5EF4-FFF2-40B4-BE49-F238E27FC236}">
                  <a16:creationId xmlns:a16="http://schemas.microsoft.com/office/drawing/2014/main" id="{9603C799-10C0-D507-B49C-B1F92169DC95}"/>
                </a:ext>
              </a:extLst>
            </p:cNvPr>
            <p:cNvSpPr/>
            <p:nvPr/>
          </p:nvSpPr>
          <p:spPr>
            <a:xfrm>
              <a:off x="5625086" y="2348880"/>
              <a:ext cx="1096474" cy="2192948"/>
            </a:xfrm>
            <a:custGeom>
              <a:avLst/>
              <a:gdLst>
                <a:gd name="connsiteX0" fmla="*/ 0 w 1096474"/>
                <a:gd name="connsiteY0" fmla="*/ 0 h 2192948"/>
                <a:gd name="connsiteX1" fmla="*/ 1096474 w 1096474"/>
                <a:gd name="connsiteY1" fmla="*/ 1096474 h 2192948"/>
                <a:gd name="connsiteX2" fmla="*/ 0 w 1096474"/>
                <a:gd name="connsiteY2" fmla="*/ 2192948 h 2192948"/>
                <a:gd name="connsiteX3" fmla="*/ 0 w 1096474"/>
                <a:gd name="connsiteY3" fmla="*/ 2163299 h 2192948"/>
                <a:gd name="connsiteX4" fmla="*/ 1066825 w 1096474"/>
                <a:gd name="connsiteY4" fmla="*/ 1096474 h 2192948"/>
                <a:gd name="connsiteX5" fmla="*/ 0 w 1096474"/>
                <a:gd name="connsiteY5" fmla="*/ 29649 h 219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474" h="2192948">
                  <a:moveTo>
                    <a:pt x="0" y="0"/>
                  </a:moveTo>
                  <a:cubicBezTo>
                    <a:pt x="605566" y="0"/>
                    <a:pt x="1096474" y="490908"/>
                    <a:pt x="1096474" y="1096474"/>
                  </a:cubicBezTo>
                  <a:cubicBezTo>
                    <a:pt x="1096474" y="1702040"/>
                    <a:pt x="605566" y="2192948"/>
                    <a:pt x="0" y="2192948"/>
                  </a:cubicBezTo>
                  <a:lnTo>
                    <a:pt x="0" y="2163299"/>
                  </a:lnTo>
                  <a:cubicBezTo>
                    <a:pt x="589191" y="2163299"/>
                    <a:pt x="1066825" y="1685665"/>
                    <a:pt x="1066825" y="1096474"/>
                  </a:cubicBezTo>
                  <a:cubicBezTo>
                    <a:pt x="1066825" y="507283"/>
                    <a:pt x="589191" y="29649"/>
                    <a:pt x="0" y="29649"/>
                  </a:cubicBezTo>
                  <a:close/>
                </a:path>
              </a:pathLst>
            </a:custGeom>
            <a:solidFill>
              <a:srgbClr val="7B7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6ED3050-AEFD-1BDC-9706-13D565BA3791}"/>
                </a:ext>
              </a:extLst>
            </p:cNvPr>
            <p:cNvSpPr/>
            <p:nvPr/>
          </p:nvSpPr>
          <p:spPr>
            <a:xfrm>
              <a:off x="5623229" y="2348880"/>
              <a:ext cx="25807" cy="2192948"/>
            </a:xfrm>
            <a:prstGeom prst="rect">
              <a:avLst/>
            </a:prstGeom>
            <a:solidFill>
              <a:srgbClr val="7B7B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71760975-4B94-3FF5-2DDD-342B6058EAA3}"/>
              </a:ext>
            </a:extLst>
          </p:cNvPr>
          <p:cNvGrpSpPr/>
          <p:nvPr/>
        </p:nvGrpSpPr>
        <p:grpSpPr>
          <a:xfrm>
            <a:off x="693963" y="3013390"/>
            <a:ext cx="1494710" cy="1494710"/>
            <a:chOff x="611560" y="2348880"/>
            <a:chExt cx="1902863" cy="1902863"/>
          </a:xfrm>
        </p:grpSpPr>
        <p:sp>
          <p:nvSpPr>
            <p:cNvPr id="10" name="Oval 9">
              <a:extLst>
                <a:ext uri="{FF2B5EF4-FFF2-40B4-BE49-F238E27FC236}">
                  <a16:creationId xmlns:a16="http://schemas.microsoft.com/office/drawing/2014/main" id="{D89F9D3B-738C-FB58-36A4-52C9F94523F5}"/>
                </a:ext>
              </a:extLst>
            </p:cNvPr>
            <p:cNvSpPr/>
            <p:nvPr/>
          </p:nvSpPr>
          <p:spPr>
            <a:xfrm>
              <a:off x="611560" y="2348880"/>
              <a:ext cx="1902863" cy="1902863"/>
            </a:xfrm>
            <a:prstGeom prst="ellipse">
              <a:avLst/>
            </a:prstGeom>
            <a:solidFill>
              <a:srgbClr val="00A5E3"/>
            </a:solidFill>
            <a:ln>
              <a:noFill/>
            </a:ln>
            <a:effectLst>
              <a:outerShdw blurRad="152400" dist="38100" dir="10800000" sx="102000" sy="102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49122425-CA6C-EF4F-FF85-4277138098D9}"/>
                </a:ext>
              </a:extLst>
            </p:cNvPr>
            <p:cNvGrpSpPr/>
            <p:nvPr/>
          </p:nvGrpSpPr>
          <p:grpSpPr>
            <a:xfrm>
              <a:off x="752991" y="2490311"/>
              <a:ext cx="1620000" cy="1620000"/>
              <a:chOff x="752991" y="2490311"/>
              <a:chExt cx="1620000" cy="1620000"/>
            </a:xfrm>
            <a:effectLst>
              <a:outerShdw blurRad="165100" dist="38100" dir="10800000" sx="103000" sy="103000" algn="r" rotWithShape="0">
                <a:prstClr val="black">
                  <a:alpha val="40000"/>
                </a:prstClr>
              </a:outerShdw>
            </a:effectLst>
          </p:grpSpPr>
          <p:sp>
            <p:nvSpPr>
              <p:cNvPr id="12" name="Oval 11">
                <a:extLst>
                  <a:ext uri="{FF2B5EF4-FFF2-40B4-BE49-F238E27FC236}">
                    <a16:creationId xmlns:a16="http://schemas.microsoft.com/office/drawing/2014/main" id="{6F0EE4D6-A230-BCC9-5DB4-25FE3B835FB8}"/>
                  </a:ext>
                </a:extLst>
              </p:cNvPr>
              <p:cNvSpPr/>
              <p:nvPr/>
            </p:nvSpPr>
            <p:spPr>
              <a:xfrm>
                <a:off x="824990" y="2562310"/>
                <a:ext cx="1476000" cy="1476000"/>
              </a:xfrm>
              <a:prstGeom prst="ellipse">
                <a:avLst/>
              </a:prstGeom>
              <a:solidFill>
                <a:schemeClr val="bg1"/>
              </a:solidFill>
              <a:ln>
                <a:noFill/>
              </a:ln>
              <a:effectLst/>
              <a:scene3d>
                <a:camera prst="orthographicFront"/>
                <a:lightRig rig="soft" dir="t"/>
              </a:scene3d>
              <a:sp3d prstMaterial="plastic">
                <a:bevelT w="107950" h="457200" prst="hardEdge"/>
                <a:bevelB w="1397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Donut 5">
                <a:extLst>
                  <a:ext uri="{FF2B5EF4-FFF2-40B4-BE49-F238E27FC236}">
                    <a16:creationId xmlns:a16="http://schemas.microsoft.com/office/drawing/2014/main" id="{B75718C7-C8FA-7AB7-C7C0-A18E99233202}"/>
                  </a:ext>
                </a:extLst>
              </p:cNvPr>
              <p:cNvSpPr/>
              <p:nvPr/>
            </p:nvSpPr>
            <p:spPr>
              <a:xfrm>
                <a:off x="752991" y="2490311"/>
                <a:ext cx="1620000" cy="1620000"/>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4" name="Group 13">
            <a:extLst>
              <a:ext uri="{FF2B5EF4-FFF2-40B4-BE49-F238E27FC236}">
                <a16:creationId xmlns:a16="http://schemas.microsoft.com/office/drawing/2014/main" id="{DEA51414-B64F-31C9-193A-95BC94BDA1E9}"/>
              </a:ext>
            </a:extLst>
          </p:cNvPr>
          <p:cNvGrpSpPr/>
          <p:nvPr/>
        </p:nvGrpSpPr>
        <p:grpSpPr>
          <a:xfrm>
            <a:off x="1780164" y="2363152"/>
            <a:ext cx="1608745" cy="677790"/>
            <a:chOff x="1780164" y="2363152"/>
            <a:chExt cx="1608745" cy="677790"/>
          </a:xfrm>
        </p:grpSpPr>
        <p:sp>
          <p:nvSpPr>
            <p:cNvPr id="15" name="Oval 14">
              <a:extLst>
                <a:ext uri="{FF2B5EF4-FFF2-40B4-BE49-F238E27FC236}">
                  <a16:creationId xmlns:a16="http://schemas.microsoft.com/office/drawing/2014/main" id="{839E0958-950D-1186-AC66-B33D64E128AA}"/>
                </a:ext>
              </a:extLst>
            </p:cNvPr>
            <p:cNvSpPr/>
            <p:nvPr/>
          </p:nvSpPr>
          <p:spPr>
            <a:xfrm>
              <a:off x="1780164" y="2956107"/>
              <a:ext cx="84835" cy="84835"/>
            </a:xfrm>
            <a:prstGeom prst="ellipse">
              <a:avLst/>
            </a:prstGeom>
            <a:solidFill>
              <a:srgbClr val="7DC202"/>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1DA677D3-F6AE-9B10-1A79-8AA8D060D9DE}"/>
                </a:ext>
              </a:extLst>
            </p:cNvPr>
            <p:cNvGrpSpPr/>
            <p:nvPr/>
          </p:nvGrpSpPr>
          <p:grpSpPr>
            <a:xfrm>
              <a:off x="1853723" y="2687662"/>
              <a:ext cx="884736" cy="293672"/>
              <a:chOff x="2088010" y="1934207"/>
              <a:chExt cx="1126327" cy="373864"/>
            </a:xfrm>
          </p:grpSpPr>
          <p:cxnSp>
            <p:nvCxnSpPr>
              <p:cNvPr id="22" name="Straight Connector 21">
                <a:extLst>
                  <a:ext uri="{FF2B5EF4-FFF2-40B4-BE49-F238E27FC236}">
                    <a16:creationId xmlns:a16="http://schemas.microsoft.com/office/drawing/2014/main" id="{52FEDC0B-9A90-BB37-B405-3726868A9427}"/>
                  </a:ext>
                </a:extLst>
              </p:cNvPr>
              <p:cNvCxnSpPr/>
              <p:nvPr/>
            </p:nvCxnSpPr>
            <p:spPr>
              <a:xfrm flipV="1">
                <a:off x="2088010" y="1934207"/>
                <a:ext cx="301884" cy="37386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815A6-999E-AE3E-14A1-5C459A40DD6B}"/>
                  </a:ext>
                </a:extLst>
              </p:cNvPr>
              <p:cNvCxnSpPr/>
              <p:nvPr/>
            </p:nvCxnSpPr>
            <p:spPr>
              <a:xfrm>
                <a:off x="2371726" y="1940557"/>
                <a:ext cx="842611" cy="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366C9E0C-7588-863D-EE45-CBD6B1E646EC}"/>
                </a:ext>
              </a:extLst>
            </p:cNvPr>
            <p:cNvGrpSpPr/>
            <p:nvPr/>
          </p:nvGrpSpPr>
          <p:grpSpPr>
            <a:xfrm>
              <a:off x="2722195" y="2363152"/>
              <a:ext cx="666714" cy="666714"/>
              <a:chOff x="611560" y="749391"/>
              <a:chExt cx="848770" cy="848770"/>
            </a:xfrm>
            <a:effectLst>
              <a:outerShdw blurRad="88900" dist="38100" dir="10800000" sx="96000" sy="96000" algn="r" rotWithShape="0">
                <a:prstClr val="black">
                  <a:alpha val="40000"/>
                </a:prstClr>
              </a:outerShdw>
            </a:effectLst>
          </p:grpSpPr>
          <p:sp>
            <p:nvSpPr>
              <p:cNvPr id="19" name="Oval 18">
                <a:extLst>
                  <a:ext uri="{FF2B5EF4-FFF2-40B4-BE49-F238E27FC236}">
                    <a16:creationId xmlns:a16="http://schemas.microsoft.com/office/drawing/2014/main" id="{329B8CD5-0CF5-F353-0955-3E09011F0BFD}"/>
                  </a:ext>
                </a:extLst>
              </p:cNvPr>
              <p:cNvSpPr/>
              <p:nvPr/>
            </p:nvSpPr>
            <p:spPr>
              <a:xfrm>
                <a:off x="611560" y="749391"/>
                <a:ext cx="848770" cy="848770"/>
              </a:xfrm>
              <a:prstGeom prst="ellipse">
                <a:avLst/>
              </a:prstGeom>
              <a:solidFill>
                <a:srgbClr val="7DC202"/>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C3ED581-4A29-008F-AC69-E852356433EF}"/>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Donut 18">
                <a:extLst>
                  <a:ext uri="{FF2B5EF4-FFF2-40B4-BE49-F238E27FC236}">
                    <a16:creationId xmlns:a16="http://schemas.microsoft.com/office/drawing/2014/main" id="{39B5F296-BBFC-AAD7-2F56-E18E7CB066B0}"/>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F81FBE13-7406-98D6-2ABB-C07CF87AEF40}"/>
                </a:ext>
              </a:extLst>
            </p:cNvPr>
            <p:cNvSpPr txBox="1"/>
            <p:nvPr/>
          </p:nvSpPr>
          <p:spPr>
            <a:xfrm>
              <a:off x="2183555" y="2370852"/>
              <a:ext cx="485575" cy="314289"/>
            </a:xfrm>
            <a:prstGeom prst="rect">
              <a:avLst/>
            </a:prstGeom>
            <a:noFill/>
          </p:spPr>
          <p:txBody>
            <a:bodyPr wrap="square" rtlCol="0">
              <a:spAutoFit/>
            </a:bodyPr>
            <a:lstStyle/>
            <a:p>
              <a:pPr algn="ctr"/>
              <a:r>
                <a:rPr lang="en-GB" sz="2000" b="1" dirty="0">
                  <a:solidFill>
                    <a:srgbClr val="7DC202"/>
                  </a:solidFill>
                </a:rPr>
                <a:t>01</a:t>
              </a:r>
            </a:p>
          </p:txBody>
        </p:sp>
      </p:grpSp>
      <p:grpSp>
        <p:nvGrpSpPr>
          <p:cNvPr id="24" name="Group 23">
            <a:extLst>
              <a:ext uri="{FF2B5EF4-FFF2-40B4-BE49-F238E27FC236}">
                <a16:creationId xmlns:a16="http://schemas.microsoft.com/office/drawing/2014/main" id="{6317C820-588B-41BE-0479-1E60940D0165}"/>
              </a:ext>
            </a:extLst>
          </p:cNvPr>
          <p:cNvGrpSpPr/>
          <p:nvPr/>
        </p:nvGrpSpPr>
        <p:grpSpPr>
          <a:xfrm>
            <a:off x="2196881" y="3865802"/>
            <a:ext cx="1613119" cy="666714"/>
            <a:chOff x="2196881" y="3865802"/>
            <a:chExt cx="1613119" cy="666714"/>
          </a:xfrm>
        </p:grpSpPr>
        <p:grpSp>
          <p:nvGrpSpPr>
            <p:cNvPr id="25" name="Group 24">
              <a:extLst>
                <a:ext uri="{FF2B5EF4-FFF2-40B4-BE49-F238E27FC236}">
                  <a16:creationId xmlns:a16="http://schemas.microsoft.com/office/drawing/2014/main" id="{86DB9FF2-13E4-4FEA-8357-11F8F1C0E1DE}"/>
                </a:ext>
              </a:extLst>
            </p:cNvPr>
            <p:cNvGrpSpPr/>
            <p:nvPr/>
          </p:nvGrpSpPr>
          <p:grpSpPr>
            <a:xfrm flipV="1">
              <a:off x="2245229" y="4025128"/>
              <a:ext cx="1143680" cy="175901"/>
              <a:chOff x="2088010" y="2084138"/>
              <a:chExt cx="1455979" cy="223933"/>
            </a:xfrm>
          </p:grpSpPr>
          <p:cxnSp>
            <p:nvCxnSpPr>
              <p:cNvPr id="32" name="Straight Connector 31">
                <a:extLst>
                  <a:ext uri="{FF2B5EF4-FFF2-40B4-BE49-F238E27FC236}">
                    <a16:creationId xmlns:a16="http://schemas.microsoft.com/office/drawing/2014/main" id="{CA4FE50C-3D18-D118-0F02-9869742134E8}"/>
                  </a:ext>
                </a:extLst>
              </p:cNvPr>
              <p:cNvCxnSpPr/>
              <p:nvPr/>
            </p:nvCxnSpPr>
            <p:spPr>
              <a:xfrm flipV="1">
                <a:off x="2088010" y="2084138"/>
                <a:ext cx="201035" cy="223933"/>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33" name="Straight Connector 32">
                <a:extLst>
                  <a:ext uri="{FF2B5EF4-FFF2-40B4-BE49-F238E27FC236}">
                    <a16:creationId xmlns:a16="http://schemas.microsoft.com/office/drawing/2014/main" id="{A601A4D0-CEC8-0A4B-7F64-0C131200E054}"/>
                  </a:ext>
                </a:extLst>
              </p:cNvPr>
              <p:cNvCxnSpPr/>
              <p:nvPr/>
            </p:nvCxnSpPr>
            <p:spPr>
              <a:xfrm flipV="1">
                <a:off x="2281066" y="2086519"/>
                <a:ext cx="1262923" cy="0"/>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26" name="Group 25">
              <a:extLst>
                <a:ext uri="{FF2B5EF4-FFF2-40B4-BE49-F238E27FC236}">
                  <a16:creationId xmlns:a16="http://schemas.microsoft.com/office/drawing/2014/main" id="{20EAD588-2508-D714-BFDE-945233C98470}"/>
                </a:ext>
              </a:extLst>
            </p:cNvPr>
            <p:cNvGrpSpPr/>
            <p:nvPr/>
          </p:nvGrpSpPr>
          <p:grpSpPr>
            <a:xfrm>
              <a:off x="3143286" y="3865802"/>
              <a:ext cx="666714" cy="666714"/>
              <a:chOff x="611560" y="749391"/>
              <a:chExt cx="848770" cy="848770"/>
            </a:xfrm>
            <a:effectLst>
              <a:outerShdw blurRad="88900" dist="38100" dir="10800000" sx="96000" sy="96000" algn="r" rotWithShape="0">
                <a:prstClr val="black">
                  <a:alpha val="40000"/>
                </a:prstClr>
              </a:outerShdw>
            </a:effectLst>
          </p:grpSpPr>
          <p:sp>
            <p:nvSpPr>
              <p:cNvPr id="29" name="Oval 28">
                <a:extLst>
                  <a:ext uri="{FF2B5EF4-FFF2-40B4-BE49-F238E27FC236}">
                    <a16:creationId xmlns:a16="http://schemas.microsoft.com/office/drawing/2014/main" id="{AB2C82A2-AA12-9EC1-2AB9-84681729A327}"/>
                  </a:ext>
                </a:extLst>
              </p:cNvPr>
              <p:cNvSpPr/>
              <p:nvPr/>
            </p:nvSpPr>
            <p:spPr>
              <a:xfrm>
                <a:off x="611560" y="749391"/>
                <a:ext cx="848770" cy="848770"/>
              </a:xfrm>
              <a:prstGeom prst="ellipse">
                <a:avLst/>
              </a:prstGeom>
              <a:solidFill>
                <a:srgbClr val="7A2A3D"/>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F1B016C-4FD8-F1FF-B3C0-00CAD8868F14}"/>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Donut 58">
                <a:extLst>
                  <a:ext uri="{FF2B5EF4-FFF2-40B4-BE49-F238E27FC236}">
                    <a16:creationId xmlns:a16="http://schemas.microsoft.com/office/drawing/2014/main" id="{C73EE66D-6E30-7C3E-B72A-3C428F888F56}"/>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7" name="Oval 26">
              <a:extLst>
                <a:ext uri="{FF2B5EF4-FFF2-40B4-BE49-F238E27FC236}">
                  <a16:creationId xmlns:a16="http://schemas.microsoft.com/office/drawing/2014/main" id="{0246D56F-C947-2D8A-5648-5C114CBB1A99}"/>
                </a:ext>
              </a:extLst>
            </p:cNvPr>
            <p:cNvSpPr/>
            <p:nvPr/>
          </p:nvSpPr>
          <p:spPr>
            <a:xfrm>
              <a:off x="2196881" y="3972401"/>
              <a:ext cx="84835" cy="84835"/>
            </a:xfrm>
            <a:prstGeom prst="ellipse">
              <a:avLst/>
            </a:prstGeom>
            <a:solidFill>
              <a:srgbClr val="7A2A3D"/>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8F1AD657-F20F-5156-60B3-0D7295D73B19}"/>
                </a:ext>
              </a:extLst>
            </p:cNvPr>
            <p:cNvSpPr txBox="1"/>
            <p:nvPr/>
          </p:nvSpPr>
          <p:spPr>
            <a:xfrm>
              <a:off x="2570785" y="3877360"/>
              <a:ext cx="485575" cy="314289"/>
            </a:xfrm>
            <a:prstGeom prst="rect">
              <a:avLst/>
            </a:prstGeom>
            <a:noFill/>
          </p:spPr>
          <p:txBody>
            <a:bodyPr wrap="square" rtlCol="0">
              <a:spAutoFit/>
            </a:bodyPr>
            <a:lstStyle/>
            <a:p>
              <a:pPr algn="ctr"/>
              <a:r>
                <a:rPr lang="en-GB" sz="2000" b="1" dirty="0">
                  <a:solidFill>
                    <a:srgbClr val="7A2A3D"/>
                  </a:solidFill>
                </a:rPr>
                <a:t>03</a:t>
              </a:r>
            </a:p>
          </p:txBody>
        </p:sp>
      </p:grpSp>
      <p:grpSp>
        <p:nvGrpSpPr>
          <p:cNvPr id="34" name="Group 33">
            <a:extLst>
              <a:ext uri="{FF2B5EF4-FFF2-40B4-BE49-F238E27FC236}">
                <a16:creationId xmlns:a16="http://schemas.microsoft.com/office/drawing/2014/main" id="{603B2804-A79D-AD7B-5C32-F34FFF0BD66D}"/>
              </a:ext>
            </a:extLst>
          </p:cNvPr>
          <p:cNvGrpSpPr/>
          <p:nvPr/>
        </p:nvGrpSpPr>
        <p:grpSpPr>
          <a:xfrm>
            <a:off x="1780164" y="4480548"/>
            <a:ext cx="1625009" cy="795581"/>
            <a:chOff x="1780164" y="4480548"/>
            <a:chExt cx="1625009" cy="795581"/>
          </a:xfrm>
        </p:grpSpPr>
        <p:grpSp>
          <p:nvGrpSpPr>
            <p:cNvPr id="35" name="Group 34">
              <a:extLst>
                <a:ext uri="{FF2B5EF4-FFF2-40B4-BE49-F238E27FC236}">
                  <a16:creationId xmlns:a16="http://schemas.microsoft.com/office/drawing/2014/main" id="{3863BFC7-255E-B56D-CED7-981B8A8DC474}"/>
                </a:ext>
              </a:extLst>
            </p:cNvPr>
            <p:cNvGrpSpPr/>
            <p:nvPr/>
          </p:nvGrpSpPr>
          <p:grpSpPr>
            <a:xfrm flipV="1">
              <a:off x="1811136" y="4508099"/>
              <a:ext cx="1332150" cy="442183"/>
              <a:chOff x="2088010" y="1934207"/>
              <a:chExt cx="1126327" cy="373864"/>
            </a:xfrm>
          </p:grpSpPr>
          <p:cxnSp>
            <p:nvCxnSpPr>
              <p:cNvPr id="42" name="Straight Connector 41">
                <a:extLst>
                  <a:ext uri="{FF2B5EF4-FFF2-40B4-BE49-F238E27FC236}">
                    <a16:creationId xmlns:a16="http://schemas.microsoft.com/office/drawing/2014/main" id="{6E866327-4C9A-AA50-4A7D-15FC9DC9790C}"/>
                  </a:ext>
                </a:extLst>
              </p:cNvPr>
              <p:cNvCxnSpPr/>
              <p:nvPr/>
            </p:nvCxnSpPr>
            <p:spPr>
              <a:xfrm flipV="1">
                <a:off x="2088010" y="1934207"/>
                <a:ext cx="301884" cy="373864"/>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cxnSp>
            <p:nvCxnSpPr>
              <p:cNvPr id="43" name="Straight Connector 42">
                <a:extLst>
                  <a:ext uri="{FF2B5EF4-FFF2-40B4-BE49-F238E27FC236}">
                    <a16:creationId xmlns:a16="http://schemas.microsoft.com/office/drawing/2014/main" id="{C06CCBB9-38DB-FBB0-AD53-0C72EBCFE424}"/>
                  </a:ext>
                </a:extLst>
              </p:cNvPr>
              <p:cNvCxnSpPr/>
              <p:nvPr/>
            </p:nvCxnSpPr>
            <p:spPr>
              <a:xfrm>
                <a:off x="2371726" y="1940557"/>
                <a:ext cx="842611" cy="0"/>
              </a:xfrm>
              <a:prstGeom prst="line">
                <a:avLst/>
              </a:prstGeom>
              <a:solidFill>
                <a:srgbClr val="A5C160"/>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cxnSp>
        </p:grpSp>
        <p:grpSp>
          <p:nvGrpSpPr>
            <p:cNvPr id="36" name="Group 35">
              <a:extLst>
                <a:ext uri="{FF2B5EF4-FFF2-40B4-BE49-F238E27FC236}">
                  <a16:creationId xmlns:a16="http://schemas.microsoft.com/office/drawing/2014/main" id="{5B832CAE-9626-7055-719F-E416A5EF78E6}"/>
                </a:ext>
              </a:extLst>
            </p:cNvPr>
            <p:cNvGrpSpPr/>
            <p:nvPr/>
          </p:nvGrpSpPr>
          <p:grpSpPr>
            <a:xfrm>
              <a:off x="2738459" y="4609415"/>
              <a:ext cx="666714" cy="666714"/>
              <a:chOff x="611560" y="749391"/>
              <a:chExt cx="848770" cy="848770"/>
            </a:xfrm>
            <a:effectLst>
              <a:outerShdw blurRad="88900" dist="38100" dir="10800000" sx="96000" sy="96000" algn="r" rotWithShape="0">
                <a:prstClr val="black">
                  <a:alpha val="40000"/>
                </a:prstClr>
              </a:outerShdw>
            </a:effectLst>
          </p:grpSpPr>
          <p:sp>
            <p:nvSpPr>
              <p:cNvPr id="39" name="Oval 38">
                <a:extLst>
                  <a:ext uri="{FF2B5EF4-FFF2-40B4-BE49-F238E27FC236}">
                    <a16:creationId xmlns:a16="http://schemas.microsoft.com/office/drawing/2014/main" id="{FAFB4F90-9E94-75C4-A335-1A614D6DFC88}"/>
                  </a:ext>
                </a:extLst>
              </p:cNvPr>
              <p:cNvSpPr/>
              <p:nvPr/>
            </p:nvSpPr>
            <p:spPr>
              <a:xfrm>
                <a:off x="611560" y="749391"/>
                <a:ext cx="848770" cy="848770"/>
              </a:xfrm>
              <a:prstGeom prst="ellipse">
                <a:avLst/>
              </a:prstGeom>
              <a:solidFill>
                <a:srgbClr val="B1B66E"/>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6C4442D-2F4B-C5A0-08F2-BD0317D18CAA}"/>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Donut 62">
                <a:extLst>
                  <a:ext uri="{FF2B5EF4-FFF2-40B4-BE49-F238E27FC236}">
                    <a16:creationId xmlns:a16="http://schemas.microsoft.com/office/drawing/2014/main" id="{D6CE5D43-84FF-F87A-F3F5-C4F4F7BA2741}"/>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7" name="Oval 36">
              <a:extLst>
                <a:ext uri="{FF2B5EF4-FFF2-40B4-BE49-F238E27FC236}">
                  <a16:creationId xmlns:a16="http://schemas.microsoft.com/office/drawing/2014/main" id="{3DC8E178-D1B3-D2C3-AA97-0A5143F29B84}"/>
                </a:ext>
              </a:extLst>
            </p:cNvPr>
            <p:cNvSpPr/>
            <p:nvPr/>
          </p:nvSpPr>
          <p:spPr>
            <a:xfrm>
              <a:off x="1780164" y="4480548"/>
              <a:ext cx="84835" cy="84835"/>
            </a:xfrm>
            <a:prstGeom prst="ellipse">
              <a:avLst/>
            </a:prstGeom>
            <a:solidFill>
              <a:srgbClr val="B1B66E"/>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00AEF1AF-2520-6EA4-6899-06D0487C9BDE}"/>
                </a:ext>
              </a:extLst>
            </p:cNvPr>
            <p:cNvSpPr txBox="1"/>
            <p:nvPr/>
          </p:nvSpPr>
          <p:spPr>
            <a:xfrm>
              <a:off x="2183555" y="4605555"/>
              <a:ext cx="485575" cy="314289"/>
            </a:xfrm>
            <a:prstGeom prst="rect">
              <a:avLst/>
            </a:prstGeom>
            <a:noFill/>
          </p:spPr>
          <p:txBody>
            <a:bodyPr wrap="square" rtlCol="0">
              <a:spAutoFit/>
            </a:bodyPr>
            <a:lstStyle/>
            <a:p>
              <a:pPr algn="ctr"/>
              <a:r>
                <a:rPr lang="en-GB" sz="2000" b="1" dirty="0">
                  <a:solidFill>
                    <a:srgbClr val="AFB46A"/>
                  </a:solidFill>
                </a:rPr>
                <a:t>04</a:t>
              </a:r>
            </a:p>
          </p:txBody>
        </p:sp>
      </p:grpSp>
      <p:grpSp>
        <p:nvGrpSpPr>
          <p:cNvPr id="46" name="Group 45">
            <a:extLst>
              <a:ext uri="{FF2B5EF4-FFF2-40B4-BE49-F238E27FC236}">
                <a16:creationId xmlns:a16="http://schemas.microsoft.com/office/drawing/2014/main" id="{9D69EF59-8D5C-F2CD-BA37-6BA22EC7E402}"/>
              </a:ext>
            </a:extLst>
          </p:cNvPr>
          <p:cNvGrpSpPr/>
          <p:nvPr/>
        </p:nvGrpSpPr>
        <p:grpSpPr>
          <a:xfrm>
            <a:off x="2212088" y="3019499"/>
            <a:ext cx="1597912" cy="688157"/>
            <a:chOff x="2212088" y="3019499"/>
            <a:chExt cx="1597912" cy="688157"/>
          </a:xfrm>
        </p:grpSpPr>
        <p:cxnSp>
          <p:nvCxnSpPr>
            <p:cNvPr id="47" name="Straight Connector 46">
              <a:extLst>
                <a:ext uri="{FF2B5EF4-FFF2-40B4-BE49-F238E27FC236}">
                  <a16:creationId xmlns:a16="http://schemas.microsoft.com/office/drawing/2014/main" id="{A36D5A82-B963-C8F4-1297-9FD28D9D11C3}"/>
                </a:ext>
              </a:extLst>
            </p:cNvPr>
            <p:cNvCxnSpPr/>
            <p:nvPr/>
          </p:nvCxnSpPr>
          <p:spPr>
            <a:xfrm flipV="1">
              <a:off x="2409591" y="3352767"/>
              <a:ext cx="979318" cy="187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F5E7504C-1F8D-7C0F-3CBB-D9F794B4BDD4}"/>
                </a:ext>
              </a:extLst>
            </p:cNvPr>
            <p:cNvSpPr txBox="1"/>
            <p:nvPr/>
          </p:nvSpPr>
          <p:spPr>
            <a:xfrm>
              <a:off x="2570785" y="3019499"/>
              <a:ext cx="485575" cy="314289"/>
            </a:xfrm>
            <a:prstGeom prst="rect">
              <a:avLst/>
            </a:prstGeom>
            <a:noFill/>
          </p:spPr>
          <p:txBody>
            <a:bodyPr wrap="square" rtlCol="0">
              <a:spAutoFit/>
            </a:bodyPr>
            <a:lstStyle/>
            <a:p>
              <a:pPr algn="ctr"/>
              <a:r>
                <a:rPr lang="en-GB" sz="2000" b="1" dirty="0">
                  <a:solidFill>
                    <a:srgbClr val="9875A7"/>
                  </a:solidFill>
                </a:rPr>
                <a:t>02</a:t>
              </a:r>
            </a:p>
          </p:txBody>
        </p:sp>
        <p:grpSp>
          <p:nvGrpSpPr>
            <p:cNvPr id="49" name="Group 48">
              <a:extLst>
                <a:ext uri="{FF2B5EF4-FFF2-40B4-BE49-F238E27FC236}">
                  <a16:creationId xmlns:a16="http://schemas.microsoft.com/office/drawing/2014/main" id="{5DA0B586-0092-A229-2AC5-E8E3E43B7139}"/>
                </a:ext>
              </a:extLst>
            </p:cNvPr>
            <p:cNvGrpSpPr/>
            <p:nvPr/>
          </p:nvGrpSpPr>
          <p:grpSpPr>
            <a:xfrm>
              <a:off x="2212088" y="3040942"/>
              <a:ext cx="1597912" cy="666714"/>
              <a:chOff x="2212088" y="3040942"/>
              <a:chExt cx="1597912" cy="666714"/>
            </a:xfrm>
          </p:grpSpPr>
          <p:cxnSp>
            <p:nvCxnSpPr>
              <p:cNvPr id="50" name="Straight Connector 49">
                <a:extLst>
                  <a:ext uri="{FF2B5EF4-FFF2-40B4-BE49-F238E27FC236}">
                    <a16:creationId xmlns:a16="http://schemas.microsoft.com/office/drawing/2014/main" id="{5757579B-0737-4423-3C9C-287FD1272DB6}"/>
                  </a:ext>
                </a:extLst>
              </p:cNvPr>
              <p:cNvCxnSpPr/>
              <p:nvPr/>
            </p:nvCxnSpPr>
            <p:spPr>
              <a:xfrm flipV="1">
                <a:off x="2257944" y="3352767"/>
                <a:ext cx="157914" cy="175901"/>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07B8F967-B3B3-E258-465A-7196C493FB99}"/>
                  </a:ext>
                </a:extLst>
              </p:cNvPr>
              <p:cNvSpPr/>
              <p:nvPr/>
            </p:nvSpPr>
            <p:spPr>
              <a:xfrm>
                <a:off x="2212088" y="3473312"/>
                <a:ext cx="84835" cy="84835"/>
              </a:xfrm>
              <a:prstGeom prst="ellipse">
                <a:avLst/>
              </a:prstGeom>
              <a:solidFill>
                <a:srgbClr val="9875A7"/>
              </a:solidFill>
              <a:ln w="22225">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AA48D647-641E-0F5D-28EF-372EBCDB0F9E}"/>
                  </a:ext>
                </a:extLst>
              </p:cNvPr>
              <p:cNvGrpSpPr/>
              <p:nvPr/>
            </p:nvGrpSpPr>
            <p:grpSpPr>
              <a:xfrm>
                <a:off x="3143286" y="3040942"/>
                <a:ext cx="666714" cy="666714"/>
                <a:chOff x="611560" y="749391"/>
                <a:chExt cx="848770" cy="848770"/>
              </a:xfrm>
              <a:effectLst>
                <a:outerShdw blurRad="88900" dist="38100" dir="10800000" sx="96000" sy="96000" algn="r" rotWithShape="0">
                  <a:prstClr val="black">
                    <a:alpha val="40000"/>
                  </a:prstClr>
                </a:outerShdw>
              </a:effectLst>
            </p:grpSpPr>
            <p:sp>
              <p:nvSpPr>
                <p:cNvPr id="53" name="Oval 52">
                  <a:extLst>
                    <a:ext uri="{FF2B5EF4-FFF2-40B4-BE49-F238E27FC236}">
                      <a16:creationId xmlns:a16="http://schemas.microsoft.com/office/drawing/2014/main" id="{7ED46865-A6F0-0736-4235-DFC782638D8F}"/>
                    </a:ext>
                  </a:extLst>
                </p:cNvPr>
                <p:cNvSpPr/>
                <p:nvPr/>
              </p:nvSpPr>
              <p:spPr>
                <a:xfrm>
                  <a:off x="611560" y="749391"/>
                  <a:ext cx="848770" cy="848770"/>
                </a:xfrm>
                <a:prstGeom prst="ellipse">
                  <a:avLst/>
                </a:prstGeom>
                <a:solidFill>
                  <a:srgbClr val="9875A7"/>
                </a:solidFill>
                <a:ln>
                  <a:noFill/>
                </a:ln>
                <a:effectLst>
                  <a:outerShdw blurRad="152400" dist="38100" dir="10800000" sx="90000" sy="90000" algn="r"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7383AF1F-72D1-BB4D-4294-55F0F5EDC45D}"/>
                    </a:ext>
                  </a:extLst>
                </p:cNvPr>
                <p:cNvSpPr/>
                <p:nvPr/>
              </p:nvSpPr>
              <p:spPr>
                <a:xfrm>
                  <a:off x="706761" y="844592"/>
                  <a:ext cx="658368" cy="658368"/>
                </a:xfrm>
                <a:prstGeom prst="ellipse">
                  <a:avLst/>
                </a:prstGeom>
                <a:solidFill>
                  <a:schemeClr val="bg1"/>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Donut 52">
                  <a:extLst>
                    <a:ext uri="{FF2B5EF4-FFF2-40B4-BE49-F238E27FC236}">
                      <a16:creationId xmlns:a16="http://schemas.microsoft.com/office/drawing/2014/main" id="{9D90EB22-C692-A728-C322-34859B01EF8C}"/>
                    </a:ext>
                  </a:extLst>
                </p:cNvPr>
                <p:cNvSpPr/>
                <p:nvPr/>
              </p:nvSpPr>
              <p:spPr>
                <a:xfrm>
                  <a:off x="674645" y="812476"/>
                  <a:ext cx="722599" cy="722599"/>
                </a:xfrm>
                <a:prstGeom prst="donut">
                  <a:avLst>
                    <a:gd name="adj" fmla="val 1512"/>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
        <p:nvSpPr>
          <p:cNvPr id="56" name="TextBox 55">
            <a:extLst>
              <a:ext uri="{FF2B5EF4-FFF2-40B4-BE49-F238E27FC236}">
                <a16:creationId xmlns:a16="http://schemas.microsoft.com/office/drawing/2014/main" id="{46632750-E878-53DD-FBA8-24DB846DC79B}"/>
              </a:ext>
            </a:extLst>
          </p:cNvPr>
          <p:cNvSpPr txBox="1"/>
          <p:nvPr/>
        </p:nvSpPr>
        <p:spPr>
          <a:xfrm>
            <a:off x="3732947" y="2390285"/>
            <a:ext cx="4739317" cy="646331"/>
          </a:xfrm>
          <a:prstGeom prst="rect">
            <a:avLst/>
          </a:prstGeom>
          <a:noFill/>
        </p:spPr>
        <p:txBody>
          <a:bodyPr vert="horz" wrap="square" rtlCol="0">
            <a:spAutoFit/>
          </a:bodyPr>
          <a:lstStyle/>
          <a:p>
            <a:r>
              <a:rPr lang="en-GB" dirty="0"/>
              <a:t>Relying on bank account insurance without checking coverage</a:t>
            </a:r>
          </a:p>
        </p:txBody>
      </p:sp>
      <p:sp>
        <p:nvSpPr>
          <p:cNvPr id="57" name="TextBox 56">
            <a:extLst>
              <a:ext uri="{FF2B5EF4-FFF2-40B4-BE49-F238E27FC236}">
                <a16:creationId xmlns:a16="http://schemas.microsoft.com/office/drawing/2014/main" id="{CE39AA37-B694-6E1D-B712-429A2D036FEE}"/>
              </a:ext>
            </a:extLst>
          </p:cNvPr>
          <p:cNvSpPr txBox="1"/>
          <p:nvPr/>
        </p:nvSpPr>
        <p:spPr>
          <a:xfrm>
            <a:off x="4116337" y="3244334"/>
            <a:ext cx="3454253" cy="369332"/>
          </a:xfrm>
          <a:prstGeom prst="rect">
            <a:avLst/>
          </a:prstGeom>
          <a:noFill/>
        </p:spPr>
        <p:txBody>
          <a:bodyPr vert="horz" wrap="square" rtlCol="0">
            <a:spAutoFit/>
          </a:bodyPr>
          <a:lstStyle/>
          <a:p>
            <a:pPr marL="285750" indent="-285750"/>
            <a:r>
              <a:rPr lang="en-GB" dirty="0"/>
              <a:t>Not declaring medical conditions</a:t>
            </a:r>
          </a:p>
        </p:txBody>
      </p:sp>
      <p:sp>
        <p:nvSpPr>
          <p:cNvPr id="58" name="TextBox 57">
            <a:extLst>
              <a:ext uri="{FF2B5EF4-FFF2-40B4-BE49-F238E27FC236}">
                <a16:creationId xmlns:a16="http://schemas.microsoft.com/office/drawing/2014/main" id="{C3E5D4D4-5EE6-D3F3-B376-02C74CE65B95}"/>
              </a:ext>
            </a:extLst>
          </p:cNvPr>
          <p:cNvSpPr txBox="1"/>
          <p:nvPr/>
        </p:nvSpPr>
        <p:spPr>
          <a:xfrm>
            <a:off x="3921801" y="4034504"/>
            <a:ext cx="4392488" cy="369332"/>
          </a:xfrm>
          <a:prstGeom prst="rect">
            <a:avLst/>
          </a:prstGeom>
          <a:noFill/>
        </p:spPr>
        <p:txBody>
          <a:bodyPr vert="horz" wrap="square" rtlCol="0">
            <a:spAutoFit/>
          </a:bodyPr>
          <a:lstStyle/>
          <a:p>
            <a:pPr marL="285750" indent="-285750"/>
            <a:r>
              <a:rPr lang="en-GB" dirty="0"/>
              <a:t>Choosing cover limits that are too low</a:t>
            </a:r>
          </a:p>
        </p:txBody>
      </p:sp>
      <p:sp>
        <p:nvSpPr>
          <p:cNvPr id="59" name="TextBox 58">
            <a:extLst>
              <a:ext uri="{FF2B5EF4-FFF2-40B4-BE49-F238E27FC236}">
                <a16:creationId xmlns:a16="http://schemas.microsoft.com/office/drawing/2014/main" id="{B4A7FCEA-3E39-647E-CFFC-EC7DA8388F82}"/>
              </a:ext>
            </a:extLst>
          </p:cNvPr>
          <p:cNvSpPr txBox="1"/>
          <p:nvPr/>
        </p:nvSpPr>
        <p:spPr>
          <a:xfrm>
            <a:off x="3670811" y="4751813"/>
            <a:ext cx="4153381" cy="369332"/>
          </a:xfrm>
          <a:prstGeom prst="rect">
            <a:avLst/>
          </a:prstGeom>
          <a:noFill/>
        </p:spPr>
        <p:txBody>
          <a:bodyPr vert="horz" wrap="square" rtlCol="0">
            <a:spAutoFit/>
          </a:bodyPr>
          <a:lstStyle/>
          <a:p>
            <a:pPr marL="285750" indent="-285750"/>
            <a:r>
              <a:rPr lang="en-GB"/>
              <a:t>Buying insurance just before travel</a:t>
            </a:r>
          </a:p>
        </p:txBody>
      </p:sp>
      <p:pic>
        <p:nvPicPr>
          <p:cNvPr id="61" name="Graphic 60" descr="Daily calendar with solid fill">
            <a:extLst>
              <a:ext uri="{FF2B5EF4-FFF2-40B4-BE49-F238E27FC236}">
                <a16:creationId xmlns:a16="http://schemas.microsoft.com/office/drawing/2014/main" id="{BBF3A6D3-C108-8650-CA42-F2B7941D3DC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892892" y="4771175"/>
            <a:ext cx="357051" cy="357051"/>
          </a:xfrm>
          <a:prstGeom prst="rect">
            <a:avLst/>
          </a:prstGeom>
        </p:spPr>
      </p:pic>
      <p:pic>
        <p:nvPicPr>
          <p:cNvPr id="63" name="Graphic 62" descr="Coins with solid fill">
            <a:extLst>
              <a:ext uri="{FF2B5EF4-FFF2-40B4-BE49-F238E27FC236}">
                <a16:creationId xmlns:a16="http://schemas.microsoft.com/office/drawing/2014/main" id="{BE68A705-B41B-E6B6-781D-EC94C2E13EA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321368" y="4009553"/>
            <a:ext cx="357051" cy="357051"/>
          </a:xfrm>
          <a:prstGeom prst="rect">
            <a:avLst/>
          </a:prstGeom>
        </p:spPr>
      </p:pic>
      <p:pic>
        <p:nvPicPr>
          <p:cNvPr id="65" name="Graphic 64" descr="Stethoscope with solid fill">
            <a:extLst>
              <a:ext uri="{FF2B5EF4-FFF2-40B4-BE49-F238E27FC236}">
                <a16:creationId xmlns:a16="http://schemas.microsoft.com/office/drawing/2014/main" id="{BF0AED0B-E819-F2AA-CD0D-BD21697711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303696" y="3198761"/>
            <a:ext cx="357051" cy="357051"/>
          </a:xfrm>
          <a:prstGeom prst="rect">
            <a:avLst/>
          </a:prstGeom>
        </p:spPr>
      </p:pic>
      <p:pic>
        <p:nvPicPr>
          <p:cNvPr id="67" name="Graphic 66" descr="Bank with solid fill">
            <a:extLst>
              <a:ext uri="{FF2B5EF4-FFF2-40B4-BE49-F238E27FC236}">
                <a16:creationId xmlns:a16="http://schemas.microsoft.com/office/drawing/2014/main" id="{0F93D4E1-CEDD-4214-932A-925D4A63CC1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69050" y="2495769"/>
            <a:ext cx="357051" cy="357051"/>
          </a:xfrm>
          <a:prstGeom prst="rect">
            <a:avLst/>
          </a:prstGeom>
        </p:spPr>
      </p:pic>
      <p:pic>
        <p:nvPicPr>
          <p:cNvPr id="69" name="Graphic 68" descr="Banana Peel with solid fill">
            <a:extLst>
              <a:ext uri="{FF2B5EF4-FFF2-40B4-BE49-F238E27FC236}">
                <a16:creationId xmlns:a16="http://schemas.microsoft.com/office/drawing/2014/main" id="{A8C65D87-1886-810D-BE02-31F4ABF0FF9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53899" y="3418415"/>
            <a:ext cx="671668" cy="671668"/>
          </a:xfrm>
          <a:prstGeom prst="rect">
            <a:avLst/>
          </a:prstGeom>
        </p:spPr>
      </p:pic>
    </p:spTree>
    <p:extLst>
      <p:ext uri="{BB962C8B-B14F-4D97-AF65-F5344CB8AC3E}">
        <p14:creationId xmlns:p14="http://schemas.microsoft.com/office/powerpoint/2010/main" val="35529727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2800" y="1772816"/>
            <a:ext cx="10926501" cy="2985429"/>
          </a:xfrm>
          <a:prstGeom prst="rect">
            <a:avLst/>
          </a:prstGeom>
          <a:noFill/>
        </p:spPr>
        <p:txBody>
          <a:bodyPr wrap="square" lIns="0" tIns="60958" rIns="121917" bIns="60958" rtlCol="0">
            <a:spAutoFit/>
          </a:bodyPr>
          <a:lstStyle/>
          <a:p>
            <a:pPr marL="285750" indent="-285750" fontAlgn="base">
              <a:spcAft>
                <a:spcPts val="1200"/>
              </a:spcAft>
              <a:buFont typeface="Arial" panose="020B0604020202020204" pitchFamily="34" charset="0"/>
              <a:buChar char="•"/>
            </a:pPr>
            <a:r>
              <a:rPr lang="en-US" dirty="0"/>
              <a:t>Why summer stretches budgets</a:t>
            </a:r>
          </a:p>
          <a:p>
            <a:pPr marL="285750" indent="-285750" fontAlgn="base">
              <a:spcAft>
                <a:spcPts val="1200"/>
              </a:spcAft>
              <a:buFont typeface="Arial" panose="020B0604020202020204" pitchFamily="34" charset="0"/>
              <a:buChar char="•"/>
            </a:pPr>
            <a:r>
              <a:rPr lang="en-US" dirty="0"/>
              <a:t>Budgeting for summer activities</a:t>
            </a:r>
          </a:p>
          <a:p>
            <a:pPr marL="285750" indent="-285750" fontAlgn="base">
              <a:spcAft>
                <a:spcPts val="1200"/>
              </a:spcAft>
              <a:buFont typeface="Arial" panose="020B0604020202020204" pitchFamily="34" charset="0"/>
              <a:buChar char="•"/>
            </a:pPr>
            <a:r>
              <a:rPr lang="en-US" dirty="0"/>
              <a:t>Dealing with childcare during school summer holidays</a:t>
            </a:r>
          </a:p>
          <a:p>
            <a:pPr marL="285750" indent="-285750" fontAlgn="base">
              <a:spcAft>
                <a:spcPts val="1200"/>
              </a:spcAft>
              <a:buFont typeface="Arial" panose="020B0604020202020204" pitchFamily="34" charset="0"/>
              <a:buChar char="•"/>
            </a:pPr>
            <a:r>
              <a:rPr lang="en-US" dirty="0"/>
              <a:t>Smart spending on holidays and travel</a:t>
            </a:r>
          </a:p>
          <a:p>
            <a:pPr marL="285750" indent="-285750" fontAlgn="base">
              <a:spcAft>
                <a:spcPts val="1200"/>
              </a:spcAft>
              <a:buFont typeface="Arial" panose="020B0604020202020204" pitchFamily="34" charset="0"/>
              <a:buChar char="•"/>
            </a:pPr>
            <a:r>
              <a:rPr lang="en-US" dirty="0"/>
              <a:t>Ensuring your holiday is protected</a:t>
            </a:r>
          </a:p>
          <a:p>
            <a:pPr marL="285750" indent="-285750" fontAlgn="base">
              <a:spcAft>
                <a:spcPts val="1200"/>
              </a:spcAft>
              <a:buFont typeface="Arial" panose="020B0604020202020204" pitchFamily="34" charset="0"/>
              <a:buChar char="•"/>
            </a:pPr>
            <a:r>
              <a:rPr lang="en-US" dirty="0"/>
              <a:t>Borrowing pitfalls and debt traps</a:t>
            </a:r>
          </a:p>
          <a:p>
            <a:pPr marL="285750" indent="-285750" fontAlgn="base">
              <a:spcAft>
                <a:spcPts val="1200"/>
              </a:spcAft>
              <a:buFont typeface="Arial" panose="020B0604020202020204" pitchFamily="34" charset="0"/>
              <a:buChar char="•"/>
            </a:pPr>
            <a:r>
              <a:rPr lang="en-US" dirty="0"/>
              <a:t>Next steps</a:t>
            </a:r>
          </a:p>
        </p:txBody>
      </p:sp>
      <p:sp>
        <p:nvSpPr>
          <p:cNvPr id="2" name="Rectangle 12">
            <a:extLst>
              <a:ext uri="{FF2B5EF4-FFF2-40B4-BE49-F238E27FC236}">
                <a16:creationId xmlns:a16="http://schemas.microsoft.com/office/drawing/2014/main" id="{D333C0D7-F8CC-8021-F24A-7FE73BF72255}"/>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Agenda</a:t>
            </a:r>
          </a:p>
        </p:txBody>
      </p:sp>
    </p:spTree>
    <p:extLst>
      <p:ext uri="{BB962C8B-B14F-4D97-AF65-F5344CB8AC3E}">
        <p14:creationId xmlns:p14="http://schemas.microsoft.com/office/powerpoint/2010/main" val="12554601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AC46ADDA-F1EC-37DD-EBAA-C2F3749D2E2D}"/>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Making use of your LSEG benefits</a:t>
            </a:r>
            <a:endParaRPr lang="en-GB" sz="3600" dirty="0">
              <a:solidFill>
                <a:srgbClr val="FF0000"/>
              </a:solidFill>
              <a:latin typeface="Aptos Display" panose="020B0004020202020204" pitchFamily="34" charset="0"/>
              <a:cs typeface="+mn-cs"/>
            </a:endParaRPr>
          </a:p>
        </p:txBody>
      </p:sp>
      <p:sp>
        <p:nvSpPr>
          <p:cNvPr id="5" name="Rectangle 7">
            <a:extLst>
              <a:ext uri="{FF2B5EF4-FFF2-40B4-BE49-F238E27FC236}">
                <a16:creationId xmlns:a16="http://schemas.microsoft.com/office/drawing/2014/main" id="{860819FA-7198-2A29-9550-D9D7ED1431D9}"/>
              </a:ext>
            </a:extLst>
          </p:cNvPr>
          <p:cNvSpPr>
            <a:spLocks noChangeArrowheads="1"/>
          </p:cNvSpPr>
          <p:nvPr/>
        </p:nvSpPr>
        <p:spPr bwMode="auto">
          <a:xfrm>
            <a:off x="12864752" y="18989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8">
            <a:extLst>
              <a:ext uri="{FF2B5EF4-FFF2-40B4-BE49-F238E27FC236}">
                <a16:creationId xmlns:a16="http://schemas.microsoft.com/office/drawing/2014/main" id="{BD58DDAE-F60F-EA15-4E59-8624589817B8}"/>
              </a:ext>
            </a:extLst>
          </p:cNvPr>
          <p:cNvSpPr>
            <a:spLocks noChangeArrowheads="1"/>
          </p:cNvSpPr>
          <p:nvPr/>
        </p:nvSpPr>
        <p:spPr bwMode="auto">
          <a:xfrm>
            <a:off x="12864752" y="29197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pSp>
        <p:nvGrpSpPr>
          <p:cNvPr id="1096" name="Group 1095">
            <a:extLst>
              <a:ext uri="{FF2B5EF4-FFF2-40B4-BE49-F238E27FC236}">
                <a16:creationId xmlns:a16="http://schemas.microsoft.com/office/drawing/2014/main" id="{ED442A90-0347-D7E4-C97D-04D782CB6777}"/>
              </a:ext>
            </a:extLst>
          </p:cNvPr>
          <p:cNvGrpSpPr/>
          <p:nvPr/>
        </p:nvGrpSpPr>
        <p:grpSpPr>
          <a:xfrm>
            <a:off x="6888088" y="1129616"/>
            <a:ext cx="5034750" cy="5055069"/>
            <a:chOff x="7786908" y="2159755"/>
            <a:chExt cx="3939097" cy="3954994"/>
          </a:xfrm>
        </p:grpSpPr>
        <p:sp>
          <p:nvSpPr>
            <p:cNvPr id="37" name="Freeform 294">
              <a:extLst>
                <a:ext uri="{FF2B5EF4-FFF2-40B4-BE49-F238E27FC236}">
                  <a16:creationId xmlns:a16="http://schemas.microsoft.com/office/drawing/2014/main" id="{3177160C-402C-C296-77C1-9D7E0EFD6D07}"/>
                </a:ext>
              </a:extLst>
            </p:cNvPr>
            <p:cNvSpPr>
              <a:spLocks noChangeArrowheads="1"/>
            </p:cNvSpPr>
            <p:nvPr/>
          </p:nvSpPr>
          <p:spPr bwMode="auto">
            <a:xfrm>
              <a:off x="8113746" y="5656079"/>
              <a:ext cx="313103" cy="458670"/>
            </a:xfrm>
            <a:custGeom>
              <a:avLst/>
              <a:gdLst>
                <a:gd name="T0" fmla="*/ 503 w 504"/>
                <a:gd name="T1" fmla="*/ 360 h 735"/>
                <a:gd name="T2" fmla="*/ 503 w 504"/>
                <a:gd name="T3" fmla="*/ 360 h 735"/>
                <a:gd name="T4" fmla="*/ 75 w 504"/>
                <a:gd name="T5" fmla="*/ 601 h 735"/>
                <a:gd name="T6" fmla="*/ 68 w 504"/>
                <a:gd name="T7" fmla="*/ 589 h 735"/>
                <a:gd name="T8" fmla="*/ 68 w 504"/>
                <a:gd name="T9" fmla="*/ 589 h 735"/>
                <a:gd name="T10" fmla="*/ 95 w 504"/>
                <a:gd name="T11" fmla="*/ 268 h 735"/>
                <a:gd name="T12" fmla="*/ 184 w 504"/>
                <a:gd name="T13" fmla="*/ 175 h 735"/>
                <a:gd name="T14" fmla="*/ 184 w 504"/>
                <a:gd name="T15" fmla="*/ 0 h 735"/>
                <a:gd name="T16" fmla="*/ 503 w 504"/>
                <a:gd name="T17" fmla="*/ 0 h 735"/>
                <a:gd name="T18" fmla="*/ 503 w 504"/>
                <a:gd name="T19" fmla="*/ 36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735">
                  <a:moveTo>
                    <a:pt x="503" y="360"/>
                  </a:moveTo>
                  <a:lnTo>
                    <a:pt x="503" y="360"/>
                  </a:lnTo>
                  <a:cubicBezTo>
                    <a:pt x="503" y="360"/>
                    <a:pt x="222" y="734"/>
                    <a:pt x="75" y="601"/>
                  </a:cubicBezTo>
                  <a:lnTo>
                    <a:pt x="68" y="589"/>
                  </a:lnTo>
                  <a:lnTo>
                    <a:pt x="68" y="589"/>
                  </a:lnTo>
                  <a:cubicBezTo>
                    <a:pt x="0" y="489"/>
                    <a:pt x="12" y="355"/>
                    <a:pt x="95" y="268"/>
                  </a:cubicBezTo>
                  <a:lnTo>
                    <a:pt x="184" y="175"/>
                  </a:lnTo>
                  <a:lnTo>
                    <a:pt x="184" y="0"/>
                  </a:lnTo>
                  <a:lnTo>
                    <a:pt x="503" y="0"/>
                  </a:lnTo>
                  <a:lnTo>
                    <a:pt x="503" y="360"/>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295">
              <a:extLst>
                <a:ext uri="{FF2B5EF4-FFF2-40B4-BE49-F238E27FC236}">
                  <a16:creationId xmlns:a16="http://schemas.microsoft.com/office/drawing/2014/main" id="{C5F27223-C2F9-CA58-7290-EF95E7F3BA33}"/>
                </a:ext>
              </a:extLst>
            </p:cNvPr>
            <p:cNvSpPr>
              <a:spLocks noChangeArrowheads="1"/>
            </p:cNvSpPr>
            <p:nvPr/>
          </p:nvSpPr>
          <p:spPr bwMode="auto">
            <a:xfrm>
              <a:off x="8800377" y="5656079"/>
              <a:ext cx="313103" cy="458670"/>
            </a:xfrm>
            <a:custGeom>
              <a:avLst/>
              <a:gdLst>
                <a:gd name="T0" fmla="*/ 0 w 503"/>
                <a:gd name="T1" fmla="*/ 360 h 735"/>
                <a:gd name="T2" fmla="*/ 0 w 503"/>
                <a:gd name="T3" fmla="*/ 360 h 735"/>
                <a:gd name="T4" fmla="*/ 427 w 503"/>
                <a:gd name="T5" fmla="*/ 601 h 735"/>
                <a:gd name="T6" fmla="*/ 435 w 503"/>
                <a:gd name="T7" fmla="*/ 589 h 735"/>
                <a:gd name="T8" fmla="*/ 435 w 503"/>
                <a:gd name="T9" fmla="*/ 589 h 735"/>
                <a:gd name="T10" fmla="*/ 407 w 503"/>
                <a:gd name="T11" fmla="*/ 268 h 735"/>
                <a:gd name="T12" fmla="*/ 318 w 503"/>
                <a:gd name="T13" fmla="*/ 175 h 735"/>
                <a:gd name="T14" fmla="*/ 318 w 503"/>
                <a:gd name="T15" fmla="*/ 0 h 735"/>
                <a:gd name="T16" fmla="*/ 0 w 503"/>
                <a:gd name="T17" fmla="*/ 0 h 735"/>
                <a:gd name="T18" fmla="*/ 0 w 503"/>
                <a:gd name="T19" fmla="*/ 36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735">
                  <a:moveTo>
                    <a:pt x="0" y="360"/>
                  </a:moveTo>
                  <a:lnTo>
                    <a:pt x="0" y="360"/>
                  </a:lnTo>
                  <a:cubicBezTo>
                    <a:pt x="0" y="360"/>
                    <a:pt x="280" y="734"/>
                    <a:pt x="427" y="601"/>
                  </a:cubicBezTo>
                  <a:lnTo>
                    <a:pt x="435" y="589"/>
                  </a:lnTo>
                  <a:lnTo>
                    <a:pt x="435" y="589"/>
                  </a:lnTo>
                  <a:cubicBezTo>
                    <a:pt x="502" y="489"/>
                    <a:pt x="491" y="355"/>
                    <a:pt x="407" y="268"/>
                  </a:cubicBezTo>
                  <a:lnTo>
                    <a:pt x="318" y="175"/>
                  </a:lnTo>
                  <a:lnTo>
                    <a:pt x="318" y="0"/>
                  </a:lnTo>
                  <a:lnTo>
                    <a:pt x="0" y="0"/>
                  </a:lnTo>
                  <a:lnTo>
                    <a:pt x="0" y="360"/>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41">
              <a:extLst>
                <a:ext uri="{FF2B5EF4-FFF2-40B4-BE49-F238E27FC236}">
                  <a16:creationId xmlns:a16="http://schemas.microsoft.com/office/drawing/2014/main" id="{A8293030-D368-83EB-0E75-D9121C05C8BF}"/>
                </a:ext>
              </a:extLst>
            </p:cNvPr>
            <p:cNvSpPr>
              <a:spLocks noChangeArrowheads="1"/>
            </p:cNvSpPr>
            <p:nvPr/>
          </p:nvSpPr>
          <p:spPr bwMode="auto">
            <a:xfrm>
              <a:off x="8168675" y="4211407"/>
              <a:ext cx="891998" cy="1493487"/>
            </a:xfrm>
            <a:custGeom>
              <a:avLst/>
              <a:gdLst>
                <a:gd name="connsiteX0" fmla="*/ 369348 w 1783995"/>
                <a:gd name="connsiteY0" fmla="*/ 0 h 2986973"/>
                <a:gd name="connsiteX1" fmla="*/ 626208 w 1783995"/>
                <a:gd name="connsiteY1" fmla="*/ 0 h 2986973"/>
                <a:gd name="connsiteX2" fmla="*/ 1157787 w 1783995"/>
                <a:gd name="connsiteY2" fmla="*/ 0 h 2986973"/>
                <a:gd name="connsiteX3" fmla="*/ 1413404 w 1783995"/>
                <a:gd name="connsiteY3" fmla="*/ 0 h 2986973"/>
                <a:gd name="connsiteX4" fmla="*/ 1783995 w 1783995"/>
                <a:gd name="connsiteY4" fmla="*/ 2986973 h 2986973"/>
                <a:gd name="connsiteX5" fmla="*/ 1200749 w 1783995"/>
                <a:gd name="connsiteY5" fmla="*/ 2986973 h 2986973"/>
                <a:gd name="connsiteX6" fmla="*/ 891998 w 1783995"/>
                <a:gd name="connsiteY6" fmla="*/ 1381809 h 2986973"/>
                <a:gd name="connsiteX7" fmla="*/ 583246 w 1783995"/>
                <a:gd name="connsiteY7" fmla="*/ 2986973 h 2986973"/>
                <a:gd name="connsiteX8" fmla="*/ 0 w 1783995"/>
                <a:gd name="connsiteY8" fmla="*/ 2986973 h 298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995" h="2986973">
                  <a:moveTo>
                    <a:pt x="369348" y="0"/>
                  </a:moveTo>
                  <a:lnTo>
                    <a:pt x="626208" y="0"/>
                  </a:lnTo>
                  <a:lnTo>
                    <a:pt x="1157787" y="0"/>
                  </a:lnTo>
                  <a:lnTo>
                    <a:pt x="1413404" y="0"/>
                  </a:lnTo>
                  <a:lnTo>
                    <a:pt x="1783995" y="2986973"/>
                  </a:lnTo>
                  <a:lnTo>
                    <a:pt x="1200749" y="2986973"/>
                  </a:lnTo>
                  <a:lnTo>
                    <a:pt x="891998" y="1381809"/>
                  </a:lnTo>
                  <a:lnTo>
                    <a:pt x="583246" y="2986973"/>
                  </a:lnTo>
                  <a:lnTo>
                    <a:pt x="0" y="2986973"/>
                  </a:lnTo>
                  <a:close/>
                </a:path>
              </a:pathLst>
            </a:custGeom>
            <a:solidFill>
              <a:srgbClr val="FDAD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0" name="Freeform 298">
              <a:extLst>
                <a:ext uri="{FF2B5EF4-FFF2-40B4-BE49-F238E27FC236}">
                  <a16:creationId xmlns:a16="http://schemas.microsoft.com/office/drawing/2014/main" id="{1BD2D8DA-AF92-E2D4-645B-D3BEDF1AC49F}"/>
                </a:ext>
              </a:extLst>
            </p:cNvPr>
            <p:cNvSpPr>
              <a:spLocks noChangeArrowheads="1"/>
            </p:cNvSpPr>
            <p:nvPr/>
          </p:nvSpPr>
          <p:spPr bwMode="auto">
            <a:xfrm>
              <a:off x="7786908" y="4214154"/>
              <a:ext cx="241695" cy="252681"/>
            </a:xfrm>
            <a:custGeom>
              <a:avLst/>
              <a:gdLst>
                <a:gd name="T0" fmla="*/ 271 w 388"/>
                <a:gd name="T1" fmla="*/ 0 h 406"/>
                <a:gd name="T2" fmla="*/ 230 w 388"/>
                <a:gd name="T3" fmla="*/ 37 h 406"/>
                <a:gd name="T4" fmla="*/ 97 w 388"/>
                <a:gd name="T5" fmla="*/ 65 h 406"/>
                <a:gd name="T6" fmla="*/ 11 w 388"/>
                <a:gd name="T7" fmla="*/ 133 h 406"/>
                <a:gd name="T8" fmla="*/ 11 w 388"/>
                <a:gd name="T9" fmla="*/ 133 h 406"/>
                <a:gd name="T10" fmla="*/ 20 w 388"/>
                <a:gd name="T11" fmla="*/ 160 h 406"/>
                <a:gd name="T12" fmla="*/ 20 w 388"/>
                <a:gd name="T13" fmla="*/ 160 h 406"/>
                <a:gd name="T14" fmla="*/ 117 w 388"/>
                <a:gd name="T15" fmla="*/ 119 h 406"/>
                <a:gd name="T16" fmla="*/ 117 w 388"/>
                <a:gd name="T17" fmla="*/ 119 h 406"/>
                <a:gd name="T18" fmla="*/ 119 w 388"/>
                <a:gd name="T19" fmla="*/ 116 h 406"/>
                <a:gd name="T20" fmla="*/ 148 w 388"/>
                <a:gd name="T21" fmla="*/ 130 h 406"/>
                <a:gd name="T22" fmla="*/ 61 w 388"/>
                <a:gd name="T23" fmla="*/ 210 h 406"/>
                <a:gd name="T24" fmla="*/ 8 w 388"/>
                <a:gd name="T25" fmla="*/ 320 h 406"/>
                <a:gd name="T26" fmla="*/ 8 w 388"/>
                <a:gd name="T27" fmla="*/ 320 h 406"/>
                <a:gd name="T28" fmla="*/ 32 w 388"/>
                <a:gd name="T29" fmla="*/ 343 h 406"/>
                <a:gd name="T30" fmla="*/ 35 w 388"/>
                <a:gd name="T31" fmla="*/ 341 h 406"/>
                <a:gd name="T32" fmla="*/ 35 w 388"/>
                <a:gd name="T33" fmla="*/ 341 h 406"/>
                <a:gd name="T34" fmla="*/ 56 w 388"/>
                <a:gd name="T35" fmla="*/ 321 h 406"/>
                <a:gd name="T36" fmla="*/ 77 w 388"/>
                <a:gd name="T37" fmla="*/ 285 h 406"/>
                <a:gd name="T38" fmla="*/ 75 w 388"/>
                <a:gd name="T39" fmla="*/ 306 h 406"/>
                <a:gd name="T40" fmla="*/ 41 w 388"/>
                <a:gd name="T41" fmla="*/ 379 h 406"/>
                <a:gd name="T42" fmla="*/ 41 w 388"/>
                <a:gd name="T43" fmla="*/ 379 h 406"/>
                <a:gd name="T44" fmla="*/ 61 w 388"/>
                <a:gd name="T45" fmla="*/ 400 h 406"/>
                <a:gd name="T46" fmla="*/ 61 w 388"/>
                <a:gd name="T47" fmla="*/ 400 h 406"/>
                <a:gd name="T48" fmla="*/ 107 w 388"/>
                <a:gd name="T49" fmla="*/ 364 h 406"/>
                <a:gd name="T50" fmla="*/ 125 w 388"/>
                <a:gd name="T51" fmla="*/ 341 h 406"/>
                <a:gd name="T52" fmla="*/ 114 w 388"/>
                <a:gd name="T53" fmla="*/ 368 h 406"/>
                <a:gd name="T54" fmla="*/ 114 w 388"/>
                <a:gd name="T55" fmla="*/ 368 h 406"/>
                <a:gd name="T56" fmla="*/ 143 w 388"/>
                <a:gd name="T57" fmla="*/ 398 h 406"/>
                <a:gd name="T58" fmla="*/ 143 w 388"/>
                <a:gd name="T59" fmla="*/ 398 h 406"/>
                <a:gd name="T60" fmla="*/ 170 w 388"/>
                <a:gd name="T61" fmla="*/ 376 h 406"/>
                <a:gd name="T62" fmla="*/ 189 w 388"/>
                <a:gd name="T63" fmla="*/ 345 h 406"/>
                <a:gd name="T64" fmla="*/ 179 w 388"/>
                <a:gd name="T65" fmla="*/ 377 h 406"/>
                <a:gd name="T66" fmla="*/ 179 w 388"/>
                <a:gd name="T67" fmla="*/ 377 h 406"/>
                <a:gd name="T68" fmla="*/ 199 w 388"/>
                <a:gd name="T69" fmla="*/ 398 h 406"/>
                <a:gd name="T70" fmla="*/ 199 w 388"/>
                <a:gd name="T71" fmla="*/ 398 h 406"/>
                <a:gd name="T72" fmla="*/ 236 w 388"/>
                <a:gd name="T73" fmla="*/ 364 h 406"/>
                <a:gd name="T74" fmla="*/ 265 w 388"/>
                <a:gd name="T75" fmla="*/ 299 h 406"/>
                <a:gd name="T76" fmla="*/ 327 w 388"/>
                <a:gd name="T77" fmla="*/ 253 h 406"/>
                <a:gd name="T78" fmla="*/ 327 w 388"/>
                <a:gd name="T79" fmla="*/ 253 h 406"/>
                <a:gd name="T80" fmla="*/ 349 w 388"/>
                <a:gd name="T81" fmla="*/ 152 h 406"/>
                <a:gd name="T82" fmla="*/ 387 w 388"/>
                <a:gd name="T83" fmla="*/ 111 h 406"/>
                <a:gd name="T84" fmla="*/ 271 w 388"/>
                <a:gd name="T85"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 h="406">
                  <a:moveTo>
                    <a:pt x="271" y="0"/>
                  </a:moveTo>
                  <a:lnTo>
                    <a:pt x="230" y="37"/>
                  </a:lnTo>
                  <a:lnTo>
                    <a:pt x="97" y="65"/>
                  </a:lnTo>
                  <a:lnTo>
                    <a:pt x="11" y="133"/>
                  </a:lnTo>
                  <a:lnTo>
                    <a:pt x="11" y="133"/>
                  </a:lnTo>
                  <a:cubicBezTo>
                    <a:pt x="0" y="141"/>
                    <a:pt x="6" y="160"/>
                    <a:pt x="20" y="160"/>
                  </a:cubicBezTo>
                  <a:lnTo>
                    <a:pt x="20" y="160"/>
                  </a:lnTo>
                  <a:cubicBezTo>
                    <a:pt x="49" y="162"/>
                    <a:pt x="89" y="156"/>
                    <a:pt x="117" y="119"/>
                  </a:cubicBezTo>
                  <a:lnTo>
                    <a:pt x="117" y="119"/>
                  </a:lnTo>
                  <a:cubicBezTo>
                    <a:pt x="118" y="118"/>
                    <a:pt x="118" y="117"/>
                    <a:pt x="119" y="116"/>
                  </a:cubicBezTo>
                  <a:lnTo>
                    <a:pt x="148" y="130"/>
                  </a:lnTo>
                  <a:lnTo>
                    <a:pt x="61" y="210"/>
                  </a:lnTo>
                  <a:lnTo>
                    <a:pt x="8" y="320"/>
                  </a:lnTo>
                  <a:lnTo>
                    <a:pt x="8" y="320"/>
                  </a:lnTo>
                  <a:cubicBezTo>
                    <a:pt x="1" y="335"/>
                    <a:pt x="17" y="351"/>
                    <a:pt x="32" y="343"/>
                  </a:cubicBezTo>
                  <a:lnTo>
                    <a:pt x="35" y="341"/>
                  </a:lnTo>
                  <a:lnTo>
                    <a:pt x="35" y="341"/>
                  </a:lnTo>
                  <a:cubicBezTo>
                    <a:pt x="44" y="337"/>
                    <a:pt x="51" y="330"/>
                    <a:pt x="56" y="321"/>
                  </a:cubicBezTo>
                  <a:lnTo>
                    <a:pt x="77" y="285"/>
                  </a:lnTo>
                  <a:lnTo>
                    <a:pt x="75" y="306"/>
                  </a:lnTo>
                  <a:lnTo>
                    <a:pt x="41" y="379"/>
                  </a:lnTo>
                  <a:lnTo>
                    <a:pt x="41" y="379"/>
                  </a:lnTo>
                  <a:cubicBezTo>
                    <a:pt x="34" y="392"/>
                    <a:pt x="48" y="405"/>
                    <a:pt x="61" y="400"/>
                  </a:cubicBezTo>
                  <a:lnTo>
                    <a:pt x="61" y="400"/>
                  </a:lnTo>
                  <a:cubicBezTo>
                    <a:pt x="80" y="393"/>
                    <a:pt x="96" y="380"/>
                    <a:pt x="107" y="364"/>
                  </a:cubicBezTo>
                  <a:lnTo>
                    <a:pt x="125" y="341"/>
                  </a:lnTo>
                  <a:lnTo>
                    <a:pt x="114" y="368"/>
                  </a:lnTo>
                  <a:lnTo>
                    <a:pt x="114" y="368"/>
                  </a:lnTo>
                  <a:cubicBezTo>
                    <a:pt x="107" y="386"/>
                    <a:pt x="125" y="404"/>
                    <a:pt x="143" y="398"/>
                  </a:cubicBezTo>
                  <a:lnTo>
                    <a:pt x="143" y="398"/>
                  </a:lnTo>
                  <a:cubicBezTo>
                    <a:pt x="154" y="394"/>
                    <a:pt x="164" y="387"/>
                    <a:pt x="170" y="376"/>
                  </a:cubicBezTo>
                  <a:lnTo>
                    <a:pt x="189" y="345"/>
                  </a:lnTo>
                  <a:lnTo>
                    <a:pt x="179" y="377"/>
                  </a:lnTo>
                  <a:lnTo>
                    <a:pt x="179" y="377"/>
                  </a:lnTo>
                  <a:cubicBezTo>
                    <a:pt x="175" y="390"/>
                    <a:pt x="186" y="401"/>
                    <a:pt x="199" y="398"/>
                  </a:cubicBezTo>
                  <a:lnTo>
                    <a:pt x="199" y="398"/>
                  </a:lnTo>
                  <a:cubicBezTo>
                    <a:pt x="215" y="393"/>
                    <a:pt x="229" y="380"/>
                    <a:pt x="236" y="364"/>
                  </a:cubicBezTo>
                  <a:lnTo>
                    <a:pt x="265" y="299"/>
                  </a:lnTo>
                  <a:lnTo>
                    <a:pt x="327" y="253"/>
                  </a:lnTo>
                  <a:lnTo>
                    <a:pt x="327" y="253"/>
                  </a:lnTo>
                  <a:cubicBezTo>
                    <a:pt x="358" y="230"/>
                    <a:pt x="368" y="187"/>
                    <a:pt x="349" y="152"/>
                  </a:cubicBezTo>
                  <a:lnTo>
                    <a:pt x="387" y="111"/>
                  </a:lnTo>
                  <a:lnTo>
                    <a:pt x="271" y="0"/>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299">
              <a:extLst>
                <a:ext uri="{FF2B5EF4-FFF2-40B4-BE49-F238E27FC236}">
                  <a16:creationId xmlns:a16="http://schemas.microsoft.com/office/drawing/2014/main" id="{89AD39CF-CECD-1BB0-E6CF-2BD27E1294EC}"/>
                </a:ext>
              </a:extLst>
            </p:cNvPr>
            <p:cNvSpPr>
              <a:spLocks noChangeArrowheads="1"/>
            </p:cNvSpPr>
            <p:nvPr/>
          </p:nvSpPr>
          <p:spPr bwMode="auto">
            <a:xfrm>
              <a:off x="7932474" y="4214155"/>
              <a:ext cx="96128" cy="170285"/>
            </a:xfrm>
            <a:custGeom>
              <a:avLst/>
              <a:gdLst>
                <a:gd name="T0" fmla="*/ 152 w 153"/>
                <a:gd name="T1" fmla="*/ 111 h 274"/>
                <a:gd name="T2" fmla="*/ 36 w 153"/>
                <a:gd name="T3" fmla="*/ 0 h 274"/>
                <a:gd name="T4" fmla="*/ 0 w 153"/>
                <a:gd name="T5" fmla="*/ 32 h 274"/>
                <a:gd name="T6" fmla="*/ 66 w 153"/>
                <a:gd name="T7" fmla="*/ 273 h 274"/>
                <a:gd name="T8" fmla="*/ 92 w 153"/>
                <a:gd name="T9" fmla="*/ 253 h 274"/>
                <a:gd name="T10" fmla="*/ 92 w 153"/>
                <a:gd name="T11" fmla="*/ 253 h 274"/>
                <a:gd name="T12" fmla="*/ 114 w 153"/>
                <a:gd name="T13" fmla="*/ 152 h 274"/>
                <a:gd name="T14" fmla="*/ 152 w 153"/>
                <a:gd name="T15" fmla="*/ 111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274">
                  <a:moveTo>
                    <a:pt x="152" y="111"/>
                  </a:moveTo>
                  <a:lnTo>
                    <a:pt x="36" y="0"/>
                  </a:lnTo>
                  <a:lnTo>
                    <a:pt x="0" y="32"/>
                  </a:lnTo>
                  <a:lnTo>
                    <a:pt x="66" y="273"/>
                  </a:lnTo>
                  <a:lnTo>
                    <a:pt x="92" y="253"/>
                  </a:lnTo>
                  <a:lnTo>
                    <a:pt x="92" y="253"/>
                  </a:lnTo>
                  <a:cubicBezTo>
                    <a:pt x="123" y="230"/>
                    <a:pt x="133" y="187"/>
                    <a:pt x="114" y="152"/>
                  </a:cubicBezTo>
                  <a:lnTo>
                    <a:pt x="152" y="111"/>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300">
              <a:extLst>
                <a:ext uri="{FF2B5EF4-FFF2-40B4-BE49-F238E27FC236}">
                  <a16:creationId xmlns:a16="http://schemas.microsoft.com/office/drawing/2014/main" id="{13CCB49A-A39C-5A7B-6C3C-72453549F8EA}"/>
                </a:ext>
              </a:extLst>
            </p:cNvPr>
            <p:cNvSpPr>
              <a:spLocks noChangeArrowheads="1"/>
            </p:cNvSpPr>
            <p:nvPr/>
          </p:nvSpPr>
          <p:spPr bwMode="auto">
            <a:xfrm>
              <a:off x="8841572" y="3428649"/>
              <a:ext cx="472402" cy="670152"/>
            </a:xfrm>
            <a:custGeom>
              <a:avLst/>
              <a:gdLst>
                <a:gd name="T0" fmla="*/ 105 w 757"/>
                <a:gd name="T1" fmla="*/ 0 h 1074"/>
                <a:gd name="T2" fmla="*/ 108 w 757"/>
                <a:gd name="T3" fmla="*/ 2 h 1074"/>
                <a:gd name="T4" fmla="*/ 108 w 757"/>
                <a:gd name="T5" fmla="*/ 2 h 1074"/>
                <a:gd name="T6" fmla="*/ 271 w 757"/>
                <a:gd name="T7" fmla="*/ 338 h 1074"/>
                <a:gd name="T8" fmla="*/ 271 w 757"/>
                <a:gd name="T9" fmla="*/ 665 h 1074"/>
                <a:gd name="T10" fmla="*/ 582 w 757"/>
                <a:gd name="T11" fmla="*/ 354 h 1074"/>
                <a:gd name="T12" fmla="*/ 756 w 757"/>
                <a:gd name="T13" fmla="*/ 529 h 1074"/>
                <a:gd name="T14" fmla="*/ 295 w 757"/>
                <a:gd name="T15" fmla="*/ 990 h 1074"/>
                <a:gd name="T16" fmla="*/ 295 w 757"/>
                <a:gd name="T17" fmla="*/ 990 h 1074"/>
                <a:gd name="T18" fmla="*/ 94 w 757"/>
                <a:gd name="T19" fmla="*/ 1073 h 1074"/>
                <a:gd name="T20" fmla="*/ 0 w 757"/>
                <a:gd name="T21" fmla="*/ 1073 h 1074"/>
                <a:gd name="T22" fmla="*/ 0 w 757"/>
                <a:gd name="T23" fmla="*/ 0 h 1074"/>
                <a:gd name="T24" fmla="*/ 105 w 757"/>
                <a:gd name="T25"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1074">
                  <a:moveTo>
                    <a:pt x="105" y="0"/>
                  </a:moveTo>
                  <a:lnTo>
                    <a:pt x="108" y="2"/>
                  </a:lnTo>
                  <a:lnTo>
                    <a:pt x="108" y="2"/>
                  </a:lnTo>
                  <a:cubicBezTo>
                    <a:pt x="211" y="83"/>
                    <a:pt x="271" y="207"/>
                    <a:pt x="271" y="338"/>
                  </a:cubicBezTo>
                  <a:lnTo>
                    <a:pt x="271" y="665"/>
                  </a:lnTo>
                  <a:lnTo>
                    <a:pt x="582" y="354"/>
                  </a:lnTo>
                  <a:lnTo>
                    <a:pt x="756" y="529"/>
                  </a:lnTo>
                  <a:lnTo>
                    <a:pt x="295" y="990"/>
                  </a:lnTo>
                  <a:lnTo>
                    <a:pt x="295" y="990"/>
                  </a:lnTo>
                  <a:cubicBezTo>
                    <a:pt x="242" y="1043"/>
                    <a:pt x="170" y="1073"/>
                    <a:pt x="94" y="1073"/>
                  </a:cubicBezTo>
                  <a:lnTo>
                    <a:pt x="0" y="1073"/>
                  </a:lnTo>
                  <a:lnTo>
                    <a:pt x="0" y="0"/>
                  </a:lnTo>
                  <a:lnTo>
                    <a:pt x="105" y="0"/>
                  </a:lnTo>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3" name="Freeform 301">
              <a:extLst>
                <a:ext uri="{FF2B5EF4-FFF2-40B4-BE49-F238E27FC236}">
                  <a16:creationId xmlns:a16="http://schemas.microsoft.com/office/drawing/2014/main" id="{9BC349A1-72DC-947E-261A-1E4FFB7D5620}"/>
                </a:ext>
              </a:extLst>
            </p:cNvPr>
            <p:cNvSpPr>
              <a:spLocks noChangeArrowheads="1"/>
            </p:cNvSpPr>
            <p:nvPr/>
          </p:nvSpPr>
          <p:spPr bwMode="auto">
            <a:xfrm>
              <a:off x="8223606" y="2923289"/>
              <a:ext cx="659166" cy="664659"/>
            </a:xfrm>
            <a:custGeom>
              <a:avLst/>
              <a:gdLst>
                <a:gd name="T0" fmla="*/ 864 w 1058"/>
                <a:gd name="T1" fmla="*/ 587 h 1066"/>
                <a:gd name="T2" fmla="*/ 864 w 1058"/>
                <a:gd name="T3" fmla="*/ 587 h 1066"/>
                <a:gd name="T4" fmla="*/ 945 w 1058"/>
                <a:gd name="T5" fmla="*/ 364 h 1066"/>
                <a:gd name="T6" fmla="*/ 945 w 1058"/>
                <a:gd name="T7" fmla="*/ 364 h 1066"/>
                <a:gd name="T8" fmla="*/ 559 w 1058"/>
                <a:gd name="T9" fmla="*/ 0 h 1066"/>
                <a:gd name="T10" fmla="*/ 559 w 1058"/>
                <a:gd name="T11" fmla="*/ 0 h 1066"/>
                <a:gd name="T12" fmla="*/ 173 w 1058"/>
                <a:gd name="T13" fmla="*/ 364 h 1066"/>
                <a:gd name="T14" fmla="*/ 173 w 1058"/>
                <a:gd name="T15" fmla="*/ 364 h 1066"/>
                <a:gd name="T16" fmla="*/ 241 w 1058"/>
                <a:gd name="T17" fmla="*/ 569 h 1066"/>
                <a:gd name="T18" fmla="*/ 241 w 1058"/>
                <a:gd name="T19" fmla="*/ 569 h 1066"/>
                <a:gd name="T20" fmla="*/ 0 w 1058"/>
                <a:gd name="T21" fmla="*/ 795 h 1066"/>
                <a:gd name="T22" fmla="*/ 0 w 1058"/>
                <a:gd name="T23" fmla="*/ 795 h 1066"/>
                <a:gd name="T24" fmla="*/ 528 w 1058"/>
                <a:gd name="T25" fmla="*/ 1065 h 1066"/>
                <a:gd name="T26" fmla="*/ 528 w 1058"/>
                <a:gd name="T27" fmla="*/ 1065 h 1066"/>
                <a:gd name="T28" fmla="*/ 1057 w 1058"/>
                <a:gd name="T29" fmla="*/ 795 h 1066"/>
                <a:gd name="T30" fmla="*/ 1057 w 1058"/>
                <a:gd name="T31" fmla="*/ 795 h 1066"/>
                <a:gd name="T32" fmla="*/ 864 w 1058"/>
                <a:gd name="T33" fmla="*/ 58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8" h="1066">
                  <a:moveTo>
                    <a:pt x="864" y="587"/>
                  </a:moveTo>
                  <a:lnTo>
                    <a:pt x="864" y="587"/>
                  </a:lnTo>
                  <a:cubicBezTo>
                    <a:pt x="915" y="526"/>
                    <a:pt x="945" y="448"/>
                    <a:pt x="945" y="364"/>
                  </a:cubicBezTo>
                  <a:lnTo>
                    <a:pt x="945" y="364"/>
                  </a:lnTo>
                  <a:cubicBezTo>
                    <a:pt x="945" y="164"/>
                    <a:pt x="772" y="0"/>
                    <a:pt x="559" y="0"/>
                  </a:cubicBezTo>
                  <a:lnTo>
                    <a:pt x="559" y="0"/>
                  </a:lnTo>
                  <a:cubicBezTo>
                    <a:pt x="346" y="0"/>
                    <a:pt x="173" y="164"/>
                    <a:pt x="173" y="364"/>
                  </a:cubicBezTo>
                  <a:lnTo>
                    <a:pt x="173" y="364"/>
                  </a:lnTo>
                  <a:cubicBezTo>
                    <a:pt x="173" y="440"/>
                    <a:pt x="198" y="511"/>
                    <a:pt x="241" y="569"/>
                  </a:cubicBezTo>
                  <a:lnTo>
                    <a:pt x="241" y="569"/>
                  </a:lnTo>
                  <a:cubicBezTo>
                    <a:pt x="95" y="618"/>
                    <a:pt x="0" y="701"/>
                    <a:pt x="0" y="795"/>
                  </a:cubicBezTo>
                  <a:lnTo>
                    <a:pt x="0" y="795"/>
                  </a:lnTo>
                  <a:cubicBezTo>
                    <a:pt x="0" y="944"/>
                    <a:pt x="236" y="1065"/>
                    <a:pt x="528" y="1065"/>
                  </a:cubicBezTo>
                  <a:lnTo>
                    <a:pt x="528" y="1065"/>
                  </a:lnTo>
                  <a:cubicBezTo>
                    <a:pt x="820" y="1065"/>
                    <a:pt x="1057" y="944"/>
                    <a:pt x="1057" y="795"/>
                  </a:cubicBezTo>
                  <a:lnTo>
                    <a:pt x="1057" y="795"/>
                  </a:lnTo>
                  <a:cubicBezTo>
                    <a:pt x="1057" y="712"/>
                    <a:pt x="982" y="637"/>
                    <a:pt x="864" y="587"/>
                  </a:cubicBezTo>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302">
              <a:extLst>
                <a:ext uri="{FF2B5EF4-FFF2-40B4-BE49-F238E27FC236}">
                  <a16:creationId xmlns:a16="http://schemas.microsoft.com/office/drawing/2014/main" id="{192626DB-5D34-B431-2788-EB75D3D0695A}"/>
                </a:ext>
              </a:extLst>
            </p:cNvPr>
            <p:cNvSpPr>
              <a:spLocks noChangeArrowheads="1"/>
            </p:cNvSpPr>
            <p:nvPr/>
          </p:nvSpPr>
          <p:spPr bwMode="auto">
            <a:xfrm>
              <a:off x="8457059" y="3285829"/>
              <a:ext cx="263666" cy="252681"/>
            </a:xfrm>
            <a:custGeom>
              <a:avLst/>
              <a:gdLst>
                <a:gd name="T0" fmla="*/ 423 w 424"/>
                <a:gd name="T1" fmla="*/ 304 h 406"/>
                <a:gd name="T2" fmla="*/ 277 w 424"/>
                <a:gd name="T3" fmla="*/ 405 h 406"/>
                <a:gd name="T4" fmla="*/ 162 w 424"/>
                <a:gd name="T5" fmla="*/ 403 h 406"/>
                <a:gd name="T6" fmla="*/ 0 w 424"/>
                <a:gd name="T7" fmla="*/ 304 h 406"/>
                <a:gd name="T8" fmla="*/ 67 w 424"/>
                <a:gd name="T9" fmla="*/ 0 h 406"/>
                <a:gd name="T10" fmla="*/ 367 w 424"/>
                <a:gd name="T11" fmla="*/ 0 h 406"/>
                <a:gd name="T12" fmla="*/ 423 w 424"/>
                <a:gd name="T13" fmla="*/ 304 h 406"/>
              </a:gdLst>
              <a:ahLst/>
              <a:cxnLst>
                <a:cxn ang="0">
                  <a:pos x="T0" y="T1"/>
                </a:cxn>
                <a:cxn ang="0">
                  <a:pos x="T2" y="T3"/>
                </a:cxn>
                <a:cxn ang="0">
                  <a:pos x="T4" y="T5"/>
                </a:cxn>
                <a:cxn ang="0">
                  <a:pos x="T6" y="T7"/>
                </a:cxn>
                <a:cxn ang="0">
                  <a:pos x="T8" y="T9"/>
                </a:cxn>
                <a:cxn ang="0">
                  <a:pos x="T10" y="T11"/>
                </a:cxn>
                <a:cxn ang="0">
                  <a:pos x="T12" y="T13"/>
                </a:cxn>
              </a:cxnLst>
              <a:rect l="0" t="0" r="r" b="b"/>
              <a:pathLst>
                <a:path w="424" h="406">
                  <a:moveTo>
                    <a:pt x="423" y="304"/>
                  </a:moveTo>
                  <a:lnTo>
                    <a:pt x="277" y="405"/>
                  </a:lnTo>
                  <a:lnTo>
                    <a:pt x="162" y="403"/>
                  </a:lnTo>
                  <a:lnTo>
                    <a:pt x="0" y="304"/>
                  </a:lnTo>
                  <a:lnTo>
                    <a:pt x="67" y="0"/>
                  </a:lnTo>
                  <a:lnTo>
                    <a:pt x="367" y="0"/>
                  </a:lnTo>
                  <a:lnTo>
                    <a:pt x="423" y="304"/>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303">
              <a:extLst>
                <a:ext uri="{FF2B5EF4-FFF2-40B4-BE49-F238E27FC236}">
                  <a16:creationId xmlns:a16="http://schemas.microsoft.com/office/drawing/2014/main" id="{4DC56DDD-EDC3-2A53-11D1-F39C57781F7F}"/>
                </a:ext>
              </a:extLst>
            </p:cNvPr>
            <p:cNvSpPr>
              <a:spLocks noChangeArrowheads="1"/>
            </p:cNvSpPr>
            <p:nvPr/>
          </p:nvSpPr>
          <p:spPr bwMode="auto">
            <a:xfrm>
              <a:off x="8481779" y="3285829"/>
              <a:ext cx="219722" cy="85141"/>
            </a:xfrm>
            <a:custGeom>
              <a:avLst/>
              <a:gdLst>
                <a:gd name="T0" fmla="*/ 326 w 352"/>
                <a:gd name="T1" fmla="*/ 0 h 135"/>
                <a:gd name="T2" fmla="*/ 26 w 352"/>
                <a:gd name="T3" fmla="*/ 0 h 135"/>
                <a:gd name="T4" fmla="*/ 0 w 352"/>
                <a:gd name="T5" fmla="*/ 120 h 135"/>
                <a:gd name="T6" fmla="*/ 351 w 352"/>
                <a:gd name="T7" fmla="*/ 134 h 135"/>
                <a:gd name="T8" fmla="*/ 326 w 352"/>
                <a:gd name="T9" fmla="*/ 0 h 135"/>
              </a:gdLst>
              <a:ahLst/>
              <a:cxnLst>
                <a:cxn ang="0">
                  <a:pos x="T0" y="T1"/>
                </a:cxn>
                <a:cxn ang="0">
                  <a:pos x="T2" y="T3"/>
                </a:cxn>
                <a:cxn ang="0">
                  <a:pos x="T4" y="T5"/>
                </a:cxn>
                <a:cxn ang="0">
                  <a:pos x="T6" y="T7"/>
                </a:cxn>
                <a:cxn ang="0">
                  <a:pos x="T8" y="T9"/>
                </a:cxn>
              </a:cxnLst>
              <a:rect l="0" t="0" r="r" b="b"/>
              <a:pathLst>
                <a:path w="352" h="135">
                  <a:moveTo>
                    <a:pt x="326" y="0"/>
                  </a:moveTo>
                  <a:lnTo>
                    <a:pt x="26" y="0"/>
                  </a:lnTo>
                  <a:lnTo>
                    <a:pt x="0" y="120"/>
                  </a:lnTo>
                  <a:lnTo>
                    <a:pt x="351" y="134"/>
                  </a:lnTo>
                  <a:lnTo>
                    <a:pt x="326" y="0"/>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304">
              <a:extLst>
                <a:ext uri="{FF2B5EF4-FFF2-40B4-BE49-F238E27FC236}">
                  <a16:creationId xmlns:a16="http://schemas.microsoft.com/office/drawing/2014/main" id="{A6A1E1C9-8D01-EBE9-F9C8-51BDCB9D2A75}"/>
                </a:ext>
              </a:extLst>
            </p:cNvPr>
            <p:cNvSpPr>
              <a:spLocks noChangeArrowheads="1"/>
            </p:cNvSpPr>
            <p:nvPr/>
          </p:nvSpPr>
          <p:spPr bwMode="auto">
            <a:xfrm>
              <a:off x="8303254" y="3428649"/>
              <a:ext cx="604236" cy="812972"/>
            </a:xfrm>
            <a:custGeom>
              <a:avLst/>
              <a:gdLst>
                <a:gd name="T0" fmla="*/ 967 w 968"/>
                <a:gd name="T1" fmla="*/ 1304 h 1305"/>
                <a:gd name="T2" fmla="*/ 0 w 968"/>
                <a:gd name="T3" fmla="*/ 1304 h 1305"/>
                <a:gd name="T4" fmla="*/ 0 w 968"/>
                <a:gd name="T5" fmla="*/ 0 h 1305"/>
                <a:gd name="T6" fmla="*/ 967 w 968"/>
                <a:gd name="T7" fmla="*/ 0 h 1305"/>
                <a:gd name="T8" fmla="*/ 967 w 968"/>
                <a:gd name="T9" fmla="*/ 1304 h 1305"/>
              </a:gdLst>
              <a:ahLst/>
              <a:cxnLst>
                <a:cxn ang="0">
                  <a:pos x="T0" y="T1"/>
                </a:cxn>
                <a:cxn ang="0">
                  <a:pos x="T2" y="T3"/>
                </a:cxn>
                <a:cxn ang="0">
                  <a:pos x="T4" y="T5"/>
                </a:cxn>
                <a:cxn ang="0">
                  <a:pos x="T6" y="T7"/>
                </a:cxn>
                <a:cxn ang="0">
                  <a:pos x="T8" y="T9"/>
                </a:cxn>
              </a:cxnLst>
              <a:rect l="0" t="0" r="r" b="b"/>
              <a:pathLst>
                <a:path w="968" h="1305">
                  <a:moveTo>
                    <a:pt x="967" y="1304"/>
                  </a:moveTo>
                  <a:lnTo>
                    <a:pt x="0" y="1304"/>
                  </a:lnTo>
                  <a:lnTo>
                    <a:pt x="0" y="0"/>
                  </a:lnTo>
                  <a:lnTo>
                    <a:pt x="967" y="0"/>
                  </a:lnTo>
                  <a:lnTo>
                    <a:pt x="967" y="1304"/>
                  </a:lnTo>
                </a:path>
              </a:pathLst>
            </a:custGeom>
            <a:solidFill>
              <a:srgbClr val="4256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305">
              <a:extLst>
                <a:ext uri="{FF2B5EF4-FFF2-40B4-BE49-F238E27FC236}">
                  <a16:creationId xmlns:a16="http://schemas.microsoft.com/office/drawing/2014/main" id="{6ECF173C-0A8E-E8C9-3599-5F39996B4D56}"/>
                </a:ext>
              </a:extLst>
            </p:cNvPr>
            <p:cNvSpPr>
              <a:spLocks noChangeArrowheads="1"/>
            </p:cNvSpPr>
            <p:nvPr/>
          </p:nvSpPr>
          <p:spPr bwMode="auto">
            <a:xfrm>
              <a:off x="7905010" y="3428649"/>
              <a:ext cx="398245" cy="889874"/>
            </a:xfrm>
            <a:custGeom>
              <a:avLst/>
              <a:gdLst>
                <a:gd name="T0" fmla="*/ 205 w 641"/>
                <a:gd name="T1" fmla="*/ 1426 h 1427"/>
                <a:gd name="T2" fmla="*/ 0 w 641"/>
                <a:gd name="T3" fmla="*/ 1235 h 1427"/>
                <a:gd name="T4" fmla="*/ 322 w 641"/>
                <a:gd name="T5" fmla="*/ 825 h 1427"/>
                <a:gd name="T6" fmla="*/ 420 w 641"/>
                <a:gd name="T7" fmla="*/ 274 h 1427"/>
                <a:gd name="T8" fmla="*/ 420 w 641"/>
                <a:gd name="T9" fmla="*/ 274 h 1427"/>
                <a:gd name="T10" fmla="*/ 588 w 641"/>
                <a:gd name="T11" fmla="*/ 0 h 1427"/>
                <a:gd name="T12" fmla="*/ 640 w 641"/>
                <a:gd name="T13" fmla="*/ 0 h 1427"/>
                <a:gd name="T14" fmla="*/ 640 w 641"/>
                <a:gd name="T15" fmla="*/ 903 h 1427"/>
                <a:gd name="T16" fmla="*/ 205 w 641"/>
                <a:gd name="T17" fmla="*/ 1426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1427">
                  <a:moveTo>
                    <a:pt x="205" y="1426"/>
                  </a:moveTo>
                  <a:lnTo>
                    <a:pt x="0" y="1235"/>
                  </a:lnTo>
                  <a:lnTo>
                    <a:pt x="322" y="825"/>
                  </a:lnTo>
                  <a:lnTo>
                    <a:pt x="420" y="274"/>
                  </a:lnTo>
                  <a:lnTo>
                    <a:pt x="420" y="274"/>
                  </a:lnTo>
                  <a:cubicBezTo>
                    <a:pt x="420" y="127"/>
                    <a:pt x="441" y="0"/>
                    <a:pt x="588" y="0"/>
                  </a:cubicBezTo>
                  <a:lnTo>
                    <a:pt x="640" y="0"/>
                  </a:lnTo>
                  <a:lnTo>
                    <a:pt x="640" y="903"/>
                  </a:lnTo>
                  <a:lnTo>
                    <a:pt x="205" y="1426"/>
                  </a:lnTo>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8" name="Freeform 306">
              <a:extLst>
                <a:ext uri="{FF2B5EF4-FFF2-40B4-BE49-F238E27FC236}">
                  <a16:creationId xmlns:a16="http://schemas.microsoft.com/office/drawing/2014/main" id="{FB8D4B30-976E-F36C-C38A-EFDFBB44662E}"/>
                </a:ext>
              </a:extLst>
            </p:cNvPr>
            <p:cNvSpPr>
              <a:spLocks noChangeArrowheads="1"/>
            </p:cNvSpPr>
            <p:nvPr/>
          </p:nvSpPr>
          <p:spPr bwMode="auto">
            <a:xfrm>
              <a:off x="8371919" y="3991686"/>
              <a:ext cx="428458" cy="203243"/>
            </a:xfrm>
            <a:custGeom>
              <a:avLst/>
              <a:gdLst>
                <a:gd name="T0" fmla="*/ 685 w 686"/>
                <a:gd name="T1" fmla="*/ 326 h 327"/>
                <a:gd name="T2" fmla="*/ 0 w 686"/>
                <a:gd name="T3" fmla="*/ 326 h 327"/>
                <a:gd name="T4" fmla="*/ 0 w 686"/>
                <a:gd name="T5" fmla="*/ 162 h 327"/>
                <a:gd name="T6" fmla="*/ 66 w 686"/>
                <a:gd name="T7" fmla="*/ 125 h 327"/>
                <a:gd name="T8" fmla="*/ 66 w 686"/>
                <a:gd name="T9" fmla="*/ 125 h 327"/>
                <a:gd name="T10" fmla="*/ 119 w 686"/>
                <a:gd name="T11" fmla="*/ 6 h 327"/>
                <a:gd name="T12" fmla="*/ 117 w 686"/>
                <a:gd name="T13" fmla="*/ 0 h 327"/>
                <a:gd name="T14" fmla="*/ 595 w 686"/>
                <a:gd name="T15" fmla="*/ 0 h 327"/>
                <a:gd name="T16" fmla="*/ 595 w 686"/>
                <a:gd name="T17" fmla="*/ 0 h 327"/>
                <a:gd name="T18" fmla="*/ 595 w 686"/>
                <a:gd name="T19" fmla="*/ 0 h 327"/>
                <a:gd name="T20" fmla="*/ 639 w 686"/>
                <a:gd name="T21" fmla="*/ 132 h 327"/>
                <a:gd name="T22" fmla="*/ 685 w 686"/>
                <a:gd name="T23" fmla="*/ 160 h 327"/>
                <a:gd name="T24" fmla="*/ 685 w 686"/>
                <a:gd name="T25"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327">
                  <a:moveTo>
                    <a:pt x="685" y="326"/>
                  </a:moveTo>
                  <a:lnTo>
                    <a:pt x="0" y="326"/>
                  </a:lnTo>
                  <a:lnTo>
                    <a:pt x="0" y="162"/>
                  </a:lnTo>
                  <a:lnTo>
                    <a:pt x="66" y="125"/>
                  </a:lnTo>
                  <a:lnTo>
                    <a:pt x="66" y="125"/>
                  </a:lnTo>
                  <a:cubicBezTo>
                    <a:pt x="108" y="101"/>
                    <a:pt x="129" y="53"/>
                    <a:pt x="119" y="6"/>
                  </a:cubicBezTo>
                  <a:lnTo>
                    <a:pt x="117" y="0"/>
                  </a:lnTo>
                  <a:lnTo>
                    <a:pt x="595" y="0"/>
                  </a:lnTo>
                  <a:lnTo>
                    <a:pt x="595" y="0"/>
                  </a:lnTo>
                  <a:lnTo>
                    <a:pt x="595" y="0"/>
                  </a:lnTo>
                  <a:cubicBezTo>
                    <a:pt x="575" y="49"/>
                    <a:pt x="594" y="105"/>
                    <a:pt x="639" y="132"/>
                  </a:cubicBezTo>
                  <a:lnTo>
                    <a:pt x="685" y="160"/>
                  </a:lnTo>
                  <a:lnTo>
                    <a:pt x="685" y="326"/>
                  </a:lnTo>
                </a:path>
              </a:pathLst>
            </a:custGeom>
            <a:solidFill>
              <a:srgbClr val="31489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9" name="Freeform 307">
              <a:extLst>
                <a:ext uri="{FF2B5EF4-FFF2-40B4-BE49-F238E27FC236}">
                  <a16:creationId xmlns:a16="http://schemas.microsoft.com/office/drawing/2014/main" id="{09701F6D-4DFE-8402-C1D2-03F1CB31EC5E}"/>
                </a:ext>
              </a:extLst>
            </p:cNvPr>
            <p:cNvSpPr>
              <a:spLocks noChangeArrowheads="1"/>
            </p:cNvSpPr>
            <p:nvPr/>
          </p:nvSpPr>
          <p:spPr bwMode="auto">
            <a:xfrm>
              <a:off x="8371919" y="4156477"/>
              <a:ext cx="428458" cy="38451"/>
            </a:xfrm>
            <a:custGeom>
              <a:avLst/>
              <a:gdLst>
                <a:gd name="T0" fmla="*/ 0 w 686"/>
                <a:gd name="T1" fmla="*/ 61 h 62"/>
                <a:gd name="T2" fmla="*/ 685 w 686"/>
                <a:gd name="T3" fmla="*/ 61 h 62"/>
                <a:gd name="T4" fmla="*/ 685 w 686"/>
                <a:gd name="T5" fmla="*/ 0 h 62"/>
                <a:gd name="T6" fmla="*/ 0 w 686"/>
                <a:gd name="T7" fmla="*/ 0 h 62"/>
                <a:gd name="T8" fmla="*/ 0 w 686"/>
                <a:gd name="T9" fmla="*/ 61 h 62"/>
              </a:gdLst>
              <a:ahLst/>
              <a:cxnLst>
                <a:cxn ang="0">
                  <a:pos x="T0" y="T1"/>
                </a:cxn>
                <a:cxn ang="0">
                  <a:pos x="T2" y="T3"/>
                </a:cxn>
                <a:cxn ang="0">
                  <a:pos x="T4" y="T5"/>
                </a:cxn>
                <a:cxn ang="0">
                  <a:pos x="T6" y="T7"/>
                </a:cxn>
                <a:cxn ang="0">
                  <a:pos x="T8" y="T9"/>
                </a:cxn>
              </a:cxnLst>
              <a:rect l="0" t="0" r="r" b="b"/>
              <a:pathLst>
                <a:path w="686" h="62">
                  <a:moveTo>
                    <a:pt x="0" y="61"/>
                  </a:moveTo>
                  <a:lnTo>
                    <a:pt x="685" y="61"/>
                  </a:lnTo>
                  <a:lnTo>
                    <a:pt x="685" y="0"/>
                  </a:lnTo>
                  <a:lnTo>
                    <a:pt x="0" y="0"/>
                  </a:lnTo>
                  <a:lnTo>
                    <a:pt x="0" y="61"/>
                  </a:lnTo>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52">
              <a:extLst>
                <a:ext uri="{FF2B5EF4-FFF2-40B4-BE49-F238E27FC236}">
                  <a16:creationId xmlns:a16="http://schemas.microsoft.com/office/drawing/2014/main" id="{D255604E-610F-6D8A-7AD5-F8A82A51EA39}"/>
                </a:ext>
              </a:extLst>
            </p:cNvPr>
            <p:cNvSpPr>
              <a:spLocks noChangeArrowheads="1"/>
            </p:cNvSpPr>
            <p:nvPr/>
          </p:nvSpPr>
          <p:spPr bwMode="auto">
            <a:xfrm>
              <a:off x="8118713" y="5764551"/>
              <a:ext cx="160295" cy="105138"/>
            </a:xfrm>
            <a:custGeom>
              <a:avLst/>
              <a:gdLst>
                <a:gd name="connsiteX0" fmla="*/ 117258 w 320590"/>
                <a:gd name="connsiteY0" fmla="*/ 93018 h 210275"/>
                <a:gd name="connsiteX1" fmla="*/ 260629 w 320590"/>
                <a:gd name="connsiteY1" fmla="*/ 153423 h 210275"/>
                <a:gd name="connsiteX2" fmla="*/ 261885 w 320590"/>
                <a:gd name="connsiteY2" fmla="*/ 200388 h 210275"/>
                <a:gd name="connsiteX3" fmla="*/ 236760 w 320590"/>
                <a:gd name="connsiteY3" fmla="*/ 210275 h 210275"/>
                <a:gd name="connsiteX4" fmla="*/ 214147 w 320590"/>
                <a:gd name="connsiteY4" fmla="*/ 200388 h 210275"/>
                <a:gd name="connsiteX5" fmla="*/ 52090 w 320590"/>
                <a:gd name="connsiteY5" fmla="*/ 176905 h 210275"/>
                <a:gd name="connsiteX6" fmla="*/ 5608 w 320590"/>
                <a:gd name="connsiteY6" fmla="*/ 168254 h 210275"/>
                <a:gd name="connsiteX7" fmla="*/ 14402 w 320590"/>
                <a:gd name="connsiteY7" fmla="*/ 122525 h 210275"/>
                <a:gd name="connsiteX8" fmla="*/ 117258 w 320590"/>
                <a:gd name="connsiteY8" fmla="*/ 93018 h 210275"/>
                <a:gd name="connsiteX9" fmla="*/ 167165 w 320590"/>
                <a:gd name="connsiteY9" fmla="*/ 2 h 210275"/>
                <a:gd name="connsiteX10" fmla="*/ 310064 w 320590"/>
                <a:gd name="connsiteY10" fmla="*/ 60522 h 210275"/>
                <a:gd name="connsiteX11" fmla="*/ 311320 w 320590"/>
                <a:gd name="connsiteY11" fmla="*/ 105875 h 210275"/>
                <a:gd name="connsiteX12" fmla="*/ 287451 w 320590"/>
                <a:gd name="connsiteY12" fmla="*/ 116906 h 210275"/>
                <a:gd name="connsiteX13" fmla="*/ 263582 w 320590"/>
                <a:gd name="connsiteY13" fmla="*/ 107100 h 210275"/>
                <a:gd name="connsiteX14" fmla="*/ 102782 w 320590"/>
                <a:gd name="connsiteY14" fmla="*/ 82586 h 210275"/>
                <a:gd name="connsiteX15" fmla="*/ 56300 w 320590"/>
                <a:gd name="connsiteY15" fmla="*/ 74006 h 210275"/>
                <a:gd name="connsiteX16" fmla="*/ 63838 w 320590"/>
                <a:gd name="connsiteY16" fmla="*/ 28653 h 210275"/>
                <a:gd name="connsiteX17" fmla="*/ 167165 w 320590"/>
                <a:gd name="connsiteY17" fmla="*/ 2 h 21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590" h="210275">
                  <a:moveTo>
                    <a:pt x="117258" y="93018"/>
                  </a:moveTo>
                  <a:cubicBezTo>
                    <a:pt x="161385" y="93172"/>
                    <a:pt x="212263" y="108312"/>
                    <a:pt x="260629" y="153423"/>
                  </a:cubicBezTo>
                  <a:cubicBezTo>
                    <a:pt x="274448" y="165782"/>
                    <a:pt x="274448" y="186793"/>
                    <a:pt x="261885" y="200388"/>
                  </a:cubicBezTo>
                  <a:cubicBezTo>
                    <a:pt x="255604" y="206567"/>
                    <a:pt x="245554" y="210275"/>
                    <a:pt x="236760" y="210275"/>
                  </a:cubicBezTo>
                  <a:cubicBezTo>
                    <a:pt x="229222" y="210275"/>
                    <a:pt x="220429" y="207803"/>
                    <a:pt x="214147" y="200388"/>
                  </a:cubicBezTo>
                  <a:cubicBezTo>
                    <a:pt x="133747" y="126233"/>
                    <a:pt x="60884" y="170726"/>
                    <a:pt x="52090" y="176905"/>
                  </a:cubicBezTo>
                  <a:cubicBezTo>
                    <a:pt x="38271" y="186793"/>
                    <a:pt x="15658" y="183085"/>
                    <a:pt x="5608" y="168254"/>
                  </a:cubicBezTo>
                  <a:cubicBezTo>
                    <a:pt x="-4442" y="152187"/>
                    <a:pt x="-673" y="132412"/>
                    <a:pt x="14402" y="122525"/>
                  </a:cubicBezTo>
                  <a:cubicBezTo>
                    <a:pt x="35759" y="107694"/>
                    <a:pt x="73132" y="92863"/>
                    <a:pt x="117258" y="93018"/>
                  </a:cubicBezTo>
                  <a:close/>
                  <a:moveTo>
                    <a:pt x="167165" y="2"/>
                  </a:moveTo>
                  <a:cubicBezTo>
                    <a:pt x="211134" y="155"/>
                    <a:pt x="261698" y="15170"/>
                    <a:pt x="310064" y="60522"/>
                  </a:cubicBezTo>
                  <a:cubicBezTo>
                    <a:pt x="323883" y="72780"/>
                    <a:pt x="323883" y="92392"/>
                    <a:pt x="311320" y="105875"/>
                  </a:cubicBezTo>
                  <a:cubicBezTo>
                    <a:pt x="303783" y="113229"/>
                    <a:pt x="296245" y="116906"/>
                    <a:pt x="287451" y="116906"/>
                  </a:cubicBezTo>
                  <a:cubicBezTo>
                    <a:pt x="278658" y="116906"/>
                    <a:pt x="271120" y="113229"/>
                    <a:pt x="263582" y="107100"/>
                  </a:cubicBezTo>
                  <a:cubicBezTo>
                    <a:pt x="184438" y="33556"/>
                    <a:pt x="110319" y="77683"/>
                    <a:pt x="102782" y="82586"/>
                  </a:cubicBezTo>
                  <a:cubicBezTo>
                    <a:pt x="86450" y="92392"/>
                    <a:pt x="66350" y="89940"/>
                    <a:pt x="56300" y="74006"/>
                  </a:cubicBezTo>
                  <a:cubicBezTo>
                    <a:pt x="44994" y="59297"/>
                    <a:pt x="50019" y="39685"/>
                    <a:pt x="63838" y="28653"/>
                  </a:cubicBezTo>
                  <a:cubicBezTo>
                    <a:pt x="85823" y="14557"/>
                    <a:pt x="123196" y="-152"/>
                    <a:pt x="167165" y="2"/>
                  </a:cubicBezTo>
                  <a:close/>
                </a:path>
              </a:pathLst>
            </a:custGeom>
            <a:solidFill>
              <a:srgbClr val="E3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1" name="Freeform 310">
              <a:extLst>
                <a:ext uri="{FF2B5EF4-FFF2-40B4-BE49-F238E27FC236}">
                  <a16:creationId xmlns:a16="http://schemas.microsoft.com/office/drawing/2014/main" id="{A3EBE13D-6829-5167-8319-58E545EC3A72}"/>
                </a:ext>
              </a:extLst>
            </p:cNvPr>
            <p:cNvSpPr>
              <a:spLocks noChangeArrowheads="1"/>
            </p:cNvSpPr>
            <p:nvPr/>
          </p:nvSpPr>
          <p:spPr bwMode="auto">
            <a:xfrm>
              <a:off x="8322481" y="5738474"/>
              <a:ext cx="87889" cy="137326"/>
            </a:xfrm>
            <a:custGeom>
              <a:avLst/>
              <a:gdLst>
                <a:gd name="T0" fmla="*/ 138 w 139"/>
                <a:gd name="T1" fmla="*/ 110 h 221"/>
                <a:gd name="T2" fmla="*/ 138 w 139"/>
                <a:gd name="T3" fmla="*/ 110 h 221"/>
                <a:gd name="T4" fmla="*/ 70 w 139"/>
                <a:gd name="T5" fmla="*/ 220 h 221"/>
                <a:gd name="T6" fmla="*/ 70 w 139"/>
                <a:gd name="T7" fmla="*/ 220 h 221"/>
                <a:gd name="T8" fmla="*/ 0 w 139"/>
                <a:gd name="T9" fmla="*/ 110 h 221"/>
                <a:gd name="T10" fmla="*/ 0 w 139"/>
                <a:gd name="T11" fmla="*/ 110 h 221"/>
                <a:gd name="T12" fmla="*/ 70 w 139"/>
                <a:gd name="T13" fmla="*/ 0 h 221"/>
                <a:gd name="T14" fmla="*/ 70 w 139"/>
                <a:gd name="T15" fmla="*/ 0 h 221"/>
                <a:gd name="T16" fmla="*/ 138 w 13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21">
                  <a:moveTo>
                    <a:pt x="138" y="110"/>
                  </a:moveTo>
                  <a:lnTo>
                    <a:pt x="138" y="110"/>
                  </a:lnTo>
                  <a:cubicBezTo>
                    <a:pt x="138" y="171"/>
                    <a:pt x="107" y="220"/>
                    <a:pt x="70" y="220"/>
                  </a:cubicBezTo>
                  <a:lnTo>
                    <a:pt x="70" y="220"/>
                  </a:lnTo>
                  <a:cubicBezTo>
                    <a:pt x="32" y="220"/>
                    <a:pt x="0" y="171"/>
                    <a:pt x="0" y="110"/>
                  </a:cubicBezTo>
                  <a:lnTo>
                    <a:pt x="0" y="110"/>
                  </a:lnTo>
                  <a:cubicBezTo>
                    <a:pt x="0" y="49"/>
                    <a:pt x="32" y="0"/>
                    <a:pt x="70" y="0"/>
                  </a:cubicBezTo>
                  <a:lnTo>
                    <a:pt x="70" y="0"/>
                  </a:lnTo>
                  <a:cubicBezTo>
                    <a:pt x="107" y="0"/>
                    <a:pt x="138" y="49"/>
                    <a:pt x="138" y="110"/>
                  </a:cubicBezTo>
                </a:path>
              </a:pathLst>
            </a:custGeom>
            <a:solidFill>
              <a:srgbClr val="20D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2" name="Freeform 54">
              <a:extLst>
                <a:ext uri="{FF2B5EF4-FFF2-40B4-BE49-F238E27FC236}">
                  <a16:creationId xmlns:a16="http://schemas.microsoft.com/office/drawing/2014/main" id="{CA565858-BC30-A834-F1F7-E54C08C6DB3F}"/>
                </a:ext>
              </a:extLst>
            </p:cNvPr>
            <p:cNvSpPr>
              <a:spLocks noChangeArrowheads="1"/>
            </p:cNvSpPr>
            <p:nvPr/>
          </p:nvSpPr>
          <p:spPr bwMode="auto">
            <a:xfrm>
              <a:off x="8950560" y="5764551"/>
              <a:ext cx="154655" cy="105138"/>
            </a:xfrm>
            <a:custGeom>
              <a:avLst/>
              <a:gdLst>
                <a:gd name="connsiteX0" fmla="*/ 194538 w 309310"/>
                <a:gd name="connsiteY0" fmla="*/ 93018 h 210275"/>
                <a:gd name="connsiteX1" fmla="*/ 296295 w 309310"/>
                <a:gd name="connsiteY1" fmla="*/ 122525 h 210275"/>
                <a:gd name="connsiteX2" fmla="*/ 303718 w 309310"/>
                <a:gd name="connsiteY2" fmla="*/ 168254 h 210275"/>
                <a:gd name="connsiteX3" fmla="*/ 257943 w 309310"/>
                <a:gd name="connsiteY3" fmla="*/ 176905 h 210275"/>
                <a:gd name="connsiteX4" fmla="*/ 99585 w 309310"/>
                <a:gd name="connsiteY4" fmla="*/ 200388 h 210275"/>
                <a:gd name="connsiteX5" fmla="*/ 76079 w 309310"/>
                <a:gd name="connsiteY5" fmla="*/ 210275 h 210275"/>
                <a:gd name="connsiteX6" fmla="*/ 51336 w 309310"/>
                <a:gd name="connsiteY6" fmla="*/ 200388 h 210275"/>
                <a:gd name="connsiteX7" fmla="*/ 53810 w 309310"/>
                <a:gd name="connsiteY7" fmla="*/ 153423 h 210275"/>
                <a:gd name="connsiteX8" fmla="*/ 194538 w 309310"/>
                <a:gd name="connsiteY8" fmla="*/ 93018 h 210275"/>
                <a:gd name="connsiteX9" fmla="*/ 153915 w 309310"/>
                <a:gd name="connsiteY9" fmla="*/ 2 h 210275"/>
                <a:gd name="connsiteX10" fmla="*/ 256300 w 309310"/>
                <a:gd name="connsiteY10" fmla="*/ 28653 h 210275"/>
                <a:gd name="connsiteX11" fmla="*/ 265094 w 309310"/>
                <a:gd name="connsiteY11" fmla="*/ 74006 h 210275"/>
                <a:gd name="connsiteX12" fmla="*/ 218612 w 309310"/>
                <a:gd name="connsiteY12" fmla="*/ 82586 h 210275"/>
                <a:gd name="connsiteX13" fmla="*/ 56555 w 309310"/>
                <a:gd name="connsiteY13" fmla="*/ 107100 h 210275"/>
                <a:gd name="connsiteX14" fmla="*/ 33943 w 309310"/>
                <a:gd name="connsiteY14" fmla="*/ 116906 h 210275"/>
                <a:gd name="connsiteX15" fmla="*/ 8818 w 309310"/>
                <a:gd name="connsiteY15" fmla="*/ 105875 h 210275"/>
                <a:gd name="connsiteX16" fmla="*/ 10074 w 309310"/>
                <a:gd name="connsiteY16" fmla="*/ 60522 h 210275"/>
                <a:gd name="connsiteX17" fmla="*/ 153915 w 309310"/>
                <a:gd name="connsiteY17" fmla="*/ 2 h 210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9310" h="210275">
                  <a:moveTo>
                    <a:pt x="194538" y="93018"/>
                  </a:moveTo>
                  <a:cubicBezTo>
                    <a:pt x="237839" y="92863"/>
                    <a:pt x="274645" y="107694"/>
                    <a:pt x="296295" y="122525"/>
                  </a:cubicBezTo>
                  <a:cubicBezTo>
                    <a:pt x="309904" y="132412"/>
                    <a:pt x="313616" y="152187"/>
                    <a:pt x="303718" y="168254"/>
                  </a:cubicBezTo>
                  <a:cubicBezTo>
                    <a:pt x="292584" y="183085"/>
                    <a:pt x="272789" y="186793"/>
                    <a:pt x="257943" y="176905"/>
                  </a:cubicBezTo>
                  <a:cubicBezTo>
                    <a:pt x="250520" y="170726"/>
                    <a:pt x="177527" y="126233"/>
                    <a:pt x="99585" y="200388"/>
                  </a:cubicBezTo>
                  <a:cubicBezTo>
                    <a:pt x="92162" y="207803"/>
                    <a:pt x="84739" y="210275"/>
                    <a:pt x="76079" y="210275"/>
                  </a:cubicBezTo>
                  <a:cubicBezTo>
                    <a:pt x="67419" y="210275"/>
                    <a:pt x="58759" y="206567"/>
                    <a:pt x="51336" y="200388"/>
                  </a:cubicBezTo>
                  <a:cubicBezTo>
                    <a:pt x="40201" y="186793"/>
                    <a:pt x="40201" y="165782"/>
                    <a:pt x="53810" y="153423"/>
                  </a:cubicBezTo>
                  <a:cubicBezTo>
                    <a:pt x="101441" y="108312"/>
                    <a:pt x="151237" y="93172"/>
                    <a:pt x="194538" y="93018"/>
                  </a:cubicBezTo>
                  <a:close/>
                  <a:moveTo>
                    <a:pt x="153915" y="2"/>
                  </a:moveTo>
                  <a:cubicBezTo>
                    <a:pt x="197884" y="-152"/>
                    <a:pt x="234943" y="14557"/>
                    <a:pt x="256300" y="28653"/>
                  </a:cubicBezTo>
                  <a:cubicBezTo>
                    <a:pt x="271375" y="39685"/>
                    <a:pt x="275144" y="59297"/>
                    <a:pt x="265094" y="74006"/>
                  </a:cubicBezTo>
                  <a:cubicBezTo>
                    <a:pt x="255044" y="89940"/>
                    <a:pt x="233687" y="92392"/>
                    <a:pt x="218612" y="82586"/>
                  </a:cubicBezTo>
                  <a:cubicBezTo>
                    <a:pt x="209818" y="77683"/>
                    <a:pt x="136956" y="33556"/>
                    <a:pt x="56555" y="107100"/>
                  </a:cubicBezTo>
                  <a:cubicBezTo>
                    <a:pt x="50274" y="113229"/>
                    <a:pt x="41480" y="116906"/>
                    <a:pt x="33943" y="116906"/>
                  </a:cubicBezTo>
                  <a:cubicBezTo>
                    <a:pt x="25149" y="116906"/>
                    <a:pt x="16355" y="113229"/>
                    <a:pt x="8818" y="105875"/>
                  </a:cubicBezTo>
                  <a:cubicBezTo>
                    <a:pt x="-3745" y="92392"/>
                    <a:pt x="-2489" y="72780"/>
                    <a:pt x="10074" y="60522"/>
                  </a:cubicBezTo>
                  <a:cubicBezTo>
                    <a:pt x="59068" y="15170"/>
                    <a:pt x="109946" y="155"/>
                    <a:pt x="153915" y="2"/>
                  </a:cubicBezTo>
                  <a:close/>
                </a:path>
              </a:pathLst>
            </a:custGeom>
            <a:solidFill>
              <a:srgbClr val="E3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3" name="Freeform 313">
              <a:extLst>
                <a:ext uri="{FF2B5EF4-FFF2-40B4-BE49-F238E27FC236}">
                  <a16:creationId xmlns:a16="http://schemas.microsoft.com/office/drawing/2014/main" id="{DAD6036F-F02D-B514-2E3B-083CBC9328E3}"/>
                </a:ext>
              </a:extLst>
            </p:cNvPr>
            <p:cNvSpPr>
              <a:spLocks noChangeArrowheads="1"/>
            </p:cNvSpPr>
            <p:nvPr/>
          </p:nvSpPr>
          <p:spPr bwMode="auto">
            <a:xfrm>
              <a:off x="8819601" y="5738474"/>
              <a:ext cx="85143" cy="137326"/>
            </a:xfrm>
            <a:custGeom>
              <a:avLst/>
              <a:gdLst>
                <a:gd name="T0" fmla="*/ 0 w 138"/>
                <a:gd name="T1" fmla="*/ 110 h 221"/>
                <a:gd name="T2" fmla="*/ 0 w 138"/>
                <a:gd name="T3" fmla="*/ 110 h 221"/>
                <a:gd name="T4" fmla="*/ 68 w 138"/>
                <a:gd name="T5" fmla="*/ 220 h 221"/>
                <a:gd name="T6" fmla="*/ 68 w 138"/>
                <a:gd name="T7" fmla="*/ 220 h 221"/>
                <a:gd name="T8" fmla="*/ 137 w 138"/>
                <a:gd name="T9" fmla="*/ 110 h 221"/>
                <a:gd name="T10" fmla="*/ 137 w 138"/>
                <a:gd name="T11" fmla="*/ 110 h 221"/>
                <a:gd name="T12" fmla="*/ 68 w 138"/>
                <a:gd name="T13" fmla="*/ 0 h 221"/>
                <a:gd name="T14" fmla="*/ 68 w 138"/>
                <a:gd name="T15" fmla="*/ 0 h 221"/>
                <a:gd name="T16" fmla="*/ 0 w 138"/>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21">
                  <a:moveTo>
                    <a:pt x="0" y="110"/>
                  </a:moveTo>
                  <a:lnTo>
                    <a:pt x="0" y="110"/>
                  </a:lnTo>
                  <a:cubicBezTo>
                    <a:pt x="0" y="171"/>
                    <a:pt x="30" y="220"/>
                    <a:pt x="68" y="220"/>
                  </a:cubicBezTo>
                  <a:lnTo>
                    <a:pt x="68" y="220"/>
                  </a:lnTo>
                  <a:cubicBezTo>
                    <a:pt x="106" y="220"/>
                    <a:pt x="137" y="171"/>
                    <a:pt x="137" y="110"/>
                  </a:cubicBezTo>
                  <a:lnTo>
                    <a:pt x="137" y="110"/>
                  </a:lnTo>
                  <a:cubicBezTo>
                    <a:pt x="137" y="49"/>
                    <a:pt x="106" y="0"/>
                    <a:pt x="68" y="0"/>
                  </a:cubicBezTo>
                  <a:lnTo>
                    <a:pt x="68" y="0"/>
                  </a:lnTo>
                  <a:cubicBezTo>
                    <a:pt x="30" y="0"/>
                    <a:pt x="0" y="49"/>
                    <a:pt x="0" y="110"/>
                  </a:cubicBezTo>
                </a:path>
              </a:pathLst>
            </a:custGeom>
            <a:solidFill>
              <a:srgbClr val="20D7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314">
              <a:extLst>
                <a:ext uri="{FF2B5EF4-FFF2-40B4-BE49-F238E27FC236}">
                  <a16:creationId xmlns:a16="http://schemas.microsoft.com/office/drawing/2014/main" id="{4DA2FA9B-E019-07CC-5D6F-7AEE71DE0684}"/>
                </a:ext>
              </a:extLst>
            </p:cNvPr>
            <p:cNvSpPr>
              <a:spLocks noChangeArrowheads="1"/>
            </p:cNvSpPr>
            <p:nvPr/>
          </p:nvSpPr>
          <p:spPr bwMode="auto">
            <a:xfrm>
              <a:off x="8429594" y="2994699"/>
              <a:ext cx="318597" cy="346062"/>
            </a:xfrm>
            <a:custGeom>
              <a:avLst/>
              <a:gdLst>
                <a:gd name="T0" fmla="*/ 510 w 511"/>
                <a:gd name="T1" fmla="*/ 244 h 557"/>
                <a:gd name="T2" fmla="*/ 510 w 511"/>
                <a:gd name="T3" fmla="*/ 244 h 557"/>
                <a:gd name="T4" fmla="*/ 264 w 511"/>
                <a:gd name="T5" fmla="*/ 556 h 557"/>
                <a:gd name="T6" fmla="*/ 264 w 511"/>
                <a:gd name="T7" fmla="*/ 556 h 557"/>
                <a:gd name="T8" fmla="*/ 0 w 511"/>
                <a:gd name="T9" fmla="*/ 244 h 557"/>
                <a:gd name="T10" fmla="*/ 0 w 511"/>
                <a:gd name="T11" fmla="*/ 244 h 557"/>
                <a:gd name="T12" fmla="*/ 264 w 511"/>
                <a:gd name="T13" fmla="*/ 0 h 557"/>
                <a:gd name="T14" fmla="*/ 264 w 511"/>
                <a:gd name="T15" fmla="*/ 0 h 557"/>
                <a:gd name="T16" fmla="*/ 510 w 511"/>
                <a:gd name="T17" fmla="*/ 244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557">
                  <a:moveTo>
                    <a:pt x="510" y="244"/>
                  </a:moveTo>
                  <a:lnTo>
                    <a:pt x="510" y="244"/>
                  </a:lnTo>
                  <a:cubicBezTo>
                    <a:pt x="510" y="456"/>
                    <a:pt x="400" y="556"/>
                    <a:pt x="264" y="556"/>
                  </a:cubicBezTo>
                  <a:lnTo>
                    <a:pt x="264" y="556"/>
                  </a:lnTo>
                  <a:cubicBezTo>
                    <a:pt x="129" y="556"/>
                    <a:pt x="0" y="461"/>
                    <a:pt x="0" y="244"/>
                  </a:cubicBezTo>
                  <a:lnTo>
                    <a:pt x="0" y="244"/>
                  </a:lnTo>
                  <a:cubicBezTo>
                    <a:pt x="0" y="109"/>
                    <a:pt x="129" y="0"/>
                    <a:pt x="264" y="0"/>
                  </a:cubicBezTo>
                  <a:lnTo>
                    <a:pt x="264" y="0"/>
                  </a:lnTo>
                  <a:cubicBezTo>
                    <a:pt x="400" y="0"/>
                    <a:pt x="510" y="109"/>
                    <a:pt x="510" y="244"/>
                  </a:cubicBez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5" name="Freeform 315">
              <a:extLst>
                <a:ext uri="{FF2B5EF4-FFF2-40B4-BE49-F238E27FC236}">
                  <a16:creationId xmlns:a16="http://schemas.microsoft.com/office/drawing/2014/main" id="{D7F91119-3CDA-3166-2F6B-B8A0D7A0EB24}"/>
                </a:ext>
              </a:extLst>
            </p:cNvPr>
            <p:cNvSpPr>
              <a:spLocks noChangeArrowheads="1"/>
            </p:cNvSpPr>
            <p:nvPr/>
          </p:nvSpPr>
          <p:spPr bwMode="auto">
            <a:xfrm>
              <a:off x="8399384" y="3162235"/>
              <a:ext cx="85141" cy="90636"/>
            </a:xfrm>
            <a:custGeom>
              <a:avLst/>
              <a:gdLst>
                <a:gd name="T0" fmla="*/ 106 w 135"/>
                <a:gd name="T1" fmla="*/ 39 h 146"/>
                <a:gd name="T2" fmla="*/ 106 w 135"/>
                <a:gd name="T3" fmla="*/ 39 h 146"/>
                <a:gd name="T4" fmla="*/ 113 w 135"/>
                <a:gd name="T5" fmla="*/ 127 h 146"/>
                <a:gd name="T6" fmla="*/ 113 w 135"/>
                <a:gd name="T7" fmla="*/ 127 h 146"/>
                <a:gd name="T8" fmla="*/ 28 w 135"/>
                <a:gd name="T9" fmla="*/ 106 h 146"/>
                <a:gd name="T10" fmla="*/ 28 w 135"/>
                <a:gd name="T11" fmla="*/ 106 h 146"/>
                <a:gd name="T12" fmla="*/ 21 w 135"/>
                <a:gd name="T13" fmla="*/ 19 h 146"/>
                <a:gd name="T14" fmla="*/ 21 w 135"/>
                <a:gd name="T15" fmla="*/ 19 h 146"/>
                <a:gd name="T16" fmla="*/ 106 w 135"/>
                <a:gd name="T17" fmla="*/ 3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46">
                  <a:moveTo>
                    <a:pt x="106" y="39"/>
                  </a:moveTo>
                  <a:lnTo>
                    <a:pt x="106" y="39"/>
                  </a:lnTo>
                  <a:cubicBezTo>
                    <a:pt x="131" y="70"/>
                    <a:pt x="134" y="109"/>
                    <a:pt x="113" y="127"/>
                  </a:cubicBezTo>
                  <a:lnTo>
                    <a:pt x="113" y="127"/>
                  </a:lnTo>
                  <a:cubicBezTo>
                    <a:pt x="91" y="145"/>
                    <a:pt x="53" y="135"/>
                    <a:pt x="28" y="106"/>
                  </a:cubicBezTo>
                  <a:lnTo>
                    <a:pt x="28" y="106"/>
                  </a:lnTo>
                  <a:cubicBezTo>
                    <a:pt x="3" y="76"/>
                    <a:pt x="0" y="37"/>
                    <a:pt x="21" y="19"/>
                  </a:cubicBezTo>
                  <a:lnTo>
                    <a:pt x="21" y="19"/>
                  </a:lnTo>
                  <a:cubicBezTo>
                    <a:pt x="42" y="0"/>
                    <a:pt x="80" y="9"/>
                    <a:pt x="106" y="39"/>
                  </a:cubicBez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6" name="Freeform 316">
              <a:extLst>
                <a:ext uri="{FF2B5EF4-FFF2-40B4-BE49-F238E27FC236}">
                  <a16:creationId xmlns:a16="http://schemas.microsoft.com/office/drawing/2014/main" id="{5F8B3CF0-ECCC-D1AB-DD7B-384690072486}"/>
                </a:ext>
              </a:extLst>
            </p:cNvPr>
            <p:cNvSpPr>
              <a:spLocks noChangeArrowheads="1"/>
            </p:cNvSpPr>
            <p:nvPr/>
          </p:nvSpPr>
          <p:spPr bwMode="auto">
            <a:xfrm>
              <a:off x="8586148" y="2926034"/>
              <a:ext cx="225215" cy="216977"/>
            </a:xfrm>
            <a:custGeom>
              <a:avLst/>
              <a:gdLst>
                <a:gd name="T0" fmla="*/ 21 w 363"/>
                <a:gd name="T1" fmla="*/ 0 h 348"/>
                <a:gd name="T2" fmla="*/ 21 w 363"/>
                <a:gd name="T3" fmla="*/ 0 h 348"/>
                <a:gd name="T4" fmla="*/ 164 w 363"/>
                <a:gd name="T5" fmla="*/ 268 h 348"/>
                <a:gd name="T6" fmla="*/ 164 w 363"/>
                <a:gd name="T7" fmla="*/ 268 h 348"/>
                <a:gd name="T8" fmla="*/ 362 w 363"/>
                <a:gd name="T9" fmla="*/ 347 h 348"/>
                <a:gd name="T10" fmla="*/ 362 w 363"/>
                <a:gd name="T11" fmla="*/ 347 h 348"/>
                <a:gd name="T12" fmla="*/ 21 w 363"/>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363" h="348">
                  <a:moveTo>
                    <a:pt x="21" y="0"/>
                  </a:moveTo>
                  <a:lnTo>
                    <a:pt x="21" y="0"/>
                  </a:lnTo>
                  <a:cubicBezTo>
                    <a:pt x="0" y="77"/>
                    <a:pt x="56" y="189"/>
                    <a:pt x="164" y="268"/>
                  </a:cubicBezTo>
                  <a:lnTo>
                    <a:pt x="164" y="268"/>
                  </a:lnTo>
                  <a:cubicBezTo>
                    <a:pt x="229" y="316"/>
                    <a:pt x="301" y="343"/>
                    <a:pt x="362" y="347"/>
                  </a:cubicBezTo>
                  <a:lnTo>
                    <a:pt x="362" y="347"/>
                  </a:lnTo>
                  <a:cubicBezTo>
                    <a:pt x="355" y="167"/>
                    <a:pt x="209" y="20"/>
                    <a:pt x="21" y="0"/>
                  </a:cubicBezTo>
                </a:path>
              </a:pathLst>
            </a:custGeom>
            <a:solidFill>
              <a:srgbClr val="00B47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7" name="Freeform 317">
              <a:extLst>
                <a:ext uri="{FF2B5EF4-FFF2-40B4-BE49-F238E27FC236}">
                  <a16:creationId xmlns:a16="http://schemas.microsoft.com/office/drawing/2014/main" id="{E5151353-800E-9E26-98A0-F2D8039439B5}"/>
                </a:ext>
              </a:extLst>
            </p:cNvPr>
            <p:cNvSpPr>
              <a:spLocks noChangeArrowheads="1"/>
            </p:cNvSpPr>
            <p:nvPr/>
          </p:nvSpPr>
          <p:spPr bwMode="auto">
            <a:xfrm>
              <a:off x="8333467" y="2923288"/>
              <a:ext cx="310356" cy="318597"/>
            </a:xfrm>
            <a:custGeom>
              <a:avLst/>
              <a:gdLst>
                <a:gd name="T0" fmla="*/ 347 w 497"/>
                <a:gd name="T1" fmla="*/ 325 h 510"/>
                <a:gd name="T2" fmla="*/ 347 w 497"/>
                <a:gd name="T3" fmla="*/ 325 h 510"/>
                <a:gd name="T4" fmla="*/ 492 w 497"/>
                <a:gd name="T5" fmla="*/ 15 h 510"/>
                <a:gd name="T6" fmla="*/ 492 w 497"/>
                <a:gd name="T7" fmla="*/ 15 h 510"/>
                <a:gd name="T8" fmla="*/ 386 w 497"/>
                <a:gd name="T9" fmla="*/ 0 h 510"/>
                <a:gd name="T10" fmla="*/ 386 w 497"/>
                <a:gd name="T11" fmla="*/ 0 h 510"/>
                <a:gd name="T12" fmla="*/ 0 w 497"/>
                <a:gd name="T13" fmla="*/ 364 h 510"/>
                <a:gd name="T14" fmla="*/ 0 w 497"/>
                <a:gd name="T15" fmla="*/ 364 h 510"/>
                <a:gd name="T16" fmla="*/ 28 w 497"/>
                <a:gd name="T17" fmla="*/ 500 h 510"/>
                <a:gd name="T18" fmla="*/ 28 w 497"/>
                <a:gd name="T19" fmla="*/ 500 h 510"/>
                <a:gd name="T20" fmla="*/ 347 w 497"/>
                <a:gd name="T21" fmla="*/ 325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510">
                  <a:moveTo>
                    <a:pt x="347" y="325"/>
                  </a:moveTo>
                  <a:lnTo>
                    <a:pt x="347" y="325"/>
                  </a:lnTo>
                  <a:cubicBezTo>
                    <a:pt x="443" y="218"/>
                    <a:pt x="496" y="98"/>
                    <a:pt x="492" y="15"/>
                  </a:cubicBezTo>
                  <a:lnTo>
                    <a:pt x="492" y="15"/>
                  </a:lnTo>
                  <a:cubicBezTo>
                    <a:pt x="458" y="6"/>
                    <a:pt x="423" y="0"/>
                    <a:pt x="386" y="0"/>
                  </a:cubicBezTo>
                  <a:lnTo>
                    <a:pt x="386" y="0"/>
                  </a:lnTo>
                  <a:cubicBezTo>
                    <a:pt x="173" y="0"/>
                    <a:pt x="0" y="164"/>
                    <a:pt x="0" y="364"/>
                  </a:cubicBezTo>
                  <a:lnTo>
                    <a:pt x="0" y="364"/>
                  </a:lnTo>
                  <a:cubicBezTo>
                    <a:pt x="0" y="412"/>
                    <a:pt x="11" y="458"/>
                    <a:pt x="28" y="500"/>
                  </a:cubicBezTo>
                  <a:lnTo>
                    <a:pt x="28" y="500"/>
                  </a:lnTo>
                  <a:cubicBezTo>
                    <a:pt x="113" y="509"/>
                    <a:pt x="241" y="443"/>
                    <a:pt x="347" y="325"/>
                  </a:cubicBezTo>
                </a:path>
              </a:pathLst>
            </a:custGeom>
            <a:solidFill>
              <a:srgbClr val="088F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8" name="Freeform 318">
              <a:extLst>
                <a:ext uri="{FF2B5EF4-FFF2-40B4-BE49-F238E27FC236}">
                  <a16:creationId xmlns:a16="http://schemas.microsoft.com/office/drawing/2014/main" id="{C8465CCB-C828-A6FB-9027-603EDEA7C648}"/>
                </a:ext>
              </a:extLst>
            </p:cNvPr>
            <p:cNvSpPr>
              <a:spLocks noChangeArrowheads="1"/>
            </p:cNvSpPr>
            <p:nvPr/>
          </p:nvSpPr>
          <p:spPr bwMode="auto">
            <a:xfrm>
              <a:off x="9228833" y="3508297"/>
              <a:ext cx="142820" cy="241695"/>
            </a:xfrm>
            <a:custGeom>
              <a:avLst/>
              <a:gdLst>
                <a:gd name="T0" fmla="*/ 0 w 231"/>
                <a:gd name="T1" fmla="*/ 267 h 390"/>
                <a:gd name="T2" fmla="*/ 38 w 231"/>
                <a:gd name="T3" fmla="*/ 109 h 390"/>
                <a:gd name="T4" fmla="*/ 230 w 231"/>
                <a:gd name="T5" fmla="*/ 0 h 390"/>
                <a:gd name="T6" fmla="*/ 230 w 231"/>
                <a:gd name="T7" fmla="*/ 0 h 390"/>
                <a:gd name="T8" fmla="*/ 139 w 231"/>
                <a:gd name="T9" fmla="*/ 156 h 390"/>
                <a:gd name="T10" fmla="*/ 109 w 231"/>
                <a:gd name="T11" fmla="*/ 229 h 390"/>
                <a:gd name="T12" fmla="*/ 223 w 231"/>
                <a:gd name="T13" fmla="*/ 378 h 390"/>
                <a:gd name="T14" fmla="*/ 122 w 231"/>
                <a:gd name="T15" fmla="*/ 389 h 390"/>
                <a:gd name="T16" fmla="*/ 0 w 231"/>
                <a:gd name="T17" fmla="*/ 26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90">
                  <a:moveTo>
                    <a:pt x="0" y="267"/>
                  </a:moveTo>
                  <a:lnTo>
                    <a:pt x="38" y="109"/>
                  </a:lnTo>
                  <a:lnTo>
                    <a:pt x="230" y="0"/>
                  </a:lnTo>
                  <a:lnTo>
                    <a:pt x="230" y="0"/>
                  </a:lnTo>
                  <a:cubicBezTo>
                    <a:pt x="230" y="0"/>
                    <a:pt x="208" y="133"/>
                    <a:pt x="139" y="156"/>
                  </a:cubicBezTo>
                  <a:lnTo>
                    <a:pt x="109" y="229"/>
                  </a:lnTo>
                  <a:lnTo>
                    <a:pt x="223" y="378"/>
                  </a:lnTo>
                  <a:lnTo>
                    <a:pt x="122" y="389"/>
                  </a:lnTo>
                  <a:lnTo>
                    <a:pt x="0" y="267"/>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319">
              <a:extLst>
                <a:ext uri="{FF2B5EF4-FFF2-40B4-BE49-F238E27FC236}">
                  <a16:creationId xmlns:a16="http://schemas.microsoft.com/office/drawing/2014/main" id="{06FFF6BD-4480-A9C8-1193-5F42F445C2B8}"/>
                </a:ext>
              </a:extLst>
            </p:cNvPr>
            <p:cNvSpPr>
              <a:spLocks noChangeArrowheads="1"/>
            </p:cNvSpPr>
            <p:nvPr/>
          </p:nvSpPr>
          <p:spPr bwMode="auto">
            <a:xfrm>
              <a:off x="9228833" y="3609919"/>
              <a:ext cx="63169" cy="129086"/>
            </a:xfrm>
            <a:custGeom>
              <a:avLst/>
              <a:gdLst>
                <a:gd name="T0" fmla="*/ 0 w 100"/>
                <a:gd name="T1" fmla="*/ 106 h 207"/>
                <a:gd name="T2" fmla="*/ 99 w 100"/>
                <a:gd name="T3" fmla="*/ 206 h 207"/>
                <a:gd name="T4" fmla="*/ 25 w 100"/>
                <a:gd name="T5" fmla="*/ 0 h 207"/>
                <a:gd name="T6" fmla="*/ 0 w 100"/>
                <a:gd name="T7" fmla="*/ 106 h 207"/>
              </a:gdLst>
              <a:ahLst/>
              <a:cxnLst>
                <a:cxn ang="0">
                  <a:pos x="T0" y="T1"/>
                </a:cxn>
                <a:cxn ang="0">
                  <a:pos x="T2" y="T3"/>
                </a:cxn>
                <a:cxn ang="0">
                  <a:pos x="T4" y="T5"/>
                </a:cxn>
                <a:cxn ang="0">
                  <a:pos x="T6" y="T7"/>
                </a:cxn>
              </a:cxnLst>
              <a:rect l="0" t="0" r="r" b="b"/>
              <a:pathLst>
                <a:path w="100" h="207">
                  <a:moveTo>
                    <a:pt x="0" y="106"/>
                  </a:moveTo>
                  <a:lnTo>
                    <a:pt x="99" y="206"/>
                  </a:lnTo>
                  <a:lnTo>
                    <a:pt x="25" y="0"/>
                  </a:lnTo>
                  <a:lnTo>
                    <a:pt x="0" y="106"/>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0" name="Freeform 349">
              <a:extLst>
                <a:ext uri="{FF2B5EF4-FFF2-40B4-BE49-F238E27FC236}">
                  <a16:creationId xmlns:a16="http://schemas.microsoft.com/office/drawing/2014/main" id="{80D98EE3-30F9-34A3-A384-9D17044518EC}"/>
                </a:ext>
              </a:extLst>
            </p:cNvPr>
            <p:cNvSpPr>
              <a:spLocks noChangeArrowheads="1"/>
            </p:cNvSpPr>
            <p:nvPr/>
          </p:nvSpPr>
          <p:spPr bwMode="auto">
            <a:xfrm>
              <a:off x="11296964" y="5595656"/>
              <a:ext cx="299372" cy="348809"/>
            </a:xfrm>
            <a:custGeom>
              <a:avLst/>
              <a:gdLst>
                <a:gd name="T0" fmla="*/ 67 w 481"/>
                <a:gd name="T1" fmla="*/ 208 h 561"/>
                <a:gd name="T2" fmla="*/ 67 w 481"/>
                <a:gd name="T3" fmla="*/ 0 h 561"/>
                <a:gd name="T4" fmla="*/ 365 w 481"/>
                <a:gd name="T5" fmla="*/ 0 h 561"/>
                <a:gd name="T6" fmla="*/ 365 w 481"/>
                <a:gd name="T7" fmla="*/ 208 h 561"/>
                <a:gd name="T8" fmla="*/ 480 w 481"/>
                <a:gd name="T9" fmla="*/ 305 h 561"/>
                <a:gd name="T10" fmla="*/ 480 w 481"/>
                <a:gd name="T11" fmla="*/ 360 h 561"/>
                <a:gd name="T12" fmla="*/ 480 w 481"/>
                <a:gd name="T13" fmla="*/ 360 h 561"/>
                <a:gd name="T14" fmla="*/ 279 w 481"/>
                <a:gd name="T15" fmla="*/ 560 h 561"/>
                <a:gd name="T16" fmla="*/ 232 w 481"/>
                <a:gd name="T17" fmla="*/ 560 h 561"/>
                <a:gd name="T18" fmla="*/ 232 w 481"/>
                <a:gd name="T19" fmla="*/ 560 h 561"/>
                <a:gd name="T20" fmla="*/ 32 w 481"/>
                <a:gd name="T21" fmla="*/ 360 h 561"/>
                <a:gd name="T22" fmla="*/ 0 w 481"/>
                <a:gd name="T23" fmla="*/ 226 h 561"/>
                <a:gd name="T24" fmla="*/ 67 w 481"/>
                <a:gd name="T25" fmla="*/ 20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561">
                  <a:moveTo>
                    <a:pt x="67" y="208"/>
                  </a:moveTo>
                  <a:lnTo>
                    <a:pt x="67" y="0"/>
                  </a:lnTo>
                  <a:lnTo>
                    <a:pt x="365" y="0"/>
                  </a:lnTo>
                  <a:lnTo>
                    <a:pt x="365" y="208"/>
                  </a:lnTo>
                  <a:lnTo>
                    <a:pt x="480" y="305"/>
                  </a:lnTo>
                  <a:lnTo>
                    <a:pt x="480" y="360"/>
                  </a:lnTo>
                  <a:lnTo>
                    <a:pt x="480" y="360"/>
                  </a:lnTo>
                  <a:cubicBezTo>
                    <a:pt x="480" y="471"/>
                    <a:pt x="390" y="560"/>
                    <a:pt x="279" y="560"/>
                  </a:cubicBezTo>
                  <a:lnTo>
                    <a:pt x="232" y="560"/>
                  </a:lnTo>
                  <a:lnTo>
                    <a:pt x="232" y="560"/>
                  </a:lnTo>
                  <a:cubicBezTo>
                    <a:pt x="121" y="560"/>
                    <a:pt x="32" y="471"/>
                    <a:pt x="32" y="360"/>
                  </a:cubicBezTo>
                  <a:lnTo>
                    <a:pt x="0" y="226"/>
                  </a:lnTo>
                  <a:lnTo>
                    <a:pt x="67" y="208"/>
                  </a:lnTo>
                </a:path>
              </a:pathLst>
            </a:custGeom>
            <a:solidFill>
              <a:srgbClr val="E3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1" name="Freeform 350">
              <a:extLst>
                <a:ext uri="{FF2B5EF4-FFF2-40B4-BE49-F238E27FC236}">
                  <a16:creationId xmlns:a16="http://schemas.microsoft.com/office/drawing/2014/main" id="{67FA8A43-67BC-D30E-0B7C-A48354D34FED}"/>
                </a:ext>
              </a:extLst>
            </p:cNvPr>
            <p:cNvSpPr>
              <a:spLocks noChangeArrowheads="1"/>
            </p:cNvSpPr>
            <p:nvPr/>
          </p:nvSpPr>
          <p:spPr bwMode="auto">
            <a:xfrm>
              <a:off x="11296965" y="5724742"/>
              <a:ext cx="227962" cy="219722"/>
            </a:xfrm>
            <a:custGeom>
              <a:avLst/>
              <a:gdLst>
                <a:gd name="T0" fmla="*/ 67 w 366"/>
                <a:gd name="T1" fmla="*/ 0 h 353"/>
                <a:gd name="T2" fmla="*/ 365 w 366"/>
                <a:gd name="T3" fmla="*/ 333 h 353"/>
                <a:gd name="T4" fmla="*/ 365 w 366"/>
                <a:gd name="T5" fmla="*/ 333 h 353"/>
                <a:gd name="T6" fmla="*/ 279 w 366"/>
                <a:gd name="T7" fmla="*/ 352 h 353"/>
                <a:gd name="T8" fmla="*/ 232 w 366"/>
                <a:gd name="T9" fmla="*/ 352 h 353"/>
                <a:gd name="T10" fmla="*/ 232 w 366"/>
                <a:gd name="T11" fmla="*/ 352 h 353"/>
                <a:gd name="T12" fmla="*/ 32 w 366"/>
                <a:gd name="T13" fmla="*/ 152 h 353"/>
                <a:gd name="T14" fmla="*/ 0 w 366"/>
                <a:gd name="T15" fmla="*/ 18 h 353"/>
                <a:gd name="T16" fmla="*/ 67 w 366"/>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353">
                  <a:moveTo>
                    <a:pt x="67" y="0"/>
                  </a:moveTo>
                  <a:lnTo>
                    <a:pt x="365" y="333"/>
                  </a:lnTo>
                  <a:lnTo>
                    <a:pt x="365" y="333"/>
                  </a:lnTo>
                  <a:cubicBezTo>
                    <a:pt x="339" y="345"/>
                    <a:pt x="310" y="352"/>
                    <a:pt x="279" y="352"/>
                  </a:cubicBezTo>
                  <a:lnTo>
                    <a:pt x="232" y="352"/>
                  </a:lnTo>
                  <a:lnTo>
                    <a:pt x="232" y="352"/>
                  </a:lnTo>
                  <a:cubicBezTo>
                    <a:pt x="121" y="352"/>
                    <a:pt x="32" y="263"/>
                    <a:pt x="32" y="152"/>
                  </a:cubicBezTo>
                  <a:lnTo>
                    <a:pt x="0" y="18"/>
                  </a:lnTo>
                  <a:lnTo>
                    <a:pt x="67" y="0"/>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351">
              <a:extLst>
                <a:ext uri="{FF2B5EF4-FFF2-40B4-BE49-F238E27FC236}">
                  <a16:creationId xmlns:a16="http://schemas.microsoft.com/office/drawing/2014/main" id="{94330640-19E2-DE86-4DC8-82FD0240C603}"/>
                </a:ext>
              </a:extLst>
            </p:cNvPr>
            <p:cNvSpPr>
              <a:spLocks noChangeArrowheads="1"/>
            </p:cNvSpPr>
            <p:nvPr/>
          </p:nvSpPr>
          <p:spPr bwMode="auto">
            <a:xfrm>
              <a:off x="11310697" y="5724742"/>
              <a:ext cx="285638" cy="219722"/>
            </a:xfrm>
            <a:custGeom>
              <a:avLst/>
              <a:gdLst>
                <a:gd name="T0" fmla="*/ 456 w 457"/>
                <a:gd name="T1" fmla="*/ 98 h 354"/>
                <a:gd name="T2" fmla="*/ 456 w 457"/>
                <a:gd name="T3" fmla="*/ 153 h 354"/>
                <a:gd name="T4" fmla="*/ 456 w 457"/>
                <a:gd name="T5" fmla="*/ 153 h 354"/>
                <a:gd name="T6" fmla="*/ 255 w 457"/>
                <a:gd name="T7" fmla="*/ 353 h 354"/>
                <a:gd name="T8" fmla="*/ 208 w 457"/>
                <a:gd name="T9" fmla="*/ 353 h 354"/>
                <a:gd name="T10" fmla="*/ 208 w 457"/>
                <a:gd name="T11" fmla="*/ 353 h 354"/>
                <a:gd name="T12" fmla="*/ 8 w 457"/>
                <a:gd name="T13" fmla="*/ 153 h 354"/>
                <a:gd name="T14" fmla="*/ 0 w 457"/>
                <a:gd name="T15" fmla="*/ 121 h 354"/>
                <a:gd name="T16" fmla="*/ 0 w 457"/>
                <a:gd name="T17" fmla="*/ 121 h 354"/>
                <a:gd name="T18" fmla="*/ 456 w 457"/>
                <a:gd name="T19" fmla="*/ 9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354">
                  <a:moveTo>
                    <a:pt x="456" y="98"/>
                  </a:moveTo>
                  <a:lnTo>
                    <a:pt x="456" y="153"/>
                  </a:lnTo>
                  <a:lnTo>
                    <a:pt x="456" y="153"/>
                  </a:lnTo>
                  <a:cubicBezTo>
                    <a:pt x="456" y="264"/>
                    <a:pt x="366" y="353"/>
                    <a:pt x="255" y="353"/>
                  </a:cubicBezTo>
                  <a:lnTo>
                    <a:pt x="208" y="353"/>
                  </a:lnTo>
                  <a:lnTo>
                    <a:pt x="208" y="353"/>
                  </a:lnTo>
                  <a:cubicBezTo>
                    <a:pt x="97" y="353"/>
                    <a:pt x="8" y="264"/>
                    <a:pt x="8" y="153"/>
                  </a:cubicBezTo>
                  <a:lnTo>
                    <a:pt x="0" y="121"/>
                  </a:lnTo>
                  <a:lnTo>
                    <a:pt x="0" y="121"/>
                  </a:lnTo>
                  <a:cubicBezTo>
                    <a:pt x="129" y="7"/>
                    <a:pt x="319" y="0"/>
                    <a:pt x="456" y="98"/>
                  </a:cubicBezTo>
                </a:path>
              </a:pathLst>
            </a:custGeom>
            <a:solidFill>
              <a:srgbClr val="B2C3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3" name="Freeform 352">
              <a:extLst>
                <a:ext uri="{FF2B5EF4-FFF2-40B4-BE49-F238E27FC236}">
                  <a16:creationId xmlns:a16="http://schemas.microsoft.com/office/drawing/2014/main" id="{46AE75DA-A86E-CCB7-5B53-4731CDEAA329}"/>
                </a:ext>
              </a:extLst>
            </p:cNvPr>
            <p:cNvSpPr>
              <a:spLocks noChangeArrowheads="1"/>
            </p:cNvSpPr>
            <p:nvPr/>
          </p:nvSpPr>
          <p:spPr bwMode="auto">
            <a:xfrm>
              <a:off x="10692729" y="5595656"/>
              <a:ext cx="299372" cy="348809"/>
            </a:xfrm>
            <a:custGeom>
              <a:avLst/>
              <a:gdLst>
                <a:gd name="T0" fmla="*/ 412 w 481"/>
                <a:gd name="T1" fmla="*/ 208 h 561"/>
                <a:gd name="T2" fmla="*/ 412 w 481"/>
                <a:gd name="T3" fmla="*/ 0 h 561"/>
                <a:gd name="T4" fmla="*/ 114 w 481"/>
                <a:gd name="T5" fmla="*/ 0 h 561"/>
                <a:gd name="T6" fmla="*/ 114 w 481"/>
                <a:gd name="T7" fmla="*/ 208 h 561"/>
                <a:gd name="T8" fmla="*/ 0 w 481"/>
                <a:gd name="T9" fmla="*/ 305 h 561"/>
                <a:gd name="T10" fmla="*/ 0 w 481"/>
                <a:gd name="T11" fmla="*/ 360 h 561"/>
                <a:gd name="T12" fmla="*/ 0 w 481"/>
                <a:gd name="T13" fmla="*/ 360 h 561"/>
                <a:gd name="T14" fmla="*/ 200 w 481"/>
                <a:gd name="T15" fmla="*/ 560 h 561"/>
                <a:gd name="T16" fmla="*/ 248 w 481"/>
                <a:gd name="T17" fmla="*/ 560 h 561"/>
                <a:gd name="T18" fmla="*/ 248 w 481"/>
                <a:gd name="T19" fmla="*/ 560 h 561"/>
                <a:gd name="T20" fmla="*/ 448 w 481"/>
                <a:gd name="T21" fmla="*/ 360 h 561"/>
                <a:gd name="T22" fmla="*/ 480 w 481"/>
                <a:gd name="T23" fmla="*/ 226 h 561"/>
                <a:gd name="T24" fmla="*/ 412 w 481"/>
                <a:gd name="T25" fmla="*/ 20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1" h="561">
                  <a:moveTo>
                    <a:pt x="412" y="208"/>
                  </a:moveTo>
                  <a:lnTo>
                    <a:pt x="412" y="0"/>
                  </a:lnTo>
                  <a:lnTo>
                    <a:pt x="114" y="0"/>
                  </a:lnTo>
                  <a:lnTo>
                    <a:pt x="114" y="208"/>
                  </a:lnTo>
                  <a:lnTo>
                    <a:pt x="0" y="305"/>
                  </a:lnTo>
                  <a:lnTo>
                    <a:pt x="0" y="360"/>
                  </a:lnTo>
                  <a:lnTo>
                    <a:pt x="0" y="360"/>
                  </a:lnTo>
                  <a:cubicBezTo>
                    <a:pt x="0" y="471"/>
                    <a:pt x="90" y="560"/>
                    <a:pt x="200" y="560"/>
                  </a:cubicBezTo>
                  <a:lnTo>
                    <a:pt x="248" y="560"/>
                  </a:lnTo>
                  <a:lnTo>
                    <a:pt x="248" y="560"/>
                  </a:lnTo>
                  <a:cubicBezTo>
                    <a:pt x="358" y="560"/>
                    <a:pt x="448" y="471"/>
                    <a:pt x="448" y="360"/>
                  </a:cubicBezTo>
                  <a:lnTo>
                    <a:pt x="480" y="226"/>
                  </a:lnTo>
                  <a:lnTo>
                    <a:pt x="412" y="208"/>
                  </a:lnTo>
                </a:path>
              </a:pathLst>
            </a:custGeom>
            <a:solidFill>
              <a:srgbClr val="E3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24" name="Freeform 353">
              <a:extLst>
                <a:ext uri="{FF2B5EF4-FFF2-40B4-BE49-F238E27FC236}">
                  <a16:creationId xmlns:a16="http://schemas.microsoft.com/office/drawing/2014/main" id="{FA5D9FEC-1C85-E919-B210-F02DF4E575AC}"/>
                </a:ext>
              </a:extLst>
            </p:cNvPr>
            <p:cNvSpPr>
              <a:spLocks noChangeArrowheads="1"/>
            </p:cNvSpPr>
            <p:nvPr/>
          </p:nvSpPr>
          <p:spPr bwMode="auto">
            <a:xfrm>
              <a:off x="10777871" y="5642347"/>
              <a:ext cx="151058" cy="71410"/>
            </a:xfrm>
            <a:custGeom>
              <a:avLst/>
              <a:gdLst>
                <a:gd name="T0" fmla="*/ 202 w 241"/>
                <a:gd name="T1" fmla="*/ 74 h 113"/>
                <a:gd name="T2" fmla="*/ 202 w 241"/>
                <a:gd name="T3" fmla="*/ 74 h 113"/>
                <a:gd name="T4" fmla="*/ 145 w 241"/>
                <a:gd name="T5" fmla="*/ 78 h 113"/>
                <a:gd name="T6" fmla="*/ 145 w 241"/>
                <a:gd name="T7" fmla="*/ 78 h 113"/>
                <a:gd name="T8" fmla="*/ 185 w 241"/>
                <a:gd name="T9" fmla="*/ 33 h 113"/>
                <a:gd name="T10" fmla="*/ 185 w 241"/>
                <a:gd name="T11" fmla="*/ 33 h 113"/>
                <a:gd name="T12" fmla="*/ 205 w 241"/>
                <a:gd name="T13" fmla="*/ 54 h 113"/>
                <a:gd name="T14" fmla="*/ 205 w 241"/>
                <a:gd name="T15" fmla="*/ 54 h 113"/>
                <a:gd name="T16" fmla="*/ 202 w 241"/>
                <a:gd name="T17" fmla="*/ 74 h 113"/>
                <a:gd name="T18" fmla="*/ 38 w 241"/>
                <a:gd name="T19" fmla="*/ 74 h 113"/>
                <a:gd name="T20" fmla="*/ 38 w 241"/>
                <a:gd name="T21" fmla="*/ 74 h 113"/>
                <a:gd name="T22" fmla="*/ 35 w 241"/>
                <a:gd name="T23" fmla="*/ 54 h 113"/>
                <a:gd name="T24" fmla="*/ 35 w 241"/>
                <a:gd name="T25" fmla="*/ 54 h 113"/>
                <a:gd name="T26" fmla="*/ 52 w 241"/>
                <a:gd name="T27" fmla="*/ 33 h 113"/>
                <a:gd name="T28" fmla="*/ 52 w 241"/>
                <a:gd name="T29" fmla="*/ 33 h 113"/>
                <a:gd name="T30" fmla="*/ 55 w 241"/>
                <a:gd name="T31" fmla="*/ 33 h 113"/>
                <a:gd name="T32" fmla="*/ 55 w 241"/>
                <a:gd name="T33" fmla="*/ 33 h 113"/>
                <a:gd name="T34" fmla="*/ 95 w 241"/>
                <a:gd name="T35" fmla="*/ 78 h 113"/>
                <a:gd name="T36" fmla="*/ 95 w 241"/>
                <a:gd name="T37" fmla="*/ 78 h 113"/>
                <a:gd name="T38" fmla="*/ 38 w 241"/>
                <a:gd name="T39" fmla="*/ 74 h 113"/>
                <a:gd name="T40" fmla="*/ 235 w 241"/>
                <a:gd name="T41" fmla="*/ 49 h 113"/>
                <a:gd name="T42" fmla="*/ 235 w 241"/>
                <a:gd name="T43" fmla="*/ 49 h 113"/>
                <a:gd name="T44" fmla="*/ 180 w 241"/>
                <a:gd name="T45" fmla="*/ 3 h 113"/>
                <a:gd name="T46" fmla="*/ 180 w 241"/>
                <a:gd name="T47" fmla="*/ 3 h 113"/>
                <a:gd name="T48" fmla="*/ 120 w 241"/>
                <a:gd name="T49" fmla="*/ 55 h 113"/>
                <a:gd name="T50" fmla="*/ 120 w 241"/>
                <a:gd name="T51" fmla="*/ 55 h 113"/>
                <a:gd name="T52" fmla="*/ 59 w 241"/>
                <a:gd name="T53" fmla="*/ 3 h 113"/>
                <a:gd name="T54" fmla="*/ 59 w 241"/>
                <a:gd name="T55" fmla="*/ 3 h 113"/>
                <a:gd name="T56" fmla="*/ 4 w 241"/>
                <a:gd name="T57" fmla="*/ 49 h 113"/>
                <a:gd name="T58" fmla="*/ 4 w 241"/>
                <a:gd name="T59" fmla="*/ 49 h 113"/>
                <a:gd name="T60" fmla="*/ 17 w 241"/>
                <a:gd name="T61" fmla="*/ 97 h 113"/>
                <a:gd name="T62" fmla="*/ 17 w 241"/>
                <a:gd name="T63" fmla="*/ 97 h 113"/>
                <a:gd name="T64" fmla="*/ 65 w 241"/>
                <a:gd name="T65" fmla="*/ 112 h 113"/>
                <a:gd name="T66" fmla="*/ 65 w 241"/>
                <a:gd name="T67" fmla="*/ 112 h 113"/>
                <a:gd name="T68" fmla="*/ 114 w 241"/>
                <a:gd name="T69" fmla="*/ 105 h 113"/>
                <a:gd name="T70" fmla="*/ 120 w 241"/>
                <a:gd name="T71" fmla="*/ 103 h 113"/>
                <a:gd name="T72" fmla="*/ 126 w 241"/>
                <a:gd name="T73" fmla="*/ 105 h 113"/>
                <a:gd name="T74" fmla="*/ 126 w 241"/>
                <a:gd name="T75" fmla="*/ 105 h 113"/>
                <a:gd name="T76" fmla="*/ 174 w 241"/>
                <a:gd name="T77" fmla="*/ 112 h 113"/>
                <a:gd name="T78" fmla="*/ 174 w 241"/>
                <a:gd name="T79" fmla="*/ 112 h 113"/>
                <a:gd name="T80" fmla="*/ 222 w 241"/>
                <a:gd name="T81" fmla="*/ 97 h 113"/>
                <a:gd name="T82" fmla="*/ 222 w 241"/>
                <a:gd name="T83" fmla="*/ 97 h 113"/>
                <a:gd name="T84" fmla="*/ 235 w 241"/>
                <a:gd name="T85" fmla="*/ 4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113">
                  <a:moveTo>
                    <a:pt x="202" y="74"/>
                  </a:moveTo>
                  <a:lnTo>
                    <a:pt x="202" y="74"/>
                  </a:lnTo>
                  <a:cubicBezTo>
                    <a:pt x="192" y="84"/>
                    <a:pt x="166" y="82"/>
                    <a:pt x="145" y="78"/>
                  </a:cubicBezTo>
                  <a:lnTo>
                    <a:pt x="145" y="78"/>
                  </a:lnTo>
                  <a:cubicBezTo>
                    <a:pt x="148" y="55"/>
                    <a:pt x="169" y="36"/>
                    <a:pt x="185" y="33"/>
                  </a:cubicBezTo>
                  <a:lnTo>
                    <a:pt x="185" y="33"/>
                  </a:lnTo>
                  <a:cubicBezTo>
                    <a:pt x="189" y="33"/>
                    <a:pt x="201" y="31"/>
                    <a:pt x="205" y="54"/>
                  </a:cubicBezTo>
                  <a:lnTo>
                    <a:pt x="205" y="54"/>
                  </a:lnTo>
                  <a:cubicBezTo>
                    <a:pt x="208" y="69"/>
                    <a:pt x="203" y="73"/>
                    <a:pt x="202" y="74"/>
                  </a:cubicBezTo>
                  <a:close/>
                  <a:moveTo>
                    <a:pt x="38" y="74"/>
                  </a:moveTo>
                  <a:lnTo>
                    <a:pt x="38" y="74"/>
                  </a:lnTo>
                  <a:cubicBezTo>
                    <a:pt x="37" y="73"/>
                    <a:pt x="32" y="69"/>
                    <a:pt x="35" y="54"/>
                  </a:cubicBezTo>
                  <a:lnTo>
                    <a:pt x="35" y="54"/>
                  </a:lnTo>
                  <a:cubicBezTo>
                    <a:pt x="38" y="36"/>
                    <a:pt x="46" y="33"/>
                    <a:pt x="52" y="33"/>
                  </a:cubicBezTo>
                  <a:lnTo>
                    <a:pt x="52" y="33"/>
                  </a:lnTo>
                  <a:cubicBezTo>
                    <a:pt x="53" y="33"/>
                    <a:pt x="54" y="33"/>
                    <a:pt x="55" y="33"/>
                  </a:cubicBezTo>
                  <a:lnTo>
                    <a:pt x="55" y="33"/>
                  </a:lnTo>
                  <a:cubicBezTo>
                    <a:pt x="71" y="36"/>
                    <a:pt x="91" y="55"/>
                    <a:pt x="95" y="78"/>
                  </a:cubicBezTo>
                  <a:lnTo>
                    <a:pt x="95" y="78"/>
                  </a:lnTo>
                  <a:cubicBezTo>
                    <a:pt x="76" y="82"/>
                    <a:pt x="49" y="84"/>
                    <a:pt x="38" y="74"/>
                  </a:cubicBezTo>
                  <a:close/>
                  <a:moveTo>
                    <a:pt x="235" y="49"/>
                  </a:moveTo>
                  <a:lnTo>
                    <a:pt x="235" y="49"/>
                  </a:lnTo>
                  <a:cubicBezTo>
                    <a:pt x="229" y="10"/>
                    <a:pt x="202" y="0"/>
                    <a:pt x="180" y="3"/>
                  </a:cubicBezTo>
                  <a:lnTo>
                    <a:pt x="180" y="3"/>
                  </a:lnTo>
                  <a:cubicBezTo>
                    <a:pt x="156" y="7"/>
                    <a:pt x="131" y="27"/>
                    <a:pt x="120" y="55"/>
                  </a:cubicBezTo>
                  <a:lnTo>
                    <a:pt x="120" y="55"/>
                  </a:lnTo>
                  <a:cubicBezTo>
                    <a:pt x="109" y="27"/>
                    <a:pt x="84" y="7"/>
                    <a:pt x="59" y="3"/>
                  </a:cubicBezTo>
                  <a:lnTo>
                    <a:pt x="59" y="3"/>
                  </a:lnTo>
                  <a:cubicBezTo>
                    <a:pt x="38" y="0"/>
                    <a:pt x="11" y="10"/>
                    <a:pt x="4" y="49"/>
                  </a:cubicBezTo>
                  <a:lnTo>
                    <a:pt x="4" y="49"/>
                  </a:lnTo>
                  <a:cubicBezTo>
                    <a:pt x="0" y="75"/>
                    <a:pt x="9" y="90"/>
                    <a:pt x="17" y="97"/>
                  </a:cubicBezTo>
                  <a:lnTo>
                    <a:pt x="17" y="97"/>
                  </a:lnTo>
                  <a:cubicBezTo>
                    <a:pt x="31" y="108"/>
                    <a:pt x="48" y="112"/>
                    <a:pt x="65" y="112"/>
                  </a:cubicBezTo>
                  <a:lnTo>
                    <a:pt x="65" y="112"/>
                  </a:lnTo>
                  <a:cubicBezTo>
                    <a:pt x="89" y="112"/>
                    <a:pt x="110" y="105"/>
                    <a:pt x="114" y="105"/>
                  </a:cubicBezTo>
                  <a:lnTo>
                    <a:pt x="120" y="103"/>
                  </a:lnTo>
                  <a:lnTo>
                    <a:pt x="126" y="105"/>
                  </a:lnTo>
                  <a:lnTo>
                    <a:pt x="126" y="105"/>
                  </a:lnTo>
                  <a:cubicBezTo>
                    <a:pt x="130" y="105"/>
                    <a:pt x="151" y="112"/>
                    <a:pt x="174" y="112"/>
                  </a:cubicBezTo>
                  <a:lnTo>
                    <a:pt x="174" y="112"/>
                  </a:lnTo>
                  <a:cubicBezTo>
                    <a:pt x="191" y="112"/>
                    <a:pt x="210" y="108"/>
                    <a:pt x="222" y="97"/>
                  </a:cubicBezTo>
                  <a:lnTo>
                    <a:pt x="222" y="97"/>
                  </a:lnTo>
                  <a:cubicBezTo>
                    <a:pt x="230" y="90"/>
                    <a:pt x="240" y="75"/>
                    <a:pt x="235" y="49"/>
                  </a:cubicBezTo>
                  <a:close/>
                </a:path>
              </a:pathLst>
            </a:custGeom>
            <a:solidFill>
              <a:srgbClr val="F3F7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0" name="Freeform 354">
              <a:extLst>
                <a:ext uri="{FF2B5EF4-FFF2-40B4-BE49-F238E27FC236}">
                  <a16:creationId xmlns:a16="http://schemas.microsoft.com/office/drawing/2014/main" id="{D2D9382D-C68C-9EA1-275C-9012D1B6376C}"/>
                </a:ext>
              </a:extLst>
            </p:cNvPr>
            <p:cNvSpPr>
              <a:spLocks noChangeArrowheads="1"/>
            </p:cNvSpPr>
            <p:nvPr/>
          </p:nvSpPr>
          <p:spPr bwMode="auto">
            <a:xfrm>
              <a:off x="10764139" y="5724742"/>
              <a:ext cx="227962" cy="219722"/>
            </a:xfrm>
            <a:custGeom>
              <a:avLst/>
              <a:gdLst>
                <a:gd name="T0" fmla="*/ 299 w 367"/>
                <a:gd name="T1" fmla="*/ 0 h 353"/>
                <a:gd name="T2" fmla="*/ 0 w 367"/>
                <a:gd name="T3" fmla="*/ 333 h 353"/>
                <a:gd name="T4" fmla="*/ 0 w 367"/>
                <a:gd name="T5" fmla="*/ 333 h 353"/>
                <a:gd name="T6" fmla="*/ 86 w 367"/>
                <a:gd name="T7" fmla="*/ 352 h 353"/>
                <a:gd name="T8" fmla="*/ 134 w 367"/>
                <a:gd name="T9" fmla="*/ 352 h 353"/>
                <a:gd name="T10" fmla="*/ 134 w 367"/>
                <a:gd name="T11" fmla="*/ 352 h 353"/>
                <a:gd name="T12" fmla="*/ 334 w 367"/>
                <a:gd name="T13" fmla="*/ 152 h 353"/>
                <a:gd name="T14" fmla="*/ 366 w 367"/>
                <a:gd name="T15" fmla="*/ 18 h 353"/>
                <a:gd name="T16" fmla="*/ 299 w 36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353">
                  <a:moveTo>
                    <a:pt x="299" y="0"/>
                  </a:moveTo>
                  <a:lnTo>
                    <a:pt x="0" y="333"/>
                  </a:lnTo>
                  <a:lnTo>
                    <a:pt x="0" y="333"/>
                  </a:lnTo>
                  <a:cubicBezTo>
                    <a:pt x="27" y="345"/>
                    <a:pt x="55" y="352"/>
                    <a:pt x="86" y="352"/>
                  </a:cubicBezTo>
                  <a:lnTo>
                    <a:pt x="134" y="352"/>
                  </a:lnTo>
                  <a:lnTo>
                    <a:pt x="134" y="352"/>
                  </a:lnTo>
                  <a:cubicBezTo>
                    <a:pt x="244" y="352"/>
                    <a:pt x="334" y="263"/>
                    <a:pt x="334" y="152"/>
                  </a:cubicBezTo>
                  <a:lnTo>
                    <a:pt x="366" y="18"/>
                  </a:lnTo>
                  <a:lnTo>
                    <a:pt x="299" y="0"/>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1" name="Freeform 355">
              <a:extLst>
                <a:ext uri="{FF2B5EF4-FFF2-40B4-BE49-F238E27FC236}">
                  <a16:creationId xmlns:a16="http://schemas.microsoft.com/office/drawing/2014/main" id="{CDB36942-C80A-6117-53CC-C51ABB1054F6}"/>
                </a:ext>
              </a:extLst>
            </p:cNvPr>
            <p:cNvSpPr>
              <a:spLocks noChangeArrowheads="1"/>
            </p:cNvSpPr>
            <p:nvPr/>
          </p:nvSpPr>
          <p:spPr bwMode="auto">
            <a:xfrm>
              <a:off x="10692729" y="5724742"/>
              <a:ext cx="285638" cy="219722"/>
            </a:xfrm>
            <a:custGeom>
              <a:avLst/>
              <a:gdLst>
                <a:gd name="T0" fmla="*/ 0 w 457"/>
                <a:gd name="T1" fmla="*/ 98 h 354"/>
                <a:gd name="T2" fmla="*/ 0 w 457"/>
                <a:gd name="T3" fmla="*/ 153 h 354"/>
                <a:gd name="T4" fmla="*/ 0 w 457"/>
                <a:gd name="T5" fmla="*/ 153 h 354"/>
                <a:gd name="T6" fmla="*/ 200 w 457"/>
                <a:gd name="T7" fmla="*/ 353 h 354"/>
                <a:gd name="T8" fmla="*/ 248 w 457"/>
                <a:gd name="T9" fmla="*/ 353 h 354"/>
                <a:gd name="T10" fmla="*/ 248 w 457"/>
                <a:gd name="T11" fmla="*/ 353 h 354"/>
                <a:gd name="T12" fmla="*/ 448 w 457"/>
                <a:gd name="T13" fmla="*/ 153 h 354"/>
                <a:gd name="T14" fmla="*/ 456 w 457"/>
                <a:gd name="T15" fmla="*/ 121 h 354"/>
                <a:gd name="T16" fmla="*/ 456 w 457"/>
                <a:gd name="T17" fmla="*/ 121 h 354"/>
                <a:gd name="T18" fmla="*/ 0 w 457"/>
                <a:gd name="T19" fmla="*/ 9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354">
                  <a:moveTo>
                    <a:pt x="0" y="98"/>
                  </a:moveTo>
                  <a:lnTo>
                    <a:pt x="0" y="153"/>
                  </a:lnTo>
                  <a:lnTo>
                    <a:pt x="0" y="153"/>
                  </a:lnTo>
                  <a:cubicBezTo>
                    <a:pt x="0" y="264"/>
                    <a:pt x="90" y="353"/>
                    <a:pt x="200" y="353"/>
                  </a:cubicBezTo>
                  <a:lnTo>
                    <a:pt x="248" y="353"/>
                  </a:lnTo>
                  <a:lnTo>
                    <a:pt x="248" y="353"/>
                  </a:lnTo>
                  <a:cubicBezTo>
                    <a:pt x="358" y="353"/>
                    <a:pt x="448" y="264"/>
                    <a:pt x="448" y="153"/>
                  </a:cubicBezTo>
                  <a:lnTo>
                    <a:pt x="456" y="121"/>
                  </a:lnTo>
                  <a:lnTo>
                    <a:pt x="456" y="121"/>
                  </a:lnTo>
                  <a:cubicBezTo>
                    <a:pt x="326" y="7"/>
                    <a:pt x="136" y="0"/>
                    <a:pt x="0" y="98"/>
                  </a:cubicBezTo>
                </a:path>
              </a:pathLst>
            </a:custGeom>
            <a:solidFill>
              <a:srgbClr val="B2C3F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2" name="Freeform 356">
              <a:extLst>
                <a:ext uri="{FF2B5EF4-FFF2-40B4-BE49-F238E27FC236}">
                  <a16:creationId xmlns:a16="http://schemas.microsoft.com/office/drawing/2014/main" id="{1EBA524D-9411-CCE0-25C0-353C40B9DE18}"/>
                </a:ext>
              </a:extLst>
            </p:cNvPr>
            <p:cNvSpPr>
              <a:spLocks noChangeArrowheads="1"/>
            </p:cNvSpPr>
            <p:nvPr/>
          </p:nvSpPr>
          <p:spPr bwMode="auto">
            <a:xfrm>
              <a:off x="11360134" y="5642347"/>
              <a:ext cx="151058" cy="71410"/>
            </a:xfrm>
            <a:custGeom>
              <a:avLst/>
              <a:gdLst>
                <a:gd name="T0" fmla="*/ 35 w 242"/>
                <a:gd name="T1" fmla="*/ 54 h 113"/>
                <a:gd name="T2" fmla="*/ 35 w 242"/>
                <a:gd name="T3" fmla="*/ 54 h 113"/>
                <a:gd name="T4" fmla="*/ 56 w 242"/>
                <a:gd name="T5" fmla="*/ 33 h 113"/>
                <a:gd name="T6" fmla="*/ 56 w 242"/>
                <a:gd name="T7" fmla="*/ 33 h 113"/>
                <a:gd name="T8" fmla="*/ 95 w 242"/>
                <a:gd name="T9" fmla="*/ 78 h 113"/>
                <a:gd name="T10" fmla="*/ 95 w 242"/>
                <a:gd name="T11" fmla="*/ 78 h 113"/>
                <a:gd name="T12" fmla="*/ 39 w 242"/>
                <a:gd name="T13" fmla="*/ 74 h 113"/>
                <a:gd name="T14" fmla="*/ 39 w 242"/>
                <a:gd name="T15" fmla="*/ 74 h 113"/>
                <a:gd name="T16" fmla="*/ 35 w 242"/>
                <a:gd name="T17" fmla="*/ 54 h 113"/>
                <a:gd name="T18" fmla="*/ 146 w 242"/>
                <a:gd name="T19" fmla="*/ 78 h 113"/>
                <a:gd name="T20" fmla="*/ 146 w 242"/>
                <a:gd name="T21" fmla="*/ 78 h 113"/>
                <a:gd name="T22" fmla="*/ 186 w 242"/>
                <a:gd name="T23" fmla="*/ 33 h 113"/>
                <a:gd name="T24" fmla="*/ 186 w 242"/>
                <a:gd name="T25" fmla="*/ 33 h 113"/>
                <a:gd name="T26" fmla="*/ 189 w 242"/>
                <a:gd name="T27" fmla="*/ 33 h 113"/>
                <a:gd name="T28" fmla="*/ 189 w 242"/>
                <a:gd name="T29" fmla="*/ 33 h 113"/>
                <a:gd name="T30" fmla="*/ 206 w 242"/>
                <a:gd name="T31" fmla="*/ 54 h 113"/>
                <a:gd name="T32" fmla="*/ 206 w 242"/>
                <a:gd name="T33" fmla="*/ 54 h 113"/>
                <a:gd name="T34" fmla="*/ 202 w 242"/>
                <a:gd name="T35" fmla="*/ 74 h 113"/>
                <a:gd name="T36" fmla="*/ 202 w 242"/>
                <a:gd name="T37" fmla="*/ 74 h 113"/>
                <a:gd name="T38" fmla="*/ 146 w 242"/>
                <a:gd name="T39" fmla="*/ 78 h 113"/>
                <a:gd name="T40" fmla="*/ 19 w 242"/>
                <a:gd name="T41" fmla="*/ 97 h 113"/>
                <a:gd name="T42" fmla="*/ 19 w 242"/>
                <a:gd name="T43" fmla="*/ 97 h 113"/>
                <a:gd name="T44" fmla="*/ 66 w 242"/>
                <a:gd name="T45" fmla="*/ 112 h 113"/>
                <a:gd name="T46" fmla="*/ 66 w 242"/>
                <a:gd name="T47" fmla="*/ 112 h 113"/>
                <a:gd name="T48" fmla="*/ 115 w 242"/>
                <a:gd name="T49" fmla="*/ 105 h 113"/>
                <a:gd name="T50" fmla="*/ 121 w 242"/>
                <a:gd name="T51" fmla="*/ 103 h 113"/>
                <a:gd name="T52" fmla="*/ 126 w 242"/>
                <a:gd name="T53" fmla="*/ 105 h 113"/>
                <a:gd name="T54" fmla="*/ 126 w 242"/>
                <a:gd name="T55" fmla="*/ 105 h 113"/>
                <a:gd name="T56" fmla="*/ 175 w 242"/>
                <a:gd name="T57" fmla="*/ 112 h 113"/>
                <a:gd name="T58" fmla="*/ 175 w 242"/>
                <a:gd name="T59" fmla="*/ 112 h 113"/>
                <a:gd name="T60" fmla="*/ 223 w 242"/>
                <a:gd name="T61" fmla="*/ 97 h 113"/>
                <a:gd name="T62" fmla="*/ 223 w 242"/>
                <a:gd name="T63" fmla="*/ 97 h 113"/>
                <a:gd name="T64" fmla="*/ 236 w 242"/>
                <a:gd name="T65" fmla="*/ 49 h 113"/>
                <a:gd name="T66" fmla="*/ 236 w 242"/>
                <a:gd name="T67" fmla="*/ 49 h 113"/>
                <a:gd name="T68" fmla="*/ 181 w 242"/>
                <a:gd name="T69" fmla="*/ 3 h 113"/>
                <a:gd name="T70" fmla="*/ 181 w 242"/>
                <a:gd name="T71" fmla="*/ 3 h 113"/>
                <a:gd name="T72" fmla="*/ 121 w 242"/>
                <a:gd name="T73" fmla="*/ 55 h 113"/>
                <a:gd name="T74" fmla="*/ 121 w 242"/>
                <a:gd name="T75" fmla="*/ 55 h 113"/>
                <a:gd name="T76" fmla="*/ 60 w 242"/>
                <a:gd name="T77" fmla="*/ 3 h 113"/>
                <a:gd name="T78" fmla="*/ 60 w 242"/>
                <a:gd name="T79" fmla="*/ 3 h 113"/>
                <a:gd name="T80" fmla="*/ 5 w 242"/>
                <a:gd name="T81" fmla="*/ 49 h 113"/>
                <a:gd name="T82" fmla="*/ 5 w 242"/>
                <a:gd name="T83" fmla="*/ 49 h 113"/>
                <a:gd name="T84" fmla="*/ 19 w 242"/>
                <a:gd name="T85" fmla="*/ 9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2" h="113">
                  <a:moveTo>
                    <a:pt x="35" y="54"/>
                  </a:moveTo>
                  <a:lnTo>
                    <a:pt x="35" y="54"/>
                  </a:lnTo>
                  <a:cubicBezTo>
                    <a:pt x="40" y="31"/>
                    <a:pt x="52" y="33"/>
                    <a:pt x="56" y="33"/>
                  </a:cubicBezTo>
                  <a:lnTo>
                    <a:pt x="56" y="33"/>
                  </a:lnTo>
                  <a:cubicBezTo>
                    <a:pt x="72" y="36"/>
                    <a:pt x="93" y="55"/>
                    <a:pt x="95" y="78"/>
                  </a:cubicBezTo>
                  <a:lnTo>
                    <a:pt x="95" y="78"/>
                  </a:lnTo>
                  <a:cubicBezTo>
                    <a:pt x="75" y="82"/>
                    <a:pt x="49" y="84"/>
                    <a:pt x="39" y="74"/>
                  </a:cubicBezTo>
                  <a:lnTo>
                    <a:pt x="39" y="74"/>
                  </a:lnTo>
                  <a:cubicBezTo>
                    <a:pt x="38" y="73"/>
                    <a:pt x="33" y="69"/>
                    <a:pt x="35" y="54"/>
                  </a:cubicBezTo>
                  <a:close/>
                  <a:moveTo>
                    <a:pt x="146" y="78"/>
                  </a:moveTo>
                  <a:lnTo>
                    <a:pt x="146" y="78"/>
                  </a:lnTo>
                  <a:cubicBezTo>
                    <a:pt x="149" y="55"/>
                    <a:pt x="170" y="36"/>
                    <a:pt x="186" y="33"/>
                  </a:cubicBezTo>
                  <a:lnTo>
                    <a:pt x="186" y="33"/>
                  </a:lnTo>
                  <a:cubicBezTo>
                    <a:pt x="186" y="33"/>
                    <a:pt x="188" y="33"/>
                    <a:pt x="189" y="33"/>
                  </a:cubicBezTo>
                  <a:lnTo>
                    <a:pt x="189" y="33"/>
                  </a:lnTo>
                  <a:cubicBezTo>
                    <a:pt x="194" y="33"/>
                    <a:pt x="203" y="36"/>
                    <a:pt x="206" y="54"/>
                  </a:cubicBezTo>
                  <a:lnTo>
                    <a:pt x="206" y="54"/>
                  </a:lnTo>
                  <a:cubicBezTo>
                    <a:pt x="209" y="69"/>
                    <a:pt x="204" y="73"/>
                    <a:pt x="202" y="74"/>
                  </a:cubicBezTo>
                  <a:lnTo>
                    <a:pt x="202" y="74"/>
                  </a:lnTo>
                  <a:cubicBezTo>
                    <a:pt x="192" y="84"/>
                    <a:pt x="165" y="82"/>
                    <a:pt x="146" y="78"/>
                  </a:cubicBezTo>
                  <a:close/>
                  <a:moveTo>
                    <a:pt x="19" y="97"/>
                  </a:moveTo>
                  <a:lnTo>
                    <a:pt x="19" y="97"/>
                  </a:lnTo>
                  <a:cubicBezTo>
                    <a:pt x="31" y="108"/>
                    <a:pt x="49" y="112"/>
                    <a:pt x="66" y="112"/>
                  </a:cubicBezTo>
                  <a:lnTo>
                    <a:pt x="66" y="112"/>
                  </a:lnTo>
                  <a:cubicBezTo>
                    <a:pt x="90" y="112"/>
                    <a:pt x="111" y="105"/>
                    <a:pt x="115" y="105"/>
                  </a:cubicBezTo>
                  <a:lnTo>
                    <a:pt x="121" y="103"/>
                  </a:lnTo>
                  <a:lnTo>
                    <a:pt x="126" y="105"/>
                  </a:lnTo>
                  <a:lnTo>
                    <a:pt x="126" y="105"/>
                  </a:lnTo>
                  <a:cubicBezTo>
                    <a:pt x="131" y="105"/>
                    <a:pt x="152" y="112"/>
                    <a:pt x="175" y="112"/>
                  </a:cubicBezTo>
                  <a:lnTo>
                    <a:pt x="175" y="112"/>
                  </a:lnTo>
                  <a:cubicBezTo>
                    <a:pt x="192" y="112"/>
                    <a:pt x="210" y="108"/>
                    <a:pt x="223" y="97"/>
                  </a:cubicBezTo>
                  <a:lnTo>
                    <a:pt x="223" y="97"/>
                  </a:lnTo>
                  <a:cubicBezTo>
                    <a:pt x="231" y="90"/>
                    <a:pt x="241" y="75"/>
                    <a:pt x="236" y="49"/>
                  </a:cubicBezTo>
                  <a:lnTo>
                    <a:pt x="236" y="49"/>
                  </a:lnTo>
                  <a:cubicBezTo>
                    <a:pt x="229" y="10"/>
                    <a:pt x="202" y="0"/>
                    <a:pt x="181" y="3"/>
                  </a:cubicBezTo>
                  <a:lnTo>
                    <a:pt x="181" y="3"/>
                  </a:lnTo>
                  <a:cubicBezTo>
                    <a:pt x="156" y="7"/>
                    <a:pt x="131" y="27"/>
                    <a:pt x="121" y="55"/>
                  </a:cubicBezTo>
                  <a:lnTo>
                    <a:pt x="121" y="55"/>
                  </a:lnTo>
                  <a:cubicBezTo>
                    <a:pt x="110" y="27"/>
                    <a:pt x="85" y="7"/>
                    <a:pt x="60" y="3"/>
                  </a:cubicBezTo>
                  <a:lnTo>
                    <a:pt x="60" y="3"/>
                  </a:lnTo>
                  <a:cubicBezTo>
                    <a:pt x="39" y="0"/>
                    <a:pt x="12" y="10"/>
                    <a:pt x="5" y="49"/>
                  </a:cubicBezTo>
                  <a:lnTo>
                    <a:pt x="5" y="49"/>
                  </a:lnTo>
                  <a:cubicBezTo>
                    <a:pt x="0" y="75"/>
                    <a:pt x="10" y="90"/>
                    <a:pt x="19" y="97"/>
                  </a:cubicBezTo>
                  <a:close/>
                </a:path>
              </a:pathLst>
            </a:custGeom>
            <a:solidFill>
              <a:srgbClr val="F3F7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3" name="Freeform 357">
              <a:extLst>
                <a:ext uri="{FF2B5EF4-FFF2-40B4-BE49-F238E27FC236}">
                  <a16:creationId xmlns:a16="http://schemas.microsoft.com/office/drawing/2014/main" id="{4FDC3AD0-0E80-48FB-24DB-F8B6CE3C1A51}"/>
                </a:ext>
              </a:extLst>
            </p:cNvPr>
            <p:cNvSpPr>
              <a:spLocks noChangeArrowheads="1"/>
            </p:cNvSpPr>
            <p:nvPr/>
          </p:nvSpPr>
          <p:spPr bwMode="auto">
            <a:xfrm>
              <a:off x="10687236" y="4035630"/>
              <a:ext cx="532826" cy="1590238"/>
            </a:xfrm>
            <a:custGeom>
              <a:avLst/>
              <a:gdLst>
                <a:gd name="T0" fmla="*/ 0 w 854"/>
                <a:gd name="T1" fmla="*/ 2551 h 2552"/>
                <a:gd name="T2" fmla="*/ 457 w 854"/>
                <a:gd name="T3" fmla="*/ 2551 h 2552"/>
                <a:gd name="T4" fmla="*/ 853 w 854"/>
                <a:gd name="T5" fmla="*/ 0 h 2552"/>
                <a:gd name="T6" fmla="*/ 350 w 854"/>
                <a:gd name="T7" fmla="*/ 0 h 2552"/>
                <a:gd name="T8" fmla="*/ 0 w 854"/>
                <a:gd name="T9" fmla="*/ 2551 h 2552"/>
              </a:gdLst>
              <a:ahLst/>
              <a:cxnLst>
                <a:cxn ang="0">
                  <a:pos x="T0" y="T1"/>
                </a:cxn>
                <a:cxn ang="0">
                  <a:pos x="T2" y="T3"/>
                </a:cxn>
                <a:cxn ang="0">
                  <a:pos x="T4" y="T5"/>
                </a:cxn>
                <a:cxn ang="0">
                  <a:pos x="T6" y="T7"/>
                </a:cxn>
                <a:cxn ang="0">
                  <a:pos x="T8" y="T9"/>
                </a:cxn>
              </a:cxnLst>
              <a:rect l="0" t="0" r="r" b="b"/>
              <a:pathLst>
                <a:path w="854" h="2552">
                  <a:moveTo>
                    <a:pt x="0" y="2551"/>
                  </a:moveTo>
                  <a:lnTo>
                    <a:pt x="457" y="2551"/>
                  </a:lnTo>
                  <a:lnTo>
                    <a:pt x="853" y="0"/>
                  </a:lnTo>
                  <a:lnTo>
                    <a:pt x="350" y="0"/>
                  </a:lnTo>
                  <a:lnTo>
                    <a:pt x="0" y="2551"/>
                  </a:lnTo>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4" name="Freeform 358">
              <a:extLst>
                <a:ext uri="{FF2B5EF4-FFF2-40B4-BE49-F238E27FC236}">
                  <a16:creationId xmlns:a16="http://schemas.microsoft.com/office/drawing/2014/main" id="{A6BD7C6E-A5DF-1D15-9149-2EC027A51750}"/>
                </a:ext>
              </a:extLst>
            </p:cNvPr>
            <p:cNvSpPr>
              <a:spLocks noChangeArrowheads="1"/>
            </p:cNvSpPr>
            <p:nvPr/>
          </p:nvSpPr>
          <p:spPr bwMode="auto">
            <a:xfrm>
              <a:off x="11044285" y="4035630"/>
              <a:ext cx="532826" cy="1590238"/>
            </a:xfrm>
            <a:custGeom>
              <a:avLst/>
              <a:gdLst>
                <a:gd name="T0" fmla="*/ 855 w 856"/>
                <a:gd name="T1" fmla="*/ 2551 h 2552"/>
                <a:gd name="T2" fmla="*/ 397 w 856"/>
                <a:gd name="T3" fmla="*/ 2551 h 2552"/>
                <a:gd name="T4" fmla="*/ 0 w 856"/>
                <a:gd name="T5" fmla="*/ 0 h 2552"/>
                <a:gd name="T6" fmla="*/ 504 w 856"/>
                <a:gd name="T7" fmla="*/ 0 h 2552"/>
                <a:gd name="T8" fmla="*/ 855 w 856"/>
                <a:gd name="T9" fmla="*/ 2551 h 2552"/>
              </a:gdLst>
              <a:ahLst/>
              <a:cxnLst>
                <a:cxn ang="0">
                  <a:pos x="T0" y="T1"/>
                </a:cxn>
                <a:cxn ang="0">
                  <a:pos x="T2" y="T3"/>
                </a:cxn>
                <a:cxn ang="0">
                  <a:pos x="T4" y="T5"/>
                </a:cxn>
                <a:cxn ang="0">
                  <a:pos x="T6" y="T7"/>
                </a:cxn>
                <a:cxn ang="0">
                  <a:pos x="T8" y="T9"/>
                </a:cxn>
              </a:cxnLst>
              <a:rect l="0" t="0" r="r" b="b"/>
              <a:pathLst>
                <a:path w="856" h="2552">
                  <a:moveTo>
                    <a:pt x="855" y="2551"/>
                  </a:moveTo>
                  <a:lnTo>
                    <a:pt x="397" y="2551"/>
                  </a:lnTo>
                  <a:lnTo>
                    <a:pt x="0" y="0"/>
                  </a:lnTo>
                  <a:lnTo>
                    <a:pt x="504" y="0"/>
                  </a:lnTo>
                  <a:lnTo>
                    <a:pt x="855" y="2551"/>
                  </a:ln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5" name="Freeform 359">
              <a:extLst>
                <a:ext uri="{FF2B5EF4-FFF2-40B4-BE49-F238E27FC236}">
                  <a16:creationId xmlns:a16="http://schemas.microsoft.com/office/drawing/2014/main" id="{553CE495-ECC8-5280-DB91-3782341C7ECE}"/>
                </a:ext>
              </a:extLst>
            </p:cNvPr>
            <p:cNvSpPr>
              <a:spLocks noChangeArrowheads="1"/>
            </p:cNvSpPr>
            <p:nvPr/>
          </p:nvSpPr>
          <p:spPr bwMode="auto">
            <a:xfrm>
              <a:off x="10849281" y="3225407"/>
              <a:ext cx="593249" cy="873394"/>
            </a:xfrm>
            <a:custGeom>
              <a:avLst/>
              <a:gdLst>
                <a:gd name="T0" fmla="*/ 953 w 954"/>
                <a:gd name="T1" fmla="*/ 1400 h 1401"/>
                <a:gd name="T2" fmla="*/ 0 w 954"/>
                <a:gd name="T3" fmla="*/ 1400 h 1401"/>
                <a:gd name="T4" fmla="*/ 0 w 954"/>
                <a:gd name="T5" fmla="*/ 990 h 1401"/>
                <a:gd name="T6" fmla="*/ 0 w 954"/>
                <a:gd name="T7" fmla="*/ 0 h 1401"/>
                <a:gd name="T8" fmla="*/ 677 w 954"/>
                <a:gd name="T9" fmla="*/ 0 h 1401"/>
                <a:gd name="T10" fmla="*/ 919 w 954"/>
                <a:gd name="T11" fmla="*/ 500 h 1401"/>
                <a:gd name="T12" fmla="*/ 890 w 954"/>
                <a:gd name="T13" fmla="*/ 866 h 1401"/>
                <a:gd name="T14" fmla="*/ 953 w 954"/>
                <a:gd name="T15" fmla="*/ 1400 h 14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4" h="1401">
                  <a:moveTo>
                    <a:pt x="953" y="1400"/>
                  </a:moveTo>
                  <a:lnTo>
                    <a:pt x="0" y="1400"/>
                  </a:lnTo>
                  <a:lnTo>
                    <a:pt x="0" y="990"/>
                  </a:lnTo>
                  <a:lnTo>
                    <a:pt x="0" y="0"/>
                  </a:lnTo>
                  <a:lnTo>
                    <a:pt x="677" y="0"/>
                  </a:lnTo>
                  <a:lnTo>
                    <a:pt x="919" y="500"/>
                  </a:lnTo>
                  <a:lnTo>
                    <a:pt x="890" y="866"/>
                  </a:lnTo>
                  <a:lnTo>
                    <a:pt x="953" y="1400"/>
                  </a:lnTo>
                </a:path>
              </a:pathLst>
            </a:custGeom>
            <a:solidFill>
              <a:srgbClr val="F3F7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6" name="Freeform 100">
              <a:extLst>
                <a:ext uri="{FF2B5EF4-FFF2-40B4-BE49-F238E27FC236}">
                  <a16:creationId xmlns:a16="http://schemas.microsoft.com/office/drawing/2014/main" id="{10B43335-90D5-A8FD-3CF8-24ADAE720240}"/>
                </a:ext>
              </a:extLst>
            </p:cNvPr>
            <p:cNvSpPr>
              <a:spLocks noChangeArrowheads="1"/>
            </p:cNvSpPr>
            <p:nvPr/>
          </p:nvSpPr>
          <p:spPr bwMode="auto">
            <a:xfrm>
              <a:off x="10849282" y="3225408"/>
              <a:ext cx="760163" cy="872771"/>
            </a:xfrm>
            <a:custGeom>
              <a:avLst/>
              <a:gdLst>
                <a:gd name="connsiteX0" fmla="*/ 818460 w 1520326"/>
                <a:gd name="connsiteY0" fmla="*/ 0 h 1745541"/>
                <a:gd name="connsiteX1" fmla="*/ 857038 w 1520326"/>
                <a:gd name="connsiteY1" fmla="*/ 0 h 1745541"/>
                <a:gd name="connsiteX2" fmla="*/ 1520326 w 1520326"/>
                <a:gd name="connsiteY2" fmla="*/ 428905 h 1745541"/>
                <a:gd name="connsiteX3" fmla="*/ 1256504 w 1520326"/>
                <a:gd name="connsiteY3" fmla="*/ 799209 h 1745541"/>
                <a:gd name="connsiteX4" fmla="*/ 1142015 w 1520326"/>
                <a:gd name="connsiteY4" fmla="*/ 623408 h 1745541"/>
                <a:gd name="connsiteX5" fmla="*/ 1105926 w 1520326"/>
                <a:gd name="connsiteY5" fmla="*/ 1079742 h 1745541"/>
                <a:gd name="connsiteX6" fmla="*/ 1165659 w 1520326"/>
                <a:gd name="connsiteY6" fmla="*/ 1587196 h 1745541"/>
                <a:gd name="connsiteX7" fmla="*/ 1184326 w 1520326"/>
                <a:gd name="connsiteY7" fmla="*/ 1745541 h 1745541"/>
                <a:gd name="connsiteX8" fmla="*/ 818460 w 1520326"/>
                <a:gd name="connsiteY8" fmla="*/ 1745541 h 1745541"/>
                <a:gd name="connsiteX9" fmla="*/ 0 w 1520326"/>
                <a:gd name="connsiteY9" fmla="*/ 0 h 1745541"/>
                <a:gd name="connsiteX10" fmla="*/ 399749 w 1520326"/>
                <a:gd name="connsiteY10" fmla="*/ 0 h 1745541"/>
                <a:gd name="connsiteX11" fmla="*/ 399749 w 1520326"/>
                <a:gd name="connsiteY11" fmla="*/ 1745541 h 1745541"/>
                <a:gd name="connsiteX12" fmla="*/ 0 w 1520326"/>
                <a:gd name="connsiteY12" fmla="*/ 1745541 h 1745541"/>
                <a:gd name="connsiteX13" fmla="*/ 0 w 1520326"/>
                <a:gd name="connsiteY13" fmla="*/ 1234347 h 174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0326" h="1745541">
                  <a:moveTo>
                    <a:pt x="818460" y="0"/>
                  </a:moveTo>
                  <a:lnTo>
                    <a:pt x="857038" y="0"/>
                  </a:lnTo>
                  <a:cubicBezTo>
                    <a:pt x="1143259" y="0"/>
                    <a:pt x="1403348" y="168320"/>
                    <a:pt x="1520326" y="428905"/>
                  </a:cubicBezTo>
                  <a:lnTo>
                    <a:pt x="1256504" y="799209"/>
                  </a:lnTo>
                  <a:lnTo>
                    <a:pt x="1142015" y="623408"/>
                  </a:lnTo>
                  <a:lnTo>
                    <a:pt x="1105926" y="1079742"/>
                  </a:lnTo>
                  <a:lnTo>
                    <a:pt x="1165659" y="1587196"/>
                  </a:lnTo>
                  <a:lnTo>
                    <a:pt x="1184326" y="1745541"/>
                  </a:lnTo>
                  <a:lnTo>
                    <a:pt x="818460" y="1745541"/>
                  </a:lnTo>
                  <a:close/>
                  <a:moveTo>
                    <a:pt x="0" y="0"/>
                  </a:moveTo>
                  <a:lnTo>
                    <a:pt x="399749" y="0"/>
                  </a:lnTo>
                  <a:lnTo>
                    <a:pt x="399749" y="1745541"/>
                  </a:lnTo>
                  <a:lnTo>
                    <a:pt x="0" y="1745541"/>
                  </a:lnTo>
                  <a:lnTo>
                    <a:pt x="0" y="1234347"/>
                  </a:lnTo>
                  <a:close/>
                </a:path>
              </a:pathLst>
            </a:custGeom>
            <a:solidFill>
              <a:srgbClr val="035E4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37" name="Freeform 362">
              <a:extLst>
                <a:ext uri="{FF2B5EF4-FFF2-40B4-BE49-F238E27FC236}">
                  <a16:creationId xmlns:a16="http://schemas.microsoft.com/office/drawing/2014/main" id="{6B2F44B6-AA04-6743-1B42-ED85DA56CA19}"/>
                </a:ext>
              </a:extLst>
            </p:cNvPr>
            <p:cNvSpPr>
              <a:spLocks noChangeArrowheads="1"/>
            </p:cNvSpPr>
            <p:nvPr/>
          </p:nvSpPr>
          <p:spPr bwMode="auto">
            <a:xfrm>
              <a:off x="10983861" y="3181462"/>
              <a:ext cx="346062" cy="107114"/>
            </a:xfrm>
            <a:custGeom>
              <a:avLst/>
              <a:gdLst>
                <a:gd name="T0" fmla="*/ 553 w 554"/>
                <a:gd name="T1" fmla="*/ 169 h 170"/>
                <a:gd name="T2" fmla="*/ 553 w 554"/>
                <a:gd name="T3" fmla="*/ 169 h 170"/>
                <a:gd name="T4" fmla="*/ 553 w 554"/>
                <a:gd name="T5" fmla="*/ 169 h 170"/>
                <a:gd name="T6" fmla="*/ 360 w 554"/>
                <a:gd name="T7" fmla="*/ 94 h 170"/>
                <a:gd name="T8" fmla="*/ 193 w 554"/>
                <a:gd name="T9" fmla="*/ 94 h 170"/>
                <a:gd name="T10" fmla="*/ 193 w 554"/>
                <a:gd name="T11" fmla="*/ 94 h 170"/>
                <a:gd name="T12" fmla="*/ 3 w 554"/>
                <a:gd name="T13" fmla="*/ 166 h 170"/>
                <a:gd name="T14" fmla="*/ 3 w 554"/>
                <a:gd name="T15" fmla="*/ 166 h 170"/>
                <a:gd name="T16" fmla="*/ 0 w 554"/>
                <a:gd name="T17" fmla="*/ 165 h 170"/>
                <a:gd name="T18" fmla="*/ 0 w 554"/>
                <a:gd name="T19" fmla="*/ 75 h 170"/>
                <a:gd name="T20" fmla="*/ 3 w 554"/>
                <a:gd name="T21" fmla="*/ 72 h 170"/>
                <a:gd name="T22" fmla="*/ 3 w 554"/>
                <a:gd name="T23" fmla="*/ 72 h 170"/>
                <a:gd name="T24" fmla="*/ 193 w 554"/>
                <a:gd name="T25" fmla="*/ 0 h 170"/>
                <a:gd name="T26" fmla="*/ 360 w 554"/>
                <a:gd name="T27" fmla="*/ 0 h 170"/>
                <a:gd name="T28" fmla="*/ 360 w 554"/>
                <a:gd name="T29" fmla="*/ 0 h 170"/>
                <a:gd name="T30" fmla="*/ 553 w 554"/>
                <a:gd name="T31" fmla="*/ 75 h 170"/>
                <a:gd name="T32" fmla="*/ 553 w 554"/>
                <a:gd name="T33" fmla="*/ 1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4" h="170">
                  <a:moveTo>
                    <a:pt x="553" y="169"/>
                  </a:moveTo>
                  <a:lnTo>
                    <a:pt x="553" y="169"/>
                  </a:lnTo>
                  <a:lnTo>
                    <a:pt x="553" y="169"/>
                  </a:lnTo>
                  <a:cubicBezTo>
                    <a:pt x="501" y="121"/>
                    <a:pt x="432" y="94"/>
                    <a:pt x="360" y="94"/>
                  </a:cubicBezTo>
                  <a:lnTo>
                    <a:pt x="193" y="94"/>
                  </a:lnTo>
                  <a:lnTo>
                    <a:pt x="193" y="94"/>
                  </a:lnTo>
                  <a:cubicBezTo>
                    <a:pt x="123" y="94"/>
                    <a:pt x="55" y="120"/>
                    <a:pt x="3" y="166"/>
                  </a:cubicBezTo>
                  <a:lnTo>
                    <a:pt x="3" y="166"/>
                  </a:lnTo>
                  <a:cubicBezTo>
                    <a:pt x="2" y="167"/>
                    <a:pt x="0" y="166"/>
                    <a:pt x="0" y="165"/>
                  </a:cubicBezTo>
                  <a:lnTo>
                    <a:pt x="0" y="75"/>
                  </a:lnTo>
                  <a:lnTo>
                    <a:pt x="3" y="72"/>
                  </a:lnTo>
                  <a:lnTo>
                    <a:pt x="3" y="72"/>
                  </a:lnTo>
                  <a:cubicBezTo>
                    <a:pt x="55" y="26"/>
                    <a:pt x="123" y="0"/>
                    <a:pt x="193" y="0"/>
                  </a:cubicBezTo>
                  <a:lnTo>
                    <a:pt x="360" y="0"/>
                  </a:lnTo>
                  <a:lnTo>
                    <a:pt x="360" y="0"/>
                  </a:lnTo>
                  <a:cubicBezTo>
                    <a:pt x="432" y="0"/>
                    <a:pt x="501" y="27"/>
                    <a:pt x="553" y="75"/>
                  </a:cubicBezTo>
                  <a:lnTo>
                    <a:pt x="553" y="169"/>
                  </a:lnTo>
                </a:path>
              </a:pathLst>
            </a:custGeom>
            <a:solidFill>
              <a:srgbClr val="E32A1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8" name="Freeform 363">
              <a:extLst>
                <a:ext uri="{FF2B5EF4-FFF2-40B4-BE49-F238E27FC236}">
                  <a16:creationId xmlns:a16="http://schemas.microsoft.com/office/drawing/2014/main" id="{835E607C-9DBD-0280-A0DC-6A689AEF68DB}"/>
                </a:ext>
              </a:extLst>
            </p:cNvPr>
            <p:cNvSpPr>
              <a:spLocks noChangeArrowheads="1"/>
            </p:cNvSpPr>
            <p:nvPr/>
          </p:nvSpPr>
          <p:spPr bwMode="auto">
            <a:xfrm>
              <a:off x="11079990" y="3074346"/>
              <a:ext cx="153806" cy="200497"/>
            </a:xfrm>
            <a:custGeom>
              <a:avLst/>
              <a:gdLst>
                <a:gd name="T0" fmla="*/ 131 w 248"/>
                <a:gd name="T1" fmla="*/ 322 h 323"/>
                <a:gd name="T2" fmla="*/ 115 w 248"/>
                <a:gd name="T3" fmla="*/ 322 h 323"/>
                <a:gd name="T4" fmla="*/ 115 w 248"/>
                <a:gd name="T5" fmla="*/ 322 h 323"/>
                <a:gd name="T6" fmla="*/ 0 w 248"/>
                <a:gd name="T7" fmla="*/ 206 h 323"/>
                <a:gd name="T8" fmla="*/ 0 w 248"/>
                <a:gd name="T9" fmla="*/ 0 h 323"/>
                <a:gd name="T10" fmla="*/ 247 w 248"/>
                <a:gd name="T11" fmla="*/ 0 h 323"/>
                <a:gd name="T12" fmla="*/ 247 w 248"/>
                <a:gd name="T13" fmla="*/ 206 h 323"/>
                <a:gd name="T14" fmla="*/ 247 w 248"/>
                <a:gd name="T15" fmla="*/ 206 h 323"/>
                <a:gd name="T16" fmla="*/ 131 w 248"/>
                <a:gd name="T17" fmla="*/ 32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23">
                  <a:moveTo>
                    <a:pt x="131" y="322"/>
                  </a:moveTo>
                  <a:lnTo>
                    <a:pt x="115" y="322"/>
                  </a:lnTo>
                  <a:lnTo>
                    <a:pt x="115" y="322"/>
                  </a:lnTo>
                  <a:cubicBezTo>
                    <a:pt x="51" y="322"/>
                    <a:pt x="0" y="270"/>
                    <a:pt x="0" y="206"/>
                  </a:cubicBezTo>
                  <a:lnTo>
                    <a:pt x="0" y="0"/>
                  </a:lnTo>
                  <a:lnTo>
                    <a:pt x="247" y="0"/>
                  </a:lnTo>
                  <a:lnTo>
                    <a:pt x="247" y="206"/>
                  </a:lnTo>
                  <a:lnTo>
                    <a:pt x="247" y="206"/>
                  </a:lnTo>
                  <a:cubicBezTo>
                    <a:pt x="247" y="270"/>
                    <a:pt x="195" y="322"/>
                    <a:pt x="131" y="322"/>
                  </a:cubicBez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9" name="Freeform 364">
              <a:extLst>
                <a:ext uri="{FF2B5EF4-FFF2-40B4-BE49-F238E27FC236}">
                  <a16:creationId xmlns:a16="http://schemas.microsoft.com/office/drawing/2014/main" id="{2F1C39F1-D732-3031-3698-DC0BA3BF5464}"/>
                </a:ext>
              </a:extLst>
            </p:cNvPr>
            <p:cNvSpPr>
              <a:spLocks noChangeArrowheads="1"/>
            </p:cNvSpPr>
            <p:nvPr/>
          </p:nvSpPr>
          <p:spPr bwMode="auto">
            <a:xfrm>
              <a:off x="11079990" y="3074346"/>
              <a:ext cx="153806" cy="87889"/>
            </a:xfrm>
            <a:custGeom>
              <a:avLst/>
              <a:gdLst>
                <a:gd name="T0" fmla="*/ 247 w 248"/>
                <a:gd name="T1" fmla="*/ 97 h 139"/>
                <a:gd name="T2" fmla="*/ 0 w 248"/>
                <a:gd name="T3" fmla="*/ 138 h 139"/>
                <a:gd name="T4" fmla="*/ 0 w 248"/>
                <a:gd name="T5" fmla="*/ 0 h 139"/>
                <a:gd name="T6" fmla="*/ 247 w 248"/>
                <a:gd name="T7" fmla="*/ 0 h 139"/>
                <a:gd name="T8" fmla="*/ 247 w 248"/>
                <a:gd name="T9" fmla="*/ 97 h 139"/>
              </a:gdLst>
              <a:ahLst/>
              <a:cxnLst>
                <a:cxn ang="0">
                  <a:pos x="T0" y="T1"/>
                </a:cxn>
                <a:cxn ang="0">
                  <a:pos x="T2" y="T3"/>
                </a:cxn>
                <a:cxn ang="0">
                  <a:pos x="T4" y="T5"/>
                </a:cxn>
                <a:cxn ang="0">
                  <a:pos x="T6" y="T7"/>
                </a:cxn>
                <a:cxn ang="0">
                  <a:pos x="T8" y="T9"/>
                </a:cxn>
              </a:cxnLst>
              <a:rect l="0" t="0" r="r" b="b"/>
              <a:pathLst>
                <a:path w="248" h="139">
                  <a:moveTo>
                    <a:pt x="247" y="97"/>
                  </a:moveTo>
                  <a:lnTo>
                    <a:pt x="0" y="138"/>
                  </a:lnTo>
                  <a:lnTo>
                    <a:pt x="0" y="0"/>
                  </a:lnTo>
                  <a:lnTo>
                    <a:pt x="247" y="0"/>
                  </a:lnTo>
                  <a:lnTo>
                    <a:pt x="247" y="97"/>
                  </a:lnTo>
                </a:path>
              </a:pathLst>
            </a:custGeom>
            <a:solidFill>
              <a:srgbClr val="F7949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0" name="Freeform 365">
              <a:extLst>
                <a:ext uri="{FF2B5EF4-FFF2-40B4-BE49-F238E27FC236}">
                  <a16:creationId xmlns:a16="http://schemas.microsoft.com/office/drawing/2014/main" id="{3EA86FFB-C1BD-0144-225B-595B299004F2}"/>
                </a:ext>
              </a:extLst>
            </p:cNvPr>
            <p:cNvSpPr>
              <a:spLocks noChangeArrowheads="1"/>
            </p:cNvSpPr>
            <p:nvPr/>
          </p:nvSpPr>
          <p:spPr bwMode="auto">
            <a:xfrm>
              <a:off x="10970129" y="2772229"/>
              <a:ext cx="343315" cy="354303"/>
            </a:xfrm>
            <a:custGeom>
              <a:avLst/>
              <a:gdLst>
                <a:gd name="T0" fmla="*/ 551 w 552"/>
                <a:gd name="T1" fmla="*/ 297 h 570"/>
                <a:gd name="T2" fmla="*/ 551 w 552"/>
                <a:gd name="T3" fmla="*/ 297 h 570"/>
                <a:gd name="T4" fmla="*/ 286 w 552"/>
                <a:gd name="T5" fmla="*/ 569 h 570"/>
                <a:gd name="T6" fmla="*/ 286 w 552"/>
                <a:gd name="T7" fmla="*/ 569 h 570"/>
                <a:gd name="T8" fmla="*/ 22 w 552"/>
                <a:gd name="T9" fmla="*/ 297 h 570"/>
                <a:gd name="T10" fmla="*/ 22 w 552"/>
                <a:gd name="T11" fmla="*/ 297 h 570"/>
                <a:gd name="T12" fmla="*/ 286 w 552"/>
                <a:gd name="T13" fmla="*/ 0 h 570"/>
                <a:gd name="T14" fmla="*/ 286 w 552"/>
                <a:gd name="T15" fmla="*/ 0 h 570"/>
                <a:gd name="T16" fmla="*/ 551 w 552"/>
                <a:gd name="T17" fmla="*/ 29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570">
                  <a:moveTo>
                    <a:pt x="551" y="297"/>
                  </a:moveTo>
                  <a:lnTo>
                    <a:pt x="551" y="297"/>
                  </a:lnTo>
                  <a:cubicBezTo>
                    <a:pt x="551" y="461"/>
                    <a:pt x="432" y="569"/>
                    <a:pt x="286" y="569"/>
                  </a:cubicBezTo>
                  <a:lnTo>
                    <a:pt x="286" y="569"/>
                  </a:lnTo>
                  <a:cubicBezTo>
                    <a:pt x="140" y="569"/>
                    <a:pt x="37" y="460"/>
                    <a:pt x="22" y="297"/>
                  </a:cubicBezTo>
                  <a:lnTo>
                    <a:pt x="22" y="297"/>
                  </a:lnTo>
                  <a:cubicBezTo>
                    <a:pt x="0" y="61"/>
                    <a:pt x="140" y="0"/>
                    <a:pt x="286" y="0"/>
                  </a:cubicBezTo>
                  <a:lnTo>
                    <a:pt x="286" y="0"/>
                  </a:lnTo>
                  <a:cubicBezTo>
                    <a:pt x="432" y="0"/>
                    <a:pt x="551" y="133"/>
                    <a:pt x="551" y="297"/>
                  </a:cubicBez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1" name="Freeform 366">
              <a:extLst>
                <a:ext uri="{FF2B5EF4-FFF2-40B4-BE49-F238E27FC236}">
                  <a16:creationId xmlns:a16="http://schemas.microsoft.com/office/drawing/2014/main" id="{7288EBC8-C763-96FE-C38C-498331A36A55}"/>
                </a:ext>
              </a:extLst>
            </p:cNvPr>
            <p:cNvSpPr>
              <a:spLocks noChangeArrowheads="1"/>
            </p:cNvSpPr>
            <p:nvPr/>
          </p:nvSpPr>
          <p:spPr bwMode="auto">
            <a:xfrm>
              <a:off x="10843789" y="2670609"/>
              <a:ext cx="582263" cy="376273"/>
            </a:xfrm>
            <a:custGeom>
              <a:avLst/>
              <a:gdLst>
                <a:gd name="T0" fmla="*/ 0 w 936"/>
                <a:gd name="T1" fmla="*/ 148 h 603"/>
                <a:gd name="T2" fmla="*/ 0 w 936"/>
                <a:gd name="T3" fmla="*/ 148 h 603"/>
                <a:gd name="T4" fmla="*/ 636 w 936"/>
                <a:gd name="T5" fmla="*/ 305 h 603"/>
                <a:gd name="T6" fmla="*/ 636 w 936"/>
                <a:gd name="T7" fmla="*/ 305 h 603"/>
                <a:gd name="T8" fmla="*/ 599 w 936"/>
                <a:gd name="T9" fmla="*/ 422 h 603"/>
                <a:gd name="T10" fmla="*/ 599 w 936"/>
                <a:gd name="T11" fmla="*/ 422 h 603"/>
                <a:gd name="T12" fmla="*/ 697 w 936"/>
                <a:gd name="T13" fmla="*/ 494 h 603"/>
                <a:gd name="T14" fmla="*/ 702 w 936"/>
                <a:gd name="T15" fmla="*/ 494 h 603"/>
                <a:gd name="T16" fmla="*/ 702 w 936"/>
                <a:gd name="T17" fmla="*/ 494 h 603"/>
                <a:gd name="T18" fmla="*/ 686 w 936"/>
                <a:gd name="T19" fmla="*/ 419 h 603"/>
                <a:gd name="T20" fmla="*/ 686 w 936"/>
                <a:gd name="T21" fmla="*/ 419 h 603"/>
                <a:gd name="T22" fmla="*/ 735 w 936"/>
                <a:gd name="T23" fmla="*/ 492 h 603"/>
                <a:gd name="T24" fmla="*/ 735 w 936"/>
                <a:gd name="T25" fmla="*/ 492 h 603"/>
                <a:gd name="T26" fmla="*/ 717 w 936"/>
                <a:gd name="T27" fmla="*/ 602 h 603"/>
                <a:gd name="T28" fmla="*/ 717 w 936"/>
                <a:gd name="T29" fmla="*/ 602 h 603"/>
                <a:gd name="T30" fmla="*/ 838 w 936"/>
                <a:gd name="T31" fmla="*/ 289 h 603"/>
                <a:gd name="T32" fmla="*/ 838 w 936"/>
                <a:gd name="T33" fmla="*/ 289 h 603"/>
                <a:gd name="T34" fmla="*/ 745 w 936"/>
                <a:gd name="T35" fmla="*/ 230 h 603"/>
                <a:gd name="T36" fmla="*/ 745 w 936"/>
                <a:gd name="T37" fmla="*/ 230 h 603"/>
                <a:gd name="T38" fmla="*/ 678 w 936"/>
                <a:gd name="T39" fmla="*/ 88 h 603"/>
                <a:gd name="T40" fmla="*/ 678 w 936"/>
                <a:gd name="T41" fmla="*/ 88 h 603"/>
                <a:gd name="T42" fmla="*/ 0 w 936"/>
                <a:gd name="T43" fmla="*/ 148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6" h="603">
                  <a:moveTo>
                    <a:pt x="0" y="148"/>
                  </a:moveTo>
                  <a:lnTo>
                    <a:pt x="0" y="148"/>
                  </a:lnTo>
                  <a:cubicBezTo>
                    <a:pt x="0" y="148"/>
                    <a:pt x="238" y="488"/>
                    <a:pt x="636" y="305"/>
                  </a:cubicBezTo>
                  <a:lnTo>
                    <a:pt x="636" y="305"/>
                  </a:lnTo>
                  <a:cubicBezTo>
                    <a:pt x="636" y="305"/>
                    <a:pt x="583" y="359"/>
                    <a:pt x="599" y="422"/>
                  </a:cubicBezTo>
                  <a:lnTo>
                    <a:pt x="599" y="422"/>
                  </a:lnTo>
                  <a:cubicBezTo>
                    <a:pt x="610" y="465"/>
                    <a:pt x="652" y="494"/>
                    <a:pt x="697" y="494"/>
                  </a:cubicBezTo>
                  <a:lnTo>
                    <a:pt x="702" y="494"/>
                  </a:lnTo>
                  <a:lnTo>
                    <a:pt x="702" y="494"/>
                  </a:lnTo>
                  <a:cubicBezTo>
                    <a:pt x="702" y="494"/>
                    <a:pt x="656" y="442"/>
                    <a:pt x="686" y="419"/>
                  </a:cubicBezTo>
                  <a:lnTo>
                    <a:pt x="686" y="419"/>
                  </a:lnTo>
                  <a:cubicBezTo>
                    <a:pt x="710" y="399"/>
                    <a:pt x="750" y="450"/>
                    <a:pt x="735" y="492"/>
                  </a:cubicBezTo>
                  <a:lnTo>
                    <a:pt x="735" y="492"/>
                  </a:lnTo>
                  <a:cubicBezTo>
                    <a:pt x="723" y="528"/>
                    <a:pt x="718" y="564"/>
                    <a:pt x="717" y="602"/>
                  </a:cubicBezTo>
                  <a:lnTo>
                    <a:pt x="717" y="602"/>
                  </a:lnTo>
                  <a:cubicBezTo>
                    <a:pt x="717" y="602"/>
                    <a:pt x="935" y="461"/>
                    <a:pt x="838" y="289"/>
                  </a:cubicBezTo>
                  <a:lnTo>
                    <a:pt x="838" y="289"/>
                  </a:lnTo>
                  <a:cubicBezTo>
                    <a:pt x="818" y="256"/>
                    <a:pt x="783" y="233"/>
                    <a:pt x="745" y="230"/>
                  </a:cubicBezTo>
                  <a:lnTo>
                    <a:pt x="745" y="230"/>
                  </a:lnTo>
                  <a:cubicBezTo>
                    <a:pt x="745" y="230"/>
                    <a:pt x="785" y="141"/>
                    <a:pt x="678" y="88"/>
                  </a:cubicBezTo>
                  <a:lnTo>
                    <a:pt x="678" y="88"/>
                  </a:lnTo>
                  <a:cubicBezTo>
                    <a:pt x="500" y="0"/>
                    <a:pt x="185" y="208"/>
                    <a:pt x="0" y="148"/>
                  </a:cubicBezTo>
                </a:path>
              </a:pathLst>
            </a:custGeom>
            <a:solidFill>
              <a:srgbClr val="000D3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2" name="Freeform 106">
              <a:extLst>
                <a:ext uri="{FF2B5EF4-FFF2-40B4-BE49-F238E27FC236}">
                  <a16:creationId xmlns:a16="http://schemas.microsoft.com/office/drawing/2014/main" id="{F5DFDF17-75AD-A042-EB09-75469F820A71}"/>
                </a:ext>
              </a:extLst>
            </p:cNvPr>
            <p:cNvSpPr>
              <a:spLocks noChangeArrowheads="1"/>
            </p:cNvSpPr>
            <p:nvPr/>
          </p:nvSpPr>
          <p:spPr bwMode="auto">
            <a:xfrm>
              <a:off x="10412583" y="3225405"/>
              <a:ext cx="1313422" cy="826082"/>
            </a:xfrm>
            <a:custGeom>
              <a:avLst/>
              <a:gdLst>
                <a:gd name="connsiteX0" fmla="*/ 2337856 w 2626844"/>
                <a:gd name="connsiteY0" fmla="*/ 329587 h 1652163"/>
                <a:gd name="connsiteX1" fmla="*/ 2394990 w 2626844"/>
                <a:gd name="connsiteY1" fmla="*/ 431803 h 1652163"/>
                <a:gd name="connsiteX2" fmla="*/ 2613593 w 2626844"/>
                <a:gd name="connsiteY2" fmla="*/ 929171 h 1652163"/>
                <a:gd name="connsiteX3" fmla="*/ 2576331 w 2626844"/>
                <a:gd name="connsiteY3" fmla="*/ 1104933 h 1652163"/>
                <a:gd name="connsiteX4" fmla="*/ 1972690 w 2626844"/>
                <a:gd name="connsiteY4" fmla="*/ 1652163 h 1652163"/>
                <a:gd name="connsiteX5" fmla="*/ 1862147 w 2626844"/>
                <a:gd name="connsiteY5" fmla="*/ 1448977 h 1652163"/>
                <a:gd name="connsiteX6" fmla="*/ 2273269 w 2626844"/>
                <a:gd name="connsiteY6" fmla="*/ 1018922 h 1652163"/>
                <a:gd name="connsiteX7" fmla="*/ 2131674 w 2626844"/>
                <a:gd name="connsiteY7" fmla="*/ 802025 h 1652163"/>
                <a:gd name="connsiteX8" fmla="*/ 870997 w 2626844"/>
                <a:gd name="connsiteY8" fmla="*/ 0 h 1652163"/>
                <a:gd name="connsiteX9" fmla="*/ 897127 w 2626844"/>
                <a:gd name="connsiteY9" fmla="*/ 0 h 1652163"/>
                <a:gd name="connsiteX10" fmla="*/ 899616 w 2626844"/>
                <a:gd name="connsiteY10" fmla="*/ 1160022 h 1652163"/>
                <a:gd name="connsiteX11" fmla="*/ 856066 w 2626844"/>
                <a:gd name="connsiteY11" fmla="*/ 1203538 h 1652163"/>
                <a:gd name="connsiteX12" fmla="*/ 358353 w 2626844"/>
                <a:gd name="connsiteY12" fmla="*/ 1202295 h 1652163"/>
                <a:gd name="connsiteX13" fmla="*/ 0 w 2626844"/>
                <a:gd name="connsiteY13" fmla="*/ 844218 h 1652163"/>
                <a:gd name="connsiteX14" fmla="*/ 241391 w 2626844"/>
                <a:gd name="connsiteY14" fmla="*/ 603013 h 1652163"/>
                <a:gd name="connsiteX15" fmla="*/ 319780 w 2626844"/>
                <a:gd name="connsiteY15" fmla="*/ 723615 h 1652163"/>
                <a:gd name="connsiteX16" fmla="*/ 551217 w 2626844"/>
                <a:gd name="connsiteY16" fmla="*/ 793241 h 165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6844" h="1652163">
                  <a:moveTo>
                    <a:pt x="2337856" y="329587"/>
                  </a:moveTo>
                  <a:cubicBezTo>
                    <a:pt x="2358971" y="360751"/>
                    <a:pt x="2377601" y="396900"/>
                    <a:pt x="2394990" y="431803"/>
                  </a:cubicBezTo>
                  <a:lnTo>
                    <a:pt x="2613593" y="929171"/>
                  </a:lnTo>
                  <a:cubicBezTo>
                    <a:pt x="2640918" y="990252"/>
                    <a:pt x="2624771" y="1061304"/>
                    <a:pt x="2576331" y="1104933"/>
                  </a:cubicBezTo>
                  <a:lnTo>
                    <a:pt x="1972690" y="1652163"/>
                  </a:lnTo>
                  <a:lnTo>
                    <a:pt x="1862147" y="1448977"/>
                  </a:lnTo>
                  <a:lnTo>
                    <a:pt x="2273269" y="1018922"/>
                  </a:lnTo>
                  <a:lnTo>
                    <a:pt x="2131674" y="802025"/>
                  </a:lnTo>
                  <a:close/>
                  <a:moveTo>
                    <a:pt x="870997" y="0"/>
                  </a:moveTo>
                  <a:lnTo>
                    <a:pt x="897127" y="0"/>
                  </a:lnTo>
                  <a:lnTo>
                    <a:pt x="899616" y="1160022"/>
                  </a:lnTo>
                  <a:lnTo>
                    <a:pt x="856066" y="1203538"/>
                  </a:lnTo>
                  <a:cubicBezTo>
                    <a:pt x="717951" y="1339061"/>
                    <a:pt x="495224" y="1339061"/>
                    <a:pt x="358353" y="1202295"/>
                  </a:cubicBezTo>
                  <a:lnTo>
                    <a:pt x="0" y="844218"/>
                  </a:lnTo>
                  <a:lnTo>
                    <a:pt x="241391" y="603013"/>
                  </a:lnTo>
                  <a:lnTo>
                    <a:pt x="319780" y="723615"/>
                  </a:lnTo>
                  <a:lnTo>
                    <a:pt x="551217" y="793241"/>
                  </a:lnTo>
                  <a:close/>
                </a:path>
              </a:pathLst>
            </a:custGeom>
            <a:solidFill>
              <a:srgbClr val="088F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43" name="Freeform 368">
              <a:extLst>
                <a:ext uri="{FF2B5EF4-FFF2-40B4-BE49-F238E27FC236}">
                  <a16:creationId xmlns:a16="http://schemas.microsoft.com/office/drawing/2014/main" id="{1B8B4C32-A1B5-6640-0168-E5527F0E403C}"/>
                </a:ext>
              </a:extLst>
            </p:cNvPr>
            <p:cNvSpPr>
              <a:spLocks noChangeArrowheads="1"/>
            </p:cNvSpPr>
            <p:nvPr/>
          </p:nvSpPr>
          <p:spPr bwMode="auto">
            <a:xfrm>
              <a:off x="10363147" y="3428649"/>
              <a:ext cx="162046" cy="208736"/>
            </a:xfrm>
            <a:custGeom>
              <a:avLst/>
              <a:gdLst>
                <a:gd name="T0" fmla="*/ 260 w 261"/>
                <a:gd name="T1" fmla="*/ 174 h 337"/>
                <a:gd name="T2" fmla="*/ 195 w 261"/>
                <a:gd name="T3" fmla="*/ 10 h 337"/>
                <a:gd name="T4" fmla="*/ 26 w 261"/>
                <a:gd name="T5" fmla="*/ 0 h 337"/>
                <a:gd name="T6" fmla="*/ 26 w 261"/>
                <a:gd name="T7" fmla="*/ 0 h 337"/>
                <a:gd name="T8" fmla="*/ 124 w 261"/>
                <a:gd name="T9" fmla="*/ 64 h 337"/>
                <a:gd name="T10" fmla="*/ 157 w 261"/>
                <a:gd name="T11" fmla="*/ 151 h 337"/>
                <a:gd name="T12" fmla="*/ 99 w 261"/>
                <a:gd name="T13" fmla="*/ 336 h 337"/>
                <a:gd name="T14" fmla="*/ 260 w 261"/>
                <a:gd name="T15" fmla="*/ 174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337">
                  <a:moveTo>
                    <a:pt x="260" y="174"/>
                  </a:moveTo>
                  <a:lnTo>
                    <a:pt x="195" y="10"/>
                  </a:lnTo>
                  <a:lnTo>
                    <a:pt x="26" y="0"/>
                  </a:lnTo>
                  <a:lnTo>
                    <a:pt x="26" y="0"/>
                  </a:lnTo>
                  <a:cubicBezTo>
                    <a:pt x="26" y="0"/>
                    <a:pt x="0" y="64"/>
                    <a:pt x="124" y="64"/>
                  </a:cubicBezTo>
                  <a:lnTo>
                    <a:pt x="157" y="151"/>
                  </a:lnTo>
                  <a:lnTo>
                    <a:pt x="99" y="336"/>
                  </a:lnTo>
                  <a:lnTo>
                    <a:pt x="260" y="174"/>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4" name="Freeform 370">
              <a:extLst>
                <a:ext uri="{FF2B5EF4-FFF2-40B4-BE49-F238E27FC236}">
                  <a16:creationId xmlns:a16="http://schemas.microsoft.com/office/drawing/2014/main" id="{177B7184-C076-CD15-482F-A12D1811658D}"/>
                </a:ext>
              </a:extLst>
            </p:cNvPr>
            <p:cNvSpPr>
              <a:spLocks noChangeArrowheads="1"/>
            </p:cNvSpPr>
            <p:nvPr/>
          </p:nvSpPr>
          <p:spPr bwMode="auto">
            <a:xfrm>
              <a:off x="11222809" y="3914782"/>
              <a:ext cx="189509" cy="186764"/>
            </a:xfrm>
            <a:custGeom>
              <a:avLst/>
              <a:gdLst>
                <a:gd name="T0" fmla="*/ 72 w 304"/>
                <a:gd name="T1" fmla="*/ 91 h 301"/>
                <a:gd name="T2" fmla="*/ 8 w 304"/>
                <a:gd name="T3" fmla="*/ 174 h 301"/>
                <a:gd name="T4" fmla="*/ 8 w 304"/>
                <a:gd name="T5" fmla="*/ 174 h 301"/>
                <a:gd name="T6" fmla="*/ 15 w 304"/>
                <a:gd name="T7" fmla="*/ 202 h 301"/>
                <a:gd name="T8" fmla="*/ 7 w 304"/>
                <a:gd name="T9" fmla="*/ 197 h 301"/>
                <a:gd name="T10" fmla="*/ 7 w 304"/>
                <a:gd name="T11" fmla="*/ 197 h 301"/>
                <a:gd name="T12" fmla="*/ 60 w 304"/>
                <a:gd name="T13" fmla="*/ 191 h 301"/>
                <a:gd name="T14" fmla="*/ 86 w 304"/>
                <a:gd name="T15" fmla="*/ 173 h 301"/>
                <a:gd name="T16" fmla="*/ 30 w 304"/>
                <a:gd name="T17" fmla="*/ 223 h 301"/>
                <a:gd name="T18" fmla="*/ 30 w 304"/>
                <a:gd name="T19" fmla="*/ 223 h 301"/>
                <a:gd name="T20" fmla="*/ 42 w 304"/>
                <a:gd name="T21" fmla="*/ 250 h 301"/>
                <a:gd name="T22" fmla="*/ 42 w 304"/>
                <a:gd name="T23" fmla="*/ 250 h 301"/>
                <a:gd name="T24" fmla="*/ 118 w 304"/>
                <a:gd name="T25" fmla="*/ 218 h 301"/>
                <a:gd name="T26" fmla="*/ 123 w 304"/>
                <a:gd name="T27" fmla="*/ 214 h 301"/>
                <a:gd name="T28" fmla="*/ 68 w 304"/>
                <a:gd name="T29" fmla="*/ 271 h 301"/>
                <a:gd name="T30" fmla="*/ 68 w 304"/>
                <a:gd name="T31" fmla="*/ 271 h 301"/>
                <a:gd name="T32" fmla="*/ 73 w 304"/>
                <a:gd name="T33" fmla="*/ 284 h 301"/>
                <a:gd name="T34" fmla="*/ 73 w 304"/>
                <a:gd name="T35" fmla="*/ 284 h 301"/>
                <a:gd name="T36" fmla="*/ 131 w 304"/>
                <a:gd name="T37" fmla="*/ 266 h 301"/>
                <a:gd name="T38" fmla="*/ 148 w 304"/>
                <a:gd name="T39" fmla="*/ 254 h 301"/>
                <a:gd name="T40" fmla="*/ 138 w 304"/>
                <a:gd name="T41" fmla="*/ 281 h 301"/>
                <a:gd name="T42" fmla="*/ 138 w 304"/>
                <a:gd name="T43" fmla="*/ 281 h 301"/>
                <a:gd name="T44" fmla="*/ 152 w 304"/>
                <a:gd name="T45" fmla="*/ 296 h 301"/>
                <a:gd name="T46" fmla="*/ 152 w 304"/>
                <a:gd name="T47" fmla="*/ 296 h 301"/>
                <a:gd name="T48" fmla="*/ 206 w 304"/>
                <a:gd name="T49" fmla="*/ 246 h 301"/>
                <a:gd name="T50" fmla="*/ 243 w 304"/>
                <a:gd name="T51" fmla="*/ 217 h 301"/>
                <a:gd name="T52" fmla="*/ 276 w 304"/>
                <a:gd name="T53" fmla="*/ 215 h 301"/>
                <a:gd name="T54" fmla="*/ 276 w 304"/>
                <a:gd name="T55" fmla="*/ 215 h 301"/>
                <a:gd name="T56" fmla="*/ 288 w 304"/>
                <a:gd name="T57" fmla="*/ 173 h 301"/>
                <a:gd name="T58" fmla="*/ 294 w 304"/>
                <a:gd name="T59" fmla="*/ 159 h 301"/>
                <a:gd name="T60" fmla="*/ 294 w 304"/>
                <a:gd name="T61" fmla="*/ 159 h 301"/>
                <a:gd name="T62" fmla="*/ 271 w 304"/>
                <a:gd name="T63" fmla="*/ 124 h 301"/>
                <a:gd name="T64" fmla="*/ 271 w 304"/>
                <a:gd name="T65" fmla="*/ 124 h 301"/>
                <a:gd name="T66" fmla="*/ 278 w 304"/>
                <a:gd name="T67" fmla="*/ 105 h 301"/>
                <a:gd name="T68" fmla="*/ 278 w 304"/>
                <a:gd name="T69" fmla="*/ 105 h 301"/>
                <a:gd name="T70" fmla="*/ 245 w 304"/>
                <a:gd name="T71" fmla="*/ 57 h 301"/>
                <a:gd name="T72" fmla="*/ 241 w 304"/>
                <a:gd name="T73" fmla="*/ 57 h 301"/>
                <a:gd name="T74" fmla="*/ 241 w 304"/>
                <a:gd name="T75" fmla="*/ 57 h 301"/>
                <a:gd name="T76" fmla="*/ 241 w 304"/>
                <a:gd name="T77" fmla="*/ 57 h 301"/>
                <a:gd name="T78" fmla="*/ 189 w 304"/>
                <a:gd name="T79" fmla="*/ 11 h 301"/>
                <a:gd name="T80" fmla="*/ 141 w 304"/>
                <a:gd name="T81" fmla="*/ 37 h 301"/>
                <a:gd name="T82" fmla="*/ 72 w 304"/>
                <a:gd name="T83" fmla="*/ 9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 h="301">
                  <a:moveTo>
                    <a:pt x="72" y="91"/>
                  </a:moveTo>
                  <a:lnTo>
                    <a:pt x="8" y="174"/>
                  </a:lnTo>
                  <a:lnTo>
                    <a:pt x="8" y="174"/>
                  </a:lnTo>
                  <a:cubicBezTo>
                    <a:pt x="0" y="183"/>
                    <a:pt x="4" y="197"/>
                    <a:pt x="15" y="202"/>
                  </a:cubicBezTo>
                  <a:lnTo>
                    <a:pt x="7" y="197"/>
                  </a:lnTo>
                  <a:lnTo>
                    <a:pt x="7" y="197"/>
                  </a:lnTo>
                  <a:cubicBezTo>
                    <a:pt x="24" y="203"/>
                    <a:pt x="44" y="202"/>
                    <a:pt x="60" y="191"/>
                  </a:cubicBezTo>
                  <a:lnTo>
                    <a:pt x="86" y="173"/>
                  </a:lnTo>
                  <a:lnTo>
                    <a:pt x="30" y="223"/>
                  </a:lnTo>
                  <a:lnTo>
                    <a:pt x="30" y="223"/>
                  </a:lnTo>
                  <a:cubicBezTo>
                    <a:pt x="19" y="233"/>
                    <a:pt x="27" y="251"/>
                    <a:pt x="42" y="250"/>
                  </a:cubicBezTo>
                  <a:lnTo>
                    <a:pt x="42" y="250"/>
                  </a:lnTo>
                  <a:cubicBezTo>
                    <a:pt x="65" y="248"/>
                    <a:pt x="93" y="239"/>
                    <a:pt x="118" y="218"/>
                  </a:cubicBezTo>
                  <a:lnTo>
                    <a:pt x="123" y="214"/>
                  </a:lnTo>
                  <a:lnTo>
                    <a:pt x="68" y="271"/>
                  </a:lnTo>
                  <a:lnTo>
                    <a:pt x="68" y="271"/>
                  </a:lnTo>
                  <a:cubicBezTo>
                    <a:pt x="63" y="276"/>
                    <a:pt x="66" y="284"/>
                    <a:pt x="73" y="284"/>
                  </a:cubicBezTo>
                  <a:lnTo>
                    <a:pt x="73" y="284"/>
                  </a:lnTo>
                  <a:cubicBezTo>
                    <a:pt x="93" y="284"/>
                    <a:pt x="114" y="278"/>
                    <a:pt x="131" y="266"/>
                  </a:cubicBezTo>
                  <a:lnTo>
                    <a:pt x="148" y="254"/>
                  </a:lnTo>
                  <a:lnTo>
                    <a:pt x="138" y="281"/>
                  </a:lnTo>
                  <a:lnTo>
                    <a:pt x="138" y="281"/>
                  </a:lnTo>
                  <a:cubicBezTo>
                    <a:pt x="134" y="290"/>
                    <a:pt x="143" y="300"/>
                    <a:pt x="152" y="296"/>
                  </a:cubicBezTo>
                  <a:lnTo>
                    <a:pt x="152" y="296"/>
                  </a:lnTo>
                  <a:cubicBezTo>
                    <a:pt x="175" y="286"/>
                    <a:pt x="194" y="268"/>
                    <a:pt x="206" y="246"/>
                  </a:cubicBezTo>
                  <a:lnTo>
                    <a:pt x="243" y="217"/>
                  </a:lnTo>
                  <a:lnTo>
                    <a:pt x="276" y="215"/>
                  </a:lnTo>
                  <a:lnTo>
                    <a:pt x="276" y="215"/>
                  </a:lnTo>
                  <a:cubicBezTo>
                    <a:pt x="294" y="209"/>
                    <a:pt x="301" y="186"/>
                    <a:pt x="288" y="173"/>
                  </a:cubicBezTo>
                  <a:lnTo>
                    <a:pt x="294" y="159"/>
                  </a:lnTo>
                  <a:lnTo>
                    <a:pt x="294" y="159"/>
                  </a:lnTo>
                  <a:cubicBezTo>
                    <a:pt x="303" y="143"/>
                    <a:pt x="290" y="123"/>
                    <a:pt x="271" y="124"/>
                  </a:cubicBezTo>
                  <a:lnTo>
                    <a:pt x="271" y="124"/>
                  </a:lnTo>
                  <a:lnTo>
                    <a:pt x="278" y="105"/>
                  </a:lnTo>
                  <a:lnTo>
                    <a:pt x="278" y="105"/>
                  </a:lnTo>
                  <a:cubicBezTo>
                    <a:pt x="287" y="82"/>
                    <a:pt x="270" y="57"/>
                    <a:pt x="245" y="57"/>
                  </a:cubicBezTo>
                  <a:lnTo>
                    <a:pt x="241" y="57"/>
                  </a:lnTo>
                  <a:lnTo>
                    <a:pt x="241" y="57"/>
                  </a:lnTo>
                  <a:lnTo>
                    <a:pt x="241" y="57"/>
                  </a:lnTo>
                  <a:cubicBezTo>
                    <a:pt x="248" y="27"/>
                    <a:pt x="219" y="0"/>
                    <a:pt x="189" y="11"/>
                  </a:cubicBezTo>
                  <a:lnTo>
                    <a:pt x="141" y="37"/>
                  </a:lnTo>
                  <a:lnTo>
                    <a:pt x="72" y="91"/>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5" name="Freeform 371">
              <a:extLst>
                <a:ext uri="{FF2B5EF4-FFF2-40B4-BE49-F238E27FC236}">
                  <a16:creationId xmlns:a16="http://schemas.microsoft.com/office/drawing/2014/main" id="{496AADB2-17BD-3C96-8DB9-22887223B34D}"/>
                </a:ext>
              </a:extLst>
            </p:cNvPr>
            <p:cNvSpPr>
              <a:spLocks noChangeArrowheads="1"/>
            </p:cNvSpPr>
            <p:nvPr/>
          </p:nvSpPr>
          <p:spPr bwMode="auto">
            <a:xfrm>
              <a:off x="9102494" y="2159755"/>
              <a:ext cx="1496854" cy="1985736"/>
            </a:xfrm>
            <a:custGeom>
              <a:avLst/>
              <a:gdLst>
                <a:gd name="T0" fmla="*/ 1704 w 2402"/>
                <a:gd name="T1" fmla="*/ 475 h 3190"/>
                <a:gd name="T2" fmla="*/ 1200 w 2402"/>
                <a:gd name="T3" fmla="*/ 0 h 3190"/>
                <a:gd name="T4" fmla="*/ 696 w 2402"/>
                <a:gd name="T5" fmla="*/ 475 h 3190"/>
                <a:gd name="T6" fmla="*/ 0 w 2402"/>
                <a:gd name="T7" fmla="*/ 849 h 3190"/>
                <a:gd name="T8" fmla="*/ 83 w 2402"/>
                <a:gd name="T9" fmla="*/ 1744 h 3190"/>
                <a:gd name="T10" fmla="*/ 83 w 2402"/>
                <a:gd name="T11" fmla="*/ 1744 h 3190"/>
                <a:gd name="T12" fmla="*/ 643 w 2402"/>
                <a:gd name="T13" fmla="*/ 2760 h 3190"/>
                <a:gd name="T14" fmla="*/ 1200 w 2402"/>
                <a:gd name="T15" fmla="*/ 3189 h 3190"/>
                <a:gd name="T16" fmla="*/ 1758 w 2402"/>
                <a:gd name="T17" fmla="*/ 2760 h 3190"/>
                <a:gd name="T18" fmla="*/ 1758 w 2402"/>
                <a:gd name="T19" fmla="*/ 2760 h 3190"/>
                <a:gd name="T20" fmla="*/ 2318 w 2402"/>
                <a:gd name="T21" fmla="*/ 1744 h 3190"/>
                <a:gd name="T22" fmla="*/ 2401 w 2402"/>
                <a:gd name="T23" fmla="*/ 849 h 3190"/>
                <a:gd name="T24" fmla="*/ 1704 w 2402"/>
                <a:gd name="T25" fmla="*/ 475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2" h="3190">
                  <a:moveTo>
                    <a:pt x="1704" y="475"/>
                  </a:moveTo>
                  <a:lnTo>
                    <a:pt x="1200" y="0"/>
                  </a:lnTo>
                  <a:lnTo>
                    <a:pt x="696" y="475"/>
                  </a:lnTo>
                  <a:lnTo>
                    <a:pt x="0" y="849"/>
                  </a:lnTo>
                  <a:lnTo>
                    <a:pt x="83" y="1744"/>
                  </a:lnTo>
                  <a:lnTo>
                    <a:pt x="83" y="1744"/>
                  </a:lnTo>
                  <a:cubicBezTo>
                    <a:pt x="120" y="2145"/>
                    <a:pt x="323" y="2513"/>
                    <a:pt x="643" y="2760"/>
                  </a:cubicBezTo>
                  <a:lnTo>
                    <a:pt x="1200" y="3189"/>
                  </a:lnTo>
                  <a:lnTo>
                    <a:pt x="1758" y="2760"/>
                  </a:lnTo>
                  <a:lnTo>
                    <a:pt x="1758" y="2760"/>
                  </a:lnTo>
                  <a:cubicBezTo>
                    <a:pt x="2078" y="2513"/>
                    <a:pt x="2281" y="2145"/>
                    <a:pt x="2318" y="1744"/>
                  </a:cubicBezTo>
                  <a:lnTo>
                    <a:pt x="2401" y="849"/>
                  </a:lnTo>
                  <a:lnTo>
                    <a:pt x="1704" y="475"/>
                  </a:lnTo>
                </a:path>
              </a:pathLst>
            </a:custGeom>
            <a:solidFill>
              <a:srgbClr val="F3F7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6" name="Freeform 372">
              <a:extLst>
                <a:ext uri="{FF2B5EF4-FFF2-40B4-BE49-F238E27FC236}">
                  <a16:creationId xmlns:a16="http://schemas.microsoft.com/office/drawing/2014/main" id="{6E7AD607-F51F-2C68-8B29-B6652EE1C2C0}"/>
                </a:ext>
              </a:extLst>
            </p:cNvPr>
            <p:cNvSpPr>
              <a:spLocks noChangeArrowheads="1"/>
            </p:cNvSpPr>
            <p:nvPr/>
          </p:nvSpPr>
          <p:spPr bwMode="auto">
            <a:xfrm>
              <a:off x="9223341" y="2629410"/>
              <a:ext cx="1376008" cy="1516081"/>
            </a:xfrm>
            <a:custGeom>
              <a:avLst/>
              <a:gdLst>
                <a:gd name="T0" fmla="*/ 1673 w 2209"/>
                <a:gd name="T1" fmla="*/ 471 h 2436"/>
                <a:gd name="T2" fmla="*/ 1673 w 2209"/>
                <a:gd name="T3" fmla="*/ 471 h 2436"/>
                <a:gd name="T4" fmla="*/ 413 w 2209"/>
                <a:gd name="T5" fmla="*/ 1316 h 2436"/>
                <a:gd name="T6" fmla="*/ 0 w 2209"/>
                <a:gd name="T7" fmla="*/ 1425 h 2436"/>
                <a:gd name="T8" fmla="*/ 0 w 2209"/>
                <a:gd name="T9" fmla="*/ 1425 h 2436"/>
                <a:gd name="T10" fmla="*/ 450 w 2209"/>
                <a:gd name="T11" fmla="*/ 2006 h 2436"/>
                <a:gd name="T12" fmla="*/ 1007 w 2209"/>
                <a:gd name="T13" fmla="*/ 2435 h 2436"/>
                <a:gd name="T14" fmla="*/ 1565 w 2209"/>
                <a:gd name="T15" fmla="*/ 2006 h 2436"/>
                <a:gd name="T16" fmla="*/ 1565 w 2209"/>
                <a:gd name="T17" fmla="*/ 2006 h 2436"/>
                <a:gd name="T18" fmla="*/ 2125 w 2209"/>
                <a:gd name="T19" fmla="*/ 990 h 2436"/>
                <a:gd name="T20" fmla="*/ 2208 w 2209"/>
                <a:gd name="T21" fmla="*/ 95 h 2436"/>
                <a:gd name="T22" fmla="*/ 2030 w 2209"/>
                <a:gd name="T23" fmla="*/ 0 h 2436"/>
                <a:gd name="T24" fmla="*/ 1673 w 2209"/>
                <a:gd name="T25" fmla="*/ 471 h 2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9" h="2436">
                  <a:moveTo>
                    <a:pt x="1673" y="471"/>
                  </a:moveTo>
                  <a:lnTo>
                    <a:pt x="1673" y="471"/>
                  </a:lnTo>
                  <a:cubicBezTo>
                    <a:pt x="1359" y="886"/>
                    <a:pt x="915" y="1184"/>
                    <a:pt x="413" y="1316"/>
                  </a:cubicBezTo>
                  <a:lnTo>
                    <a:pt x="0" y="1425"/>
                  </a:lnTo>
                  <a:lnTo>
                    <a:pt x="0" y="1425"/>
                  </a:lnTo>
                  <a:cubicBezTo>
                    <a:pt x="97" y="1652"/>
                    <a:pt x="251" y="1852"/>
                    <a:pt x="450" y="2006"/>
                  </a:cubicBezTo>
                  <a:lnTo>
                    <a:pt x="1007" y="2435"/>
                  </a:lnTo>
                  <a:lnTo>
                    <a:pt x="1565" y="2006"/>
                  </a:lnTo>
                  <a:lnTo>
                    <a:pt x="1565" y="2006"/>
                  </a:lnTo>
                  <a:cubicBezTo>
                    <a:pt x="1885" y="1759"/>
                    <a:pt x="2088" y="1391"/>
                    <a:pt x="2125" y="990"/>
                  </a:cubicBezTo>
                  <a:lnTo>
                    <a:pt x="2208" y="95"/>
                  </a:lnTo>
                  <a:lnTo>
                    <a:pt x="2030" y="0"/>
                  </a:lnTo>
                  <a:lnTo>
                    <a:pt x="1673" y="471"/>
                  </a:lnTo>
                </a:path>
              </a:pathLst>
            </a:custGeom>
            <a:solidFill>
              <a:srgbClr val="EAF0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7" name="Freeform 373">
              <a:extLst>
                <a:ext uri="{FF2B5EF4-FFF2-40B4-BE49-F238E27FC236}">
                  <a16:creationId xmlns:a16="http://schemas.microsoft.com/office/drawing/2014/main" id="{F19CEFD3-E178-A7FF-26DC-8A03977249C5}"/>
                </a:ext>
              </a:extLst>
            </p:cNvPr>
            <p:cNvSpPr>
              <a:spLocks noChangeArrowheads="1"/>
            </p:cNvSpPr>
            <p:nvPr/>
          </p:nvSpPr>
          <p:spPr bwMode="auto">
            <a:xfrm>
              <a:off x="9102494" y="2159755"/>
              <a:ext cx="1496854" cy="1985736"/>
            </a:xfrm>
            <a:custGeom>
              <a:avLst/>
              <a:gdLst>
                <a:gd name="T0" fmla="*/ 1200 w 2402"/>
                <a:gd name="T1" fmla="*/ 0 h 3190"/>
                <a:gd name="T2" fmla="*/ 696 w 2402"/>
                <a:gd name="T3" fmla="*/ 475 h 3190"/>
                <a:gd name="T4" fmla="*/ 0 w 2402"/>
                <a:gd name="T5" fmla="*/ 849 h 3190"/>
                <a:gd name="T6" fmla="*/ 83 w 2402"/>
                <a:gd name="T7" fmla="*/ 1744 h 3190"/>
                <a:gd name="T8" fmla="*/ 83 w 2402"/>
                <a:gd name="T9" fmla="*/ 1744 h 3190"/>
                <a:gd name="T10" fmla="*/ 643 w 2402"/>
                <a:gd name="T11" fmla="*/ 2760 h 3190"/>
                <a:gd name="T12" fmla="*/ 1200 w 2402"/>
                <a:gd name="T13" fmla="*/ 3189 h 3190"/>
                <a:gd name="T14" fmla="*/ 1758 w 2402"/>
                <a:gd name="T15" fmla="*/ 2760 h 3190"/>
                <a:gd name="T16" fmla="*/ 1758 w 2402"/>
                <a:gd name="T17" fmla="*/ 2760 h 3190"/>
                <a:gd name="T18" fmla="*/ 2318 w 2402"/>
                <a:gd name="T19" fmla="*/ 1744 h 3190"/>
                <a:gd name="T20" fmla="*/ 2401 w 2402"/>
                <a:gd name="T21" fmla="*/ 849 h 3190"/>
                <a:gd name="T22" fmla="*/ 1704 w 2402"/>
                <a:gd name="T23" fmla="*/ 475 h 3190"/>
                <a:gd name="T24" fmla="*/ 1200 w 2402"/>
                <a:gd name="T25" fmla="*/ 0 h 3190"/>
                <a:gd name="T26" fmla="*/ 1200 w 2402"/>
                <a:gd name="T27" fmla="*/ 230 h 3190"/>
                <a:gd name="T28" fmla="*/ 1590 w 2402"/>
                <a:gd name="T29" fmla="*/ 597 h 3190"/>
                <a:gd name="T30" fmla="*/ 1606 w 2402"/>
                <a:gd name="T31" fmla="*/ 612 h 3190"/>
                <a:gd name="T32" fmla="*/ 1625 w 2402"/>
                <a:gd name="T33" fmla="*/ 623 h 3190"/>
                <a:gd name="T34" fmla="*/ 2225 w 2402"/>
                <a:gd name="T35" fmla="*/ 944 h 3190"/>
                <a:gd name="T36" fmla="*/ 2152 w 2402"/>
                <a:gd name="T37" fmla="*/ 1728 h 3190"/>
                <a:gd name="T38" fmla="*/ 2152 w 2402"/>
                <a:gd name="T39" fmla="*/ 1728 h 3190"/>
                <a:gd name="T40" fmla="*/ 1998 w 2402"/>
                <a:gd name="T41" fmla="*/ 2229 h 3190"/>
                <a:gd name="T42" fmla="*/ 1998 w 2402"/>
                <a:gd name="T43" fmla="*/ 2229 h 3190"/>
                <a:gd name="T44" fmla="*/ 1656 w 2402"/>
                <a:gd name="T45" fmla="*/ 2627 h 3190"/>
                <a:gd name="T46" fmla="*/ 1200 w 2402"/>
                <a:gd name="T47" fmla="*/ 2979 h 3190"/>
                <a:gd name="T48" fmla="*/ 745 w 2402"/>
                <a:gd name="T49" fmla="*/ 2627 h 3190"/>
                <a:gd name="T50" fmla="*/ 745 w 2402"/>
                <a:gd name="T51" fmla="*/ 2627 h 3190"/>
                <a:gd name="T52" fmla="*/ 403 w 2402"/>
                <a:gd name="T53" fmla="*/ 2229 h 3190"/>
                <a:gd name="T54" fmla="*/ 403 w 2402"/>
                <a:gd name="T55" fmla="*/ 2229 h 3190"/>
                <a:gd name="T56" fmla="*/ 249 w 2402"/>
                <a:gd name="T57" fmla="*/ 1728 h 3190"/>
                <a:gd name="T58" fmla="*/ 176 w 2402"/>
                <a:gd name="T59" fmla="*/ 944 h 3190"/>
                <a:gd name="T60" fmla="*/ 776 w 2402"/>
                <a:gd name="T61" fmla="*/ 623 h 3190"/>
                <a:gd name="T62" fmla="*/ 795 w 2402"/>
                <a:gd name="T63" fmla="*/ 612 h 3190"/>
                <a:gd name="T64" fmla="*/ 811 w 2402"/>
                <a:gd name="T65" fmla="*/ 597 h 3190"/>
                <a:gd name="T66" fmla="*/ 1200 w 2402"/>
                <a:gd name="T67" fmla="*/ 230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2" h="3190">
                  <a:moveTo>
                    <a:pt x="1200" y="0"/>
                  </a:moveTo>
                  <a:lnTo>
                    <a:pt x="696" y="475"/>
                  </a:lnTo>
                  <a:lnTo>
                    <a:pt x="0" y="849"/>
                  </a:lnTo>
                  <a:lnTo>
                    <a:pt x="83" y="1744"/>
                  </a:lnTo>
                  <a:lnTo>
                    <a:pt x="83" y="1744"/>
                  </a:lnTo>
                  <a:cubicBezTo>
                    <a:pt x="120" y="2145"/>
                    <a:pt x="323" y="2513"/>
                    <a:pt x="643" y="2760"/>
                  </a:cubicBezTo>
                  <a:lnTo>
                    <a:pt x="1200" y="3189"/>
                  </a:lnTo>
                  <a:lnTo>
                    <a:pt x="1758" y="2760"/>
                  </a:lnTo>
                  <a:lnTo>
                    <a:pt x="1758" y="2760"/>
                  </a:lnTo>
                  <a:cubicBezTo>
                    <a:pt x="2078" y="2513"/>
                    <a:pt x="2281" y="2145"/>
                    <a:pt x="2318" y="1744"/>
                  </a:cubicBezTo>
                  <a:lnTo>
                    <a:pt x="2401" y="849"/>
                  </a:lnTo>
                  <a:lnTo>
                    <a:pt x="1704" y="475"/>
                  </a:lnTo>
                  <a:lnTo>
                    <a:pt x="1200" y="0"/>
                  </a:lnTo>
                  <a:close/>
                  <a:moveTo>
                    <a:pt x="1200" y="230"/>
                  </a:moveTo>
                  <a:lnTo>
                    <a:pt x="1590" y="597"/>
                  </a:lnTo>
                  <a:lnTo>
                    <a:pt x="1606" y="612"/>
                  </a:lnTo>
                  <a:lnTo>
                    <a:pt x="1625" y="623"/>
                  </a:lnTo>
                  <a:lnTo>
                    <a:pt x="2225" y="944"/>
                  </a:lnTo>
                  <a:lnTo>
                    <a:pt x="2152" y="1728"/>
                  </a:lnTo>
                  <a:lnTo>
                    <a:pt x="2152" y="1728"/>
                  </a:lnTo>
                  <a:cubicBezTo>
                    <a:pt x="2135" y="1905"/>
                    <a:pt x="2084" y="2073"/>
                    <a:pt x="1998" y="2229"/>
                  </a:cubicBezTo>
                  <a:lnTo>
                    <a:pt x="1998" y="2229"/>
                  </a:lnTo>
                  <a:cubicBezTo>
                    <a:pt x="1912" y="2385"/>
                    <a:pt x="1797" y="2519"/>
                    <a:pt x="1656" y="2627"/>
                  </a:cubicBezTo>
                  <a:lnTo>
                    <a:pt x="1200" y="2979"/>
                  </a:lnTo>
                  <a:lnTo>
                    <a:pt x="745" y="2627"/>
                  </a:lnTo>
                  <a:lnTo>
                    <a:pt x="745" y="2627"/>
                  </a:lnTo>
                  <a:cubicBezTo>
                    <a:pt x="604" y="2519"/>
                    <a:pt x="489" y="2385"/>
                    <a:pt x="403" y="2229"/>
                  </a:cubicBezTo>
                  <a:lnTo>
                    <a:pt x="403" y="2229"/>
                  </a:lnTo>
                  <a:cubicBezTo>
                    <a:pt x="317" y="2073"/>
                    <a:pt x="265" y="1905"/>
                    <a:pt x="249" y="1728"/>
                  </a:cubicBezTo>
                  <a:lnTo>
                    <a:pt x="176" y="944"/>
                  </a:lnTo>
                  <a:lnTo>
                    <a:pt x="776" y="623"/>
                  </a:lnTo>
                  <a:lnTo>
                    <a:pt x="795" y="612"/>
                  </a:lnTo>
                  <a:lnTo>
                    <a:pt x="811" y="597"/>
                  </a:lnTo>
                  <a:lnTo>
                    <a:pt x="1200" y="230"/>
                  </a:lnTo>
                  <a:close/>
                </a:path>
              </a:pathLst>
            </a:custGeom>
            <a:solidFill>
              <a:srgbClr val="12266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8" name="Freeform 374">
              <a:extLst>
                <a:ext uri="{FF2B5EF4-FFF2-40B4-BE49-F238E27FC236}">
                  <a16:creationId xmlns:a16="http://schemas.microsoft.com/office/drawing/2014/main" id="{96FDE0E3-6F18-4759-C652-7C5B9533AD74}"/>
                </a:ext>
              </a:extLst>
            </p:cNvPr>
            <p:cNvSpPr>
              <a:spLocks noChangeArrowheads="1"/>
            </p:cNvSpPr>
            <p:nvPr/>
          </p:nvSpPr>
          <p:spPr bwMode="auto">
            <a:xfrm>
              <a:off x="9228833" y="3508297"/>
              <a:ext cx="142820" cy="241695"/>
            </a:xfrm>
            <a:custGeom>
              <a:avLst/>
              <a:gdLst>
                <a:gd name="T0" fmla="*/ 0 w 231"/>
                <a:gd name="T1" fmla="*/ 267 h 390"/>
                <a:gd name="T2" fmla="*/ 38 w 231"/>
                <a:gd name="T3" fmla="*/ 109 h 390"/>
                <a:gd name="T4" fmla="*/ 230 w 231"/>
                <a:gd name="T5" fmla="*/ 0 h 390"/>
                <a:gd name="T6" fmla="*/ 230 w 231"/>
                <a:gd name="T7" fmla="*/ 0 h 390"/>
                <a:gd name="T8" fmla="*/ 139 w 231"/>
                <a:gd name="T9" fmla="*/ 156 h 390"/>
                <a:gd name="T10" fmla="*/ 109 w 231"/>
                <a:gd name="T11" fmla="*/ 229 h 390"/>
                <a:gd name="T12" fmla="*/ 223 w 231"/>
                <a:gd name="T13" fmla="*/ 378 h 390"/>
                <a:gd name="T14" fmla="*/ 122 w 231"/>
                <a:gd name="T15" fmla="*/ 389 h 390"/>
                <a:gd name="T16" fmla="*/ 0 w 231"/>
                <a:gd name="T17" fmla="*/ 26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90">
                  <a:moveTo>
                    <a:pt x="0" y="267"/>
                  </a:moveTo>
                  <a:lnTo>
                    <a:pt x="38" y="109"/>
                  </a:lnTo>
                  <a:lnTo>
                    <a:pt x="230" y="0"/>
                  </a:lnTo>
                  <a:lnTo>
                    <a:pt x="230" y="0"/>
                  </a:lnTo>
                  <a:cubicBezTo>
                    <a:pt x="230" y="0"/>
                    <a:pt x="208" y="133"/>
                    <a:pt x="139" y="156"/>
                  </a:cubicBezTo>
                  <a:lnTo>
                    <a:pt x="109" y="229"/>
                  </a:lnTo>
                  <a:lnTo>
                    <a:pt x="223" y="378"/>
                  </a:lnTo>
                  <a:lnTo>
                    <a:pt x="122" y="389"/>
                  </a:lnTo>
                  <a:lnTo>
                    <a:pt x="0" y="267"/>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9" name="Freeform 375">
              <a:extLst>
                <a:ext uri="{FF2B5EF4-FFF2-40B4-BE49-F238E27FC236}">
                  <a16:creationId xmlns:a16="http://schemas.microsoft.com/office/drawing/2014/main" id="{3F7461A1-4294-B6AE-BA8E-A47827889ED0}"/>
                </a:ext>
              </a:extLst>
            </p:cNvPr>
            <p:cNvSpPr>
              <a:spLocks noChangeArrowheads="1"/>
            </p:cNvSpPr>
            <p:nvPr/>
          </p:nvSpPr>
          <p:spPr bwMode="auto">
            <a:xfrm>
              <a:off x="10363147" y="3428649"/>
              <a:ext cx="162046" cy="208736"/>
            </a:xfrm>
            <a:custGeom>
              <a:avLst/>
              <a:gdLst>
                <a:gd name="T0" fmla="*/ 260 w 261"/>
                <a:gd name="T1" fmla="*/ 174 h 337"/>
                <a:gd name="T2" fmla="*/ 195 w 261"/>
                <a:gd name="T3" fmla="*/ 10 h 337"/>
                <a:gd name="T4" fmla="*/ 26 w 261"/>
                <a:gd name="T5" fmla="*/ 0 h 337"/>
                <a:gd name="T6" fmla="*/ 26 w 261"/>
                <a:gd name="T7" fmla="*/ 0 h 337"/>
                <a:gd name="T8" fmla="*/ 124 w 261"/>
                <a:gd name="T9" fmla="*/ 64 h 337"/>
                <a:gd name="T10" fmla="*/ 157 w 261"/>
                <a:gd name="T11" fmla="*/ 151 h 337"/>
                <a:gd name="T12" fmla="*/ 99 w 261"/>
                <a:gd name="T13" fmla="*/ 336 h 337"/>
                <a:gd name="T14" fmla="*/ 260 w 261"/>
                <a:gd name="T15" fmla="*/ 174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337">
                  <a:moveTo>
                    <a:pt x="260" y="174"/>
                  </a:moveTo>
                  <a:lnTo>
                    <a:pt x="195" y="10"/>
                  </a:lnTo>
                  <a:lnTo>
                    <a:pt x="26" y="0"/>
                  </a:lnTo>
                  <a:lnTo>
                    <a:pt x="26" y="0"/>
                  </a:lnTo>
                  <a:cubicBezTo>
                    <a:pt x="26" y="0"/>
                    <a:pt x="0" y="64"/>
                    <a:pt x="124" y="64"/>
                  </a:cubicBezTo>
                  <a:lnTo>
                    <a:pt x="157" y="151"/>
                  </a:lnTo>
                  <a:lnTo>
                    <a:pt x="99" y="336"/>
                  </a:lnTo>
                  <a:lnTo>
                    <a:pt x="260" y="174"/>
                  </a:lnTo>
                </a:path>
              </a:pathLst>
            </a:custGeom>
            <a:solidFill>
              <a:srgbClr val="FFC0C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pic>
          <p:nvPicPr>
            <p:cNvPr id="1029" name="Picture 12">
              <a:extLst>
                <a:ext uri="{FF2B5EF4-FFF2-40B4-BE49-F238E27FC236}">
                  <a16:creationId xmlns:a16="http://schemas.microsoft.com/office/drawing/2014/main" id="{C1C47386-DCB5-EC1D-56EB-0D441D224B5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545" t="16054" r="18596" b="14883"/>
            <a:stretch>
              <a:fillRect/>
            </a:stretch>
          </p:blipFill>
          <p:spPr bwMode="auto">
            <a:xfrm>
              <a:off x="9509816" y="2735151"/>
              <a:ext cx="776140" cy="815719"/>
            </a:xfrm>
            <a:prstGeom prst="rect">
              <a:avLst/>
            </a:prstGeom>
            <a:noFill/>
            <a:extLst>
              <a:ext uri="{909E8E84-426E-40DD-AFC4-6F175D3DCCD1}">
                <a14:hiddenFill xmlns:a14="http://schemas.microsoft.com/office/drawing/2010/main">
                  <a:solidFill>
                    <a:srgbClr val="FFFFFF"/>
                  </a:solidFill>
                </a14:hiddenFill>
              </a:ext>
            </a:extLst>
          </p:spPr>
        </p:pic>
      </p:grpSp>
      <p:sp>
        <p:nvSpPr>
          <p:cNvPr id="1087" name="TextBox 1086">
            <a:extLst>
              <a:ext uri="{FF2B5EF4-FFF2-40B4-BE49-F238E27FC236}">
                <a16:creationId xmlns:a16="http://schemas.microsoft.com/office/drawing/2014/main" id="{60EA125F-0534-9766-FD50-90A034BBAE49}"/>
              </a:ext>
            </a:extLst>
          </p:cNvPr>
          <p:cNvSpPr txBox="1"/>
          <p:nvPr/>
        </p:nvSpPr>
        <p:spPr>
          <a:xfrm>
            <a:off x="0" y="6525344"/>
            <a:ext cx="9113480" cy="307777"/>
          </a:xfrm>
          <a:prstGeom prst="rect">
            <a:avLst/>
          </a:prstGeom>
          <a:noFill/>
        </p:spPr>
        <p:txBody>
          <a:bodyPr wrap="square" rtlCol="0">
            <a:spAutoFit/>
          </a:bodyPr>
          <a:lstStyle/>
          <a:p>
            <a:r>
              <a:rPr lang="en-GB" sz="1400" dirty="0"/>
              <a:t>Disclaimer: My Offers (the service), provided by Next Jump, an independent third party. </a:t>
            </a:r>
          </a:p>
        </p:txBody>
      </p:sp>
      <p:sp>
        <p:nvSpPr>
          <p:cNvPr id="1088" name="TextBox 1087">
            <a:extLst>
              <a:ext uri="{FF2B5EF4-FFF2-40B4-BE49-F238E27FC236}">
                <a16:creationId xmlns:a16="http://schemas.microsoft.com/office/drawing/2014/main" id="{DDCFF35A-74D2-99C2-AD4E-70FAC48FDFAA}"/>
              </a:ext>
            </a:extLst>
          </p:cNvPr>
          <p:cNvSpPr txBox="1"/>
          <p:nvPr/>
        </p:nvSpPr>
        <p:spPr>
          <a:xfrm>
            <a:off x="2553414" y="2442425"/>
            <a:ext cx="4099552" cy="369332"/>
          </a:xfrm>
          <a:prstGeom prst="rect">
            <a:avLst/>
          </a:prstGeom>
          <a:noFill/>
        </p:spPr>
        <p:txBody>
          <a:bodyPr wrap="square" rtlCol="0">
            <a:spAutoFit/>
          </a:bodyPr>
          <a:lstStyle/>
          <a:p>
            <a:r>
              <a:rPr lang="en-GB" b="1" dirty="0"/>
              <a:t>Personal Travel Insurance</a:t>
            </a:r>
          </a:p>
        </p:txBody>
      </p:sp>
      <p:sp>
        <p:nvSpPr>
          <p:cNvPr id="1089" name="TextBox 1088">
            <a:extLst>
              <a:ext uri="{FF2B5EF4-FFF2-40B4-BE49-F238E27FC236}">
                <a16:creationId xmlns:a16="http://schemas.microsoft.com/office/drawing/2014/main" id="{522198C1-B521-6CF1-E309-08243D8BB0BC}"/>
              </a:ext>
            </a:extLst>
          </p:cNvPr>
          <p:cNvSpPr txBox="1"/>
          <p:nvPr/>
        </p:nvSpPr>
        <p:spPr>
          <a:xfrm>
            <a:off x="2580959" y="4386073"/>
            <a:ext cx="4099552" cy="369332"/>
          </a:xfrm>
          <a:prstGeom prst="rect">
            <a:avLst/>
          </a:prstGeom>
          <a:noFill/>
        </p:spPr>
        <p:txBody>
          <a:bodyPr wrap="square" rtlCol="0">
            <a:spAutoFit/>
          </a:bodyPr>
          <a:lstStyle/>
          <a:p>
            <a:r>
              <a:rPr lang="en-GB" b="1" dirty="0"/>
              <a:t>Emergency backup care</a:t>
            </a:r>
          </a:p>
        </p:txBody>
      </p:sp>
      <p:grpSp>
        <p:nvGrpSpPr>
          <p:cNvPr id="1095" name="Group 1094">
            <a:extLst>
              <a:ext uri="{FF2B5EF4-FFF2-40B4-BE49-F238E27FC236}">
                <a16:creationId xmlns:a16="http://schemas.microsoft.com/office/drawing/2014/main" id="{F7C944DA-DF72-4E5C-CEA1-28F40252B1B7}"/>
              </a:ext>
            </a:extLst>
          </p:cNvPr>
          <p:cNvGrpSpPr/>
          <p:nvPr/>
        </p:nvGrpSpPr>
        <p:grpSpPr>
          <a:xfrm>
            <a:off x="992030" y="4363050"/>
            <a:ext cx="1552696" cy="1227927"/>
            <a:chOff x="992030" y="4363050"/>
            <a:chExt cx="1552696" cy="1227927"/>
          </a:xfrm>
        </p:grpSpPr>
        <p:sp>
          <p:nvSpPr>
            <p:cNvPr id="1079" name="Freeform 92">
              <a:extLst>
                <a:ext uri="{FF2B5EF4-FFF2-40B4-BE49-F238E27FC236}">
                  <a16:creationId xmlns:a16="http://schemas.microsoft.com/office/drawing/2014/main" id="{F727C966-3024-1FBA-5644-A77681C25A9B}"/>
                </a:ext>
              </a:extLst>
            </p:cNvPr>
            <p:cNvSpPr>
              <a:spLocks noChangeArrowheads="1"/>
            </p:cNvSpPr>
            <p:nvPr/>
          </p:nvSpPr>
          <p:spPr bwMode="auto">
            <a:xfrm>
              <a:off x="992030" y="4363576"/>
              <a:ext cx="1552696" cy="1195756"/>
            </a:xfrm>
            <a:custGeom>
              <a:avLst/>
              <a:gdLst>
                <a:gd name="T0" fmla="*/ 1917 w 1918"/>
                <a:gd name="T1" fmla="*/ 958 h 1478"/>
                <a:gd name="T2" fmla="*/ 1917 w 1918"/>
                <a:gd name="T3" fmla="*/ 958 h 1478"/>
                <a:gd name="T4" fmla="*/ 959 w 1918"/>
                <a:gd name="T5" fmla="*/ 0 h 1478"/>
                <a:gd name="T6" fmla="*/ 959 w 1918"/>
                <a:gd name="T7" fmla="*/ 0 h 1478"/>
                <a:gd name="T8" fmla="*/ 0 w 1918"/>
                <a:gd name="T9" fmla="*/ 958 h 1478"/>
                <a:gd name="T10" fmla="*/ 0 w 1918"/>
                <a:gd name="T11" fmla="*/ 958 h 1478"/>
                <a:gd name="T12" fmla="*/ 152 w 1918"/>
                <a:gd name="T13" fmla="*/ 1477 h 1478"/>
                <a:gd name="T14" fmla="*/ 1765 w 1918"/>
                <a:gd name="T15" fmla="*/ 1477 h 1478"/>
                <a:gd name="T16" fmla="*/ 1765 w 1918"/>
                <a:gd name="T17" fmla="*/ 1477 h 1478"/>
                <a:gd name="T18" fmla="*/ 1917 w 1918"/>
                <a:gd name="T19" fmla="*/ 95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478">
                  <a:moveTo>
                    <a:pt x="1917" y="958"/>
                  </a:moveTo>
                  <a:lnTo>
                    <a:pt x="1917" y="958"/>
                  </a:lnTo>
                  <a:cubicBezTo>
                    <a:pt x="1917" y="429"/>
                    <a:pt x="1488" y="0"/>
                    <a:pt x="959" y="0"/>
                  </a:cubicBezTo>
                  <a:lnTo>
                    <a:pt x="959" y="0"/>
                  </a:lnTo>
                  <a:cubicBezTo>
                    <a:pt x="429" y="0"/>
                    <a:pt x="0" y="429"/>
                    <a:pt x="0" y="958"/>
                  </a:cubicBezTo>
                  <a:lnTo>
                    <a:pt x="0" y="958"/>
                  </a:lnTo>
                  <a:cubicBezTo>
                    <a:pt x="0" y="1149"/>
                    <a:pt x="56" y="1327"/>
                    <a:pt x="152" y="1477"/>
                  </a:cubicBezTo>
                  <a:lnTo>
                    <a:pt x="1765" y="1477"/>
                  </a:lnTo>
                  <a:lnTo>
                    <a:pt x="1765" y="1477"/>
                  </a:lnTo>
                  <a:cubicBezTo>
                    <a:pt x="1861" y="1327"/>
                    <a:pt x="1917" y="1149"/>
                    <a:pt x="1917" y="958"/>
                  </a:cubicBezTo>
                </a:path>
              </a:pathLst>
            </a:custGeom>
            <a:solidFill>
              <a:schemeClr val="accent1"/>
            </a:solidFill>
            <a:ln>
              <a:noFill/>
            </a:ln>
            <a:effectLst/>
          </p:spPr>
          <p:txBody>
            <a:bodyPr wrap="none" anchor="ctr"/>
            <a:lstStyle/>
            <a:p>
              <a:endParaRPr lang="en-US" sz="3599" dirty="0">
                <a:latin typeface="Poppins" pitchFamily="2" charset="77"/>
              </a:endParaRPr>
            </a:p>
          </p:txBody>
        </p:sp>
        <p:pic>
          <p:nvPicPr>
            <p:cNvPr id="1091" name="Graphic 1090" descr="Care with solid fill">
              <a:extLst>
                <a:ext uri="{FF2B5EF4-FFF2-40B4-BE49-F238E27FC236}">
                  <a16:creationId xmlns:a16="http://schemas.microsoft.com/office/drawing/2014/main" id="{C5B02622-78F0-E4D0-FF42-321D0AC1D9E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26949" y="4363050"/>
              <a:ext cx="1227927" cy="1227927"/>
            </a:xfrm>
            <a:prstGeom prst="rect">
              <a:avLst/>
            </a:prstGeom>
          </p:spPr>
        </p:pic>
      </p:grpSp>
      <p:grpSp>
        <p:nvGrpSpPr>
          <p:cNvPr id="1094" name="Group 1093">
            <a:extLst>
              <a:ext uri="{FF2B5EF4-FFF2-40B4-BE49-F238E27FC236}">
                <a16:creationId xmlns:a16="http://schemas.microsoft.com/office/drawing/2014/main" id="{9F550850-C8F0-E774-D42E-9650836DA3E2}"/>
              </a:ext>
            </a:extLst>
          </p:cNvPr>
          <p:cNvGrpSpPr/>
          <p:nvPr/>
        </p:nvGrpSpPr>
        <p:grpSpPr>
          <a:xfrm>
            <a:off x="992030" y="2466040"/>
            <a:ext cx="1552697" cy="1195753"/>
            <a:chOff x="1129695" y="2466040"/>
            <a:chExt cx="1552697" cy="1195753"/>
          </a:xfrm>
        </p:grpSpPr>
        <p:sp>
          <p:nvSpPr>
            <p:cNvPr id="1078" name="Freeform 91">
              <a:extLst>
                <a:ext uri="{FF2B5EF4-FFF2-40B4-BE49-F238E27FC236}">
                  <a16:creationId xmlns:a16="http://schemas.microsoft.com/office/drawing/2014/main" id="{F873EB0F-6FF4-AFEC-2345-46ABF1833817}"/>
                </a:ext>
              </a:extLst>
            </p:cNvPr>
            <p:cNvSpPr>
              <a:spLocks noChangeArrowheads="1"/>
            </p:cNvSpPr>
            <p:nvPr/>
          </p:nvSpPr>
          <p:spPr bwMode="auto">
            <a:xfrm>
              <a:off x="1129695" y="2466040"/>
              <a:ext cx="1552697" cy="1195753"/>
            </a:xfrm>
            <a:custGeom>
              <a:avLst/>
              <a:gdLst>
                <a:gd name="T0" fmla="*/ 1917 w 1918"/>
                <a:gd name="T1" fmla="*/ 959 h 1478"/>
                <a:gd name="T2" fmla="*/ 1917 w 1918"/>
                <a:gd name="T3" fmla="*/ 959 h 1478"/>
                <a:gd name="T4" fmla="*/ 959 w 1918"/>
                <a:gd name="T5" fmla="*/ 0 h 1478"/>
                <a:gd name="T6" fmla="*/ 959 w 1918"/>
                <a:gd name="T7" fmla="*/ 0 h 1478"/>
                <a:gd name="T8" fmla="*/ 0 w 1918"/>
                <a:gd name="T9" fmla="*/ 959 h 1478"/>
                <a:gd name="T10" fmla="*/ 0 w 1918"/>
                <a:gd name="T11" fmla="*/ 959 h 1478"/>
                <a:gd name="T12" fmla="*/ 152 w 1918"/>
                <a:gd name="T13" fmla="*/ 1477 h 1478"/>
                <a:gd name="T14" fmla="*/ 1765 w 1918"/>
                <a:gd name="T15" fmla="*/ 1477 h 1478"/>
                <a:gd name="T16" fmla="*/ 1765 w 1918"/>
                <a:gd name="T17" fmla="*/ 1477 h 1478"/>
                <a:gd name="T18" fmla="*/ 1917 w 1918"/>
                <a:gd name="T19" fmla="*/ 959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8" h="1478">
                  <a:moveTo>
                    <a:pt x="1917" y="959"/>
                  </a:moveTo>
                  <a:lnTo>
                    <a:pt x="1917" y="959"/>
                  </a:lnTo>
                  <a:cubicBezTo>
                    <a:pt x="1917" y="429"/>
                    <a:pt x="1488" y="0"/>
                    <a:pt x="959" y="0"/>
                  </a:cubicBezTo>
                  <a:lnTo>
                    <a:pt x="959" y="0"/>
                  </a:lnTo>
                  <a:cubicBezTo>
                    <a:pt x="429" y="0"/>
                    <a:pt x="0" y="429"/>
                    <a:pt x="0" y="959"/>
                  </a:cubicBezTo>
                  <a:lnTo>
                    <a:pt x="0" y="959"/>
                  </a:lnTo>
                  <a:cubicBezTo>
                    <a:pt x="0" y="1150"/>
                    <a:pt x="56" y="1327"/>
                    <a:pt x="152" y="1477"/>
                  </a:cubicBezTo>
                  <a:lnTo>
                    <a:pt x="1765" y="1477"/>
                  </a:lnTo>
                  <a:lnTo>
                    <a:pt x="1765" y="1477"/>
                  </a:lnTo>
                  <a:cubicBezTo>
                    <a:pt x="1862" y="1327"/>
                    <a:pt x="1917" y="1150"/>
                    <a:pt x="1917" y="959"/>
                  </a:cubicBezTo>
                </a:path>
              </a:pathLst>
            </a:custGeom>
            <a:solidFill>
              <a:schemeClr val="accent2"/>
            </a:solidFill>
            <a:ln>
              <a:noFill/>
            </a:ln>
            <a:effectLst/>
          </p:spPr>
          <p:txBody>
            <a:bodyPr wrap="none" anchor="ctr"/>
            <a:lstStyle/>
            <a:p>
              <a:endParaRPr lang="en-US" sz="3599" dirty="0">
                <a:latin typeface="Poppins" pitchFamily="2" charset="77"/>
              </a:endParaRPr>
            </a:p>
          </p:txBody>
        </p:sp>
        <p:pic>
          <p:nvPicPr>
            <p:cNvPr id="1093" name="Graphic 1092" descr="Shield Tick with solid fill">
              <a:extLst>
                <a:ext uri="{FF2B5EF4-FFF2-40B4-BE49-F238E27FC236}">
                  <a16:creationId xmlns:a16="http://schemas.microsoft.com/office/drawing/2014/main" id="{1D7472E4-9679-CB73-8E7B-5F1A5F1AD78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353912" y="2578496"/>
              <a:ext cx="1078655" cy="1078655"/>
            </a:xfrm>
            <a:prstGeom prst="rect">
              <a:avLst/>
            </a:prstGeom>
          </p:spPr>
        </p:pic>
      </p:grpSp>
      <p:sp>
        <p:nvSpPr>
          <p:cNvPr id="1099" name="TextBox 1098">
            <a:extLst>
              <a:ext uri="{FF2B5EF4-FFF2-40B4-BE49-F238E27FC236}">
                <a16:creationId xmlns:a16="http://schemas.microsoft.com/office/drawing/2014/main" id="{6E72866B-17B1-51F5-A58E-338D55FB995D}"/>
              </a:ext>
            </a:extLst>
          </p:cNvPr>
          <p:cNvSpPr txBox="1"/>
          <p:nvPr/>
        </p:nvSpPr>
        <p:spPr>
          <a:xfrm>
            <a:off x="2587768" y="2752941"/>
            <a:ext cx="4231015" cy="923330"/>
          </a:xfrm>
          <a:prstGeom prst="rect">
            <a:avLst/>
          </a:prstGeom>
          <a:noFill/>
        </p:spPr>
        <p:txBody>
          <a:bodyPr wrap="square">
            <a:spAutoFit/>
          </a:bodyPr>
          <a:lstStyle/>
          <a:p>
            <a:r>
              <a:rPr lang="en-GB" dirty="0"/>
              <a:t>Provides coverage for any trip that includes an overnight stay or a flight, whether in the UK or abroad.</a:t>
            </a:r>
          </a:p>
        </p:txBody>
      </p:sp>
      <p:sp>
        <p:nvSpPr>
          <p:cNvPr id="1102" name="TextBox 1101">
            <a:extLst>
              <a:ext uri="{FF2B5EF4-FFF2-40B4-BE49-F238E27FC236}">
                <a16:creationId xmlns:a16="http://schemas.microsoft.com/office/drawing/2014/main" id="{9B331CE1-E01E-B355-7645-B9F70CC2849C}"/>
              </a:ext>
            </a:extLst>
          </p:cNvPr>
          <p:cNvSpPr txBox="1"/>
          <p:nvPr/>
        </p:nvSpPr>
        <p:spPr>
          <a:xfrm>
            <a:off x="2595217" y="4744040"/>
            <a:ext cx="4403299" cy="923330"/>
          </a:xfrm>
          <a:prstGeom prst="rect">
            <a:avLst/>
          </a:prstGeom>
          <a:noFill/>
        </p:spPr>
        <p:txBody>
          <a:bodyPr wrap="square">
            <a:spAutoFit/>
          </a:bodyPr>
          <a:lstStyle/>
          <a:p>
            <a:r>
              <a:rPr lang="en-GB" dirty="0"/>
              <a:t>Provides practical support to help manage family responsibilities, particularly during unexpected situations.</a:t>
            </a:r>
          </a:p>
        </p:txBody>
      </p:sp>
    </p:spTree>
    <p:extLst>
      <p:ext uri="{BB962C8B-B14F-4D97-AF65-F5344CB8AC3E}">
        <p14:creationId xmlns:p14="http://schemas.microsoft.com/office/powerpoint/2010/main" val="3471018669"/>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41A0-E2F2-EE00-70DF-3A90477AB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9F629-A860-7C48-AD1D-2921C77630E7}"/>
              </a:ext>
            </a:extLst>
          </p:cNvPr>
          <p:cNvSpPr txBox="1">
            <a:spLocks/>
          </p:cNvSpPr>
          <p:nvPr/>
        </p:nvSpPr>
        <p:spPr>
          <a:xfrm>
            <a:off x="803275" y="1671403"/>
            <a:ext cx="4563205" cy="2758190"/>
          </a:xfrm>
          <a:prstGeom prst="rect">
            <a:avLst/>
          </a:prstGeom>
        </p:spPr>
        <p:txBody>
          <a:bodyPr lIns="0" tIns="0" rIns="0" bIns="0" anchor="b">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54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mj-cs"/>
              </a:rPr>
              <a:t>Travel pitfalls and debt traps</a:t>
            </a:r>
          </a:p>
        </p:txBody>
      </p:sp>
    </p:spTree>
    <p:extLst>
      <p:ext uri="{BB962C8B-B14F-4D97-AF65-F5344CB8AC3E}">
        <p14:creationId xmlns:p14="http://schemas.microsoft.com/office/powerpoint/2010/main" val="1203833613"/>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060E-CCF7-9861-E081-6E3C069FE7AB}"/>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D767DAFA-DCEA-4D55-1A4B-C398A1B1355E}"/>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cs typeface="+mn-cs"/>
              </a:rPr>
              <a:t>Borrowing</a:t>
            </a:r>
          </a:p>
        </p:txBody>
      </p:sp>
      <p:sp>
        <p:nvSpPr>
          <p:cNvPr id="4" name="TextBox 3">
            <a:extLst>
              <a:ext uri="{FF2B5EF4-FFF2-40B4-BE49-F238E27FC236}">
                <a16:creationId xmlns:a16="http://schemas.microsoft.com/office/drawing/2014/main" id="{E511AA91-4E07-7256-F555-077D8FCE1EF2}"/>
              </a:ext>
            </a:extLst>
          </p:cNvPr>
          <p:cNvSpPr txBox="1"/>
          <p:nvPr/>
        </p:nvSpPr>
        <p:spPr>
          <a:xfrm>
            <a:off x="695400" y="1613808"/>
            <a:ext cx="10585450" cy="369332"/>
          </a:xfrm>
          <a:prstGeom prst="rect">
            <a:avLst/>
          </a:prstGeom>
          <a:noFill/>
        </p:spPr>
        <p:txBody>
          <a:bodyPr wrap="square">
            <a:spAutoFit/>
          </a:bodyPr>
          <a:lstStyle/>
          <a:p>
            <a:r>
              <a:rPr lang="en-GB" dirty="0"/>
              <a:t>Credit cards, BNPL and overdrafts can all be used to fund a holiday — but may lead to debt</a:t>
            </a:r>
          </a:p>
        </p:txBody>
      </p:sp>
      <p:sp>
        <p:nvSpPr>
          <p:cNvPr id="24" name="Shape 51341">
            <a:extLst>
              <a:ext uri="{FF2B5EF4-FFF2-40B4-BE49-F238E27FC236}">
                <a16:creationId xmlns:a16="http://schemas.microsoft.com/office/drawing/2014/main" id="{743A091B-198F-D349-96F2-87E040FFD0B8}"/>
              </a:ext>
            </a:extLst>
          </p:cNvPr>
          <p:cNvSpPr/>
          <p:nvPr/>
        </p:nvSpPr>
        <p:spPr>
          <a:xfrm>
            <a:off x="5284643" y="2946462"/>
            <a:ext cx="1622712" cy="5886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8533" y="0"/>
                  <a:pt x="6267" y="1905"/>
                  <a:pt x="4537" y="5714"/>
                </a:cubicBezTo>
                <a:cubicBezTo>
                  <a:pt x="3087" y="8908"/>
                  <a:pt x="2252" y="12935"/>
                  <a:pt x="2018" y="17093"/>
                </a:cubicBezTo>
                <a:lnTo>
                  <a:pt x="4546" y="17093"/>
                </a:lnTo>
                <a:cubicBezTo>
                  <a:pt x="4779" y="14691"/>
                  <a:pt x="5361" y="12398"/>
                  <a:pt x="6296" y="10538"/>
                </a:cubicBezTo>
                <a:cubicBezTo>
                  <a:pt x="7540" y="8061"/>
                  <a:pt x="9169" y="6824"/>
                  <a:pt x="10800" y="6824"/>
                </a:cubicBezTo>
                <a:cubicBezTo>
                  <a:pt x="12431" y="6824"/>
                  <a:pt x="14062" y="8061"/>
                  <a:pt x="15306" y="10538"/>
                </a:cubicBezTo>
                <a:cubicBezTo>
                  <a:pt x="16241" y="12398"/>
                  <a:pt x="16824" y="14691"/>
                  <a:pt x="17056" y="17093"/>
                </a:cubicBezTo>
                <a:lnTo>
                  <a:pt x="19585" y="17093"/>
                </a:lnTo>
                <a:cubicBezTo>
                  <a:pt x="19350" y="12935"/>
                  <a:pt x="18515" y="8908"/>
                  <a:pt x="17065" y="5714"/>
                </a:cubicBezTo>
                <a:cubicBezTo>
                  <a:pt x="15335" y="1905"/>
                  <a:pt x="13067" y="0"/>
                  <a:pt x="10800" y="0"/>
                </a:cubicBezTo>
                <a:close/>
                <a:moveTo>
                  <a:pt x="0" y="18587"/>
                </a:moveTo>
                <a:lnTo>
                  <a:pt x="0" y="21600"/>
                </a:lnTo>
                <a:lnTo>
                  <a:pt x="6380" y="21600"/>
                </a:lnTo>
                <a:lnTo>
                  <a:pt x="6380" y="18587"/>
                </a:lnTo>
                <a:lnTo>
                  <a:pt x="0" y="18587"/>
                </a:lnTo>
                <a:close/>
                <a:moveTo>
                  <a:pt x="15220" y="18587"/>
                </a:moveTo>
                <a:lnTo>
                  <a:pt x="15220" y="21600"/>
                </a:lnTo>
                <a:lnTo>
                  <a:pt x="21600" y="21600"/>
                </a:lnTo>
                <a:lnTo>
                  <a:pt x="21600" y="18587"/>
                </a:lnTo>
                <a:lnTo>
                  <a:pt x="15220" y="18587"/>
                </a:lnTo>
                <a:close/>
              </a:path>
            </a:pathLst>
          </a:custGeom>
          <a:solidFill>
            <a:schemeClr val="bg1">
              <a:lumMod val="50000"/>
            </a:schemeClr>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25" name="Shape 51342">
            <a:extLst>
              <a:ext uri="{FF2B5EF4-FFF2-40B4-BE49-F238E27FC236}">
                <a16:creationId xmlns:a16="http://schemas.microsoft.com/office/drawing/2014/main" id="{8E4136A8-CC2B-5B41-BA4A-2697F49E4641}"/>
              </a:ext>
            </a:extLst>
          </p:cNvPr>
          <p:cNvSpPr/>
          <p:nvPr/>
        </p:nvSpPr>
        <p:spPr>
          <a:xfrm>
            <a:off x="4367588" y="3577613"/>
            <a:ext cx="1151720" cy="1251437"/>
          </a:xfrm>
          <a:custGeom>
            <a:avLst/>
            <a:gdLst/>
            <a:ahLst/>
            <a:cxnLst>
              <a:cxn ang="0">
                <a:pos x="wd2" y="hd2"/>
              </a:cxn>
              <a:cxn ang="5400000">
                <a:pos x="wd2" y="hd2"/>
              </a:cxn>
              <a:cxn ang="10800000">
                <a:pos x="wd2" y="hd2"/>
              </a:cxn>
              <a:cxn ang="16200000">
                <a:pos x="wd2" y="hd2"/>
              </a:cxn>
            </a:cxnLst>
            <a:rect l="0" t="0" r="r" b="b"/>
            <a:pathLst>
              <a:path w="21600" h="21600" extrusionOk="0">
                <a:moveTo>
                  <a:pt x="10258" y="0"/>
                </a:moveTo>
                <a:cubicBezTo>
                  <a:pt x="8782" y="0"/>
                  <a:pt x="7672" y="0"/>
                  <a:pt x="6733" y="58"/>
                </a:cubicBezTo>
                <a:cubicBezTo>
                  <a:pt x="5794" y="116"/>
                  <a:pt x="5028" y="232"/>
                  <a:pt x="4239" y="462"/>
                </a:cubicBezTo>
                <a:cubicBezTo>
                  <a:pt x="3371" y="753"/>
                  <a:pt x="2595" y="1212"/>
                  <a:pt x="1957" y="1799"/>
                </a:cubicBezTo>
                <a:cubicBezTo>
                  <a:pt x="1318" y="2386"/>
                  <a:pt x="818" y="3100"/>
                  <a:pt x="502" y="3898"/>
                </a:cubicBezTo>
                <a:cubicBezTo>
                  <a:pt x="251" y="4628"/>
                  <a:pt x="125" y="5337"/>
                  <a:pt x="63" y="6202"/>
                </a:cubicBezTo>
                <a:cubicBezTo>
                  <a:pt x="0" y="7066"/>
                  <a:pt x="0" y="8087"/>
                  <a:pt x="0" y="9440"/>
                </a:cubicBezTo>
                <a:lnTo>
                  <a:pt x="0" y="15344"/>
                </a:lnTo>
                <a:cubicBezTo>
                  <a:pt x="200" y="15450"/>
                  <a:pt x="391" y="15560"/>
                  <a:pt x="596" y="15665"/>
                </a:cubicBezTo>
                <a:cubicBezTo>
                  <a:pt x="6611" y="18746"/>
                  <a:pt x="13910" y="20683"/>
                  <a:pt x="21600" y="21600"/>
                </a:cubicBezTo>
                <a:lnTo>
                  <a:pt x="21600" y="0"/>
                </a:lnTo>
                <a:lnTo>
                  <a:pt x="10305" y="0"/>
                </a:lnTo>
                <a:lnTo>
                  <a:pt x="10258" y="0"/>
                </a:lnTo>
                <a:close/>
              </a:path>
            </a:pathLst>
          </a:custGeom>
          <a:solidFill>
            <a:schemeClr val="accent1"/>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26" name="Shape 51343">
            <a:extLst>
              <a:ext uri="{FF2B5EF4-FFF2-40B4-BE49-F238E27FC236}">
                <a16:creationId xmlns:a16="http://schemas.microsoft.com/office/drawing/2014/main" id="{13ABFD5D-D088-4644-8985-A1E1EAA14AFF}"/>
              </a:ext>
            </a:extLst>
          </p:cNvPr>
          <p:cNvSpPr/>
          <p:nvPr/>
        </p:nvSpPr>
        <p:spPr>
          <a:xfrm>
            <a:off x="6672690" y="3577613"/>
            <a:ext cx="1151721" cy="12514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7689" y="20681"/>
                  <a:pt x="14988" y="18742"/>
                  <a:pt x="21004" y="15665"/>
                </a:cubicBezTo>
                <a:cubicBezTo>
                  <a:pt x="21210" y="15560"/>
                  <a:pt x="21400" y="15450"/>
                  <a:pt x="21600" y="15344"/>
                </a:cubicBezTo>
                <a:lnTo>
                  <a:pt x="21600" y="9483"/>
                </a:lnTo>
                <a:cubicBezTo>
                  <a:pt x="21600" y="8109"/>
                  <a:pt x="21600" y="7078"/>
                  <a:pt x="21537" y="6208"/>
                </a:cubicBezTo>
                <a:cubicBezTo>
                  <a:pt x="21475" y="5337"/>
                  <a:pt x="21349" y="4628"/>
                  <a:pt x="21098" y="3898"/>
                </a:cubicBezTo>
                <a:cubicBezTo>
                  <a:pt x="20782" y="3100"/>
                  <a:pt x="20282" y="2386"/>
                  <a:pt x="19643" y="1799"/>
                </a:cubicBezTo>
                <a:cubicBezTo>
                  <a:pt x="19005" y="1212"/>
                  <a:pt x="18229" y="753"/>
                  <a:pt x="17361" y="462"/>
                </a:cubicBezTo>
                <a:cubicBezTo>
                  <a:pt x="16568" y="231"/>
                  <a:pt x="15798" y="115"/>
                  <a:pt x="14860" y="58"/>
                </a:cubicBezTo>
                <a:cubicBezTo>
                  <a:pt x="13921" y="0"/>
                  <a:pt x="12813" y="0"/>
                  <a:pt x="11342" y="0"/>
                </a:cubicBezTo>
                <a:lnTo>
                  <a:pt x="0" y="0"/>
                </a:lnTo>
                <a:close/>
              </a:path>
            </a:pathLst>
          </a:custGeom>
          <a:solidFill>
            <a:schemeClr val="accent3"/>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27" name="Shape 51344">
            <a:extLst>
              <a:ext uri="{FF2B5EF4-FFF2-40B4-BE49-F238E27FC236}">
                <a16:creationId xmlns:a16="http://schemas.microsoft.com/office/drawing/2014/main" id="{5ABF1B08-5093-654B-B2CB-C069ECAB0F00}"/>
              </a:ext>
            </a:extLst>
          </p:cNvPr>
          <p:cNvSpPr/>
          <p:nvPr/>
        </p:nvSpPr>
        <p:spPr>
          <a:xfrm>
            <a:off x="4367588" y="4522422"/>
            <a:ext cx="1151720" cy="14483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406"/>
                </a:lnTo>
                <a:cubicBezTo>
                  <a:pt x="0" y="14594"/>
                  <a:pt x="0" y="15484"/>
                  <a:pt x="63" y="16235"/>
                </a:cubicBezTo>
                <a:cubicBezTo>
                  <a:pt x="125" y="16987"/>
                  <a:pt x="251" y="17599"/>
                  <a:pt x="502" y="18229"/>
                </a:cubicBezTo>
                <a:cubicBezTo>
                  <a:pt x="818" y="18919"/>
                  <a:pt x="1318" y="19536"/>
                  <a:pt x="1957" y="20043"/>
                </a:cubicBezTo>
                <a:cubicBezTo>
                  <a:pt x="2595" y="20550"/>
                  <a:pt x="3371" y="20947"/>
                  <a:pt x="4239" y="21198"/>
                </a:cubicBezTo>
                <a:cubicBezTo>
                  <a:pt x="5032" y="21398"/>
                  <a:pt x="5802" y="21499"/>
                  <a:pt x="6740" y="21549"/>
                </a:cubicBezTo>
                <a:cubicBezTo>
                  <a:pt x="7679" y="21600"/>
                  <a:pt x="8787" y="21600"/>
                  <a:pt x="10258" y="21600"/>
                </a:cubicBezTo>
                <a:lnTo>
                  <a:pt x="21600" y="21600"/>
                </a:lnTo>
                <a:lnTo>
                  <a:pt x="21600" y="5279"/>
                </a:lnTo>
                <a:cubicBezTo>
                  <a:pt x="17652" y="4863"/>
                  <a:pt x="13805" y="4214"/>
                  <a:pt x="10169" y="3334"/>
                </a:cubicBezTo>
                <a:cubicBezTo>
                  <a:pt x="6533" y="2454"/>
                  <a:pt x="3107" y="1342"/>
                  <a:pt x="0" y="0"/>
                </a:cubicBezTo>
                <a:close/>
              </a:path>
            </a:pathLst>
          </a:custGeom>
          <a:solidFill>
            <a:schemeClr val="tx2">
              <a:lumMod val="60000"/>
              <a:lumOff val="40000"/>
            </a:schemeClr>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28" name="Shape 51345">
            <a:extLst>
              <a:ext uri="{FF2B5EF4-FFF2-40B4-BE49-F238E27FC236}">
                <a16:creationId xmlns:a16="http://schemas.microsoft.com/office/drawing/2014/main" id="{51C04644-2EE2-514C-8CC6-C66049304A18}"/>
              </a:ext>
            </a:extLst>
          </p:cNvPr>
          <p:cNvSpPr/>
          <p:nvPr/>
        </p:nvSpPr>
        <p:spPr>
          <a:xfrm>
            <a:off x="6672690" y="4522422"/>
            <a:ext cx="1151721" cy="14483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493" y="1342"/>
                  <a:pt x="15067" y="2454"/>
                  <a:pt x="11431" y="3334"/>
                </a:cubicBezTo>
                <a:cubicBezTo>
                  <a:pt x="7795" y="4214"/>
                  <a:pt x="3948" y="4863"/>
                  <a:pt x="0" y="5279"/>
                </a:cubicBezTo>
                <a:lnTo>
                  <a:pt x="0" y="21600"/>
                </a:lnTo>
                <a:lnTo>
                  <a:pt x="11295" y="21600"/>
                </a:lnTo>
                <a:cubicBezTo>
                  <a:pt x="12789" y="21600"/>
                  <a:pt x="13909" y="21600"/>
                  <a:pt x="14853" y="21549"/>
                </a:cubicBezTo>
                <a:cubicBezTo>
                  <a:pt x="15798" y="21499"/>
                  <a:pt x="16568" y="21398"/>
                  <a:pt x="17361" y="21198"/>
                </a:cubicBezTo>
                <a:cubicBezTo>
                  <a:pt x="18229" y="20947"/>
                  <a:pt x="19005" y="20550"/>
                  <a:pt x="19643" y="20043"/>
                </a:cubicBezTo>
                <a:cubicBezTo>
                  <a:pt x="20282" y="19536"/>
                  <a:pt x="20782" y="18919"/>
                  <a:pt x="21098" y="18229"/>
                </a:cubicBezTo>
                <a:cubicBezTo>
                  <a:pt x="21349" y="17599"/>
                  <a:pt x="21475" y="16986"/>
                  <a:pt x="21537" y="16239"/>
                </a:cubicBezTo>
                <a:cubicBezTo>
                  <a:pt x="21600" y="15492"/>
                  <a:pt x="21600" y="14610"/>
                  <a:pt x="21600" y="13441"/>
                </a:cubicBezTo>
                <a:lnTo>
                  <a:pt x="21600" y="0"/>
                </a:lnTo>
                <a:close/>
              </a:path>
            </a:pathLst>
          </a:custGeom>
          <a:solidFill>
            <a:schemeClr val="accent6"/>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29" name="Shape 51346">
            <a:extLst>
              <a:ext uri="{FF2B5EF4-FFF2-40B4-BE49-F238E27FC236}">
                <a16:creationId xmlns:a16="http://schemas.microsoft.com/office/drawing/2014/main" id="{6F707F89-DB55-D54E-AFF6-B09EF507E456}"/>
              </a:ext>
            </a:extLst>
          </p:cNvPr>
          <p:cNvSpPr/>
          <p:nvPr/>
        </p:nvSpPr>
        <p:spPr>
          <a:xfrm>
            <a:off x="5569997" y="3577664"/>
            <a:ext cx="1052004" cy="12808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205"/>
                </a:lnTo>
                <a:cubicBezTo>
                  <a:pt x="1857" y="21384"/>
                  <a:pt x="3730" y="21514"/>
                  <a:pt x="5613" y="21600"/>
                </a:cubicBezTo>
                <a:lnTo>
                  <a:pt x="5613" y="20524"/>
                </a:lnTo>
                <a:cubicBezTo>
                  <a:pt x="5613" y="19727"/>
                  <a:pt x="5615" y="19322"/>
                  <a:pt x="5780" y="18893"/>
                </a:cubicBezTo>
                <a:cubicBezTo>
                  <a:pt x="5989" y="18423"/>
                  <a:pt x="6437" y="18052"/>
                  <a:pt x="7009" y="17881"/>
                </a:cubicBezTo>
                <a:cubicBezTo>
                  <a:pt x="7528" y="17746"/>
                  <a:pt x="8024" y="17746"/>
                  <a:pt x="8995" y="17746"/>
                </a:cubicBezTo>
                <a:lnTo>
                  <a:pt x="9012" y="17746"/>
                </a:lnTo>
                <a:lnTo>
                  <a:pt x="12605" y="17746"/>
                </a:lnTo>
                <a:cubicBezTo>
                  <a:pt x="13575" y="17746"/>
                  <a:pt x="14068" y="17745"/>
                  <a:pt x="14591" y="17881"/>
                </a:cubicBezTo>
                <a:cubicBezTo>
                  <a:pt x="15163" y="18052"/>
                  <a:pt x="15611" y="18423"/>
                  <a:pt x="15820" y="18893"/>
                </a:cubicBezTo>
                <a:cubicBezTo>
                  <a:pt x="15985" y="19322"/>
                  <a:pt x="15987" y="19726"/>
                  <a:pt x="15987" y="20535"/>
                </a:cubicBezTo>
                <a:lnTo>
                  <a:pt x="15987" y="21600"/>
                </a:lnTo>
                <a:cubicBezTo>
                  <a:pt x="17870" y="21514"/>
                  <a:pt x="19743" y="21384"/>
                  <a:pt x="21600" y="21205"/>
                </a:cubicBezTo>
                <a:lnTo>
                  <a:pt x="21600" y="0"/>
                </a:lnTo>
                <a:lnTo>
                  <a:pt x="0" y="0"/>
                </a:lnTo>
                <a:close/>
              </a:path>
            </a:pathLst>
          </a:custGeom>
          <a:solidFill>
            <a:schemeClr val="accent2"/>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31" name="Shape 51348">
            <a:extLst>
              <a:ext uri="{FF2B5EF4-FFF2-40B4-BE49-F238E27FC236}">
                <a16:creationId xmlns:a16="http://schemas.microsoft.com/office/drawing/2014/main" id="{9B4ED4E6-E838-D349-BE4A-A69C8E0EF783}"/>
              </a:ext>
            </a:extLst>
          </p:cNvPr>
          <p:cNvSpPr/>
          <p:nvPr/>
        </p:nvSpPr>
        <p:spPr>
          <a:xfrm>
            <a:off x="5569997" y="4882563"/>
            <a:ext cx="1052004" cy="10882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0672" y="108"/>
                  <a:pt x="19739" y="201"/>
                  <a:pt x="18803" y="280"/>
                </a:cubicBezTo>
                <a:cubicBezTo>
                  <a:pt x="17867" y="359"/>
                  <a:pt x="16928" y="423"/>
                  <a:pt x="15987" y="475"/>
                </a:cubicBezTo>
                <a:lnTo>
                  <a:pt x="15987" y="689"/>
                </a:lnTo>
                <a:cubicBezTo>
                  <a:pt x="15987" y="1158"/>
                  <a:pt x="15986" y="1511"/>
                  <a:pt x="15965" y="1810"/>
                </a:cubicBezTo>
                <a:cubicBezTo>
                  <a:pt x="15944" y="2108"/>
                  <a:pt x="15902" y="2353"/>
                  <a:pt x="15820" y="2606"/>
                </a:cubicBezTo>
                <a:cubicBezTo>
                  <a:pt x="15715" y="2883"/>
                  <a:pt x="15551" y="3130"/>
                  <a:pt x="15342" y="3333"/>
                </a:cubicBezTo>
                <a:cubicBezTo>
                  <a:pt x="15132" y="3537"/>
                  <a:pt x="14877" y="3696"/>
                  <a:pt x="14591" y="3797"/>
                </a:cubicBezTo>
                <a:cubicBezTo>
                  <a:pt x="14330" y="3877"/>
                  <a:pt x="14075" y="3917"/>
                  <a:pt x="13763" y="3938"/>
                </a:cubicBezTo>
                <a:cubicBezTo>
                  <a:pt x="13450" y="3958"/>
                  <a:pt x="13080" y="3958"/>
                  <a:pt x="12588" y="3958"/>
                </a:cubicBezTo>
                <a:lnTo>
                  <a:pt x="8995" y="3958"/>
                </a:lnTo>
                <a:cubicBezTo>
                  <a:pt x="8510" y="3958"/>
                  <a:pt x="8144" y="3958"/>
                  <a:pt x="7834" y="3938"/>
                </a:cubicBezTo>
                <a:cubicBezTo>
                  <a:pt x="7524" y="3917"/>
                  <a:pt x="7270" y="3877"/>
                  <a:pt x="7009" y="3797"/>
                </a:cubicBezTo>
                <a:cubicBezTo>
                  <a:pt x="6723" y="3696"/>
                  <a:pt x="6468" y="3537"/>
                  <a:pt x="6258" y="3333"/>
                </a:cubicBezTo>
                <a:cubicBezTo>
                  <a:pt x="6049" y="3130"/>
                  <a:pt x="5885" y="2883"/>
                  <a:pt x="5780" y="2606"/>
                </a:cubicBezTo>
                <a:cubicBezTo>
                  <a:pt x="5698" y="2353"/>
                  <a:pt x="5656" y="2108"/>
                  <a:pt x="5635" y="1807"/>
                </a:cubicBezTo>
                <a:cubicBezTo>
                  <a:pt x="5614" y="1506"/>
                  <a:pt x="5613" y="1149"/>
                  <a:pt x="5613" y="673"/>
                </a:cubicBezTo>
                <a:lnTo>
                  <a:pt x="5613" y="475"/>
                </a:lnTo>
                <a:cubicBezTo>
                  <a:pt x="4672" y="423"/>
                  <a:pt x="3733" y="359"/>
                  <a:pt x="2797" y="280"/>
                </a:cubicBezTo>
                <a:cubicBezTo>
                  <a:pt x="1861" y="201"/>
                  <a:pt x="928" y="108"/>
                  <a:pt x="0" y="0"/>
                </a:cubicBezTo>
                <a:close/>
              </a:path>
            </a:pathLst>
          </a:custGeom>
          <a:solidFill>
            <a:schemeClr val="accent5"/>
          </a:solidFill>
          <a:ln w="12700" cap="flat">
            <a:noFill/>
            <a:miter lim="400000"/>
          </a:ln>
          <a:effectLst/>
        </p:spPr>
        <p:txBody>
          <a:bodyPr wrap="square" lIns="0" tIns="0" rIns="0" bIns="0" numCol="1" anchor="t">
            <a:noAutofit/>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sz="5063" dirty="0">
              <a:latin typeface="Nunito Sans ExtraLight" pitchFamily="2" charset="77"/>
            </a:endParaRPr>
          </a:p>
        </p:txBody>
      </p:sp>
      <p:sp>
        <p:nvSpPr>
          <p:cNvPr id="32" name="Freeform 965">
            <a:extLst>
              <a:ext uri="{FF2B5EF4-FFF2-40B4-BE49-F238E27FC236}">
                <a16:creationId xmlns:a16="http://schemas.microsoft.com/office/drawing/2014/main" id="{6881FA40-1342-3048-B8F7-795593F3D8EF}"/>
              </a:ext>
            </a:extLst>
          </p:cNvPr>
          <p:cNvSpPr>
            <a:spLocks noChangeArrowheads="1"/>
          </p:cNvSpPr>
          <p:nvPr/>
        </p:nvSpPr>
        <p:spPr bwMode="auto">
          <a:xfrm>
            <a:off x="4692532" y="3823395"/>
            <a:ext cx="501833" cy="501835"/>
          </a:xfrm>
          <a:custGeom>
            <a:avLst/>
            <a:gdLst>
              <a:gd name="T0" fmla="*/ 66522 w 293327"/>
              <a:gd name="T1" fmla="*/ 253326 h 293760"/>
              <a:gd name="T2" fmla="*/ 87453 w 293327"/>
              <a:gd name="T3" fmla="*/ 253326 h 293760"/>
              <a:gd name="T4" fmla="*/ 152092 w 293327"/>
              <a:gd name="T5" fmla="*/ 222495 h 293760"/>
              <a:gd name="T6" fmla="*/ 272680 w 293327"/>
              <a:gd name="T7" fmla="*/ 284758 h 293760"/>
              <a:gd name="T8" fmla="*/ 286078 w 293327"/>
              <a:gd name="T9" fmla="*/ 222495 h 293760"/>
              <a:gd name="T10" fmla="*/ 218469 w 293327"/>
              <a:gd name="T11" fmla="*/ 33025 h 293760"/>
              <a:gd name="T12" fmla="*/ 218469 w 293327"/>
              <a:gd name="T13" fmla="*/ 53108 h 293760"/>
              <a:gd name="T14" fmla="*/ 218469 w 293327"/>
              <a:gd name="T15" fmla="*/ 33025 h 293760"/>
              <a:gd name="T16" fmla="*/ 237637 w 293327"/>
              <a:gd name="T17" fmla="*/ 42887 h 293760"/>
              <a:gd name="T18" fmla="*/ 199658 w 293327"/>
              <a:gd name="T19" fmla="*/ 42887 h 293760"/>
              <a:gd name="T20" fmla="*/ 22450 w 293327"/>
              <a:gd name="T21" fmla="*/ 9432 h 293760"/>
              <a:gd name="T22" fmla="*/ 9053 w 293327"/>
              <a:gd name="T23" fmla="*/ 71693 h 293760"/>
              <a:gd name="T24" fmla="*/ 136883 w 293327"/>
              <a:gd name="T25" fmla="*/ 9432 h 293760"/>
              <a:gd name="T26" fmla="*/ 219524 w 293327"/>
              <a:gd name="T27" fmla="*/ 9010 h 293760"/>
              <a:gd name="T28" fmla="*/ 184522 w 293327"/>
              <a:gd name="T29" fmla="*/ 43601 h 293760"/>
              <a:gd name="T30" fmla="*/ 219524 w 293327"/>
              <a:gd name="T31" fmla="*/ 92970 h 293760"/>
              <a:gd name="T32" fmla="*/ 254527 w 293327"/>
              <a:gd name="T33" fmla="*/ 43601 h 293760"/>
              <a:gd name="T34" fmla="*/ 219524 w 293327"/>
              <a:gd name="T35" fmla="*/ 9010 h 293760"/>
              <a:gd name="T36" fmla="*/ 177441 w 293327"/>
              <a:gd name="T37" fmla="*/ 433 h 293760"/>
              <a:gd name="T38" fmla="*/ 177441 w 293327"/>
              <a:gd name="T39" fmla="*/ 9432 h 293760"/>
              <a:gd name="T40" fmla="*/ 86910 w 293327"/>
              <a:gd name="T41" fmla="*/ 71693 h 293760"/>
              <a:gd name="T42" fmla="*/ 152092 w 293327"/>
              <a:gd name="T43" fmla="*/ 76012 h 293760"/>
              <a:gd name="T44" fmla="*/ 147385 w 293327"/>
              <a:gd name="T45" fmla="*/ 122082 h 293760"/>
              <a:gd name="T46" fmla="*/ 143039 w 293327"/>
              <a:gd name="T47" fmla="*/ 80331 h 293760"/>
              <a:gd name="T48" fmla="*/ 80391 w 293327"/>
              <a:gd name="T49" fmla="*/ 117403 h 293760"/>
              <a:gd name="T50" fmla="*/ 71701 w 293327"/>
              <a:gd name="T51" fmla="*/ 117403 h 293760"/>
              <a:gd name="T52" fmla="*/ 9053 w 293327"/>
              <a:gd name="T53" fmla="*/ 80331 h 293760"/>
              <a:gd name="T54" fmla="*/ 46353 w 293327"/>
              <a:gd name="T55" fmla="*/ 142597 h 293760"/>
              <a:gd name="T56" fmla="*/ 46353 w 293327"/>
              <a:gd name="T57" fmla="*/ 151593 h 293760"/>
              <a:gd name="T58" fmla="*/ 9053 w 293327"/>
              <a:gd name="T59" fmla="*/ 213499 h 293760"/>
              <a:gd name="T60" fmla="*/ 50697 w 293327"/>
              <a:gd name="T61" fmla="*/ 218177 h 293760"/>
              <a:gd name="T62" fmla="*/ 9053 w 293327"/>
              <a:gd name="T63" fmla="*/ 222495 h 293760"/>
              <a:gd name="T64" fmla="*/ 22450 w 293327"/>
              <a:gd name="T65" fmla="*/ 284758 h 293760"/>
              <a:gd name="T66" fmla="*/ 143039 w 293327"/>
              <a:gd name="T67" fmla="*/ 222495 h 293760"/>
              <a:gd name="T68" fmla="*/ 101395 w 293327"/>
              <a:gd name="T69" fmla="*/ 218177 h 293760"/>
              <a:gd name="T70" fmla="*/ 143039 w 293327"/>
              <a:gd name="T71" fmla="*/ 213499 h 293760"/>
              <a:gd name="T72" fmla="*/ 147385 w 293327"/>
              <a:gd name="T73" fmla="*/ 172108 h 293760"/>
              <a:gd name="T74" fmla="*/ 152092 w 293327"/>
              <a:gd name="T75" fmla="*/ 213499 h 293760"/>
              <a:gd name="T76" fmla="*/ 214740 w 293327"/>
              <a:gd name="T77" fmla="*/ 176788 h 293760"/>
              <a:gd name="T78" fmla="*/ 223793 w 293327"/>
              <a:gd name="T79" fmla="*/ 176788 h 293760"/>
              <a:gd name="T80" fmla="*/ 286078 w 293327"/>
              <a:gd name="T81" fmla="*/ 213499 h 293760"/>
              <a:gd name="T82" fmla="*/ 248780 w 293327"/>
              <a:gd name="T83" fmla="*/ 151593 h 293760"/>
              <a:gd name="T84" fmla="*/ 248780 w 293327"/>
              <a:gd name="T85" fmla="*/ 142597 h 293760"/>
              <a:gd name="T86" fmla="*/ 286078 w 293327"/>
              <a:gd name="T87" fmla="*/ 22745 h 293760"/>
              <a:gd name="T88" fmla="*/ 260730 w 293327"/>
              <a:gd name="T89" fmla="*/ 9432 h 293760"/>
              <a:gd name="T90" fmla="*/ 260730 w 293327"/>
              <a:gd name="T91" fmla="*/ 433 h 293760"/>
              <a:gd name="T92" fmla="*/ 295131 w 293327"/>
              <a:gd name="T93" fmla="*/ 22745 h 293760"/>
              <a:gd name="T94" fmla="*/ 272680 w 293327"/>
              <a:gd name="T95" fmla="*/ 293397 h 293760"/>
              <a:gd name="T96" fmla="*/ 0 w 293327"/>
              <a:gd name="T97" fmla="*/ 271440 h 293760"/>
              <a:gd name="T98" fmla="*/ 22450 w 293327"/>
              <a:gd name="T99" fmla="*/ 433 h 293760"/>
              <a:gd name="T100" fmla="*/ 250558 w 293327"/>
              <a:gd name="T101" fmla="*/ 12973 h 293760"/>
              <a:gd name="T102" fmla="*/ 250558 w 293327"/>
              <a:gd name="T103" fmla="*/ 74952 h 293760"/>
              <a:gd name="T104" fmla="*/ 224216 w 293327"/>
              <a:gd name="T105" fmla="*/ 146664 h 293760"/>
              <a:gd name="T106" fmla="*/ 81318 w 293327"/>
              <a:gd name="T107" fmla="*/ 151346 h 293760"/>
              <a:gd name="T108" fmla="*/ 96113 w 293327"/>
              <a:gd name="T109" fmla="*/ 253326 h 293760"/>
              <a:gd name="T110" fmla="*/ 57500 w 293327"/>
              <a:gd name="T111" fmla="*/ 253326 h 293760"/>
              <a:gd name="T112" fmla="*/ 72658 w 293327"/>
              <a:gd name="T113" fmla="*/ 146664 h 293760"/>
              <a:gd name="T114" fmla="*/ 215193 w 293327"/>
              <a:gd name="T115" fmla="*/ 142339 h 293760"/>
              <a:gd name="T116" fmla="*/ 188491 w 293327"/>
              <a:gd name="T117" fmla="*/ 74952 h 293760"/>
              <a:gd name="T118" fmla="*/ 188491 w 293327"/>
              <a:gd name="T119" fmla="*/ 12973 h 2937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327" h="293760">
                <a:moveTo>
                  <a:pt x="76517" y="243537"/>
                </a:moveTo>
                <a:cubicBezTo>
                  <a:pt x="70779" y="243537"/>
                  <a:pt x="66116" y="247867"/>
                  <a:pt x="66116" y="253639"/>
                </a:cubicBezTo>
                <a:cubicBezTo>
                  <a:pt x="66116" y="259412"/>
                  <a:pt x="70779" y="264102"/>
                  <a:pt x="76517" y="264102"/>
                </a:cubicBezTo>
                <a:cubicBezTo>
                  <a:pt x="82255" y="264102"/>
                  <a:pt x="86918" y="259412"/>
                  <a:pt x="86918" y="253639"/>
                </a:cubicBezTo>
                <a:cubicBezTo>
                  <a:pt x="86918" y="247867"/>
                  <a:pt x="82255" y="243537"/>
                  <a:pt x="76517" y="243537"/>
                </a:cubicBezTo>
                <a:close/>
                <a:moveTo>
                  <a:pt x="151162" y="222770"/>
                </a:moveTo>
                <a:lnTo>
                  <a:pt x="151162" y="285111"/>
                </a:lnTo>
                <a:lnTo>
                  <a:pt x="271013" y="285111"/>
                </a:lnTo>
                <a:cubicBezTo>
                  <a:pt x="278211" y="285111"/>
                  <a:pt x="284329" y="278985"/>
                  <a:pt x="284329" y="271778"/>
                </a:cubicBezTo>
                <a:lnTo>
                  <a:pt x="284329" y="222770"/>
                </a:lnTo>
                <a:lnTo>
                  <a:pt x="151162" y="222770"/>
                </a:lnTo>
                <a:close/>
                <a:moveTo>
                  <a:pt x="217134" y="33065"/>
                </a:moveTo>
                <a:cubicBezTo>
                  <a:pt x="211490" y="33065"/>
                  <a:pt x="206904" y="37298"/>
                  <a:pt x="206904" y="42942"/>
                </a:cubicBezTo>
                <a:cubicBezTo>
                  <a:pt x="206904" y="48587"/>
                  <a:pt x="211490" y="53173"/>
                  <a:pt x="217134" y="53173"/>
                </a:cubicBezTo>
                <a:cubicBezTo>
                  <a:pt x="222779" y="53173"/>
                  <a:pt x="227365" y="48587"/>
                  <a:pt x="227365" y="42942"/>
                </a:cubicBezTo>
                <a:cubicBezTo>
                  <a:pt x="227365" y="37298"/>
                  <a:pt x="222779" y="33065"/>
                  <a:pt x="217134" y="33065"/>
                </a:cubicBezTo>
                <a:close/>
                <a:moveTo>
                  <a:pt x="217134" y="24245"/>
                </a:moveTo>
                <a:cubicBezTo>
                  <a:pt x="227365" y="24245"/>
                  <a:pt x="236184" y="32712"/>
                  <a:pt x="236184" y="42942"/>
                </a:cubicBezTo>
                <a:cubicBezTo>
                  <a:pt x="236184" y="53526"/>
                  <a:pt x="227365" y="61992"/>
                  <a:pt x="217134" y="61992"/>
                </a:cubicBezTo>
                <a:cubicBezTo>
                  <a:pt x="206551" y="61992"/>
                  <a:pt x="198437" y="53526"/>
                  <a:pt x="198437" y="42942"/>
                </a:cubicBezTo>
                <a:cubicBezTo>
                  <a:pt x="198437" y="32712"/>
                  <a:pt x="206551" y="24245"/>
                  <a:pt x="217134" y="24245"/>
                </a:cubicBezTo>
                <a:close/>
                <a:moveTo>
                  <a:pt x="22314" y="9442"/>
                </a:moveTo>
                <a:cubicBezTo>
                  <a:pt x="15116" y="9442"/>
                  <a:pt x="8998" y="15208"/>
                  <a:pt x="8998" y="22775"/>
                </a:cubicBezTo>
                <a:lnTo>
                  <a:pt x="8998" y="71783"/>
                </a:lnTo>
                <a:lnTo>
                  <a:pt x="73782" y="71783"/>
                </a:lnTo>
                <a:lnTo>
                  <a:pt x="136046" y="9442"/>
                </a:lnTo>
                <a:lnTo>
                  <a:pt x="22314" y="9442"/>
                </a:lnTo>
                <a:close/>
                <a:moveTo>
                  <a:pt x="218182" y="9020"/>
                </a:moveTo>
                <a:cubicBezTo>
                  <a:pt x="209216" y="9020"/>
                  <a:pt x="200250" y="12267"/>
                  <a:pt x="193794" y="19122"/>
                </a:cubicBezTo>
                <a:cubicBezTo>
                  <a:pt x="186980" y="25616"/>
                  <a:pt x="183394" y="34636"/>
                  <a:pt x="183394" y="43656"/>
                </a:cubicBezTo>
                <a:cubicBezTo>
                  <a:pt x="183394" y="53037"/>
                  <a:pt x="186980" y="62057"/>
                  <a:pt x="193794" y="68551"/>
                </a:cubicBezTo>
                <a:lnTo>
                  <a:pt x="218182" y="93085"/>
                </a:lnTo>
                <a:lnTo>
                  <a:pt x="242570" y="68551"/>
                </a:lnTo>
                <a:cubicBezTo>
                  <a:pt x="249384" y="62057"/>
                  <a:pt x="252971" y="53037"/>
                  <a:pt x="252971" y="43656"/>
                </a:cubicBezTo>
                <a:cubicBezTo>
                  <a:pt x="252971" y="34636"/>
                  <a:pt x="249384" y="25616"/>
                  <a:pt x="242570" y="19122"/>
                </a:cubicBezTo>
                <a:cubicBezTo>
                  <a:pt x="235756" y="12267"/>
                  <a:pt x="227148" y="9020"/>
                  <a:pt x="218182" y="9020"/>
                </a:cubicBezTo>
                <a:close/>
                <a:moveTo>
                  <a:pt x="22314" y="433"/>
                </a:moveTo>
                <a:lnTo>
                  <a:pt x="176356" y="433"/>
                </a:lnTo>
                <a:cubicBezTo>
                  <a:pt x="178876" y="433"/>
                  <a:pt x="180675" y="2595"/>
                  <a:pt x="180675" y="5118"/>
                </a:cubicBezTo>
                <a:cubicBezTo>
                  <a:pt x="180675" y="7280"/>
                  <a:pt x="178876" y="9442"/>
                  <a:pt x="176356" y="9442"/>
                </a:cubicBezTo>
                <a:lnTo>
                  <a:pt x="148283" y="9442"/>
                </a:lnTo>
                <a:lnTo>
                  <a:pt x="86379" y="71783"/>
                </a:lnTo>
                <a:lnTo>
                  <a:pt x="146484" y="71783"/>
                </a:lnTo>
                <a:cubicBezTo>
                  <a:pt x="149003" y="71783"/>
                  <a:pt x="151162" y="73585"/>
                  <a:pt x="151162" y="76107"/>
                </a:cubicBezTo>
                <a:lnTo>
                  <a:pt x="151162" y="117548"/>
                </a:lnTo>
                <a:cubicBezTo>
                  <a:pt x="151162" y="120070"/>
                  <a:pt x="149003" y="122232"/>
                  <a:pt x="146484" y="122232"/>
                </a:cubicBezTo>
                <a:cubicBezTo>
                  <a:pt x="144324" y="122232"/>
                  <a:pt x="142165" y="120070"/>
                  <a:pt x="142165" y="117548"/>
                </a:cubicBezTo>
                <a:lnTo>
                  <a:pt x="142165" y="80431"/>
                </a:lnTo>
                <a:lnTo>
                  <a:pt x="79900" y="80431"/>
                </a:lnTo>
                <a:lnTo>
                  <a:pt x="79900" y="117548"/>
                </a:lnTo>
                <a:cubicBezTo>
                  <a:pt x="79900" y="120070"/>
                  <a:pt x="78101" y="122232"/>
                  <a:pt x="75581" y="122232"/>
                </a:cubicBezTo>
                <a:cubicBezTo>
                  <a:pt x="73422" y="122232"/>
                  <a:pt x="71262" y="120070"/>
                  <a:pt x="71262" y="117548"/>
                </a:cubicBezTo>
                <a:lnTo>
                  <a:pt x="71262" y="80431"/>
                </a:lnTo>
                <a:lnTo>
                  <a:pt x="8998" y="80431"/>
                </a:lnTo>
                <a:lnTo>
                  <a:pt x="8998" y="142772"/>
                </a:lnTo>
                <a:lnTo>
                  <a:pt x="46068" y="142772"/>
                </a:lnTo>
                <a:cubicBezTo>
                  <a:pt x="48588" y="142772"/>
                  <a:pt x="50387" y="144574"/>
                  <a:pt x="50387" y="147096"/>
                </a:cubicBezTo>
                <a:cubicBezTo>
                  <a:pt x="50387" y="149619"/>
                  <a:pt x="48588" y="151781"/>
                  <a:pt x="46068" y="151781"/>
                </a:cubicBezTo>
                <a:lnTo>
                  <a:pt x="8998" y="151781"/>
                </a:lnTo>
                <a:lnTo>
                  <a:pt x="8998" y="213762"/>
                </a:lnTo>
                <a:lnTo>
                  <a:pt x="46068" y="213762"/>
                </a:lnTo>
                <a:cubicBezTo>
                  <a:pt x="48588" y="213762"/>
                  <a:pt x="50387" y="215924"/>
                  <a:pt x="50387" y="218446"/>
                </a:cubicBezTo>
                <a:cubicBezTo>
                  <a:pt x="50387" y="220969"/>
                  <a:pt x="48588" y="222770"/>
                  <a:pt x="46068" y="222770"/>
                </a:cubicBezTo>
                <a:lnTo>
                  <a:pt x="8998" y="222770"/>
                </a:lnTo>
                <a:lnTo>
                  <a:pt x="8998" y="271778"/>
                </a:lnTo>
                <a:cubicBezTo>
                  <a:pt x="8998" y="278985"/>
                  <a:pt x="15116" y="285111"/>
                  <a:pt x="22314" y="285111"/>
                </a:cubicBezTo>
                <a:lnTo>
                  <a:pt x="142165" y="285111"/>
                </a:lnTo>
                <a:lnTo>
                  <a:pt x="142165" y="222770"/>
                </a:lnTo>
                <a:lnTo>
                  <a:pt x="105094" y="222770"/>
                </a:lnTo>
                <a:cubicBezTo>
                  <a:pt x="102934" y="222770"/>
                  <a:pt x="100775" y="220969"/>
                  <a:pt x="100775" y="218446"/>
                </a:cubicBezTo>
                <a:cubicBezTo>
                  <a:pt x="100775" y="215924"/>
                  <a:pt x="102934" y="213762"/>
                  <a:pt x="105094" y="213762"/>
                </a:cubicBezTo>
                <a:lnTo>
                  <a:pt x="142165" y="213762"/>
                </a:lnTo>
                <a:lnTo>
                  <a:pt x="142165" y="177006"/>
                </a:lnTo>
                <a:cubicBezTo>
                  <a:pt x="142165" y="174483"/>
                  <a:pt x="144324" y="172321"/>
                  <a:pt x="146484" y="172321"/>
                </a:cubicBezTo>
                <a:cubicBezTo>
                  <a:pt x="149003" y="172321"/>
                  <a:pt x="151162" y="174483"/>
                  <a:pt x="151162" y="177006"/>
                </a:cubicBezTo>
                <a:lnTo>
                  <a:pt x="151162" y="213762"/>
                </a:lnTo>
                <a:lnTo>
                  <a:pt x="213427" y="213762"/>
                </a:lnTo>
                <a:lnTo>
                  <a:pt x="213427" y="177006"/>
                </a:lnTo>
                <a:cubicBezTo>
                  <a:pt x="213427" y="174483"/>
                  <a:pt x="215227" y="172321"/>
                  <a:pt x="217746" y="172321"/>
                </a:cubicBezTo>
                <a:cubicBezTo>
                  <a:pt x="220265" y="172321"/>
                  <a:pt x="222425" y="174483"/>
                  <a:pt x="222425" y="177006"/>
                </a:cubicBezTo>
                <a:lnTo>
                  <a:pt x="222425" y="213762"/>
                </a:lnTo>
                <a:lnTo>
                  <a:pt x="284329" y="213762"/>
                </a:lnTo>
                <a:lnTo>
                  <a:pt x="284329" y="151781"/>
                </a:lnTo>
                <a:lnTo>
                  <a:pt x="247259" y="151781"/>
                </a:lnTo>
                <a:cubicBezTo>
                  <a:pt x="244739" y="151781"/>
                  <a:pt x="242940" y="149619"/>
                  <a:pt x="242940" y="147096"/>
                </a:cubicBezTo>
                <a:cubicBezTo>
                  <a:pt x="242940" y="144574"/>
                  <a:pt x="244739" y="142772"/>
                  <a:pt x="247259" y="142772"/>
                </a:cubicBezTo>
                <a:lnTo>
                  <a:pt x="284329" y="142772"/>
                </a:lnTo>
                <a:lnTo>
                  <a:pt x="284329" y="22775"/>
                </a:lnTo>
                <a:cubicBezTo>
                  <a:pt x="284329" y="15208"/>
                  <a:pt x="278211" y="9442"/>
                  <a:pt x="271013" y="9442"/>
                </a:cubicBezTo>
                <a:lnTo>
                  <a:pt x="259136" y="9442"/>
                </a:lnTo>
                <a:cubicBezTo>
                  <a:pt x="256616" y="9442"/>
                  <a:pt x="254817" y="7280"/>
                  <a:pt x="254817" y="5118"/>
                </a:cubicBezTo>
                <a:cubicBezTo>
                  <a:pt x="254817" y="2595"/>
                  <a:pt x="256616" y="433"/>
                  <a:pt x="259136" y="433"/>
                </a:cubicBezTo>
                <a:lnTo>
                  <a:pt x="271013" y="433"/>
                </a:lnTo>
                <a:cubicBezTo>
                  <a:pt x="283250" y="433"/>
                  <a:pt x="293327" y="10523"/>
                  <a:pt x="293327" y="22775"/>
                </a:cubicBezTo>
                <a:lnTo>
                  <a:pt x="293327" y="271778"/>
                </a:lnTo>
                <a:cubicBezTo>
                  <a:pt x="293327" y="284030"/>
                  <a:pt x="283250" y="293760"/>
                  <a:pt x="271013" y="293760"/>
                </a:cubicBezTo>
                <a:lnTo>
                  <a:pt x="22314" y="293760"/>
                </a:lnTo>
                <a:cubicBezTo>
                  <a:pt x="10077" y="293760"/>
                  <a:pt x="0" y="284030"/>
                  <a:pt x="0" y="271778"/>
                </a:cubicBezTo>
                <a:lnTo>
                  <a:pt x="0" y="22775"/>
                </a:lnTo>
                <a:cubicBezTo>
                  <a:pt x="0" y="10523"/>
                  <a:pt x="10077" y="433"/>
                  <a:pt x="22314" y="433"/>
                </a:cubicBezTo>
                <a:close/>
                <a:moveTo>
                  <a:pt x="218048" y="0"/>
                </a:moveTo>
                <a:cubicBezTo>
                  <a:pt x="229211" y="0"/>
                  <a:pt x="240418" y="4329"/>
                  <a:pt x="249026" y="12988"/>
                </a:cubicBezTo>
                <a:cubicBezTo>
                  <a:pt x="257275" y="20926"/>
                  <a:pt x="261578" y="32111"/>
                  <a:pt x="261578" y="43656"/>
                </a:cubicBezTo>
                <a:cubicBezTo>
                  <a:pt x="261578" y="55562"/>
                  <a:pt x="257275" y="66386"/>
                  <a:pt x="249026" y="75045"/>
                </a:cubicBezTo>
                <a:lnTo>
                  <a:pt x="222845" y="101383"/>
                </a:lnTo>
                <a:lnTo>
                  <a:pt x="222845" y="146844"/>
                </a:lnTo>
                <a:cubicBezTo>
                  <a:pt x="222845" y="149369"/>
                  <a:pt x="220693" y="151534"/>
                  <a:pt x="218182" y="151534"/>
                </a:cubicBezTo>
                <a:lnTo>
                  <a:pt x="80821" y="151534"/>
                </a:lnTo>
                <a:lnTo>
                  <a:pt x="80821" y="235239"/>
                </a:lnTo>
                <a:cubicBezTo>
                  <a:pt x="89428" y="237043"/>
                  <a:pt x="95525" y="244619"/>
                  <a:pt x="95525" y="253639"/>
                </a:cubicBezTo>
                <a:cubicBezTo>
                  <a:pt x="95525" y="264463"/>
                  <a:pt x="86918" y="273122"/>
                  <a:pt x="76517" y="273122"/>
                </a:cubicBezTo>
                <a:cubicBezTo>
                  <a:pt x="66116" y="273122"/>
                  <a:pt x="57150" y="264463"/>
                  <a:pt x="57150" y="253639"/>
                </a:cubicBezTo>
                <a:cubicBezTo>
                  <a:pt x="57150" y="244619"/>
                  <a:pt x="63606" y="237043"/>
                  <a:pt x="72213" y="235239"/>
                </a:cubicBezTo>
                <a:lnTo>
                  <a:pt x="72213" y="146844"/>
                </a:lnTo>
                <a:cubicBezTo>
                  <a:pt x="72213" y="144318"/>
                  <a:pt x="74365" y="142514"/>
                  <a:pt x="76517" y="142514"/>
                </a:cubicBezTo>
                <a:lnTo>
                  <a:pt x="213878" y="142514"/>
                </a:lnTo>
                <a:lnTo>
                  <a:pt x="213878" y="101383"/>
                </a:lnTo>
                <a:lnTo>
                  <a:pt x="187339" y="75045"/>
                </a:lnTo>
                <a:cubicBezTo>
                  <a:pt x="179090" y="66386"/>
                  <a:pt x="174786" y="55562"/>
                  <a:pt x="174786" y="43656"/>
                </a:cubicBezTo>
                <a:cubicBezTo>
                  <a:pt x="174786" y="32111"/>
                  <a:pt x="179090" y="20926"/>
                  <a:pt x="187339" y="12988"/>
                </a:cubicBezTo>
                <a:cubicBezTo>
                  <a:pt x="195767" y="4329"/>
                  <a:pt x="206885" y="0"/>
                  <a:pt x="218048" y="0"/>
                </a:cubicBezTo>
                <a:close/>
              </a:path>
            </a:pathLst>
          </a:custGeom>
          <a:solidFill>
            <a:schemeClr val="bg1"/>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Nunito Sans ExtraLight" pitchFamily="2" charset="77"/>
            </a:endParaRPr>
          </a:p>
        </p:txBody>
      </p:sp>
      <p:sp>
        <p:nvSpPr>
          <p:cNvPr id="33" name="Freeform 966">
            <a:extLst>
              <a:ext uri="{FF2B5EF4-FFF2-40B4-BE49-F238E27FC236}">
                <a16:creationId xmlns:a16="http://schemas.microsoft.com/office/drawing/2014/main" id="{D4BF0861-3A65-3145-834E-F94CD1986B97}"/>
              </a:ext>
            </a:extLst>
          </p:cNvPr>
          <p:cNvSpPr>
            <a:spLocks noChangeArrowheads="1"/>
          </p:cNvSpPr>
          <p:nvPr/>
        </p:nvSpPr>
        <p:spPr bwMode="auto">
          <a:xfrm>
            <a:off x="5844252" y="3823395"/>
            <a:ext cx="501833" cy="501835"/>
          </a:xfrm>
          <a:custGeom>
            <a:avLst/>
            <a:gdLst>
              <a:gd name="T0" fmla="*/ 98255 w 293327"/>
              <a:gd name="T1" fmla="*/ 286431 h 293327"/>
              <a:gd name="T2" fmla="*/ 196874 w 293327"/>
              <a:gd name="T3" fmla="*/ 259601 h 293327"/>
              <a:gd name="T4" fmla="*/ 111439 w 293327"/>
              <a:gd name="T5" fmla="*/ 150144 h 293327"/>
              <a:gd name="T6" fmla="*/ 111439 w 293327"/>
              <a:gd name="T7" fmla="*/ 159345 h 293327"/>
              <a:gd name="T8" fmla="*/ 111439 w 293327"/>
              <a:gd name="T9" fmla="*/ 150144 h 293327"/>
              <a:gd name="T10" fmla="*/ 212464 w 293327"/>
              <a:gd name="T11" fmla="*/ 207028 h 293327"/>
              <a:gd name="T12" fmla="*/ 226969 w 293327"/>
              <a:gd name="T13" fmla="*/ 177298 h 293327"/>
              <a:gd name="T14" fmla="*/ 190711 w 293327"/>
              <a:gd name="T15" fmla="*/ 142853 h 293327"/>
              <a:gd name="T16" fmla="*/ 116231 w 293327"/>
              <a:gd name="T17" fmla="*/ 133979 h 293327"/>
              <a:gd name="T18" fmla="*/ 107017 w 293327"/>
              <a:gd name="T19" fmla="*/ 133979 h 293327"/>
              <a:gd name="T20" fmla="*/ 111439 w 293327"/>
              <a:gd name="T21" fmla="*/ 107018 h 293327"/>
              <a:gd name="T22" fmla="*/ 111439 w 293327"/>
              <a:gd name="T23" fmla="*/ 116233 h 293327"/>
              <a:gd name="T24" fmla="*/ 111439 w 293327"/>
              <a:gd name="T25" fmla="*/ 107018 h 293327"/>
              <a:gd name="T26" fmla="*/ 199752 w 293327"/>
              <a:gd name="T27" fmla="*/ 100629 h 293327"/>
              <a:gd name="T28" fmla="*/ 199752 w 293327"/>
              <a:gd name="T29" fmla="*/ 109843 h 293327"/>
              <a:gd name="T30" fmla="*/ 135767 w 293327"/>
              <a:gd name="T31" fmla="*/ 105050 h 293327"/>
              <a:gd name="T32" fmla="*/ 111439 w 293327"/>
              <a:gd name="T33" fmla="*/ 84655 h 293327"/>
              <a:gd name="T34" fmla="*/ 111439 w 293327"/>
              <a:gd name="T35" fmla="*/ 93855 h 293327"/>
              <a:gd name="T36" fmla="*/ 111439 w 293327"/>
              <a:gd name="T37" fmla="*/ 84655 h 293327"/>
              <a:gd name="T38" fmla="*/ 218473 w 293327"/>
              <a:gd name="T39" fmla="*/ 70280 h 293327"/>
              <a:gd name="T40" fmla="*/ 218473 w 293327"/>
              <a:gd name="T41" fmla="*/ 79481 h 293327"/>
              <a:gd name="T42" fmla="*/ 186880 w 293327"/>
              <a:gd name="T43" fmla="*/ 74880 h 293327"/>
              <a:gd name="T44" fmla="*/ 140176 w 293327"/>
              <a:gd name="T45" fmla="*/ 70280 h 293327"/>
              <a:gd name="T46" fmla="*/ 172137 w 293327"/>
              <a:gd name="T47" fmla="*/ 74880 h 293327"/>
              <a:gd name="T48" fmla="*/ 140176 w 293327"/>
              <a:gd name="T49" fmla="*/ 79481 h 293327"/>
              <a:gd name="T50" fmla="*/ 140176 w 293327"/>
              <a:gd name="T51" fmla="*/ 70280 h 293327"/>
              <a:gd name="T52" fmla="*/ 116231 w 293327"/>
              <a:gd name="T53" fmla="*/ 66894 h 293327"/>
              <a:gd name="T54" fmla="*/ 107017 w 293327"/>
              <a:gd name="T55" fmla="*/ 66894 h 293327"/>
              <a:gd name="T56" fmla="*/ 45886 w 293327"/>
              <a:gd name="T57" fmla="*/ 41530 h 293327"/>
              <a:gd name="T58" fmla="*/ 253601 w 293327"/>
              <a:gd name="T59" fmla="*/ 46239 h 293327"/>
              <a:gd name="T60" fmla="*/ 249244 w 293327"/>
              <a:gd name="T61" fmla="*/ 138616 h 293327"/>
              <a:gd name="T62" fmla="*/ 244523 w 293327"/>
              <a:gd name="T63" fmla="*/ 50586 h 293327"/>
              <a:gd name="T64" fmla="*/ 50608 w 293327"/>
              <a:gd name="T65" fmla="*/ 68699 h 293327"/>
              <a:gd name="T66" fmla="*/ 50608 w 293327"/>
              <a:gd name="T67" fmla="*/ 154558 h 293327"/>
              <a:gd name="T68" fmla="*/ 173711 w 293327"/>
              <a:gd name="T69" fmla="*/ 172671 h 293327"/>
              <a:gd name="T70" fmla="*/ 173711 w 293327"/>
              <a:gd name="T71" fmla="*/ 181727 h 293327"/>
              <a:gd name="T72" fmla="*/ 41530 w 293327"/>
              <a:gd name="T73" fmla="*/ 177380 h 293327"/>
              <a:gd name="T74" fmla="*/ 45886 w 293327"/>
              <a:gd name="T75" fmla="*/ 145862 h 293327"/>
              <a:gd name="T76" fmla="*/ 45886 w 293327"/>
              <a:gd name="T77" fmla="*/ 77394 h 293327"/>
              <a:gd name="T78" fmla="*/ 41530 w 293327"/>
              <a:gd name="T79" fmla="*/ 46239 h 293327"/>
              <a:gd name="T80" fmla="*/ 22479 w 293327"/>
              <a:gd name="T81" fmla="*/ 9064 h 293327"/>
              <a:gd name="T82" fmla="*/ 9064 w 293327"/>
              <a:gd name="T83" fmla="*/ 214643 h 293327"/>
              <a:gd name="T84" fmla="*/ 192524 w 293327"/>
              <a:gd name="T85" fmla="*/ 219356 h 293327"/>
              <a:gd name="T86" fmla="*/ 9064 w 293327"/>
              <a:gd name="T87" fmla="*/ 223707 h 293327"/>
              <a:gd name="T88" fmla="*/ 22479 w 293327"/>
              <a:gd name="T89" fmla="*/ 250537 h 293327"/>
              <a:gd name="T90" fmla="*/ 286067 w 293327"/>
              <a:gd name="T91" fmla="*/ 237121 h 293327"/>
              <a:gd name="T92" fmla="*/ 211741 w 293327"/>
              <a:gd name="T93" fmla="*/ 223707 h 293327"/>
              <a:gd name="T94" fmla="*/ 179109 w 293327"/>
              <a:gd name="T95" fmla="*/ 137416 h 293327"/>
              <a:gd name="T96" fmla="*/ 184911 w 293327"/>
              <a:gd name="T97" fmla="*/ 131615 h 293327"/>
              <a:gd name="T98" fmla="*/ 271202 w 293327"/>
              <a:gd name="T99" fmla="*/ 164246 h 293327"/>
              <a:gd name="T100" fmla="*/ 232407 w 293327"/>
              <a:gd name="T101" fmla="*/ 184912 h 293327"/>
              <a:gd name="T102" fmla="*/ 286067 w 293327"/>
              <a:gd name="T103" fmla="*/ 214643 h 293327"/>
              <a:gd name="T104" fmla="*/ 272652 w 293327"/>
              <a:gd name="T105" fmla="*/ 9064 h 293327"/>
              <a:gd name="T106" fmla="*/ 22479 w 293327"/>
              <a:gd name="T107" fmla="*/ 0 h 293327"/>
              <a:gd name="T108" fmla="*/ 295131 w 293327"/>
              <a:gd name="T109" fmla="*/ 22479 h 293327"/>
              <a:gd name="T110" fmla="*/ 272652 w 293327"/>
              <a:gd name="T111" fmla="*/ 259601 h 293327"/>
              <a:gd name="T112" fmla="*/ 205577 w 293327"/>
              <a:gd name="T113" fmla="*/ 286431 h 293327"/>
              <a:gd name="T114" fmla="*/ 241472 w 293327"/>
              <a:gd name="T115" fmla="*/ 290783 h 293327"/>
              <a:gd name="T116" fmla="*/ 58011 w 293327"/>
              <a:gd name="T117" fmla="*/ 295133 h 293327"/>
              <a:gd name="T118" fmla="*/ 58011 w 293327"/>
              <a:gd name="T119" fmla="*/ 286431 h 293327"/>
              <a:gd name="T120" fmla="*/ 89555 w 293327"/>
              <a:gd name="T121" fmla="*/ 259601 h 293327"/>
              <a:gd name="T122" fmla="*/ 0 w 293327"/>
              <a:gd name="T123" fmla="*/ 237121 h 293327"/>
              <a:gd name="T124" fmla="*/ 22479 w 293327"/>
              <a:gd name="T125" fmla="*/ 0 h 2933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93327" h="293327">
                <a:moveTo>
                  <a:pt x="97655" y="258012"/>
                </a:moveTo>
                <a:lnTo>
                  <a:pt x="97655" y="284678"/>
                </a:lnTo>
                <a:lnTo>
                  <a:pt x="195671" y="284678"/>
                </a:lnTo>
                <a:lnTo>
                  <a:pt x="195671" y="258012"/>
                </a:lnTo>
                <a:lnTo>
                  <a:pt x="97655" y="258012"/>
                </a:lnTo>
                <a:close/>
                <a:moveTo>
                  <a:pt x="110758" y="149225"/>
                </a:moveTo>
                <a:cubicBezTo>
                  <a:pt x="113322" y="149225"/>
                  <a:pt x="115521" y="151511"/>
                  <a:pt x="115521" y="153797"/>
                </a:cubicBezTo>
                <a:cubicBezTo>
                  <a:pt x="115521" y="156464"/>
                  <a:pt x="113322" y="158369"/>
                  <a:pt x="110758" y="158369"/>
                </a:cubicBezTo>
                <a:cubicBezTo>
                  <a:pt x="108194" y="158369"/>
                  <a:pt x="106362" y="156464"/>
                  <a:pt x="106362" y="153797"/>
                </a:cubicBezTo>
                <a:cubicBezTo>
                  <a:pt x="106362" y="151511"/>
                  <a:pt x="108194" y="149225"/>
                  <a:pt x="110758" y="149225"/>
                </a:cubicBezTo>
                <a:close/>
                <a:moveTo>
                  <a:pt x="189545" y="141979"/>
                </a:moveTo>
                <a:lnTo>
                  <a:pt x="211166" y="205761"/>
                </a:lnTo>
                <a:lnTo>
                  <a:pt x="223418" y="178374"/>
                </a:lnTo>
                <a:cubicBezTo>
                  <a:pt x="223779" y="177293"/>
                  <a:pt x="224860" y="176573"/>
                  <a:pt x="225581" y="176212"/>
                </a:cubicBezTo>
                <a:lnTo>
                  <a:pt x="252967" y="163960"/>
                </a:lnTo>
                <a:lnTo>
                  <a:pt x="189545" y="141979"/>
                </a:lnTo>
                <a:close/>
                <a:moveTo>
                  <a:pt x="110758" y="128587"/>
                </a:moveTo>
                <a:cubicBezTo>
                  <a:pt x="113322" y="128587"/>
                  <a:pt x="115521" y="130492"/>
                  <a:pt x="115521" y="133159"/>
                </a:cubicBezTo>
                <a:cubicBezTo>
                  <a:pt x="115521" y="135826"/>
                  <a:pt x="113322" y="137731"/>
                  <a:pt x="110758" y="137731"/>
                </a:cubicBezTo>
                <a:cubicBezTo>
                  <a:pt x="108194" y="137731"/>
                  <a:pt x="106362" y="135826"/>
                  <a:pt x="106362" y="133159"/>
                </a:cubicBezTo>
                <a:cubicBezTo>
                  <a:pt x="106362" y="130492"/>
                  <a:pt x="108194" y="128587"/>
                  <a:pt x="110758" y="128587"/>
                </a:cubicBezTo>
                <a:close/>
                <a:moveTo>
                  <a:pt x="110758" y="106362"/>
                </a:moveTo>
                <a:cubicBezTo>
                  <a:pt x="113322" y="106362"/>
                  <a:pt x="115521" y="108194"/>
                  <a:pt x="115521" y="111125"/>
                </a:cubicBezTo>
                <a:cubicBezTo>
                  <a:pt x="115521" y="113689"/>
                  <a:pt x="113322" y="115521"/>
                  <a:pt x="110758" y="115521"/>
                </a:cubicBezTo>
                <a:cubicBezTo>
                  <a:pt x="108194" y="115521"/>
                  <a:pt x="106362" y="113689"/>
                  <a:pt x="106362" y="111125"/>
                </a:cubicBezTo>
                <a:cubicBezTo>
                  <a:pt x="106362" y="108194"/>
                  <a:pt x="108194" y="106362"/>
                  <a:pt x="110758" y="106362"/>
                </a:cubicBezTo>
                <a:close/>
                <a:moveTo>
                  <a:pt x="139248" y="100012"/>
                </a:moveTo>
                <a:lnTo>
                  <a:pt x="198530" y="100012"/>
                </a:lnTo>
                <a:cubicBezTo>
                  <a:pt x="201044" y="100012"/>
                  <a:pt x="202841" y="101844"/>
                  <a:pt x="202841" y="104408"/>
                </a:cubicBezTo>
                <a:cubicBezTo>
                  <a:pt x="202841" y="106973"/>
                  <a:pt x="201044" y="109171"/>
                  <a:pt x="198530" y="109171"/>
                </a:cubicBezTo>
                <a:lnTo>
                  <a:pt x="139248" y="109171"/>
                </a:lnTo>
                <a:cubicBezTo>
                  <a:pt x="137093" y="109171"/>
                  <a:pt x="134937" y="106973"/>
                  <a:pt x="134937" y="104408"/>
                </a:cubicBezTo>
                <a:cubicBezTo>
                  <a:pt x="134937" y="101844"/>
                  <a:pt x="137093" y="100012"/>
                  <a:pt x="139248" y="100012"/>
                </a:cubicBezTo>
                <a:close/>
                <a:moveTo>
                  <a:pt x="110758" y="84137"/>
                </a:moveTo>
                <a:cubicBezTo>
                  <a:pt x="113322" y="84137"/>
                  <a:pt x="115521" y="86423"/>
                  <a:pt x="115521" y="88709"/>
                </a:cubicBezTo>
                <a:cubicBezTo>
                  <a:pt x="115521" y="91376"/>
                  <a:pt x="113322" y="93281"/>
                  <a:pt x="110758" y="93281"/>
                </a:cubicBezTo>
                <a:cubicBezTo>
                  <a:pt x="108194" y="93281"/>
                  <a:pt x="106362" y="91376"/>
                  <a:pt x="106362" y="88709"/>
                </a:cubicBezTo>
                <a:cubicBezTo>
                  <a:pt x="106362" y="86423"/>
                  <a:pt x="108194" y="84137"/>
                  <a:pt x="110758" y="84137"/>
                </a:cubicBezTo>
                <a:close/>
                <a:moveTo>
                  <a:pt x="190119" y="69850"/>
                </a:moveTo>
                <a:lnTo>
                  <a:pt x="217138" y="69850"/>
                </a:lnTo>
                <a:cubicBezTo>
                  <a:pt x="219694" y="69850"/>
                  <a:pt x="221885" y="71755"/>
                  <a:pt x="221885" y="74422"/>
                </a:cubicBezTo>
                <a:cubicBezTo>
                  <a:pt x="221885" y="77089"/>
                  <a:pt x="219694" y="78994"/>
                  <a:pt x="217138" y="78994"/>
                </a:cubicBezTo>
                <a:lnTo>
                  <a:pt x="190119" y="78994"/>
                </a:lnTo>
                <a:cubicBezTo>
                  <a:pt x="187563" y="78994"/>
                  <a:pt x="185737" y="77089"/>
                  <a:pt x="185737" y="74422"/>
                </a:cubicBezTo>
                <a:cubicBezTo>
                  <a:pt x="185737" y="71755"/>
                  <a:pt x="187563" y="69850"/>
                  <a:pt x="190119" y="69850"/>
                </a:cubicBezTo>
                <a:close/>
                <a:moveTo>
                  <a:pt x="139319" y="69850"/>
                </a:moveTo>
                <a:lnTo>
                  <a:pt x="166703" y="69850"/>
                </a:lnTo>
                <a:cubicBezTo>
                  <a:pt x="168894" y="69850"/>
                  <a:pt x="171085" y="71755"/>
                  <a:pt x="171085" y="74422"/>
                </a:cubicBezTo>
                <a:cubicBezTo>
                  <a:pt x="171085" y="77089"/>
                  <a:pt x="168894" y="78994"/>
                  <a:pt x="166703" y="78994"/>
                </a:cubicBezTo>
                <a:lnTo>
                  <a:pt x="139319" y="78994"/>
                </a:lnTo>
                <a:cubicBezTo>
                  <a:pt x="137128" y="78994"/>
                  <a:pt x="134937" y="77089"/>
                  <a:pt x="134937" y="74422"/>
                </a:cubicBezTo>
                <a:cubicBezTo>
                  <a:pt x="134937" y="71755"/>
                  <a:pt x="137128" y="69850"/>
                  <a:pt x="139319" y="69850"/>
                </a:cubicBezTo>
                <a:close/>
                <a:moveTo>
                  <a:pt x="110758" y="61912"/>
                </a:moveTo>
                <a:cubicBezTo>
                  <a:pt x="113322" y="61912"/>
                  <a:pt x="115521" y="63817"/>
                  <a:pt x="115521" y="66484"/>
                </a:cubicBezTo>
                <a:cubicBezTo>
                  <a:pt x="115521" y="69151"/>
                  <a:pt x="113322" y="71056"/>
                  <a:pt x="110758" y="71056"/>
                </a:cubicBezTo>
                <a:cubicBezTo>
                  <a:pt x="108194" y="71056"/>
                  <a:pt x="106362" y="69151"/>
                  <a:pt x="106362" y="66484"/>
                </a:cubicBezTo>
                <a:cubicBezTo>
                  <a:pt x="106362" y="63817"/>
                  <a:pt x="108194" y="61912"/>
                  <a:pt x="110758" y="61912"/>
                </a:cubicBezTo>
                <a:close/>
                <a:moveTo>
                  <a:pt x="45606" y="41275"/>
                </a:moveTo>
                <a:lnTo>
                  <a:pt x="247720" y="41275"/>
                </a:lnTo>
                <a:cubicBezTo>
                  <a:pt x="249886" y="41275"/>
                  <a:pt x="252051" y="43435"/>
                  <a:pt x="252051" y="45956"/>
                </a:cubicBezTo>
                <a:lnTo>
                  <a:pt x="252051" y="133448"/>
                </a:lnTo>
                <a:cubicBezTo>
                  <a:pt x="252051" y="135609"/>
                  <a:pt x="249886" y="137769"/>
                  <a:pt x="247720" y="137769"/>
                </a:cubicBezTo>
                <a:cubicBezTo>
                  <a:pt x="245194" y="137769"/>
                  <a:pt x="243028" y="135609"/>
                  <a:pt x="243028" y="133448"/>
                </a:cubicBezTo>
                <a:lnTo>
                  <a:pt x="243028" y="50276"/>
                </a:lnTo>
                <a:lnTo>
                  <a:pt x="50298" y="50276"/>
                </a:lnTo>
                <a:lnTo>
                  <a:pt x="50298" y="68279"/>
                </a:lnTo>
                <a:cubicBezTo>
                  <a:pt x="71953" y="70439"/>
                  <a:pt x="88916" y="88802"/>
                  <a:pt x="88916" y="111125"/>
                </a:cubicBezTo>
                <a:cubicBezTo>
                  <a:pt x="88916" y="133088"/>
                  <a:pt x="71953" y="151451"/>
                  <a:pt x="50298" y="153611"/>
                </a:cubicBezTo>
                <a:lnTo>
                  <a:pt x="50298" y="171614"/>
                </a:lnTo>
                <a:lnTo>
                  <a:pt x="172649" y="171614"/>
                </a:lnTo>
                <a:cubicBezTo>
                  <a:pt x="175176" y="171614"/>
                  <a:pt x="176980" y="173414"/>
                  <a:pt x="176980" y="176294"/>
                </a:cubicBezTo>
                <a:cubicBezTo>
                  <a:pt x="176980" y="178815"/>
                  <a:pt x="175176" y="180615"/>
                  <a:pt x="172649" y="180615"/>
                </a:cubicBezTo>
                <a:lnTo>
                  <a:pt x="45606" y="180615"/>
                </a:lnTo>
                <a:cubicBezTo>
                  <a:pt x="43079" y="180615"/>
                  <a:pt x="41275" y="178815"/>
                  <a:pt x="41275" y="176294"/>
                </a:cubicBezTo>
                <a:lnTo>
                  <a:pt x="41275" y="149651"/>
                </a:lnTo>
                <a:cubicBezTo>
                  <a:pt x="41275" y="147130"/>
                  <a:pt x="43079" y="144970"/>
                  <a:pt x="45606" y="144970"/>
                </a:cubicBezTo>
                <a:cubicBezTo>
                  <a:pt x="64735" y="144970"/>
                  <a:pt x="79893" y="129848"/>
                  <a:pt x="79893" y="111125"/>
                </a:cubicBezTo>
                <a:cubicBezTo>
                  <a:pt x="79893" y="92042"/>
                  <a:pt x="64735" y="76920"/>
                  <a:pt x="45606" y="76920"/>
                </a:cubicBezTo>
                <a:cubicBezTo>
                  <a:pt x="43079" y="76920"/>
                  <a:pt x="41275" y="74760"/>
                  <a:pt x="41275" y="72599"/>
                </a:cubicBezTo>
                <a:lnTo>
                  <a:pt x="41275" y="45956"/>
                </a:lnTo>
                <a:cubicBezTo>
                  <a:pt x="41275" y="43435"/>
                  <a:pt x="43079" y="41275"/>
                  <a:pt x="45606" y="41275"/>
                </a:cubicBezTo>
                <a:close/>
                <a:moveTo>
                  <a:pt x="22342" y="9009"/>
                </a:moveTo>
                <a:cubicBezTo>
                  <a:pt x="14774" y="9009"/>
                  <a:pt x="9009" y="14774"/>
                  <a:pt x="9009" y="22342"/>
                </a:cubicBezTo>
                <a:lnTo>
                  <a:pt x="9009" y="213329"/>
                </a:lnTo>
                <a:lnTo>
                  <a:pt x="187023" y="213329"/>
                </a:lnTo>
                <a:cubicBezTo>
                  <a:pt x="189545" y="213329"/>
                  <a:pt x="191347" y="215491"/>
                  <a:pt x="191347" y="218013"/>
                </a:cubicBezTo>
                <a:cubicBezTo>
                  <a:pt x="191347" y="220536"/>
                  <a:pt x="189545" y="222337"/>
                  <a:pt x="187023" y="222337"/>
                </a:cubicBezTo>
                <a:lnTo>
                  <a:pt x="9009" y="222337"/>
                </a:lnTo>
                <a:lnTo>
                  <a:pt x="9009" y="235670"/>
                </a:lnTo>
                <a:cubicBezTo>
                  <a:pt x="9009" y="243238"/>
                  <a:pt x="14774" y="249003"/>
                  <a:pt x="22342" y="249003"/>
                </a:cubicBezTo>
                <a:lnTo>
                  <a:pt x="270985" y="249003"/>
                </a:lnTo>
                <a:cubicBezTo>
                  <a:pt x="278552" y="249003"/>
                  <a:pt x="284318" y="243238"/>
                  <a:pt x="284318" y="235670"/>
                </a:cubicBezTo>
                <a:lnTo>
                  <a:pt x="284318" y="222337"/>
                </a:lnTo>
                <a:lnTo>
                  <a:pt x="210446" y="222337"/>
                </a:lnTo>
                <a:cubicBezTo>
                  <a:pt x="208644" y="222337"/>
                  <a:pt x="206842" y="220896"/>
                  <a:pt x="206482" y="219455"/>
                </a:cubicBezTo>
                <a:lnTo>
                  <a:pt x="178014" y="136574"/>
                </a:lnTo>
                <a:cubicBezTo>
                  <a:pt x="177654" y="134772"/>
                  <a:pt x="177654" y="132970"/>
                  <a:pt x="179095" y="131889"/>
                </a:cubicBezTo>
                <a:cubicBezTo>
                  <a:pt x="180176" y="130808"/>
                  <a:pt x="181978" y="130087"/>
                  <a:pt x="183780" y="130808"/>
                </a:cubicBezTo>
                <a:lnTo>
                  <a:pt x="266661" y="159276"/>
                </a:lnTo>
                <a:cubicBezTo>
                  <a:pt x="268462" y="159996"/>
                  <a:pt x="269544" y="161438"/>
                  <a:pt x="269544" y="163240"/>
                </a:cubicBezTo>
                <a:cubicBezTo>
                  <a:pt x="269904" y="165041"/>
                  <a:pt x="268823" y="166483"/>
                  <a:pt x="267021" y="167564"/>
                </a:cubicBezTo>
                <a:lnTo>
                  <a:pt x="230986" y="183780"/>
                </a:lnTo>
                <a:lnTo>
                  <a:pt x="217653" y="213329"/>
                </a:lnTo>
                <a:lnTo>
                  <a:pt x="284318" y="213329"/>
                </a:lnTo>
                <a:lnTo>
                  <a:pt x="284318" y="22342"/>
                </a:lnTo>
                <a:cubicBezTo>
                  <a:pt x="284318" y="14774"/>
                  <a:pt x="278552" y="9009"/>
                  <a:pt x="270985" y="9009"/>
                </a:cubicBezTo>
                <a:lnTo>
                  <a:pt x="22342" y="9009"/>
                </a:lnTo>
                <a:close/>
                <a:moveTo>
                  <a:pt x="22342" y="0"/>
                </a:moveTo>
                <a:lnTo>
                  <a:pt x="270985" y="0"/>
                </a:lnTo>
                <a:cubicBezTo>
                  <a:pt x="283237" y="0"/>
                  <a:pt x="293327" y="10090"/>
                  <a:pt x="293327" y="22342"/>
                </a:cubicBezTo>
                <a:lnTo>
                  <a:pt x="293327" y="235670"/>
                </a:lnTo>
                <a:cubicBezTo>
                  <a:pt x="293327" y="247922"/>
                  <a:pt x="283237" y="258012"/>
                  <a:pt x="270985" y="258012"/>
                </a:cubicBezTo>
                <a:lnTo>
                  <a:pt x="204320" y="258012"/>
                </a:lnTo>
                <a:lnTo>
                  <a:pt x="204320" y="284678"/>
                </a:lnTo>
                <a:lnTo>
                  <a:pt x="235310" y="284678"/>
                </a:lnTo>
                <a:cubicBezTo>
                  <a:pt x="238193" y="284678"/>
                  <a:pt x="239995" y="286840"/>
                  <a:pt x="239995" y="289003"/>
                </a:cubicBezTo>
                <a:cubicBezTo>
                  <a:pt x="239995" y="291525"/>
                  <a:pt x="238193" y="293327"/>
                  <a:pt x="235310" y="293327"/>
                </a:cubicBezTo>
                <a:lnTo>
                  <a:pt x="57656" y="293327"/>
                </a:lnTo>
                <a:cubicBezTo>
                  <a:pt x="55134" y="293327"/>
                  <a:pt x="53332" y="291525"/>
                  <a:pt x="53332" y="289003"/>
                </a:cubicBezTo>
                <a:cubicBezTo>
                  <a:pt x="53332" y="286840"/>
                  <a:pt x="55134" y="284678"/>
                  <a:pt x="57656" y="284678"/>
                </a:cubicBezTo>
                <a:lnTo>
                  <a:pt x="89007" y="284678"/>
                </a:lnTo>
                <a:lnTo>
                  <a:pt x="89007" y="258012"/>
                </a:lnTo>
                <a:lnTo>
                  <a:pt x="22342" y="258012"/>
                </a:lnTo>
                <a:cubicBezTo>
                  <a:pt x="10090" y="258012"/>
                  <a:pt x="0" y="247922"/>
                  <a:pt x="0" y="235670"/>
                </a:cubicBezTo>
                <a:lnTo>
                  <a:pt x="0" y="22342"/>
                </a:lnTo>
                <a:cubicBezTo>
                  <a:pt x="0" y="10090"/>
                  <a:pt x="10090" y="0"/>
                  <a:pt x="22342" y="0"/>
                </a:cubicBezTo>
                <a:close/>
              </a:path>
            </a:pathLst>
          </a:custGeom>
          <a:solidFill>
            <a:schemeClr val="bg1"/>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r>
              <a:rPr lang="en-US" dirty="0">
                <a:latin typeface="Nunito Sans ExtraLight" pitchFamily="2" charset="77"/>
              </a:rPr>
              <a:t>  </a:t>
            </a:r>
          </a:p>
        </p:txBody>
      </p:sp>
      <p:sp>
        <p:nvSpPr>
          <p:cNvPr id="34" name="Freeform 967">
            <a:extLst>
              <a:ext uri="{FF2B5EF4-FFF2-40B4-BE49-F238E27FC236}">
                <a16:creationId xmlns:a16="http://schemas.microsoft.com/office/drawing/2014/main" id="{3E4A50EE-26EC-6A4F-9C8F-1184741520A2}"/>
              </a:ext>
            </a:extLst>
          </p:cNvPr>
          <p:cNvSpPr>
            <a:spLocks noChangeArrowheads="1"/>
          </p:cNvSpPr>
          <p:nvPr/>
        </p:nvSpPr>
        <p:spPr bwMode="auto">
          <a:xfrm>
            <a:off x="5845083" y="5246610"/>
            <a:ext cx="501833" cy="501835"/>
          </a:xfrm>
          <a:custGeom>
            <a:avLst/>
            <a:gdLst>
              <a:gd name="T0" fmla="*/ 260425 w 293327"/>
              <a:gd name="T1" fmla="*/ 286015 h 293306"/>
              <a:gd name="T2" fmla="*/ 260425 w 293327"/>
              <a:gd name="T3" fmla="*/ 295217 h 293306"/>
              <a:gd name="T4" fmla="*/ 28750 w 293327"/>
              <a:gd name="T5" fmla="*/ 290617 h 293306"/>
              <a:gd name="T6" fmla="*/ 147384 w 293327"/>
              <a:gd name="T7" fmla="*/ 144646 h 293306"/>
              <a:gd name="T8" fmla="*/ 132520 w 293327"/>
              <a:gd name="T9" fmla="*/ 170014 h 293306"/>
              <a:gd name="T10" fmla="*/ 125632 w 293327"/>
              <a:gd name="T11" fmla="*/ 192121 h 293306"/>
              <a:gd name="T12" fmla="*/ 122369 w 293327"/>
              <a:gd name="T13" fmla="*/ 221475 h 293306"/>
              <a:gd name="T14" fmla="*/ 149559 w 293327"/>
              <a:gd name="T15" fmla="*/ 209516 h 293306"/>
              <a:gd name="T16" fmla="*/ 168048 w 293327"/>
              <a:gd name="T17" fmla="*/ 196107 h 293306"/>
              <a:gd name="T18" fmla="*/ 187988 w 293327"/>
              <a:gd name="T19" fmla="*/ 174000 h 293306"/>
              <a:gd name="T20" fmla="*/ 158986 w 293327"/>
              <a:gd name="T21" fmla="*/ 167840 h 293306"/>
              <a:gd name="T22" fmla="*/ 143397 w 293327"/>
              <a:gd name="T23" fmla="*/ 132687 h 293306"/>
              <a:gd name="T24" fmla="*/ 165874 w 293327"/>
              <a:gd name="T25" fmla="*/ 161679 h 293306"/>
              <a:gd name="T26" fmla="*/ 201764 w 293327"/>
              <a:gd name="T27" fmla="*/ 169652 h 293306"/>
              <a:gd name="T28" fmla="*/ 177475 w 293327"/>
              <a:gd name="T29" fmla="*/ 196832 h 293306"/>
              <a:gd name="T30" fmla="*/ 181100 w 293327"/>
              <a:gd name="T31" fmla="*/ 233434 h 293306"/>
              <a:gd name="T32" fmla="*/ 147384 w 293327"/>
              <a:gd name="T33" fmla="*/ 218575 h 293306"/>
              <a:gd name="T34" fmla="*/ 116569 w 293327"/>
              <a:gd name="T35" fmla="*/ 234159 h 293306"/>
              <a:gd name="T36" fmla="*/ 111856 w 293327"/>
              <a:gd name="T37" fmla="*/ 229085 h 293306"/>
              <a:gd name="T38" fmla="*/ 94091 w 293327"/>
              <a:gd name="T39" fmla="*/ 174000 h 293306"/>
              <a:gd name="T40" fmla="*/ 96629 w 293327"/>
              <a:gd name="T41" fmla="*/ 166389 h 293306"/>
              <a:gd name="T42" fmla="*/ 143397 w 293327"/>
              <a:gd name="T43" fmla="*/ 132687 h 293306"/>
              <a:gd name="T44" fmla="*/ 259281 w 293327"/>
              <a:gd name="T45" fmla="*/ 97193 h 293306"/>
              <a:gd name="T46" fmla="*/ 286078 w 293327"/>
              <a:gd name="T47" fmla="*/ 97193 h 293306"/>
              <a:gd name="T48" fmla="*/ 22450 w 293327"/>
              <a:gd name="T49" fmla="*/ 83412 h 293306"/>
              <a:gd name="T50" fmla="*/ 22450 w 293327"/>
              <a:gd name="T51" fmla="*/ 110613 h 293306"/>
              <a:gd name="T52" fmla="*/ 22450 w 293327"/>
              <a:gd name="T53" fmla="*/ 83412 h 293306"/>
              <a:gd name="T54" fmla="*/ 91979 w 293327"/>
              <a:gd name="T55" fmla="*/ 137811 h 293306"/>
              <a:gd name="T56" fmla="*/ 85462 w 293327"/>
              <a:gd name="T57" fmla="*/ 139625 h 293306"/>
              <a:gd name="T58" fmla="*/ 31142 w 293327"/>
              <a:gd name="T59" fmla="*/ 117504 h 293306"/>
              <a:gd name="T60" fmla="*/ 233209 w 293327"/>
              <a:gd name="T61" fmla="*/ 262568 h 293306"/>
              <a:gd name="T62" fmla="*/ 256022 w 293327"/>
              <a:gd name="T63" fmla="*/ 112064 h 293306"/>
              <a:gd name="T64" fmla="*/ 205687 w 293327"/>
              <a:gd name="T65" fmla="*/ 139988 h 293306"/>
              <a:gd name="T66" fmla="*/ 155714 w 293327"/>
              <a:gd name="T67" fmla="*/ 43157 h 293306"/>
              <a:gd name="T68" fmla="*/ 139056 w 293327"/>
              <a:gd name="T69" fmla="*/ 43157 h 293306"/>
              <a:gd name="T70" fmla="*/ 133986 w 293327"/>
              <a:gd name="T71" fmla="*/ 22484 h 293306"/>
              <a:gd name="T72" fmla="*/ 160783 w 293327"/>
              <a:gd name="T73" fmla="*/ 22484 h 293306"/>
              <a:gd name="T74" fmla="*/ 147385 w 293327"/>
              <a:gd name="T75" fmla="*/ 0 h 293306"/>
              <a:gd name="T76" fmla="*/ 163318 w 293327"/>
              <a:gd name="T77" fmla="*/ 38079 h 293306"/>
              <a:gd name="T78" fmla="*/ 251677 w 293327"/>
              <a:gd name="T79" fmla="*/ 104447 h 293306"/>
              <a:gd name="T80" fmla="*/ 272680 w 293327"/>
              <a:gd name="T81" fmla="*/ 74709 h 293306"/>
              <a:gd name="T82" fmla="*/ 272680 w 293327"/>
              <a:gd name="T83" fmla="*/ 119315 h 293306"/>
              <a:gd name="T84" fmla="*/ 241176 w 293327"/>
              <a:gd name="T85" fmla="*/ 268008 h 293306"/>
              <a:gd name="T86" fmla="*/ 57941 w 293327"/>
              <a:gd name="T87" fmla="*/ 271272 h 293306"/>
              <a:gd name="T88" fmla="*/ 22450 w 293327"/>
              <a:gd name="T89" fmla="*/ 119315 h 293306"/>
              <a:gd name="T90" fmla="*/ 22450 w 293327"/>
              <a:gd name="T91" fmla="*/ 74709 h 293306"/>
              <a:gd name="T92" fmla="*/ 43454 w 293327"/>
              <a:gd name="T93" fmla="*/ 104447 h 293306"/>
              <a:gd name="T94" fmla="*/ 131452 w 293327"/>
              <a:gd name="T95" fmla="*/ 38079 h 293306"/>
              <a:gd name="T96" fmla="*/ 147385 w 293327"/>
              <a:gd name="T97" fmla="*/ 0 h 293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93327" h="293306">
                <a:moveTo>
                  <a:pt x="33267" y="284162"/>
                </a:moveTo>
                <a:lnTo>
                  <a:pt x="258833" y="284162"/>
                </a:lnTo>
                <a:cubicBezTo>
                  <a:pt x="260999" y="284162"/>
                  <a:pt x="263164" y="286448"/>
                  <a:pt x="263164" y="288734"/>
                </a:cubicBezTo>
                <a:cubicBezTo>
                  <a:pt x="263164" y="291401"/>
                  <a:pt x="260999" y="293306"/>
                  <a:pt x="258833" y="293306"/>
                </a:cubicBezTo>
                <a:lnTo>
                  <a:pt x="33267" y="293306"/>
                </a:lnTo>
                <a:cubicBezTo>
                  <a:pt x="30379" y="293306"/>
                  <a:pt x="28575" y="291401"/>
                  <a:pt x="28575" y="288734"/>
                </a:cubicBezTo>
                <a:cubicBezTo>
                  <a:pt x="28575" y="286448"/>
                  <a:pt x="30379" y="284162"/>
                  <a:pt x="33267" y="284162"/>
                </a:cubicBezTo>
                <a:close/>
                <a:moveTo>
                  <a:pt x="146483" y="143709"/>
                </a:moveTo>
                <a:lnTo>
                  <a:pt x="134953" y="166753"/>
                </a:lnTo>
                <a:cubicBezTo>
                  <a:pt x="134232" y="168193"/>
                  <a:pt x="133152" y="168913"/>
                  <a:pt x="131710" y="168913"/>
                </a:cubicBezTo>
                <a:lnTo>
                  <a:pt x="106128" y="172873"/>
                </a:lnTo>
                <a:lnTo>
                  <a:pt x="124864" y="190876"/>
                </a:lnTo>
                <a:cubicBezTo>
                  <a:pt x="125585" y="191956"/>
                  <a:pt x="126305" y="193396"/>
                  <a:pt x="125945" y="194837"/>
                </a:cubicBezTo>
                <a:lnTo>
                  <a:pt x="121621" y="220040"/>
                </a:lnTo>
                <a:lnTo>
                  <a:pt x="144682" y="208159"/>
                </a:lnTo>
                <a:cubicBezTo>
                  <a:pt x="145763" y="207438"/>
                  <a:pt x="147204" y="207438"/>
                  <a:pt x="148645" y="208159"/>
                </a:cubicBezTo>
                <a:lnTo>
                  <a:pt x="171345" y="220040"/>
                </a:lnTo>
                <a:lnTo>
                  <a:pt x="167021" y="194837"/>
                </a:lnTo>
                <a:cubicBezTo>
                  <a:pt x="166661" y="193396"/>
                  <a:pt x="167021" y="191956"/>
                  <a:pt x="168463" y="190876"/>
                </a:cubicBezTo>
                <a:lnTo>
                  <a:pt x="186839" y="172873"/>
                </a:lnTo>
                <a:lnTo>
                  <a:pt x="161256" y="168913"/>
                </a:lnTo>
                <a:cubicBezTo>
                  <a:pt x="159815" y="168913"/>
                  <a:pt x="158374" y="168193"/>
                  <a:pt x="158014" y="166753"/>
                </a:cubicBezTo>
                <a:lnTo>
                  <a:pt x="146483" y="143709"/>
                </a:lnTo>
                <a:close/>
                <a:moveTo>
                  <a:pt x="142520" y="131828"/>
                </a:moveTo>
                <a:cubicBezTo>
                  <a:pt x="144321" y="128587"/>
                  <a:pt x="149006" y="128587"/>
                  <a:pt x="150447" y="131828"/>
                </a:cubicBezTo>
                <a:lnTo>
                  <a:pt x="164860" y="160632"/>
                </a:lnTo>
                <a:lnTo>
                  <a:pt x="196928" y="165312"/>
                </a:lnTo>
                <a:cubicBezTo>
                  <a:pt x="198730" y="165672"/>
                  <a:pt x="199811" y="166753"/>
                  <a:pt x="200531" y="168553"/>
                </a:cubicBezTo>
                <a:cubicBezTo>
                  <a:pt x="201252" y="169993"/>
                  <a:pt x="200531" y="171793"/>
                  <a:pt x="199450" y="172873"/>
                </a:cubicBezTo>
                <a:lnTo>
                  <a:pt x="176390" y="195557"/>
                </a:lnTo>
                <a:lnTo>
                  <a:pt x="181795" y="227601"/>
                </a:lnTo>
                <a:cubicBezTo>
                  <a:pt x="182155" y="229402"/>
                  <a:pt x="181434" y="230842"/>
                  <a:pt x="179993" y="231922"/>
                </a:cubicBezTo>
                <a:cubicBezTo>
                  <a:pt x="178552" y="233002"/>
                  <a:pt x="176750" y="233002"/>
                  <a:pt x="175309" y="232282"/>
                </a:cubicBezTo>
                <a:lnTo>
                  <a:pt x="146483" y="217160"/>
                </a:lnTo>
                <a:lnTo>
                  <a:pt x="117658" y="232282"/>
                </a:lnTo>
                <a:cubicBezTo>
                  <a:pt x="116937" y="232282"/>
                  <a:pt x="116577" y="232642"/>
                  <a:pt x="115856" y="232642"/>
                </a:cubicBezTo>
                <a:cubicBezTo>
                  <a:pt x="114775" y="232642"/>
                  <a:pt x="114055" y="232282"/>
                  <a:pt x="112974" y="231922"/>
                </a:cubicBezTo>
                <a:cubicBezTo>
                  <a:pt x="111893" y="230842"/>
                  <a:pt x="111172" y="229402"/>
                  <a:pt x="111172" y="227601"/>
                </a:cubicBezTo>
                <a:lnTo>
                  <a:pt x="116937" y="195557"/>
                </a:lnTo>
                <a:lnTo>
                  <a:pt x="93516" y="172873"/>
                </a:lnTo>
                <a:cubicBezTo>
                  <a:pt x="92435" y="171793"/>
                  <a:pt x="92075" y="169993"/>
                  <a:pt x="92435" y="168553"/>
                </a:cubicBezTo>
                <a:cubicBezTo>
                  <a:pt x="92796" y="166753"/>
                  <a:pt x="94237" y="165672"/>
                  <a:pt x="96039" y="165312"/>
                </a:cubicBezTo>
                <a:lnTo>
                  <a:pt x="128467" y="160632"/>
                </a:lnTo>
                <a:lnTo>
                  <a:pt x="142520" y="131828"/>
                </a:lnTo>
                <a:close/>
                <a:moveTo>
                  <a:pt x="271013" y="82872"/>
                </a:moveTo>
                <a:cubicBezTo>
                  <a:pt x="263455" y="82872"/>
                  <a:pt x="257696" y="88997"/>
                  <a:pt x="257696" y="96564"/>
                </a:cubicBezTo>
                <a:cubicBezTo>
                  <a:pt x="257696" y="103770"/>
                  <a:pt x="263455" y="109896"/>
                  <a:pt x="271013" y="109896"/>
                </a:cubicBezTo>
                <a:cubicBezTo>
                  <a:pt x="278211" y="109896"/>
                  <a:pt x="284329" y="103770"/>
                  <a:pt x="284329" y="96564"/>
                </a:cubicBezTo>
                <a:cubicBezTo>
                  <a:pt x="284329" y="88997"/>
                  <a:pt x="278211" y="82872"/>
                  <a:pt x="271013" y="82872"/>
                </a:cubicBezTo>
                <a:close/>
                <a:moveTo>
                  <a:pt x="22314" y="82872"/>
                </a:moveTo>
                <a:cubicBezTo>
                  <a:pt x="14756" y="82872"/>
                  <a:pt x="8998" y="88997"/>
                  <a:pt x="8998" y="96564"/>
                </a:cubicBezTo>
                <a:cubicBezTo>
                  <a:pt x="8998" y="103770"/>
                  <a:pt x="14756" y="109896"/>
                  <a:pt x="22314" y="109896"/>
                </a:cubicBezTo>
                <a:cubicBezTo>
                  <a:pt x="29513" y="109896"/>
                  <a:pt x="35631" y="103770"/>
                  <a:pt x="35631" y="96564"/>
                </a:cubicBezTo>
                <a:cubicBezTo>
                  <a:pt x="35631" y="88997"/>
                  <a:pt x="29513" y="82872"/>
                  <a:pt x="22314" y="82872"/>
                </a:cubicBezTo>
                <a:close/>
                <a:moveTo>
                  <a:pt x="138206" y="42877"/>
                </a:moveTo>
                <a:lnTo>
                  <a:pt x="91417" y="136919"/>
                </a:lnTo>
                <a:cubicBezTo>
                  <a:pt x="90697" y="138000"/>
                  <a:pt x="89978" y="139081"/>
                  <a:pt x="88538" y="139081"/>
                </a:cubicBezTo>
                <a:cubicBezTo>
                  <a:pt x="87458" y="139442"/>
                  <a:pt x="86018" y="139442"/>
                  <a:pt x="84939" y="138721"/>
                </a:cubicBezTo>
                <a:lnTo>
                  <a:pt x="38510" y="111337"/>
                </a:lnTo>
                <a:cubicBezTo>
                  <a:pt x="36711" y="113499"/>
                  <a:pt x="34191" y="115300"/>
                  <a:pt x="30952" y="116742"/>
                </a:cubicBezTo>
                <a:lnTo>
                  <a:pt x="61185" y="260867"/>
                </a:lnTo>
                <a:lnTo>
                  <a:pt x="231783" y="260867"/>
                </a:lnTo>
                <a:lnTo>
                  <a:pt x="262015" y="116742"/>
                </a:lnTo>
                <a:cubicBezTo>
                  <a:pt x="259136" y="115300"/>
                  <a:pt x="256616" y="113499"/>
                  <a:pt x="254457" y="111337"/>
                </a:cubicBezTo>
                <a:lnTo>
                  <a:pt x="208028" y="138721"/>
                </a:lnTo>
                <a:cubicBezTo>
                  <a:pt x="206949" y="139442"/>
                  <a:pt x="205509" y="139442"/>
                  <a:pt x="204429" y="139081"/>
                </a:cubicBezTo>
                <a:cubicBezTo>
                  <a:pt x="203350" y="139081"/>
                  <a:pt x="202270" y="138000"/>
                  <a:pt x="201910" y="136919"/>
                </a:cubicBezTo>
                <a:lnTo>
                  <a:pt x="154762" y="42877"/>
                </a:lnTo>
                <a:cubicBezTo>
                  <a:pt x="152242" y="43958"/>
                  <a:pt x="149363" y="44679"/>
                  <a:pt x="146484" y="44679"/>
                </a:cubicBezTo>
                <a:cubicBezTo>
                  <a:pt x="143604" y="44679"/>
                  <a:pt x="140725" y="43958"/>
                  <a:pt x="138206" y="42877"/>
                </a:cubicBezTo>
                <a:close/>
                <a:moveTo>
                  <a:pt x="146484" y="9008"/>
                </a:moveTo>
                <a:cubicBezTo>
                  <a:pt x="139286" y="9008"/>
                  <a:pt x="133167" y="14773"/>
                  <a:pt x="133167" y="22339"/>
                </a:cubicBezTo>
                <a:cubicBezTo>
                  <a:pt x="133167" y="29906"/>
                  <a:pt x="139286" y="35671"/>
                  <a:pt x="146484" y="35671"/>
                </a:cubicBezTo>
                <a:cubicBezTo>
                  <a:pt x="154042" y="35671"/>
                  <a:pt x="159800" y="29906"/>
                  <a:pt x="159800" y="22339"/>
                </a:cubicBezTo>
                <a:cubicBezTo>
                  <a:pt x="159800" y="14773"/>
                  <a:pt x="154042" y="9008"/>
                  <a:pt x="146484" y="9008"/>
                </a:cubicBezTo>
                <a:close/>
                <a:moveTo>
                  <a:pt x="146484" y="0"/>
                </a:moveTo>
                <a:cubicBezTo>
                  <a:pt x="158721" y="0"/>
                  <a:pt x="168798" y="10089"/>
                  <a:pt x="168798" y="22339"/>
                </a:cubicBezTo>
                <a:cubicBezTo>
                  <a:pt x="168798" y="28465"/>
                  <a:pt x="166279" y="33869"/>
                  <a:pt x="162320" y="37833"/>
                </a:cubicBezTo>
                <a:lnTo>
                  <a:pt x="207669" y="128632"/>
                </a:lnTo>
                <a:lnTo>
                  <a:pt x="250138" y="103770"/>
                </a:lnTo>
                <a:cubicBezTo>
                  <a:pt x="249058" y="101248"/>
                  <a:pt x="248698" y="99086"/>
                  <a:pt x="248698" y="96564"/>
                </a:cubicBezTo>
                <a:cubicBezTo>
                  <a:pt x="248698" y="83953"/>
                  <a:pt x="258776" y="74225"/>
                  <a:pt x="271013" y="74225"/>
                </a:cubicBezTo>
                <a:cubicBezTo>
                  <a:pt x="282890" y="74225"/>
                  <a:pt x="293327" y="83953"/>
                  <a:pt x="293327" y="96564"/>
                </a:cubicBezTo>
                <a:cubicBezTo>
                  <a:pt x="293327" y="108454"/>
                  <a:pt x="282890" y="118543"/>
                  <a:pt x="271013" y="118543"/>
                </a:cubicBezTo>
                <a:cubicBezTo>
                  <a:pt x="270653" y="118543"/>
                  <a:pt x="270653" y="118543"/>
                  <a:pt x="270653" y="118543"/>
                </a:cubicBezTo>
                <a:lnTo>
                  <a:pt x="239701" y="266272"/>
                </a:lnTo>
                <a:cubicBezTo>
                  <a:pt x="239341" y="268074"/>
                  <a:pt x="237541" y="269515"/>
                  <a:pt x="235382" y="269515"/>
                </a:cubicBezTo>
                <a:lnTo>
                  <a:pt x="57586" y="269515"/>
                </a:lnTo>
                <a:cubicBezTo>
                  <a:pt x="55786" y="269515"/>
                  <a:pt x="53986" y="268074"/>
                  <a:pt x="53627" y="266272"/>
                </a:cubicBezTo>
                <a:lnTo>
                  <a:pt x="22314" y="118543"/>
                </a:lnTo>
                <a:cubicBezTo>
                  <a:pt x="9717" y="118543"/>
                  <a:pt x="0" y="108454"/>
                  <a:pt x="0" y="96564"/>
                </a:cubicBezTo>
                <a:cubicBezTo>
                  <a:pt x="0" y="83953"/>
                  <a:pt x="9717" y="74225"/>
                  <a:pt x="22314" y="74225"/>
                </a:cubicBezTo>
                <a:cubicBezTo>
                  <a:pt x="34551" y="74225"/>
                  <a:pt x="44269" y="83953"/>
                  <a:pt x="44269" y="96564"/>
                </a:cubicBezTo>
                <a:cubicBezTo>
                  <a:pt x="44269" y="99086"/>
                  <a:pt x="43909" y="101248"/>
                  <a:pt x="43189" y="103770"/>
                </a:cubicBezTo>
                <a:lnTo>
                  <a:pt x="85299" y="128632"/>
                </a:lnTo>
                <a:lnTo>
                  <a:pt x="130648" y="37833"/>
                </a:lnTo>
                <a:cubicBezTo>
                  <a:pt x="126689" y="33869"/>
                  <a:pt x="124169" y="28465"/>
                  <a:pt x="124169" y="22339"/>
                </a:cubicBezTo>
                <a:cubicBezTo>
                  <a:pt x="124169" y="10089"/>
                  <a:pt x="134247" y="0"/>
                  <a:pt x="146484" y="0"/>
                </a:cubicBezTo>
                <a:close/>
              </a:path>
            </a:pathLst>
          </a:custGeom>
          <a:solidFill>
            <a:schemeClr val="bg1"/>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Nunito Sans ExtraLight" pitchFamily="2" charset="77"/>
            </a:endParaRPr>
          </a:p>
        </p:txBody>
      </p:sp>
      <p:sp>
        <p:nvSpPr>
          <p:cNvPr id="35" name="Freeform 968">
            <a:extLst>
              <a:ext uri="{FF2B5EF4-FFF2-40B4-BE49-F238E27FC236}">
                <a16:creationId xmlns:a16="http://schemas.microsoft.com/office/drawing/2014/main" id="{E152F433-652F-1048-BB6C-ED36A4678B92}"/>
              </a:ext>
            </a:extLst>
          </p:cNvPr>
          <p:cNvSpPr>
            <a:spLocks noChangeArrowheads="1"/>
          </p:cNvSpPr>
          <p:nvPr/>
        </p:nvSpPr>
        <p:spPr bwMode="auto">
          <a:xfrm>
            <a:off x="6997633" y="3815090"/>
            <a:ext cx="501835" cy="501835"/>
          </a:xfrm>
          <a:custGeom>
            <a:avLst/>
            <a:gdLst>
              <a:gd name="T0" fmla="*/ 156564 w 293328"/>
              <a:gd name="T1" fmla="*/ 250595 h 293327"/>
              <a:gd name="T2" fmla="*/ 93440 w 293328"/>
              <a:gd name="T3" fmla="*/ 259469 h 293327"/>
              <a:gd name="T4" fmla="*/ 30882 w 293328"/>
              <a:gd name="T5" fmla="*/ 250595 h 293327"/>
              <a:gd name="T6" fmla="*/ 147747 w 293328"/>
              <a:gd name="T7" fmla="*/ 233202 h 293327"/>
              <a:gd name="T8" fmla="*/ 147747 w 293328"/>
              <a:gd name="T9" fmla="*/ 233202 h 293327"/>
              <a:gd name="T10" fmla="*/ 75073 w 293328"/>
              <a:gd name="T11" fmla="*/ 250595 h 293327"/>
              <a:gd name="T12" fmla="*/ 39755 w 293328"/>
              <a:gd name="T13" fmla="*/ 267987 h 293327"/>
              <a:gd name="T14" fmla="*/ 245580 w 293328"/>
              <a:gd name="T15" fmla="*/ 196287 h 293327"/>
              <a:gd name="T16" fmla="*/ 201078 w 293328"/>
              <a:gd name="T17" fmla="*/ 187414 h 293327"/>
              <a:gd name="T18" fmla="*/ 201078 w 293328"/>
              <a:gd name="T19" fmla="*/ 187414 h 293327"/>
              <a:gd name="T20" fmla="*/ 156564 w 293328"/>
              <a:gd name="T21" fmla="*/ 196287 h 293327"/>
              <a:gd name="T22" fmla="*/ 93440 w 293328"/>
              <a:gd name="T23" fmla="*/ 205161 h 293327"/>
              <a:gd name="T24" fmla="*/ 30882 w 293328"/>
              <a:gd name="T25" fmla="*/ 196287 h 293327"/>
              <a:gd name="T26" fmla="*/ 254765 w 293328"/>
              <a:gd name="T27" fmla="*/ 178895 h 293327"/>
              <a:gd name="T28" fmla="*/ 254765 w 293328"/>
              <a:gd name="T29" fmla="*/ 178895 h 293327"/>
              <a:gd name="T30" fmla="*/ 183686 w 293328"/>
              <a:gd name="T31" fmla="*/ 196287 h 293327"/>
              <a:gd name="T32" fmla="*/ 147747 w 293328"/>
              <a:gd name="T33" fmla="*/ 213680 h 293327"/>
              <a:gd name="T34" fmla="*/ 111441 w 293328"/>
              <a:gd name="T35" fmla="*/ 196287 h 293327"/>
              <a:gd name="T36" fmla="*/ 39755 w 293328"/>
              <a:gd name="T37" fmla="*/ 178895 h 293327"/>
              <a:gd name="T38" fmla="*/ 39755 w 293328"/>
              <a:gd name="T39" fmla="*/ 178895 h 293327"/>
              <a:gd name="T40" fmla="*/ 263949 w 293328"/>
              <a:gd name="T41" fmla="*/ 144185 h 293327"/>
              <a:gd name="T42" fmla="*/ 201078 w 293328"/>
              <a:gd name="T43" fmla="*/ 153370 h 293327"/>
              <a:gd name="T44" fmla="*/ 138563 w 293328"/>
              <a:gd name="T45" fmla="*/ 144185 h 293327"/>
              <a:gd name="T46" fmla="*/ 93440 w 293328"/>
              <a:gd name="T47" fmla="*/ 135002 h 293327"/>
              <a:gd name="T48" fmla="*/ 93440 w 293328"/>
              <a:gd name="T49" fmla="*/ 135002 h 293327"/>
              <a:gd name="T50" fmla="*/ 48273 w 293328"/>
              <a:gd name="T51" fmla="*/ 144185 h 293327"/>
              <a:gd name="T52" fmla="*/ 254765 w 293328"/>
              <a:gd name="T53" fmla="*/ 162556 h 293327"/>
              <a:gd name="T54" fmla="*/ 218470 w 293328"/>
              <a:gd name="T55" fmla="*/ 144185 h 293327"/>
              <a:gd name="T56" fmla="*/ 147747 w 293328"/>
              <a:gd name="T57" fmla="*/ 126184 h 293327"/>
              <a:gd name="T58" fmla="*/ 147747 w 293328"/>
              <a:gd name="T59" fmla="*/ 126184 h 293327"/>
              <a:gd name="T60" fmla="*/ 75073 w 293328"/>
              <a:gd name="T61" fmla="*/ 144185 h 293327"/>
              <a:gd name="T62" fmla="*/ 39755 w 293328"/>
              <a:gd name="T63" fmla="*/ 162556 h 293327"/>
              <a:gd name="T64" fmla="*/ 245580 w 293328"/>
              <a:gd name="T65" fmla="*/ 89270 h 293327"/>
              <a:gd name="T66" fmla="*/ 201078 w 293328"/>
              <a:gd name="T67" fmla="*/ 80750 h 293327"/>
              <a:gd name="T68" fmla="*/ 201078 w 293328"/>
              <a:gd name="T69" fmla="*/ 80750 h 293327"/>
              <a:gd name="T70" fmla="*/ 236395 w 293328"/>
              <a:gd name="T71" fmla="*/ 89270 h 293327"/>
              <a:gd name="T72" fmla="*/ 201078 w 293328"/>
              <a:gd name="T73" fmla="*/ 106661 h 293327"/>
              <a:gd name="T74" fmla="*/ 8703 w 293328"/>
              <a:gd name="T75" fmla="*/ 273016 h 293327"/>
              <a:gd name="T76" fmla="*/ 286068 w 293328"/>
              <a:gd name="T77" fmla="*/ 56924 h 293327"/>
              <a:gd name="T78" fmla="*/ 8703 w 293328"/>
              <a:gd name="T79" fmla="*/ 47859 h 293327"/>
              <a:gd name="T80" fmla="*/ 255975 w 293328"/>
              <a:gd name="T81" fmla="*/ 21030 h 293327"/>
              <a:gd name="T82" fmla="*/ 247273 w 293328"/>
              <a:gd name="T83" fmla="*/ 21030 h 293327"/>
              <a:gd name="T84" fmla="*/ 204852 w 293328"/>
              <a:gd name="T85" fmla="*/ 28281 h 293327"/>
              <a:gd name="T86" fmla="*/ 167507 w 293328"/>
              <a:gd name="T87" fmla="*/ 32994 h 293327"/>
              <a:gd name="T88" fmla="*/ 129801 w 293328"/>
              <a:gd name="T89" fmla="*/ 28281 h 293327"/>
              <a:gd name="T90" fmla="*/ 87742 w 293328"/>
              <a:gd name="T91" fmla="*/ 21030 h 293327"/>
              <a:gd name="T92" fmla="*/ 79041 w 293328"/>
              <a:gd name="T93" fmla="*/ 21030 h 293327"/>
              <a:gd name="T94" fmla="*/ 36981 w 293328"/>
              <a:gd name="T95" fmla="*/ 28281 h 293327"/>
              <a:gd name="T96" fmla="*/ 45685 w 293328"/>
              <a:gd name="T97" fmla="*/ 4714 h 293327"/>
              <a:gd name="T98" fmla="*/ 83391 w 293328"/>
              <a:gd name="T99" fmla="*/ 0 h 293327"/>
              <a:gd name="T100" fmla="*/ 120736 w 293328"/>
              <a:gd name="T101" fmla="*/ 4714 h 293327"/>
              <a:gd name="T102" fmla="*/ 163157 w 293328"/>
              <a:gd name="T103" fmla="*/ 11966 h 293327"/>
              <a:gd name="T104" fmla="*/ 171859 w 293328"/>
              <a:gd name="T105" fmla="*/ 11966 h 293327"/>
              <a:gd name="T106" fmla="*/ 213917 w 293328"/>
              <a:gd name="T107" fmla="*/ 4714 h 293327"/>
              <a:gd name="T108" fmla="*/ 251623 w 293328"/>
              <a:gd name="T109" fmla="*/ 0 h 293327"/>
              <a:gd name="T110" fmla="*/ 295132 w 293328"/>
              <a:gd name="T111" fmla="*/ 34443 h 293327"/>
              <a:gd name="T112" fmla="*/ 0 w 293328"/>
              <a:gd name="T113" fmla="*/ 273016 h 293327"/>
              <a:gd name="T114" fmla="*/ 36981 w 293328"/>
              <a:gd name="T115" fmla="*/ 4714 h 2933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3328" h="293327">
                <a:moveTo>
                  <a:pt x="146844" y="240595"/>
                </a:moveTo>
                <a:cubicBezTo>
                  <a:pt x="141732" y="240595"/>
                  <a:pt x="137716" y="244475"/>
                  <a:pt x="137716" y="249061"/>
                </a:cubicBezTo>
                <a:cubicBezTo>
                  <a:pt x="137716" y="254000"/>
                  <a:pt x="141732" y="257881"/>
                  <a:pt x="146844" y="257881"/>
                </a:cubicBezTo>
                <a:cubicBezTo>
                  <a:pt x="151591" y="257881"/>
                  <a:pt x="155607" y="254000"/>
                  <a:pt x="155607" y="249061"/>
                </a:cubicBezTo>
                <a:cubicBezTo>
                  <a:pt x="155607" y="244475"/>
                  <a:pt x="151591" y="240595"/>
                  <a:pt x="146844" y="240595"/>
                </a:cubicBezTo>
                <a:close/>
                <a:moveTo>
                  <a:pt x="92869" y="240595"/>
                </a:moveTo>
                <a:cubicBezTo>
                  <a:pt x="87757" y="240595"/>
                  <a:pt x="83741" y="244475"/>
                  <a:pt x="83741" y="249061"/>
                </a:cubicBezTo>
                <a:cubicBezTo>
                  <a:pt x="83741" y="254000"/>
                  <a:pt x="87757" y="257881"/>
                  <a:pt x="92869" y="257881"/>
                </a:cubicBezTo>
                <a:cubicBezTo>
                  <a:pt x="97616" y="257881"/>
                  <a:pt x="101997" y="254000"/>
                  <a:pt x="101997" y="249061"/>
                </a:cubicBezTo>
                <a:cubicBezTo>
                  <a:pt x="101997" y="244475"/>
                  <a:pt x="97616" y="240595"/>
                  <a:pt x="92869" y="240595"/>
                </a:cubicBezTo>
                <a:close/>
                <a:moveTo>
                  <a:pt x="39511" y="240595"/>
                </a:moveTo>
                <a:cubicBezTo>
                  <a:pt x="34572" y="240595"/>
                  <a:pt x="30692" y="244475"/>
                  <a:pt x="30692" y="249061"/>
                </a:cubicBezTo>
                <a:cubicBezTo>
                  <a:pt x="30692" y="254000"/>
                  <a:pt x="34572" y="257881"/>
                  <a:pt x="39511" y="257881"/>
                </a:cubicBezTo>
                <a:cubicBezTo>
                  <a:pt x="44097" y="257881"/>
                  <a:pt x="47978" y="254000"/>
                  <a:pt x="47978" y="249061"/>
                </a:cubicBezTo>
                <a:cubicBezTo>
                  <a:pt x="47978" y="244475"/>
                  <a:pt x="44097" y="240595"/>
                  <a:pt x="39511" y="240595"/>
                </a:cubicBezTo>
                <a:close/>
                <a:moveTo>
                  <a:pt x="146844" y="231775"/>
                </a:moveTo>
                <a:cubicBezTo>
                  <a:pt x="156702" y="231775"/>
                  <a:pt x="164735" y="239536"/>
                  <a:pt x="164735" y="249061"/>
                </a:cubicBezTo>
                <a:cubicBezTo>
                  <a:pt x="164735" y="258939"/>
                  <a:pt x="156702" y="266347"/>
                  <a:pt x="146844" y="266347"/>
                </a:cubicBezTo>
                <a:cubicBezTo>
                  <a:pt x="136986" y="266347"/>
                  <a:pt x="128588" y="258939"/>
                  <a:pt x="128588" y="249061"/>
                </a:cubicBezTo>
                <a:cubicBezTo>
                  <a:pt x="128588" y="239536"/>
                  <a:pt x="136986" y="231775"/>
                  <a:pt x="146844" y="231775"/>
                </a:cubicBezTo>
                <a:close/>
                <a:moveTo>
                  <a:pt x="92869" y="231775"/>
                </a:moveTo>
                <a:cubicBezTo>
                  <a:pt x="102727" y="231775"/>
                  <a:pt x="110760" y="239536"/>
                  <a:pt x="110760" y="249061"/>
                </a:cubicBezTo>
                <a:cubicBezTo>
                  <a:pt x="110760" y="258939"/>
                  <a:pt x="102727" y="266347"/>
                  <a:pt x="92869" y="266347"/>
                </a:cubicBezTo>
                <a:cubicBezTo>
                  <a:pt x="83011" y="266347"/>
                  <a:pt x="74613" y="258939"/>
                  <a:pt x="74613" y="249061"/>
                </a:cubicBezTo>
                <a:cubicBezTo>
                  <a:pt x="74613" y="239536"/>
                  <a:pt x="83011" y="231775"/>
                  <a:pt x="92869" y="231775"/>
                </a:cubicBezTo>
                <a:close/>
                <a:moveTo>
                  <a:pt x="39511" y="231775"/>
                </a:moveTo>
                <a:cubicBezTo>
                  <a:pt x="49036" y="231775"/>
                  <a:pt x="56797" y="239536"/>
                  <a:pt x="56797" y="249061"/>
                </a:cubicBezTo>
                <a:cubicBezTo>
                  <a:pt x="56797" y="258939"/>
                  <a:pt x="49036" y="266347"/>
                  <a:pt x="39511" y="266347"/>
                </a:cubicBezTo>
                <a:cubicBezTo>
                  <a:pt x="29986" y="266347"/>
                  <a:pt x="22225" y="258939"/>
                  <a:pt x="22225" y="249061"/>
                </a:cubicBezTo>
                <a:cubicBezTo>
                  <a:pt x="22225" y="239536"/>
                  <a:pt x="29986" y="231775"/>
                  <a:pt x="39511" y="231775"/>
                </a:cubicBezTo>
                <a:close/>
                <a:moveTo>
                  <a:pt x="253207" y="186267"/>
                </a:moveTo>
                <a:cubicBezTo>
                  <a:pt x="248095" y="186267"/>
                  <a:pt x="244078" y="190500"/>
                  <a:pt x="244078" y="195086"/>
                </a:cubicBezTo>
                <a:cubicBezTo>
                  <a:pt x="244078" y="200025"/>
                  <a:pt x="248095" y="203905"/>
                  <a:pt x="253207" y="203905"/>
                </a:cubicBezTo>
                <a:cubicBezTo>
                  <a:pt x="258318" y="203905"/>
                  <a:pt x="262335" y="200025"/>
                  <a:pt x="262335" y="195086"/>
                </a:cubicBezTo>
                <a:cubicBezTo>
                  <a:pt x="262335" y="190500"/>
                  <a:pt x="258318" y="186267"/>
                  <a:pt x="253207" y="186267"/>
                </a:cubicBezTo>
                <a:close/>
                <a:moveTo>
                  <a:pt x="199849" y="186267"/>
                </a:moveTo>
                <a:cubicBezTo>
                  <a:pt x="194910" y="186267"/>
                  <a:pt x="191030" y="190500"/>
                  <a:pt x="191030" y="195086"/>
                </a:cubicBezTo>
                <a:cubicBezTo>
                  <a:pt x="191030" y="200025"/>
                  <a:pt x="194910" y="203905"/>
                  <a:pt x="199849" y="203905"/>
                </a:cubicBezTo>
                <a:cubicBezTo>
                  <a:pt x="204435" y="203905"/>
                  <a:pt x="208669" y="200025"/>
                  <a:pt x="208669" y="195086"/>
                </a:cubicBezTo>
                <a:cubicBezTo>
                  <a:pt x="208669" y="190500"/>
                  <a:pt x="204435" y="186267"/>
                  <a:pt x="199849" y="186267"/>
                </a:cubicBezTo>
                <a:close/>
                <a:moveTo>
                  <a:pt x="146844" y="186267"/>
                </a:moveTo>
                <a:cubicBezTo>
                  <a:pt x="141732" y="186267"/>
                  <a:pt x="137716" y="190500"/>
                  <a:pt x="137716" y="195086"/>
                </a:cubicBezTo>
                <a:cubicBezTo>
                  <a:pt x="137716" y="200025"/>
                  <a:pt x="141732" y="203905"/>
                  <a:pt x="146844" y="203905"/>
                </a:cubicBezTo>
                <a:cubicBezTo>
                  <a:pt x="151591" y="203905"/>
                  <a:pt x="155607" y="200025"/>
                  <a:pt x="155607" y="195086"/>
                </a:cubicBezTo>
                <a:cubicBezTo>
                  <a:pt x="155607" y="190500"/>
                  <a:pt x="151591" y="186267"/>
                  <a:pt x="146844" y="186267"/>
                </a:cubicBezTo>
                <a:close/>
                <a:moveTo>
                  <a:pt x="92869" y="186267"/>
                </a:moveTo>
                <a:cubicBezTo>
                  <a:pt x="87757" y="186267"/>
                  <a:pt x="83741" y="190500"/>
                  <a:pt x="83741" y="195086"/>
                </a:cubicBezTo>
                <a:cubicBezTo>
                  <a:pt x="83741" y="200025"/>
                  <a:pt x="87757" y="203905"/>
                  <a:pt x="92869" y="203905"/>
                </a:cubicBezTo>
                <a:cubicBezTo>
                  <a:pt x="97616" y="203905"/>
                  <a:pt x="101997" y="200025"/>
                  <a:pt x="101997" y="195086"/>
                </a:cubicBezTo>
                <a:cubicBezTo>
                  <a:pt x="101997" y="190500"/>
                  <a:pt x="97616" y="186267"/>
                  <a:pt x="92869" y="186267"/>
                </a:cubicBezTo>
                <a:close/>
                <a:moveTo>
                  <a:pt x="39511" y="186267"/>
                </a:moveTo>
                <a:cubicBezTo>
                  <a:pt x="34572" y="186267"/>
                  <a:pt x="30692" y="190500"/>
                  <a:pt x="30692" y="195086"/>
                </a:cubicBezTo>
                <a:cubicBezTo>
                  <a:pt x="30692" y="200025"/>
                  <a:pt x="34572" y="203905"/>
                  <a:pt x="39511" y="203905"/>
                </a:cubicBezTo>
                <a:cubicBezTo>
                  <a:pt x="44097" y="203905"/>
                  <a:pt x="47978" y="200025"/>
                  <a:pt x="47978" y="195086"/>
                </a:cubicBezTo>
                <a:cubicBezTo>
                  <a:pt x="47978" y="190500"/>
                  <a:pt x="44097" y="186267"/>
                  <a:pt x="39511" y="186267"/>
                </a:cubicBezTo>
                <a:close/>
                <a:moveTo>
                  <a:pt x="253207" y="177800"/>
                </a:moveTo>
                <a:cubicBezTo>
                  <a:pt x="263430" y="177800"/>
                  <a:pt x="271098" y="185561"/>
                  <a:pt x="271098" y="195086"/>
                </a:cubicBezTo>
                <a:cubicBezTo>
                  <a:pt x="271098" y="204964"/>
                  <a:pt x="263430" y="212372"/>
                  <a:pt x="253207" y="212372"/>
                </a:cubicBezTo>
                <a:cubicBezTo>
                  <a:pt x="243348" y="212372"/>
                  <a:pt x="234950" y="204964"/>
                  <a:pt x="234950" y="195086"/>
                </a:cubicBezTo>
                <a:cubicBezTo>
                  <a:pt x="234950" y="185561"/>
                  <a:pt x="243348" y="177800"/>
                  <a:pt x="253207" y="177800"/>
                </a:cubicBezTo>
                <a:close/>
                <a:moveTo>
                  <a:pt x="199849" y="177800"/>
                </a:moveTo>
                <a:cubicBezTo>
                  <a:pt x="209374" y="177800"/>
                  <a:pt x="217135" y="185561"/>
                  <a:pt x="217135" y="195086"/>
                </a:cubicBezTo>
                <a:cubicBezTo>
                  <a:pt x="217135" y="204964"/>
                  <a:pt x="209374" y="212372"/>
                  <a:pt x="199849" y="212372"/>
                </a:cubicBezTo>
                <a:cubicBezTo>
                  <a:pt x="190324" y="212372"/>
                  <a:pt x="182563" y="204964"/>
                  <a:pt x="182563" y="195086"/>
                </a:cubicBezTo>
                <a:cubicBezTo>
                  <a:pt x="182563" y="185561"/>
                  <a:pt x="190324" y="177800"/>
                  <a:pt x="199849" y="177800"/>
                </a:cubicBezTo>
                <a:close/>
                <a:moveTo>
                  <a:pt x="146844" y="177800"/>
                </a:moveTo>
                <a:cubicBezTo>
                  <a:pt x="156702" y="177800"/>
                  <a:pt x="164735" y="185561"/>
                  <a:pt x="164735" y="195086"/>
                </a:cubicBezTo>
                <a:cubicBezTo>
                  <a:pt x="164735" y="204964"/>
                  <a:pt x="156702" y="212372"/>
                  <a:pt x="146844" y="212372"/>
                </a:cubicBezTo>
                <a:cubicBezTo>
                  <a:pt x="136986" y="212372"/>
                  <a:pt x="128588" y="204964"/>
                  <a:pt x="128588" y="195086"/>
                </a:cubicBezTo>
                <a:cubicBezTo>
                  <a:pt x="128588" y="185561"/>
                  <a:pt x="136986" y="177800"/>
                  <a:pt x="146844" y="177800"/>
                </a:cubicBezTo>
                <a:close/>
                <a:moveTo>
                  <a:pt x="92869" y="177800"/>
                </a:moveTo>
                <a:cubicBezTo>
                  <a:pt x="102727" y="177800"/>
                  <a:pt x="110760" y="185561"/>
                  <a:pt x="110760" y="195086"/>
                </a:cubicBezTo>
                <a:cubicBezTo>
                  <a:pt x="110760" y="204964"/>
                  <a:pt x="102727" y="212372"/>
                  <a:pt x="92869" y="212372"/>
                </a:cubicBezTo>
                <a:cubicBezTo>
                  <a:pt x="83011" y="212372"/>
                  <a:pt x="74613" y="204964"/>
                  <a:pt x="74613" y="195086"/>
                </a:cubicBezTo>
                <a:cubicBezTo>
                  <a:pt x="74613" y="185561"/>
                  <a:pt x="83011" y="177800"/>
                  <a:pt x="92869" y="177800"/>
                </a:cubicBezTo>
                <a:close/>
                <a:moveTo>
                  <a:pt x="39511" y="177800"/>
                </a:moveTo>
                <a:cubicBezTo>
                  <a:pt x="49036" y="177800"/>
                  <a:pt x="56797" y="185561"/>
                  <a:pt x="56797" y="195086"/>
                </a:cubicBezTo>
                <a:cubicBezTo>
                  <a:pt x="56797" y="204964"/>
                  <a:pt x="49036" y="212372"/>
                  <a:pt x="39511" y="212372"/>
                </a:cubicBezTo>
                <a:cubicBezTo>
                  <a:pt x="29986" y="212372"/>
                  <a:pt x="22225" y="204964"/>
                  <a:pt x="22225" y="195086"/>
                </a:cubicBezTo>
                <a:cubicBezTo>
                  <a:pt x="22225" y="185561"/>
                  <a:pt x="29986" y="177800"/>
                  <a:pt x="39511" y="177800"/>
                </a:cubicBezTo>
                <a:close/>
                <a:moveTo>
                  <a:pt x="253207" y="134175"/>
                </a:moveTo>
                <a:cubicBezTo>
                  <a:pt x="248095" y="134175"/>
                  <a:pt x="244078" y="138557"/>
                  <a:pt x="244078" y="143303"/>
                </a:cubicBezTo>
                <a:cubicBezTo>
                  <a:pt x="244078" y="148415"/>
                  <a:pt x="248095" y="152431"/>
                  <a:pt x="253207" y="152431"/>
                </a:cubicBezTo>
                <a:cubicBezTo>
                  <a:pt x="258318" y="152431"/>
                  <a:pt x="262335" y="148415"/>
                  <a:pt x="262335" y="143303"/>
                </a:cubicBezTo>
                <a:cubicBezTo>
                  <a:pt x="262335" y="138557"/>
                  <a:pt x="258318" y="134175"/>
                  <a:pt x="253207" y="134175"/>
                </a:cubicBezTo>
                <a:close/>
                <a:moveTo>
                  <a:pt x="199849" y="134175"/>
                </a:moveTo>
                <a:cubicBezTo>
                  <a:pt x="194910" y="134175"/>
                  <a:pt x="191030" y="138557"/>
                  <a:pt x="191030" y="143303"/>
                </a:cubicBezTo>
                <a:cubicBezTo>
                  <a:pt x="191030" y="148415"/>
                  <a:pt x="194910" y="152431"/>
                  <a:pt x="199849" y="152431"/>
                </a:cubicBezTo>
                <a:cubicBezTo>
                  <a:pt x="204435" y="152431"/>
                  <a:pt x="208669" y="148415"/>
                  <a:pt x="208669" y="143303"/>
                </a:cubicBezTo>
                <a:cubicBezTo>
                  <a:pt x="208669" y="138557"/>
                  <a:pt x="204435" y="134175"/>
                  <a:pt x="199849" y="134175"/>
                </a:cubicBezTo>
                <a:close/>
                <a:moveTo>
                  <a:pt x="146844" y="134175"/>
                </a:moveTo>
                <a:cubicBezTo>
                  <a:pt x="141732" y="134175"/>
                  <a:pt x="137716" y="138557"/>
                  <a:pt x="137716" y="143303"/>
                </a:cubicBezTo>
                <a:cubicBezTo>
                  <a:pt x="137716" y="148415"/>
                  <a:pt x="141732" y="152431"/>
                  <a:pt x="146844" y="152431"/>
                </a:cubicBezTo>
                <a:cubicBezTo>
                  <a:pt x="151591" y="152431"/>
                  <a:pt x="155607" y="148415"/>
                  <a:pt x="155607" y="143303"/>
                </a:cubicBezTo>
                <a:cubicBezTo>
                  <a:pt x="155607" y="138557"/>
                  <a:pt x="151591" y="134175"/>
                  <a:pt x="146844" y="134175"/>
                </a:cubicBezTo>
                <a:close/>
                <a:moveTo>
                  <a:pt x="92869" y="134175"/>
                </a:moveTo>
                <a:cubicBezTo>
                  <a:pt x="87757" y="134175"/>
                  <a:pt x="83741" y="138557"/>
                  <a:pt x="83741" y="143303"/>
                </a:cubicBezTo>
                <a:cubicBezTo>
                  <a:pt x="83741" y="148415"/>
                  <a:pt x="87757" y="152431"/>
                  <a:pt x="92869" y="152431"/>
                </a:cubicBezTo>
                <a:cubicBezTo>
                  <a:pt x="97616" y="152431"/>
                  <a:pt x="101997" y="148415"/>
                  <a:pt x="101997" y="143303"/>
                </a:cubicBezTo>
                <a:cubicBezTo>
                  <a:pt x="101997" y="138557"/>
                  <a:pt x="97616" y="134175"/>
                  <a:pt x="92869" y="134175"/>
                </a:cubicBezTo>
                <a:close/>
                <a:moveTo>
                  <a:pt x="39511" y="134175"/>
                </a:moveTo>
                <a:cubicBezTo>
                  <a:pt x="34572" y="134175"/>
                  <a:pt x="30692" y="138557"/>
                  <a:pt x="30692" y="143303"/>
                </a:cubicBezTo>
                <a:cubicBezTo>
                  <a:pt x="30692" y="148415"/>
                  <a:pt x="34572" y="152431"/>
                  <a:pt x="39511" y="152431"/>
                </a:cubicBezTo>
                <a:cubicBezTo>
                  <a:pt x="44097" y="152431"/>
                  <a:pt x="47978" y="148415"/>
                  <a:pt x="47978" y="143303"/>
                </a:cubicBezTo>
                <a:cubicBezTo>
                  <a:pt x="47978" y="138557"/>
                  <a:pt x="44097" y="134175"/>
                  <a:pt x="39511" y="134175"/>
                </a:cubicBezTo>
                <a:close/>
                <a:moveTo>
                  <a:pt x="253207" y="125412"/>
                </a:moveTo>
                <a:cubicBezTo>
                  <a:pt x="263430" y="125412"/>
                  <a:pt x="271098" y="133445"/>
                  <a:pt x="271098" y="143303"/>
                </a:cubicBezTo>
                <a:cubicBezTo>
                  <a:pt x="271098" y="153162"/>
                  <a:pt x="263430" y="161560"/>
                  <a:pt x="253207" y="161560"/>
                </a:cubicBezTo>
                <a:cubicBezTo>
                  <a:pt x="243348" y="161560"/>
                  <a:pt x="234950" y="153162"/>
                  <a:pt x="234950" y="143303"/>
                </a:cubicBezTo>
                <a:cubicBezTo>
                  <a:pt x="234950" y="133445"/>
                  <a:pt x="243348" y="125412"/>
                  <a:pt x="253207" y="125412"/>
                </a:cubicBezTo>
                <a:close/>
                <a:moveTo>
                  <a:pt x="199849" y="125412"/>
                </a:moveTo>
                <a:cubicBezTo>
                  <a:pt x="209374" y="125412"/>
                  <a:pt x="217135" y="133445"/>
                  <a:pt x="217135" y="143303"/>
                </a:cubicBezTo>
                <a:cubicBezTo>
                  <a:pt x="217135" y="153162"/>
                  <a:pt x="209374" y="161560"/>
                  <a:pt x="199849" y="161560"/>
                </a:cubicBezTo>
                <a:cubicBezTo>
                  <a:pt x="190324" y="161560"/>
                  <a:pt x="182563" y="153162"/>
                  <a:pt x="182563" y="143303"/>
                </a:cubicBezTo>
                <a:cubicBezTo>
                  <a:pt x="182563" y="133445"/>
                  <a:pt x="190324" y="125412"/>
                  <a:pt x="199849" y="125412"/>
                </a:cubicBezTo>
                <a:close/>
                <a:moveTo>
                  <a:pt x="146844" y="125412"/>
                </a:moveTo>
                <a:cubicBezTo>
                  <a:pt x="156702" y="125412"/>
                  <a:pt x="164735" y="133445"/>
                  <a:pt x="164735" y="143303"/>
                </a:cubicBezTo>
                <a:cubicBezTo>
                  <a:pt x="164735" y="153162"/>
                  <a:pt x="156702" y="161560"/>
                  <a:pt x="146844" y="161560"/>
                </a:cubicBezTo>
                <a:cubicBezTo>
                  <a:pt x="136986" y="161560"/>
                  <a:pt x="128588" y="153162"/>
                  <a:pt x="128588" y="143303"/>
                </a:cubicBezTo>
                <a:cubicBezTo>
                  <a:pt x="128588" y="133445"/>
                  <a:pt x="136986" y="125412"/>
                  <a:pt x="146844" y="125412"/>
                </a:cubicBezTo>
                <a:close/>
                <a:moveTo>
                  <a:pt x="92869" y="125412"/>
                </a:moveTo>
                <a:cubicBezTo>
                  <a:pt x="102727" y="125412"/>
                  <a:pt x="110760" y="133445"/>
                  <a:pt x="110760" y="143303"/>
                </a:cubicBezTo>
                <a:cubicBezTo>
                  <a:pt x="110760" y="153162"/>
                  <a:pt x="102727" y="161560"/>
                  <a:pt x="92869" y="161560"/>
                </a:cubicBezTo>
                <a:cubicBezTo>
                  <a:pt x="83011" y="161560"/>
                  <a:pt x="74613" y="153162"/>
                  <a:pt x="74613" y="143303"/>
                </a:cubicBezTo>
                <a:cubicBezTo>
                  <a:pt x="74613" y="133445"/>
                  <a:pt x="83011" y="125412"/>
                  <a:pt x="92869" y="125412"/>
                </a:cubicBezTo>
                <a:close/>
                <a:moveTo>
                  <a:pt x="39511" y="125412"/>
                </a:moveTo>
                <a:cubicBezTo>
                  <a:pt x="49036" y="125412"/>
                  <a:pt x="56797" y="133445"/>
                  <a:pt x="56797" y="143303"/>
                </a:cubicBezTo>
                <a:cubicBezTo>
                  <a:pt x="56797" y="153162"/>
                  <a:pt x="49036" y="161560"/>
                  <a:pt x="39511" y="161560"/>
                </a:cubicBezTo>
                <a:cubicBezTo>
                  <a:pt x="29986" y="161560"/>
                  <a:pt x="22225" y="153162"/>
                  <a:pt x="22225" y="143303"/>
                </a:cubicBezTo>
                <a:cubicBezTo>
                  <a:pt x="22225" y="133445"/>
                  <a:pt x="29986" y="125412"/>
                  <a:pt x="39511" y="125412"/>
                </a:cubicBezTo>
                <a:close/>
                <a:moveTo>
                  <a:pt x="253207" y="80256"/>
                </a:moveTo>
                <a:cubicBezTo>
                  <a:pt x="248095" y="80256"/>
                  <a:pt x="244078" y="84137"/>
                  <a:pt x="244078" y="88723"/>
                </a:cubicBezTo>
                <a:cubicBezTo>
                  <a:pt x="244078" y="93662"/>
                  <a:pt x="248095" y="97542"/>
                  <a:pt x="253207" y="97542"/>
                </a:cubicBezTo>
                <a:cubicBezTo>
                  <a:pt x="258318" y="97542"/>
                  <a:pt x="262335" y="93662"/>
                  <a:pt x="262335" y="88723"/>
                </a:cubicBezTo>
                <a:cubicBezTo>
                  <a:pt x="262335" y="84137"/>
                  <a:pt x="258318" y="80256"/>
                  <a:pt x="253207" y="80256"/>
                </a:cubicBezTo>
                <a:close/>
                <a:moveTo>
                  <a:pt x="199849" y="80256"/>
                </a:moveTo>
                <a:cubicBezTo>
                  <a:pt x="194910" y="80256"/>
                  <a:pt x="191030" y="84137"/>
                  <a:pt x="191030" y="88723"/>
                </a:cubicBezTo>
                <a:cubicBezTo>
                  <a:pt x="191030" y="93662"/>
                  <a:pt x="194910" y="97542"/>
                  <a:pt x="199849" y="97542"/>
                </a:cubicBezTo>
                <a:cubicBezTo>
                  <a:pt x="204435" y="97542"/>
                  <a:pt x="208669" y="93662"/>
                  <a:pt x="208669" y="88723"/>
                </a:cubicBezTo>
                <a:cubicBezTo>
                  <a:pt x="208669" y="84137"/>
                  <a:pt x="204435" y="80256"/>
                  <a:pt x="199849" y="80256"/>
                </a:cubicBezTo>
                <a:close/>
                <a:moveTo>
                  <a:pt x="253207" y="71437"/>
                </a:moveTo>
                <a:cubicBezTo>
                  <a:pt x="263430" y="71437"/>
                  <a:pt x="271098" y="79198"/>
                  <a:pt x="271098" y="88723"/>
                </a:cubicBezTo>
                <a:cubicBezTo>
                  <a:pt x="271098" y="98248"/>
                  <a:pt x="263430" y="106009"/>
                  <a:pt x="253207" y="106009"/>
                </a:cubicBezTo>
                <a:cubicBezTo>
                  <a:pt x="243348" y="106009"/>
                  <a:pt x="234950" y="98248"/>
                  <a:pt x="234950" y="88723"/>
                </a:cubicBezTo>
                <a:cubicBezTo>
                  <a:pt x="234950" y="79198"/>
                  <a:pt x="243348" y="71437"/>
                  <a:pt x="253207" y="71437"/>
                </a:cubicBezTo>
                <a:close/>
                <a:moveTo>
                  <a:pt x="199849" y="71437"/>
                </a:moveTo>
                <a:cubicBezTo>
                  <a:pt x="209374" y="71437"/>
                  <a:pt x="217135" y="79198"/>
                  <a:pt x="217135" y="88723"/>
                </a:cubicBezTo>
                <a:cubicBezTo>
                  <a:pt x="217135" y="98248"/>
                  <a:pt x="209374" y="106009"/>
                  <a:pt x="199849" y="106009"/>
                </a:cubicBezTo>
                <a:cubicBezTo>
                  <a:pt x="190324" y="106009"/>
                  <a:pt x="182563" y="98248"/>
                  <a:pt x="182563" y="88723"/>
                </a:cubicBezTo>
                <a:cubicBezTo>
                  <a:pt x="182563" y="79198"/>
                  <a:pt x="190324" y="71437"/>
                  <a:pt x="199849" y="71437"/>
                </a:cubicBezTo>
                <a:close/>
                <a:moveTo>
                  <a:pt x="8648" y="56575"/>
                </a:moveTo>
                <a:lnTo>
                  <a:pt x="8648" y="271345"/>
                </a:lnTo>
                <a:cubicBezTo>
                  <a:pt x="8648" y="278552"/>
                  <a:pt x="14774" y="284678"/>
                  <a:pt x="22342" y="284678"/>
                </a:cubicBezTo>
                <a:lnTo>
                  <a:pt x="270986" y="284678"/>
                </a:lnTo>
                <a:cubicBezTo>
                  <a:pt x="278553" y="284678"/>
                  <a:pt x="284319" y="278552"/>
                  <a:pt x="284319" y="271345"/>
                </a:cubicBezTo>
                <a:lnTo>
                  <a:pt x="284319" y="56575"/>
                </a:lnTo>
                <a:lnTo>
                  <a:pt x="8648" y="56575"/>
                </a:lnTo>
                <a:close/>
                <a:moveTo>
                  <a:pt x="22342" y="20900"/>
                </a:moveTo>
                <a:cubicBezTo>
                  <a:pt x="14774" y="20900"/>
                  <a:pt x="8648" y="26666"/>
                  <a:pt x="8648" y="34233"/>
                </a:cubicBezTo>
                <a:lnTo>
                  <a:pt x="8648" y="47566"/>
                </a:lnTo>
                <a:lnTo>
                  <a:pt x="284319" y="47566"/>
                </a:lnTo>
                <a:lnTo>
                  <a:pt x="284319" y="34233"/>
                </a:lnTo>
                <a:cubicBezTo>
                  <a:pt x="284319" y="26666"/>
                  <a:pt x="278553" y="20900"/>
                  <a:pt x="270986" y="20900"/>
                </a:cubicBezTo>
                <a:lnTo>
                  <a:pt x="254410" y="20900"/>
                </a:lnTo>
                <a:lnTo>
                  <a:pt x="254410" y="28107"/>
                </a:lnTo>
                <a:cubicBezTo>
                  <a:pt x="254410" y="30630"/>
                  <a:pt x="252608" y="32792"/>
                  <a:pt x="250085" y="32792"/>
                </a:cubicBezTo>
                <a:cubicBezTo>
                  <a:pt x="247563" y="32792"/>
                  <a:pt x="245761" y="30630"/>
                  <a:pt x="245761" y="28107"/>
                </a:cubicBezTo>
                <a:lnTo>
                  <a:pt x="245761" y="20900"/>
                </a:lnTo>
                <a:lnTo>
                  <a:pt x="212609" y="20900"/>
                </a:lnTo>
                <a:lnTo>
                  <a:pt x="212609" y="28107"/>
                </a:lnTo>
                <a:cubicBezTo>
                  <a:pt x="212609" y="30630"/>
                  <a:pt x="210807" y="32792"/>
                  <a:pt x="208284" y="32792"/>
                </a:cubicBezTo>
                <a:cubicBezTo>
                  <a:pt x="205762" y="32792"/>
                  <a:pt x="203600" y="30630"/>
                  <a:pt x="203600" y="28107"/>
                </a:cubicBezTo>
                <a:lnTo>
                  <a:pt x="203600" y="20900"/>
                </a:lnTo>
                <a:lnTo>
                  <a:pt x="170808" y="20900"/>
                </a:lnTo>
                <a:lnTo>
                  <a:pt x="170808" y="28107"/>
                </a:lnTo>
                <a:cubicBezTo>
                  <a:pt x="170808" y="30630"/>
                  <a:pt x="168646" y="32792"/>
                  <a:pt x="166483" y="32792"/>
                </a:cubicBezTo>
                <a:cubicBezTo>
                  <a:pt x="163961" y="32792"/>
                  <a:pt x="162159" y="30630"/>
                  <a:pt x="162159" y="28107"/>
                </a:cubicBezTo>
                <a:lnTo>
                  <a:pt x="162159" y="20900"/>
                </a:lnTo>
                <a:lnTo>
                  <a:pt x="129007" y="20900"/>
                </a:lnTo>
                <a:lnTo>
                  <a:pt x="129007" y="28107"/>
                </a:lnTo>
                <a:cubicBezTo>
                  <a:pt x="129007" y="30630"/>
                  <a:pt x="127205" y="32792"/>
                  <a:pt x="124682" y="32792"/>
                </a:cubicBezTo>
                <a:cubicBezTo>
                  <a:pt x="122160" y="32792"/>
                  <a:pt x="119998" y="30630"/>
                  <a:pt x="119998" y="28107"/>
                </a:cubicBezTo>
                <a:lnTo>
                  <a:pt x="119998" y="20900"/>
                </a:lnTo>
                <a:lnTo>
                  <a:pt x="87206" y="20900"/>
                </a:lnTo>
                <a:lnTo>
                  <a:pt x="87206" y="28107"/>
                </a:lnTo>
                <a:cubicBezTo>
                  <a:pt x="87206" y="30630"/>
                  <a:pt x="85044" y="32792"/>
                  <a:pt x="82881" y="32792"/>
                </a:cubicBezTo>
                <a:cubicBezTo>
                  <a:pt x="80359" y="32792"/>
                  <a:pt x="78557" y="30630"/>
                  <a:pt x="78557" y="28107"/>
                </a:cubicBezTo>
                <a:lnTo>
                  <a:pt x="78557" y="20900"/>
                </a:lnTo>
                <a:lnTo>
                  <a:pt x="45405" y="20900"/>
                </a:lnTo>
                <a:lnTo>
                  <a:pt x="45405" y="28107"/>
                </a:lnTo>
                <a:cubicBezTo>
                  <a:pt x="45405" y="30630"/>
                  <a:pt x="43603" y="32792"/>
                  <a:pt x="41080" y="32792"/>
                </a:cubicBezTo>
                <a:cubicBezTo>
                  <a:pt x="38558" y="32792"/>
                  <a:pt x="36756" y="30630"/>
                  <a:pt x="36756" y="28107"/>
                </a:cubicBezTo>
                <a:lnTo>
                  <a:pt x="36756" y="20900"/>
                </a:lnTo>
                <a:lnTo>
                  <a:pt x="22342" y="20900"/>
                </a:lnTo>
                <a:close/>
                <a:moveTo>
                  <a:pt x="41080" y="0"/>
                </a:moveTo>
                <a:cubicBezTo>
                  <a:pt x="43603" y="0"/>
                  <a:pt x="45405" y="2162"/>
                  <a:pt x="45405" y="4684"/>
                </a:cubicBezTo>
                <a:lnTo>
                  <a:pt x="45405" y="11891"/>
                </a:lnTo>
                <a:lnTo>
                  <a:pt x="78557" y="11891"/>
                </a:lnTo>
                <a:lnTo>
                  <a:pt x="78557" y="4684"/>
                </a:lnTo>
                <a:cubicBezTo>
                  <a:pt x="78557" y="2162"/>
                  <a:pt x="80359" y="0"/>
                  <a:pt x="82881" y="0"/>
                </a:cubicBezTo>
                <a:cubicBezTo>
                  <a:pt x="85044" y="0"/>
                  <a:pt x="87206" y="2162"/>
                  <a:pt x="87206" y="4684"/>
                </a:cubicBezTo>
                <a:lnTo>
                  <a:pt x="87206" y="11891"/>
                </a:lnTo>
                <a:lnTo>
                  <a:pt x="119998" y="11891"/>
                </a:lnTo>
                <a:lnTo>
                  <a:pt x="119998" y="4684"/>
                </a:lnTo>
                <a:cubicBezTo>
                  <a:pt x="119998" y="2162"/>
                  <a:pt x="122160" y="0"/>
                  <a:pt x="124682" y="0"/>
                </a:cubicBezTo>
                <a:cubicBezTo>
                  <a:pt x="127205" y="0"/>
                  <a:pt x="129007" y="2162"/>
                  <a:pt x="129007" y="4684"/>
                </a:cubicBezTo>
                <a:lnTo>
                  <a:pt x="129007" y="11891"/>
                </a:lnTo>
                <a:lnTo>
                  <a:pt x="162159" y="11891"/>
                </a:lnTo>
                <a:lnTo>
                  <a:pt x="162159" y="4684"/>
                </a:lnTo>
                <a:cubicBezTo>
                  <a:pt x="162159" y="2162"/>
                  <a:pt x="163961" y="0"/>
                  <a:pt x="166483" y="0"/>
                </a:cubicBezTo>
                <a:cubicBezTo>
                  <a:pt x="168646" y="0"/>
                  <a:pt x="170808" y="2162"/>
                  <a:pt x="170808" y="4684"/>
                </a:cubicBezTo>
                <a:lnTo>
                  <a:pt x="170808" y="11891"/>
                </a:lnTo>
                <a:lnTo>
                  <a:pt x="203600" y="11891"/>
                </a:lnTo>
                <a:lnTo>
                  <a:pt x="203600" y="4684"/>
                </a:lnTo>
                <a:cubicBezTo>
                  <a:pt x="203600" y="2162"/>
                  <a:pt x="205762" y="0"/>
                  <a:pt x="208284" y="0"/>
                </a:cubicBezTo>
                <a:cubicBezTo>
                  <a:pt x="210807" y="0"/>
                  <a:pt x="212609" y="2162"/>
                  <a:pt x="212609" y="4684"/>
                </a:cubicBezTo>
                <a:lnTo>
                  <a:pt x="212609" y="11891"/>
                </a:lnTo>
                <a:lnTo>
                  <a:pt x="245761" y="11891"/>
                </a:lnTo>
                <a:lnTo>
                  <a:pt x="245761" y="4684"/>
                </a:lnTo>
                <a:cubicBezTo>
                  <a:pt x="245761" y="2162"/>
                  <a:pt x="247563" y="0"/>
                  <a:pt x="250085" y="0"/>
                </a:cubicBezTo>
                <a:cubicBezTo>
                  <a:pt x="252608" y="0"/>
                  <a:pt x="254410" y="2162"/>
                  <a:pt x="254410" y="4684"/>
                </a:cubicBezTo>
                <a:lnTo>
                  <a:pt x="254410" y="11891"/>
                </a:lnTo>
                <a:lnTo>
                  <a:pt x="270986" y="11891"/>
                </a:lnTo>
                <a:cubicBezTo>
                  <a:pt x="283238" y="11891"/>
                  <a:pt x="293328" y="21981"/>
                  <a:pt x="293328" y="34233"/>
                </a:cubicBezTo>
                <a:lnTo>
                  <a:pt x="293328" y="271345"/>
                </a:lnTo>
                <a:cubicBezTo>
                  <a:pt x="293328" y="283597"/>
                  <a:pt x="283238" y="293327"/>
                  <a:pt x="270986" y="293327"/>
                </a:cubicBezTo>
                <a:lnTo>
                  <a:pt x="22342" y="293327"/>
                </a:lnTo>
                <a:cubicBezTo>
                  <a:pt x="9729" y="293327"/>
                  <a:pt x="0" y="283597"/>
                  <a:pt x="0" y="271345"/>
                </a:cubicBezTo>
                <a:lnTo>
                  <a:pt x="0" y="34233"/>
                </a:lnTo>
                <a:cubicBezTo>
                  <a:pt x="0" y="21981"/>
                  <a:pt x="9729" y="11891"/>
                  <a:pt x="22342" y="11891"/>
                </a:cubicBezTo>
                <a:lnTo>
                  <a:pt x="36756" y="11891"/>
                </a:lnTo>
                <a:lnTo>
                  <a:pt x="36756" y="4684"/>
                </a:lnTo>
                <a:cubicBezTo>
                  <a:pt x="36756" y="2162"/>
                  <a:pt x="38558" y="0"/>
                  <a:pt x="41080" y="0"/>
                </a:cubicBezTo>
                <a:close/>
              </a:path>
            </a:pathLst>
          </a:custGeom>
          <a:solidFill>
            <a:schemeClr val="bg1"/>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Nunito Sans ExtraLight" pitchFamily="2" charset="77"/>
            </a:endParaRPr>
          </a:p>
        </p:txBody>
      </p:sp>
      <p:sp>
        <p:nvSpPr>
          <p:cNvPr id="36" name="Freeform 969">
            <a:extLst>
              <a:ext uri="{FF2B5EF4-FFF2-40B4-BE49-F238E27FC236}">
                <a16:creationId xmlns:a16="http://schemas.microsoft.com/office/drawing/2014/main" id="{CE4DCAA9-7310-3944-8F37-60709F3BB0DF}"/>
              </a:ext>
            </a:extLst>
          </p:cNvPr>
          <p:cNvSpPr>
            <a:spLocks noChangeArrowheads="1"/>
          </p:cNvSpPr>
          <p:nvPr/>
        </p:nvSpPr>
        <p:spPr bwMode="auto">
          <a:xfrm>
            <a:off x="4692530" y="5246610"/>
            <a:ext cx="501835" cy="501835"/>
          </a:xfrm>
          <a:custGeom>
            <a:avLst/>
            <a:gdLst>
              <a:gd name="T0" fmla="*/ 240385 w 293328"/>
              <a:gd name="T1" fmla="*/ 286431 h 293327"/>
              <a:gd name="T2" fmla="*/ 166419 w 293328"/>
              <a:gd name="T3" fmla="*/ 246549 h 293327"/>
              <a:gd name="T4" fmla="*/ 50759 w 293328"/>
              <a:gd name="T5" fmla="*/ 286431 h 293327"/>
              <a:gd name="T6" fmla="*/ 119286 w 293328"/>
              <a:gd name="T7" fmla="*/ 216818 h 293327"/>
              <a:gd name="T8" fmla="*/ 189624 w 293328"/>
              <a:gd name="T9" fmla="*/ 213555 h 293327"/>
              <a:gd name="T10" fmla="*/ 189624 w 293328"/>
              <a:gd name="T11" fmla="*/ 213555 h 293327"/>
              <a:gd name="T12" fmla="*/ 114209 w 293328"/>
              <a:gd name="T13" fmla="*/ 209203 h 293327"/>
              <a:gd name="T14" fmla="*/ 215195 w 293328"/>
              <a:gd name="T15" fmla="*/ 158609 h 293327"/>
              <a:gd name="T16" fmla="*/ 210171 w 293328"/>
              <a:gd name="T17" fmla="*/ 166299 h 293327"/>
              <a:gd name="T18" fmla="*/ 208376 w 293328"/>
              <a:gd name="T19" fmla="*/ 185346 h 293327"/>
              <a:gd name="T20" fmla="*/ 257181 w 293328"/>
              <a:gd name="T21" fmla="*/ 172526 h 293327"/>
              <a:gd name="T22" fmla="*/ 254669 w 293328"/>
              <a:gd name="T23" fmla="*/ 163371 h 293327"/>
              <a:gd name="T24" fmla="*/ 242468 w 293328"/>
              <a:gd name="T25" fmla="*/ 160440 h 293327"/>
              <a:gd name="T26" fmla="*/ 227396 w 293328"/>
              <a:gd name="T27" fmla="*/ 137367 h 293327"/>
              <a:gd name="T28" fmla="*/ 263641 w 293328"/>
              <a:gd name="T29" fmla="*/ 163371 h 293327"/>
              <a:gd name="T30" fmla="*/ 255745 w 293328"/>
              <a:gd name="T31" fmla="*/ 194502 h 293327"/>
              <a:gd name="T32" fmla="*/ 206583 w 293328"/>
              <a:gd name="T33" fmla="*/ 156777 h 293327"/>
              <a:gd name="T34" fmla="*/ 144713 w 293328"/>
              <a:gd name="T35" fmla="*/ 140561 h 293327"/>
              <a:gd name="T36" fmla="*/ 157951 w 293328"/>
              <a:gd name="T37" fmla="*/ 127215 h 293327"/>
              <a:gd name="T38" fmla="*/ 157951 w 293328"/>
              <a:gd name="T39" fmla="*/ 162563 h 293327"/>
              <a:gd name="T40" fmla="*/ 109931 w 293328"/>
              <a:gd name="T41" fmla="*/ 61808 h 293327"/>
              <a:gd name="T42" fmla="*/ 90260 w 293328"/>
              <a:gd name="T43" fmla="*/ 75274 h 293327"/>
              <a:gd name="T44" fmla="*/ 82610 w 293328"/>
              <a:gd name="T45" fmla="*/ 81460 h 293327"/>
              <a:gd name="T46" fmla="*/ 74594 w 293328"/>
              <a:gd name="T47" fmla="*/ 94199 h 293327"/>
              <a:gd name="T48" fmla="*/ 139074 w 293328"/>
              <a:gd name="T49" fmla="*/ 90923 h 293327"/>
              <a:gd name="T50" fmla="*/ 122317 w 293328"/>
              <a:gd name="T51" fmla="*/ 76365 h 293327"/>
              <a:gd name="T52" fmla="*/ 109931 w 293328"/>
              <a:gd name="T53" fmla="*/ 52709 h 293327"/>
              <a:gd name="T54" fmla="*/ 129603 w 293328"/>
              <a:gd name="T55" fmla="*/ 109847 h 293327"/>
              <a:gd name="T56" fmla="*/ 73503 w 293328"/>
              <a:gd name="T57" fmla="*/ 80732 h 293327"/>
              <a:gd name="T58" fmla="*/ 90625 w 293328"/>
              <a:gd name="T59" fmla="*/ 65447 h 293327"/>
              <a:gd name="T60" fmla="*/ 9064 w 293328"/>
              <a:gd name="T61" fmla="*/ 203040 h 293327"/>
              <a:gd name="T62" fmla="*/ 46045 w 293328"/>
              <a:gd name="T63" fmla="*/ 83392 h 293327"/>
              <a:gd name="T64" fmla="*/ 52211 w 293328"/>
              <a:gd name="T65" fmla="*/ 92457 h 293327"/>
              <a:gd name="T66" fmla="*/ 89555 w 293328"/>
              <a:gd name="T67" fmla="*/ 168596 h 293327"/>
              <a:gd name="T68" fmla="*/ 185998 w 293328"/>
              <a:gd name="T69" fmla="*/ 203403 h 293327"/>
              <a:gd name="T70" fmla="*/ 244736 w 293328"/>
              <a:gd name="T71" fmla="*/ 207392 h 293327"/>
              <a:gd name="T72" fmla="*/ 253800 w 293328"/>
              <a:gd name="T73" fmla="*/ 244736 h 293327"/>
              <a:gd name="T74" fmla="*/ 211742 w 293328"/>
              <a:gd name="T75" fmla="*/ 50759 h 293327"/>
              <a:gd name="T76" fmla="*/ 253800 w 293328"/>
              <a:gd name="T77" fmla="*/ 88104 h 293327"/>
              <a:gd name="T78" fmla="*/ 244736 w 293328"/>
              <a:gd name="T79" fmla="*/ 129801 h 293327"/>
              <a:gd name="T80" fmla="*/ 156268 w 293328"/>
              <a:gd name="T81" fmla="*/ 88104 h 293327"/>
              <a:gd name="T82" fmla="*/ 203040 w 293328"/>
              <a:gd name="T83" fmla="*/ 9064 h 293327"/>
              <a:gd name="T84" fmla="*/ 207390 w 293328"/>
              <a:gd name="T85" fmla="*/ 0 h 293327"/>
              <a:gd name="T86" fmla="*/ 290782 w 293328"/>
              <a:gd name="T87" fmla="*/ 41695 h 293327"/>
              <a:gd name="T88" fmla="*/ 290782 w 293328"/>
              <a:gd name="T89" fmla="*/ 253438 h 293327"/>
              <a:gd name="T90" fmla="*/ 249086 w 293328"/>
              <a:gd name="T91" fmla="*/ 295133 h 293327"/>
              <a:gd name="T92" fmla="*/ 41695 w 293328"/>
              <a:gd name="T93" fmla="*/ 211742 h 293327"/>
              <a:gd name="T94" fmla="*/ 0 w 293328"/>
              <a:gd name="T95" fmla="*/ 4714 h 293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3328" h="293327">
                <a:moveTo>
                  <a:pt x="165402" y="245040"/>
                </a:moveTo>
                <a:lnTo>
                  <a:pt x="138015" y="284678"/>
                </a:lnTo>
                <a:lnTo>
                  <a:pt x="238915" y="284678"/>
                </a:lnTo>
                <a:lnTo>
                  <a:pt x="211528" y="245040"/>
                </a:lnTo>
                <a:cubicBezTo>
                  <a:pt x="205041" y="249724"/>
                  <a:pt x="196753" y="252247"/>
                  <a:pt x="188465" y="252247"/>
                </a:cubicBezTo>
                <a:cubicBezTo>
                  <a:pt x="180176" y="252247"/>
                  <a:pt x="172249" y="249724"/>
                  <a:pt x="165402" y="245040"/>
                </a:cubicBezTo>
                <a:close/>
                <a:moveTo>
                  <a:pt x="66665" y="215491"/>
                </a:moveTo>
                <a:lnTo>
                  <a:pt x="50449" y="238553"/>
                </a:lnTo>
                <a:lnTo>
                  <a:pt x="50449" y="284678"/>
                </a:lnTo>
                <a:lnTo>
                  <a:pt x="126844" y="284678"/>
                </a:lnTo>
                <a:lnTo>
                  <a:pt x="147024" y="255850"/>
                </a:lnTo>
                <a:lnTo>
                  <a:pt x="118556" y="215491"/>
                </a:lnTo>
                <a:cubicBezTo>
                  <a:pt x="110989" y="220896"/>
                  <a:pt x="101980" y="223779"/>
                  <a:pt x="92611" y="223779"/>
                </a:cubicBezTo>
                <a:cubicBezTo>
                  <a:pt x="83602" y="223779"/>
                  <a:pt x="74233" y="220896"/>
                  <a:pt x="66665" y="215491"/>
                </a:cubicBezTo>
                <a:close/>
                <a:moveTo>
                  <a:pt x="188465" y="212248"/>
                </a:moveTo>
                <a:lnTo>
                  <a:pt x="170447" y="238193"/>
                </a:lnTo>
                <a:cubicBezTo>
                  <a:pt x="180897" y="245040"/>
                  <a:pt x="196393" y="245040"/>
                  <a:pt x="206483" y="238193"/>
                </a:cubicBezTo>
                <a:lnTo>
                  <a:pt x="188465" y="212248"/>
                </a:lnTo>
                <a:close/>
                <a:moveTo>
                  <a:pt x="92611" y="178014"/>
                </a:moveTo>
                <a:lnTo>
                  <a:pt x="71710" y="207923"/>
                </a:lnTo>
                <a:cubicBezTo>
                  <a:pt x="83962" y="216932"/>
                  <a:pt x="101259" y="216932"/>
                  <a:pt x="113511" y="207923"/>
                </a:cubicBezTo>
                <a:lnTo>
                  <a:pt x="92611" y="178014"/>
                </a:lnTo>
                <a:close/>
                <a:moveTo>
                  <a:pt x="226006" y="145261"/>
                </a:moveTo>
                <a:cubicBezTo>
                  <a:pt x="219229" y="145261"/>
                  <a:pt x="213880" y="151086"/>
                  <a:pt x="213880" y="157638"/>
                </a:cubicBezTo>
                <a:cubicBezTo>
                  <a:pt x="213880" y="158366"/>
                  <a:pt x="214236" y="159094"/>
                  <a:pt x="214236" y="159822"/>
                </a:cubicBezTo>
                <a:cubicBezTo>
                  <a:pt x="214593" y="161278"/>
                  <a:pt x="213880" y="162734"/>
                  <a:pt x="212810" y="163826"/>
                </a:cubicBezTo>
                <a:cubicBezTo>
                  <a:pt x="211740" y="164918"/>
                  <a:pt x="210313" y="165646"/>
                  <a:pt x="208886" y="165282"/>
                </a:cubicBezTo>
                <a:cubicBezTo>
                  <a:pt x="208173" y="164918"/>
                  <a:pt x="207460" y="164918"/>
                  <a:pt x="207103" y="164918"/>
                </a:cubicBezTo>
                <a:cubicBezTo>
                  <a:pt x="201753" y="164918"/>
                  <a:pt x="197473" y="169286"/>
                  <a:pt x="197473" y="174746"/>
                </a:cubicBezTo>
                <a:cubicBezTo>
                  <a:pt x="197473" y="179843"/>
                  <a:pt x="201753" y="184211"/>
                  <a:pt x="207103" y="184211"/>
                </a:cubicBezTo>
                <a:lnTo>
                  <a:pt x="254182" y="184211"/>
                </a:lnTo>
                <a:cubicBezTo>
                  <a:pt x="257749" y="184211"/>
                  <a:pt x="260959" y="181299"/>
                  <a:pt x="260959" y="177659"/>
                </a:cubicBezTo>
                <a:cubicBezTo>
                  <a:pt x="260959" y="174746"/>
                  <a:pt x="258462" y="172198"/>
                  <a:pt x="255609" y="171470"/>
                </a:cubicBezTo>
                <a:cubicBezTo>
                  <a:pt x="254182" y="171106"/>
                  <a:pt x="253112" y="170014"/>
                  <a:pt x="252399" y="168922"/>
                </a:cubicBezTo>
                <a:cubicBezTo>
                  <a:pt x="251686" y="167466"/>
                  <a:pt x="251686" y="166010"/>
                  <a:pt x="252756" y="164918"/>
                </a:cubicBezTo>
                <a:cubicBezTo>
                  <a:pt x="253112" y="163826"/>
                  <a:pt x="253112" y="163098"/>
                  <a:pt x="253112" y="162370"/>
                </a:cubicBezTo>
                <a:cubicBezTo>
                  <a:pt x="253112" y="159458"/>
                  <a:pt x="251329" y="157638"/>
                  <a:pt x="248476" y="157638"/>
                </a:cubicBezTo>
                <a:cubicBezTo>
                  <a:pt x="247406" y="157638"/>
                  <a:pt x="245979" y="158002"/>
                  <a:pt x="245266" y="158730"/>
                </a:cubicBezTo>
                <a:cubicBezTo>
                  <a:pt x="244196" y="159822"/>
                  <a:pt x="242412" y="160186"/>
                  <a:pt x="240986" y="159458"/>
                </a:cubicBezTo>
                <a:cubicBezTo>
                  <a:pt x="239202" y="159094"/>
                  <a:pt x="238132" y="157638"/>
                  <a:pt x="237776" y="155818"/>
                </a:cubicBezTo>
                <a:cubicBezTo>
                  <a:pt x="237062" y="149994"/>
                  <a:pt x="232069" y="145261"/>
                  <a:pt x="226006" y="145261"/>
                </a:cubicBezTo>
                <a:close/>
                <a:moveTo>
                  <a:pt x="226006" y="136525"/>
                </a:moveTo>
                <a:cubicBezTo>
                  <a:pt x="234209" y="136525"/>
                  <a:pt x="241699" y="141621"/>
                  <a:pt x="244909" y="148902"/>
                </a:cubicBezTo>
                <a:cubicBezTo>
                  <a:pt x="245979" y="148902"/>
                  <a:pt x="247406" y="148538"/>
                  <a:pt x="248476" y="148538"/>
                </a:cubicBezTo>
                <a:cubicBezTo>
                  <a:pt x="255965" y="148538"/>
                  <a:pt x="262029" y="154726"/>
                  <a:pt x="262029" y="162370"/>
                </a:cubicBezTo>
                <a:cubicBezTo>
                  <a:pt x="262029" y="163098"/>
                  <a:pt x="262029" y="163826"/>
                  <a:pt x="262029" y="164190"/>
                </a:cubicBezTo>
                <a:cubicBezTo>
                  <a:pt x="266309" y="166738"/>
                  <a:pt x="269519" y="172198"/>
                  <a:pt x="269519" y="177659"/>
                </a:cubicBezTo>
                <a:cubicBezTo>
                  <a:pt x="269519" y="186395"/>
                  <a:pt x="262742" y="193311"/>
                  <a:pt x="254182" y="193311"/>
                </a:cubicBezTo>
                <a:lnTo>
                  <a:pt x="207103" y="193311"/>
                </a:lnTo>
                <a:cubicBezTo>
                  <a:pt x="196760" y="193311"/>
                  <a:pt x="188913" y="184939"/>
                  <a:pt x="188913" y="174746"/>
                </a:cubicBezTo>
                <a:cubicBezTo>
                  <a:pt x="188913" y="164918"/>
                  <a:pt x="196046" y="156910"/>
                  <a:pt x="205320" y="155818"/>
                </a:cubicBezTo>
                <a:cubicBezTo>
                  <a:pt x="206033" y="145261"/>
                  <a:pt x="215306" y="136525"/>
                  <a:pt x="226006" y="136525"/>
                </a:cubicBezTo>
                <a:close/>
                <a:moveTo>
                  <a:pt x="156985" y="126437"/>
                </a:moveTo>
                <a:cubicBezTo>
                  <a:pt x="149873" y="126437"/>
                  <a:pt x="143828" y="132172"/>
                  <a:pt x="143828" y="139700"/>
                </a:cubicBezTo>
                <a:cubicBezTo>
                  <a:pt x="143828" y="146869"/>
                  <a:pt x="149873" y="152963"/>
                  <a:pt x="156985" y="152963"/>
                </a:cubicBezTo>
                <a:cubicBezTo>
                  <a:pt x="164097" y="152963"/>
                  <a:pt x="170142" y="146869"/>
                  <a:pt x="170142" y="139700"/>
                </a:cubicBezTo>
                <a:cubicBezTo>
                  <a:pt x="170142" y="132172"/>
                  <a:pt x="164097" y="126437"/>
                  <a:pt x="156985" y="126437"/>
                </a:cubicBezTo>
                <a:close/>
                <a:moveTo>
                  <a:pt x="156985" y="117475"/>
                </a:moveTo>
                <a:cubicBezTo>
                  <a:pt x="169075" y="117475"/>
                  <a:pt x="179032" y="127512"/>
                  <a:pt x="179032" y="139700"/>
                </a:cubicBezTo>
                <a:cubicBezTo>
                  <a:pt x="179032" y="151888"/>
                  <a:pt x="169075" y="161567"/>
                  <a:pt x="156985" y="161567"/>
                </a:cubicBezTo>
                <a:cubicBezTo>
                  <a:pt x="144895" y="161567"/>
                  <a:pt x="134938" y="151888"/>
                  <a:pt x="134938" y="139700"/>
                </a:cubicBezTo>
                <a:cubicBezTo>
                  <a:pt x="134938" y="127512"/>
                  <a:pt x="144895" y="117475"/>
                  <a:pt x="156985" y="117475"/>
                </a:cubicBezTo>
                <a:close/>
                <a:moveTo>
                  <a:pt x="109259" y="61430"/>
                </a:moveTo>
                <a:cubicBezTo>
                  <a:pt x="103104" y="61430"/>
                  <a:pt x="98035" y="65770"/>
                  <a:pt x="97311" y="71919"/>
                </a:cubicBezTo>
                <a:cubicBezTo>
                  <a:pt x="96949" y="73728"/>
                  <a:pt x="95863" y="74813"/>
                  <a:pt x="94415" y="75536"/>
                </a:cubicBezTo>
                <a:cubicBezTo>
                  <a:pt x="92604" y="76260"/>
                  <a:pt x="91156" y="75898"/>
                  <a:pt x="89708" y="74813"/>
                </a:cubicBezTo>
                <a:cubicBezTo>
                  <a:pt x="88984" y="74089"/>
                  <a:pt x="87898" y="73728"/>
                  <a:pt x="86449" y="73728"/>
                </a:cubicBezTo>
                <a:cubicBezTo>
                  <a:pt x="83915" y="73728"/>
                  <a:pt x="81743" y="75536"/>
                  <a:pt x="81743" y="78430"/>
                </a:cubicBezTo>
                <a:cubicBezTo>
                  <a:pt x="81743" y="79153"/>
                  <a:pt x="81743" y="79877"/>
                  <a:pt x="82105" y="80962"/>
                </a:cubicBezTo>
                <a:cubicBezTo>
                  <a:pt x="83191" y="82047"/>
                  <a:pt x="83191" y="83494"/>
                  <a:pt x="82467" y="84941"/>
                </a:cubicBezTo>
                <a:cubicBezTo>
                  <a:pt x="81743" y="86026"/>
                  <a:pt x="80656" y="86749"/>
                  <a:pt x="79208" y="87473"/>
                </a:cubicBezTo>
                <a:cubicBezTo>
                  <a:pt x="76312" y="87834"/>
                  <a:pt x="74139" y="90366"/>
                  <a:pt x="74139" y="93622"/>
                </a:cubicBezTo>
                <a:cubicBezTo>
                  <a:pt x="74139" y="97239"/>
                  <a:pt x="77036" y="100132"/>
                  <a:pt x="80656" y="100132"/>
                </a:cubicBezTo>
                <a:lnTo>
                  <a:pt x="128811" y="100132"/>
                </a:lnTo>
                <a:cubicBezTo>
                  <a:pt x="133879" y="100132"/>
                  <a:pt x="138224" y="95792"/>
                  <a:pt x="138224" y="90366"/>
                </a:cubicBezTo>
                <a:cubicBezTo>
                  <a:pt x="138224" y="84579"/>
                  <a:pt x="132793" y="79515"/>
                  <a:pt x="126638" y="80962"/>
                </a:cubicBezTo>
                <a:cubicBezTo>
                  <a:pt x="125190" y="81324"/>
                  <a:pt x="123742" y="80962"/>
                  <a:pt x="122656" y="79877"/>
                </a:cubicBezTo>
                <a:cubicBezTo>
                  <a:pt x="121569" y="78792"/>
                  <a:pt x="121207" y="77345"/>
                  <a:pt x="121569" y="75898"/>
                </a:cubicBezTo>
                <a:cubicBezTo>
                  <a:pt x="121569" y="75175"/>
                  <a:pt x="121569" y="74451"/>
                  <a:pt x="121569" y="73728"/>
                </a:cubicBezTo>
                <a:cubicBezTo>
                  <a:pt x="121569" y="66855"/>
                  <a:pt x="116138" y="61430"/>
                  <a:pt x="109259" y="61430"/>
                </a:cubicBezTo>
                <a:close/>
                <a:moveTo>
                  <a:pt x="109259" y="52387"/>
                </a:moveTo>
                <a:cubicBezTo>
                  <a:pt x="120483" y="52387"/>
                  <a:pt x="129535" y="61068"/>
                  <a:pt x="130621" y="71919"/>
                </a:cubicBezTo>
                <a:cubicBezTo>
                  <a:pt x="140034" y="73004"/>
                  <a:pt x="147276" y="80962"/>
                  <a:pt x="147276" y="90366"/>
                </a:cubicBezTo>
                <a:cubicBezTo>
                  <a:pt x="147276" y="100494"/>
                  <a:pt x="138948" y="109175"/>
                  <a:pt x="128811" y="109175"/>
                </a:cubicBezTo>
                <a:lnTo>
                  <a:pt x="80656" y="109175"/>
                </a:lnTo>
                <a:cubicBezTo>
                  <a:pt x="71967" y="109175"/>
                  <a:pt x="65088" y="101941"/>
                  <a:pt x="65088" y="93622"/>
                </a:cubicBezTo>
                <a:cubicBezTo>
                  <a:pt x="65088" y="87834"/>
                  <a:pt x="68346" y="82770"/>
                  <a:pt x="73053" y="80238"/>
                </a:cubicBezTo>
                <a:cubicBezTo>
                  <a:pt x="73053" y="79515"/>
                  <a:pt x="72691" y="79153"/>
                  <a:pt x="72691" y="78430"/>
                </a:cubicBezTo>
                <a:cubicBezTo>
                  <a:pt x="72691" y="70834"/>
                  <a:pt x="78846" y="64685"/>
                  <a:pt x="86449" y="64685"/>
                </a:cubicBezTo>
                <a:cubicBezTo>
                  <a:pt x="87898" y="64685"/>
                  <a:pt x="88984" y="64685"/>
                  <a:pt x="90070" y="65047"/>
                </a:cubicBezTo>
                <a:cubicBezTo>
                  <a:pt x="93329" y="57451"/>
                  <a:pt x="100932" y="52387"/>
                  <a:pt x="109259" y="52387"/>
                </a:cubicBezTo>
                <a:close/>
                <a:moveTo>
                  <a:pt x="9009" y="9009"/>
                </a:moveTo>
                <a:lnTo>
                  <a:pt x="9009" y="201797"/>
                </a:lnTo>
                <a:lnTo>
                  <a:pt x="41440" y="201797"/>
                </a:lnTo>
                <a:lnTo>
                  <a:pt x="41440" y="87565"/>
                </a:lnTo>
                <a:cubicBezTo>
                  <a:pt x="41440" y="85043"/>
                  <a:pt x="43603" y="82881"/>
                  <a:pt x="45765" y="82881"/>
                </a:cubicBezTo>
                <a:lnTo>
                  <a:pt x="51891" y="82881"/>
                </a:lnTo>
                <a:cubicBezTo>
                  <a:pt x="54413" y="82881"/>
                  <a:pt x="56215" y="85043"/>
                  <a:pt x="56215" y="87565"/>
                </a:cubicBezTo>
                <a:cubicBezTo>
                  <a:pt x="56215" y="90088"/>
                  <a:pt x="54413" y="91890"/>
                  <a:pt x="51891" y="91890"/>
                </a:cubicBezTo>
                <a:lnTo>
                  <a:pt x="50449" y="91890"/>
                </a:lnTo>
                <a:lnTo>
                  <a:pt x="50449" y="223058"/>
                </a:lnTo>
                <a:lnTo>
                  <a:pt x="89007" y="167564"/>
                </a:lnTo>
                <a:cubicBezTo>
                  <a:pt x="90448" y="165402"/>
                  <a:pt x="94773" y="165402"/>
                  <a:pt x="96214" y="167564"/>
                </a:cubicBezTo>
                <a:lnTo>
                  <a:pt x="152429" y="248283"/>
                </a:lnTo>
                <a:lnTo>
                  <a:pt x="184861" y="202158"/>
                </a:lnTo>
                <a:cubicBezTo>
                  <a:pt x="186302" y="199635"/>
                  <a:pt x="190627" y="199635"/>
                  <a:pt x="192069" y="202158"/>
                </a:cubicBezTo>
                <a:lnTo>
                  <a:pt x="243239" y="274949"/>
                </a:lnTo>
                <a:lnTo>
                  <a:pt x="243239" y="206122"/>
                </a:lnTo>
                <a:cubicBezTo>
                  <a:pt x="243239" y="203599"/>
                  <a:pt x="245041" y="201797"/>
                  <a:pt x="247563" y="201797"/>
                </a:cubicBezTo>
                <a:cubicBezTo>
                  <a:pt x="250085" y="201797"/>
                  <a:pt x="252248" y="203599"/>
                  <a:pt x="252248" y="206122"/>
                </a:cubicBezTo>
                <a:lnTo>
                  <a:pt x="252248" y="243238"/>
                </a:lnTo>
                <a:lnTo>
                  <a:pt x="284679" y="243238"/>
                </a:lnTo>
                <a:lnTo>
                  <a:pt x="284679" y="50449"/>
                </a:lnTo>
                <a:lnTo>
                  <a:pt x="210447" y="50449"/>
                </a:lnTo>
                <a:lnTo>
                  <a:pt x="210447" y="82881"/>
                </a:lnTo>
                <a:lnTo>
                  <a:pt x="247563" y="82881"/>
                </a:lnTo>
                <a:cubicBezTo>
                  <a:pt x="250085" y="82881"/>
                  <a:pt x="252248" y="85043"/>
                  <a:pt x="252248" y="87565"/>
                </a:cubicBezTo>
                <a:lnTo>
                  <a:pt x="252248" y="129006"/>
                </a:lnTo>
                <a:cubicBezTo>
                  <a:pt x="252248" y="131168"/>
                  <a:pt x="250085" y="133330"/>
                  <a:pt x="247563" y="133330"/>
                </a:cubicBezTo>
                <a:cubicBezTo>
                  <a:pt x="245041" y="133330"/>
                  <a:pt x="243239" y="131168"/>
                  <a:pt x="243239" y="129006"/>
                </a:cubicBezTo>
                <a:lnTo>
                  <a:pt x="243239" y="91890"/>
                </a:lnTo>
                <a:lnTo>
                  <a:pt x="159997" y="91890"/>
                </a:lnTo>
                <a:cubicBezTo>
                  <a:pt x="157114" y="91890"/>
                  <a:pt x="155312" y="90088"/>
                  <a:pt x="155312" y="87565"/>
                </a:cubicBezTo>
                <a:cubicBezTo>
                  <a:pt x="155312" y="85043"/>
                  <a:pt x="157114" y="82881"/>
                  <a:pt x="159997" y="82881"/>
                </a:cubicBezTo>
                <a:lnTo>
                  <a:pt x="201798" y="82881"/>
                </a:lnTo>
                <a:lnTo>
                  <a:pt x="201798" y="9009"/>
                </a:lnTo>
                <a:lnTo>
                  <a:pt x="9009" y="9009"/>
                </a:lnTo>
                <a:close/>
                <a:moveTo>
                  <a:pt x="4324" y="0"/>
                </a:moveTo>
                <a:lnTo>
                  <a:pt x="206122" y="0"/>
                </a:lnTo>
                <a:cubicBezTo>
                  <a:pt x="208645" y="0"/>
                  <a:pt x="210447" y="2162"/>
                  <a:pt x="210447" y="4684"/>
                </a:cubicBezTo>
                <a:lnTo>
                  <a:pt x="210447" y="41440"/>
                </a:lnTo>
                <a:lnTo>
                  <a:pt x="289004" y="41440"/>
                </a:lnTo>
                <a:cubicBezTo>
                  <a:pt x="291526" y="41440"/>
                  <a:pt x="293328" y="43602"/>
                  <a:pt x="293328" y="46125"/>
                </a:cubicBezTo>
                <a:lnTo>
                  <a:pt x="293328" y="247562"/>
                </a:lnTo>
                <a:cubicBezTo>
                  <a:pt x="293328" y="250085"/>
                  <a:pt x="291526" y="251886"/>
                  <a:pt x="289004" y="251886"/>
                </a:cubicBezTo>
                <a:lnTo>
                  <a:pt x="252248" y="251886"/>
                </a:lnTo>
                <a:lnTo>
                  <a:pt x="252248" y="289003"/>
                </a:lnTo>
                <a:cubicBezTo>
                  <a:pt x="252248" y="291525"/>
                  <a:pt x="250085" y="293327"/>
                  <a:pt x="247563" y="293327"/>
                </a:cubicBezTo>
                <a:lnTo>
                  <a:pt x="45765" y="293327"/>
                </a:lnTo>
                <a:cubicBezTo>
                  <a:pt x="43603" y="293327"/>
                  <a:pt x="41440" y="291525"/>
                  <a:pt x="41440" y="289003"/>
                </a:cubicBezTo>
                <a:lnTo>
                  <a:pt x="41440" y="210446"/>
                </a:lnTo>
                <a:lnTo>
                  <a:pt x="4324" y="210446"/>
                </a:lnTo>
                <a:cubicBezTo>
                  <a:pt x="2162" y="210446"/>
                  <a:pt x="0" y="208644"/>
                  <a:pt x="0" y="206122"/>
                </a:cubicBezTo>
                <a:lnTo>
                  <a:pt x="0" y="4684"/>
                </a:lnTo>
                <a:cubicBezTo>
                  <a:pt x="0" y="2162"/>
                  <a:pt x="2162" y="0"/>
                  <a:pt x="4324" y="0"/>
                </a:cubicBezTo>
                <a:close/>
              </a:path>
            </a:pathLst>
          </a:custGeom>
          <a:solidFill>
            <a:schemeClr val="bg1"/>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Nunito Sans ExtraLight" pitchFamily="2" charset="77"/>
            </a:endParaRPr>
          </a:p>
        </p:txBody>
      </p:sp>
      <p:sp>
        <p:nvSpPr>
          <p:cNvPr id="37" name="Freeform 982">
            <a:extLst>
              <a:ext uri="{FF2B5EF4-FFF2-40B4-BE49-F238E27FC236}">
                <a16:creationId xmlns:a16="http://schemas.microsoft.com/office/drawing/2014/main" id="{44FA885E-6B4B-EC4B-8F72-0234B3510548}"/>
              </a:ext>
            </a:extLst>
          </p:cNvPr>
          <p:cNvSpPr>
            <a:spLocks noChangeArrowheads="1"/>
          </p:cNvSpPr>
          <p:nvPr/>
        </p:nvSpPr>
        <p:spPr bwMode="auto">
          <a:xfrm>
            <a:off x="6997633" y="5246610"/>
            <a:ext cx="501835" cy="499121"/>
          </a:xfrm>
          <a:custGeom>
            <a:avLst/>
            <a:gdLst>
              <a:gd name="T0" fmla="*/ 173100 w 293061"/>
              <a:gd name="T1" fmla="*/ 225315 h 292849"/>
              <a:gd name="T2" fmla="*/ 124785 w 293061"/>
              <a:gd name="T3" fmla="*/ 216288 h 292849"/>
              <a:gd name="T4" fmla="*/ 120342 w 293061"/>
              <a:gd name="T5" fmla="*/ 220801 h 292849"/>
              <a:gd name="T6" fmla="*/ 152413 w 293061"/>
              <a:gd name="T7" fmla="*/ 263489 h 292849"/>
              <a:gd name="T8" fmla="*/ 198136 w 293061"/>
              <a:gd name="T9" fmla="*/ 275908 h 292849"/>
              <a:gd name="T10" fmla="*/ 232250 w 293061"/>
              <a:gd name="T11" fmla="*/ 227300 h 292849"/>
              <a:gd name="T12" fmla="*/ 64232 w 293061"/>
              <a:gd name="T13" fmla="*/ 227300 h 292849"/>
              <a:gd name="T14" fmla="*/ 98344 w 293061"/>
              <a:gd name="T15" fmla="*/ 276262 h 292849"/>
              <a:gd name="T16" fmla="*/ 143704 w 293061"/>
              <a:gd name="T17" fmla="*/ 263489 h 292849"/>
              <a:gd name="T18" fmla="*/ 196977 w 293061"/>
              <a:gd name="T19" fmla="*/ 181619 h 292849"/>
              <a:gd name="T20" fmla="*/ 192355 w 293061"/>
              <a:gd name="T21" fmla="*/ 177105 h 292849"/>
              <a:gd name="T22" fmla="*/ 163665 w 293061"/>
              <a:gd name="T23" fmla="*/ 186132 h 292849"/>
              <a:gd name="T24" fmla="*/ 134591 w 293061"/>
              <a:gd name="T25" fmla="*/ 177105 h 292849"/>
              <a:gd name="T26" fmla="*/ 129969 w 293061"/>
              <a:gd name="T27" fmla="*/ 181619 h 292849"/>
              <a:gd name="T28" fmla="*/ 110346 w 293061"/>
              <a:gd name="T29" fmla="*/ 181619 h 292849"/>
              <a:gd name="T30" fmla="*/ 105530 w 293061"/>
              <a:gd name="T31" fmla="*/ 177105 h 292849"/>
              <a:gd name="T32" fmla="*/ 146970 w 293061"/>
              <a:gd name="T33" fmla="*/ 193239 h 292849"/>
              <a:gd name="T34" fmla="*/ 215192 w 293061"/>
              <a:gd name="T35" fmla="*/ 168049 h 292849"/>
              <a:gd name="T36" fmla="*/ 104874 w 293061"/>
              <a:gd name="T37" fmla="*/ 159180 h 292849"/>
              <a:gd name="T38" fmla="*/ 104874 w 293061"/>
              <a:gd name="T39" fmla="*/ 138956 h 292849"/>
              <a:gd name="T40" fmla="*/ 200316 w 293061"/>
              <a:gd name="T41" fmla="*/ 134344 h 292849"/>
              <a:gd name="T42" fmla="*/ 224267 w 293061"/>
              <a:gd name="T43" fmla="*/ 163792 h 292849"/>
              <a:gd name="T44" fmla="*/ 242047 w 293061"/>
              <a:gd name="T45" fmla="*/ 225526 h 292849"/>
              <a:gd name="T46" fmla="*/ 250393 w 293061"/>
              <a:gd name="T47" fmla="*/ 276262 h 292849"/>
              <a:gd name="T48" fmla="*/ 295030 w 293061"/>
              <a:gd name="T49" fmla="*/ 264908 h 292849"/>
              <a:gd name="T50" fmla="*/ 244587 w 293061"/>
              <a:gd name="T51" fmla="*/ 283003 h 292849"/>
              <a:gd name="T52" fmla="*/ 203582 w 293061"/>
              <a:gd name="T53" fmla="*/ 283003 h 292849"/>
              <a:gd name="T54" fmla="*/ 136084 w 293061"/>
              <a:gd name="T55" fmla="*/ 275908 h 292849"/>
              <a:gd name="T56" fmla="*/ 92537 w 293061"/>
              <a:gd name="T57" fmla="*/ 283003 h 292849"/>
              <a:gd name="T58" fmla="*/ 51893 w 293061"/>
              <a:gd name="T59" fmla="*/ 283003 h 292849"/>
              <a:gd name="T60" fmla="*/ 1451 w 293061"/>
              <a:gd name="T61" fmla="*/ 264908 h 292849"/>
              <a:gd name="T62" fmla="*/ 46087 w 293061"/>
              <a:gd name="T63" fmla="*/ 275908 h 292849"/>
              <a:gd name="T64" fmla="*/ 54433 w 293061"/>
              <a:gd name="T65" fmla="*/ 225526 h 292849"/>
              <a:gd name="T66" fmla="*/ 71851 w 293061"/>
              <a:gd name="T67" fmla="*/ 163792 h 292849"/>
              <a:gd name="T68" fmla="*/ 95803 w 293061"/>
              <a:gd name="T69" fmla="*/ 134344 h 292849"/>
              <a:gd name="T70" fmla="*/ 200078 w 293061"/>
              <a:gd name="T71" fmla="*/ 102332 h 292849"/>
              <a:gd name="T72" fmla="*/ 128414 w 293061"/>
              <a:gd name="T73" fmla="*/ 10304 h 292849"/>
              <a:gd name="T74" fmla="*/ 128414 w 293061"/>
              <a:gd name="T75" fmla="*/ 10304 h 292849"/>
              <a:gd name="T76" fmla="*/ 148057 w 293061"/>
              <a:gd name="T77" fmla="*/ 93449 h 292849"/>
              <a:gd name="T78" fmla="*/ 148057 w 293061"/>
              <a:gd name="T79" fmla="*/ 0 h 292849"/>
              <a:gd name="T80" fmla="*/ 291751 w 293061"/>
              <a:gd name="T81" fmla="*/ 113701 h 292849"/>
              <a:gd name="T82" fmla="*/ 193530 w 293061"/>
              <a:gd name="T83" fmla="*/ 112991 h 292849"/>
              <a:gd name="T84" fmla="*/ 6913 w 293061"/>
              <a:gd name="T85" fmla="*/ 112991 h 292849"/>
              <a:gd name="T86" fmla="*/ 148057 w 293061"/>
              <a:gd name="T87" fmla="*/ 0 h 2928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061" h="292849">
                <a:moveTo>
                  <a:pt x="171260" y="219075"/>
                </a:moveTo>
                <a:cubicBezTo>
                  <a:pt x="173927" y="219075"/>
                  <a:pt x="175832" y="220980"/>
                  <a:pt x="175832" y="223647"/>
                </a:cubicBezTo>
                <a:cubicBezTo>
                  <a:pt x="175832" y="226314"/>
                  <a:pt x="173927" y="228219"/>
                  <a:pt x="171260" y="228219"/>
                </a:cubicBezTo>
                <a:cubicBezTo>
                  <a:pt x="168974" y="228219"/>
                  <a:pt x="166688" y="226314"/>
                  <a:pt x="166688" y="223647"/>
                </a:cubicBezTo>
                <a:cubicBezTo>
                  <a:pt x="166688" y="220980"/>
                  <a:pt x="168974" y="219075"/>
                  <a:pt x="171260" y="219075"/>
                </a:cubicBezTo>
                <a:close/>
                <a:moveTo>
                  <a:pt x="123459" y="219075"/>
                </a:moveTo>
                <a:cubicBezTo>
                  <a:pt x="126024" y="219075"/>
                  <a:pt x="128222" y="220980"/>
                  <a:pt x="128222" y="223647"/>
                </a:cubicBezTo>
                <a:cubicBezTo>
                  <a:pt x="128222" y="226314"/>
                  <a:pt x="126024" y="228219"/>
                  <a:pt x="123459" y="228219"/>
                </a:cubicBezTo>
                <a:cubicBezTo>
                  <a:pt x="121261" y="228219"/>
                  <a:pt x="119063" y="226314"/>
                  <a:pt x="119063" y="223647"/>
                </a:cubicBezTo>
                <a:cubicBezTo>
                  <a:pt x="119063" y="220980"/>
                  <a:pt x="121261" y="219075"/>
                  <a:pt x="123459" y="219075"/>
                </a:cubicBezTo>
                <a:close/>
                <a:moveTo>
                  <a:pt x="150793" y="205792"/>
                </a:moveTo>
                <a:lnTo>
                  <a:pt x="150793" y="266885"/>
                </a:lnTo>
                <a:cubicBezTo>
                  <a:pt x="155820" y="267604"/>
                  <a:pt x="160128" y="269401"/>
                  <a:pt x="164078" y="272994"/>
                </a:cubicBezTo>
                <a:lnTo>
                  <a:pt x="172335" y="279463"/>
                </a:lnTo>
                <a:cubicBezTo>
                  <a:pt x="179157" y="285213"/>
                  <a:pt x="188851" y="285213"/>
                  <a:pt x="196031" y="279463"/>
                </a:cubicBezTo>
                <a:lnTo>
                  <a:pt x="204289" y="272635"/>
                </a:lnTo>
                <a:cubicBezTo>
                  <a:pt x="208598" y="269041"/>
                  <a:pt x="214342" y="266885"/>
                  <a:pt x="219728" y="266526"/>
                </a:cubicBezTo>
                <a:lnTo>
                  <a:pt x="229780" y="230229"/>
                </a:lnTo>
                <a:lnTo>
                  <a:pt x="150793" y="205792"/>
                </a:lnTo>
                <a:close/>
                <a:moveTo>
                  <a:pt x="142177" y="205792"/>
                </a:moveTo>
                <a:lnTo>
                  <a:pt x="63549" y="230229"/>
                </a:lnTo>
                <a:lnTo>
                  <a:pt x="73242" y="266526"/>
                </a:lnTo>
                <a:cubicBezTo>
                  <a:pt x="78987" y="266885"/>
                  <a:pt x="84372" y="269041"/>
                  <a:pt x="88681" y="272635"/>
                </a:cubicBezTo>
                <a:lnTo>
                  <a:pt x="97298" y="279822"/>
                </a:lnTo>
                <a:cubicBezTo>
                  <a:pt x="104119" y="285572"/>
                  <a:pt x="114172" y="285572"/>
                  <a:pt x="120994" y="279822"/>
                </a:cubicBezTo>
                <a:lnTo>
                  <a:pt x="129251" y="272994"/>
                </a:lnTo>
                <a:cubicBezTo>
                  <a:pt x="133201" y="269401"/>
                  <a:pt x="137509" y="267604"/>
                  <a:pt x="142177" y="266885"/>
                </a:cubicBezTo>
                <a:lnTo>
                  <a:pt x="142177" y="205792"/>
                </a:lnTo>
                <a:close/>
                <a:moveTo>
                  <a:pt x="190310" y="179387"/>
                </a:moveTo>
                <a:cubicBezTo>
                  <a:pt x="192596" y="179387"/>
                  <a:pt x="194882" y="181292"/>
                  <a:pt x="194882" y="183959"/>
                </a:cubicBezTo>
                <a:cubicBezTo>
                  <a:pt x="194882" y="186626"/>
                  <a:pt x="192596" y="188531"/>
                  <a:pt x="190310" y="188531"/>
                </a:cubicBezTo>
                <a:cubicBezTo>
                  <a:pt x="187643" y="188531"/>
                  <a:pt x="185738" y="186626"/>
                  <a:pt x="185738" y="183959"/>
                </a:cubicBezTo>
                <a:cubicBezTo>
                  <a:pt x="185738" y="181292"/>
                  <a:pt x="187643" y="179387"/>
                  <a:pt x="190310" y="179387"/>
                </a:cubicBezTo>
                <a:close/>
                <a:moveTo>
                  <a:pt x="161926" y="179387"/>
                </a:moveTo>
                <a:cubicBezTo>
                  <a:pt x="164490" y="179387"/>
                  <a:pt x="166322" y="181292"/>
                  <a:pt x="166322" y="183959"/>
                </a:cubicBezTo>
                <a:cubicBezTo>
                  <a:pt x="166322" y="186626"/>
                  <a:pt x="164490" y="188531"/>
                  <a:pt x="161926" y="188531"/>
                </a:cubicBezTo>
                <a:cubicBezTo>
                  <a:pt x="159361" y="188531"/>
                  <a:pt x="157163" y="186626"/>
                  <a:pt x="157163" y="183959"/>
                </a:cubicBezTo>
                <a:cubicBezTo>
                  <a:pt x="157163" y="181292"/>
                  <a:pt x="159361" y="179387"/>
                  <a:pt x="161926" y="179387"/>
                </a:cubicBezTo>
                <a:close/>
                <a:moveTo>
                  <a:pt x="133160" y="179387"/>
                </a:moveTo>
                <a:cubicBezTo>
                  <a:pt x="135827" y="179387"/>
                  <a:pt x="137732" y="181292"/>
                  <a:pt x="137732" y="183959"/>
                </a:cubicBezTo>
                <a:cubicBezTo>
                  <a:pt x="137732" y="186626"/>
                  <a:pt x="135827" y="188531"/>
                  <a:pt x="133160" y="188531"/>
                </a:cubicBezTo>
                <a:cubicBezTo>
                  <a:pt x="130493" y="188531"/>
                  <a:pt x="128588" y="186626"/>
                  <a:pt x="128588" y="183959"/>
                </a:cubicBezTo>
                <a:cubicBezTo>
                  <a:pt x="128588" y="181292"/>
                  <a:pt x="130493" y="179387"/>
                  <a:pt x="133160" y="179387"/>
                </a:cubicBezTo>
                <a:close/>
                <a:moveTo>
                  <a:pt x="104409" y="179387"/>
                </a:moveTo>
                <a:cubicBezTo>
                  <a:pt x="107340" y="179387"/>
                  <a:pt x="109172" y="181292"/>
                  <a:pt x="109172" y="183959"/>
                </a:cubicBezTo>
                <a:cubicBezTo>
                  <a:pt x="109172" y="186626"/>
                  <a:pt x="107340" y="188531"/>
                  <a:pt x="104409" y="188531"/>
                </a:cubicBezTo>
                <a:cubicBezTo>
                  <a:pt x="102211" y="188531"/>
                  <a:pt x="100013" y="186626"/>
                  <a:pt x="100013" y="183959"/>
                </a:cubicBezTo>
                <a:cubicBezTo>
                  <a:pt x="100013" y="181292"/>
                  <a:pt x="102211" y="179387"/>
                  <a:pt x="104409" y="179387"/>
                </a:cubicBezTo>
                <a:close/>
                <a:moveTo>
                  <a:pt x="80064" y="170214"/>
                </a:moveTo>
                <a:lnTo>
                  <a:pt x="80064" y="215495"/>
                </a:lnTo>
                <a:lnTo>
                  <a:pt x="145408" y="195730"/>
                </a:lnTo>
                <a:cubicBezTo>
                  <a:pt x="146126" y="195011"/>
                  <a:pt x="146844" y="195011"/>
                  <a:pt x="147921" y="195730"/>
                </a:cubicBezTo>
                <a:lnTo>
                  <a:pt x="212906" y="215495"/>
                </a:lnTo>
                <a:lnTo>
                  <a:pt x="212906" y="170214"/>
                </a:lnTo>
                <a:lnTo>
                  <a:pt x="80064" y="170214"/>
                </a:lnTo>
                <a:close/>
                <a:moveTo>
                  <a:pt x="103760" y="140746"/>
                </a:moveTo>
                <a:lnTo>
                  <a:pt x="103760" y="161230"/>
                </a:lnTo>
                <a:lnTo>
                  <a:pt x="189210" y="161230"/>
                </a:lnTo>
                <a:lnTo>
                  <a:pt x="189210" y="140746"/>
                </a:lnTo>
                <a:lnTo>
                  <a:pt x="103760" y="140746"/>
                </a:lnTo>
                <a:close/>
                <a:moveTo>
                  <a:pt x="99452" y="131762"/>
                </a:moveTo>
                <a:lnTo>
                  <a:pt x="193877" y="131762"/>
                </a:lnTo>
                <a:cubicBezTo>
                  <a:pt x="196390" y="131762"/>
                  <a:pt x="198186" y="133918"/>
                  <a:pt x="198186" y="136074"/>
                </a:cubicBezTo>
                <a:lnTo>
                  <a:pt x="198186" y="161230"/>
                </a:lnTo>
                <a:lnTo>
                  <a:pt x="217573" y="161230"/>
                </a:lnTo>
                <a:cubicBezTo>
                  <a:pt x="219728" y="161230"/>
                  <a:pt x="221882" y="163386"/>
                  <a:pt x="221882" y="165902"/>
                </a:cubicBezTo>
                <a:lnTo>
                  <a:pt x="221882" y="218370"/>
                </a:lnTo>
                <a:lnTo>
                  <a:pt x="236602" y="223042"/>
                </a:lnTo>
                <a:cubicBezTo>
                  <a:pt x="238756" y="223761"/>
                  <a:pt x="240192" y="225917"/>
                  <a:pt x="239474" y="228432"/>
                </a:cubicBezTo>
                <a:lnTo>
                  <a:pt x="228703" y="267244"/>
                </a:lnTo>
                <a:cubicBezTo>
                  <a:pt x="232294" y="268322"/>
                  <a:pt x="235884" y="270119"/>
                  <a:pt x="238756" y="272635"/>
                </a:cubicBezTo>
                <a:lnTo>
                  <a:pt x="247732" y="279822"/>
                </a:lnTo>
                <a:cubicBezTo>
                  <a:pt x="254195" y="285572"/>
                  <a:pt x="264247" y="285572"/>
                  <a:pt x="271069" y="279822"/>
                </a:cubicBezTo>
                <a:lnTo>
                  <a:pt x="285430" y="267604"/>
                </a:lnTo>
                <a:cubicBezTo>
                  <a:pt x="287585" y="266166"/>
                  <a:pt x="290098" y="266166"/>
                  <a:pt x="291893" y="268322"/>
                </a:cubicBezTo>
                <a:cubicBezTo>
                  <a:pt x="293329" y="270119"/>
                  <a:pt x="292970" y="272994"/>
                  <a:pt x="291175" y="274432"/>
                </a:cubicBezTo>
                <a:lnTo>
                  <a:pt x="276814" y="286650"/>
                </a:lnTo>
                <a:cubicBezTo>
                  <a:pt x="266402" y="294916"/>
                  <a:pt x="252040" y="294916"/>
                  <a:pt x="241987" y="286650"/>
                </a:cubicBezTo>
                <a:lnTo>
                  <a:pt x="233371" y="279463"/>
                </a:lnTo>
                <a:cubicBezTo>
                  <a:pt x="226549" y="274072"/>
                  <a:pt x="216496" y="274072"/>
                  <a:pt x="209675" y="279463"/>
                </a:cubicBezTo>
                <a:lnTo>
                  <a:pt x="201417" y="286650"/>
                </a:lnTo>
                <a:cubicBezTo>
                  <a:pt x="191364" y="294916"/>
                  <a:pt x="176644" y="294916"/>
                  <a:pt x="166591" y="286650"/>
                </a:cubicBezTo>
                <a:lnTo>
                  <a:pt x="158333" y="279463"/>
                </a:lnTo>
                <a:cubicBezTo>
                  <a:pt x="151511" y="274072"/>
                  <a:pt x="141817" y="274072"/>
                  <a:pt x="134637" y="279463"/>
                </a:cubicBezTo>
                <a:lnTo>
                  <a:pt x="126379" y="286650"/>
                </a:lnTo>
                <a:cubicBezTo>
                  <a:pt x="121353" y="290963"/>
                  <a:pt x="115249" y="292760"/>
                  <a:pt x="109146" y="292760"/>
                </a:cubicBezTo>
                <a:cubicBezTo>
                  <a:pt x="103042" y="292760"/>
                  <a:pt x="96939" y="290963"/>
                  <a:pt x="91553" y="286650"/>
                </a:cubicBezTo>
                <a:lnTo>
                  <a:pt x="83295" y="279463"/>
                </a:lnTo>
                <a:cubicBezTo>
                  <a:pt x="76474" y="274072"/>
                  <a:pt x="66421" y="274072"/>
                  <a:pt x="59599" y="279463"/>
                </a:cubicBezTo>
                <a:lnTo>
                  <a:pt x="51341" y="286650"/>
                </a:lnTo>
                <a:cubicBezTo>
                  <a:pt x="40930" y="294916"/>
                  <a:pt x="26568" y="294916"/>
                  <a:pt x="16515" y="286650"/>
                </a:cubicBezTo>
                <a:lnTo>
                  <a:pt x="1795" y="274432"/>
                </a:lnTo>
                <a:cubicBezTo>
                  <a:pt x="0" y="272994"/>
                  <a:pt x="0" y="270119"/>
                  <a:pt x="1436" y="268322"/>
                </a:cubicBezTo>
                <a:cubicBezTo>
                  <a:pt x="2872" y="266166"/>
                  <a:pt x="5744" y="266166"/>
                  <a:pt x="7540" y="267604"/>
                </a:cubicBezTo>
                <a:lnTo>
                  <a:pt x="22260" y="279463"/>
                </a:lnTo>
                <a:cubicBezTo>
                  <a:pt x="29082" y="285213"/>
                  <a:pt x="38775" y="285213"/>
                  <a:pt x="45597" y="279463"/>
                </a:cubicBezTo>
                <a:lnTo>
                  <a:pt x="53855" y="272635"/>
                </a:lnTo>
                <a:cubicBezTo>
                  <a:pt x="57086" y="270119"/>
                  <a:pt x="60676" y="268322"/>
                  <a:pt x="64267" y="267244"/>
                </a:cubicBezTo>
                <a:lnTo>
                  <a:pt x="53855" y="228432"/>
                </a:lnTo>
                <a:cubicBezTo>
                  <a:pt x="53137" y="225917"/>
                  <a:pt x="54573" y="223761"/>
                  <a:pt x="56727" y="223042"/>
                </a:cubicBezTo>
                <a:lnTo>
                  <a:pt x="71088" y="218370"/>
                </a:lnTo>
                <a:lnTo>
                  <a:pt x="71088" y="165902"/>
                </a:lnTo>
                <a:cubicBezTo>
                  <a:pt x="71088" y="163386"/>
                  <a:pt x="73242" y="161230"/>
                  <a:pt x="75756" y="161230"/>
                </a:cubicBezTo>
                <a:lnTo>
                  <a:pt x="94784" y="161230"/>
                </a:lnTo>
                <a:lnTo>
                  <a:pt x="94784" y="136074"/>
                </a:lnTo>
                <a:cubicBezTo>
                  <a:pt x="94784" y="133918"/>
                  <a:pt x="96939" y="131762"/>
                  <a:pt x="99452" y="131762"/>
                </a:cubicBezTo>
                <a:close/>
                <a:moveTo>
                  <a:pt x="165919" y="10437"/>
                </a:moveTo>
                <a:cubicBezTo>
                  <a:pt x="182475" y="27712"/>
                  <a:pt x="193993" y="65861"/>
                  <a:pt x="197952" y="103650"/>
                </a:cubicBezTo>
                <a:cubicBezTo>
                  <a:pt x="222426" y="92134"/>
                  <a:pt x="256617" y="91414"/>
                  <a:pt x="281811" y="102211"/>
                </a:cubicBezTo>
                <a:cubicBezTo>
                  <a:pt x="268494" y="60463"/>
                  <a:pt x="223505" y="18355"/>
                  <a:pt x="165919" y="10437"/>
                </a:cubicBezTo>
                <a:close/>
                <a:moveTo>
                  <a:pt x="127049" y="10437"/>
                </a:moveTo>
                <a:cubicBezTo>
                  <a:pt x="69463" y="18355"/>
                  <a:pt x="25194" y="60463"/>
                  <a:pt x="11157" y="102211"/>
                </a:cubicBezTo>
                <a:cubicBezTo>
                  <a:pt x="36711" y="91414"/>
                  <a:pt x="70903" y="92134"/>
                  <a:pt x="95377" y="103650"/>
                </a:cubicBezTo>
                <a:cubicBezTo>
                  <a:pt x="98976" y="65861"/>
                  <a:pt x="110493" y="27712"/>
                  <a:pt x="127049" y="10437"/>
                </a:cubicBezTo>
                <a:close/>
                <a:moveTo>
                  <a:pt x="146484" y="8637"/>
                </a:moveTo>
                <a:cubicBezTo>
                  <a:pt x="128488" y="8637"/>
                  <a:pt x="109413" y="52185"/>
                  <a:pt x="104374" y="102931"/>
                </a:cubicBezTo>
                <a:cubicBezTo>
                  <a:pt x="116611" y="97172"/>
                  <a:pt x="131728" y="94653"/>
                  <a:pt x="146484" y="94653"/>
                </a:cubicBezTo>
                <a:cubicBezTo>
                  <a:pt x="161600" y="94653"/>
                  <a:pt x="176357" y="97172"/>
                  <a:pt x="188954" y="102931"/>
                </a:cubicBezTo>
                <a:cubicBezTo>
                  <a:pt x="183555" y="52185"/>
                  <a:pt x="164840" y="8637"/>
                  <a:pt x="146484" y="8637"/>
                </a:cubicBezTo>
                <a:close/>
                <a:moveTo>
                  <a:pt x="146484" y="0"/>
                </a:moveTo>
                <a:cubicBezTo>
                  <a:pt x="222785" y="0"/>
                  <a:pt x="281811" y="57224"/>
                  <a:pt x="292968" y="109769"/>
                </a:cubicBezTo>
                <a:cubicBezTo>
                  <a:pt x="293328" y="111208"/>
                  <a:pt x="292608" y="113368"/>
                  <a:pt x="291529" y="114447"/>
                </a:cubicBezTo>
                <a:cubicBezTo>
                  <a:pt x="290449" y="114807"/>
                  <a:pt x="289729" y="115167"/>
                  <a:pt x="288649" y="115167"/>
                </a:cubicBezTo>
                <a:cubicBezTo>
                  <a:pt x="287929" y="115167"/>
                  <a:pt x="287210" y="114807"/>
                  <a:pt x="286490" y="114447"/>
                </a:cubicBezTo>
                <a:cubicBezTo>
                  <a:pt x="261656" y="99332"/>
                  <a:pt x="221346" y="99332"/>
                  <a:pt x="196152" y="114447"/>
                </a:cubicBezTo>
                <a:cubicBezTo>
                  <a:pt x="194712" y="115527"/>
                  <a:pt x="192913" y="115527"/>
                  <a:pt x="191473" y="114447"/>
                </a:cubicBezTo>
                <a:cubicBezTo>
                  <a:pt x="166999" y="99332"/>
                  <a:pt x="126329" y="99332"/>
                  <a:pt x="101495" y="114447"/>
                </a:cubicBezTo>
                <a:cubicBezTo>
                  <a:pt x="100055" y="115527"/>
                  <a:pt x="98256" y="115527"/>
                  <a:pt x="96816" y="114447"/>
                </a:cubicBezTo>
                <a:cubicBezTo>
                  <a:pt x="72342" y="99332"/>
                  <a:pt x="31672" y="99332"/>
                  <a:pt x="6838" y="114447"/>
                </a:cubicBezTo>
                <a:cubicBezTo>
                  <a:pt x="5399" y="115527"/>
                  <a:pt x="3599" y="115527"/>
                  <a:pt x="1799" y="114447"/>
                </a:cubicBezTo>
                <a:cubicBezTo>
                  <a:pt x="360" y="113368"/>
                  <a:pt x="0" y="111208"/>
                  <a:pt x="0" y="109769"/>
                </a:cubicBezTo>
                <a:cubicBezTo>
                  <a:pt x="11517" y="57224"/>
                  <a:pt x="70543" y="0"/>
                  <a:pt x="146484" y="0"/>
                </a:cubicBezTo>
                <a:close/>
              </a:path>
            </a:pathLst>
          </a:custGeom>
          <a:solidFill>
            <a:schemeClr val="bg1"/>
          </a:solidFill>
          <a:ln>
            <a:noFill/>
          </a:ln>
          <a:effectLst/>
        </p:spPr>
        <p:txBody>
          <a:bodyPr anchor="ct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endParaRPr lang="en-US" dirty="0">
              <a:latin typeface="Nunito Sans ExtraLight" pitchFamily="2" charset="77"/>
            </a:endParaRPr>
          </a:p>
        </p:txBody>
      </p:sp>
      <p:sp>
        <p:nvSpPr>
          <p:cNvPr id="39" name="TextBox 38">
            <a:extLst>
              <a:ext uri="{FF2B5EF4-FFF2-40B4-BE49-F238E27FC236}">
                <a16:creationId xmlns:a16="http://schemas.microsoft.com/office/drawing/2014/main" id="{10E3FA54-FE79-39AF-C4D6-4834DAFD7D33}"/>
              </a:ext>
            </a:extLst>
          </p:cNvPr>
          <p:cNvSpPr txBox="1"/>
          <p:nvPr/>
        </p:nvSpPr>
        <p:spPr>
          <a:xfrm>
            <a:off x="3272120" y="2405935"/>
            <a:ext cx="5432010" cy="369332"/>
          </a:xfrm>
          <a:prstGeom prst="rect">
            <a:avLst/>
          </a:prstGeom>
          <a:noFill/>
        </p:spPr>
        <p:txBody>
          <a:bodyPr wrap="square">
            <a:spAutoFit/>
          </a:bodyPr>
          <a:lstStyle/>
          <a:p>
            <a:pPr algn="ctr"/>
            <a:r>
              <a:rPr lang="en-GB" b="1" dirty="0"/>
              <a:t>Avoid bringing debt back from your holiday</a:t>
            </a:r>
          </a:p>
        </p:txBody>
      </p:sp>
      <p:sp>
        <p:nvSpPr>
          <p:cNvPr id="40" name="TextBox 39">
            <a:extLst>
              <a:ext uri="{FF2B5EF4-FFF2-40B4-BE49-F238E27FC236}">
                <a16:creationId xmlns:a16="http://schemas.microsoft.com/office/drawing/2014/main" id="{0630FD65-9F52-CECD-AECD-A0F51FACAD7D}"/>
              </a:ext>
            </a:extLst>
          </p:cNvPr>
          <p:cNvSpPr txBox="1"/>
          <p:nvPr/>
        </p:nvSpPr>
        <p:spPr>
          <a:xfrm>
            <a:off x="1104123" y="3277052"/>
            <a:ext cx="2809708" cy="584775"/>
          </a:xfrm>
          <a:prstGeom prst="rect">
            <a:avLst/>
          </a:prstGeom>
          <a:noFill/>
        </p:spPr>
        <p:txBody>
          <a:bodyPr vert="horz" wrap="square" rtlCol="0">
            <a:spAutoFit/>
          </a:bodyPr>
          <a:lstStyle/>
          <a:p>
            <a:pPr algn="r"/>
            <a:r>
              <a:rPr lang="en-GB" sz="1600" dirty="0"/>
              <a:t>The cost isn’t reduced — it’s just delayed</a:t>
            </a:r>
          </a:p>
        </p:txBody>
      </p:sp>
      <p:sp>
        <p:nvSpPr>
          <p:cNvPr id="41" name="TextBox 40">
            <a:extLst>
              <a:ext uri="{FF2B5EF4-FFF2-40B4-BE49-F238E27FC236}">
                <a16:creationId xmlns:a16="http://schemas.microsoft.com/office/drawing/2014/main" id="{A7684CAF-90AA-0A4A-09DD-57E35C25B280}"/>
              </a:ext>
            </a:extLst>
          </p:cNvPr>
          <p:cNvSpPr txBox="1"/>
          <p:nvPr/>
        </p:nvSpPr>
        <p:spPr>
          <a:xfrm>
            <a:off x="1021574" y="4122083"/>
            <a:ext cx="2842986" cy="830997"/>
          </a:xfrm>
          <a:prstGeom prst="rect">
            <a:avLst/>
          </a:prstGeom>
          <a:noFill/>
        </p:spPr>
        <p:txBody>
          <a:bodyPr vert="horz" wrap="square" rtlCol="0">
            <a:spAutoFit/>
          </a:bodyPr>
          <a:lstStyle>
            <a:defPPr>
              <a:defRPr lang="en-US"/>
            </a:defPPr>
            <a:lvl1pPr algn="r">
              <a:defRPr/>
            </a:lvl1pPr>
          </a:lstStyle>
          <a:p>
            <a:r>
              <a:rPr lang="en-GB" sz="1600" dirty="0"/>
              <a:t>You may need to repay borrowing while also funding holiday spending</a:t>
            </a:r>
          </a:p>
        </p:txBody>
      </p:sp>
      <p:sp>
        <p:nvSpPr>
          <p:cNvPr id="42" name="TextBox 41">
            <a:extLst>
              <a:ext uri="{FF2B5EF4-FFF2-40B4-BE49-F238E27FC236}">
                <a16:creationId xmlns:a16="http://schemas.microsoft.com/office/drawing/2014/main" id="{2BD0BD53-A0BA-CC74-A91F-F4366799E546}"/>
              </a:ext>
            </a:extLst>
          </p:cNvPr>
          <p:cNvSpPr txBox="1"/>
          <p:nvPr/>
        </p:nvSpPr>
        <p:spPr>
          <a:xfrm>
            <a:off x="263352" y="5244192"/>
            <a:ext cx="3650479" cy="584775"/>
          </a:xfrm>
          <a:prstGeom prst="rect">
            <a:avLst/>
          </a:prstGeom>
          <a:noFill/>
        </p:spPr>
        <p:txBody>
          <a:bodyPr vert="horz" wrap="square" rtlCol="0">
            <a:spAutoFit/>
          </a:bodyPr>
          <a:lstStyle/>
          <a:p>
            <a:pPr marL="182563" indent="-182563" algn="r"/>
            <a:r>
              <a:rPr lang="en-GB" sz="1600" dirty="0"/>
              <a:t>Have a clear repayment plan — ideally within any interest‑free period</a:t>
            </a:r>
          </a:p>
        </p:txBody>
      </p:sp>
      <p:sp>
        <p:nvSpPr>
          <p:cNvPr id="43" name="TextBox 42">
            <a:extLst>
              <a:ext uri="{FF2B5EF4-FFF2-40B4-BE49-F238E27FC236}">
                <a16:creationId xmlns:a16="http://schemas.microsoft.com/office/drawing/2014/main" id="{C6E40215-F433-4A44-0152-399F965FDAFC}"/>
              </a:ext>
            </a:extLst>
          </p:cNvPr>
          <p:cNvSpPr txBox="1"/>
          <p:nvPr/>
        </p:nvSpPr>
        <p:spPr>
          <a:xfrm>
            <a:off x="8218828" y="3277052"/>
            <a:ext cx="3625080" cy="584775"/>
          </a:xfrm>
          <a:prstGeom prst="rect">
            <a:avLst/>
          </a:prstGeom>
          <a:noFill/>
        </p:spPr>
        <p:txBody>
          <a:bodyPr vert="horz" wrap="square" rtlCol="0">
            <a:spAutoFit/>
          </a:bodyPr>
          <a:lstStyle/>
          <a:p>
            <a:r>
              <a:rPr lang="en-GB" sz="1600" dirty="0"/>
              <a:t>Interest and fees can increase the total cost of your holiday</a:t>
            </a:r>
          </a:p>
        </p:txBody>
      </p:sp>
      <p:sp>
        <p:nvSpPr>
          <p:cNvPr id="44" name="TextBox 43">
            <a:extLst>
              <a:ext uri="{FF2B5EF4-FFF2-40B4-BE49-F238E27FC236}">
                <a16:creationId xmlns:a16="http://schemas.microsoft.com/office/drawing/2014/main" id="{085CA1CE-C1FA-8448-9326-F88461D0B953}"/>
              </a:ext>
            </a:extLst>
          </p:cNvPr>
          <p:cNvSpPr txBox="1"/>
          <p:nvPr/>
        </p:nvSpPr>
        <p:spPr>
          <a:xfrm>
            <a:off x="8218828" y="4122083"/>
            <a:ext cx="2809285" cy="830997"/>
          </a:xfrm>
          <a:prstGeom prst="rect">
            <a:avLst/>
          </a:prstGeom>
          <a:noFill/>
        </p:spPr>
        <p:txBody>
          <a:bodyPr vert="horz" wrap="square" rtlCol="0">
            <a:spAutoFit/>
          </a:bodyPr>
          <a:lstStyle/>
          <a:p>
            <a:r>
              <a:rPr lang="en-GB" sz="1600" dirty="0"/>
              <a:t>It’s easy to lose track of what you’ve spent across different methods</a:t>
            </a:r>
          </a:p>
        </p:txBody>
      </p:sp>
      <p:sp>
        <p:nvSpPr>
          <p:cNvPr id="45" name="TextBox 44">
            <a:extLst>
              <a:ext uri="{FF2B5EF4-FFF2-40B4-BE49-F238E27FC236}">
                <a16:creationId xmlns:a16="http://schemas.microsoft.com/office/drawing/2014/main" id="{19D88232-6102-4A53-C938-DB65A20D3CEC}"/>
              </a:ext>
            </a:extLst>
          </p:cNvPr>
          <p:cNvSpPr txBox="1"/>
          <p:nvPr/>
        </p:nvSpPr>
        <p:spPr>
          <a:xfrm>
            <a:off x="8218828" y="5244192"/>
            <a:ext cx="3177820" cy="584775"/>
          </a:xfrm>
          <a:prstGeom prst="rect">
            <a:avLst/>
          </a:prstGeom>
          <a:noFill/>
        </p:spPr>
        <p:txBody>
          <a:bodyPr vert="horz" wrap="square" rtlCol="0">
            <a:spAutoFit/>
          </a:bodyPr>
          <a:lstStyle/>
          <a:p>
            <a:r>
              <a:rPr lang="en-GB" sz="1600" dirty="0"/>
              <a:t>Short‑term spending can quickly become long‑term debt</a:t>
            </a:r>
          </a:p>
        </p:txBody>
      </p:sp>
      <p:sp>
        <p:nvSpPr>
          <p:cNvPr id="47" name="TextBox 46">
            <a:extLst>
              <a:ext uri="{FF2B5EF4-FFF2-40B4-BE49-F238E27FC236}">
                <a16:creationId xmlns:a16="http://schemas.microsoft.com/office/drawing/2014/main" id="{735CD47B-2D7F-1601-AF82-EB1E3ABCBD43}"/>
              </a:ext>
            </a:extLst>
          </p:cNvPr>
          <p:cNvSpPr txBox="1"/>
          <p:nvPr/>
        </p:nvSpPr>
        <p:spPr>
          <a:xfrm>
            <a:off x="5799269" y="4561163"/>
            <a:ext cx="576692" cy="584775"/>
          </a:xfrm>
          <a:prstGeom prst="rect">
            <a:avLst/>
          </a:prstGeom>
          <a:noFill/>
        </p:spPr>
        <p:txBody>
          <a:bodyPr wrap="square">
            <a:spAutoFit/>
          </a:bodyPr>
          <a:lstStyle/>
          <a:p>
            <a:pPr algn="ctr"/>
            <a:r>
              <a:rPr lang="en-GB" sz="3200" dirty="0"/>
              <a:t>£</a:t>
            </a:r>
          </a:p>
        </p:txBody>
      </p:sp>
    </p:spTree>
    <p:extLst>
      <p:ext uri="{BB962C8B-B14F-4D97-AF65-F5344CB8AC3E}">
        <p14:creationId xmlns:p14="http://schemas.microsoft.com/office/powerpoint/2010/main" val="27932036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78E6D84-9CE8-866B-7399-CE6B60E0B04D}"/>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Think beyond the flight price</a:t>
            </a:r>
            <a:endParaRPr lang="en-GB" sz="3600" dirty="0">
              <a:solidFill>
                <a:srgbClr val="391C66"/>
              </a:solidFill>
              <a:latin typeface="Aptos Display" panose="020B0004020202020204" pitchFamily="34" charset="0"/>
              <a:cs typeface="+mn-cs"/>
            </a:endParaRPr>
          </a:p>
        </p:txBody>
      </p:sp>
      <p:sp>
        <p:nvSpPr>
          <p:cNvPr id="23" name="TextBox 22">
            <a:extLst>
              <a:ext uri="{FF2B5EF4-FFF2-40B4-BE49-F238E27FC236}">
                <a16:creationId xmlns:a16="http://schemas.microsoft.com/office/drawing/2014/main" id="{08500C20-69D1-4B06-78D4-EB139264900F}"/>
              </a:ext>
            </a:extLst>
          </p:cNvPr>
          <p:cNvSpPr txBox="1"/>
          <p:nvPr/>
        </p:nvSpPr>
        <p:spPr>
          <a:xfrm>
            <a:off x="7782328" y="13870160"/>
            <a:ext cx="5919561" cy="992579"/>
          </a:xfrm>
          <a:prstGeom prst="rect">
            <a:avLst/>
          </a:prstGeom>
          <a:noFill/>
        </p:spPr>
        <p:txBody>
          <a:bodyPr wrap="square" rtlCol="0">
            <a:spAutoFit/>
          </a:bodyPr>
          <a:lstStyle/>
          <a:p>
            <a:pPr>
              <a:lnSpc>
                <a:spcPts val="3600"/>
              </a:lnSpc>
            </a:pPr>
            <a:r>
              <a:rPr lang="en-US" sz="2400" spc="-20" dirty="0">
                <a:latin typeface="Poppins" pitchFamily="2" charset="77"/>
                <a:cs typeface="Poppins" pitchFamily="2" charset="77"/>
              </a:rPr>
              <a:t>Make a big impact with professional slides, charts, infographics and more.</a:t>
            </a:r>
          </a:p>
        </p:txBody>
      </p:sp>
      <p:grpSp>
        <p:nvGrpSpPr>
          <p:cNvPr id="31" name="Group 30">
            <a:extLst>
              <a:ext uri="{FF2B5EF4-FFF2-40B4-BE49-F238E27FC236}">
                <a16:creationId xmlns:a16="http://schemas.microsoft.com/office/drawing/2014/main" id="{62C7F63D-8A22-1A87-1BAA-7D43169F7977}"/>
              </a:ext>
            </a:extLst>
          </p:cNvPr>
          <p:cNvGrpSpPr/>
          <p:nvPr/>
        </p:nvGrpSpPr>
        <p:grpSpPr>
          <a:xfrm>
            <a:off x="623392" y="2160246"/>
            <a:ext cx="7462925" cy="4217851"/>
            <a:chOff x="2290354" y="1373766"/>
            <a:chExt cx="15836454" cy="8950351"/>
          </a:xfrm>
        </p:grpSpPr>
        <p:sp>
          <p:nvSpPr>
            <p:cNvPr id="16" name="Freeform 2">
              <a:extLst>
                <a:ext uri="{FF2B5EF4-FFF2-40B4-BE49-F238E27FC236}">
                  <a16:creationId xmlns:a16="http://schemas.microsoft.com/office/drawing/2014/main" id="{2757A7CB-6CB6-9129-91B2-8499141EFCAE}"/>
                </a:ext>
              </a:extLst>
            </p:cNvPr>
            <p:cNvSpPr>
              <a:spLocks noChangeArrowheads="1"/>
            </p:cNvSpPr>
            <p:nvPr/>
          </p:nvSpPr>
          <p:spPr bwMode="auto">
            <a:xfrm>
              <a:off x="2290354" y="8835500"/>
              <a:ext cx="2499337" cy="1488617"/>
            </a:xfrm>
            <a:custGeom>
              <a:avLst/>
              <a:gdLst>
                <a:gd name="T0" fmla="*/ 1938 w 2007"/>
                <a:gd name="T1" fmla="*/ 25 h 1195"/>
                <a:gd name="T2" fmla="*/ 1938 w 2007"/>
                <a:gd name="T3" fmla="*/ 25 h 1195"/>
                <a:gd name="T4" fmla="*/ 1938 w 2007"/>
                <a:gd name="T5" fmla="*/ 25 h 1195"/>
                <a:gd name="T6" fmla="*/ 1799 w 2007"/>
                <a:gd name="T7" fmla="*/ 65 h 1195"/>
                <a:gd name="T8" fmla="*/ 1329 w 2007"/>
                <a:gd name="T9" fmla="*/ 874 h 1195"/>
                <a:gd name="T10" fmla="*/ 98 w 2007"/>
                <a:gd name="T11" fmla="*/ 999 h 1195"/>
                <a:gd name="T12" fmla="*/ 98 w 2007"/>
                <a:gd name="T13" fmla="*/ 999 h 1195"/>
                <a:gd name="T14" fmla="*/ 6 w 2007"/>
                <a:gd name="T15" fmla="*/ 1104 h 1195"/>
                <a:gd name="T16" fmla="*/ 6 w 2007"/>
                <a:gd name="T17" fmla="*/ 1104 h 1195"/>
                <a:gd name="T18" fmla="*/ 117 w 2007"/>
                <a:gd name="T19" fmla="*/ 1188 h 1195"/>
                <a:gd name="T20" fmla="*/ 1367 w 2007"/>
                <a:gd name="T21" fmla="*/ 1061 h 1195"/>
                <a:gd name="T22" fmla="*/ 1367 w 2007"/>
                <a:gd name="T23" fmla="*/ 1061 h 1195"/>
                <a:gd name="T24" fmla="*/ 1385 w 2007"/>
                <a:gd name="T25" fmla="*/ 1058 h 1195"/>
                <a:gd name="T26" fmla="*/ 1385 w 2007"/>
                <a:gd name="T27" fmla="*/ 1058 h 1195"/>
                <a:gd name="T28" fmla="*/ 1483 w 2007"/>
                <a:gd name="T29" fmla="*/ 1007 h 1195"/>
                <a:gd name="T30" fmla="*/ 1979 w 2007"/>
                <a:gd name="T31" fmla="*/ 153 h 1195"/>
                <a:gd name="T32" fmla="*/ 1979 w 2007"/>
                <a:gd name="T33" fmla="*/ 153 h 1195"/>
                <a:gd name="T34" fmla="*/ 1938 w 2007"/>
                <a:gd name="T35" fmla="*/ 25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7" h="1195">
                  <a:moveTo>
                    <a:pt x="1938" y="25"/>
                  </a:moveTo>
                  <a:lnTo>
                    <a:pt x="1938" y="25"/>
                  </a:lnTo>
                  <a:lnTo>
                    <a:pt x="1938" y="25"/>
                  </a:lnTo>
                  <a:cubicBezTo>
                    <a:pt x="1889" y="0"/>
                    <a:pt x="1826" y="19"/>
                    <a:pt x="1799" y="65"/>
                  </a:cubicBezTo>
                  <a:lnTo>
                    <a:pt x="1329" y="874"/>
                  </a:lnTo>
                  <a:lnTo>
                    <a:pt x="98" y="999"/>
                  </a:lnTo>
                  <a:lnTo>
                    <a:pt x="98" y="999"/>
                  </a:lnTo>
                  <a:cubicBezTo>
                    <a:pt x="42" y="1005"/>
                    <a:pt x="0" y="1052"/>
                    <a:pt x="6" y="1104"/>
                  </a:cubicBezTo>
                  <a:lnTo>
                    <a:pt x="6" y="1104"/>
                  </a:lnTo>
                  <a:cubicBezTo>
                    <a:pt x="10" y="1156"/>
                    <a:pt x="61" y="1194"/>
                    <a:pt x="117" y="1188"/>
                  </a:cubicBezTo>
                  <a:lnTo>
                    <a:pt x="1367" y="1061"/>
                  </a:lnTo>
                  <a:lnTo>
                    <a:pt x="1367" y="1061"/>
                  </a:lnTo>
                  <a:cubicBezTo>
                    <a:pt x="1374" y="1060"/>
                    <a:pt x="1379" y="1059"/>
                    <a:pt x="1385" y="1058"/>
                  </a:cubicBezTo>
                  <a:lnTo>
                    <a:pt x="1385" y="1058"/>
                  </a:lnTo>
                  <a:cubicBezTo>
                    <a:pt x="1424" y="1060"/>
                    <a:pt x="1463" y="1041"/>
                    <a:pt x="1483" y="1007"/>
                  </a:cubicBezTo>
                  <a:lnTo>
                    <a:pt x="1979" y="153"/>
                  </a:lnTo>
                  <a:lnTo>
                    <a:pt x="1979" y="153"/>
                  </a:lnTo>
                  <a:cubicBezTo>
                    <a:pt x="2006" y="108"/>
                    <a:pt x="1988" y="49"/>
                    <a:pt x="1938" y="25"/>
                  </a:cubicBezTo>
                </a:path>
              </a:pathLst>
            </a:custGeom>
            <a:solidFill>
              <a:schemeClr val="accent1"/>
            </a:solidFill>
            <a:ln>
              <a:noFill/>
            </a:ln>
            <a:effectLst/>
          </p:spPr>
          <p:txBody>
            <a:bodyPr wrap="none" anchor="ctr"/>
            <a:lstStyle/>
            <a:p>
              <a:endParaRPr lang="en-US" sz="1100" dirty="0">
                <a:latin typeface="Poppins" pitchFamily="2" charset="77"/>
              </a:endParaRPr>
            </a:p>
          </p:txBody>
        </p:sp>
        <p:sp>
          <p:nvSpPr>
            <p:cNvPr id="17" name="Freeform 3">
              <a:extLst>
                <a:ext uri="{FF2B5EF4-FFF2-40B4-BE49-F238E27FC236}">
                  <a16:creationId xmlns:a16="http://schemas.microsoft.com/office/drawing/2014/main" id="{011EA83A-9BDE-0A94-BC77-205D9BF7AF25}"/>
                </a:ext>
              </a:extLst>
            </p:cNvPr>
            <p:cNvSpPr>
              <a:spLocks noChangeArrowheads="1"/>
            </p:cNvSpPr>
            <p:nvPr/>
          </p:nvSpPr>
          <p:spPr bwMode="auto">
            <a:xfrm>
              <a:off x="4504050" y="7616042"/>
              <a:ext cx="2499335" cy="1488617"/>
            </a:xfrm>
            <a:custGeom>
              <a:avLst/>
              <a:gdLst>
                <a:gd name="T0" fmla="*/ 1937 w 2006"/>
                <a:gd name="T1" fmla="*/ 25 h 1195"/>
                <a:gd name="T2" fmla="*/ 1937 w 2006"/>
                <a:gd name="T3" fmla="*/ 25 h 1195"/>
                <a:gd name="T4" fmla="*/ 1937 w 2006"/>
                <a:gd name="T5" fmla="*/ 25 h 1195"/>
                <a:gd name="T6" fmla="*/ 1799 w 2006"/>
                <a:gd name="T7" fmla="*/ 65 h 1195"/>
                <a:gd name="T8" fmla="*/ 1329 w 2006"/>
                <a:gd name="T9" fmla="*/ 873 h 1195"/>
                <a:gd name="T10" fmla="*/ 97 w 2006"/>
                <a:gd name="T11" fmla="*/ 999 h 1195"/>
                <a:gd name="T12" fmla="*/ 97 w 2006"/>
                <a:gd name="T13" fmla="*/ 999 h 1195"/>
                <a:gd name="T14" fmla="*/ 5 w 2006"/>
                <a:gd name="T15" fmla="*/ 1104 h 1195"/>
                <a:gd name="T16" fmla="*/ 5 w 2006"/>
                <a:gd name="T17" fmla="*/ 1104 h 1195"/>
                <a:gd name="T18" fmla="*/ 116 w 2006"/>
                <a:gd name="T19" fmla="*/ 1188 h 1195"/>
                <a:gd name="T20" fmla="*/ 1367 w 2006"/>
                <a:gd name="T21" fmla="*/ 1061 h 1195"/>
                <a:gd name="T22" fmla="*/ 1367 w 2006"/>
                <a:gd name="T23" fmla="*/ 1061 h 1195"/>
                <a:gd name="T24" fmla="*/ 1384 w 2006"/>
                <a:gd name="T25" fmla="*/ 1058 h 1195"/>
                <a:gd name="T26" fmla="*/ 1384 w 2006"/>
                <a:gd name="T27" fmla="*/ 1058 h 1195"/>
                <a:gd name="T28" fmla="*/ 1483 w 2006"/>
                <a:gd name="T29" fmla="*/ 1007 h 1195"/>
                <a:gd name="T30" fmla="*/ 1978 w 2006"/>
                <a:gd name="T31" fmla="*/ 153 h 1195"/>
                <a:gd name="T32" fmla="*/ 1978 w 2006"/>
                <a:gd name="T33" fmla="*/ 153 h 1195"/>
                <a:gd name="T34" fmla="*/ 1937 w 2006"/>
                <a:gd name="T35" fmla="*/ 25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6" h="1195">
                  <a:moveTo>
                    <a:pt x="1937" y="25"/>
                  </a:moveTo>
                  <a:lnTo>
                    <a:pt x="1937" y="25"/>
                  </a:lnTo>
                  <a:lnTo>
                    <a:pt x="1937" y="25"/>
                  </a:lnTo>
                  <a:cubicBezTo>
                    <a:pt x="1889" y="0"/>
                    <a:pt x="1826" y="18"/>
                    <a:pt x="1799" y="65"/>
                  </a:cubicBezTo>
                  <a:lnTo>
                    <a:pt x="1329" y="873"/>
                  </a:lnTo>
                  <a:lnTo>
                    <a:pt x="97" y="999"/>
                  </a:lnTo>
                  <a:lnTo>
                    <a:pt x="97" y="999"/>
                  </a:lnTo>
                  <a:cubicBezTo>
                    <a:pt x="41" y="1004"/>
                    <a:pt x="0" y="1052"/>
                    <a:pt x="5" y="1104"/>
                  </a:cubicBezTo>
                  <a:lnTo>
                    <a:pt x="5" y="1104"/>
                  </a:lnTo>
                  <a:cubicBezTo>
                    <a:pt x="10" y="1156"/>
                    <a:pt x="60" y="1194"/>
                    <a:pt x="116" y="1188"/>
                  </a:cubicBezTo>
                  <a:lnTo>
                    <a:pt x="1367" y="1061"/>
                  </a:lnTo>
                  <a:lnTo>
                    <a:pt x="1367" y="1061"/>
                  </a:lnTo>
                  <a:cubicBezTo>
                    <a:pt x="1373" y="1060"/>
                    <a:pt x="1379" y="1059"/>
                    <a:pt x="1384" y="1058"/>
                  </a:cubicBezTo>
                  <a:lnTo>
                    <a:pt x="1384" y="1058"/>
                  </a:lnTo>
                  <a:cubicBezTo>
                    <a:pt x="1423" y="1060"/>
                    <a:pt x="1462" y="1041"/>
                    <a:pt x="1483" y="1007"/>
                  </a:cubicBezTo>
                  <a:lnTo>
                    <a:pt x="1978" y="153"/>
                  </a:lnTo>
                  <a:lnTo>
                    <a:pt x="1978" y="153"/>
                  </a:lnTo>
                  <a:cubicBezTo>
                    <a:pt x="2005" y="107"/>
                    <a:pt x="1987" y="50"/>
                    <a:pt x="1937" y="25"/>
                  </a:cubicBezTo>
                </a:path>
              </a:pathLst>
            </a:custGeom>
            <a:solidFill>
              <a:schemeClr val="accent2"/>
            </a:solidFill>
            <a:ln>
              <a:noFill/>
            </a:ln>
            <a:effectLst/>
          </p:spPr>
          <p:txBody>
            <a:bodyPr wrap="none" anchor="ctr"/>
            <a:lstStyle/>
            <a:p>
              <a:endParaRPr lang="en-US" sz="1100" dirty="0">
                <a:latin typeface="Poppins" pitchFamily="2" charset="77"/>
              </a:endParaRPr>
            </a:p>
          </p:txBody>
        </p:sp>
        <p:sp>
          <p:nvSpPr>
            <p:cNvPr id="18" name="Freeform 4">
              <a:extLst>
                <a:ext uri="{FF2B5EF4-FFF2-40B4-BE49-F238E27FC236}">
                  <a16:creationId xmlns:a16="http://schemas.microsoft.com/office/drawing/2014/main" id="{F038636A-8104-3558-D2EB-5B0186D04B9C}"/>
                </a:ext>
              </a:extLst>
            </p:cNvPr>
            <p:cNvSpPr>
              <a:spLocks noChangeArrowheads="1"/>
            </p:cNvSpPr>
            <p:nvPr/>
          </p:nvSpPr>
          <p:spPr bwMode="auto">
            <a:xfrm>
              <a:off x="6734228" y="6385601"/>
              <a:ext cx="2499335" cy="1488617"/>
            </a:xfrm>
            <a:custGeom>
              <a:avLst/>
              <a:gdLst>
                <a:gd name="T0" fmla="*/ 1939 w 2008"/>
                <a:gd name="T1" fmla="*/ 24 h 1193"/>
                <a:gd name="T2" fmla="*/ 1939 w 2008"/>
                <a:gd name="T3" fmla="*/ 24 h 1193"/>
                <a:gd name="T4" fmla="*/ 1939 w 2008"/>
                <a:gd name="T5" fmla="*/ 24 h 1193"/>
                <a:gd name="T6" fmla="*/ 1800 w 2008"/>
                <a:gd name="T7" fmla="*/ 64 h 1193"/>
                <a:gd name="T8" fmla="*/ 1330 w 2008"/>
                <a:gd name="T9" fmla="*/ 871 h 1193"/>
                <a:gd name="T10" fmla="*/ 98 w 2008"/>
                <a:gd name="T11" fmla="*/ 997 h 1193"/>
                <a:gd name="T12" fmla="*/ 98 w 2008"/>
                <a:gd name="T13" fmla="*/ 997 h 1193"/>
                <a:gd name="T14" fmla="*/ 6 w 2008"/>
                <a:gd name="T15" fmla="*/ 1102 h 1193"/>
                <a:gd name="T16" fmla="*/ 6 w 2008"/>
                <a:gd name="T17" fmla="*/ 1102 h 1193"/>
                <a:gd name="T18" fmla="*/ 117 w 2008"/>
                <a:gd name="T19" fmla="*/ 1186 h 1193"/>
                <a:gd name="T20" fmla="*/ 1368 w 2008"/>
                <a:gd name="T21" fmla="*/ 1059 h 1193"/>
                <a:gd name="T22" fmla="*/ 1368 w 2008"/>
                <a:gd name="T23" fmla="*/ 1059 h 1193"/>
                <a:gd name="T24" fmla="*/ 1385 w 2008"/>
                <a:gd name="T25" fmla="*/ 1056 h 1193"/>
                <a:gd name="T26" fmla="*/ 1385 w 2008"/>
                <a:gd name="T27" fmla="*/ 1056 h 1193"/>
                <a:gd name="T28" fmla="*/ 1484 w 2008"/>
                <a:gd name="T29" fmla="*/ 1006 h 1193"/>
                <a:gd name="T30" fmla="*/ 1979 w 2008"/>
                <a:gd name="T31" fmla="*/ 153 h 1193"/>
                <a:gd name="T32" fmla="*/ 1979 w 2008"/>
                <a:gd name="T33" fmla="*/ 153 h 1193"/>
                <a:gd name="T34" fmla="*/ 1939 w 2008"/>
                <a:gd name="T35" fmla="*/ 24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8" h="1193">
                  <a:moveTo>
                    <a:pt x="1939" y="24"/>
                  </a:moveTo>
                  <a:lnTo>
                    <a:pt x="1939" y="24"/>
                  </a:lnTo>
                  <a:lnTo>
                    <a:pt x="1939" y="24"/>
                  </a:lnTo>
                  <a:cubicBezTo>
                    <a:pt x="1890" y="0"/>
                    <a:pt x="1827" y="18"/>
                    <a:pt x="1800" y="64"/>
                  </a:cubicBezTo>
                  <a:lnTo>
                    <a:pt x="1330" y="871"/>
                  </a:lnTo>
                  <a:lnTo>
                    <a:pt x="98" y="997"/>
                  </a:lnTo>
                  <a:lnTo>
                    <a:pt x="98" y="997"/>
                  </a:lnTo>
                  <a:cubicBezTo>
                    <a:pt x="42" y="1002"/>
                    <a:pt x="0" y="1049"/>
                    <a:pt x="6" y="1102"/>
                  </a:cubicBezTo>
                  <a:lnTo>
                    <a:pt x="6" y="1102"/>
                  </a:lnTo>
                  <a:cubicBezTo>
                    <a:pt x="11" y="1154"/>
                    <a:pt x="61" y="1192"/>
                    <a:pt x="117" y="1186"/>
                  </a:cubicBezTo>
                  <a:lnTo>
                    <a:pt x="1368" y="1059"/>
                  </a:lnTo>
                  <a:lnTo>
                    <a:pt x="1368" y="1059"/>
                  </a:lnTo>
                  <a:cubicBezTo>
                    <a:pt x="1374" y="1059"/>
                    <a:pt x="1380" y="1058"/>
                    <a:pt x="1385" y="1056"/>
                  </a:cubicBezTo>
                  <a:lnTo>
                    <a:pt x="1385" y="1056"/>
                  </a:lnTo>
                  <a:cubicBezTo>
                    <a:pt x="1424" y="1058"/>
                    <a:pt x="1463" y="1040"/>
                    <a:pt x="1484" y="1006"/>
                  </a:cubicBezTo>
                  <a:lnTo>
                    <a:pt x="1979" y="153"/>
                  </a:lnTo>
                  <a:lnTo>
                    <a:pt x="1979" y="153"/>
                  </a:lnTo>
                  <a:cubicBezTo>
                    <a:pt x="2007" y="106"/>
                    <a:pt x="1988" y="48"/>
                    <a:pt x="1939" y="24"/>
                  </a:cubicBezTo>
                </a:path>
              </a:pathLst>
            </a:custGeom>
            <a:solidFill>
              <a:schemeClr val="accent3"/>
            </a:solidFill>
            <a:ln>
              <a:noFill/>
            </a:ln>
            <a:effectLst/>
          </p:spPr>
          <p:txBody>
            <a:bodyPr wrap="none" anchor="ctr"/>
            <a:lstStyle/>
            <a:p>
              <a:endParaRPr lang="en-US" sz="1100" dirty="0">
                <a:latin typeface="Poppins" pitchFamily="2" charset="77"/>
              </a:endParaRPr>
            </a:p>
          </p:txBody>
        </p:sp>
        <p:sp>
          <p:nvSpPr>
            <p:cNvPr id="19" name="Freeform 5">
              <a:extLst>
                <a:ext uri="{FF2B5EF4-FFF2-40B4-BE49-F238E27FC236}">
                  <a16:creationId xmlns:a16="http://schemas.microsoft.com/office/drawing/2014/main" id="{8EBBE0C5-9D81-2AC3-2924-E17D5F5F93E7}"/>
                </a:ext>
              </a:extLst>
            </p:cNvPr>
            <p:cNvSpPr>
              <a:spLocks noChangeArrowheads="1"/>
            </p:cNvSpPr>
            <p:nvPr/>
          </p:nvSpPr>
          <p:spPr bwMode="auto">
            <a:xfrm>
              <a:off x="8953418" y="5166145"/>
              <a:ext cx="2499335" cy="1488617"/>
            </a:xfrm>
            <a:custGeom>
              <a:avLst/>
              <a:gdLst>
                <a:gd name="T0" fmla="*/ 1938 w 2007"/>
                <a:gd name="T1" fmla="*/ 25 h 1194"/>
                <a:gd name="T2" fmla="*/ 1938 w 2007"/>
                <a:gd name="T3" fmla="*/ 25 h 1194"/>
                <a:gd name="T4" fmla="*/ 1938 w 2007"/>
                <a:gd name="T5" fmla="*/ 25 h 1194"/>
                <a:gd name="T6" fmla="*/ 1799 w 2007"/>
                <a:gd name="T7" fmla="*/ 65 h 1194"/>
                <a:gd name="T8" fmla="*/ 1330 w 2007"/>
                <a:gd name="T9" fmla="*/ 874 h 1194"/>
                <a:gd name="T10" fmla="*/ 98 w 2007"/>
                <a:gd name="T11" fmla="*/ 998 h 1194"/>
                <a:gd name="T12" fmla="*/ 98 w 2007"/>
                <a:gd name="T13" fmla="*/ 998 h 1194"/>
                <a:gd name="T14" fmla="*/ 5 w 2007"/>
                <a:gd name="T15" fmla="*/ 1104 h 1194"/>
                <a:gd name="T16" fmla="*/ 5 w 2007"/>
                <a:gd name="T17" fmla="*/ 1104 h 1194"/>
                <a:gd name="T18" fmla="*/ 117 w 2007"/>
                <a:gd name="T19" fmla="*/ 1188 h 1194"/>
                <a:gd name="T20" fmla="*/ 1367 w 2007"/>
                <a:gd name="T21" fmla="*/ 1061 h 1194"/>
                <a:gd name="T22" fmla="*/ 1367 w 2007"/>
                <a:gd name="T23" fmla="*/ 1061 h 1194"/>
                <a:gd name="T24" fmla="*/ 1384 w 2007"/>
                <a:gd name="T25" fmla="*/ 1058 h 1194"/>
                <a:gd name="T26" fmla="*/ 1384 w 2007"/>
                <a:gd name="T27" fmla="*/ 1058 h 1194"/>
                <a:gd name="T28" fmla="*/ 1483 w 2007"/>
                <a:gd name="T29" fmla="*/ 1007 h 1194"/>
                <a:gd name="T30" fmla="*/ 1979 w 2007"/>
                <a:gd name="T31" fmla="*/ 153 h 1194"/>
                <a:gd name="T32" fmla="*/ 1979 w 2007"/>
                <a:gd name="T33" fmla="*/ 153 h 1194"/>
                <a:gd name="T34" fmla="*/ 1938 w 2007"/>
                <a:gd name="T35" fmla="*/ 2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7" h="1194">
                  <a:moveTo>
                    <a:pt x="1938" y="25"/>
                  </a:moveTo>
                  <a:lnTo>
                    <a:pt x="1938" y="25"/>
                  </a:lnTo>
                  <a:lnTo>
                    <a:pt x="1938" y="25"/>
                  </a:lnTo>
                  <a:cubicBezTo>
                    <a:pt x="1889" y="0"/>
                    <a:pt x="1826" y="19"/>
                    <a:pt x="1799" y="65"/>
                  </a:cubicBezTo>
                  <a:lnTo>
                    <a:pt x="1330" y="874"/>
                  </a:lnTo>
                  <a:lnTo>
                    <a:pt x="98" y="998"/>
                  </a:lnTo>
                  <a:lnTo>
                    <a:pt x="98" y="998"/>
                  </a:lnTo>
                  <a:cubicBezTo>
                    <a:pt x="41" y="1004"/>
                    <a:pt x="0" y="1052"/>
                    <a:pt x="5" y="1104"/>
                  </a:cubicBezTo>
                  <a:lnTo>
                    <a:pt x="5" y="1104"/>
                  </a:lnTo>
                  <a:cubicBezTo>
                    <a:pt x="10" y="1156"/>
                    <a:pt x="61" y="1193"/>
                    <a:pt x="117" y="1188"/>
                  </a:cubicBezTo>
                  <a:lnTo>
                    <a:pt x="1367" y="1061"/>
                  </a:lnTo>
                  <a:lnTo>
                    <a:pt x="1367" y="1061"/>
                  </a:lnTo>
                  <a:cubicBezTo>
                    <a:pt x="1374" y="1060"/>
                    <a:pt x="1379" y="1059"/>
                    <a:pt x="1384" y="1058"/>
                  </a:cubicBezTo>
                  <a:lnTo>
                    <a:pt x="1384" y="1058"/>
                  </a:lnTo>
                  <a:cubicBezTo>
                    <a:pt x="1424" y="1060"/>
                    <a:pt x="1463" y="1041"/>
                    <a:pt x="1483" y="1007"/>
                  </a:cubicBezTo>
                  <a:lnTo>
                    <a:pt x="1979" y="153"/>
                  </a:lnTo>
                  <a:lnTo>
                    <a:pt x="1979" y="153"/>
                  </a:lnTo>
                  <a:cubicBezTo>
                    <a:pt x="2006" y="107"/>
                    <a:pt x="1987" y="49"/>
                    <a:pt x="1938" y="25"/>
                  </a:cubicBezTo>
                </a:path>
              </a:pathLst>
            </a:custGeom>
            <a:solidFill>
              <a:schemeClr val="accent4"/>
            </a:solidFill>
            <a:ln>
              <a:noFill/>
            </a:ln>
            <a:effectLst/>
          </p:spPr>
          <p:txBody>
            <a:bodyPr wrap="none" anchor="ctr"/>
            <a:lstStyle/>
            <a:p>
              <a:endParaRPr lang="en-US" sz="1100" dirty="0">
                <a:latin typeface="Poppins" pitchFamily="2" charset="77"/>
              </a:endParaRPr>
            </a:p>
          </p:txBody>
        </p:sp>
        <p:sp>
          <p:nvSpPr>
            <p:cNvPr id="20" name="Freeform 6">
              <a:extLst>
                <a:ext uri="{FF2B5EF4-FFF2-40B4-BE49-F238E27FC236}">
                  <a16:creationId xmlns:a16="http://schemas.microsoft.com/office/drawing/2014/main" id="{3D82D459-7739-B989-F971-4F5B1AF8F0A1}"/>
                </a:ext>
              </a:extLst>
            </p:cNvPr>
            <p:cNvSpPr>
              <a:spLocks noChangeArrowheads="1"/>
            </p:cNvSpPr>
            <p:nvPr/>
          </p:nvSpPr>
          <p:spPr bwMode="auto">
            <a:xfrm>
              <a:off x="11183596" y="3935703"/>
              <a:ext cx="2499335" cy="1488617"/>
            </a:xfrm>
            <a:custGeom>
              <a:avLst/>
              <a:gdLst>
                <a:gd name="T0" fmla="*/ 1937 w 2006"/>
                <a:gd name="T1" fmla="*/ 24 h 1194"/>
                <a:gd name="T2" fmla="*/ 1937 w 2006"/>
                <a:gd name="T3" fmla="*/ 24 h 1194"/>
                <a:gd name="T4" fmla="*/ 1937 w 2006"/>
                <a:gd name="T5" fmla="*/ 24 h 1194"/>
                <a:gd name="T6" fmla="*/ 1798 w 2006"/>
                <a:gd name="T7" fmla="*/ 64 h 1194"/>
                <a:gd name="T8" fmla="*/ 1328 w 2006"/>
                <a:gd name="T9" fmla="*/ 873 h 1194"/>
                <a:gd name="T10" fmla="*/ 97 w 2006"/>
                <a:gd name="T11" fmla="*/ 998 h 1194"/>
                <a:gd name="T12" fmla="*/ 97 w 2006"/>
                <a:gd name="T13" fmla="*/ 998 h 1194"/>
                <a:gd name="T14" fmla="*/ 6 w 2006"/>
                <a:gd name="T15" fmla="*/ 1103 h 1194"/>
                <a:gd name="T16" fmla="*/ 6 w 2006"/>
                <a:gd name="T17" fmla="*/ 1103 h 1194"/>
                <a:gd name="T18" fmla="*/ 117 w 2006"/>
                <a:gd name="T19" fmla="*/ 1187 h 1194"/>
                <a:gd name="T20" fmla="*/ 1366 w 2006"/>
                <a:gd name="T21" fmla="*/ 1060 h 1194"/>
                <a:gd name="T22" fmla="*/ 1366 w 2006"/>
                <a:gd name="T23" fmla="*/ 1060 h 1194"/>
                <a:gd name="T24" fmla="*/ 1383 w 2006"/>
                <a:gd name="T25" fmla="*/ 1057 h 1194"/>
                <a:gd name="T26" fmla="*/ 1383 w 2006"/>
                <a:gd name="T27" fmla="*/ 1057 h 1194"/>
                <a:gd name="T28" fmla="*/ 1482 w 2006"/>
                <a:gd name="T29" fmla="*/ 1006 h 1194"/>
                <a:gd name="T30" fmla="*/ 1978 w 2006"/>
                <a:gd name="T31" fmla="*/ 152 h 1194"/>
                <a:gd name="T32" fmla="*/ 1978 w 2006"/>
                <a:gd name="T33" fmla="*/ 152 h 1194"/>
                <a:gd name="T34" fmla="*/ 1937 w 2006"/>
                <a:gd name="T35" fmla="*/ 2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6" h="1194">
                  <a:moveTo>
                    <a:pt x="1937" y="24"/>
                  </a:moveTo>
                  <a:lnTo>
                    <a:pt x="1937" y="24"/>
                  </a:lnTo>
                  <a:lnTo>
                    <a:pt x="1937" y="24"/>
                  </a:lnTo>
                  <a:cubicBezTo>
                    <a:pt x="1888" y="0"/>
                    <a:pt x="1825" y="17"/>
                    <a:pt x="1798" y="64"/>
                  </a:cubicBezTo>
                  <a:lnTo>
                    <a:pt x="1328" y="873"/>
                  </a:lnTo>
                  <a:lnTo>
                    <a:pt x="97" y="998"/>
                  </a:lnTo>
                  <a:lnTo>
                    <a:pt x="97" y="998"/>
                  </a:lnTo>
                  <a:cubicBezTo>
                    <a:pt x="41" y="1004"/>
                    <a:pt x="0" y="1051"/>
                    <a:pt x="6" y="1103"/>
                  </a:cubicBezTo>
                  <a:lnTo>
                    <a:pt x="6" y="1103"/>
                  </a:lnTo>
                  <a:cubicBezTo>
                    <a:pt x="10" y="1155"/>
                    <a:pt x="61" y="1193"/>
                    <a:pt x="117" y="1187"/>
                  </a:cubicBezTo>
                  <a:lnTo>
                    <a:pt x="1366" y="1060"/>
                  </a:lnTo>
                  <a:lnTo>
                    <a:pt x="1366" y="1060"/>
                  </a:lnTo>
                  <a:cubicBezTo>
                    <a:pt x="1372" y="1059"/>
                    <a:pt x="1378" y="1058"/>
                    <a:pt x="1383" y="1057"/>
                  </a:cubicBezTo>
                  <a:lnTo>
                    <a:pt x="1383" y="1057"/>
                  </a:lnTo>
                  <a:cubicBezTo>
                    <a:pt x="1423" y="1059"/>
                    <a:pt x="1462" y="1041"/>
                    <a:pt x="1482" y="1006"/>
                  </a:cubicBezTo>
                  <a:lnTo>
                    <a:pt x="1978" y="152"/>
                  </a:lnTo>
                  <a:lnTo>
                    <a:pt x="1978" y="152"/>
                  </a:lnTo>
                  <a:cubicBezTo>
                    <a:pt x="2005" y="106"/>
                    <a:pt x="1986" y="48"/>
                    <a:pt x="1937" y="24"/>
                  </a:cubicBezTo>
                </a:path>
              </a:pathLst>
            </a:custGeom>
            <a:solidFill>
              <a:schemeClr val="accent5"/>
            </a:solidFill>
            <a:ln>
              <a:noFill/>
            </a:ln>
            <a:effectLst/>
          </p:spPr>
          <p:txBody>
            <a:bodyPr wrap="none" anchor="ctr"/>
            <a:lstStyle/>
            <a:p>
              <a:endParaRPr lang="en-US" sz="1100" dirty="0">
                <a:latin typeface="Poppins" pitchFamily="2" charset="77"/>
              </a:endParaRPr>
            </a:p>
          </p:txBody>
        </p:sp>
        <p:sp>
          <p:nvSpPr>
            <p:cNvPr id="21" name="Freeform 7">
              <a:extLst>
                <a:ext uri="{FF2B5EF4-FFF2-40B4-BE49-F238E27FC236}">
                  <a16:creationId xmlns:a16="http://schemas.microsoft.com/office/drawing/2014/main" id="{13DF47F9-8A98-D4E2-4785-B0CF7ED6FD39}"/>
                </a:ext>
              </a:extLst>
            </p:cNvPr>
            <p:cNvSpPr>
              <a:spLocks noChangeArrowheads="1"/>
            </p:cNvSpPr>
            <p:nvPr/>
          </p:nvSpPr>
          <p:spPr bwMode="auto">
            <a:xfrm>
              <a:off x="13397294" y="2710754"/>
              <a:ext cx="2499337" cy="1488614"/>
            </a:xfrm>
            <a:custGeom>
              <a:avLst/>
              <a:gdLst>
                <a:gd name="T0" fmla="*/ 1937 w 2006"/>
                <a:gd name="T1" fmla="*/ 24 h 1194"/>
                <a:gd name="T2" fmla="*/ 1937 w 2006"/>
                <a:gd name="T3" fmla="*/ 24 h 1194"/>
                <a:gd name="T4" fmla="*/ 1937 w 2006"/>
                <a:gd name="T5" fmla="*/ 24 h 1194"/>
                <a:gd name="T6" fmla="*/ 1799 w 2006"/>
                <a:gd name="T7" fmla="*/ 64 h 1194"/>
                <a:gd name="T8" fmla="*/ 1328 w 2006"/>
                <a:gd name="T9" fmla="*/ 872 h 1194"/>
                <a:gd name="T10" fmla="*/ 97 w 2006"/>
                <a:gd name="T11" fmla="*/ 998 h 1194"/>
                <a:gd name="T12" fmla="*/ 97 w 2006"/>
                <a:gd name="T13" fmla="*/ 998 h 1194"/>
                <a:gd name="T14" fmla="*/ 5 w 2006"/>
                <a:gd name="T15" fmla="*/ 1103 h 1194"/>
                <a:gd name="T16" fmla="*/ 5 w 2006"/>
                <a:gd name="T17" fmla="*/ 1103 h 1194"/>
                <a:gd name="T18" fmla="*/ 116 w 2006"/>
                <a:gd name="T19" fmla="*/ 1187 h 1194"/>
                <a:gd name="T20" fmla="*/ 1367 w 2006"/>
                <a:gd name="T21" fmla="*/ 1060 h 1194"/>
                <a:gd name="T22" fmla="*/ 1367 w 2006"/>
                <a:gd name="T23" fmla="*/ 1060 h 1194"/>
                <a:gd name="T24" fmla="*/ 1384 w 2006"/>
                <a:gd name="T25" fmla="*/ 1057 h 1194"/>
                <a:gd name="T26" fmla="*/ 1384 w 2006"/>
                <a:gd name="T27" fmla="*/ 1057 h 1194"/>
                <a:gd name="T28" fmla="*/ 1482 w 2006"/>
                <a:gd name="T29" fmla="*/ 1006 h 1194"/>
                <a:gd name="T30" fmla="*/ 1979 w 2006"/>
                <a:gd name="T31" fmla="*/ 153 h 1194"/>
                <a:gd name="T32" fmla="*/ 1979 w 2006"/>
                <a:gd name="T33" fmla="*/ 153 h 1194"/>
                <a:gd name="T34" fmla="*/ 1937 w 2006"/>
                <a:gd name="T35" fmla="*/ 24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6" h="1194">
                  <a:moveTo>
                    <a:pt x="1937" y="24"/>
                  </a:moveTo>
                  <a:lnTo>
                    <a:pt x="1937" y="24"/>
                  </a:lnTo>
                  <a:lnTo>
                    <a:pt x="1937" y="24"/>
                  </a:lnTo>
                  <a:cubicBezTo>
                    <a:pt x="1888" y="0"/>
                    <a:pt x="1826" y="17"/>
                    <a:pt x="1799" y="64"/>
                  </a:cubicBezTo>
                  <a:lnTo>
                    <a:pt x="1328" y="872"/>
                  </a:lnTo>
                  <a:lnTo>
                    <a:pt x="97" y="998"/>
                  </a:lnTo>
                  <a:lnTo>
                    <a:pt x="97" y="998"/>
                  </a:lnTo>
                  <a:cubicBezTo>
                    <a:pt x="41" y="1003"/>
                    <a:pt x="0" y="1050"/>
                    <a:pt x="5" y="1103"/>
                  </a:cubicBezTo>
                  <a:lnTo>
                    <a:pt x="5" y="1103"/>
                  </a:lnTo>
                  <a:cubicBezTo>
                    <a:pt x="10" y="1155"/>
                    <a:pt x="60" y="1193"/>
                    <a:pt x="116" y="1187"/>
                  </a:cubicBezTo>
                  <a:lnTo>
                    <a:pt x="1367" y="1060"/>
                  </a:lnTo>
                  <a:lnTo>
                    <a:pt x="1367" y="1060"/>
                  </a:lnTo>
                  <a:cubicBezTo>
                    <a:pt x="1373" y="1060"/>
                    <a:pt x="1379" y="1058"/>
                    <a:pt x="1384" y="1057"/>
                  </a:cubicBezTo>
                  <a:lnTo>
                    <a:pt x="1384" y="1057"/>
                  </a:lnTo>
                  <a:cubicBezTo>
                    <a:pt x="1423" y="1059"/>
                    <a:pt x="1462" y="1041"/>
                    <a:pt x="1482" y="1006"/>
                  </a:cubicBezTo>
                  <a:lnTo>
                    <a:pt x="1979" y="153"/>
                  </a:lnTo>
                  <a:lnTo>
                    <a:pt x="1979" y="153"/>
                  </a:lnTo>
                  <a:cubicBezTo>
                    <a:pt x="2005" y="106"/>
                    <a:pt x="1987" y="48"/>
                    <a:pt x="1937" y="24"/>
                  </a:cubicBezTo>
                </a:path>
              </a:pathLst>
            </a:custGeom>
            <a:solidFill>
              <a:schemeClr val="accent1"/>
            </a:solidFill>
            <a:ln>
              <a:noFill/>
            </a:ln>
            <a:effectLst/>
          </p:spPr>
          <p:txBody>
            <a:bodyPr wrap="none" anchor="ctr"/>
            <a:lstStyle/>
            <a:p>
              <a:endParaRPr lang="en-US" sz="1100" dirty="0">
                <a:latin typeface="Poppins" pitchFamily="2" charset="77"/>
              </a:endParaRPr>
            </a:p>
          </p:txBody>
        </p:sp>
        <p:sp>
          <p:nvSpPr>
            <p:cNvPr id="22" name="Freeform 8">
              <a:extLst>
                <a:ext uri="{FF2B5EF4-FFF2-40B4-BE49-F238E27FC236}">
                  <a16:creationId xmlns:a16="http://schemas.microsoft.com/office/drawing/2014/main" id="{7526C2D3-D52F-B352-F544-89E255C98B1B}"/>
                </a:ext>
              </a:extLst>
            </p:cNvPr>
            <p:cNvSpPr>
              <a:spLocks noChangeArrowheads="1"/>
            </p:cNvSpPr>
            <p:nvPr/>
          </p:nvSpPr>
          <p:spPr bwMode="auto">
            <a:xfrm>
              <a:off x="15627471" y="1480312"/>
              <a:ext cx="2499337" cy="1488614"/>
            </a:xfrm>
            <a:custGeom>
              <a:avLst/>
              <a:gdLst>
                <a:gd name="T0" fmla="*/ 1937 w 2006"/>
                <a:gd name="T1" fmla="*/ 25 h 1195"/>
                <a:gd name="T2" fmla="*/ 1937 w 2006"/>
                <a:gd name="T3" fmla="*/ 25 h 1195"/>
                <a:gd name="T4" fmla="*/ 1937 w 2006"/>
                <a:gd name="T5" fmla="*/ 25 h 1195"/>
                <a:gd name="T6" fmla="*/ 1799 w 2006"/>
                <a:gd name="T7" fmla="*/ 65 h 1195"/>
                <a:gd name="T8" fmla="*/ 1328 w 2006"/>
                <a:gd name="T9" fmla="*/ 874 h 1195"/>
                <a:gd name="T10" fmla="*/ 97 w 2006"/>
                <a:gd name="T11" fmla="*/ 999 h 1195"/>
                <a:gd name="T12" fmla="*/ 97 w 2006"/>
                <a:gd name="T13" fmla="*/ 999 h 1195"/>
                <a:gd name="T14" fmla="*/ 4 w 2006"/>
                <a:gd name="T15" fmla="*/ 1104 h 1195"/>
                <a:gd name="T16" fmla="*/ 4 w 2006"/>
                <a:gd name="T17" fmla="*/ 1104 h 1195"/>
                <a:gd name="T18" fmla="*/ 116 w 2006"/>
                <a:gd name="T19" fmla="*/ 1188 h 1195"/>
                <a:gd name="T20" fmla="*/ 1367 w 2006"/>
                <a:gd name="T21" fmla="*/ 1061 h 1195"/>
                <a:gd name="T22" fmla="*/ 1367 w 2006"/>
                <a:gd name="T23" fmla="*/ 1061 h 1195"/>
                <a:gd name="T24" fmla="*/ 1384 w 2006"/>
                <a:gd name="T25" fmla="*/ 1058 h 1195"/>
                <a:gd name="T26" fmla="*/ 1384 w 2006"/>
                <a:gd name="T27" fmla="*/ 1058 h 1195"/>
                <a:gd name="T28" fmla="*/ 1483 w 2006"/>
                <a:gd name="T29" fmla="*/ 1007 h 1195"/>
                <a:gd name="T30" fmla="*/ 1978 w 2006"/>
                <a:gd name="T31" fmla="*/ 154 h 1195"/>
                <a:gd name="T32" fmla="*/ 1978 w 2006"/>
                <a:gd name="T33" fmla="*/ 154 h 1195"/>
                <a:gd name="T34" fmla="*/ 1937 w 2006"/>
                <a:gd name="T35" fmla="*/ 25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6" h="1195">
                  <a:moveTo>
                    <a:pt x="1937" y="25"/>
                  </a:moveTo>
                  <a:lnTo>
                    <a:pt x="1937" y="25"/>
                  </a:lnTo>
                  <a:lnTo>
                    <a:pt x="1937" y="25"/>
                  </a:lnTo>
                  <a:cubicBezTo>
                    <a:pt x="1888" y="0"/>
                    <a:pt x="1826" y="19"/>
                    <a:pt x="1799" y="65"/>
                  </a:cubicBezTo>
                  <a:lnTo>
                    <a:pt x="1328" y="874"/>
                  </a:lnTo>
                  <a:lnTo>
                    <a:pt x="97" y="999"/>
                  </a:lnTo>
                  <a:lnTo>
                    <a:pt x="97" y="999"/>
                  </a:lnTo>
                  <a:cubicBezTo>
                    <a:pt x="41" y="1005"/>
                    <a:pt x="0" y="1052"/>
                    <a:pt x="4" y="1104"/>
                  </a:cubicBezTo>
                  <a:lnTo>
                    <a:pt x="4" y="1104"/>
                  </a:lnTo>
                  <a:cubicBezTo>
                    <a:pt x="10" y="1156"/>
                    <a:pt x="60" y="1194"/>
                    <a:pt x="116" y="1188"/>
                  </a:cubicBezTo>
                  <a:lnTo>
                    <a:pt x="1367" y="1061"/>
                  </a:lnTo>
                  <a:lnTo>
                    <a:pt x="1367" y="1061"/>
                  </a:lnTo>
                  <a:cubicBezTo>
                    <a:pt x="1373" y="1060"/>
                    <a:pt x="1379" y="1060"/>
                    <a:pt x="1384" y="1058"/>
                  </a:cubicBezTo>
                  <a:lnTo>
                    <a:pt x="1384" y="1058"/>
                  </a:lnTo>
                  <a:cubicBezTo>
                    <a:pt x="1423" y="1060"/>
                    <a:pt x="1462" y="1041"/>
                    <a:pt x="1483" y="1007"/>
                  </a:cubicBezTo>
                  <a:lnTo>
                    <a:pt x="1978" y="154"/>
                  </a:lnTo>
                  <a:lnTo>
                    <a:pt x="1978" y="154"/>
                  </a:lnTo>
                  <a:cubicBezTo>
                    <a:pt x="2005" y="108"/>
                    <a:pt x="1987" y="49"/>
                    <a:pt x="1937" y="25"/>
                  </a:cubicBezTo>
                </a:path>
              </a:pathLst>
            </a:custGeom>
            <a:solidFill>
              <a:schemeClr val="accent2"/>
            </a:solidFill>
            <a:ln>
              <a:noFill/>
            </a:ln>
            <a:effectLst/>
          </p:spPr>
          <p:txBody>
            <a:bodyPr wrap="none" anchor="ctr"/>
            <a:lstStyle/>
            <a:p>
              <a:endParaRPr lang="en-US" sz="1100" dirty="0">
                <a:latin typeface="Poppins" pitchFamily="2" charset="77"/>
              </a:endParaRPr>
            </a:p>
          </p:txBody>
        </p:sp>
        <p:sp>
          <p:nvSpPr>
            <p:cNvPr id="24" name="TextBox 23">
              <a:extLst>
                <a:ext uri="{FF2B5EF4-FFF2-40B4-BE49-F238E27FC236}">
                  <a16:creationId xmlns:a16="http://schemas.microsoft.com/office/drawing/2014/main" id="{9DAD7242-71AC-10DA-8DCA-A6A444F6BC30}"/>
                </a:ext>
              </a:extLst>
            </p:cNvPr>
            <p:cNvSpPr txBox="1"/>
            <p:nvPr/>
          </p:nvSpPr>
          <p:spPr>
            <a:xfrm>
              <a:off x="2541185" y="8774813"/>
              <a:ext cx="1522462" cy="1240902"/>
            </a:xfrm>
            <a:prstGeom prst="rect">
              <a:avLst/>
            </a:prstGeom>
            <a:noFill/>
          </p:spPr>
          <p:txBody>
            <a:bodyPr wrap="square" rtlCol="0" anchor="ctr">
              <a:spAutoFit/>
            </a:bodyPr>
            <a:lstStyle/>
            <a:p>
              <a:pPr algn="ctr"/>
              <a:r>
                <a:rPr lang="en-US" sz="3200" b="1" spc="-290" dirty="0">
                  <a:solidFill>
                    <a:schemeClr val="accent1"/>
                  </a:solidFill>
                  <a:latin typeface="Poppins" pitchFamily="2" charset="77"/>
                  <a:cs typeface="Poppins" pitchFamily="2" charset="77"/>
                </a:rPr>
                <a:t>01</a:t>
              </a:r>
            </a:p>
          </p:txBody>
        </p:sp>
        <p:sp>
          <p:nvSpPr>
            <p:cNvPr id="25" name="TextBox 24">
              <a:extLst>
                <a:ext uri="{FF2B5EF4-FFF2-40B4-BE49-F238E27FC236}">
                  <a16:creationId xmlns:a16="http://schemas.microsoft.com/office/drawing/2014/main" id="{DB33DFA0-BAF7-34B8-316B-6C2685E28CB5}"/>
                </a:ext>
              </a:extLst>
            </p:cNvPr>
            <p:cNvSpPr txBox="1"/>
            <p:nvPr/>
          </p:nvSpPr>
          <p:spPr>
            <a:xfrm>
              <a:off x="4767340" y="7541311"/>
              <a:ext cx="1522462" cy="1240902"/>
            </a:xfrm>
            <a:prstGeom prst="rect">
              <a:avLst/>
            </a:prstGeom>
            <a:noFill/>
          </p:spPr>
          <p:txBody>
            <a:bodyPr wrap="square" rtlCol="0" anchor="ctr">
              <a:spAutoFit/>
            </a:bodyPr>
            <a:lstStyle/>
            <a:p>
              <a:pPr algn="ctr"/>
              <a:r>
                <a:rPr lang="en-US" sz="3200" b="1" spc="-290" dirty="0">
                  <a:solidFill>
                    <a:schemeClr val="accent2"/>
                  </a:solidFill>
                  <a:latin typeface="Poppins" pitchFamily="2" charset="77"/>
                  <a:cs typeface="Poppins" pitchFamily="2" charset="77"/>
                </a:rPr>
                <a:t>02</a:t>
              </a:r>
            </a:p>
          </p:txBody>
        </p:sp>
        <p:sp>
          <p:nvSpPr>
            <p:cNvPr id="26" name="TextBox 25">
              <a:extLst>
                <a:ext uri="{FF2B5EF4-FFF2-40B4-BE49-F238E27FC236}">
                  <a16:creationId xmlns:a16="http://schemas.microsoft.com/office/drawing/2014/main" id="{A4DB1640-CE5A-997B-AFAA-84577F2F774C}"/>
                </a:ext>
              </a:extLst>
            </p:cNvPr>
            <p:cNvSpPr txBox="1"/>
            <p:nvPr/>
          </p:nvSpPr>
          <p:spPr>
            <a:xfrm>
              <a:off x="6993493" y="6307801"/>
              <a:ext cx="1522462" cy="1240902"/>
            </a:xfrm>
            <a:prstGeom prst="rect">
              <a:avLst/>
            </a:prstGeom>
            <a:noFill/>
          </p:spPr>
          <p:txBody>
            <a:bodyPr wrap="square" rtlCol="0" anchor="ctr">
              <a:spAutoFit/>
            </a:bodyPr>
            <a:lstStyle/>
            <a:p>
              <a:pPr algn="ctr"/>
              <a:r>
                <a:rPr lang="en-US" sz="3200" b="1" spc="-290" dirty="0">
                  <a:solidFill>
                    <a:schemeClr val="accent3"/>
                  </a:solidFill>
                  <a:latin typeface="Poppins" pitchFamily="2" charset="77"/>
                  <a:cs typeface="Poppins" pitchFamily="2" charset="77"/>
                </a:rPr>
                <a:t>03</a:t>
              </a:r>
            </a:p>
          </p:txBody>
        </p:sp>
        <p:sp>
          <p:nvSpPr>
            <p:cNvPr id="27" name="TextBox 26">
              <a:extLst>
                <a:ext uri="{FF2B5EF4-FFF2-40B4-BE49-F238E27FC236}">
                  <a16:creationId xmlns:a16="http://schemas.microsoft.com/office/drawing/2014/main" id="{B699CCD8-7599-4C2D-CE97-5113370799E2}"/>
                </a:ext>
              </a:extLst>
            </p:cNvPr>
            <p:cNvSpPr txBox="1"/>
            <p:nvPr/>
          </p:nvSpPr>
          <p:spPr>
            <a:xfrm>
              <a:off x="9219648" y="5074292"/>
              <a:ext cx="1522462" cy="1240902"/>
            </a:xfrm>
            <a:prstGeom prst="rect">
              <a:avLst/>
            </a:prstGeom>
            <a:noFill/>
          </p:spPr>
          <p:txBody>
            <a:bodyPr wrap="square" rtlCol="0" anchor="ctr">
              <a:spAutoFit/>
            </a:bodyPr>
            <a:lstStyle/>
            <a:p>
              <a:pPr algn="ctr"/>
              <a:r>
                <a:rPr lang="en-US" sz="3200" b="1" spc="-290" dirty="0">
                  <a:solidFill>
                    <a:schemeClr val="accent4"/>
                  </a:solidFill>
                  <a:latin typeface="Poppins" pitchFamily="2" charset="77"/>
                  <a:cs typeface="Poppins" pitchFamily="2" charset="77"/>
                </a:rPr>
                <a:t>04</a:t>
              </a:r>
            </a:p>
          </p:txBody>
        </p:sp>
        <p:sp>
          <p:nvSpPr>
            <p:cNvPr id="28" name="TextBox 27">
              <a:extLst>
                <a:ext uri="{FF2B5EF4-FFF2-40B4-BE49-F238E27FC236}">
                  <a16:creationId xmlns:a16="http://schemas.microsoft.com/office/drawing/2014/main" id="{B620F889-5084-4367-C122-64C2302E4164}"/>
                </a:ext>
              </a:extLst>
            </p:cNvPr>
            <p:cNvSpPr txBox="1"/>
            <p:nvPr/>
          </p:nvSpPr>
          <p:spPr>
            <a:xfrm>
              <a:off x="11445801" y="3840785"/>
              <a:ext cx="1522462" cy="1240902"/>
            </a:xfrm>
            <a:prstGeom prst="rect">
              <a:avLst/>
            </a:prstGeom>
            <a:noFill/>
          </p:spPr>
          <p:txBody>
            <a:bodyPr wrap="square" rtlCol="0" anchor="ctr">
              <a:spAutoFit/>
            </a:bodyPr>
            <a:lstStyle/>
            <a:p>
              <a:pPr algn="ctr"/>
              <a:r>
                <a:rPr lang="en-US" sz="3200" b="1" spc="-290" dirty="0">
                  <a:solidFill>
                    <a:schemeClr val="accent5"/>
                  </a:solidFill>
                  <a:latin typeface="Poppins" pitchFamily="2" charset="77"/>
                  <a:cs typeface="Poppins" pitchFamily="2" charset="77"/>
                </a:rPr>
                <a:t>05</a:t>
              </a:r>
            </a:p>
          </p:txBody>
        </p:sp>
        <p:sp>
          <p:nvSpPr>
            <p:cNvPr id="29" name="TextBox 28">
              <a:extLst>
                <a:ext uri="{FF2B5EF4-FFF2-40B4-BE49-F238E27FC236}">
                  <a16:creationId xmlns:a16="http://schemas.microsoft.com/office/drawing/2014/main" id="{35B9925A-5935-73E1-C5B4-B72882DD2B91}"/>
                </a:ext>
              </a:extLst>
            </p:cNvPr>
            <p:cNvSpPr txBox="1"/>
            <p:nvPr/>
          </p:nvSpPr>
          <p:spPr>
            <a:xfrm>
              <a:off x="13671954" y="2607276"/>
              <a:ext cx="1522462" cy="1240902"/>
            </a:xfrm>
            <a:prstGeom prst="rect">
              <a:avLst/>
            </a:prstGeom>
            <a:noFill/>
          </p:spPr>
          <p:txBody>
            <a:bodyPr wrap="square" rtlCol="0" anchor="ctr">
              <a:spAutoFit/>
            </a:bodyPr>
            <a:lstStyle/>
            <a:p>
              <a:pPr algn="ctr"/>
              <a:r>
                <a:rPr lang="en-US" sz="3200" b="1" spc="-290" dirty="0">
                  <a:solidFill>
                    <a:schemeClr val="accent1"/>
                  </a:solidFill>
                  <a:latin typeface="Poppins" pitchFamily="2" charset="77"/>
                  <a:cs typeface="Poppins" pitchFamily="2" charset="77"/>
                </a:rPr>
                <a:t>06</a:t>
              </a:r>
            </a:p>
          </p:txBody>
        </p:sp>
        <p:sp>
          <p:nvSpPr>
            <p:cNvPr id="30" name="TextBox 29">
              <a:extLst>
                <a:ext uri="{FF2B5EF4-FFF2-40B4-BE49-F238E27FC236}">
                  <a16:creationId xmlns:a16="http://schemas.microsoft.com/office/drawing/2014/main" id="{878FCBDB-9A7E-6DB6-4859-5705E5F835D8}"/>
                </a:ext>
              </a:extLst>
            </p:cNvPr>
            <p:cNvSpPr txBox="1"/>
            <p:nvPr/>
          </p:nvSpPr>
          <p:spPr>
            <a:xfrm>
              <a:off x="15898109" y="1373766"/>
              <a:ext cx="1522462" cy="1240902"/>
            </a:xfrm>
            <a:prstGeom prst="rect">
              <a:avLst/>
            </a:prstGeom>
            <a:noFill/>
          </p:spPr>
          <p:txBody>
            <a:bodyPr wrap="square" rtlCol="0" anchor="ctr">
              <a:spAutoFit/>
            </a:bodyPr>
            <a:lstStyle/>
            <a:p>
              <a:pPr algn="ctr"/>
              <a:r>
                <a:rPr lang="en-US" sz="3200" b="1" spc="-290" dirty="0">
                  <a:solidFill>
                    <a:schemeClr val="accent2"/>
                  </a:solidFill>
                  <a:latin typeface="Poppins" pitchFamily="2" charset="77"/>
                  <a:cs typeface="Poppins" pitchFamily="2" charset="77"/>
                </a:rPr>
                <a:t>07</a:t>
              </a:r>
            </a:p>
          </p:txBody>
        </p:sp>
      </p:grpSp>
      <p:sp>
        <p:nvSpPr>
          <p:cNvPr id="32" name="TextBox 31">
            <a:extLst>
              <a:ext uri="{FF2B5EF4-FFF2-40B4-BE49-F238E27FC236}">
                <a16:creationId xmlns:a16="http://schemas.microsoft.com/office/drawing/2014/main" id="{DF82B0F8-F614-6F59-DAB4-3DC5BD0AFD3F}"/>
              </a:ext>
            </a:extLst>
          </p:cNvPr>
          <p:cNvSpPr txBox="1"/>
          <p:nvPr/>
        </p:nvSpPr>
        <p:spPr>
          <a:xfrm>
            <a:off x="1459056" y="6259249"/>
            <a:ext cx="9289032" cy="338554"/>
          </a:xfrm>
          <a:prstGeom prst="rect">
            <a:avLst/>
          </a:prstGeom>
          <a:noFill/>
        </p:spPr>
        <p:txBody>
          <a:bodyPr vert="horz" rtlCol="0">
            <a:spAutoFit/>
          </a:bodyPr>
          <a:lstStyle/>
          <a:p>
            <a:r>
              <a:rPr lang="en-GB" sz="1600" dirty="0"/>
              <a:t>A cheaper departure airport may mean higher travel costs (e.g. train, parking, hotels)</a:t>
            </a:r>
          </a:p>
        </p:txBody>
      </p:sp>
      <p:sp>
        <p:nvSpPr>
          <p:cNvPr id="33" name="TextBox 32">
            <a:extLst>
              <a:ext uri="{FF2B5EF4-FFF2-40B4-BE49-F238E27FC236}">
                <a16:creationId xmlns:a16="http://schemas.microsoft.com/office/drawing/2014/main" id="{C4D0F5D4-AE55-FB0D-000C-1E6122C170AB}"/>
              </a:ext>
            </a:extLst>
          </p:cNvPr>
          <p:cNvSpPr txBox="1"/>
          <p:nvPr/>
        </p:nvSpPr>
        <p:spPr>
          <a:xfrm>
            <a:off x="2717567" y="5599504"/>
            <a:ext cx="5970721" cy="584775"/>
          </a:xfrm>
          <a:prstGeom prst="rect">
            <a:avLst/>
          </a:prstGeom>
          <a:noFill/>
        </p:spPr>
        <p:txBody>
          <a:bodyPr vert="horz" rtlCol="0">
            <a:spAutoFit/>
          </a:bodyPr>
          <a:lstStyle>
            <a:defPPr>
              <a:defRPr lang="en-US"/>
            </a:defPPr>
            <a:lvl1pPr>
              <a:defRPr sz="1600"/>
            </a:lvl1pPr>
          </a:lstStyle>
          <a:p>
            <a:r>
              <a:rPr lang="en-GB" dirty="0"/>
              <a:t>Check accommodation costs — a low flight price can hide an expensive destination</a:t>
            </a:r>
          </a:p>
        </p:txBody>
      </p:sp>
      <p:sp>
        <p:nvSpPr>
          <p:cNvPr id="34" name="TextBox 33">
            <a:extLst>
              <a:ext uri="{FF2B5EF4-FFF2-40B4-BE49-F238E27FC236}">
                <a16:creationId xmlns:a16="http://schemas.microsoft.com/office/drawing/2014/main" id="{D49298EF-B2A6-A1D3-80ED-E5A974FB2DA0}"/>
              </a:ext>
            </a:extLst>
          </p:cNvPr>
          <p:cNvSpPr txBox="1"/>
          <p:nvPr/>
        </p:nvSpPr>
        <p:spPr>
          <a:xfrm>
            <a:off x="3775895" y="4919699"/>
            <a:ext cx="5140953" cy="584775"/>
          </a:xfrm>
          <a:prstGeom prst="rect">
            <a:avLst/>
          </a:prstGeom>
          <a:noFill/>
        </p:spPr>
        <p:txBody>
          <a:bodyPr vert="horz" rtlCol="0">
            <a:spAutoFit/>
          </a:bodyPr>
          <a:lstStyle>
            <a:defPPr>
              <a:defRPr lang="en-US"/>
            </a:defPPr>
            <a:lvl1pPr>
              <a:defRPr sz="1600"/>
            </a:lvl1pPr>
          </a:lstStyle>
          <a:p>
            <a:r>
              <a:rPr lang="en-GB" dirty="0"/>
              <a:t>Car hire and transport costs may be higher during “cheap flight” periods</a:t>
            </a:r>
          </a:p>
        </p:txBody>
      </p:sp>
      <p:sp>
        <p:nvSpPr>
          <p:cNvPr id="35" name="TextBox 34">
            <a:extLst>
              <a:ext uri="{FF2B5EF4-FFF2-40B4-BE49-F238E27FC236}">
                <a16:creationId xmlns:a16="http://schemas.microsoft.com/office/drawing/2014/main" id="{0E31BEE7-C82E-31B2-76AB-6599DBC1EBD6}"/>
              </a:ext>
            </a:extLst>
          </p:cNvPr>
          <p:cNvSpPr txBox="1"/>
          <p:nvPr/>
        </p:nvSpPr>
        <p:spPr>
          <a:xfrm>
            <a:off x="4813898" y="4325800"/>
            <a:ext cx="5778618" cy="584775"/>
          </a:xfrm>
          <a:prstGeom prst="rect">
            <a:avLst/>
          </a:prstGeom>
          <a:noFill/>
        </p:spPr>
        <p:txBody>
          <a:bodyPr vert="horz" rtlCol="0">
            <a:spAutoFit/>
          </a:bodyPr>
          <a:lstStyle>
            <a:defPPr>
              <a:defRPr lang="en-US"/>
            </a:defPPr>
            <a:lvl1pPr>
              <a:defRPr sz="1600"/>
            </a:lvl1pPr>
          </a:lstStyle>
          <a:p>
            <a:r>
              <a:rPr lang="en-GB" dirty="0"/>
              <a:t>Early/late flights can add extra costs (taxis, airport food, overnight stays)</a:t>
            </a:r>
          </a:p>
        </p:txBody>
      </p:sp>
      <p:sp>
        <p:nvSpPr>
          <p:cNvPr id="36" name="TextBox 35">
            <a:extLst>
              <a:ext uri="{FF2B5EF4-FFF2-40B4-BE49-F238E27FC236}">
                <a16:creationId xmlns:a16="http://schemas.microsoft.com/office/drawing/2014/main" id="{4B021104-4007-1073-08AF-53D01324B469}"/>
              </a:ext>
            </a:extLst>
          </p:cNvPr>
          <p:cNvSpPr txBox="1"/>
          <p:nvPr/>
        </p:nvSpPr>
        <p:spPr>
          <a:xfrm>
            <a:off x="6036402" y="3650276"/>
            <a:ext cx="4884134" cy="584775"/>
          </a:xfrm>
          <a:prstGeom prst="rect">
            <a:avLst/>
          </a:prstGeom>
          <a:noFill/>
        </p:spPr>
        <p:txBody>
          <a:bodyPr vert="horz" rtlCol="0">
            <a:spAutoFit/>
          </a:bodyPr>
          <a:lstStyle>
            <a:defPPr>
              <a:defRPr lang="en-US"/>
            </a:defPPr>
            <a:lvl1pPr>
              <a:defRPr sz="1600"/>
            </a:lvl1pPr>
          </a:lstStyle>
          <a:p>
            <a:r>
              <a:rPr lang="en-GB" dirty="0"/>
              <a:t>Airlines often charge extras for bags, seat selection and add‑ons</a:t>
            </a:r>
          </a:p>
        </p:txBody>
      </p:sp>
      <p:sp>
        <p:nvSpPr>
          <p:cNvPr id="37" name="TextBox 36">
            <a:extLst>
              <a:ext uri="{FF2B5EF4-FFF2-40B4-BE49-F238E27FC236}">
                <a16:creationId xmlns:a16="http://schemas.microsoft.com/office/drawing/2014/main" id="{FA6444DD-5AE3-5789-63C7-596C235A3761}"/>
              </a:ext>
            </a:extLst>
          </p:cNvPr>
          <p:cNvSpPr txBox="1"/>
          <p:nvPr/>
        </p:nvSpPr>
        <p:spPr>
          <a:xfrm>
            <a:off x="7001771" y="3023784"/>
            <a:ext cx="4434104" cy="584775"/>
          </a:xfrm>
          <a:prstGeom prst="rect">
            <a:avLst/>
          </a:prstGeom>
          <a:noFill/>
        </p:spPr>
        <p:txBody>
          <a:bodyPr vert="horz" rtlCol="0">
            <a:spAutoFit/>
          </a:bodyPr>
          <a:lstStyle>
            <a:defPPr>
              <a:defRPr lang="en-US"/>
            </a:defPPr>
            <a:lvl1pPr>
              <a:defRPr sz="1600"/>
            </a:lvl1pPr>
          </a:lstStyle>
          <a:p>
            <a:r>
              <a:rPr lang="en-GB" dirty="0"/>
              <a:t>Transfers (airport to hotel) can vary significantly in cost</a:t>
            </a:r>
          </a:p>
        </p:txBody>
      </p:sp>
      <p:sp>
        <p:nvSpPr>
          <p:cNvPr id="38" name="TextBox 37">
            <a:extLst>
              <a:ext uri="{FF2B5EF4-FFF2-40B4-BE49-F238E27FC236}">
                <a16:creationId xmlns:a16="http://schemas.microsoft.com/office/drawing/2014/main" id="{56010858-41CE-CD35-7581-E87B36536F1F}"/>
              </a:ext>
            </a:extLst>
          </p:cNvPr>
          <p:cNvSpPr txBox="1"/>
          <p:nvPr/>
        </p:nvSpPr>
        <p:spPr>
          <a:xfrm>
            <a:off x="8086318" y="2320924"/>
            <a:ext cx="3920282" cy="584775"/>
          </a:xfrm>
          <a:prstGeom prst="rect">
            <a:avLst/>
          </a:prstGeom>
          <a:noFill/>
        </p:spPr>
        <p:txBody>
          <a:bodyPr vert="horz" rtlCol="0">
            <a:spAutoFit/>
          </a:bodyPr>
          <a:lstStyle>
            <a:defPPr>
              <a:defRPr lang="en-US"/>
            </a:defPPr>
            <a:lvl1pPr>
              <a:defRPr sz="1600"/>
            </a:lvl1pPr>
          </a:lstStyle>
          <a:p>
            <a:r>
              <a:rPr lang="en-GB" dirty="0"/>
              <a:t>Peak vs off‑peak timing can shift costs between flights, hotels and activities</a:t>
            </a:r>
          </a:p>
        </p:txBody>
      </p:sp>
    </p:spTree>
    <p:extLst>
      <p:ext uri="{BB962C8B-B14F-4D97-AF65-F5344CB8AC3E}">
        <p14:creationId xmlns:p14="http://schemas.microsoft.com/office/powerpoint/2010/main" val="8781903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F578-51A1-4BF7-ABB3-BA439D1DD714}"/>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852A6500-1FE3-3D56-0706-497EFBD1714E}"/>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dirty="0">
                <a:solidFill>
                  <a:srgbClr val="391C66"/>
                </a:solidFill>
                <a:latin typeface="Aptos Display" panose="020B0004020202020204" pitchFamily="34" charset="0"/>
              </a:rPr>
              <a:t>“We’ll worry about it later”</a:t>
            </a:r>
            <a:endParaRPr lang="en-GB" sz="3600" dirty="0">
              <a:solidFill>
                <a:srgbClr val="391C66"/>
              </a:solidFill>
              <a:latin typeface="Aptos Display" panose="020B0004020202020204" pitchFamily="34" charset="0"/>
              <a:cs typeface="+mn-cs"/>
            </a:endParaRPr>
          </a:p>
        </p:txBody>
      </p:sp>
      <p:sp>
        <p:nvSpPr>
          <p:cNvPr id="7" name="Freeform 68">
            <a:extLst>
              <a:ext uri="{FF2B5EF4-FFF2-40B4-BE49-F238E27FC236}">
                <a16:creationId xmlns:a16="http://schemas.microsoft.com/office/drawing/2014/main" id="{93C37909-EB9F-D613-C8CE-788B37E7590E}"/>
              </a:ext>
            </a:extLst>
          </p:cNvPr>
          <p:cNvSpPr/>
          <p:nvPr/>
        </p:nvSpPr>
        <p:spPr>
          <a:xfrm>
            <a:off x="6135437" y="2581857"/>
            <a:ext cx="1530426" cy="1337500"/>
          </a:xfrm>
          <a:custGeom>
            <a:avLst/>
            <a:gdLst>
              <a:gd name="connsiteX0" fmla="*/ 0 w 3506287"/>
              <a:gd name="connsiteY0" fmla="*/ 0 h 3064282"/>
              <a:gd name="connsiteX1" fmla="*/ 175203 w 3506287"/>
              <a:gd name="connsiteY1" fmla="*/ 4430 h 3064282"/>
              <a:gd name="connsiteX2" fmla="*/ 3392535 w 3506287"/>
              <a:gd name="connsiteY2" fmla="*/ 1343768 h 3064282"/>
              <a:gd name="connsiteX3" fmla="*/ 3506287 w 3506287"/>
              <a:gd name="connsiteY3" fmla="*/ 1452221 h 3064282"/>
              <a:gd name="connsiteX4" fmla="*/ 1894225 w 3506287"/>
              <a:gd name="connsiteY4" fmla="*/ 3064282 h 3064282"/>
              <a:gd name="connsiteX5" fmla="*/ 1755749 w 3506287"/>
              <a:gd name="connsiteY5" fmla="*/ 2938426 h 3064282"/>
              <a:gd name="connsiteX6" fmla="*/ 57997 w 3506287"/>
              <a:gd name="connsiteY6" fmla="*/ 2279081 h 3064282"/>
              <a:gd name="connsiteX7" fmla="*/ 0 w 3506287"/>
              <a:gd name="connsiteY7" fmla="*/ 2277615 h 3064282"/>
              <a:gd name="connsiteX8" fmla="*/ 0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0" y="0"/>
                </a:moveTo>
                <a:lnTo>
                  <a:pt x="175203" y="4430"/>
                </a:lnTo>
                <a:cubicBezTo>
                  <a:pt x="1411624" y="67105"/>
                  <a:pt x="2533699" y="563182"/>
                  <a:pt x="3392535" y="1343768"/>
                </a:cubicBezTo>
                <a:lnTo>
                  <a:pt x="3506287" y="1452221"/>
                </a:lnTo>
                <a:lnTo>
                  <a:pt x="1894225" y="3064282"/>
                </a:lnTo>
                <a:lnTo>
                  <a:pt x="1755749" y="2938426"/>
                </a:lnTo>
                <a:cubicBezTo>
                  <a:pt x="1289628" y="2553749"/>
                  <a:pt x="701440" y="2311697"/>
                  <a:pt x="57997" y="2279081"/>
                </a:cubicBezTo>
                <a:lnTo>
                  <a:pt x="0" y="2277615"/>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67">
            <a:extLst>
              <a:ext uri="{FF2B5EF4-FFF2-40B4-BE49-F238E27FC236}">
                <a16:creationId xmlns:a16="http://schemas.microsoft.com/office/drawing/2014/main" id="{406748DC-A2F6-C446-67D9-1C87206CA753}"/>
              </a:ext>
            </a:extLst>
          </p:cNvPr>
          <p:cNvSpPr/>
          <p:nvPr/>
        </p:nvSpPr>
        <p:spPr>
          <a:xfrm>
            <a:off x="4525186" y="2581857"/>
            <a:ext cx="1530426" cy="1337500"/>
          </a:xfrm>
          <a:custGeom>
            <a:avLst/>
            <a:gdLst>
              <a:gd name="connsiteX0" fmla="*/ 3506287 w 3506287"/>
              <a:gd name="connsiteY0" fmla="*/ 0 h 3064282"/>
              <a:gd name="connsiteX1" fmla="*/ 3506287 w 3506287"/>
              <a:gd name="connsiteY1" fmla="*/ 2277615 h 3064282"/>
              <a:gd name="connsiteX2" fmla="*/ 3448289 w 3506287"/>
              <a:gd name="connsiteY2" fmla="*/ 2279081 h 3064282"/>
              <a:gd name="connsiteX3" fmla="*/ 1750537 w 3506287"/>
              <a:gd name="connsiteY3" fmla="*/ 2938426 h 3064282"/>
              <a:gd name="connsiteX4" fmla="*/ 1612061 w 3506287"/>
              <a:gd name="connsiteY4" fmla="*/ 3064282 h 3064282"/>
              <a:gd name="connsiteX5" fmla="*/ 0 w 3506287"/>
              <a:gd name="connsiteY5" fmla="*/ 1452222 h 3064282"/>
              <a:gd name="connsiteX6" fmla="*/ 113753 w 3506287"/>
              <a:gd name="connsiteY6" fmla="*/ 1343768 h 3064282"/>
              <a:gd name="connsiteX7" fmla="*/ 3331085 w 3506287"/>
              <a:gd name="connsiteY7" fmla="*/ 4430 h 3064282"/>
              <a:gd name="connsiteX8" fmla="*/ 3506287 w 3506287"/>
              <a:gd name="connsiteY8" fmla="*/ 0 h 30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6287" h="3064282">
                <a:moveTo>
                  <a:pt x="3506287" y="0"/>
                </a:moveTo>
                <a:lnTo>
                  <a:pt x="3506287" y="2277615"/>
                </a:lnTo>
                <a:lnTo>
                  <a:pt x="3448289" y="2279081"/>
                </a:lnTo>
                <a:cubicBezTo>
                  <a:pt x="2804846" y="2311697"/>
                  <a:pt x="2216658" y="2553749"/>
                  <a:pt x="1750537" y="2938426"/>
                </a:cubicBezTo>
                <a:lnTo>
                  <a:pt x="1612061" y="3064282"/>
                </a:lnTo>
                <a:lnTo>
                  <a:pt x="0" y="1452222"/>
                </a:lnTo>
                <a:lnTo>
                  <a:pt x="113753" y="1343768"/>
                </a:lnTo>
                <a:cubicBezTo>
                  <a:pt x="972589" y="563182"/>
                  <a:pt x="2094664" y="67105"/>
                  <a:pt x="3331085" y="4430"/>
                </a:cubicBezTo>
                <a:lnTo>
                  <a:pt x="35062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64">
            <a:extLst>
              <a:ext uri="{FF2B5EF4-FFF2-40B4-BE49-F238E27FC236}">
                <a16:creationId xmlns:a16="http://schemas.microsoft.com/office/drawing/2014/main" id="{E6234C01-CE27-ACDF-D560-B8CB53626DC3}"/>
              </a:ext>
            </a:extLst>
          </p:cNvPr>
          <p:cNvSpPr/>
          <p:nvPr/>
        </p:nvSpPr>
        <p:spPr>
          <a:xfrm>
            <a:off x="7018672" y="3272167"/>
            <a:ext cx="1337501" cy="1530426"/>
          </a:xfrm>
          <a:custGeom>
            <a:avLst/>
            <a:gdLst>
              <a:gd name="connsiteX0" fmla="*/ 1612062 w 3064284"/>
              <a:gd name="connsiteY0" fmla="*/ 0 h 3506287"/>
              <a:gd name="connsiteX1" fmla="*/ 1720516 w 3064284"/>
              <a:gd name="connsiteY1" fmla="*/ 113753 h 3506287"/>
              <a:gd name="connsiteX2" fmla="*/ 3059854 w 3064284"/>
              <a:gd name="connsiteY2" fmla="*/ 3331085 h 3506287"/>
              <a:gd name="connsiteX3" fmla="*/ 3064284 w 3064284"/>
              <a:gd name="connsiteY3" fmla="*/ 3506287 h 3506287"/>
              <a:gd name="connsiteX4" fmla="*/ 786669 w 3064284"/>
              <a:gd name="connsiteY4" fmla="*/ 3506287 h 3506287"/>
              <a:gd name="connsiteX5" fmla="*/ 785202 w 3064284"/>
              <a:gd name="connsiteY5" fmla="*/ 3448290 h 3506287"/>
              <a:gd name="connsiteX6" fmla="*/ 125857 w 3064284"/>
              <a:gd name="connsiteY6" fmla="*/ 1750538 h 3506287"/>
              <a:gd name="connsiteX7" fmla="*/ 0 w 3064284"/>
              <a:gd name="connsiteY7" fmla="*/ 1612061 h 3506287"/>
              <a:gd name="connsiteX8" fmla="*/ 1612062 w 3064284"/>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4" h="3506287">
                <a:moveTo>
                  <a:pt x="1612062" y="0"/>
                </a:moveTo>
                <a:lnTo>
                  <a:pt x="1720516" y="113753"/>
                </a:lnTo>
                <a:cubicBezTo>
                  <a:pt x="2501102" y="972590"/>
                  <a:pt x="2997180" y="2094665"/>
                  <a:pt x="3059854" y="3331085"/>
                </a:cubicBezTo>
                <a:lnTo>
                  <a:pt x="3064284" y="3506287"/>
                </a:lnTo>
                <a:lnTo>
                  <a:pt x="786669" y="3506287"/>
                </a:lnTo>
                <a:lnTo>
                  <a:pt x="785202" y="3448290"/>
                </a:lnTo>
                <a:cubicBezTo>
                  <a:pt x="752586" y="2804847"/>
                  <a:pt x="510534" y="2216659"/>
                  <a:pt x="125857" y="1750538"/>
                </a:cubicBezTo>
                <a:lnTo>
                  <a:pt x="0" y="1612061"/>
                </a:lnTo>
                <a:lnTo>
                  <a:pt x="161206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3">
            <a:extLst>
              <a:ext uri="{FF2B5EF4-FFF2-40B4-BE49-F238E27FC236}">
                <a16:creationId xmlns:a16="http://schemas.microsoft.com/office/drawing/2014/main" id="{41519FF8-56F4-2CCF-5D78-31B12CDDF3DA}"/>
              </a:ext>
            </a:extLst>
          </p:cNvPr>
          <p:cNvSpPr/>
          <p:nvPr/>
        </p:nvSpPr>
        <p:spPr>
          <a:xfrm>
            <a:off x="3834876" y="3272167"/>
            <a:ext cx="1337500" cy="1530426"/>
          </a:xfrm>
          <a:custGeom>
            <a:avLst/>
            <a:gdLst>
              <a:gd name="connsiteX0" fmla="*/ 1452221 w 3064282"/>
              <a:gd name="connsiteY0" fmla="*/ 0 h 3506286"/>
              <a:gd name="connsiteX1" fmla="*/ 3064282 w 3064282"/>
              <a:gd name="connsiteY1" fmla="*/ 1612060 h 3506286"/>
              <a:gd name="connsiteX2" fmla="*/ 2938425 w 3064282"/>
              <a:gd name="connsiteY2" fmla="*/ 1750537 h 3506286"/>
              <a:gd name="connsiteX3" fmla="*/ 2279080 w 3064282"/>
              <a:gd name="connsiteY3" fmla="*/ 3448289 h 3506286"/>
              <a:gd name="connsiteX4" fmla="*/ 2277613 w 3064282"/>
              <a:gd name="connsiteY4" fmla="*/ 3506286 h 3506286"/>
              <a:gd name="connsiteX5" fmla="*/ 0 w 3064282"/>
              <a:gd name="connsiteY5" fmla="*/ 3506286 h 3506286"/>
              <a:gd name="connsiteX6" fmla="*/ 4430 w 3064282"/>
              <a:gd name="connsiteY6" fmla="*/ 3331084 h 3506286"/>
              <a:gd name="connsiteX7" fmla="*/ 1343768 w 3064282"/>
              <a:gd name="connsiteY7" fmla="*/ 113752 h 3506286"/>
              <a:gd name="connsiteX8" fmla="*/ 1452221 w 3064282"/>
              <a:gd name="connsiteY8" fmla="*/ 0 h 35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2" h="3506286">
                <a:moveTo>
                  <a:pt x="1452221" y="0"/>
                </a:moveTo>
                <a:lnTo>
                  <a:pt x="3064282" y="1612060"/>
                </a:lnTo>
                <a:lnTo>
                  <a:pt x="2938425" y="1750537"/>
                </a:lnTo>
                <a:cubicBezTo>
                  <a:pt x="2553748" y="2216658"/>
                  <a:pt x="2311696" y="2804846"/>
                  <a:pt x="2279080" y="3448289"/>
                </a:cubicBezTo>
                <a:lnTo>
                  <a:pt x="2277613" y="3506286"/>
                </a:lnTo>
                <a:lnTo>
                  <a:pt x="0" y="3506286"/>
                </a:lnTo>
                <a:lnTo>
                  <a:pt x="4430" y="3331084"/>
                </a:lnTo>
                <a:cubicBezTo>
                  <a:pt x="67105" y="2094664"/>
                  <a:pt x="563182" y="972589"/>
                  <a:pt x="1343768" y="113752"/>
                </a:cubicBezTo>
                <a:lnTo>
                  <a:pt x="145222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9">
            <a:extLst>
              <a:ext uri="{FF2B5EF4-FFF2-40B4-BE49-F238E27FC236}">
                <a16:creationId xmlns:a16="http://schemas.microsoft.com/office/drawing/2014/main" id="{9FDE20F4-8E89-F452-76BC-A71A5D20053F}"/>
              </a:ext>
            </a:extLst>
          </p:cNvPr>
          <p:cNvSpPr/>
          <p:nvPr/>
        </p:nvSpPr>
        <p:spPr>
          <a:xfrm>
            <a:off x="3834876" y="4882417"/>
            <a:ext cx="1337499" cy="1530426"/>
          </a:xfrm>
          <a:custGeom>
            <a:avLst/>
            <a:gdLst>
              <a:gd name="connsiteX0" fmla="*/ 0 w 3064281"/>
              <a:gd name="connsiteY0" fmla="*/ 0 h 3506287"/>
              <a:gd name="connsiteX1" fmla="*/ 2277613 w 3064281"/>
              <a:gd name="connsiteY1" fmla="*/ 0 h 3506287"/>
              <a:gd name="connsiteX2" fmla="*/ 2279080 w 3064281"/>
              <a:gd name="connsiteY2" fmla="*/ 57999 h 3506287"/>
              <a:gd name="connsiteX3" fmla="*/ 2938425 w 3064281"/>
              <a:gd name="connsiteY3" fmla="*/ 1755751 h 3506287"/>
              <a:gd name="connsiteX4" fmla="*/ 3064281 w 3064281"/>
              <a:gd name="connsiteY4" fmla="*/ 1894226 h 3506287"/>
              <a:gd name="connsiteX5" fmla="*/ 1452220 w 3064281"/>
              <a:gd name="connsiteY5" fmla="*/ 3506287 h 3506287"/>
              <a:gd name="connsiteX6" fmla="*/ 1343768 w 3064281"/>
              <a:gd name="connsiteY6" fmla="*/ 3392536 h 3506287"/>
              <a:gd name="connsiteX7" fmla="*/ 4430 w 3064281"/>
              <a:gd name="connsiteY7" fmla="*/ 175204 h 3506287"/>
              <a:gd name="connsiteX8" fmla="*/ 0 w 3064281"/>
              <a:gd name="connsiteY8" fmla="*/ 0 h 350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1" h="3506287">
                <a:moveTo>
                  <a:pt x="0" y="0"/>
                </a:moveTo>
                <a:lnTo>
                  <a:pt x="2277613" y="0"/>
                </a:lnTo>
                <a:lnTo>
                  <a:pt x="2279080" y="57999"/>
                </a:lnTo>
                <a:cubicBezTo>
                  <a:pt x="2311696" y="701442"/>
                  <a:pt x="2553748" y="1289630"/>
                  <a:pt x="2938425" y="1755751"/>
                </a:cubicBezTo>
                <a:lnTo>
                  <a:pt x="3064281" y="1894226"/>
                </a:lnTo>
                <a:lnTo>
                  <a:pt x="1452220" y="3506287"/>
                </a:lnTo>
                <a:lnTo>
                  <a:pt x="1343768" y="3392536"/>
                </a:lnTo>
                <a:cubicBezTo>
                  <a:pt x="563182" y="2533700"/>
                  <a:pt x="67105" y="1411625"/>
                  <a:pt x="4430" y="175204"/>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8">
            <a:extLst>
              <a:ext uri="{FF2B5EF4-FFF2-40B4-BE49-F238E27FC236}">
                <a16:creationId xmlns:a16="http://schemas.microsoft.com/office/drawing/2014/main" id="{5F377F41-9F26-0302-121C-D76513443C09}"/>
              </a:ext>
            </a:extLst>
          </p:cNvPr>
          <p:cNvSpPr/>
          <p:nvPr/>
        </p:nvSpPr>
        <p:spPr>
          <a:xfrm>
            <a:off x="7018673" y="4882416"/>
            <a:ext cx="1337500" cy="1530427"/>
          </a:xfrm>
          <a:custGeom>
            <a:avLst/>
            <a:gdLst>
              <a:gd name="connsiteX0" fmla="*/ 786668 w 3064283"/>
              <a:gd name="connsiteY0" fmla="*/ 0 h 3506288"/>
              <a:gd name="connsiteX1" fmla="*/ 3064283 w 3064283"/>
              <a:gd name="connsiteY1" fmla="*/ 0 h 3506288"/>
              <a:gd name="connsiteX2" fmla="*/ 3059853 w 3064283"/>
              <a:gd name="connsiteY2" fmla="*/ 175204 h 3506288"/>
              <a:gd name="connsiteX3" fmla="*/ 1720515 w 3064283"/>
              <a:gd name="connsiteY3" fmla="*/ 3392536 h 3506288"/>
              <a:gd name="connsiteX4" fmla="*/ 1612062 w 3064283"/>
              <a:gd name="connsiteY4" fmla="*/ 3506288 h 3506288"/>
              <a:gd name="connsiteX5" fmla="*/ 0 w 3064283"/>
              <a:gd name="connsiteY5" fmla="*/ 1894226 h 3506288"/>
              <a:gd name="connsiteX6" fmla="*/ 125856 w 3064283"/>
              <a:gd name="connsiteY6" fmla="*/ 1755751 h 3506288"/>
              <a:gd name="connsiteX7" fmla="*/ 785201 w 3064283"/>
              <a:gd name="connsiteY7" fmla="*/ 57999 h 3506288"/>
              <a:gd name="connsiteX8" fmla="*/ 786668 w 3064283"/>
              <a:gd name="connsiteY8" fmla="*/ 0 h 350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283" h="3506288">
                <a:moveTo>
                  <a:pt x="786668" y="0"/>
                </a:moveTo>
                <a:lnTo>
                  <a:pt x="3064283" y="0"/>
                </a:lnTo>
                <a:lnTo>
                  <a:pt x="3059853" y="175204"/>
                </a:lnTo>
                <a:cubicBezTo>
                  <a:pt x="2997179" y="1411625"/>
                  <a:pt x="2501101" y="2533700"/>
                  <a:pt x="1720515" y="3392536"/>
                </a:cubicBezTo>
                <a:lnTo>
                  <a:pt x="1612062" y="3506288"/>
                </a:lnTo>
                <a:lnTo>
                  <a:pt x="0" y="1894226"/>
                </a:lnTo>
                <a:lnTo>
                  <a:pt x="125856" y="1755751"/>
                </a:lnTo>
                <a:cubicBezTo>
                  <a:pt x="510533" y="1289630"/>
                  <a:pt x="752585" y="701442"/>
                  <a:pt x="785201" y="57999"/>
                </a:cubicBezTo>
                <a:lnTo>
                  <a:pt x="786668"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
            <a:extLst>
              <a:ext uri="{FF2B5EF4-FFF2-40B4-BE49-F238E27FC236}">
                <a16:creationId xmlns:a16="http://schemas.microsoft.com/office/drawing/2014/main" id="{F92EA0E9-2755-7C01-5823-38BF5DF62E28}"/>
              </a:ext>
            </a:extLst>
          </p:cNvPr>
          <p:cNvSpPr>
            <a:spLocks noChangeArrowheads="1"/>
          </p:cNvSpPr>
          <p:nvPr/>
        </p:nvSpPr>
        <p:spPr bwMode="auto">
          <a:xfrm>
            <a:off x="5359237" y="4210235"/>
            <a:ext cx="1450804" cy="2202608"/>
          </a:xfrm>
          <a:custGeom>
            <a:avLst/>
            <a:gdLst>
              <a:gd name="T0" fmla="*/ 4090 w 5091"/>
              <a:gd name="T1" fmla="*/ 4730 h 7728"/>
              <a:gd name="T2" fmla="*/ 4090 w 5091"/>
              <a:gd name="T3" fmla="*/ 4730 h 7728"/>
              <a:gd name="T4" fmla="*/ 4083 w 5091"/>
              <a:gd name="T5" fmla="*/ 4526 h 7728"/>
              <a:gd name="T6" fmla="*/ 4083 w 5091"/>
              <a:gd name="T7" fmla="*/ 4526 h 7728"/>
              <a:gd name="T8" fmla="*/ 5035 w 5091"/>
              <a:gd name="T9" fmla="*/ 2014 h 7728"/>
              <a:gd name="T10" fmla="*/ 5035 w 5091"/>
              <a:gd name="T11" fmla="*/ 2014 h 7728"/>
              <a:gd name="T12" fmla="*/ 2760 w 5091"/>
              <a:gd name="T13" fmla="*/ 63 h 7728"/>
              <a:gd name="T14" fmla="*/ 2760 w 5091"/>
              <a:gd name="T15" fmla="*/ 63 h 7728"/>
              <a:gd name="T16" fmla="*/ 852 w 5091"/>
              <a:gd name="T17" fmla="*/ 1261 h 7728"/>
              <a:gd name="T18" fmla="*/ 852 w 5091"/>
              <a:gd name="T19" fmla="*/ 1261 h 7728"/>
              <a:gd name="T20" fmla="*/ 507 w 5091"/>
              <a:gd name="T21" fmla="*/ 2282 h 7728"/>
              <a:gd name="T22" fmla="*/ 507 w 5091"/>
              <a:gd name="T23" fmla="*/ 2282 h 7728"/>
              <a:gd name="T24" fmla="*/ 183 w 5091"/>
              <a:gd name="T25" fmla="*/ 3105 h 7728"/>
              <a:gd name="T26" fmla="*/ 183 w 5091"/>
              <a:gd name="T27" fmla="*/ 3105 h 7728"/>
              <a:gd name="T28" fmla="*/ 493 w 5091"/>
              <a:gd name="T29" fmla="*/ 3372 h 7728"/>
              <a:gd name="T30" fmla="*/ 493 w 5091"/>
              <a:gd name="T31" fmla="*/ 3372 h 7728"/>
              <a:gd name="T32" fmla="*/ 493 w 5091"/>
              <a:gd name="T33" fmla="*/ 3767 h 7728"/>
              <a:gd name="T34" fmla="*/ 493 w 5091"/>
              <a:gd name="T35" fmla="*/ 3767 h 7728"/>
              <a:gd name="T36" fmla="*/ 542 w 5091"/>
              <a:gd name="T37" fmla="*/ 4133 h 7728"/>
              <a:gd name="T38" fmla="*/ 542 w 5091"/>
              <a:gd name="T39" fmla="*/ 4133 h 7728"/>
              <a:gd name="T40" fmla="*/ 514 w 5091"/>
              <a:gd name="T41" fmla="*/ 4436 h 7728"/>
              <a:gd name="T42" fmla="*/ 514 w 5091"/>
              <a:gd name="T43" fmla="*/ 4436 h 7728"/>
              <a:gd name="T44" fmla="*/ 873 w 5091"/>
              <a:gd name="T45" fmla="*/ 4922 h 7728"/>
              <a:gd name="T46" fmla="*/ 873 w 5091"/>
              <a:gd name="T47" fmla="*/ 4922 h 7728"/>
              <a:gd name="T48" fmla="*/ 1944 w 5091"/>
              <a:gd name="T49" fmla="*/ 5093 h 7728"/>
              <a:gd name="T50" fmla="*/ 1944 w 5091"/>
              <a:gd name="T51" fmla="*/ 5093 h 7728"/>
              <a:gd name="T52" fmla="*/ 1961 w 5091"/>
              <a:gd name="T53" fmla="*/ 5219 h 7728"/>
              <a:gd name="T54" fmla="*/ 1961 w 5091"/>
              <a:gd name="T55" fmla="*/ 5219 h 7728"/>
              <a:gd name="T56" fmla="*/ 1397 w 5091"/>
              <a:gd name="T57" fmla="*/ 7727 h 7728"/>
              <a:gd name="T58" fmla="*/ 1775 w 5091"/>
              <a:gd name="T59" fmla="*/ 7727 h 7728"/>
              <a:gd name="T60" fmla="*/ 4618 w 5091"/>
              <a:gd name="T61" fmla="*/ 7727 h 7728"/>
              <a:gd name="T62" fmla="*/ 5090 w 5091"/>
              <a:gd name="T63" fmla="*/ 7727 h 7728"/>
              <a:gd name="T64" fmla="*/ 5090 w 5091"/>
              <a:gd name="T65" fmla="*/ 7727 h 7728"/>
              <a:gd name="T66" fmla="*/ 4657 w 5091"/>
              <a:gd name="T67" fmla="*/ 6432 h 7728"/>
              <a:gd name="T68" fmla="*/ 4657 w 5091"/>
              <a:gd name="T69" fmla="*/ 6432 h 7728"/>
              <a:gd name="T70" fmla="*/ 4090 w 5091"/>
              <a:gd name="T71" fmla="*/ 4730 h 7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91" h="7728">
                <a:moveTo>
                  <a:pt x="4090" y="4730"/>
                </a:moveTo>
                <a:lnTo>
                  <a:pt x="4090" y="4730"/>
                </a:lnTo>
                <a:cubicBezTo>
                  <a:pt x="4086" y="4661"/>
                  <a:pt x="4084" y="4593"/>
                  <a:pt x="4083" y="4526"/>
                </a:cubicBezTo>
                <a:lnTo>
                  <a:pt x="4083" y="4526"/>
                </a:lnTo>
                <a:cubicBezTo>
                  <a:pt x="4076" y="3934"/>
                  <a:pt x="5028" y="3169"/>
                  <a:pt x="5035" y="2014"/>
                </a:cubicBezTo>
                <a:lnTo>
                  <a:pt x="5035" y="2014"/>
                </a:lnTo>
                <a:cubicBezTo>
                  <a:pt x="5042" y="859"/>
                  <a:pt x="3971" y="57"/>
                  <a:pt x="2760" y="63"/>
                </a:cubicBezTo>
                <a:lnTo>
                  <a:pt x="2760" y="63"/>
                </a:lnTo>
                <a:cubicBezTo>
                  <a:pt x="2760" y="63"/>
                  <a:pt x="1373" y="0"/>
                  <a:pt x="852" y="1261"/>
                </a:cubicBezTo>
                <a:lnTo>
                  <a:pt x="852" y="1261"/>
                </a:lnTo>
                <a:cubicBezTo>
                  <a:pt x="606" y="1902"/>
                  <a:pt x="909" y="1831"/>
                  <a:pt x="507" y="2282"/>
                </a:cubicBezTo>
                <a:lnTo>
                  <a:pt x="507" y="2282"/>
                </a:lnTo>
                <a:cubicBezTo>
                  <a:pt x="106" y="2733"/>
                  <a:pt x="0" y="3021"/>
                  <a:pt x="183" y="3105"/>
                </a:cubicBezTo>
                <a:lnTo>
                  <a:pt x="183" y="3105"/>
                </a:lnTo>
                <a:cubicBezTo>
                  <a:pt x="366" y="3190"/>
                  <a:pt x="500" y="3154"/>
                  <a:pt x="493" y="3372"/>
                </a:cubicBezTo>
                <a:lnTo>
                  <a:pt x="493" y="3372"/>
                </a:lnTo>
                <a:cubicBezTo>
                  <a:pt x="451" y="3492"/>
                  <a:pt x="295" y="3640"/>
                  <a:pt x="493" y="3767"/>
                </a:cubicBezTo>
                <a:lnTo>
                  <a:pt x="493" y="3767"/>
                </a:lnTo>
                <a:cubicBezTo>
                  <a:pt x="366" y="3950"/>
                  <a:pt x="563" y="4077"/>
                  <a:pt x="542" y="4133"/>
                </a:cubicBezTo>
                <a:lnTo>
                  <a:pt x="542" y="4133"/>
                </a:lnTo>
                <a:cubicBezTo>
                  <a:pt x="542" y="4133"/>
                  <a:pt x="570" y="4281"/>
                  <a:pt x="514" y="4436"/>
                </a:cubicBezTo>
                <a:lnTo>
                  <a:pt x="514" y="4436"/>
                </a:lnTo>
                <a:cubicBezTo>
                  <a:pt x="457" y="4591"/>
                  <a:pt x="373" y="4922"/>
                  <a:pt x="873" y="4922"/>
                </a:cubicBezTo>
                <a:lnTo>
                  <a:pt x="873" y="4922"/>
                </a:lnTo>
                <a:cubicBezTo>
                  <a:pt x="1373" y="4922"/>
                  <a:pt x="1867" y="4755"/>
                  <a:pt x="1944" y="5093"/>
                </a:cubicBezTo>
                <a:lnTo>
                  <a:pt x="1944" y="5093"/>
                </a:lnTo>
                <a:cubicBezTo>
                  <a:pt x="1953" y="5132"/>
                  <a:pt x="1958" y="5175"/>
                  <a:pt x="1961" y="5219"/>
                </a:cubicBezTo>
                <a:lnTo>
                  <a:pt x="1961" y="5219"/>
                </a:lnTo>
                <a:cubicBezTo>
                  <a:pt x="1928" y="6174"/>
                  <a:pt x="1397" y="7727"/>
                  <a:pt x="1397" y="7727"/>
                </a:cubicBezTo>
                <a:lnTo>
                  <a:pt x="1775" y="7727"/>
                </a:lnTo>
                <a:lnTo>
                  <a:pt x="4618" y="7727"/>
                </a:lnTo>
                <a:lnTo>
                  <a:pt x="5090" y="7727"/>
                </a:lnTo>
                <a:lnTo>
                  <a:pt x="5090" y="7727"/>
                </a:lnTo>
                <a:cubicBezTo>
                  <a:pt x="5090" y="7727"/>
                  <a:pt x="5023" y="7129"/>
                  <a:pt x="4657" y="6432"/>
                </a:cubicBezTo>
                <a:lnTo>
                  <a:pt x="4657" y="6432"/>
                </a:lnTo>
                <a:cubicBezTo>
                  <a:pt x="4299" y="5752"/>
                  <a:pt x="4093" y="4772"/>
                  <a:pt x="4090" y="4730"/>
                </a:cubicBezTo>
              </a:path>
            </a:pathLst>
          </a:custGeom>
          <a:solidFill>
            <a:schemeClr val="tx2"/>
          </a:solidFill>
          <a:ln>
            <a:noFill/>
          </a:ln>
          <a:effectLst/>
        </p:spPr>
        <p:txBody>
          <a:bodyPr wrap="none" anchor="ctr"/>
          <a:lstStyle/>
          <a:p>
            <a:endParaRPr lang="en-US" sz="6532" dirty="0"/>
          </a:p>
        </p:txBody>
      </p:sp>
      <p:pic>
        <p:nvPicPr>
          <p:cNvPr id="58" name="Graphic 57" descr="Pound with solid fill">
            <a:extLst>
              <a:ext uri="{FF2B5EF4-FFF2-40B4-BE49-F238E27FC236}">
                <a16:creationId xmlns:a16="http://schemas.microsoft.com/office/drawing/2014/main" id="{14CEF4B7-596E-C523-D7F5-7DF2CE9E78C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678235" y="4459054"/>
            <a:ext cx="914400" cy="914400"/>
          </a:xfrm>
          <a:prstGeom prst="rect">
            <a:avLst/>
          </a:prstGeom>
        </p:spPr>
      </p:pic>
      <p:sp>
        <p:nvSpPr>
          <p:cNvPr id="59" name="TextBox 58">
            <a:extLst>
              <a:ext uri="{FF2B5EF4-FFF2-40B4-BE49-F238E27FC236}">
                <a16:creationId xmlns:a16="http://schemas.microsoft.com/office/drawing/2014/main" id="{115AC21D-BDBC-3BD1-95B3-54BAC48568ED}"/>
              </a:ext>
            </a:extLst>
          </p:cNvPr>
          <p:cNvSpPr txBox="1"/>
          <p:nvPr/>
        </p:nvSpPr>
        <p:spPr>
          <a:xfrm>
            <a:off x="320584" y="5373454"/>
            <a:ext cx="3354793" cy="646331"/>
          </a:xfrm>
          <a:prstGeom prst="rect">
            <a:avLst/>
          </a:prstGeom>
          <a:noFill/>
        </p:spPr>
        <p:txBody>
          <a:bodyPr vert="horz" wrap="square" rtlCol="0">
            <a:spAutoFit/>
          </a:bodyPr>
          <a:lstStyle/>
          <a:p>
            <a:pPr algn="r"/>
            <a:r>
              <a:rPr lang="en-GB" dirty="0"/>
              <a:t>Holidays feel like a one‑off treat, so spending rules get relaxed</a:t>
            </a:r>
          </a:p>
        </p:txBody>
      </p:sp>
      <p:sp>
        <p:nvSpPr>
          <p:cNvPr id="60" name="TextBox 59">
            <a:extLst>
              <a:ext uri="{FF2B5EF4-FFF2-40B4-BE49-F238E27FC236}">
                <a16:creationId xmlns:a16="http://schemas.microsoft.com/office/drawing/2014/main" id="{C48BF3EE-48CC-B42C-0A00-75FE31D2893B}"/>
              </a:ext>
            </a:extLst>
          </p:cNvPr>
          <p:cNvSpPr txBox="1"/>
          <p:nvPr/>
        </p:nvSpPr>
        <p:spPr>
          <a:xfrm>
            <a:off x="965773" y="3483368"/>
            <a:ext cx="2557535" cy="923330"/>
          </a:xfrm>
          <a:prstGeom prst="rect">
            <a:avLst/>
          </a:prstGeom>
          <a:noFill/>
        </p:spPr>
        <p:txBody>
          <a:bodyPr vert="horz" wrap="square" rtlCol="0">
            <a:spAutoFit/>
          </a:bodyPr>
          <a:lstStyle/>
          <a:p>
            <a:pPr algn="r"/>
            <a:r>
              <a:rPr lang="en-GB" dirty="0"/>
              <a:t>It’s easy to think “I’ll deal with it when I’m back”</a:t>
            </a:r>
          </a:p>
        </p:txBody>
      </p:sp>
      <p:sp>
        <p:nvSpPr>
          <p:cNvPr id="61" name="TextBox 60">
            <a:extLst>
              <a:ext uri="{FF2B5EF4-FFF2-40B4-BE49-F238E27FC236}">
                <a16:creationId xmlns:a16="http://schemas.microsoft.com/office/drawing/2014/main" id="{6A67DDD9-4927-F0DA-09B6-8FCFB9979735}"/>
              </a:ext>
            </a:extLst>
          </p:cNvPr>
          <p:cNvSpPr txBox="1"/>
          <p:nvPr/>
        </p:nvSpPr>
        <p:spPr>
          <a:xfrm>
            <a:off x="2029626" y="2173087"/>
            <a:ext cx="2987364" cy="646331"/>
          </a:xfrm>
          <a:prstGeom prst="rect">
            <a:avLst/>
          </a:prstGeom>
          <a:noFill/>
        </p:spPr>
        <p:txBody>
          <a:bodyPr vert="horz" wrap="square" rtlCol="0">
            <a:spAutoFit/>
          </a:bodyPr>
          <a:lstStyle/>
          <a:p>
            <a:pPr algn="r"/>
            <a:r>
              <a:rPr lang="en-GB" dirty="0"/>
              <a:t>Small extras feel harmless at the time</a:t>
            </a:r>
          </a:p>
        </p:txBody>
      </p:sp>
      <p:sp>
        <p:nvSpPr>
          <p:cNvPr id="62" name="TextBox 61">
            <a:extLst>
              <a:ext uri="{FF2B5EF4-FFF2-40B4-BE49-F238E27FC236}">
                <a16:creationId xmlns:a16="http://schemas.microsoft.com/office/drawing/2014/main" id="{493C2A9C-16DD-DEC5-4CEF-19AF573B73AC}"/>
              </a:ext>
            </a:extLst>
          </p:cNvPr>
          <p:cNvSpPr txBox="1"/>
          <p:nvPr/>
        </p:nvSpPr>
        <p:spPr>
          <a:xfrm>
            <a:off x="7248128" y="2157708"/>
            <a:ext cx="4140122" cy="646330"/>
          </a:xfrm>
          <a:prstGeom prst="rect">
            <a:avLst/>
          </a:prstGeom>
          <a:noFill/>
        </p:spPr>
        <p:txBody>
          <a:bodyPr vert="horz" wrap="square" rtlCol="0">
            <a:spAutoFit/>
          </a:bodyPr>
          <a:lstStyle/>
          <a:p>
            <a:r>
              <a:rPr lang="en-GB" dirty="0"/>
              <a:t>Costs build up because decisions are made in the moment, not planned</a:t>
            </a:r>
          </a:p>
        </p:txBody>
      </p:sp>
      <p:sp>
        <p:nvSpPr>
          <p:cNvPr id="63" name="TextBox 62">
            <a:extLst>
              <a:ext uri="{FF2B5EF4-FFF2-40B4-BE49-F238E27FC236}">
                <a16:creationId xmlns:a16="http://schemas.microsoft.com/office/drawing/2014/main" id="{11491A8C-F478-060E-F2D7-E65B21F45F22}"/>
              </a:ext>
            </a:extLst>
          </p:cNvPr>
          <p:cNvSpPr txBox="1"/>
          <p:nvPr/>
        </p:nvSpPr>
        <p:spPr>
          <a:xfrm>
            <a:off x="8584196" y="3575715"/>
            <a:ext cx="3486349" cy="923330"/>
          </a:xfrm>
          <a:prstGeom prst="rect">
            <a:avLst/>
          </a:prstGeom>
          <a:noFill/>
        </p:spPr>
        <p:txBody>
          <a:bodyPr vert="horz" wrap="square" rtlCol="0">
            <a:spAutoFit/>
          </a:bodyPr>
          <a:lstStyle/>
          <a:p>
            <a:r>
              <a:rPr lang="en-GB" dirty="0"/>
              <a:t>Spending becomes more about experience and emotion than budget</a:t>
            </a:r>
          </a:p>
        </p:txBody>
      </p:sp>
      <p:sp>
        <p:nvSpPr>
          <p:cNvPr id="64" name="TextBox 63">
            <a:extLst>
              <a:ext uri="{FF2B5EF4-FFF2-40B4-BE49-F238E27FC236}">
                <a16:creationId xmlns:a16="http://schemas.microsoft.com/office/drawing/2014/main" id="{0C9DAD10-EDEF-4638-CB43-19697A177379}"/>
              </a:ext>
            </a:extLst>
          </p:cNvPr>
          <p:cNvSpPr txBox="1"/>
          <p:nvPr/>
        </p:nvSpPr>
        <p:spPr>
          <a:xfrm>
            <a:off x="8474227" y="5613654"/>
            <a:ext cx="3094381" cy="646331"/>
          </a:xfrm>
          <a:prstGeom prst="rect">
            <a:avLst/>
          </a:prstGeom>
          <a:noFill/>
        </p:spPr>
        <p:txBody>
          <a:bodyPr vert="horz" wrap="square" rtlCol="0">
            <a:spAutoFit/>
          </a:bodyPr>
          <a:lstStyle/>
          <a:p>
            <a:r>
              <a:rPr lang="en-GB"/>
              <a:t>The impact is often only felt after the holiday ends</a:t>
            </a:r>
          </a:p>
        </p:txBody>
      </p:sp>
      <p:pic>
        <p:nvPicPr>
          <p:cNvPr id="66" name="Graphic 65" descr="Sad face with solid fill with solid fill">
            <a:extLst>
              <a:ext uri="{FF2B5EF4-FFF2-40B4-BE49-F238E27FC236}">
                <a16:creationId xmlns:a16="http://schemas.microsoft.com/office/drawing/2014/main" id="{110F159E-7E0F-5773-8CF0-CD202F8B0A9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06814" y="5204394"/>
            <a:ext cx="646331" cy="646331"/>
          </a:xfrm>
          <a:prstGeom prst="rect">
            <a:avLst/>
          </a:prstGeom>
        </p:spPr>
      </p:pic>
      <p:pic>
        <p:nvPicPr>
          <p:cNvPr id="68" name="Graphic 67" descr="Head with gears with solid fill">
            <a:extLst>
              <a:ext uri="{FF2B5EF4-FFF2-40B4-BE49-F238E27FC236}">
                <a16:creationId xmlns:a16="http://schemas.microsoft.com/office/drawing/2014/main" id="{859E5933-D0FF-6336-B581-50B33DDAE9E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41832" y="3901734"/>
            <a:ext cx="607712" cy="607712"/>
          </a:xfrm>
          <a:prstGeom prst="rect">
            <a:avLst/>
          </a:prstGeom>
        </p:spPr>
      </p:pic>
      <p:pic>
        <p:nvPicPr>
          <p:cNvPr id="70" name="Graphic 69" descr="Building Brick Wall with solid fill">
            <a:extLst>
              <a:ext uri="{FF2B5EF4-FFF2-40B4-BE49-F238E27FC236}">
                <a16:creationId xmlns:a16="http://schemas.microsoft.com/office/drawing/2014/main" id="{0564F4CF-816B-AE4E-C5B8-38741EC965F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49638" y="2899437"/>
            <a:ext cx="583931" cy="583931"/>
          </a:xfrm>
          <a:prstGeom prst="rect">
            <a:avLst/>
          </a:prstGeom>
        </p:spPr>
      </p:pic>
      <p:pic>
        <p:nvPicPr>
          <p:cNvPr id="72" name="Graphic 71" descr="Store with solid fill">
            <a:extLst>
              <a:ext uri="{FF2B5EF4-FFF2-40B4-BE49-F238E27FC236}">
                <a16:creationId xmlns:a16="http://schemas.microsoft.com/office/drawing/2014/main" id="{038F9648-6C18-CC46-44FE-C7CEAC84160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49662" y="2952994"/>
            <a:ext cx="564236" cy="564236"/>
          </a:xfrm>
          <a:prstGeom prst="rect">
            <a:avLst/>
          </a:prstGeom>
        </p:spPr>
      </p:pic>
      <p:pic>
        <p:nvPicPr>
          <p:cNvPr id="74" name="Graphic 73" descr="Sunglasses with solid fill">
            <a:extLst>
              <a:ext uri="{FF2B5EF4-FFF2-40B4-BE49-F238E27FC236}">
                <a16:creationId xmlns:a16="http://schemas.microsoft.com/office/drawing/2014/main" id="{C17FF631-9427-0DC7-3D53-7404B8D0822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58046" y="3894081"/>
            <a:ext cx="576819" cy="576819"/>
          </a:xfrm>
          <a:prstGeom prst="rect">
            <a:avLst/>
          </a:prstGeom>
        </p:spPr>
      </p:pic>
      <p:pic>
        <p:nvPicPr>
          <p:cNvPr id="76" name="Graphic 75" descr="Lollipop with solid fill">
            <a:extLst>
              <a:ext uri="{FF2B5EF4-FFF2-40B4-BE49-F238E27FC236}">
                <a16:creationId xmlns:a16="http://schemas.microsoft.com/office/drawing/2014/main" id="{E182AB87-88A2-D699-A06D-69DB77DD9F8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79776" y="5169737"/>
            <a:ext cx="646331" cy="646331"/>
          </a:xfrm>
          <a:prstGeom prst="rect">
            <a:avLst/>
          </a:prstGeom>
        </p:spPr>
      </p:pic>
    </p:spTree>
    <p:extLst>
      <p:ext uri="{BB962C8B-B14F-4D97-AF65-F5344CB8AC3E}">
        <p14:creationId xmlns:p14="http://schemas.microsoft.com/office/powerpoint/2010/main" val="12802681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P spid="6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F108F-47C5-83E9-A5FF-EDCD2ECB560B}"/>
            </a:ext>
          </a:extLst>
        </p:cNvPr>
        <p:cNvGrpSpPr/>
        <p:nvPr/>
      </p:nvGrpSpPr>
      <p:grpSpPr>
        <a:xfrm>
          <a:off x="0" y="0"/>
          <a:ext cx="0" cy="0"/>
          <a:chOff x="0" y="0"/>
          <a:chExt cx="0" cy="0"/>
        </a:xfrm>
      </p:grpSpPr>
      <p:sp>
        <p:nvSpPr>
          <p:cNvPr id="132" name="Title 1">
            <a:extLst>
              <a:ext uri="{FF2B5EF4-FFF2-40B4-BE49-F238E27FC236}">
                <a16:creationId xmlns:a16="http://schemas.microsoft.com/office/drawing/2014/main" id="{61E2FFF3-6BAB-BB1C-D504-6E0FA1E7D2B8}"/>
              </a:ext>
            </a:extLst>
          </p:cNvPr>
          <p:cNvSpPr txBox="1">
            <a:spLocks/>
          </p:cNvSpPr>
          <p:nvPr/>
        </p:nvSpPr>
        <p:spPr>
          <a:xfrm>
            <a:off x="802800" y="1059680"/>
            <a:ext cx="10585450" cy="525280"/>
          </a:xfrm>
          <a:prstGeom prst="rect">
            <a:avLst/>
          </a:prstGeom>
        </p:spPr>
        <p:txBody>
          <a:bodyPr lIns="0" tIns="0" rIns="0" bIns="0"/>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dirty="0">
                <a:solidFill>
                  <a:srgbClr val="391C66"/>
                </a:solidFill>
                <a:latin typeface="Aptos Display" panose="020B0004020202020204" pitchFamily="34" charset="0"/>
                <a:ea typeface="ヒラギノ角ゴ Pro W3"/>
              </a:rPr>
              <a:t>Your holiday checklist</a:t>
            </a:r>
          </a:p>
        </p:txBody>
      </p:sp>
      <p:sp>
        <p:nvSpPr>
          <p:cNvPr id="3" name="TextBox 2">
            <a:extLst>
              <a:ext uri="{FF2B5EF4-FFF2-40B4-BE49-F238E27FC236}">
                <a16:creationId xmlns:a16="http://schemas.microsoft.com/office/drawing/2014/main" id="{8FBB1650-5097-1E20-76BD-527AD29FFD0F}"/>
              </a:ext>
            </a:extLst>
          </p:cNvPr>
          <p:cNvSpPr txBox="1"/>
          <p:nvPr/>
        </p:nvSpPr>
        <p:spPr>
          <a:xfrm>
            <a:off x="802800" y="1988840"/>
            <a:ext cx="9397656" cy="4247317"/>
          </a:xfrm>
          <a:prstGeom prst="rect">
            <a:avLst/>
          </a:prstGeom>
          <a:noFill/>
        </p:spPr>
        <p:txBody>
          <a:bodyPr wrap="square">
            <a:spAutoFit/>
          </a:bodyPr>
          <a:lstStyle/>
          <a:p>
            <a:pPr marL="285750" indent="-285750">
              <a:spcAft>
                <a:spcPts val="1200"/>
              </a:spcAft>
              <a:buClr>
                <a:schemeClr val="accent5">
                  <a:lumMod val="75000"/>
                </a:schemeClr>
              </a:buClr>
              <a:buFont typeface="Wingdings" panose="05000000000000000000" pitchFamily="2" charset="2"/>
              <a:buChar char="ü"/>
            </a:pPr>
            <a:r>
              <a:rPr lang="en-GB" dirty="0"/>
              <a:t>Set a realistic budget and estimate the total cost of your trip</a:t>
            </a:r>
          </a:p>
          <a:p>
            <a:pPr marL="285750" indent="-285750">
              <a:spcAft>
                <a:spcPts val="1200"/>
              </a:spcAft>
              <a:buClr>
                <a:schemeClr val="accent5">
                  <a:lumMod val="75000"/>
                </a:schemeClr>
              </a:buClr>
              <a:buFont typeface="Wingdings" panose="05000000000000000000" pitchFamily="2" charset="2"/>
              <a:buChar char="ü"/>
            </a:pPr>
            <a:r>
              <a:rPr lang="en-GB" dirty="0"/>
              <a:t>Plan ahead for childcare, school holiday costs and family spending needs</a:t>
            </a:r>
          </a:p>
          <a:p>
            <a:pPr marL="285750" indent="-285750">
              <a:spcAft>
                <a:spcPts val="1200"/>
              </a:spcAft>
              <a:buClr>
                <a:schemeClr val="accent5">
                  <a:lumMod val="75000"/>
                </a:schemeClr>
              </a:buClr>
              <a:buFont typeface="Wingdings" panose="05000000000000000000" pitchFamily="2" charset="2"/>
              <a:buChar char="ü"/>
            </a:pPr>
            <a:r>
              <a:rPr lang="en-GB" dirty="0"/>
              <a:t>Include all spending — travel, meals, activities and extras</a:t>
            </a:r>
          </a:p>
          <a:p>
            <a:pPr marL="285750" indent="-285750">
              <a:spcAft>
                <a:spcPts val="1200"/>
              </a:spcAft>
              <a:buClr>
                <a:schemeClr val="accent5">
                  <a:lumMod val="75000"/>
                </a:schemeClr>
              </a:buClr>
              <a:buFont typeface="Wingdings" panose="05000000000000000000" pitchFamily="2" charset="2"/>
              <a:buChar char="ü"/>
            </a:pPr>
            <a:r>
              <a:rPr lang="en-GB" dirty="0"/>
              <a:t>Check the full cost of your holiday, not just the flight price</a:t>
            </a:r>
          </a:p>
          <a:p>
            <a:pPr marL="285750" indent="-285750">
              <a:spcAft>
                <a:spcPts val="1200"/>
              </a:spcAft>
              <a:buClr>
                <a:schemeClr val="accent5">
                  <a:lumMod val="75000"/>
                </a:schemeClr>
              </a:buClr>
              <a:buFont typeface="Wingdings" panose="05000000000000000000" pitchFamily="2" charset="2"/>
              <a:buChar char="ü"/>
            </a:pPr>
            <a:r>
              <a:rPr lang="en-GB" dirty="0"/>
              <a:t>Plan how you’ll access your money abroad (cards, cash, backup options)</a:t>
            </a:r>
          </a:p>
          <a:p>
            <a:pPr marL="285750" indent="-285750">
              <a:spcAft>
                <a:spcPts val="1200"/>
              </a:spcAft>
              <a:buClr>
                <a:schemeClr val="accent5">
                  <a:lumMod val="75000"/>
                </a:schemeClr>
              </a:buClr>
              <a:buFont typeface="Wingdings" panose="05000000000000000000" pitchFamily="2" charset="2"/>
              <a:buChar char="ü"/>
            </a:pPr>
            <a:r>
              <a:rPr lang="en-GB" dirty="0"/>
              <a:t>Understand fees and exchange rates — pay in local currency where possible</a:t>
            </a:r>
          </a:p>
          <a:p>
            <a:pPr marL="285750" indent="-285750">
              <a:spcAft>
                <a:spcPts val="1200"/>
              </a:spcAft>
              <a:buClr>
                <a:schemeClr val="accent5">
                  <a:lumMod val="75000"/>
                </a:schemeClr>
              </a:buClr>
              <a:buFont typeface="Wingdings" panose="05000000000000000000" pitchFamily="2" charset="2"/>
              <a:buChar char="ü"/>
            </a:pPr>
            <a:r>
              <a:rPr lang="en-GB" dirty="0"/>
              <a:t>Avoid relying on borrowing without a clear repayment plan</a:t>
            </a:r>
          </a:p>
          <a:p>
            <a:pPr marL="285750" indent="-285750">
              <a:spcAft>
                <a:spcPts val="1200"/>
              </a:spcAft>
              <a:buClr>
                <a:schemeClr val="accent5">
                  <a:lumMod val="75000"/>
                </a:schemeClr>
              </a:buClr>
              <a:buFont typeface="Wingdings" panose="05000000000000000000" pitchFamily="2" charset="2"/>
              <a:buChar char="ü"/>
            </a:pPr>
            <a:r>
              <a:rPr lang="en-GB" dirty="0"/>
              <a:t>Take out travel insurance as soon as you book</a:t>
            </a:r>
          </a:p>
          <a:p>
            <a:pPr marL="285750" indent="-285750">
              <a:spcAft>
                <a:spcPts val="1200"/>
              </a:spcAft>
              <a:buClr>
                <a:schemeClr val="accent5">
                  <a:lumMod val="75000"/>
                </a:schemeClr>
              </a:buClr>
              <a:buFont typeface="Wingdings" panose="05000000000000000000" pitchFamily="2" charset="2"/>
              <a:buChar char="ü"/>
            </a:pPr>
            <a:r>
              <a:rPr lang="en-GB" dirty="0"/>
              <a:t>Check your policy includes medical cover and appropriate limits</a:t>
            </a:r>
          </a:p>
          <a:p>
            <a:pPr marL="285750" indent="-285750">
              <a:spcAft>
                <a:spcPts val="1200"/>
              </a:spcAft>
              <a:buClr>
                <a:schemeClr val="accent5">
                  <a:lumMod val="75000"/>
                </a:schemeClr>
              </a:buClr>
              <a:buFont typeface="Wingdings" panose="05000000000000000000" pitchFamily="2" charset="2"/>
              <a:buChar char="ü"/>
            </a:pPr>
            <a:r>
              <a:rPr lang="en-GB" dirty="0"/>
              <a:t>Confirm your booking has ATOL protection (if applicable)</a:t>
            </a:r>
          </a:p>
        </p:txBody>
      </p:sp>
    </p:spTree>
    <p:custDataLst>
      <p:tags r:id="rId1"/>
    </p:custDataLst>
    <p:extLst>
      <p:ext uri="{BB962C8B-B14F-4D97-AF65-F5344CB8AC3E}">
        <p14:creationId xmlns:p14="http://schemas.microsoft.com/office/powerpoint/2010/main" val="2647136906"/>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9206B-91C1-AC34-DC11-46E0A77988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457A0-798F-CE32-4AEE-4A7CD7BD0ABC}"/>
              </a:ext>
            </a:extLst>
          </p:cNvPr>
          <p:cNvSpPr txBox="1">
            <a:spLocks/>
          </p:cNvSpPr>
          <p:nvPr/>
        </p:nvSpPr>
        <p:spPr>
          <a:xfrm>
            <a:off x="803275" y="1671403"/>
            <a:ext cx="4563205" cy="2758190"/>
          </a:xfrm>
          <a:prstGeom prst="rect">
            <a:avLst/>
          </a:prstGeom>
        </p:spPr>
        <p:txBody>
          <a:bodyPr lIns="0" tIns="0" rIns="0" bIns="0" anchor="b">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54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mj-cs"/>
              </a:rPr>
              <a:t>Next steps</a:t>
            </a:r>
          </a:p>
        </p:txBody>
      </p:sp>
    </p:spTree>
    <p:extLst>
      <p:ext uri="{BB962C8B-B14F-4D97-AF65-F5344CB8AC3E}">
        <p14:creationId xmlns:p14="http://schemas.microsoft.com/office/powerpoint/2010/main" val="2501396668"/>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fTextBox123">
            <a:extLst>
              <a:ext uri="{FF2B5EF4-FFF2-40B4-BE49-F238E27FC236}">
                <a16:creationId xmlns:a16="http://schemas.microsoft.com/office/drawing/2014/main" id="{B8E5CA85-F079-7110-EF19-24E12814C8AF}"/>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759533470</a:t>
            </a:r>
          </a:p>
        </p:txBody>
      </p:sp>
      <p:sp>
        <p:nvSpPr>
          <p:cNvPr id="3" name="Title 1">
            <a:extLst>
              <a:ext uri="{FF2B5EF4-FFF2-40B4-BE49-F238E27FC236}">
                <a16:creationId xmlns:a16="http://schemas.microsoft.com/office/drawing/2014/main" id="{80E748EB-78A5-9602-5633-05E0F007EFB0}"/>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dirty="0">
                <a:solidFill>
                  <a:srgbClr val="391C66"/>
                </a:solidFill>
                <a:latin typeface="Aptos Display" panose="020B0004020202020204" pitchFamily="34" charset="0"/>
                <a:ea typeface="ヒラギノ角ゴ Pro W3"/>
              </a:rPr>
              <a:t>Your feedback</a:t>
            </a:r>
          </a:p>
        </p:txBody>
      </p:sp>
      <p:sp>
        <p:nvSpPr>
          <p:cNvPr id="5" name="TextBox 4">
            <a:extLst>
              <a:ext uri="{FF2B5EF4-FFF2-40B4-BE49-F238E27FC236}">
                <a16:creationId xmlns:a16="http://schemas.microsoft.com/office/drawing/2014/main" id="{072755D6-CB55-C6AB-663A-ED439764691B}"/>
              </a:ext>
            </a:extLst>
          </p:cNvPr>
          <p:cNvSpPr txBox="1"/>
          <p:nvPr/>
        </p:nvSpPr>
        <p:spPr>
          <a:xfrm>
            <a:off x="802802" y="1606709"/>
            <a:ext cx="4916378" cy="1200329"/>
          </a:xfrm>
          <a:prstGeom prst="rect">
            <a:avLst/>
          </a:prstGeom>
          <a:noFill/>
        </p:spPr>
        <p:txBody>
          <a:bodyPr wrap="square" rtlCol="0">
            <a:spAutoFit/>
          </a:bodyPr>
          <a:lstStyle/>
          <a:p>
            <a:pPr defTabSz="0" eaLnBrk="1" hangingPunct="1">
              <a:defRPr/>
            </a:pPr>
            <a:r>
              <a:rPr lang="en-GB" dirty="0">
                <a:solidFill>
                  <a:srgbClr val="000000"/>
                </a:solidFill>
                <a:latin typeface="Aptos" panose="020B0004020202020204" pitchFamily="34" charset="0"/>
                <a:cs typeface="+mn-cs"/>
              </a:rPr>
              <a:t>We value your feedback! </a:t>
            </a:r>
          </a:p>
          <a:p>
            <a:pPr eaLnBrk="1" hangingPunct="1">
              <a:defRPr/>
            </a:pPr>
            <a:endParaRPr lang="en-GB" dirty="0">
              <a:solidFill>
                <a:srgbClr val="000000"/>
              </a:solidFill>
              <a:latin typeface="Aptos" panose="020B0004020202020204" pitchFamily="34" charset="0"/>
              <a:cs typeface="+mn-cs"/>
            </a:endParaRPr>
          </a:p>
          <a:p>
            <a:pPr eaLnBrk="1" hangingPunct="1">
              <a:defRPr/>
            </a:pPr>
            <a:r>
              <a:rPr lang="en-GB" dirty="0">
                <a:solidFill>
                  <a:srgbClr val="000000"/>
                </a:solidFill>
                <a:latin typeface="Aptos" panose="020B0004020202020204" pitchFamily="34" charset="0"/>
                <a:cs typeface="+mn-cs"/>
              </a:rPr>
              <a:t>Please take a moment to complete </a:t>
            </a:r>
          </a:p>
          <a:p>
            <a:pPr eaLnBrk="1" hangingPunct="1">
              <a:defRPr/>
            </a:pPr>
            <a:r>
              <a:rPr lang="en-GB" dirty="0">
                <a:solidFill>
                  <a:srgbClr val="000000"/>
                </a:solidFill>
                <a:latin typeface="Aptos" panose="020B0004020202020204" pitchFamily="34" charset="0"/>
                <a:cs typeface="+mn-cs"/>
              </a:rPr>
              <a:t>the session review.</a:t>
            </a:r>
          </a:p>
        </p:txBody>
      </p:sp>
      <p:sp>
        <p:nvSpPr>
          <p:cNvPr id="26" name="Rectangle 25">
            <a:extLst>
              <a:ext uri="{FF2B5EF4-FFF2-40B4-BE49-F238E27FC236}">
                <a16:creationId xmlns:a16="http://schemas.microsoft.com/office/drawing/2014/main" id="{AA3AC8DB-C28D-64FE-F18E-FE80BD6FD087}"/>
              </a:ext>
            </a:extLst>
          </p:cNvPr>
          <p:cNvSpPr/>
          <p:nvPr/>
        </p:nvSpPr>
        <p:spPr>
          <a:xfrm flipV="1">
            <a:off x="4702340" y="2502071"/>
            <a:ext cx="3268180" cy="86873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521C8F1B-4866-C0E6-D5CB-D2C49AEAE20B}"/>
              </a:ext>
            </a:extLst>
          </p:cNvPr>
          <p:cNvPicPr>
            <a:picLocks noChangeAspect="1"/>
          </p:cNvPicPr>
          <p:nvPr/>
        </p:nvPicPr>
        <p:blipFill>
          <a:blip r:embed="rId4"/>
          <a:stretch>
            <a:fillRect/>
          </a:stretch>
        </p:blipFill>
        <p:spPr>
          <a:xfrm>
            <a:off x="5352582" y="311373"/>
            <a:ext cx="5767792" cy="635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a:extLst>
              <a:ext uri="{FF2B5EF4-FFF2-40B4-BE49-F238E27FC236}">
                <a16:creationId xmlns:a16="http://schemas.microsoft.com/office/drawing/2014/main" id="{70B5102E-F5B6-6E0A-3B79-5CA44E26CB00}"/>
              </a:ext>
            </a:extLst>
          </p:cNvPr>
          <p:cNvPicPr>
            <a:picLocks noChangeAspect="1"/>
          </p:cNvPicPr>
          <p:nvPr/>
        </p:nvPicPr>
        <p:blipFill>
          <a:blip r:embed="rId5"/>
          <a:stretch>
            <a:fillRect/>
          </a:stretch>
        </p:blipFill>
        <p:spPr>
          <a:xfrm>
            <a:off x="12747650" y="348610"/>
            <a:ext cx="4329420" cy="635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81608002"/>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A0CD61-BB53-46C8-9E8C-5F6688150BF2}"/>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endParaRPr lang="en-GB" altLang="en-US" sz="3600" dirty="0">
              <a:solidFill>
                <a:srgbClr val="391C66"/>
              </a:solidFill>
              <a:latin typeface="Aptos Display" panose="020B0004020202020204" pitchFamily="34" charset="0"/>
              <a:ea typeface="ヒラギノ角ゴ Pro W3"/>
            </a:endParaRPr>
          </a:p>
        </p:txBody>
      </p:sp>
      <p:sp>
        <p:nvSpPr>
          <p:cNvPr id="2" name="RefTextBox123">
            <a:extLst>
              <a:ext uri="{FF2B5EF4-FFF2-40B4-BE49-F238E27FC236}">
                <a16:creationId xmlns:a16="http://schemas.microsoft.com/office/drawing/2014/main" id="{98C1EFF5-6C32-42EE-648F-41C7D99E7C0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pPr>
              <a:defRPr/>
            </a:pPr>
            <a:r>
              <a:rPr lang="en-GB" sz="800" dirty="0">
                <a:solidFill>
                  <a:srgbClr val="101012"/>
                </a:solidFill>
                <a:latin typeface="Bierstadt" panose="020B0004020202020204" pitchFamily="34" charset="0"/>
              </a:rPr>
              <a:t>211146986</a:t>
            </a:r>
          </a:p>
        </p:txBody>
      </p:sp>
      <p:sp>
        <p:nvSpPr>
          <p:cNvPr id="4" name="Rectangle 3">
            <a:extLst>
              <a:ext uri="{FF2B5EF4-FFF2-40B4-BE49-F238E27FC236}">
                <a16:creationId xmlns:a16="http://schemas.microsoft.com/office/drawing/2014/main" id="{097E468E-3AD8-480F-0E4A-4C9F173FD852}"/>
              </a:ext>
            </a:extLst>
          </p:cNvPr>
          <p:cNvSpPr/>
          <p:nvPr/>
        </p:nvSpPr>
        <p:spPr>
          <a:xfrm>
            <a:off x="689010" y="2390060"/>
            <a:ext cx="5772650" cy="1477328"/>
          </a:xfrm>
          <a:prstGeom prst="rect">
            <a:avLst/>
          </a:prstGeom>
        </p:spPr>
        <p:txBody>
          <a:bodyPr wrap="square">
            <a:spAutoFit/>
          </a:bodyPr>
          <a:lstStyle/>
          <a:p>
            <a:pPr eaLnBrk="1" hangingPunct="1">
              <a:defRPr/>
            </a:pPr>
            <a:r>
              <a:rPr lang="en-GB" b="1" dirty="0">
                <a:solidFill>
                  <a:srgbClr val="000000"/>
                </a:solidFill>
                <a:latin typeface="Aptos" panose="020B0004020202020204" pitchFamily="34" charset="0"/>
                <a:cs typeface="+mn-cs"/>
              </a:rPr>
              <a:t>Option 1: </a:t>
            </a:r>
            <a:r>
              <a:rPr lang="en-GB" dirty="0">
                <a:solidFill>
                  <a:srgbClr val="000000"/>
                </a:solidFill>
                <a:latin typeface="Aptos" panose="020B0004020202020204" pitchFamily="34" charset="0"/>
                <a:cs typeface="+mn-cs"/>
              </a:rPr>
              <a:t>Request a callback from </a:t>
            </a:r>
            <a:r>
              <a:rPr lang="en-GB" b="1" dirty="0">
                <a:solidFill>
                  <a:srgbClr val="000000"/>
                </a:solidFill>
                <a:latin typeface="Aptos" panose="020B0004020202020204" pitchFamily="34" charset="0"/>
                <a:cs typeface="+mn-cs"/>
              </a:rPr>
              <a:t>my wealth </a:t>
            </a:r>
            <a:r>
              <a:rPr lang="en-GB" dirty="0">
                <a:solidFill>
                  <a:srgbClr val="000000"/>
                </a:solidFill>
                <a:latin typeface="Aptos" panose="020B0004020202020204" pitchFamily="34" charset="0"/>
                <a:cs typeface="+mn-cs"/>
              </a:rPr>
              <a:t>to discuss your personal circumstances. </a:t>
            </a:r>
          </a:p>
          <a:p>
            <a:pPr eaLnBrk="1" hangingPunct="1">
              <a:defRPr/>
            </a:pPr>
            <a:endParaRPr lang="en-GB" b="1" dirty="0">
              <a:solidFill>
                <a:srgbClr val="000000"/>
              </a:solidFill>
              <a:latin typeface="Aptos" panose="020B0004020202020204" pitchFamily="34" charset="0"/>
              <a:cs typeface="+mn-cs"/>
            </a:endParaRPr>
          </a:p>
          <a:p>
            <a:pPr eaLnBrk="1" hangingPunct="1">
              <a:defRPr/>
            </a:pPr>
            <a:r>
              <a:rPr lang="en-GB" b="1" dirty="0">
                <a:solidFill>
                  <a:srgbClr val="000000"/>
                </a:solidFill>
                <a:latin typeface="Aptos" panose="020B0004020202020204" pitchFamily="34" charset="0"/>
                <a:cs typeface="+mn-cs"/>
              </a:rPr>
              <a:t>Option 2: </a:t>
            </a:r>
            <a:r>
              <a:rPr lang="en-GB" dirty="0">
                <a:solidFill>
                  <a:srgbClr val="000000"/>
                </a:solidFill>
                <a:latin typeface="Aptos" panose="020B0004020202020204" pitchFamily="34" charset="0"/>
                <a:cs typeface="+mn-cs"/>
              </a:rPr>
              <a:t>Receive information about </a:t>
            </a:r>
            <a:r>
              <a:rPr lang="en-GB" b="1" dirty="0">
                <a:solidFill>
                  <a:srgbClr val="000000"/>
                </a:solidFill>
                <a:latin typeface="Aptos" panose="020B0004020202020204" pitchFamily="34" charset="0"/>
                <a:cs typeface="+mn-cs"/>
              </a:rPr>
              <a:t>my wealth </a:t>
            </a:r>
            <a:r>
              <a:rPr lang="en-GB" dirty="0">
                <a:solidFill>
                  <a:srgbClr val="000000"/>
                </a:solidFill>
                <a:latin typeface="Aptos" panose="020B0004020202020204" pitchFamily="34" charset="0"/>
                <a:cs typeface="+mn-cs"/>
              </a:rPr>
              <a:t>services. </a:t>
            </a:r>
            <a:endParaRPr lang="en-GB" sz="1400" dirty="0">
              <a:solidFill>
                <a:srgbClr val="000000"/>
              </a:solidFill>
              <a:latin typeface="Aptos" panose="020B0004020202020204" pitchFamily="34" charset="0"/>
              <a:cs typeface="+mn-cs"/>
            </a:endParaRPr>
          </a:p>
        </p:txBody>
      </p:sp>
      <p:sp>
        <p:nvSpPr>
          <p:cNvPr id="5" name="Title 1">
            <a:extLst>
              <a:ext uri="{FF2B5EF4-FFF2-40B4-BE49-F238E27FC236}">
                <a16:creationId xmlns:a16="http://schemas.microsoft.com/office/drawing/2014/main" id="{AA5F7261-912C-3127-0357-9DBD9CB066FE}"/>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Next steps</a:t>
            </a:r>
          </a:p>
        </p:txBody>
      </p:sp>
      <p:pic>
        <p:nvPicPr>
          <p:cNvPr id="7" name="mywealthlogo2023" descr="Logo, company name&#10;&#10;Description automatically generated">
            <a:extLst>
              <a:ext uri="{FF2B5EF4-FFF2-40B4-BE49-F238E27FC236}">
                <a16:creationId xmlns:a16="http://schemas.microsoft.com/office/drawing/2014/main" id="{EA4378BF-61CD-FDC7-5372-F070205C0B09}"/>
              </a:ext>
            </a:extLst>
          </p:cNvPr>
          <p:cNvPicPr>
            <a:picLocks noChangeAspect="1"/>
          </p:cNvPicPr>
          <p:nvPr/>
        </p:nvPicPr>
        <p:blipFill>
          <a:blip r:embed="rId4"/>
          <a:stretch>
            <a:fillRect/>
          </a:stretch>
        </p:blipFill>
        <p:spPr>
          <a:xfrm>
            <a:off x="802800" y="4287941"/>
            <a:ext cx="2188326" cy="536899"/>
          </a:xfrm>
          <a:prstGeom prst="rect">
            <a:avLst/>
          </a:prstGeom>
        </p:spPr>
      </p:pic>
      <p:sp>
        <p:nvSpPr>
          <p:cNvPr id="9" name="Rectangle 8">
            <a:extLst>
              <a:ext uri="{FF2B5EF4-FFF2-40B4-BE49-F238E27FC236}">
                <a16:creationId xmlns:a16="http://schemas.microsoft.com/office/drawing/2014/main" id="{CAB85CD1-798B-C668-B968-D616401B269C}"/>
              </a:ext>
            </a:extLst>
          </p:cNvPr>
          <p:cNvSpPr/>
          <p:nvPr/>
        </p:nvSpPr>
        <p:spPr>
          <a:xfrm>
            <a:off x="689010" y="1523358"/>
            <a:ext cx="6006758" cy="646331"/>
          </a:xfrm>
          <a:prstGeom prst="rect">
            <a:avLst/>
          </a:prstGeom>
        </p:spPr>
        <p:txBody>
          <a:bodyPr wrap="square">
            <a:spAutoFit/>
          </a:bodyPr>
          <a:lstStyle/>
          <a:p>
            <a:pPr eaLnBrk="1" hangingPunct="1">
              <a:defRPr/>
            </a:pPr>
            <a:r>
              <a:rPr lang="en-GB" dirty="0">
                <a:solidFill>
                  <a:srgbClr val="000000"/>
                </a:solidFill>
                <a:latin typeface="Aptos" panose="020B0004020202020204" pitchFamily="34" charset="0"/>
                <a:cs typeface="+mn-cs"/>
              </a:rPr>
              <a:t>To take the next steps, speak to a personal financial coach at </a:t>
            </a:r>
            <a:r>
              <a:rPr lang="en-GB" b="1" dirty="0">
                <a:solidFill>
                  <a:srgbClr val="000000"/>
                </a:solidFill>
                <a:latin typeface="Aptos" panose="020B0004020202020204" pitchFamily="34" charset="0"/>
              </a:rPr>
              <a:t>my </a:t>
            </a:r>
            <a:r>
              <a:rPr lang="en-GB" b="1" dirty="0">
                <a:solidFill>
                  <a:srgbClr val="000000"/>
                </a:solidFill>
                <a:latin typeface="Aptos" panose="020B0004020202020204" pitchFamily="34" charset="0"/>
                <a:cs typeface="+mn-cs"/>
              </a:rPr>
              <a:t>wealth</a:t>
            </a:r>
            <a:endParaRPr lang="en-GB" sz="1400" dirty="0">
              <a:solidFill>
                <a:srgbClr val="000000"/>
              </a:solidFill>
              <a:latin typeface="Aptos" panose="020B0004020202020204" pitchFamily="34" charset="0"/>
              <a:cs typeface="+mn-cs"/>
            </a:endParaRPr>
          </a:p>
        </p:txBody>
      </p:sp>
      <p:pic>
        <p:nvPicPr>
          <p:cNvPr id="15" name="Picture 14">
            <a:extLst>
              <a:ext uri="{FF2B5EF4-FFF2-40B4-BE49-F238E27FC236}">
                <a16:creationId xmlns:a16="http://schemas.microsoft.com/office/drawing/2014/main" id="{54B77389-B619-5242-F709-4F57DF3CA2D9}"/>
              </a:ext>
            </a:extLst>
          </p:cNvPr>
          <p:cNvPicPr>
            <a:picLocks noChangeAspect="1"/>
          </p:cNvPicPr>
          <p:nvPr/>
        </p:nvPicPr>
        <p:blipFill>
          <a:blip r:embed="rId5"/>
          <a:stretch>
            <a:fillRect/>
          </a:stretch>
        </p:blipFill>
        <p:spPr>
          <a:xfrm>
            <a:off x="7058830" y="348610"/>
            <a:ext cx="4329420" cy="6351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492761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58B-5916-14CC-11C3-223A8AC4779C}"/>
              </a:ext>
            </a:extLst>
          </p:cNvPr>
          <p:cNvSpPr txBox="1">
            <a:spLocks/>
          </p:cNvSpPr>
          <p:nvPr/>
        </p:nvSpPr>
        <p:spPr>
          <a:xfrm>
            <a:off x="802800" y="1059680"/>
            <a:ext cx="10585450" cy="525280"/>
          </a:xfrm>
          <a:prstGeom prst="rect">
            <a:avLst/>
          </a:prstGeom>
        </p:spPr>
        <p:txBody>
          <a:bodyPr lIns="0" tIns="0" rIns="0" bIns="0" anchor="ctr">
            <a:noAutofit/>
          </a:bodyPr>
          <a:lstStyle>
            <a:lvl1pPr algn="l" defTabSz="457200" rtl="0" eaLnBrk="0" fontAlgn="base" hangingPunct="0">
              <a:spcBef>
                <a:spcPct val="0"/>
              </a:spcBef>
              <a:spcAft>
                <a:spcPct val="0"/>
              </a:spcAft>
              <a:defRPr sz="4400" kern="1200">
                <a:solidFill>
                  <a:schemeClr val="tx1"/>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chemeClr val="tx1"/>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eaLnBrk="1" hangingPunct="1">
              <a:defRPr/>
            </a:pPr>
            <a:r>
              <a:rPr lang="en-GB" altLang="en-US" sz="3600">
                <a:solidFill>
                  <a:srgbClr val="391C66"/>
                </a:solidFill>
                <a:latin typeface="Aptos Display" panose="020B0004020202020204" pitchFamily="34" charset="0"/>
                <a:ea typeface="ヒラギノ角ゴ Pro W3"/>
              </a:rPr>
              <a:t>Your feedback</a:t>
            </a:r>
            <a:endParaRPr lang="en-GB" altLang="en-US" sz="3600" dirty="0">
              <a:solidFill>
                <a:srgbClr val="391C66"/>
              </a:solidFill>
              <a:latin typeface="Aptos Display" panose="020B0004020202020204" pitchFamily="34" charset="0"/>
              <a:ea typeface="ヒラギノ角ゴ Pro W3"/>
            </a:endParaRPr>
          </a:p>
        </p:txBody>
      </p:sp>
      <p:grpSp>
        <p:nvGrpSpPr>
          <p:cNvPr id="136" name="Graphic 3" descr="Laptop with phone and calculator">
            <a:extLst>
              <a:ext uri="{FF2B5EF4-FFF2-40B4-BE49-F238E27FC236}">
                <a16:creationId xmlns:a16="http://schemas.microsoft.com/office/drawing/2014/main" id="{FFFD669E-9DD4-14B3-2D83-7D5C8F2E36F1}"/>
              </a:ext>
            </a:extLst>
          </p:cNvPr>
          <p:cNvGrpSpPr/>
          <p:nvPr/>
        </p:nvGrpSpPr>
        <p:grpSpPr>
          <a:xfrm>
            <a:off x="2496110" y="2259429"/>
            <a:ext cx="1962791" cy="3811296"/>
            <a:chOff x="7626833" y="3907631"/>
            <a:chExt cx="795035" cy="1543778"/>
          </a:xfrm>
        </p:grpSpPr>
        <p:sp>
          <p:nvSpPr>
            <p:cNvPr id="137" name="Freeform: Shape 136">
              <a:extLst>
                <a:ext uri="{FF2B5EF4-FFF2-40B4-BE49-F238E27FC236}">
                  <a16:creationId xmlns:a16="http://schemas.microsoft.com/office/drawing/2014/main" id="{1C0440EC-A111-1699-A5D2-FB8090DC74B9}"/>
                </a:ext>
              </a:extLst>
            </p:cNvPr>
            <p:cNvSpPr/>
            <p:nvPr/>
          </p:nvSpPr>
          <p:spPr>
            <a:xfrm>
              <a:off x="7626833" y="3907631"/>
              <a:ext cx="795035" cy="1543778"/>
            </a:xfrm>
            <a:custGeom>
              <a:avLst/>
              <a:gdLst>
                <a:gd name="connsiteX0" fmla="*/ 795035 w 795035"/>
                <a:gd name="connsiteY0" fmla="*/ 114300 h 1543778"/>
                <a:gd name="connsiteX1" fmla="*/ 680735 w 795035"/>
                <a:gd name="connsiteY1" fmla="*/ 0 h 1543778"/>
                <a:gd name="connsiteX2" fmla="*/ 114300 w 795035"/>
                <a:gd name="connsiteY2" fmla="*/ 0 h 1543778"/>
                <a:gd name="connsiteX3" fmla="*/ 0 w 795035"/>
                <a:gd name="connsiteY3" fmla="*/ 114300 h 1543778"/>
                <a:gd name="connsiteX4" fmla="*/ 0 w 795035"/>
                <a:gd name="connsiteY4" fmla="*/ 1429479 h 1543778"/>
                <a:gd name="connsiteX5" fmla="*/ 114300 w 795035"/>
                <a:gd name="connsiteY5" fmla="*/ 1543779 h 1543778"/>
                <a:gd name="connsiteX6" fmla="*/ 680735 w 795035"/>
                <a:gd name="connsiteY6" fmla="*/ 1543779 h 1543778"/>
                <a:gd name="connsiteX7" fmla="*/ 795035 w 795035"/>
                <a:gd name="connsiteY7" fmla="*/ 1429479 h 1543778"/>
                <a:gd name="connsiteX8" fmla="*/ 795035 w 795035"/>
                <a:gd name="connsiteY8" fmla="*/ 114300 h 154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35" h="1543778">
                  <a:moveTo>
                    <a:pt x="795035" y="114300"/>
                  </a:moveTo>
                  <a:cubicBezTo>
                    <a:pt x="795035" y="51171"/>
                    <a:pt x="743865" y="0"/>
                    <a:pt x="680735" y="0"/>
                  </a:cubicBezTo>
                  <a:lnTo>
                    <a:pt x="114300" y="0"/>
                  </a:lnTo>
                  <a:cubicBezTo>
                    <a:pt x="51171" y="0"/>
                    <a:pt x="0" y="51171"/>
                    <a:pt x="0" y="114300"/>
                  </a:cubicBezTo>
                  <a:lnTo>
                    <a:pt x="0" y="1429479"/>
                  </a:lnTo>
                  <a:cubicBezTo>
                    <a:pt x="0" y="1492608"/>
                    <a:pt x="51171" y="1543779"/>
                    <a:pt x="114300" y="1543779"/>
                  </a:cubicBezTo>
                  <a:lnTo>
                    <a:pt x="680735" y="1543779"/>
                  </a:lnTo>
                  <a:cubicBezTo>
                    <a:pt x="743865" y="1543779"/>
                    <a:pt x="795035" y="1492608"/>
                    <a:pt x="795035" y="1429479"/>
                  </a:cubicBezTo>
                  <a:lnTo>
                    <a:pt x="795035" y="114300"/>
                  </a:lnTo>
                  <a:close/>
                </a:path>
              </a:pathLst>
            </a:custGeom>
            <a:solidFill>
              <a:srgbClr val="093244"/>
            </a:solidFill>
            <a:ln w="7144" cap="flat">
              <a:noFill/>
              <a:prstDash val="solid"/>
              <a:miter/>
            </a:ln>
          </p:spPr>
          <p:txBody>
            <a:bodyPr rtlCol="0" anchor="ctr"/>
            <a:lstStyle/>
            <a:p>
              <a:endParaRPr lang="en-GB" dirty="0"/>
            </a:p>
          </p:txBody>
        </p:sp>
        <p:sp>
          <p:nvSpPr>
            <p:cNvPr id="138" name="Freeform: Shape 137">
              <a:extLst>
                <a:ext uri="{FF2B5EF4-FFF2-40B4-BE49-F238E27FC236}">
                  <a16:creationId xmlns:a16="http://schemas.microsoft.com/office/drawing/2014/main" id="{F805720E-27D3-0CDD-86C9-8354C8FD87C0}"/>
                </a:ext>
              </a:extLst>
            </p:cNvPr>
            <p:cNvSpPr/>
            <p:nvPr/>
          </p:nvSpPr>
          <p:spPr>
            <a:xfrm>
              <a:off x="7666589" y="3944078"/>
              <a:ext cx="715532" cy="1465340"/>
            </a:xfrm>
            <a:custGeom>
              <a:avLst/>
              <a:gdLst>
                <a:gd name="connsiteX0" fmla="*/ 633365 w 715532"/>
                <a:gd name="connsiteY0" fmla="*/ 0 h 1465340"/>
                <a:gd name="connsiteX1" fmla="*/ 518500 w 715532"/>
                <a:gd name="connsiteY1" fmla="*/ 0 h 1465340"/>
                <a:gd name="connsiteX2" fmla="*/ 493497 w 715532"/>
                <a:gd name="connsiteY2" fmla="*/ 25003 h 1465340"/>
                <a:gd name="connsiteX3" fmla="*/ 493497 w 715532"/>
                <a:gd name="connsiteY3" fmla="*/ 25003 h 1465340"/>
                <a:gd name="connsiteX4" fmla="*/ 468494 w 715532"/>
                <a:gd name="connsiteY4" fmla="*/ 50006 h 1465340"/>
                <a:gd name="connsiteX5" fmla="*/ 247038 w 715532"/>
                <a:gd name="connsiteY5" fmla="*/ 50006 h 1465340"/>
                <a:gd name="connsiteX6" fmla="*/ 222035 w 715532"/>
                <a:gd name="connsiteY6" fmla="*/ 25003 h 1465340"/>
                <a:gd name="connsiteX7" fmla="*/ 222035 w 715532"/>
                <a:gd name="connsiteY7" fmla="*/ 25003 h 1465340"/>
                <a:gd name="connsiteX8" fmla="*/ 197032 w 715532"/>
                <a:gd name="connsiteY8" fmla="*/ 0 h 1465340"/>
                <a:gd name="connsiteX9" fmla="*/ 82168 w 715532"/>
                <a:gd name="connsiteY9" fmla="*/ 0 h 1465340"/>
                <a:gd name="connsiteX10" fmla="*/ 0 w 715532"/>
                <a:gd name="connsiteY10" fmla="*/ 82168 h 1465340"/>
                <a:gd name="connsiteX11" fmla="*/ 0 w 715532"/>
                <a:gd name="connsiteY11" fmla="*/ 1264444 h 1465340"/>
                <a:gd name="connsiteX12" fmla="*/ 0 w 715532"/>
                <a:gd name="connsiteY12" fmla="*/ 1383173 h 1465340"/>
                <a:gd name="connsiteX13" fmla="*/ 82168 w 715532"/>
                <a:gd name="connsiteY13" fmla="*/ 1465340 h 1465340"/>
                <a:gd name="connsiteX14" fmla="*/ 633365 w 715532"/>
                <a:gd name="connsiteY14" fmla="*/ 1465340 h 1465340"/>
                <a:gd name="connsiteX15" fmla="*/ 715533 w 715532"/>
                <a:gd name="connsiteY15" fmla="*/ 1383173 h 1465340"/>
                <a:gd name="connsiteX16" fmla="*/ 715533 w 715532"/>
                <a:gd name="connsiteY16" fmla="*/ 1264444 h 1465340"/>
                <a:gd name="connsiteX17" fmla="*/ 715533 w 715532"/>
                <a:gd name="connsiteY17" fmla="*/ 82168 h 1465340"/>
                <a:gd name="connsiteX18" fmla="*/ 633365 w 715532"/>
                <a:gd name="connsiteY18" fmla="*/ 0 h 146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5532" h="1465340">
                  <a:moveTo>
                    <a:pt x="633365" y="0"/>
                  </a:moveTo>
                  <a:lnTo>
                    <a:pt x="518500" y="0"/>
                  </a:lnTo>
                  <a:cubicBezTo>
                    <a:pt x="504692" y="0"/>
                    <a:pt x="493497" y="11194"/>
                    <a:pt x="493497" y="25003"/>
                  </a:cubicBezTo>
                  <a:lnTo>
                    <a:pt x="493497" y="25003"/>
                  </a:lnTo>
                  <a:cubicBezTo>
                    <a:pt x="493497" y="38812"/>
                    <a:pt x="482303" y="50006"/>
                    <a:pt x="468494" y="50006"/>
                  </a:cubicBezTo>
                  <a:lnTo>
                    <a:pt x="247038" y="50006"/>
                  </a:lnTo>
                  <a:cubicBezTo>
                    <a:pt x="233229" y="50006"/>
                    <a:pt x="222035" y="38812"/>
                    <a:pt x="222035" y="25003"/>
                  </a:cubicBezTo>
                  <a:lnTo>
                    <a:pt x="222035" y="25003"/>
                  </a:lnTo>
                  <a:cubicBezTo>
                    <a:pt x="222035" y="11194"/>
                    <a:pt x="210841" y="0"/>
                    <a:pt x="197032" y="0"/>
                  </a:cubicBezTo>
                  <a:lnTo>
                    <a:pt x="82168" y="0"/>
                  </a:lnTo>
                  <a:cubicBezTo>
                    <a:pt x="36790" y="0"/>
                    <a:pt x="0" y="36783"/>
                    <a:pt x="0" y="82168"/>
                  </a:cubicBezTo>
                  <a:lnTo>
                    <a:pt x="0" y="1264444"/>
                  </a:lnTo>
                  <a:lnTo>
                    <a:pt x="0" y="1383173"/>
                  </a:lnTo>
                  <a:cubicBezTo>
                    <a:pt x="0" y="1428550"/>
                    <a:pt x="36784" y="1465340"/>
                    <a:pt x="82168" y="1465340"/>
                  </a:cubicBezTo>
                  <a:lnTo>
                    <a:pt x="633365" y="1465340"/>
                  </a:lnTo>
                  <a:cubicBezTo>
                    <a:pt x="678742" y="1465340"/>
                    <a:pt x="715533" y="1428557"/>
                    <a:pt x="715533" y="1383173"/>
                  </a:cubicBezTo>
                  <a:lnTo>
                    <a:pt x="715533" y="1264444"/>
                  </a:lnTo>
                  <a:lnTo>
                    <a:pt x="715533" y="82168"/>
                  </a:lnTo>
                  <a:cubicBezTo>
                    <a:pt x="715525" y="36790"/>
                    <a:pt x="678742" y="0"/>
                    <a:pt x="633365" y="0"/>
                  </a:cubicBezTo>
                  <a:close/>
                </a:path>
              </a:pathLst>
            </a:custGeom>
            <a:solidFill>
              <a:schemeClr val="bg1"/>
            </a:solidFill>
            <a:ln w="7144"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ABA12833-B75C-FBA3-5A54-1822AFD996A7}"/>
                </a:ext>
              </a:extLst>
            </p:cNvPr>
            <p:cNvSpPr/>
            <p:nvPr/>
          </p:nvSpPr>
          <p:spPr>
            <a:xfrm>
              <a:off x="7666445" y="4194080"/>
              <a:ext cx="715803" cy="1215574"/>
            </a:xfrm>
            <a:custGeom>
              <a:avLst/>
              <a:gdLst>
                <a:gd name="connsiteX0" fmla="*/ 0 w 715803"/>
                <a:gd name="connsiteY0" fmla="*/ 715719 h 1215574"/>
                <a:gd name="connsiteX1" fmla="*/ 0 w 715803"/>
                <a:gd name="connsiteY1" fmla="*/ 1014600 h 1215574"/>
                <a:gd name="connsiteX2" fmla="*/ 0 w 715803"/>
                <a:gd name="connsiteY2" fmla="*/ 1133379 h 1215574"/>
                <a:gd name="connsiteX3" fmla="*/ 82196 w 715803"/>
                <a:gd name="connsiteY3" fmla="*/ 1215575 h 1215574"/>
                <a:gd name="connsiteX4" fmla="*/ 633608 w 715803"/>
                <a:gd name="connsiteY4" fmla="*/ 1215575 h 1215574"/>
                <a:gd name="connsiteX5" fmla="*/ 715803 w 715803"/>
                <a:gd name="connsiteY5" fmla="*/ 1133379 h 1215574"/>
                <a:gd name="connsiteX6" fmla="*/ 715803 w 715803"/>
                <a:gd name="connsiteY6" fmla="*/ 1014600 h 1215574"/>
                <a:gd name="connsiteX7" fmla="*/ 715803 w 715803"/>
                <a:gd name="connsiteY7" fmla="*/ 87 h 1215574"/>
                <a:gd name="connsiteX8" fmla="*/ 715682 w 715803"/>
                <a:gd name="connsiteY8" fmla="*/ 37 h 1215574"/>
                <a:gd name="connsiteX9" fmla="*/ 0 w 715803"/>
                <a:gd name="connsiteY9" fmla="*/ 715719 h 1215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803" h="1215574">
                  <a:moveTo>
                    <a:pt x="0" y="715719"/>
                  </a:moveTo>
                  <a:lnTo>
                    <a:pt x="0" y="1014600"/>
                  </a:lnTo>
                  <a:lnTo>
                    <a:pt x="0" y="1133379"/>
                  </a:lnTo>
                  <a:cubicBezTo>
                    <a:pt x="0" y="1178777"/>
                    <a:pt x="36797" y="1215575"/>
                    <a:pt x="82196" y="1215575"/>
                  </a:cubicBezTo>
                  <a:lnTo>
                    <a:pt x="633608" y="1215575"/>
                  </a:lnTo>
                  <a:cubicBezTo>
                    <a:pt x="678999" y="1215575"/>
                    <a:pt x="715803" y="1178777"/>
                    <a:pt x="715803" y="1133379"/>
                  </a:cubicBezTo>
                  <a:lnTo>
                    <a:pt x="715803" y="1014600"/>
                  </a:lnTo>
                  <a:lnTo>
                    <a:pt x="715803" y="87"/>
                  </a:lnTo>
                  <a:cubicBezTo>
                    <a:pt x="715803" y="-6"/>
                    <a:pt x="715746" y="-27"/>
                    <a:pt x="715682" y="37"/>
                  </a:cubicBezTo>
                  <a:lnTo>
                    <a:pt x="0" y="715719"/>
                  </a:lnTo>
                  <a:close/>
                </a:path>
              </a:pathLst>
            </a:custGeom>
            <a:solidFill>
              <a:schemeClr val="bg1"/>
            </a:solidFill>
            <a:ln w="7144" cap="flat">
              <a:noFill/>
              <a:prstDash val="solid"/>
              <a:miter/>
            </a:ln>
          </p:spPr>
          <p:txBody>
            <a:bodyPr rtlCol="0" anchor="ctr"/>
            <a:lstStyle/>
            <a:p>
              <a:endParaRPr lang="en-GB" dirty="0"/>
            </a:p>
          </p:txBody>
        </p:sp>
        <p:sp>
          <p:nvSpPr>
            <p:cNvPr id="140" name="Freeform: Shape 139">
              <a:extLst>
                <a:ext uri="{FF2B5EF4-FFF2-40B4-BE49-F238E27FC236}">
                  <a16:creationId xmlns:a16="http://schemas.microsoft.com/office/drawing/2014/main" id="{38772E58-391A-22B3-7A2A-4C876C543AF2}"/>
                </a:ext>
              </a:extLst>
            </p:cNvPr>
            <p:cNvSpPr/>
            <p:nvPr/>
          </p:nvSpPr>
          <p:spPr>
            <a:xfrm>
              <a:off x="7812571" y="5187057"/>
              <a:ext cx="414337" cy="42862"/>
            </a:xfrm>
            <a:custGeom>
              <a:avLst/>
              <a:gdLst>
                <a:gd name="connsiteX0" fmla="*/ 392906 w 414337"/>
                <a:gd name="connsiteY0" fmla="*/ 42863 h 42862"/>
                <a:gd name="connsiteX1" fmla="*/ 21431 w 414337"/>
                <a:gd name="connsiteY1" fmla="*/ 42863 h 42862"/>
                <a:gd name="connsiteX2" fmla="*/ 0 w 414337"/>
                <a:gd name="connsiteY2" fmla="*/ 21431 h 42862"/>
                <a:gd name="connsiteX3" fmla="*/ 21431 w 414337"/>
                <a:gd name="connsiteY3" fmla="*/ 0 h 42862"/>
                <a:gd name="connsiteX4" fmla="*/ 392906 w 414337"/>
                <a:gd name="connsiteY4" fmla="*/ 0 h 42862"/>
                <a:gd name="connsiteX5" fmla="*/ 414338 w 414337"/>
                <a:gd name="connsiteY5" fmla="*/ 21431 h 42862"/>
                <a:gd name="connsiteX6" fmla="*/ 392906 w 414337"/>
                <a:gd name="connsiteY6" fmla="*/ 42863 h 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337" h="42862">
                  <a:moveTo>
                    <a:pt x="392906" y="42863"/>
                  </a:moveTo>
                  <a:lnTo>
                    <a:pt x="21431" y="42863"/>
                  </a:lnTo>
                  <a:cubicBezTo>
                    <a:pt x="9594" y="42863"/>
                    <a:pt x="0" y="33268"/>
                    <a:pt x="0" y="21431"/>
                  </a:cubicBezTo>
                  <a:cubicBezTo>
                    <a:pt x="0" y="9594"/>
                    <a:pt x="9594" y="0"/>
                    <a:pt x="21431" y="0"/>
                  </a:cubicBezTo>
                  <a:lnTo>
                    <a:pt x="392906" y="0"/>
                  </a:lnTo>
                  <a:cubicBezTo>
                    <a:pt x="404744" y="0"/>
                    <a:pt x="414338" y="9594"/>
                    <a:pt x="414338" y="21431"/>
                  </a:cubicBezTo>
                  <a:cubicBezTo>
                    <a:pt x="414338" y="33268"/>
                    <a:pt x="404744" y="42863"/>
                    <a:pt x="392906" y="42863"/>
                  </a:cubicBezTo>
                  <a:close/>
                </a:path>
              </a:pathLst>
            </a:custGeom>
            <a:solidFill>
              <a:srgbClr val="FFFFFF"/>
            </a:solidFill>
            <a:ln w="7144" cap="flat">
              <a:noFill/>
              <a:prstDash val="solid"/>
              <a:miter/>
            </a:ln>
          </p:spPr>
          <p:txBody>
            <a:bodyPr rtlCol="0" anchor="ctr"/>
            <a:lstStyle/>
            <a:p>
              <a:endParaRPr lang="en-GB"/>
            </a:p>
          </p:txBody>
        </p:sp>
      </p:grpSp>
      <p:pic>
        <p:nvPicPr>
          <p:cNvPr id="184" name="Picture 183">
            <a:extLst>
              <a:ext uri="{FF2B5EF4-FFF2-40B4-BE49-F238E27FC236}">
                <a16:creationId xmlns:a16="http://schemas.microsoft.com/office/drawing/2014/main" id="{CF7B31B8-1E95-C930-9933-22AC7778A840}"/>
              </a:ext>
            </a:extLst>
          </p:cNvPr>
          <p:cNvPicPr>
            <a:picLocks noChangeAspect="1"/>
          </p:cNvPicPr>
          <p:nvPr/>
        </p:nvPicPr>
        <p:blipFill>
          <a:blip r:embed="rId4"/>
          <a:stretch>
            <a:fillRect/>
          </a:stretch>
        </p:blipFill>
        <p:spPr>
          <a:xfrm>
            <a:off x="3297685" y="4760271"/>
            <a:ext cx="422192" cy="419648"/>
          </a:xfrm>
          <a:prstGeom prst="rect">
            <a:avLst/>
          </a:prstGeom>
        </p:spPr>
      </p:pic>
      <p:sp>
        <p:nvSpPr>
          <p:cNvPr id="185" name="Rectangle 184">
            <a:extLst>
              <a:ext uri="{FF2B5EF4-FFF2-40B4-BE49-F238E27FC236}">
                <a16:creationId xmlns:a16="http://schemas.microsoft.com/office/drawing/2014/main" id="{72FF99C3-87A9-1823-9FF6-C8656DF1615A}"/>
              </a:ext>
            </a:extLst>
          </p:cNvPr>
          <p:cNvSpPr/>
          <p:nvPr/>
        </p:nvSpPr>
        <p:spPr>
          <a:xfrm>
            <a:off x="2892712" y="3297557"/>
            <a:ext cx="1169571" cy="1169571"/>
          </a:xfrm>
          <a:prstGeom prst="rect">
            <a:avLst/>
          </a:prstGeom>
          <a:noFill/>
          <a:ln w="28575">
            <a:solidFill>
              <a:srgbClr val="0932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id="{5ABF5D5E-906C-0CE9-F738-B95E0ABF7826}"/>
              </a:ext>
            </a:extLst>
          </p:cNvPr>
          <p:cNvSpPr/>
          <p:nvPr/>
        </p:nvSpPr>
        <p:spPr>
          <a:xfrm>
            <a:off x="3265204" y="3194471"/>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15ADCB6B-7319-19E8-8A44-38468B4F56AC}"/>
              </a:ext>
            </a:extLst>
          </p:cNvPr>
          <p:cNvSpPr/>
          <p:nvPr/>
        </p:nvSpPr>
        <p:spPr>
          <a:xfrm>
            <a:off x="3265204" y="4366232"/>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B1DD9C1A-8F3C-3DFE-8594-35593EC89BB6}"/>
              </a:ext>
            </a:extLst>
          </p:cNvPr>
          <p:cNvSpPr/>
          <p:nvPr/>
        </p:nvSpPr>
        <p:spPr>
          <a:xfrm rot="5400000">
            <a:off x="3836119" y="3776196"/>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Rectangle 188">
            <a:extLst>
              <a:ext uri="{FF2B5EF4-FFF2-40B4-BE49-F238E27FC236}">
                <a16:creationId xmlns:a16="http://schemas.microsoft.com/office/drawing/2014/main" id="{CE3BC798-8DC1-D018-87D7-6FB8F813CA0D}"/>
              </a:ext>
            </a:extLst>
          </p:cNvPr>
          <p:cNvSpPr/>
          <p:nvPr/>
        </p:nvSpPr>
        <p:spPr>
          <a:xfrm rot="5400000">
            <a:off x="2680102" y="3776197"/>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a:extLst>
              <a:ext uri="{FF2B5EF4-FFF2-40B4-BE49-F238E27FC236}">
                <a16:creationId xmlns:a16="http://schemas.microsoft.com/office/drawing/2014/main" id="{35399B3A-BA4C-BAC2-52C1-FB170B0BE197}"/>
              </a:ext>
            </a:extLst>
          </p:cNvPr>
          <p:cNvSpPr txBox="1"/>
          <p:nvPr/>
        </p:nvSpPr>
        <p:spPr>
          <a:xfrm>
            <a:off x="2596805" y="2886282"/>
            <a:ext cx="1862254" cy="338554"/>
          </a:xfrm>
          <a:prstGeom prst="rect">
            <a:avLst/>
          </a:prstGeom>
          <a:noFill/>
        </p:spPr>
        <p:txBody>
          <a:bodyPr wrap="square" rtlCol="0">
            <a:spAutoFit/>
          </a:bodyPr>
          <a:lstStyle/>
          <a:p>
            <a:pPr algn="ctr"/>
            <a:r>
              <a:rPr lang="en-GB" sz="1600" b="1" dirty="0">
                <a:solidFill>
                  <a:srgbClr val="093244"/>
                </a:solidFill>
              </a:rPr>
              <a:t>Scan QR code</a:t>
            </a:r>
          </a:p>
        </p:txBody>
      </p:sp>
      <p:sp>
        <p:nvSpPr>
          <p:cNvPr id="192" name="Arrow: Right 191">
            <a:extLst>
              <a:ext uri="{FF2B5EF4-FFF2-40B4-BE49-F238E27FC236}">
                <a16:creationId xmlns:a16="http://schemas.microsoft.com/office/drawing/2014/main" id="{3B38A50F-C67E-9C16-6574-C2BCBC4D9C00}"/>
              </a:ext>
            </a:extLst>
          </p:cNvPr>
          <p:cNvSpPr/>
          <p:nvPr/>
        </p:nvSpPr>
        <p:spPr>
          <a:xfrm>
            <a:off x="5058611" y="3805102"/>
            <a:ext cx="869796" cy="696183"/>
          </a:xfrm>
          <a:prstGeom prst="rightArrow">
            <a:avLst/>
          </a:prstGeom>
          <a:solidFill>
            <a:srgbClr val="0932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9" name="Group 198">
            <a:extLst>
              <a:ext uri="{FF2B5EF4-FFF2-40B4-BE49-F238E27FC236}">
                <a16:creationId xmlns:a16="http://schemas.microsoft.com/office/drawing/2014/main" id="{CA57D51B-D23C-A073-9957-D5425F9434E5}"/>
              </a:ext>
            </a:extLst>
          </p:cNvPr>
          <p:cNvGrpSpPr/>
          <p:nvPr/>
        </p:nvGrpSpPr>
        <p:grpSpPr>
          <a:xfrm>
            <a:off x="6223683" y="2186217"/>
            <a:ext cx="3912698" cy="3957719"/>
            <a:chOff x="7487788" y="3194471"/>
            <a:chExt cx="1368310" cy="1384054"/>
          </a:xfrm>
        </p:grpSpPr>
        <p:sp>
          <p:nvSpPr>
            <p:cNvPr id="194" name="Rectangle 193">
              <a:extLst>
                <a:ext uri="{FF2B5EF4-FFF2-40B4-BE49-F238E27FC236}">
                  <a16:creationId xmlns:a16="http://schemas.microsoft.com/office/drawing/2014/main" id="{D91FD1C6-EFCC-6966-7675-B671E62E3A4A}"/>
                </a:ext>
              </a:extLst>
            </p:cNvPr>
            <p:cNvSpPr/>
            <p:nvPr/>
          </p:nvSpPr>
          <p:spPr>
            <a:xfrm>
              <a:off x="7594252" y="3297557"/>
              <a:ext cx="1169571" cy="1169571"/>
            </a:xfrm>
            <a:prstGeom prst="rect">
              <a:avLst/>
            </a:prstGeom>
            <a:noFill/>
            <a:ln w="28575">
              <a:solidFill>
                <a:srgbClr val="0932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1843B096-8657-994B-3E8F-3AD0C41B4A8E}"/>
                </a:ext>
              </a:extLst>
            </p:cNvPr>
            <p:cNvSpPr/>
            <p:nvPr/>
          </p:nvSpPr>
          <p:spPr>
            <a:xfrm>
              <a:off x="7966744" y="3194471"/>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Rectangle 195">
              <a:extLst>
                <a:ext uri="{FF2B5EF4-FFF2-40B4-BE49-F238E27FC236}">
                  <a16:creationId xmlns:a16="http://schemas.microsoft.com/office/drawing/2014/main" id="{D8171F1D-7BED-EF59-DA5A-0E4EA5219FDF}"/>
                </a:ext>
              </a:extLst>
            </p:cNvPr>
            <p:cNvSpPr/>
            <p:nvPr/>
          </p:nvSpPr>
          <p:spPr>
            <a:xfrm>
              <a:off x="7966744" y="4366232"/>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3A6A8543-8C12-4B43-47B1-8CFBA4C7031B}"/>
                </a:ext>
              </a:extLst>
            </p:cNvPr>
            <p:cNvSpPr/>
            <p:nvPr/>
          </p:nvSpPr>
          <p:spPr>
            <a:xfrm rot="5400000">
              <a:off x="8537659" y="3776196"/>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Rectangle 197">
              <a:extLst>
                <a:ext uri="{FF2B5EF4-FFF2-40B4-BE49-F238E27FC236}">
                  <a16:creationId xmlns:a16="http://schemas.microsoft.com/office/drawing/2014/main" id="{06829983-3903-1880-96DE-DF8381FD05D8}"/>
                </a:ext>
              </a:extLst>
            </p:cNvPr>
            <p:cNvSpPr/>
            <p:nvPr/>
          </p:nvSpPr>
          <p:spPr>
            <a:xfrm rot="5400000">
              <a:off x="7381642" y="3776197"/>
              <a:ext cx="424586" cy="2122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0" name="TextBox 199">
            <a:extLst>
              <a:ext uri="{FF2B5EF4-FFF2-40B4-BE49-F238E27FC236}">
                <a16:creationId xmlns:a16="http://schemas.microsoft.com/office/drawing/2014/main" id="{AE54DE1B-A3FE-88B4-4F53-BD09358F2667}"/>
              </a:ext>
            </a:extLst>
          </p:cNvPr>
          <p:cNvSpPr txBox="1"/>
          <p:nvPr/>
        </p:nvSpPr>
        <p:spPr>
          <a:xfrm>
            <a:off x="7363975" y="3603065"/>
            <a:ext cx="1672683" cy="923330"/>
          </a:xfrm>
          <a:prstGeom prst="rect">
            <a:avLst/>
          </a:prstGeom>
          <a:noFill/>
        </p:spPr>
        <p:txBody>
          <a:bodyPr wrap="square" rtlCol="0">
            <a:spAutoFit/>
          </a:bodyPr>
          <a:lstStyle/>
          <a:p>
            <a:pPr algn="ctr"/>
            <a:r>
              <a:rPr lang="en-GB" dirty="0"/>
              <a:t>QR code to be pasted here if required</a:t>
            </a:r>
          </a:p>
        </p:txBody>
      </p:sp>
      <p:sp>
        <p:nvSpPr>
          <p:cNvPr id="201" name="RefTextBox123">
            <a:extLst>
              <a:ext uri="{FF2B5EF4-FFF2-40B4-BE49-F238E27FC236}">
                <a16:creationId xmlns:a16="http://schemas.microsoft.com/office/drawing/2014/main" id="{7A11221B-DBFB-40AE-BC39-680A91FD4731}"/>
              </a:ext>
            </a:extLst>
          </p:cNvPr>
          <p:cNvSpPr txBox="1">
            <a:spLocks noGrp="1" noRot="1" noMove="1" noResize="1" noEditPoints="1" noAdjustHandles="1" noChangeArrowheads="1" noChangeShapeType="1"/>
          </p:cNvSpPr>
          <p:nvPr/>
        </p:nvSpPr>
        <p:spPr>
          <a:xfrm>
            <a:off x="-62242"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180650109</a:t>
            </a:r>
          </a:p>
        </p:txBody>
      </p:sp>
    </p:spTree>
    <p:custDataLst>
      <p:tags r:id="rId1"/>
    </p:custDataLst>
    <p:extLst>
      <p:ext uri="{BB962C8B-B14F-4D97-AF65-F5344CB8AC3E}">
        <p14:creationId xmlns:p14="http://schemas.microsoft.com/office/powerpoint/2010/main" val="173896908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30472-B5FA-D09B-BFFB-20006895CDF0}"/>
              </a:ext>
            </a:extLst>
          </p:cNvPr>
          <p:cNvSpPr txBox="1">
            <a:spLocks/>
          </p:cNvSpPr>
          <p:nvPr/>
        </p:nvSpPr>
        <p:spPr>
          <a:xfrm>
            <a:off x="803275" y="1671403"/>
            <a:ext cx="4563205" cy="2758190"/>
          </a:xfrm>
          <a:prstGeom prst="rect">
            <a:avLst/>
          </a:prstGeom>
        </p:spPr>
        <p:txBody>
          <a:bodyPr lIns="0" tIns="0" rIns="0" bIns="0" anchor="b">
            <a:no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5400" b="0" i="0" u="none" strike="noStrike" kern="1200" cap="none" spc="0" normalizeH="0" baseline="0" noProof="0" dirty="0">
                <a:ln>
                  <a:noFill/>
                </a:ln>
                <a:solidFill>
                  <a:srgbClr val="391C66"/>
                </a:solidFill>
                <a:effectLst/>
                <a:uLnTx/>
                <a:uFillTx/>
                <a:latin typeface="Aptos Display" panose="020B0004020202020204" pitchFamily="34" charset="0"/>
                <a:ea typeface="ヒラギノ角ゴ Pro W3"/>
                <a:cs typeface="+mj-cs"/>
              </a:rPr>
              <a:t>Why summer stretches budgets</a:t>
            </a:r>
          </a:p>
        </p:txBody>
      </p:sp>
    </p:spTree>
    <p:extLst>
      <p:ext uri="{BB962C8B-B14F-4D97-AF65-F5344CB8AC3E}">
        <p14:creationId xmlns:p14="http://schemas.microsoft.com/office/powerpoint/2010/main" val="3469821086"/>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a:solidFill>
                  <a:srgbClr val="391C66"/>
                </a:solidFill>
                <a:latin typeface="Aptos Display" panose="020B0004020202020204" pitchFamily="34" charset="0"/>
                <a:ea typeface="ヒラギノ角ゴ Pro W3"/>
              </a:rPr>
              <a:t>Next steps</a:t>
            </a:r>
          </a:p>
        </p:txBody>
      </p:sp>
      <p:sp>
        <p:nvSpPr>
          <p:cNvPr id="2" name="RefTextBox123">
            <a:extLst>
              <a:ext uri="{FF2B5EF4-FFF2-40B4-BE49-F238E27FC236}">
                <a16:creationId xmlns:a16="http://schemas.microsoft.com/office/drawing/2014/main" id="{48AB88F6-407C-30F7-C635-B388BC89DAE1}"/>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393965084</a:t>
            </a:r>
          </a:p>
        </p:txBody>
      </p:sp>
    </p:spTree>
    <p:custDataLst>
      <p:tags r:id="rId1"/>
    </p:custDataLst>
    <p:extLst>
      <p:ext uri="{BB962C8B-B14F-4D97-AF65-F5344CB8AC3E}">
        <p14:creationId xmlns:p14="http://schemas.microsoft.com/office/powerpoint/2010/main" val="97782916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itle 1">
            <a:extLst>
              <a:ext uri="{FF2B5EF4-FFF2-40B4-BE49-F238E27FC236}">
                <a16:creationId xmlns:a16="http://schemas.microsoft.com/office/drawing/2014/main" id="{A00084BD-256C-4185-9953-8197A9F9A122}"/>
              </a:ext>
            </a:extLst>
          </p:cNvPr>
          <p:cNvSpPr txBox="1">
            <a:spLocks/>
          </p:cNvSpPr>
          <p:nvPr/>
        </p:nvSpPr>
        <p:spPr>
          <a:xfrm>
            <a:off x="802800" y="1059680"/>
            <a:ext cx="10585450" cy="525280"/>
          </a:xfrm>
          <a:prstGeom prst="rect">
            <a:avLst/>
          </a:prstGeom>
        </p:spPr>
        <p:txBody>
          <a:bodyPr lIns="0" tIns="0" rIns="0" bIns="0"/>
          <a:lstStyle>
            <a:lvl1pPr algn="l" defTabSz="457200" rtl="0" eaLnBrk="0" fontAlgn="base" hangingPunct="0">
              <a:spcBef>
                <a:spcPct val="0"/>
              </a:spcBef>
              <a:spcAft>
                <a:spcPct val="0"/>
              </a:spcAft>
              <a:defRPr sz="4400" kern="1200">
                <a:solidFill>
                  <a:srgbClr val="003A70"/>
                </a:solidFill>
                <a:latin typeface="Times New Roman" pitchFamily="18" charset="0"/>
                <a:ea typeface="ヒラギノ角ゴ Pro W3" charset="-128"/>
                <a:cs typeface="Times New Roman" pitchFamily="18" charset="0"/>
              </a:defRPr>
            </a:lvl1pPr>
            <a:lvl2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2pPr>
            <a:lvl3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3pPr>
            <a:lvl4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4pPr>
            <a:lvl5pPr algn="l" defTabSz="457200" rtl="0" eaLnBrk="0" fontAlgn="base" hangingPunct="0">
              <a:spcBef>
                <a:spcPct val="0"/>
              </a:spcBef>
              <a:spcAft>
                <a:spcPct val="0"/>
              </a:spcAft>
              <a:defRPr sz="4400">
                <a:solidFill>
                  <a:srgbClr val="003A70"/>
                </a:solidFill>
                <a:latin typeface="Times New Roman" pitchFamily="18" charset="0"/>
                <a:ea typeface="ヒラギノ角ゴ Pro W3" charset="-128"/>
                <a:cs typeface="Times New Roman" pitchFamily="18"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GB" altLang="en-US" sz="3600" dirty="0">
                <a:solidFill>
                  <a:srgbClr val="391C66"/>
                </a:solidFill>
                <a:latin typeface="Aptos Display" panose="020B0004020202020204" pitchFamily="34" charset="0"/>
                <a:ea typeface="ヒラギノ角ゴ Pro W3"/>
              </a:rPr>
              <a:t>Useful contacts</a:t>
            </a:r>
          </a:p>
        </p:txBody>
      </p:sp>
      <p:sp>
        <p:nvSpPr>
          <p:cNvPr id="106" name="Rectangle 105">
            <a:extLst>
              <a:ext uri="{FF2B5EF4-FFF2-40B4-BE49-F238E27FC236}">
                <a16:creationId xmlns:a16="http://schemas.microsoft.com/office/drawing/2014/main" id="{C2F5E0B9-C4A5-49BF-AB2D-8D84AA4712E1}"/>
              </a:ext>
            </a:extLst>
          </p:cNvPr>
          <p:cNvSpPr/>
          <p:nvPr/>
        </p:nvSpPr>
        <p:spPr>
          <a:xfrm>
            <a:off x="2260667" y="1978239"/>
            <a:ext cx="5456649" cy="606295"/>
          </a:xfrm>
          <a:prstGeom prst="rect">
            <a:avLst/>
          </a:prstGeom>
          <a:solidFill>
            <a:schemeClr val="bg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07" name="Oval 106">
            <a:extLst>
              <a:ext uri="{FF2B5EF4-FFF2-40B4-BE49-F238E27FC236}">
                <a16:creationId xmlns:a16="http://schemas.microsoft.com/office/drawing/2014/main" id="{69569E76-B9C5-4A9C-BD77-64915315A560}"/>
              </a:ext>
            </a:extLst>
          </p:cNvPr>
          <p:cNvSpPr/>
          <p:nvPr/>
        </p:nvSpPr>
        <p:spPr>
          <a:xfrm>
            <a:off x="1860513" y="1881232"/>
            <a:ext cx="800309" cy="800309"/>
          </a:xfrm>
          <a:prstGeom prst="ellipse">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08" name="Oval 107">
            <a:extLst>
              <a:ext uri="{FF2B5EF4-FFF2-40B4-BE49-F238E27FC236}">
                <a16:creationId xmlns:a16="http://schemas.microsoft.com/office/drawing/2014/main" id="{12CE9B52-CDE9-4814-B7ED-01AB07C7AE4F}"/>
              </a:ext>
            </a:extLst>
          </p:cNvPr>
          <p:cNvSpPr/>
          <p:nvPr/>
        </p:nvSpPr>
        <p:spPr>
          <a:xfrm>
            <a:off x="7317162" y="1881232"/>
            <a:ext cx="800309" cy="800309"/>
          </a:xfrm>
          <a:prstGeom prst="ellipse">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09" name="Rectangle 108">
            <a:extLst>
              <a:ext uri="{FF2B5EF4-FFF2-40B4-BE49-F238E27FC236}">
                <a16:creationId xmlns:a16="http://schemas.microsoft.com/office/drawing/2014/main" id="{F6536A8F-659F-4710-B970-EDC9050C5537}"/>
              </a:ext>
            </a:extLst>
          </p:cNvPr>
          <p:cNvSpPr/>
          <p:nvPr/>
        </p:nvSpPr>
        <p:spPr>
          <a:xfrm>
            <a:off x="2849097" y="2955239"/>
            <a:ext cx="5456649" cy="606295"/>
          </a:xfrm>
          <a:prstGeom prst="rect">
            <a:avLst/>
          </a:prstGeom>
          <a:solidFill>
            <a:schemeClr val="bg2"/>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0" name="Oval 109">
            <a:extLst>
              <a:ext uri="{FF2B5EF4-FFF2-40B4-BE49-F238E27FC236}">
                <a16:creationId xmlns:a16="http://schemas.microsoft.com/office/drawing/2014/main" id="{378322A6-EE66-4E3C-9B19-E6145B2175A0}"/>
              </a:ext>
            </a:extLst>
          </p:cNvPr>
          <p:cNvSpPr/>
          <p:nvPr/>
        </p:nvSpPr>
        <p:spPr>
          <a:xfrm>
            <a:off x="2448943" y="2858232"/>
            <a:ext cx="800309" cy="800309"/>
          </a:xfrm>
          <a:prstGeom prst="ellipse">
            <a:avLst/>
          </a:prstGeom>
          <a:solidFill>
            <a:srgbClr val="EF8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1" name="Oval 110">
            <a:extLst>
              <a:ext uri="{FF2B5EF4-FFF2-40B4-BE49-F238E27FC236}">
                <a16:creationId xmlns:a16="http://schemas.microsoft.com/office/drawing/2014/main" id="{334F4665-6FA1-49DA-9B32-F9D1D18F0929}"/>
              </a:ext>
            </a:extLst>
          </p:cNvPr>
          <p:cNvSpPr/>
          <p:nvPr/>
        </p:nvSpPr>
        <p:spPr>
          <a:xfrm>
            <a:off x="7905592" y="2858232"/>
            <a:ext cx="800309" cy="800309"/>
          </a:xfrm>
          <a:prstGeom prst="ellipse">
            <a:avLst/>
          </a:prstGeom>
          <a:solidFill>
            <a:srgbClr val="EF8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2" name="Rectangle 111">
            <a:extLst>
              <a:ext uri="{FF2B5EF4-FFF2-40B4-BE49-F238E27FC236}">
                <a16:creationId xmlns:a16="http://schemas.microsoft.com/office/drawing/2014/main" id="{6CDB1F55-929F-4820-92D8-69CB202FC48E}"/>
              </a:ext>
            </a:extLst>
          </p:cNvPr>
          <p:cNvSpPr/>
          <p:nvPr/>
        </p:nvSpPr>
        <p:spPr>
          <a:xfrm>
            <a:off x="3419555" y="3909719"/>
            <a:ext cx="5456649" cy="606295"/>
          </a:xfrm>
          <a:prstGeom prst="rect">
            <a:avLst/>
          </a:prstGeom>
          <a:solidFill>
            <a:schemeClr val="bg2"/>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3" name="Oval 112">
            <a:extLst>
              <a:ext uri="{FF2B5EF4-FFF2-40B4-BE49-F238E27FC236}">
                <a16:creationId xmlns:a16="http://schemas.microsoft.com/office/drawing/2014/main" id="{AB531729-AC6D-4CC7-B0BD-46757F35A221}"/>
              </a:ext>
            </a:extLst>
          </p:cNvPr>
          <p:cNvSpPr/>
          <p:nvPr/>
        </p:nvSpPr>
        <p:spPr>
          <a:xfrm>
            <a:off x="3019401" y="3812712"/>
            <a:ext cx="800309" cy="800309"/>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4" name="Oval 113">
            <a:extLst>
              <a:ext uri="{FF2B5EF4-FFF2-40B4-BE49-F238E27FC236}">
                <a16:creationId xmlns:a16="http://schemas.microsoft.com/office/drawing/2014/main" id="{0ED858A7-9A4C-4428-912E-7F3E7498ED10}"/>
              </a:ext>
            </a:extLst>
          </p:cNvPr>
          <p:cNvSpPr/>
          <p:nvPr/>
        </p:nvSpPr>
        <p:spPr>
          <a:xfrm>
            <a:off x="8476049" y="3812712"/>
            <a:ext cx="800309" cy="800309"/>
          </a:xfrm>
          <a:prstGeom prst="ellipse">
            <a:avLst/>
          </a:prstGeom>
          <a:solidFill>
            <a:srgbClr val="5DD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5" name="Rectangle 114">
            <a:extLst>
              <a:ext uri="{FF2B5EF4-FFF2-40B4-BE49-F238E27FC236}">
                <a16:creationId xmlns:a16="http://schemas.microsoft.com/office/drawing/2014/main" id="{D1C1F609-46CF-492C-8D5E-0B0206F52BE0}"/>
              </a:ext>
            </a:extLst>
          </p:cNvPr>
          <p:cNvSpPr/>
          <p:nvPr/>
        </p:nvSpPr>
        <p:spPr>
          <a:xfrm>
            <a:off x="4006794" y="4864199"/>
            <a:ext cx="5456649" cy="606295"/>
          </a:xfrm>
          <a:prstGeom prst="rect">
            <a:avLst/>
          </a:prstGeom>
          <a:solidFill>
            <a:schemeClr val="bg2"/>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6" name="Oval 115">
            <a:extLst>
              <a:ext uri="{FF2B5EF4-FFF2-40B4-BE49-F238E27FC236}">
                <a16:creationId xmlns:a16="http://schemas.microsoft.com/office/drawing/2014/main" id="{9DABC7B7-38BF-44F4-9ADF-739FFA221C3F}"/>
              </a:ext>
            </a:extLst>
          </p:cNvPr>
          <p:cNvSpPr/>
          <p:nvPr/>
        </p:nvSpPr>
        <p:spPr>
          <a:xfrm>
            <a:off x="3606640" y="4767192"/>
            <a:ext cx="800309" cy="800309"/>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7" name="Oval 116">
            <a:extLst>
              <a:ext uri="{FF2B5EF4-FFF2-40B4-BE49-F238E27FC236}">
                <a16:creationId xmlns:a16="http://schemas.microsoft.com/office/drawing/2014/main" id="{AE7E9C2C-8027-43B8-98DC-1A120E412B2D}"/>
              </a:ext>
            </a:extLst>
          </p:cNvPr>
          <p:cNvSpPr/>
          <p:nvPr/>
        </p:nvSpPr>
        <p:spPr>
          <a:xfrm>
            <a:off x="9063289" y="4767192"/>
            <a:ext cx="800309" cy="800309"/>
          </a:xfrm>
          <a:prstGeom prst="ellipse">
            <a:avLst/>
          </a:prstGeom>
          <a:solidFill>
            <a:srgbClr val="91B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19" name="TextBox 118">
            <a:extLst>
              <a:ext uri="{FF2B5EF4-FFF2-40B4-BE49-F238E27FC236}">
                <a16:creationId xmlns:a16="http://schemas.microsoft.com/office/drawing/2014/main" id="{2FC3DD7A-1B0B-473F-BA4F-707FFEF685D9}"/>
              </a:ext>
            </a:extLst>
          </p:cNvPr>
          <p:cNvSpPr txBox="1"/>
          <p:nvPr/>
        </p:nvSpPr>
        <p:spPr>
          <a:xfrm>
            <a:off x="7397356" y="1989001"/>
            <a:ext cx="639920" cy="584775"/>
          </a:xfrm>
          <a:prstGeom prst="rect">
            <a:avLst/>
          </a:prstGeom>
          <a:noFill/>
          <a:ln>
            <a:noFill/>
          </a:ln>
        </p:spPr>
        <p:txBody>
          <a:bodyPr wrap="none" rtlCol="0" anchor="ctr">
            <a:spAutoFit/>
          </a:bodyPr>
          <a:lstStyle/>
          <a:p>
            <a:pPr algn="ctr">
              <a:defRPr/>
            </a:pPr>
            <a:r>
              <a:rPr lang="en-US" sz="3200" b="1">
                <a:ln>
                  <a:solidFill>
                    <a:sysClr val="windowText" lastClr="000000"/>
                  </a:solidFill>
                </a:ln>
                <a:solidFill>
                  <a:srgbClr val="FFFFFF"/>
                </a:solidFill>
                <a:latin typeface="Aptos" panose="020B0004020202020204" pitchFamily="34" charset="0"/>
                <a:cs typeface="Poppins" pitchFamily="2" charset="77"/>
              </a:rPr>
              <a:t>01</a:t>
            </a:r>
            <a:endParaRPr lang="en-US" sz="2251" b="1">
              <a:ln>
                <a:solidFill>
                  <a:sysClr val="windowText" lastClr="000000"/>
                </a:solidFill>
              </a:ln>
              <a:solidFill>
                <a:srgbClr val="FFFFFF"/>
              </a:solidFill>
              <a:latin typeface="Aptos" panose="020B0004020202020204" pitchFamily="34" charset="0"/>
              <a:cs typeface="Poppins" pitchFamily="2" charset="77"/>
            </a:endParaRPr>
          </a:p>
        </p:txBody>
      </p:sp>
      <p:sp>
        <p:nvSpPr>
          <p:cNvPr id="120" name="TextBox 119">
            <a:extLst>
              <a:ext uri="{FF2B5EF4-FFF2-40B4-BE49-F238E27FC236}">
                <a16:creationId xmlns:a16="http://schemas.microsoft.com/office/drawing/2014/main" id="{05DA5639-B73C-4DD7-9A3B-1F9A359D6014}"/>
              </a:ext>
            </a:extLst>
          </p:cNvPr>
          <p:cNvSpPr txBox="1"/>
          <p:nvPr/>
        </p:nvSpPr>
        <p:spPr>
          <a:xfrm>
            <a:off x="7985787" y="2966000"/>
            <a:ext cx="639919" cy="584775"/>
          </a:xfrm>
          <a:prstGeom prst="rect">
            <a:avLst/>
          </a:prstGeom>
          <a:noFill/>
        </p:spPr>
        <p:txBody>
          <a:bodyPr wrap="none" rtlCol="0" anchor="ctr">
            <a:spAutoFit/>
          </a:bodyPr>
          <a:lstStyle/>
          <a:p>
            <a:pPr algn="ctr">
              <a:defRPr/>
            </a:pPr>
            <a:r>
              <a:rPr lang="en-US" sz="3200" b="1">
                <a:ln>
                  <a:solidFill>
                    <a:sysClr val="windowText" lastClr="000000"/>
                  </a:solidFill>
                </a:ln>
                <a:solidFill>
                  <a:srgbClr val="FFFFFF"/>
                </a:solidFill>
                <a:latin typeface="Aptos" panose="020B0004020202020204" pitchFamily="34" charset="0"/>
                <a:cs typeface="Arial" panose="020B0604020202020204" pitchFamily="34" charset="0"/>
              </a:rPr>
              <a:t>02</a:t>
            </a:r>
            <a:endParaRPr lang="en-US" sz="2251" b="1">
              <a:ln>
                <a:solidFill>
                  <a:sysClr val="windowText" lastClr="000000"/>
                </a:solidFill>
              </a:ln>
              <a:solidFill>
                <a:srgbClr val="FFFFFF"/>
              </a:solidFill>
              <a:latin typeface="Aptos" panose="020B00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7E48DE0D-D546-488D-99BF-E8A169E2532D}"/>
              </a:ext>
            </a:extLst>
          </p:cNvPr>
          <p:cNvSpPr txBox="1"/>
          <p:nvPr/>
        </p:nvSpPr>
        <p:spPr>
          <a:xfrm>
            <a:off x="8556245" y="3920481"/>
            <a:ext cx="639920" cy="584775"/>
          </a:xfrm>
          <a:prstGeom prst="rect">
            <a:avLst/>
          </a:prstGeom>
          <a:noFill/>
        </p:spPr>
        <p:txBody>
          <a:bodyPr wrap="none" rtlCol="0" anchor="ctr">
            <a:spAutoFit/>
          </a:bodyPr>
          <a:lstStyle/>
          <a:p>
            <a:pPr algn="ctr">
              <a:defRPr/>
            </a:pPr>
            <a:r>
              <a:rPr lang="en-US" sz="3200" b="1">
                <a:ln>
                  <a:solidFill>
                    <a:sysClr val="windowText" lastClr="000000"/>
                  </a:solidFill>
                </a:ln>
                <a:solidFill>
                  <a:srgbClr val="FFFFFF"/>
                </a:solidFill>
                <a:latin typeface="Aptos" panose="020B0004020202020204" pitchFamily="34" charset="0"/>
                <a:cs typeface="Poppins" pitchFamily="2" charset="77"/>
              </a:rPr>
              <a:t>03</a:t>
            </a:r>
            <a:endParaRPr lang="en-US" sz="2251" b="1">
              <a:ln>
                <a:solidFill>
                  <a:sysClr val="windowText" lastClr="000000"/>
                </a:solidFill>
              </a:ln>
              <a:solidFill>
                <a:srgbClr val="FFFFFF"/>
              </a:solidFill>
              <a:latin typeface="Aptos" panose="020B0004020202020204" pitchFamily="34" charset="0"/>
              <a:cs typeface="Poppins" pitchFamily="2" charset="77"/>
            </a:endParaRPr>
          </a:p>
        </p:txBody>
      </p:sp>
      <p:sp>
        <p:nvSpPr>
          <p:cNvPr id="122" name="TextBox 121">
            <a:extLst>
              <a:ext uri="{FF2B5EF4-FFF2-40B4-BE49-F238E27FC236}">
                <a16:creationId xmlns:a16="http://schemas.microsoft.com/office/drawing/2014/main" id="{BAF22992-E278-4AD5-B82E-995D222687A8}"/>
              </a:ext>
            </a:extLst>
          </p:cNvPr>
          <p:cNvSpPr txBox="1"/>
          <p:nvPr/>
        </p:nvSpPr>
        <p:spPr>
          <a:xfrm>
            <a:off x="9143485" y="4874961"/>
            <a:ext cx="639919" cy="584775"/>
          </a:xfrm>
          <a:prstGeom prst="rect">
            <a:avLst/>
          </a:prstGeom>
          <a:noFill/>
        </p:spPr>
        <p:txBody>
          <a:bodyPr wrap="none" rtlCol="0" anchor="ctr">
            <a:spAutoFit/>
          </a:bodyPr>
          <a:lstStyle/>
          <a:p>
            <a:pPr algn="ctr">
              <a:defRPr/>
            </a:pPr>
            <a:r>
              <a:rPr lang="en-US" sz="3200" b="1">
                <a:ln>
                  <a:solidFill>
                    <a:sysClr val="windowText" lastClr="000000"/>
                  </a:solidFill>
                </a:ln>
                <a:solidFill>
                  <a:srgbClr val="FFFFFF"/>
                </a:solidFill>
                <a:latin typeface="Aptos" panose="020B0004020202020204" pitchFamily="34" charset="0"/>
                <a:cs typeface="Poppins" pitchFamily="2" charset="77"/>
              </a:rPr>
              <a:t>04</a:t>
            </a:r>
            <a:endParaRPr lang="en-US" sz="2251" b="1">
              <a:ln>
                <a:solidFill>
                  <a:sysClr val="windowText" lastClr="000000"/>
                </a:solidFill>
              </a:ln>
              <a:solidFill>
                <a:srgbClr val="FFFFFF"/>
              </a:solidFill>
              <a:latin typeface="Aptos" panose="020B0004020202020204" pitchFamily="34" charset="0"/>
              <a:cs typeface="Poppins" pitchFamily="2" charset="77"/>
            </a:endParaRPr>
          </a:p>
        </p:txBody>
      </p:sp>
      <p:grpSp>
        <p:nvGrpSpPr>
          <p:cNvPr id="127" name="Group 126">
            <a:extLst>
              <a:ext uri="{FF2B5EF4-FFF2-40B4-BE49-F238E27FC236}">
                <a16:creationId xmlns:a16="http://schemas.microsoft.com/office/drawing/2014/main" id="{41BB13CE-CBC6-4182-B1E3-CC9056B312F0}"/>
              </a:ext>
            </a:extLst>
          </p:cNvPr>
          <p:cNvGrpSpPr/>
          <p:nvPr/>
        </p:nvGrpSpPr>
        <p:grpSpPr>
          <a:xfrm>
            <a:off x="2840484" y="1991114"/>
            <a:ext cx="5439635" cy="567392"/>
            <a:chOff x="1989794" y="3497067"/>
            <a:chExt cx="14501914" cy="1512648"/>
          </a:xfrm>
        </p:grpSpPr>
        <p:sp>
          <p:nvSpPr>
            <p:cNvPr id="128" name="Subtitle 2">
              <a:extLst>
                <a:ext uri="{FF2B5EF4-FFF2-40B4-BE49-F238E27FC236}">
                  <a16:creationId xmlns:a16="http://schemas.microsoft.com/office/drawing/2014/main" id="{D63EA04A-9F17-4E0B-AC3F-5BEC8159950D}"/>
                </a:ext>
              </a:extLst>
            </p:cNvPr>
            <p:cNvSpPr txBox="1">
              <a:spLocks/>
            </p:cNvSpPr>
            <p:nvPr/>
          </p:nvSpPr>
          <p:spPr>
            <a:xfrm>
              <a:off x="2203826" y="4432416"/>
              <a:ext cx="14287882" cy="577299"/>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defRPr/>
              </a:pPr>
              <a:r>
                <a:rPr lang="en-GB" sz="1400" dirty="0">
                  <a:solidFill>
                    <a:srgbClr val="000000"/>
                  </a:solidFill>
                  <a:latin typeface="Aptos" panose="020B0004020202020204" pitchFamily="34" charset="0"/>
                  <a:ea typeface="Calibri" panose="020F0502020204030204" pitchFamily="34" charset="0"/>
                </a:rPr>
                <a:t>www.moneyhelper.org.uk/en/everyday-money/budgeting</a:t>
              </a:r>
              <a:endParaRPr lang="en-US" sz="1400" dirty="0">
                <a:solidFill>
                  <a:srgbClr val="111111"/>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129" name="TextBox 128">
              <a:extLst>
                <a:ext uri="{FF2B5EF4-FFF2-40B4-BE49-F238E27FC236}">
                  <a16:creationId xmlns:a16="http://schemas.microsoft.com/office/drawing/2014/main" id="{6F743BBA-E6EE-4332-9B0E-E96D4E28FAAE}"/>
                </a:ext>
              </a:extLst>
            </p:cNvPr>
            <p:cNvSpPr txBox="1"/>
            <p:nvPr/>
          </p:nvSpPr>
          <p:spPr>
            <a:xfrm>
              <a:off x="1989794" y="3497067"/>
              <a:ext cx="3828085" cy="902573"/>
            </a:xfrm>
            <a:prstGeom prst="rect">
              <a:avLst/>
            </a:prstGeom>
            <a:noFill/>
          </p:spPr>
          <p:txBody>
            <a:bodyPr wrap="none" rtlCol="0" anchor="ctr" anchorCtr="0">
              <a:spAutoFit/>
            </a:bodyPr>
            <a:lstStyle/>
            <a:p>
              <a:pPr>
                <a:defRPr/>
              </a:pPr>
              <a:r>
                <a:rPr lang="en-US" sz="1600" b="1" dirty="0" err="1">
                  <a:solidFill>
                    <a:srgbClr val="111111"/>
                  </a:solidFill>
                  <a:latin typeface="Aptos" panose="020B0004020202020204" pitchFamily="34" charset="0"/>
                  <a:ea typeface="League Spartan" charset="0"/>
                  <a:cs typeface="Poppins" pitchFamily="2" charset="77"/>
                </a:rPr>
                <a:t>MoneyHelper</a:t>
              </a:r>
              <a:endParaRPr lang="en-US" sz="1600" b="1" dirty="0">
                <a:solidFill>
                  <a:srgbClr val="111111"/>
                </a:solidFill>
                <a:latin typeface="Aptos" panose="020B0004020202020204" pitchFamily="34" charset="0"/>
                <a:ea typeface="League Spartan" charset="0"/>
                <a:cs typeface="Poppins" pitchFamily="2" charset="77"/>
              </a:endParaRPr>
            </a:p>
          </p:txBody>
        </p:sp>
      </p:grpSp>
      <p:grpSp>
        <p:nvGrpSpPr>
          <p:cNvPr id="130" name="Group 129">
            <a:extLst>
              <a:ext uri="{FF2B5EF4-FFF2-40B4-BE49-F238E27FC236}">
                <a16:creationId xmlns:a16="http://schemas.microsoft.com/office/drawing/2014/main" id="{02BB7F1C-8BAB-46E6-8005-3DB7124C0E35}"/>
              </a:ext>
            </a:extLst>
          </p:cNvPr>
          <p:cNvGrpSpPr/>
          <p:nvPr/>
        </p:nvGrpSpPr>
        <p:grpSpPr>
          <a:xfrm>
            <a:off x="3440500" y="2980813"/>
            <a:ext cx="4269161" cy="572007"/>
            <a:chOff x="2026920" y="3532658"/>
            <a:chExt cx="11381464" cy="1524950"/>
          </a:xfrm>
        </p:grpSpPr>
        <p:sp>
          <p:nvSpPr>
            <p:cNvPr id="131" name="Subtitle 2">
              <a:extLst>
                <a:ext uri="{FF2B5EF4-FFF2-40B4-BE49-F238E27FC236}">
                  <a16:creationId xmlns:a16="http://schemas.microsoft.com/office/drawing/2014/main" id="{2C883A2A-2A25-4A92-A44F-AB5DBCD0E476}"/>
                </a:ext>
              </a:extLst>
            </p:cNvPr>
            <p:cNvSpPr txBox="1">
              <a:spLocks/>
            </p:cNvSpPr>
            <p:nvPr/>
          </p:nvSpPr>
          <p:spPr>
            <a:xfrm>
              <a:off x="2265418" y="4308856"/>
              <a:ext cx="11142966" cy="748752"/>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lvl="4" algn="l" defTabSz="914400" fontAlgn="auto">
                <a:lnSpc>
                  <a:spcPct val="100000"/>
                </a:lnSpc>
                <a:spcBef>
                  <a:spcPts val="0"/>
                </a:spcBef>
                <a:spcAft>
                  <a:spcPts val="1200"/>
                </a:spcAft>
                <a:buClr>
                  <a:srgbClr val="FFFFFF"/>
                </a:buClr>
                <a:buSzPct val="120000"/>
                <a:defRPr/>
              </a:pPr>
              <a:r>
                <a:rPr lang="en-GB" sz="1600" dirty="0">
                  <a:solidFill>
                    <a:srgbClr val="000000"/>
                  </a:solidFill>
                  <a:latin typeface="Aptos" panose="020B0004020202020204" pitchFamily="34" charset="0"/>
                  <a:ea typeface="Calibri" panose="020F0502020204030204" pitchFamily="34" charset="0"/>
                </a:rPr>
                <a:t>www.gov.uk/foreign-travel-advice</a:t>
              </a:r>
              <a:endParaRPr lang="en-US" sz="1600" dirty="0">
                <a:solidFill>
                  <a:srgbClr val="000000"/>
                </a:solidFill>
                <a:latin typeface="Aptos" panose="020B0004020202020204" pitchFamily="34" charset="0"/>
                <a:ea typeface="Calibri" panose="020F0502020204030204" pitchFamily="34" charset="0"/>
              </a:endParaRPr>
            </a:p>
          </p:txBody>
        </p:sp>
        <p:sp>
          <p:nvSpPr>
            <p:cNvPr id="182" name="TextBox 181">
              <a:extLst>
                <a:ext uri="{FF2B5EF4-FFF2-40B4-BE49-F238E27FC236}">
                  <a16:creationId xmlns:a16="http://schemas.microsoft.com/office/drawing/2014/main" id="{D465EE88-FC2F-4FC3-A1DB-C177A328A8B3}"/>
                </a:ext>
              </a:extLst>
            </p:cNvPr>
            <p:cNvSpPr txBox="1"/>
            <p:nvPr/>
          </p:nvSpPr>
          <p:spPr>
            <a:xfrm>
              <a:off x="2026920" y="3532658"/>
              <a:ext cx="5717684" cy="902573"/>
            </a:xfrm>
            <a:prstGeom prst="rect">
              <a:avLst/>
            </a:prstGeom>
            <a:noFill/>
          </p:spPr>
          <p:txBody>
            <a:bodyPr wrap="none" rtlCol="0" anchor="ctr" anchorCtr="0">
              <a:spAutoFit/>
            </a:bodyPr>
            <a:lstStyle/>
            <a:p>
              <a:pPr>
                <a:defRPr/>
              </a:pPr>
              <a:r>
                <a:rPr lang="en-US" sz="1600" b="1" dirty="0">
                  <a:solidFill>
                    <a:srgbClr val="111111"/>
                  </a:solidFill>
                  <a:latin typeface="Aptos" panose="020B0004020202020204" pitchFamily="34" charset="0"/>
                  <a:ea typeface="League Spartan" charset="0"/>
                  <a:cs typeface="Poppins" pitchFamily="2" charset="77"/>
                </a:rPr>
                <a:t>GOV.UK travel advice</a:t>
              </a:r>
            </a:p>
          </p:txBody>
        </p:sp>
      </p:grpSp>
      <p:grpSp>
        <p:nvGrpSpPr>
          <p:cNvPr id="183" name="Group 182">
            <a:extLst>
              <a:ext uri="{FF2B5EF4-FFF2-40B4-BE49-F238E27FC236}">
                <a16:creationId xmlns:a16="http://schemas.microsoft.com/office/drawing/2014/main" id="{98A146E5-1391-451F-B184-8FE78E71B73D}"/>
              </a:ext>
            </a:extLst>
          </p:cNvPr>
          <p:cNvGrpSpPr/>
          <p:nvPr/>
        </p:nvGrpSpPr>
        <p:grpSpPr>
          <a:xfrm>
            <a:off x="3955936" y="3920162"/>
            <a:ext cx="4324183" cy="569241"/>
            <a:chOff x="1880233" y="3492319"/>
            <a:chExt cx="11528151" cy="1517577"/>
          </a:xfrm>
        </p:grpSpPr>
        <p:sp>
          <p:nvSpPr>
            <p:cNvPr id="184" name="Subtitle 2">
              <a:extLst>
                <a:ext uri="{FF2B5EF4-FFF2-40B4-BE49-F238E27FC236}">
                  <a16:creationId xmlns:a16="http://schemas.microsoft.com/office/drawing/2014/main" id="{1B15BA95-AD3F-4D30-9042-5281BBE2FAAE}"/>
                </a:ext>
              </a:extLst>
            </p:cNvPr>
            <p:cNvSpPr txBox="1">
              <a:spLocks/>
            </p:cNvSpPr>
            <p:nvPr/>
          </p:nvSpPr>
          <p:spPr>
            <a:xfrm>
              <a:off x="2026920" y="4432597"/>
              <a:ext cx="11381464" cy="577299"/>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defRPr/>
              </a:pPr>
              <a:r>
                <a:rPr lang="en-US" sz="1600" dirty="0">
                  <a:solidFill>
                    <a:srgbClr val="111111"/>
                  </a:solidFill>
                  <a:latin typeface="Aptos" panose="020B0004020202020204" pitchFamily="34" charset="0"/>
                  <a:ea typeface="Open Sans Light" panose="020B0306030504020204" pitchFamily="34" charset="0"/>
                  <a:cs typeface="Arial" panose="020B0604020202020204" pitchFamily="34" charset="0"/>
                </a:rPr>
                <a:t>www.gov.uk/tax-free-childcare</a:t>
              </a:r>
            </a:p>
          </p:txBody>
        </p:sp>
        <p:sp>
          <p:nvSpPr>
            <p:cNvPr id="185" name="TextBox 184">
              <a:extLst>
                <a:ext uri="{FF2B5EF4-FFF2-40B4-BE49-F238E27FC236}">
                  <a16:creationId xmlns:a16="http://schemas.microsoft.com/office/drawing/2014/main" id="{AADCE012-232B-4F7E-A8A1-4CF4F0FA601D}"/>
                </a:ext>
              </a:extLst>
            </p:cNvPr>
            <p:cNvSpPr txBox="1"/>
            <p:nvPr/>
          </p:nvSpPr>
          <p:spPr>
            <a:xfrm>
              <a:off x="1880233" y="3492319"/>
              <a:ext cx="7172577" cy="902573"/>
            </a:xfrm>
            <a:prstGeom prst="rect">
              <a:avLst/>
            </a:prstGeom>
            <a:noFill/>
          </p:spPr>
          <p:txBody>
            <a:bodyPr wrap="none" rtlCol="0" anchor="ctr" anchorCtr="0">
              <a:spAutoFit/>
            </a:bodyPr>
            <a:lstStyle/>
            <a:p>
              <a:pPr>
                <a:defRPr/>
              </a:pPr>
              <a:r>
                <a:rPr lang="en-US" sz="1600" b="1" dirty="0">
                  <a:solidFill>
                    <a:srgbClr val="111111"/>
                  </a:solidFill>
                  <a:latin typeface="Aptos" panose="020B0004020202020204" pitchFamily="34" charset="0"/>
                  <a:ea typeface="League Spartan" charset="0"/>
                  <a:cs typeface="Poppins" pitchFamily="2" charset="77"/>
                </a:rPr>
                <a:t>GOV.UK Tax-Free Childcare</a:t>
              </a:r>
            </a:p>
          </p:txBody>
        </p:sp>
      </p:grpSp>
      <p:grpSp>
        <p:nvGrpSpPr>
          <p:cNvPr id="186" name="Group 185">
            <a:extLst>
              <a:ext uri="{FF2B5EF4-FFF2-40B4-BE49-F238E27FC236}">
                <a16:creationId xmlns:a16="http://schemas.microsoft.com/office/drawing/2014/main" id="{4FC4588D-31D0-4B8E-8D5E-97AD9E4FE3AE}"/>
              </a:ext>
            </a:extLst>
          </p:cNvPr>
          <p:cNvGrpSpPr/>
          <p:nvPr/>
        </p:nvGrpSpPr>
        <p:grpSpPr>
          <a:xfrm>
            <a:off x="4598198" y="4890320"/>
            <a:ext cx="4324705" cy="562640"/>
            <a:chOff x="2026920" y="3534116"/>
            <a:chExt cx="11529543" cy="1499978"/>
          </a:xfrm>
        </p:grpSpPr>
        <p:sp>
          <p:nvSpPr>
            <p:cNvPr id="187" name="Subtitle 2">
              <a:extLst>
                <a:ext uri="{FF2B5EF4-FFF2-40B4-BE49-F238E27FC236}">
                  <a16:creationId xmlns:a16="http://schemas.microsoft.com/office/drawing/2014/main" id="{A7446778-C213-47F7-9744-BD630145C6A6}"/>
                </a:ext>
              </a:extLst>
            </p:cNvPr>
            <p:cNvSpPr txBox="1">
              <a:spLocks/>
            </p:cNvSpPr>
            <p:nvPr/>
          </p:nvSpPr>
          <p:spPr>
            <a:xfrm>
              <a:off x="2174999" y="4285342"/>
              <a:ext cx="11381464" cy="748752"/>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lvl="4" algn="l" defTabSz="914400" fontAlgn="auto">
                <a:lnSpc>
                  <a:spcPct val="100000"/>
                </a:lnSpc>
                <a:spcBef>
                  <a:spcPts val="0"/>
                </a:spcBef>
                <a:spcAft>
                  <a:spcPts val="1200"/>
                </a:spcAft>
                <a:buClr>
                  <a:srgbClr val="FFFFFF"/>
                </a:buClr>
                <a:buSzPct val="120000"/>
                <a:defRPr/>
              </a:pPr>
              <a:r>
                <a:rPr lang="en-GB" sz="1600" dirty="0">
                  <a:solidFill>
                    <a:srgbClr val="000000"/>
                  </a:solidFill>
                  <a:latin typeface="Aptos" panose="020B0004020202020204" pitchFamily="34" charset="0"/>
                  <a:ea typeface="Calibri" panose="020F0502020204030204" pitchFamily="34" charset="0"/>
                </a:rPr>
                <a:t>www.nhs.uk/using-the-nhs/healthcare-abroad/</a:t>
              </a:r>
            </a:p>
          </p:txBody>
        </p:sp>
        <p:sp>
          <p:nvSpPr>
            <p:cNvPr id="188" name="TextBox 187">
              <a:extLst>
                <a:ext uri="{FF2B5EF4-FFF2-40B4-BE49-F238E27FC236}">
                  <a16:creationId xmlns:a16="http://schemas.microsoft.com/office/drawing/2014/main" id="{DC742FFC-2BE8-43B2-907E-332ED8EB4F5D}"/>
                </a:ext>
              </a:extLst>
            </p:cNvPr>
            <p:cNvSpPr txBox="1"/>
            <p:nvPr/>
          </p:nvSpPr>
          <p:spPr>
            <a:xfrm>
              <a:off x="2026920" y="3534116"/>
              <a:ext cx="6402820" cy="902573"/>
            </a:xfrm>
            <a:prstGeom prst="rect">
              <a:avLst/>
            </a:prstGeom>
            <a:noFill/>
          </p:spPr>
          <p:txBody>
            <a:bodyPr wrap="none" rtlCol="0" anchor="ctr" anchorCtr="0">
              <a:spAutoFit/>
            </a:bodyPr>
            <a:lstStyle/>
            <a:p>
              <a:pPr>
                <a:defRPr/>
              </a:pPr>
              <a:r>
                <a:rPr lang="en-US" sz="1600" b="1" dirty="0">
                  <a:solidFill>
                    <a:srgbClr val="111111"/>
                  </a:solidFill>
                  <a:latin typeface="Aptos" panose="020B0004020202020204" pitchFamily="34" charset="0"/>
                  <a:ea typeface="League Spartan" charset="0"/>
                  <a:cs typeface="Poppins" pitchFamily="2" charset="77"/>
                </a:rPr>
                <a:t>NHS Healthcare Abroad</a:t>
              </a:r>
            </a:p>
          </p:txBody>
        </p:sp>
      </p:grpSp>
      <p:sp>
        <p:nvSpPr>
          <p:cNvPr id="189" name="Rectangle 188">
            <a:extLst>
              <a:ext uri="{FF2B5EF4-FFF2-40B4-BE49-F238E27FC236}">
                <a16:creationId xmlns:a16="http://schemas.microsoft.com/office/drawing/2014/main" id="{36F3DB8D-1245-4470-979D-E24297930465}"/>
              </a:ext>
            </a:extLst>
          </p:cNvPr>
          <p:cNvSpPr/>
          <p:nvPr/>
        </p:nvSpPr>
        <p:spPr>
          <a:xfrm>
            <a:off x="4518840" y="5851184"/>
            <a:ext cx="5456649" cy="606295"/>
          </a:xfrm>
          <a:prstGeom prst="rect">
            <a:avLst/>
          </a:prstGeom>
          <a:solidFill>
            <a:schemeClr val="bg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90" name="Oval 189">
            <a:extLst>
              <a:ext uri="{FF2B5EF4-FFF2-40B4-BE49-F238E27FC236}">
                <a16:creationId xmlns:a16="http://schemas.microsoft.com/office/drawing/2014/main" id="{C86C27F0-8CD3-4731-A7C9-3B3DEEC2EC5A}"/>
              </a:ext>
            </a:extLst>
          </p:cNvPr>
          <p:cNvSpPr/>
          <p:nvPr/>
        </p:nvSpPr>
        <p:spPr>
          <a:xfrm>
            <a:off x="4118686" y="5754177"/>
            <a:ext cx="800309" cy="800309"/>
          </a:xfrm>
          <a:prstGeom prst="ellipse">
            <a:avLst/>
          </a:prstGeom>
          <a:solidFill>
            <a:srgbClr val="F24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91" name="Oval 190">
            <a:extLst>
              <a:ext uri="{FF2B5EF4-FFF2-40B4-BE49-F238E27FC236}">
                <a16:creationId xmlns:a16="http://schemas.microsoft.com/office/drawing/2014/main" id="{84A27BCB-9BD4-41FF-8F44-198E9A670718}"/>
              </a:ext>
            </a:extLst>
          </p:cNvPr>
          <p:cNvSpPr/>
          <p:nvPr/>
        </p:nvSpPr>
        <p:spPr>
          <a:xfrm>
            <a:off x="9575335" y="5754177"/>
            <a:ext cx="800309" cy="800309"/>
          </a:xfrm>
          <a:prstGeom prst="ellipse">
            <a:avLst/>
          </a:prstGeom>
          <a:solidFill>
            <a:srgbClr val="F24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1">
              <a:solidFill>
                <a:srgbClr val="FFFFFF"/>
              </a:solidFill>
              <a:latin typeface="Lato Light" panose="020F0502020204030203" pitchFamily="34" charset="0"/>
            </a:endParaRPr>
          </a:p>
        </p:txBody>
      </p:sp>
      <p:sp>
        <p:nvSpPr>
          <p:cNvPr id="192" name="TextBox 191">
            <a:extLst>
              <a:ext uri="{FF2B5EF4-FFF2-40B4-BE49-F238E27FC236}">
                <a16:creationId xmlns:a16="http://schemas.microsoft.com/office/drawing/2014/main" id="{AC444BB5-618E-430E-B763-0217E52B212F}"/>
              </a:ext>
            </a:extLst>
          </p:cNvPr>
          <p:cNvSpPr txBox="1"/>
          <p:nvPr/>
        </p:nvSpPr>
        <p:spPr>
          <a:xfrm>
            <a:off x="9655529" y="5861946"/>
            <a:ext cx="639920" cy="584775"/>
          </a:xfrm>
          <a:prstGeom prst="rect">
            <a:avLst/>
          </a:prstGeom>
          <a:noFill/>
        </p:spPr>
        <p:txBody>
          <a:bodyPr wrap="none" rtlCol="0" anchor="ctr">
            <a:spAutoFit/>
          </a:bodyPr>
          <a:lstStyle/>
          <a:p>
            <a:pPr algn="ctr">
              <a:defRPr/>
            </a:pPr>
            <a:r>
              <a:rPr lang="en-US" sz="3200" b="1">
                <a:ln>
                  <a:solidFill>
                    <a:sysClr val="windowText" lastClr="000000"/>
                  </a:solidFill>
                </a:ln>
                <a:solidFill>
                  <a:srgbClr val="FFFFFF"/>
                </a:solidFill>
                <a:latin typeface="Aptos" panose="020B0004020202020204" pitchFamily="34" charset="0"/>
                <a:cs typeface="Arial" panose="020B0604020202020204" pitchFamily="34" charset="0"/>
              </a:rPr>
              <a:t>05</a:t>
            </a:r>
            <a:endParaRPr lang="en-US" sz="2251" b="1">
              <a:ln>
                <a:solidFill>
                  <a:sysClr val="windowText" lastClr="000000"/>
                </a:solidFill>
              </a:ln>
              <a:solidFill>
                <a:srgbClr val="FFFFFF"/>
              </a:solidFill>
              <a:latin typeface="Aptos" panose="020B0004020202020204" pitchFamily="34" charset="0"/>
              <a:cs typeface="Arial" panose="020B0604020202020204" pitchFamily="34" charset="0"/>
            </a:endParaRPr>
          </a:p>
        </p:txBody>
      </p:sp>
      <p:grpSp>
        <p:nvGrpSpPr>
          <p:cNvPr id="194" name="Group 193">
            <a:extLst>
              <a:ext uri="{FF2B5EF4-FFF2-40B4-BE49-F238E27FC236}">
                <a16:creationId xmlns:a16="http://schemas.microsoft.com/office/drawing/2014/main" id="{BDD259BC-6B52-40AA-960C-D3F2B8AF464E}"/>
              </a:ext>
            </a:extLst>
          </p:cNvPr>
          <p:cNvGrpSpPr/>
          <p:nvPr/>
        </p:nvGrpSpPr>
        <p:grpSpPr>
          <a:xfrm>
            <a:off x="5110244" y="5865393"/>
            <a:ext cx="4353199" cy="580204"/>
            <a:chOff x="2026920" y="3385876"/>
            <a:chExt cx="11605507" cy="1546802"/>
          </a:xfrm>
        </p:grpSpPr>
        <p:sp>
          <p:nvSpPr>
            <p:cNvPr id="195" name="Subtitle 2">
              <a:extLst>
                <a:ext uri="{FF2B5EF4-FFF2-40B4-BE49-F238E27FC236}">
                  <a16:creationId xmlns:a16="http://schemas.microsoft.com/office/drawing/2014/main" id="{F14E62D0-B691-44B1-818D-6B2B2706370E}"/>
                </a:ext>
              </a:extLst>
            </p:cNvPr>
            <p:cNvSpPr txBox="1">
              <a:spLocks/>
            </p:cNvSpPr>
            <p:nvPr/>
          </p:nvSpPr>
          <p:spPr>
            <a:xfrm>
              <a:off x="2250963" y="4355380"/>
              <a:ext cx="11381464" cy="577298"/>
            </a:xfrm>
            <a:prstGeom prst="rect">
              <a:avLst/>
            </a:prstGeom>
          </p:spPr>
          <p:txBody>
            <a:bodyPr vert="horz" wrap="square" lIns="34299" tIns="17150" rIns="34299" bIns="1715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defRPr/>
              </a:pPr>
              <a:r>
                <a:rPr lang="en-GB" sz="1600" dirty="0">
                  <a:solidFill>
                    <a:srgbClr val="111111"/>
                  </a:solidFill>
                  <a:latin typeface="Aptos" panose="020B0004020202020204" pitchFamily="34" charset="0"/>
                </a:rPr>
                <a:t>www.abta.com/help-and-complaints</a:t>
              </a:r>
              <a:endParaRPr lang="en-US" sz="2000" dirty="0">
                <a:solidFill>
                  <a:srgbClr val="111111"/>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196" name="TextBox 195">
              <a:extLst>
                <a:ext uri="{FF2B5EF4-FFF2-40B4-BE49-F238E27FC236}">
                  <a16:creationId xmlns:a16="http://schemas.microsoft.com/office/drawing/2014/main" id="{3154C9DC-3192-41B0-ADC0-426099D55289}"/>
                </a:ext>
              </a:extLst>
            </p:cNvPr>
            <p:cNvSpPr txBox="1"/>
            <p:nvPr/>
          </p:nvSpPr>
          <p:spPr>
            <a:xfrm>
              <a:off x="2026920" y="3385876"/>
              <a:ext cx="10253641" cy="902572"/>
            </a:xfrm>
            <a:prstGeom prst="rect">
              <a:avLst/>
            </a:prstGeom>
            <a:noFill/>
          </p:spPr>
          <p:txBody>
            <a:bodyPr wrap="none" rtlCol="0" anchor="ctr" anchorCtr="0">
              <a:spAutoFit/>
            </a:bodyPr>
            <a:lstStyle/>
            <a:p>
              <a:pPr>
                <a:defRPr/>
              </a:pPr>
              <a:r>
                <a:rPr lang="en-US" sz="1600" b="1" dirty="0">
                  <a:solidFill>
                    <a:srgbClr val="111111"/>
                  </a:solidFill>
                  <a:latin typeface="Aptos" panose="020B0004020202020204" pitchFamily="34" charset="0"/>
                  <a:ea typeface="League Spartan" charset="0"/>
                  <a:cs typeface="Arial" panose="020B0604020202020204" pitchFamily="34" charset="0"/>
                </a:rPr>
                <a:t>ABTA – support if something goes wrong</a:t>
              </a:r>
            </a:p>
          </p:txBody>
        </p:sp>
      </p:grpSp>
      <p:pic>
        <p:nvPicPr>
          <p:cNvPr id="4" name="Graphic 3" descr="Magnifying glass with solid fill">
            <a:extLst>
              <a:ext uri="{FF2B5EF4-FFF2-40B4-BE49-F238E27FC236}">
                <a16:creationId xmlns:a16="http://schemas.microsoft.com/office/drawing/2014/main" id="{402D826F-919C-4AF3-A885-8FF4A9CB8EA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11224" y="4888561"/>
            <a:ext cx="588498" cy="588498"/>
          </a:xfrm>
          <a:prstGeom prst="rect">
            <a:avLst/>
          </a:prstGeom>
        </p:spPr>
      </p:pic>
      <p:pic>
        <p:nvPicPr>
          <p:cNvPr id="6" name="Graphic 5" descr="Information with solid fill">
            <a:extLst>
              <a:ext uri="{FF2B5EF4-FFF2-40B4-BE49-F238E27FC236}">
                <a16:creationId xmlns:a16="http://schemas.microsoft.com/office/drawing/2014/main" id="{85B8FEDE-CE96-485A-9F8F-953E4EC9DF1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877650" y="1909506"/>
            <a:ext cx="772035" cy="772035"/>
          </a:xfrm>
          <a:prstGeom prst="rect">
            <a:avLst/>
          </a:prstGeom>
        </p:spPr>
      </p:pic>
      <p:pic>
        <p:nvPicPr>
          <p:cNvPr id="8" name="Graphic 7" descr="Binoculars with solid fill">
            <a:extLst>
              <a:ext uri="{FF2B5EF4-FFF2-40B4-BE49-F238E27FC236}">
                <a16:creationId xmlns:a16="http://schemas.microsoft.com/office/drawing/2014/main" id="{D9275815-125D-4DF5-BE53-34F66F46B64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505020" y="2895188"/>
            <a:ext cx="688153" cy="688153"/>
          </a:xfrm>
          <a:prstGeom prst="rect">
            <a:avLst/>
          </a:prstGeom>
        </p:spPr>
      </p:pic>
      <p:pic>
        <p:nvPicPr>
          <p:cNvPr id="12" name="Graphic 11" descr="Coins with solid fill">
            <a:extLst>
              <a:ext uri="{FF2B5EF4-FFF2-40B4-BE49-F238E27FC236}">
                <a16:creationId xmlns:a16="http://schemas.microsoft.com/office/drawing/2014/main" id="{DE4CB352-01CD-43BF-A3F0-CF608CCB1B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178943" y="5848900"/>
            <a:ext cx="625997" cy="625997"/>
          </a:xfrm>
          <a:prstGeom prst="rect">
            <a:avLst/>
          </a:prstGeom>
        </p:spPr>
      </p:pic>
      <p:pic>
        <p:nvPicPr>
          <p:cNvPr id="7" name="Graphic 6" descr="Tax with solid fill">
            <a:extLst>
              <a:ext uri="{FF2B5EF4-FFF2-40B4-BE49-F238E27FC236}">
                <a16:creationId xmlns:a16="http://schemas.microsoft.com/office/drawing/2014/main" id="{69F71F58-BA1A-DB75-C970-A1738525320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057398" y="3823885"/>
            <a:ext cx="734762" cy="734762"/>
          </a:xfrm>
          <a:prstGeom prst="rect">
            <a:avLst/>
          </a:prstGeom>
        </p:spPr>
      </p:pic>
    </p:spTree>
    <p:custDataLst>
      <p:tags r:id="rId1"/>
    </p:custDataLst>
    <p:extLst>
      <p:ext uri="{BB962C8B-B14F-4D97-AF65-F5344CB8AC3E}">
        <p14:creationId xmlns:p14="http://schemas.microsoft.com/office/powerpoint/2010/main" val="953481866"/>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1AD19842-1234-47E4-8E9B-E482B80EB222}"/>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Seeking advice</a:t>
            </a:r>
          </a:p>
        </p:txBody>
      </p:sp>
      <p:sp>
        <p:nvSpPr>
          <p:cNvPr id="2" name="Rectangle 1">
            <a:extLst>
              <a:ext uri="{FF2B5EF4-FFF2-40B4-BE49-F238E27FC236}">
                <a16:creationId xmlns:a16="http://schemas.microsoft.com/office/drawing/2014/main" id="{A8F3AC90-C5A9-A646-31E0-67BEA254E8E2}"/>
              </a:ext>
            </a:extLst>
          </p:cNvPr>
          <p:cNvSpPr>
            <a:spLocks noChangeArrowheads="1"/>
          </p:cNvSpPr>
          <p:nvPr/>
        </p:nvSpPr>
        <p:spPr bwMode="auto">
          <a:xfrm>
            <a:off x="802800" y="2341328"/>
            <a:ext cx="1058545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marL="342900" indent="-342900"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319088" indent="-222250" defTabSz="457200">
              <a:defRPr>
                <a:solidFill>
                  <a:schemeClr val="tx1"/>
                </a:solidFill>
                <a:latin typeface="Arial" pitchFamily="34" charset="0"/>
              </a:defRPr>
            </a:lvl3pPr>
            <a:lvl4pPr marL="776288" indent="-22225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fontAlgn="base">
              <a:spcBef>
                <a:spcPct val="0"/>
              </a:spcBef>
              <a:spcAft>
                <a:spcPct val="0"/>
              </a:spcAft>
              <a:defRPr>
                <a:solidFill>
                  <a:schemeClr val="tx1"/>
                </a:solidFill>
                <a:latin typeface="Arial" pitchFamily="34" charset="0"/>
              </a:defRPr>
            </a:lvl6pPr>
            <a:lvl7pPr marL="2971800" indent="-228600" defTabSz="457200" fontAlgn="base">
              <a:spcBef>
                <a:spcPct val="0"/>
              </a:spcBef>
              <a:spcAft>
                <a:spcPct val="0"/>
              </a:spcAft>
              <a:defRPr>
                <a:solidFill>
                  <a:schemeClr val="tx1"/>
                </a:solidFill>
                <a:latin typeface="Arial" pitchFamily="34" charset="0"/>
              </a:defRPr>
            </a:lvl7pPr>
            <a:lvl8pPr marL="3429000" indent="-228600" defTabSz="457200" fontAlgn="base">
              <a:spcBef>
                <a:spcPct val="0"/>
              </a:spcBef>
              <a:spcAft>
                <a:spcPct val="0"/>
              </a:spcAft>
              <a:defRPr>
                <a:solidFill>
                  <a:schemeClr val="tx1"/>
                </a:solidFill>
                <a:latin typeface="Arial" pitchFamily="34" charset="0"/>
              </a:defRPr>
            </a:lvl8pPr>
            <a:lvl9pPr marL="3886200" indent="-228600" defTabSz="457200" fontAlgn="base">
              <a:spcBef>
                <a:spcPct val="0"/>
              </a:spcBef>
              <a:spcAft>
                <a:spcPct val="0"/>
              </a:spcAft>
              <a:defRPr>
                <a:solidFill>
                  <a:schemeClr val="tx1"/>
                </a:solidFill>
                <a:latin typeface="Arial" pitchFamily="34" charset="0"/>
              </a:defRPr>
            </a:lvl9pPr>
          </a:lstStyle>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An adviser will assess your circumstances, objectives and risk profile and provide you with a personal recommendation to meet your objectives.</a:t>
            </a:r>
          </a:p>
          <a:p>
            <a:pPr marL="0" lvl="2" indent="0" defTabSz="914400">
              <a:spcAft>
                <a:spcPts val="600"/>
              </a:spcAft>
              <a:buClr>
                <a:srgbClr val="F47920"/>
              </a:buClr>
              <a:buSzPct val="75000"/>
              <a:defRPr/>
            </a:pPr>
            <a:endParaRPr lang="en-US" altLang="en-US"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US" altLang="en-US" dirty="0">
                <a:solidFill>
                  <a:srgbClr val="000000"/>
                </a:solidFill>
                <a:latin typeface="Aptos" panose="020B0004020202020204" pitchFamily="34" charset="0"/>
              </a:rPr>
              <a:t>All regulated firms are listed on the Financial Services Register, this provides confirmation that the firm is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the specific services they are </a:t>
            </a:r>
            <a:r>
              <a:rPr lang="en-US" altLang="en-US" dirty="0" err="1">
                <a:solidFill>
                  <a:srgbClr val="000000"/>
                </a:solidFill>
                <a:latin typeface="Aptos" panose="020B0004020202020204" pitchFamily="34" charset="0"/>
              </a:rPr>
              <a:t>authorised</a:t>
            </a:r>
            <a:r>
              <a:rPr lang="en-US" altLang="en-US" dirty="0">
                <a:solidFill>
                  <a:srgbClr val="000000"/>
                </a:solidFill>
                <a:latin typeface="Aptos" panose="020B0004020202020204" pitchFamily="34" charset="0"/>
              </a:rPr>
              <a:t> to provide and details of the advisers who work for them.  </a:t>
            </a:r>
          </a:p>
          <a:p>
            <a:pPr marL="0" lvl="2" indent="0" defTabSz="914400">
              <a:spcAft>
                <a:spcPts val="600"/>
              </a:spcAft>
              <a:buClr>
                <a:srgbClr val="F47920"/>
              </a:buClr>
              <a:buSzPct val="75000"/>
              <a:defRPr/>
            </a:pPr>
            <a:endParaRPr lang="en-GB" dirty="0">
              <a:solidFill>
                <a:srgbClr val="000000"/>
              </a:solidFill>
              <a:latin typeface="Aptos" panose="020B0004020202020204" pitchFamily="34" charset="0"/>
            </a:endParaRPr>
          </a:p>
          <a:p>
            <a:pPr marL="0" lvl="2" indent="0" defTabSz="914400">
              <a:spcAft>
                <a:spcPts val="600"/>
              </a:spcAft>
              <a:buClr>
                <a:srgbClr val="F47920"/>
              </a:buClr>
              <a:buSzPct val="75000"/>
              <a:defRPr/>
            </a:pPr>
            <a:r>
              <a:rPr lang="en-GB" dirty="0">
                <a:solidFill>
                  <a:srgbClr val="000000"/>
                </a:solidFill>
                <a:latin typeface="Aptos" panose="020B0004020202020204" pitchFamily="34" charset="0"/>
              </a:rPr>
              <a:t>Financial Services Register link:</a:t>
            </a:r>
          </a:p>
          <a:p>
            <a:pPr marL="285750" lvl="2" indent="-285750" defTabSz="914400">
              <a:spcAft>
                <a:spcPts val="600"/>
              </a:spcAft>
              <a:buClr>
                <a:schemeClr val="tx1"/>
              </a:buClr>
              <a:buSzPct val="75000"/>
              <a:buFont typeface="Arial" panose="020B0604020202020204" pitchFamily="34" charset="0"/>
              <a:buChar char="•"/>
              <a:defRPr/>
            </a:pPr>
            <a:r>
              <a:rPr lang="en-GB" u="sng" dirty="0">
                <a:solidFill>
                  <a:srgbClr val="000000"/>
                </a:solidFill>
                <a:latin typeface="Aptos" panose="020B0004020202020204" pitchFamily="34" charset="0"/>
              </a:rPr>
              <a:t>https://register.fca.org.uk</a:t>
            </a:r>
          </a:p>
        </p:txBody>
      </p:sp>
      <p:sp>
        <p:nvSpPr>
          <p:cNvPr id="3" name="RefTextBox123">
            <a:extLst>
              <a:ext uri="{FF2B5EF4-FFF2-40B4-BE49-F238E27FC236}">
                <a16:creationId xmlns:a16="http://schemas.microsoft.com/office/drawing/2014/main" id="{98CAA005-C1E2-46FB-A961-4D579DD16186}"/>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252395834</a:t>
            </a:r>
          </a:p>
        </p:txBody>
      </p:sp>
    </p:spTree>
    <p:custDataLst>
      <p:tags r:id="rId1"/>
    </p:custDataLst>
    <p:extLst>
      <p:ext uri="{BB962C8B-B14F-4D97-AF65-F5344CB8AC3E}">
        <p14:creationId xmlns:p14="http://schemas.microsoft.com/office/powerpoint/2010/main" val="2473308707"/>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2800" y="1732718"/>
            <a:ext cx="10585450" cy="2816156"/>
          </a:xfrm>
          <a:prstGeom prst="rect">
            <a:avLst/>
          </a:prstGeom>
        </p:spPr>
        <p:txBody>
          <a:bodyPr wrap="square" lIns="0">
            <a:spAutoFit/>
          </a:bodyPr>
          <a:lstStyle/>
          <a:p>
            <a:pPr>
              <a:defRPr/>
            </a:pPr>
            <a:r>
              <a:rPr lang="en-GB" dirty="0">
                <a:solidFill>
                  <a:srgbClr val="000000"/>
                </a:solidFill>
                <a:latin typeface="Aptos" panose="020B0004020202020204" pitchFamily="34" charset="0"/>
              </a:rPr>
              <a:t>We provide a telephone helpline and a regulated investment advice service through </a:t>
            </a:r>
            <a:r>
              <a:rPr lang="en-GB" b="1" dirty="0">
                <a:solidFill>
                  <a:srgbClr val="000000"/>
                </a:solidFill>
                <a:latin typeface="Aptos" panose="020B0004020202020204" pitchFamily="34" charset="0"/>
              </a:rPr>
              <a:t>my wealth </a:t>
            </a:r>
            <a:r>
              <a:rPr lang="en-GB" dirty="0">
                <a:solidFill>
                  <a:srgbClr val="000000"/>
                </a:solidFill>
                <a:latin typeface="Aptos" panose="020B0004020202020204" pitchFamily="34" charset="0"/>
              </a:rPr>
              <a:t>- a trading name of Wealth at Work Limited which is part of the Wealth at Work group.  </a:t>
            </a:r>
          </a:p>
          <a:p>
            <a:pPr>
              <a:defRPr/>
            </a:pPr>
            <a:endParaRPr lang="en-GB" dirty="0">
              <a:solidFill>
                <a:srgbClr val="000000"/>
              </a:solidFill>
              <a:latin typeface="Aptos" panose="020B0004020202020204" pitchFamily="34" charset="0"/>
            </a:endParaRPr>
          </a:p>
          <a:p>
            <a:pPr>
              <a:defRPr/>
            </a:pPr>
            <a:r>
              <a:rPr lang="en-GB" dirty="0">
                <a:solidFill>
                  <a:srgbClr val="000000"/>
                </a:solidFill>
                <a:latin typeface="Aptos" panose="020B0004020202020204" pitchFamily="34" charset="0"/>
              </a:rPr>
              <a:t>It helps individuals to understand their personal financial situation especially when selecting their retirement income options.</a:t>
            </a:r>
          </a:p>
          <a:p>
            <a:pPr>
              <a:defRPr/>
            </a:pPr>
            <a:r>
              <a:rPr lang="en-GB" dirty="0">
                <a:solidFill>
                  <a:srgbClr val="000000"/>
                </a:solidFill>
                <a:latin typeface="Aptos" panose="020B0004020202020204" pitchFamily="34" charset="0"/>
              </a:rPr>
              <a:t> </a:t>
            </a:r>
          </a:p>
          <a:p>
            <a:pPr marL="0" lvl="2" algn="just">
              <a:buClr>
                <a:srgbClr val="EEECE1"/>
              </a:buClr>
              <a:buSzPct val="100000"/>
              <a:defRPr/>
            </a:pPr>
            <a:endParaRPr lang="en-GB" sz="1000" kern="0" dirty="0">
              <a:solidFill>
                <a:srgbClr val="000000"/>
              </a:solidFill>
              <a:latin typeface="Aptos" panose="020B0004020202020204" pitchFamily="34" charset="0"/>
              <a:ea typeface="ヒラギノ角ゴ Pro W3" charset="-128"/>
              <a:cs typeface="Arial" pitchFamily="34" charset="0"/>
            </a:endParaRP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Request a callback from the helpline via the feedback form to discuss your personal circumstances with </a:t>
            </a:r>
            <a:r>
              <a:rPr lang="en-US" b="1" kern="0" dirty="0">
                <a:solidFill>
                  <a:srgbClr val="000000"/>
                </a:solidFill>
                <a:latin typeface="Aptos" panose="020B0004020202020204" pitchFamily="34" charset="0"/>
                <a:ea typeface="ヒラギノ角ゴ Pro W3" charset="-128"/>
                <a:cs typeface="Arial" pitchFamily="34" charset="0"/>
              </a:rPr>
              <a:t>my wealth</a:t>
            </a:r>
            <a:r>
              <a:rPr lang="en-US" kern="0" dirty="0">
                <a:solidFill>
                  <a:srgbClr val="000000"/>
                </a:solidFill>
                <a:latin typeface="Aptos" panose="020B0004020202020204" pitchFamily="34" charset="0"/>
                <a:ea typeface="ヒラギノ角ゴ Pro W3" charset="-128"/>
                <a:cs typeface="Arial" pitchFamily="34" charset="0"/>
              </a:rPr>
              <a:t> and agree your next steps and receive regulated investment advice where required</a:t>
            </a:r>
          </a:p>
          <a:p>
            <a:pPr marL="711200" lvl="3" indent="-285750">
              <a:spcAft>
                <a:spcPts val="600"/>
              </a:spcAft>
              <a:buClr>
                <a:schemeClr val="tx1"/>
              </a:buClr>
              <a:buSzPct val="100000"/>
              <a:buFont typeface="Arial" panose="020B0604020202020204" pitchFamily="34" charset="0"/>
              <a:buChar char="•"/>
              <a:defRPr/>
            </a:pPr>
            <a:r>
              <a:rPr lang="en-US" kern="0" dirty="0">
                <a:solidFill>
                  <a:srgbClr val="000000"/>
                </a:solidFill>
                <a:latin typeface="Aptos" panose="020B0004020202020204" pitchFamily="34" charset="0"/>
                <a:ea typeface="ヒラギノ角ゴ Pro W3" charset="-128"/>
                <a:cs typeface="Arial" pitchFamily="34" charset="0"/>
              </a:rPr>
              <a:t>You can also telephone </a:t>
            </a:r>
            <a:r>
              <a:rPr lang="en-GB" b="1" kern="0" dirty="0">
                <a:solidFill>
                  <a:srgbClr val="000000"/>
                </a:solidFill>
                <a:latin typeface="Aptos" panose="020B0004020202020204" pitchFamily="34" charset="0"/>
                <a:ea typeface="ヒラギノ角ゴ Pro W3" charset="-128"/>
                <a:cs typeface="Arial" pitchFamily="34" charset="0"/>
              </a:rPr>
              <a:t>0800 028 3200</a:t>
            </a:r>
          </a:p>
        </p:txBody>
      </p:sp>
      <p:sp>
        <p:nvSpPr>
          <p:cNvPr id="8" name="Rectangle 12">
            <a:extLst>
              <a:ext uri="{FF2B5EF4-FFF2-40B4-BE49-F238E27FC236}">
                <a16:creationId xmlns:a16="http://schemas.microsoft.com/office/drawing/2014/main" id="{0AA03E33-986F-409E-A3D5-CDF61D56550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Contact us</a:t>
            </a:r>
            <a:endParaRPr lang="en-GB" sz="3600" dirty="0">
              <a:solidFill>
                <a:srgbClr val="391C66"/>
              </a:solidFill>
              <a:latin typeface="Aptos Display" panose="020B0004020202020204" pitchFamily="34" charset="0"/>
              <a:cs typeface="+mn-cs"/>
            </a:endParaRPr>
          </a:p>
        </p:txBody>
      </p:sp>
      <p:pic>
        <p:nvPicPr>
          <p:cNvPr id="2" name="mywealthlogo2023" descr="Logo, company name&#10;&#10;Description automatically generated">
            <a:extLst>
              <a:ext uri="{FF2B5EF4-FFF2-40B4-BE49-F238E27FC236}">
                <a16:creationId xmlns:a16="http://schemas.microsoft.com/office/drawing/2014/main" id="{DC5CE917-3751-A5B1-8FDD-9ED53A0B86A9}"/>
              </a:ext>
            </a:extLst>
          </p:cNvPr>
          <p:cNvPicPr>
            <a:picLocks noChangeAspect="1"/>
          </p:cNvPicPr>
          <p:nvPr/>
        </p:nvPicPr>
        <p:blipFill>
          <a:blip r:embed="rId4"/>
          <a:stretch>
            <a:fillRect/>
          </a:stretch>
        </p:blipFill>
        <p:spPr>
          <a:xfrm>
            <a:off x="9586882" y="5617335"/>
            <a:ext cx="1801368" cy="441960"/>
          </a:xfrm>
          <a:prstGeom prst="rect">
            <a:avLst/>
          </a:prstGeom>
        </p:spPr>
      </p:pic>
      <p:sp>
        <p:nvSpPr>
          <p:cNvPr id="3" name="RefTextBox123">
            <a:extLst>
              <a:ext uri="{FF2B5EF4-FFF2-40B4-BE49-F238E27FC236}">
                <a16:creationId xmlns:a16="http://schemas.microsoft.com/office/drawing/2014/main" id="{4F8EB7CE-00C8-8605-2800-C8318DB8F2D0}"/>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141862785</a:t>
            </a:r>
          </a:p>
        </p:txBody>
      </p:sp>
    </p:spTree>
    <p:custDataLst>
      <p:tags r:id="rId1"/>
    </p:custDataLst>
    <p:extLst>
      <p:ext uri="{BB962C8B-B14F-4D97-AF65-F5344CB8AC3E}">
        <p14:creationId xmlns:p14="http://schemas.microsoft.com/office/powerpoint/2010/main" val="3482163651"/>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fTextBox123">
            <a:extLst>
              <a:ext uri="{FF2B5EF4-FFF2-40B4-BE49-F238E27FC236}">
                <a16:creationId xmlns:a16="http://schemas.microsoft.com/office/drawing/2014/main" id="{8A61517C-4F47-D0C1-463F-2F865331BB7C}"/>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a:solidFill>
                  <a:srgbClr val="101012"/>
                </a:solidFill>
                <a:latin typeface="Bierstadt" panose="020B0004020202020204" pitchFamily="34" charset="0"/>
              </a:rPr>
              <a:t>881862975</a:t>
            </a:r>
          </a:p>
        </p:txBody>
      </p:sp>
      <p:sp>
        <p:nvSpPr>
          <p:cNvPr id="7" name="Rectangle 7">
            <a:extLst>
              <a:ext uri="{FF2B5EF4-FFF2-40B4-BE49-F238E27FC236}">
                <a16:creationId xmlns:a16="http://schemas.microsoft.com/office/drawing/2014/main" id="{88CDEF37-FB91-1646-9EF2-C5ED7B988909}"/>
              </a:ext>
            </a:extLst>
          </p:cNvPr>
          <p:cNvSpPr txBox="1">
            <a:spLocks noChangeArrowheads="1"/>
          </p:cNvSpPr>
          <p:nvPr/>
        </p:nvSpPr>
        <p:spPr bwMode="auto">
          <a:xfrm>
            <a:off x="802800" y="1730686"/>
            <a:ext cx="10585450" cy="3830638"/>
          </a:xfrm>
          <a:prstGeom prst="rect">
            <a:avLst/>
          </a:prstGeom>
          <a:noFill/>
          <a:ln w="9525">
            <a:noFill/>
            <a:miter lim="800000"/>
            <a:headEnd/>
            <a:tailEnd/>
          </a:ln>
        </p:spPr>
        <p:txBody>
          <a:bodyPr lIns="0"/>
          <a:lstStyle/>
          <a:p>
            <a:pPr marL="285750" indent="-285750">
              <a:lnSpc>
                <a:spcPct val="120000"/>
              </a:lnSpc>
              <a:spcBef>
                <a:spcPct val="20000"/>
              </a:spcBef>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All copyright or other intellectual property rights in the material constituting this presentation which has been provided by Wealth at Work Limited remains the property of the Wealth at Work group. </a:t>
            </a:r>
            <a:endParaRPr lang="en-US" sz="1400" dirty="0">
              <a:solidFill>
                <a:srgbClr val="000000"/>
              </a:solidFill>
              <a:latin typeface="Aptos" panose="020B0004020202020204" pitchFamily="34" charset="0"/>
              <a:ea typeface="ヒラギノ角ゴ Pro W3" charset="-128"/>
              <a:cs typeface="Arial" pitchFamily="34" charset="0"/>
            </a:endParaRP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The content of this presentation is provided for illustrative purposes only and is not intended to be used for individual investment or financial planning and does not constitute financial advice.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Whilst every effort is made to ensure the accuracy of information contained in the presentation it cannot be guaranteed. In particular the rules relating to tax can frequently change.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Any references to tax or the operation of tax or tax reliefs are illustrative only and the tax treatment in respect of any individual depends upon the circumstances of each individual. </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US" sz="1400" dirty="0">
                <a:solidFill>
                  <a:srgbClr val="000000"/>
                </a:solidFill>
                <a:latin typeface="Aptos" panose="020B0004020202020204" pitchFamily="34" charset="0"/>
                <a:ea typeface="ヒラギノ角ゴ Pro W3" charset="-128"/>
                <a:cs typeface="Arial" pitchFamily="34" charset="0"/>
              </a:rPr>
              <a:t>It is important to </a:t>
            </a:r>
            <a:r>
              <a:rPr lang="en-US" sz="1400" dirty="0" err="1">
                <a:solidFill>
                  <a:srgbClr val="000000"/>
                </a:solidFill>
                <a:latin typeface="Aptos" panose="020B0004020202020204" pitchFamily="34" charset="0"/>
                <a:ea typeface="ヒラギノ角ゴ Pro W3" charset="-128"/>
                <a:cs typeface="Arial" pitchFamily="34" charset="0"/>
              </a:rPr>
              <a:t>recognise</a:t>
            </a:r>
            <a:r>
              <a:rPr lang="en-US" sz="1400" dirty="0">
                <a:solidFill>
                  <a:srgbClr val="000000"/>
                </a:solidFill>
                <a:latin typeface="Aptos" panose="020B0004020202020204" pitchFamily="34" charset="0"/>
                <a:ea typeface="ヒラギノ角ゴ Pro W3" charset="-128"/>
                <a:cs typeface="Arial" pitchFamily="34" charset="0"/>
              </a:rPr>
              <a:t> that the value of investments related to the stock market (and any resulting benefits such as interest or dividends), can rise or fall and an investor may not get back the amount invested. Past performance data used is for illustrative purposes only and is not necessarily a guide to future performance.</a:t>
            </a:r>
          </a:p>
          <a:p>
            <a:pPr marL="285750" indent="-285750" fontAlgn="auto">
              <a:lnSpc>
                <a:spcPct val="120000"/>
              </a:lnSpc>
              <a:spcBef>
                <a:spcPct val="20000"/>
              </a:spcBef>
              <a:spcAft>
                <a:spcPts val="0"/>
              </a:spcAft>
              <a:buClr>
                <a:schemeClr val="tx1"/>
              </a:buClr>
              <a:buSzPct val="120000"/>
              <a:buFont typeface="Arial" panose="020B0604020202020204" pitchFamily="34" charset="0"/>
              <a:buChar char="•"/>
              <a:defRPr/>
            </a:pPr>
            <a:r>
              <a:rPr lang="en-GB" sz="1400" dirty="0">
                <a:solidFill>
                  <a:srgbClr val="000000"/>
                </a:solidFill>
                <a:latin typeface="Aptos" panose="020B0004020202020204" pitchFamily="34" charset="0"/>
                <a:ea typeface="ヒラギノ角ゴ Pro W3" charset="-128"/>
                <a:cs typeface="Arial" pitchFamily="34" charset="0"/>
              </a:rPr>
              <a:t>Any hyperlinks or references to third parties or their websites are provided for information only and it does not mean that we endorse their products or services. We have no control over these and accept no legal responsibility for any content, material or information contained in them.</a:t>
            </a:r>
            <a:endParaRPr lang="en-US" sz="1400" dirty="0">
              <a:solidFill>
                <a:srgbClr val="000000"/>
              </a:solidFill>
              <a:latin typeface="Aptos" panose="020B0004020202020204" pitchFamily="34" charset="0"/>
              <a:ea typeface="ヒラギノ角ゴ Pro W3" charset="-128"/>
              <a:cs typeface="Arial" pitchFamily="34" charset="0"/>
            </a:endParaRPr>
          </a:p>
        </p:txBody>
      </p:sp>
      <p:sp>
        <p:nvSpPr>
          <p:cNvPr id="10" name="Text Box 5">
            <a:extLst>
              <a:ext uri="{FF2B5EF4-FFF2-40B4-BE49-F238E27FC236}">
                <a16:creationId xmlns:a16="http://schemas.microsoft.com/office/drawing/2014/main" id="{C888B50E-92A0-1A26-5058-606245F72642}"/>
              </a:ext>
            </a:extLst>
          </p:cNvPr>
          <p:cNvSpPr txBox="1">
            <a:spLocks noChangeArrowheads="1"/>
          </p:cNvSpPr>
          <p:nvPr/>
        </p:nvSpPr>
        <p:spPr bwMode="auto">
          <a:xfrm>
            <a:off x="1460024" y="4703195"/>
            <a:ext cx="231154" cy="369332"/>
          </a:xfrm>
          <a:prstGeom prst="rect">
            <a:avLst/>
          </a:prstGeom>
          <a:noFill/>
          <a:ln w="9525" algn="ctr">
            <a:noFill/>
            <a:miter lim="800000"/>
            <a:headEnd/>
            <a:tailEnd/>
          </a:ln>
        </p:spPr>
        <p:txBody>
          <a:bodyPr wrap="none">
            <a:spAutoFit/>
          </a:bodyPr>
          <a:lstStyle/>
          <a:p>
            <a:pPr eaLnBrk="1" fontAlgn="auto" hangingPunct="1">
              <a:spcBef>
                <a:spcPts val="0"/>
              </a:spcBef>
              <a:spcAft>
                <a:spcPts val="0"/>
              </a:spcAft>
              <a:defRPr/>
            </a:pPr>
            <a:r>
              <a:rPr lang="en-US" altLang="ko-KR">
                <a:solidFill>
                  <a:srgbClr val="000000"/>
                </a:solidFill>
                <a:latin typeface="Aptos" panose="020B0004020202020204" pitchFamily="34" charset="0"/>
                <a:ea typeface="Gulim"/>
                <a:cs typeface="Gulim"/>
              </a:rPr>
              <a:t> </a:t>
            </a:r>
          </a:p>
        </p:txBody>
      </p:sp>
      <p:sp>
        <p:nvSpPr>
          <p:cNvPr id="11" name="Rectangle 12">
            <a:extLst>
              <a:ext uri="{FF2B5EF4-FFF2-40B4-BE49-F238E27FC236}">
                <a16:creationId xmlns:a16="http://schemas.microsoft.com/office/drawing/2014/main" id="{61E5CA63-7225-2594-948A-6AF0FCF83B79}"/>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defTabSz="914400" eaLnBrk="1" fontAlgn="auto" hangingPunct="1">
              <a:spcBef>
                <a:spcPts val="0"/>
              </a:spcBef>
              <a:spcAft>
                <a:spcPts val="0"/>
              </a:spcAft>
              <a:defRPr/>
            </a:pPr>
            <a:r>
              <a:rPr lang="en-GB" sz="3600">
                <a:solidFill>
                  <a:srgbClr val="391C66"/>
                </a:solidFill>
                <a:latin typeface="Aptos Display" panose="020B0004020202020204" pitchFamily="34" charset="0"/>
                <a:cs typeface="+mn-cs"/>
              </a:rPr>
              <a:t>Education caveat</a:t>
            </a:r>
          </a:p>
        </p:txBody>
      </p:sp>
      <p:sp>
        <p:nvSpPr>
          <p:cNvPr id="12" name="TextBox 11">
            <a:extLst>
              <a:ext uri="{FF2B5EF4-FFF2-40B4-BE49-F238E27FC236}">
                <a16:creationId xmlns:a16="http://schemas.microsoft.com/office/drawing/2014/main" id="{7AABBBFF-BDAE-A640-A8E4-E021BF37958C}"/>
              </a:ext>
            </a:extLst>
          </p:cNvPr>
          <p:cNvSpPr txBox="1"/>
          <p:nvPr/>
        </p:nvSpPr>
        <p:spPr>
          <a:xfrm>
            <a:off x="802800" y="5887178"/>
            <a:ext cx="10585450" cy="600164"/>
          </a:xfrm>
          <a:prstGeom prst="rect">
            <a:avLst/>
          </a:prstGeom>
          <a:noFill/>
        </p:spPr>
        <p:txBody>
          <a:bodyPr wrap="square" lIns="0">
            <a:spAutoFit/>
          </a:bodyPr>
          <a:lstStyle/>
          <a:p>
            <a:pPr>
              <a:defRPr/>
            </a:pPr>
            <a:r>
              <a:rPr lang="en-GB" sz="1100" dirty="0">
                <a:solidFill>
                  <a:srgbClr val="000000"/>
                </a:solidFill>
                <a:latin typeface="Aptos" panose="020B0004020202020204" pitchFamily="34" charset="0"/>
                <a:cs typeface="+mn-cs"/>
              </a:rPr>
              <a:t>WEALTH at work and my wealth are trading names of Wealth at Work Limited which is authorised and regulated by the Financial Conduct Authority and part of the Wealth at Work group. Registered in England and Wales No. 05225819. Registered Office: Third floor, 5 St Paul’s Square, Liverpool L3 9SJ. Telephone calls may be recorded and monitored for training and record-keeping purposes.</a:t>
            </a:r>
          </a:p>
        </p:txBody>
      </p:sp>
    </p:spTree>
    <p:custDataLst>
      <p:tags r:id="rId1"/>
    </p:custDataLst>
    <p:extLst>
      <p:ext uri="{BB962C8B-B14F-4D97-AF65-F5344CB8AC3E}">
        <p14:creationId xmlns:p14="http://schemas.microsoft.com/office/powerpoint/2010/main" val="41946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6B0906BB-E868-4BC6-BE04-7270A6BB345B}"/>
              </a:ext>
            </a:extLst>
          </p:cNvPr>
          <p:cNvSpPr txBox="1"/>
          <p:nvPr/>
        </p:nvSpPr>
        <p:spPr>
          <a:xfrm>
            <a:off x="803275" y="1671403"/>
            <a:ext cx="4563205" cy="2758190"/>
          </a:xfrm>
          <a:prstGeom prst="rect">
            <a:avLst/>
          </a:prstGeom>
          <a:noFill/>
        </p:spPr>
        <p:txBody>
          <a:bodyPr wrap="square" lIns="0" tIns="0" rIns="0" bIns="0" anchor="b">
            <a:noAutofit/>
            <a:scene3d>
              <a:camera prst="orthographicFront"/>
              <a:lightRig rig="threePt" dir="t"/>
            </a:scene3d>
            <a:sp3d extrusionH="57150">
              <a:bevelT w="82550" h="38100" prst="coolSlant"/>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GB" sz="5400" dirty="0">
                <a:solidFill>
                  <a:srgbClr val="391C66"/>
                </a:solidFill>
                <a:latin typeface="Aptos Display" panose="020B0004020202020204" pitchFamily="34" charset="0"/>
                <a:ea typeface="ヒラギノ角ゴ Pro W3"/>
                <a:cs typeface="Times New Roman" pitchFamily="18" charset="0"/>
              </a:rPr>
              <a:t>Thank you</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0800 028 3200</a:t>
            </a:r>
          </a:p>
          <a:p>
            <a:pPr eaLnBrk="0" hangingPunct="0">
              <a:defRPr/>
            </a:pPr>
            <a:r>
              <a:rPr lang="en-GB" sz="2400" dirty="0">
                <a:solidFill>
                  <a:srgbClr val="391C66"/>
                </a:solidFill>
                <a:latin typeface="Aptos Display" panose="020B0004020202020204" pitchFamily="34" charset="0"/>
                <a:ea typeface="ヒラギノ角ゴ Pro W3"/>
                <a:cs typeface="Times New Roman" pitchFamily="18" charset="0"/>
              </a:rPr>
              <a:t>www.wealthatwork.co.uk/mywealth</a:t>
            </a:r>
            <a:endParaRPr lang="en-GB" sz="5400" dirty="0">
              <a:solidFill>
                <a:srgbClr val="391C66"/>
              </a:solidFill>
              <a:latin typeface="Aptos Display" panose="020B0004020202020204" pitchFamily="34" charset="0"/>
            </a:endParaRPr>
          </a:p>
        </p:txBody>
      </p:sp>
      <p:sp>
        <p:nvSpPr>
          <p:cNvPr id="2" name="RefTextBox123">
            <a:extLst>
              <a:ext uri="{FF2B5EF4-FFF2-40B4-BE49-F238E27FC236}">
                <a16:creationId xmlns:a16="http://schemas.microsoft.com/office/drawing/2014/main" id="{A569939F-CF18-E8E4-D2A3-37CB140C067A}"/>
              </a:ext>
            </a:extLst>
          </p:cNvPr>
          <p:cNvSpPr txBox="1">
            <a:spLocks noGrp="1" noRot="1" noMove="1" noResize="1" noEditPoints="1" noAdjustHandles="1" noChangeArrowheads="1" noChangeShapeType="1"/>
          </p:cNvSpPr>
          <p:nvPr/>
        </p:nvSpPr>
        <p:spPr>
          <a:xfrm>
            <a:off x="1461759" y="6850759"/>
            <a:ext cx="785723" cy="215444"/>
          </a:xfrm>
          <a:prstGeom prst="rect">
            <a:avLst/>
          </a:prstGeom>
          <a:noFill/>
        </p:spPr>
        <p:txBody>
          <a:bodyPr vert="horz" rtlCol="0">
            <a:spAutoFit/>
          </a:bodyPr>
          <a:lstStyle/>
          <a:p>
            <a:r>
              <a:rPr lang="en-GB" sz="800" dirty="0">
                <a:solidFill>
                  <a:srgbClr val="101012"/>
                </a:solidFill>
                <a:latin typeface="Bierstadt" panose="020B0004020202020204" pitchFamily="34" charset="0"/>
              </a:rPr>
              <a:t>156297902</a:t>
            </a:r>
          </a:p>
        </p:txBody>
      </p:sp>
    </p:spTree>
    <p:custDataLst>
      <p:tags r:id="rId1"/>
    </p:custDataLst>
    <p:extLst>
      <p:ext uri="{BB962C8B-B14F-4D97-AF65-F5344CB8AC3E}">
        <p14:creationId xmlns:p14="http://schemas.microsoft.com/office/powerpoint/2010/main" val="172903089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D1CC3011-E8CC-77BA-A180-3B0F3A5B008D}"/>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Why we spend more</a:t>
            </a:r>
          </a:p>
        </p:txBody>
      </p:sp>
      <p:grpSp>
        <p:nvGrpSpPr>
          <p:cNvPr id="54" name="Group 53">
            <a:extLst>
              <a:ext uri="{FF2B5EF4-FFF2-40B4-BE49-F238E27FC236}">
                <a16:creationId xmlns:a16="http://schemas.microsoft.com/office/drawing/2014/main" id="{5FB72657-C09A-FEEE-E8AF-2C7FA438BB09}"/>
              </a:ext>
            </a:extLst>
          </p:cNvPr>
          <p:cNvGrpSpPr/>
          <p:nvPr/>
        </p:nvGrpSpPr>
        <p:grpSpPr>
          <a:xfrm>
            <a:off x="4119000" y="3106586"/>
            <a:ext cx="968888" cy="863834"/>
            <a:chOff x="3761623" y="3106586"/>
            <a:chExt cx="968888" cy="863834"/>
          </a:xfrm>
        </p:grpSpPr>
        <p:grpSp>
          <p:nvGrpSpPr>
            <p:cNvPr id="29" name="Group 28">
              <a:extLst>
                <a:ext uri="{FF2B5EF4-FFF2-40B4-BE49-F238E27FC236}">
                  <a16:creationId xmlns:a16="http://schemas.microsoft.com/office/drawing/2014/main" id="{A3AE6C6A-6460-65FA-471B-83A9911F6D5C}"/>
                </a:ext>
              </a:extLst>
            </p:cNvPr>
            <p:cNvGrpSpPr/>
            <p:nvPr/>
          </p:nvGrpSpPr>
          <p:grpSpPr>
            <a:xfrm>
              <a:off x="3986544" y="3445140"/>
              <a:ext cx="525280" cy="525280"/>
              <a:chOff x="4295800" y="3479784"/>
              <a:chExt cx="525280" cy="525280"/>
            </a:xfrm>
          </p:grpSpPr>
          <p:pic>
            <p:nvPicPr>
              <p:cNvPr id="21" name="Graphic 20" descr="Sun with solid fill">
                <a:extLst>
                  <a:ext uri="{FF2B5EF4-FFF2-40B4-BE49-F238E27FC236}">
                    <a16:creationId xmlns:a16="http://schemas.microsoft.com/office/drawing/2014/main" id="{4600FC03-F7A1-6AF1-A882-37FE2158B4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52120" y="3536104"/>
                <a:ext cx="412640" cy="412640"/>
              </a:xfrm>
              <a:prstGeom prst="rect">
                <a:avLst/>
              </a:prstGeom>
            </p:spPr>
          </p:pic>
          <p:sp>
            <p:nvSpPr>
              <p:cNvPr id="28" name="Oval 27">
                <a:extLst>
                  <a:ext uri="{FF2B5EF4-FFF2-40B4-BE49-F238E27FC236}">
                    <a16:creationId xmlns:a16="http://schemas.microsoft.com/office/drawing/2014/main" id="{1D630063-0DF7-82E1-94D1-D8FD2FFDDDD8}"/>
                  </a:ext>
                </a:extLst>
              </p:cNvPr>
              <p:cNvSpPr/>
              <p:nvPr/>
            </p:nvSpPr>
            <p:spPr>
              <a:xfrm>
                <a:off x="4295800" y="3479784"/>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AF61384A-5B3A-860C-8B7E-F089E4A3108A}"/>
                </a:ext>
              </a:extLst>
            </p:cNvPr>
            <p:cNvSpPr txBox="1"/>
            <p:nvPr/>
          </p:nvSpPr>
          <p:spPr>
            <a:xfrm>
              <a:off x="3761623" y="3106586"/>
              <a:ext cx="968888" cy="338554"/>
            </a:xfrm>
            <a:prstGeom prst="rect">
              <a:avLst/>
            </a:prstGeom>
            <a:noFill/>
          </p:spPr>
          <p:txBody>
            <a:bodyPr wrap="square" rtlCol="0">
              <a:spAutoFit/>
            </a:bodyPr>
            <a:lstStyle/>
            <a:p>
              <a:r>
                <a:rPr lang="en-GB" sz="1600" dirty="0"/>
                <a:t>Days out</a:t>
              </a:r>
            </a:p>
          </p:txBody>
        </p:sp>
      </p:grpSp>
      <p:grpSp>
        <p:nvGrpSpPr>
          <p:cNvPr id="58" name="Group 57">
            <a:extLst>
              <a:ext uri="{FF2B5EF4-FFF2-40B4-BE49-F238E27FC236}">
                <a16:creationId xmlns:a16="http://schemas.microsoft.com/office/drawing/2014/main" id="{E18DC23C-A554-A92D-23AC-7688BDF9F504}"/>
              </a:ext>
            </a:extLst>
          </p:cNvPr>
          <p:cNvGrpSpPr/>
          <p:nvPr/>
        </p:nvGrpSpPr>
        <p:grpSpPr>
          <a:xfrm>
            <a:off x="4911088" y="2564904"/>
            <a:ext cx="968888" cy="908062"/>
            <a:chOff x="4703201" y="2564904"/>
            <a:chExt cx="968888" cy="908062"/>
          </a:xfrm>
        </p:grpSpPr>
        <p:pic>
          <p:nvPicPr>
            <p:cNvPr id="17" name="Graphic 16" descr="Circus Tent with solid fill">
              <a:extLst>
                <a:ext uri="{FF2B5EF4-FFF2-40B4-BE49-F238E27FC236}">
                  <a16:creationId xmlns:a16="http://schemas.microsoft.com/office/drawing/2014/main" id="{7C890B3D-9B4F-EB29-5B0E-B5E1AF21D1A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49824" y="2947686"/>
              <a:ext cx="442900" cy="442900"/>
            </a:xfrm>
            <a:prstGeom prst="rect">
              <a:avLst/>
            </a:prstGeom>
          </p:spPr>
        </p:pic>
        <p:grpSp>
          <p:nvGrpSpPr>
            <p:cNvPr id="55" name="Group 54">
              <a:extLst>
                <a:ext uri="{FF2B5EF4-FFF2-40B4-BE49-F238E27FC236}">
                  <a16:creationId xmlns:a16="http://schemas.microsoft.com/office/drawing/2014/main" id="{05864D57-A422-9F10-1063-1701D0063F6B}"/>
                </a:ext>
              </a:extLst>
            </p:cNvPr>
            <p:cNvGrpSpPr/>
            <p:nvPr/>
          </p:nvGrpSpPr>
          <p:grpSpPr>
            <a:xfrm>
              <a:off x="4703201" y="2564904"/>
              <a:ext cx="968888" cy="908062"/>
              <a:chOff x="4703201" y="2564904"/>
              <a:chExt cx="968888" cy="908062"/>
            </a:xfrm>
          </p:grpSpPr>
          <p:sp>
            <p:nvSpPr>
              <p:cNvPr id="35" name="Oval 34">
                <a:extLst>
                  <a:ext uri="{FF2B5EF4-FFF2-40B4-BE49-F238E27FC236}">
                    <a16:creationId xmlns:a16="http://schemas.microsoft.com/office/drawing/2014/main" id="{9E99A467-4DEF-EA25-0CD3-5AF9A00C1957}"/>
                  </a:ext>
                </a:extLst>
              </p:cNvPr>
              <p:cNvSpPr/>
              <p:nvPr/>
            </p:nvSpPr>
            <p:spPr>
              <a:xfrm>
                <a:off x="4908634" y="2947686"/>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DE1D7C3-A945-E2EF-D1B6-5221EFC16CD5}"/>
                  </a:ext>
                </a:extLst>
              </p:cNvPr>
              <p:cNvSpPr txBox="1"/>
              <p:nvPr/>
            </p:nvSpPr>
            <p:spPr>
              <a:xfrm>
                <a:off x="4703201" y="2564904"/>
                <a:ext cx="968888" cy="338554"/>
              </a:xfrm>
              <a:prstGeom prst="rect">
                <a:avLst/>
              </a:prstGeom>
              <a:noFill/>
            </p:spPr>
            <p:txBody>
              <a:bodyPr wrap="square" rtlCol="0">
                <a:spAutoFit/>
              </a:bodyPr>
              <a:lstStyle/>
              <a:p>
                <a:r>
                  <a:rPr lang="en-GB" sz="1600" dirty="0"/>
                  <a:t>Festivals</a:t>
                </a:r>
              </a:p>
            </p:txBody>
          </p:sp>
        </p:grpSp>
      </p:grpSp>
      <p:grpSp>
        <p:nvGrpSpPr>
          <p:cNvPr id="57" name="Group 56">
            <a:extLst>
              <a:ext uri="{FF2B5EF4-FFF2-40B4-BE49-F238E27FC236}">
                <a16:creationId xmlns:a16="http://schemas.microsoft.com/office/drawing/2014/main" id="{4BB01DDF-83E7-9B64-28FF-46014DD15BA1}"/>
              </a:ext>
            </a:extLst>
          </p:cNvPr>
          <p:cNvGrpSpPr/>
          <p:nvPr/>
        </p:nvGrpSpPr>
        <p:grpSpPr>
          <a:xfrm>
            <a:off x="5760515" y="1839461"/>
            <a:ext cx="968888" cy="1108225"/>
            <a:chOff x="6232302" y="1839461"/>
            <a:chExt cx="968888" cy="1108225"/>
          </a:xfrm>
        </p:grpSpPr>
        <p:pic>
          <p:nvPicPr>
            <p:cNvPr id="23" name="Graphic 22" descr="Family with two children with solid fill">
              <a:extLst>
                <a:ext uri="{FF2B5EF4-FFF2-40B4-BE49-F238E27FC236}">
                  <a16:creationId xmlns:a16="http://schemas.microsoft.com/office/drawing/2014/main" id="{34554613-2FC7-264F-D0FC-3E0954B59FB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06409" y="2426066"/>
              <a:ext cx="449274" cy="449274"/>
            </a:xfrm>
            <a:prstGeom prst="rect">
              <a:avLst/>
            </a:prstGeom>
          </p:spPr>
        </p:pic>
        <p:grpSp>
          <p:nvGrpSpPr>
            <p:cNvPr id="56" name="Group 55">
              <a:extLst>
                <a:ext uri="{FF2B5EF4-FFF2-40B4-BE49-F238E27FC236}">
                  <a16:creationId xmlns:a16="http://schemas.microsoft.com/office/drawing/2014/main" id="{0CB9C352-3B4C-96AE-86A0-1831FD80A4A8}"/>
                </a:ext>
              </a:extLst>
            </p:cNvPr>
            <p:cNvGrpSpPr/>
            <p:nvPr/>
          </p:nvGrpSpPr>
          <p:grpSpPr>
            <a:xfrm>
              <a:off x="6232302" y="1839461"/>
              <a:ext cx="968888" cy="1108225"/>
              <a:chOff x="6232302" y="1839461"/>
              <a:chExt cx="968888" cy="1108225"/>
            </a:xfrm>
          </p:grpSpPr>
          <p:sp>
            <p:nvSpPr>
              <p:cNvPr id="37" name="Oval 36">
                <a:extLst>
                  <a:ext uri="{FF2B5EF4-FFF2-40B4-BE49-F238E27FC236}">
                    <a16:creationId xmlns:a16="http://schemas.microsoft.com/office/drawing/2014/main" id="{0A8897D5-7B52-B356-CCF5-926EEB0D9575}"/>
                  </a:ext>
                </a:extLst>
              </p:cNvPr>
              <p:cNvSpPr/>
              <p:nvPr/>
            </p:nvSpPr>
            <p:spPr>
              <a:xfrm>
                <a:off x="6454106" y="2422406"/>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76AB82E8-641E-ACCC-D262-06927687A656}"/>
                  </a:ext>
                </a:extLst>
              </p:cNvPr>
              <p:cNvSpPr txBox="1"/>
              <p:nvPr/>
            </p:nvSpPr>
            <p:spPr>
              <a:xfrm>
                <a:off x="6232302" y="1839461"/>
                <a:ext cx="968888" cy="584775"/>
              </a:xfrm>
              <a:prstGeom prst="rect">
                <a:avLst/>
              </a:prstGeom>
              <a:noFill/>
            </p:spPr>
            <p:txBody>
              <a:bodyPr wrap="square" rtlCol="0">
                <a:spAutoFit/>
              </a:bodyPr>
              <a:lstStyle/>
              <a:p>
                <a:pPr algn="ctr"/>
                <a:r>
                  <a:rPr lang="en-GB" sz="1600" dirty="0"/>
                  <a:t>School Holidays</a:t>
                </a:r>
              </a:p>
            </p:txBody>
          </p:sp>
        </p:grpSp>
      </p:grpSp>
      <p:grpSp>
        <p:nvGrpSpPr>
          <p:cNvPr id="59" name="Group 58">
            <a:extLst>
              <a:ext uri="{FF2B5EF4-FFF2-40B4-BE49-F238E27FC236}">
                <a16:creationId xmlns:a16="http://schemas.microsoft.com/office/drawing/2014/main" id="{CD1723EC-EC46-B5E9-066B-F4AFCB5ADC28}"/>
              </a:ext>
            </a:extLst>
          </p:cNvPr>
          <p:cNvGrpSpPr/>
          <p:nvPr/>
        </p:nvGrpSpPr>
        <p:grpSpPr>
          <a:xfrm>
            <a:off x="6816080" y="2204864"/>
            <a:ext cx="968888" cy="862537"/>
            <a:chOff x="7215344" y="2291793"/>
            <a:chExt cx="968888" cy="862537"/>
          </a:xfrm>
        </p:grpSpPr>
        <p:grpSp>
          <p:nvGrpSpPr>
            <p:cNvPr id="44" name="Group 43">
              <a:extLst>
                <a:ext uri="{FF2B5EF4-FFF2-40B4-BE49-F238E27FC236}">
                  <a16:creationId xmlns:a16="http://schemas.microsoft.com/office/drawing/2014/main" id="{502B4C00-A855-146C-78F9-FCF8F1A98031}"/>
                </a:ext>
              </a:extLst>
            </p:cNvPr>
            <p:cNvGrpSpPr/>
            <p:nvPr/>
          </p:nvGrpSpPr>
          <p:grpSpPr>
            <a:xfrm>
              <a:off x="7297678" y="2629050"/>
              <a:ext cx="525280" cy="525280"/>
              <a:chOff x="9294752" y="2875340"/>
              <a:chExt cx="525280" cy="525280"/>
            </a:xfrm>
          </p:grpSpPr>
          <p:pic>
            <p:nvPicPr>
              <p:cNvPr id="45" name="Graphic 44" descr="Beach umbrella with solid fill">
                <a:extLst>
                  <a:ext uri="{FF2B5EF4-FFF2-40B4-BE49-F238E27FC236}">
                    <a16:creationId xmlns:a16="http://schemas.microsoft.com/office/drawing/2014/main" id="{1E1082FF-71DD-CC2A-34BA-8F66CDCA22C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24801" y="2877934"/>
                <a:ext cx="457304" cy="457304"/>
              </a:xfrm>
              <a:prstGeom prst="rect">
                <a:avLst/>
              </a:prstGeom>
            </p:spPr>
          </p:pic>
          <p:sp>
            <p:nvSpPr>
              <p:cNvPr id="46" name="Oval 45">
                <a:extLst>
                  <a:ext uri="{FF2B5EF4-FFF2-40B4-BE49-F238E27FC236}">
                    <a16:creationId xmlns:a16="http://schemas.microsoft.com/office/drawing/2014/main" id="{C4E64CB2-C95A-C62A-843D-5F4B88A2C318}"/>
                  </a:ext>
                </a:extLst>
              </p:cNvPr>
              <p:cNvSpPr/>
              <p:nvPr/>
            </p:nvSpPr>
            <p:spPr>
              <a:xfrm>
                <a:off x="9294752" y="287534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Box 49">
              <a:extLst>
                <a:ext uri="{FF2B5EF4-FFF2-40B4-BE49-F238E27FC236}">
                  <a16:creationId xmlns:a16="http://schemas.microsoft.com/office/drawing/2014/main" id="{A05C2FE0-2F5A-DB1D-8351-DF995AC5F7DC}"/>
                </a:ext>
              </a:extLst>
            </p:cNvPr>
            <p:cNvSpPr txBox="1"/>
            <p:nvPr/>
          </p:nvSpPr>
          <p:spPr>
            <a:xfrm>
              <a:off x="7215344" y="2291793"/>
              <a:ext cx="968888" cy="338554"/>
            </a:xfrm>
            <a:prstGeom prst="rect">
              <a:avLst/>
            </a:prstGeom>
            <a:noFill/>
          </p:spPr>
          <p:txBody>
            <a:bodyPr wrap="square" rtlCol="0">
              <a:spAutoFit/>
            </a:bodyPr>
            <a:lstStyle/>
            <a:p>
              <a:r>
                <a:rPr lang="en-GB" sz="1600" dirty="0"/>
                <a:t>Travel</a:t>
              </a:r>
            </a:p>
          </p:txBody>
        </p:sp>
      </p:grpSp>
      <p:grpSp>
        <p:nvGrpSpPr>
          <p:cNvPr id="60" name="Group 59">
            <a:extLst>
              <a:ext uri="{FF2B5EF4-FFF2-40B4-BE49-F238E27FC236}">
                <a16:creationId xmlns:a16="http://schemas.microsoft.com/office/drawing/2014/main" id="{0C1138CC-E706-97FF-0824-A3CBDBB2E317}"/>
              </a:ext>
            </a:extLst>
          </p:cNvPr>
          <p:cNvGrpSpPr/>
          <p:nvPr/>
        </p:nvGrpSpPr>
        <p:grpSpPr>
          <a:xfrm>
            <a:off x="7536160" y="2636912"/>
            <a:ext cx="1147011" cy="841061"/>
            <a:chOff x="7690414" y="2822199"/>
            <a:chExt cx="1147011" cy="841061"/>
          </a:xfrm>
        </p:grpSpPr>
        <p:pic>
          <p:nvPicPr>
            <p:cNvPr id="25" name="Graphic 24" descr="Wedding rings with solid fill">
              <a:extLst>
                <a:ext uri="{FF2B5EF4-FFF2-40B4-BE49-F238E27FC236}">
                  <a16:creationId xmlns:a16="http://schemas.microsoft.com/office/drawing/2014/main" id="{00353CCC-084D-B5AE-7788-935DDCF92A0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018914" y="3169136"/>
              <a:ext cx="427546" cy="427546"/>
            </a:xfrm>
            <a:prstGeom prst="rect">
              <a:avLst/>
            </a:prstGeom>
          </p:spPr>
        </p:pic>
        <p:sp>
          <p:nvSpPr>
            <p:cNvPr id="34" name="Oval 33">
              <a:extLst>
                <a:ext uri="{FF2B5EF4-FFF2-40B4-BE49-F238E27FC236}">
                  <a16:creationId xmlns:a16="http://schemas.microsoft.com/office/drawing/2014/main" id="{BF7F8C41-B16A-D752-0C72-B2B46D1426FB}"/>
                </a:ext>
              </a:extLst>
            </p:cNvPr>
            <p:cNvSpPr/>
            <p:nvPr/>
          </p:nvSpPr>
          <p:spPr>
            <a:xfrm>
              <a:off x="7959310" y="313798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976D14D2-F330-39AA-B3EA-C52566988950}"/>
                </a:ext>
              </a:extLst>
            </p:cNvPr>
            <p:cNvSpPr txBox="1"/>
            <p:nvPr/>
          </p:nvSpPr>
          <p:spPr>
            <a:xfrm>
              <a:off x="7690414" y="2822199"/>
              <a:ext cx="1147011" cy="338554"/>
            </a:xfrm>
            <a:prstGeom prst="rect">
              <a:avLst/>
            </a:prstGeom>
            <a:noFill/>
          </p:spPr>
          <p:txBody>
            <a:bodyPr wrap="square" rtlCol="0">
              <a:spAutoFit/>
            </a:bodyPr>
            <a:lstStyle/>
            <a:p>
              <a:r>
                <a:rPr lang="en-GB" sz="1600" dirty="0"/>
                <a:t>Weddings</a:t>
              </a:r>
            </a:p>
          </p:txBody>
        </p:sp>
      </p:grpSp>
      <p:grpSp>
        <p:nvGrpSpPr>
          <p:cNvPr id="61" name="Group 60">
            <a:extLst>
              <a:ext uri="{FF2B5EF4-FFF2-40B4-BE49-F238E27FC236}">
                <a16:creationId xmlns:a16="http://schemas.microsoft.com/office/drawing/2014/main" id="{68C8D832-1341-D0D7-96CE-8D4C68DF158B}"/>
              </a:ext>
            </a:extLst>
          </p:cNvPr>
          <p:cNvGrpSpPr/>
          <p:nvPr/>
        </p:nvGrpSpPr>
        <p:grpSpPr>
          <a:xfrm>
            <a:off x="8900527" y="2335432"/>
            <a:ext cx="1147011" cy="1065188"/>
            <a:chOff x="8900527" y="2335432"/>
            <a:chExt cx="1147011" cy="1065188"/>
          </a:xfrm>
        </p:grpSpPr>
        <p:grpSp>
          <p:nvGrpSpPr>
            <p:cNvPr id="40" name="Group 39">
              <a:extLst>
                <a:ext uri="{FF2B5EF4-FFF2-40B4-BE49-F238E27FC236}">
                  <a16:creationId xmlns:a16="http://schemas.microsoft.com/office/drawing/2014/main" id="{B8F4D8A2-9275-A06C-3D22-83DC20945FBC}"/>
                </a:ext>
              </a:extLst>
            </p:cNvPr>
            <p:cNvGrpSpPr/>
            <p:nvPr/>
          </p:nvGrpSpPr>
          <p:grpSpPr>
            <a:xfrm>
              <a:off x="9245202" y="2875340"/>
              <a:ext cx="525280" cy="525280"/>
              <a:chOff x="9245202" y="2875340"/>
              <a:chExt cx="525280" cy="525280"/>
            </a:xfrm>
          </p:grpSpPr>
          <p:pic>
            <p:nvPicPr>
              <p:cNvPr id="19" name="Graphic 18" descr="Beach umbrella with solid fill">
                <a:extLst>
                  <a:ext uri="{FF2B5EF4-FFF2-40B4-BE49-F238E27FC236}">
                    <a16:creationId xmlns:a16="http://schemas.microsoft.com/office/drawing/2014/main" id="{EF795D06-B46F-B06C-A3DB-273B05A19B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261851" y="2877934"/>
                <a:ext cx="457304" cy="457304"/>
              </a:xfrm>
              <a:prstGeom prst="rect">
                <a:avLst/>
              </a:prstGeom>
            </p:spPr>
          </p:pic>
          <p:sp>
            <p:nvSpPr>
              <p:cNvPr id="38" name="Oval 37">
                <a:extLst>
                  <a:ext uri="{FF2B5EF4-FFF2-40B4-BE49-F238E27FC236}">
                    <a16:creationId xmlns:a16="http://schemas.microsoft.com/office/drawing/2014/main" id="{E4D5E287-B1AC-8666-19D8-E78C1AE5D12B}"/>
                  </a:ext>
                </a:extLst>
              </p:cNvPr>
              <p:cNvSpPr/>
              <p:nvPr/>
            </p:nvSpPr>
            <p:spPr>
              <a:xfrm>
                <a:off x="9245202" y="287534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Box 51">
              <a:extLst>
                <a:ext uri="{FF2B5EF4-FFF2-40B4-BE49-F238E27FC236}">
                  <a16:creationId xmlns:a16="http://schemas.microsoft.com/office/drawing/2014/main" id="{70B587A3-8E83-108E-2B78-7EFDF1F6CFF3}"/>
                </a:ext>
              </a:extLst>
            </p:cNvPr>
            <p:cNvSpPr txBox="1"/>
            <p:nvPr/>
          </p:nvSpPr>
          <p:spPr>
            <a:xfrm>
              <a:off x="8900527" y="2335432"/>
              <a:ext cx="1147011" cy="584775"/>
            </a:xfrm>
            <a:prstGeom prst="rect">
              <a:avLst/>
            </a:prstGeom>
            <a:noFill/>
          </p:spPr>
          <p:txBody>
            <a:bodyPr wrap="square" rtlCol="0">
              <a:spAutoFit/>
            </a:bodyPr>
            <a:lstStyle/>
            <a:p>
              <a:pPr algn="ctr"/>
              <a:r>
                <a:rPr lang="en-GB" sz="1600" dirty="0"/>
                <a:t>Winter holidays</a:t>
              </a:r>
            </a:p>
          </p:txBody>
        </p:sp>
      </p:grpSp>
      <p:grpSp>
        <p:nvGrpSpPr>
          <p:cNvPr id="62" name="Group 61">
            <a:extLst>
              <a:ext uri="{FF2B5EF4-FFF2-40B4-BE49-F238E27FC236}">
                <a16:creationId xmlns:a16="http://schemas.microsoft.com/office/drawing/2014/main" id="{A85A49AE-A251-2533-E81E-A3B457B66845}"/>
              </a:ext>
            </a:extLst>
          </p:cNvPr>
          <p:cNvGrpSpPr/>
          <p:nvPr/>
        </p:nvGrpSpPr>
        <p:grpSpPr>
          <a:xfrm>
            <a:off x="9848400" y="1936759"/>
            <a:ext cx="1147011" cy="881411"/>
            <a:chOff x="9848400" y="1936759"/>
            <a:chExt cx="1147011" cy="881411"/>
          </a:xfrm>
        </p:grpSpPr>
        <p:grpSp>
          <p:nvGrpSpPr>
            <p:cNvPr id="39" name="Group 38">
              <a:extLst>
                <a:ext uri="{FF2B5EF4-FFF2-40B4-BE49-F238E27FC236}">
                  <a16:creationId xmlns:a16="http://schemas.microsoft.com/office/drawing/2014/main" id="{39F7DE7F-BB7B-5E0C-FD78-729E3FE9669B}"/>
                </a:ext>
              </a:extLst>
            </p:cNvPr>
            <p:cNvGrpSpPr/>
            <p:nvPr/>
          </p:nvGrpSpPr>
          <p:grpSpPr>
            <a:xfrm>
              <a:off x="10141323" y="2292890"/>
              <a:ext cx="525280" cy="525280"/>
              <a:chOff x="10141323" y="2292890"/>
              <a:chExt cx="525280" cy="525280"/>
            </a:xfrm>
          </p:grpSpPr>
          <p:pic>
            <p:nvPicPr>
              <p:cNvPr id="27" name="Graphic 26" descr="Holiday tree with solid fill">
                <a:extLst>
                  <a:ext uri="{FF2B5EF4-FFF2-40B4-BE49-F238E27FC236}">
                    <a16:creationId xmlns:a16="http://schemas.microsoft.com/office/drawing/2014/main" id="{DE179940-CB9A-4F11-B5B9-C5D82E2DB01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200456" y="2313937"/>
                <a:ext cx="442901" cy="442901"/>
              </a:xfrm>
              <a:prstGeom prst="rect">
                <a:avLst/>
              </a:prstGeom>
            </p:spPr>
          </p:pic>
          <p:sp>
            <p:nvSpPr>
              <p:cNvPr id="36" name="Oval 35">
                <a:extLst>
                  <a:ext uri="{FF2B5EF4-FFF2-40B4-BE49-F238E27FC236}">
                    <a16:creationId xmlns:a16="http://schemas.microsoft.com/office/drawing/2014/main" id="{AFC818A2-280F-C92E-EDFC-E8F251A371BF}"/>
                  </a:ext>
                </a:extLst>
              </p:cNvPr>
              <p:cNvSpPr/>
              <p:nvPr/>
            </p:nvSpPr>
            <p:spPr>
              <a:xfrm>
                <a:off x="10141323" y="229289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A8847A99-D0C7-745D-5B40-91BBCD237B11}"/>
                </a:ext>
              </a:extLst>
            </p:cNvPr>
            <p:cNvSpPr txBox="1"/>
            <p:nvPr/>
          </p:nvSpPr>
          <p:spPr>
            <a:xfrm>
              <a:off x="9848400" y="1936759"/>
              <a:ext cx="1147011" cy="338554"/>
            </a:xfrm>
            <a:prstGeom prst="rect">
              <a:avLst/>
            </a:prstGeom>
            <a:noFill/>
          </p:spPr>
          <p:txBody>
            <a:bodyPr wrap="square" rtlCol="0">
              <a:spAutoFit/>
            </a:bodyPr>
            <a:lstStyle/>
            <a:p>
              <a:pPr algn="ctr"/>
              <a:r>
                <a:rPr lang="en-GB" sz="1600" dirty="0"/>
                <a:t>Christmas</a:t>
              </a:r>
            </a:p>
          </p:txBody>
        </p:sp>
      </p:grpSp>
      <p:cxnSp>
        <p:nvCxnSpPr>
          <p:cNvPr id="10" name="Straight Connector 9">
            <a:extLst>
              <a:ext uri="{FF2B5EF4-FFF2-40B4-BE49-F238E27FC236}">
                <a16:creationId xmlns:a16="http://schemas.microsoft.com/office/drawing/2014/main" id="{90D63BE4-E64B-BCF0-66CA-AF437FCC14EA}"/>
              </a:ext>
            </a:extLst>
          </p:cNvPr>
          <p:cNvCxnSpPr>
            <a:cxnSpLocks/>
          </p:cNvCxnSpPr>
          <p:nvPr/>
        </p:nvCxnSpPr>
        <p:spPr>
          <a:xfrm flipH="1">
            <a:off x="623392" y="6093296"/>
            <a:ext cx="10873208" cy="0"/>
          </a:xfrm>
          <a:prstGeom prst="line">
            <a:avLst/>
          </a:prstGeom>
          <a:ln w="76200">
            <a:solidFill>
              <a:schemeClr val="tx2"/>
            </a:solidFill>
          </a:ln>
        </p:spPr>
        <p:style>
          <a:lnRef idx="2">
            <a:schemeClr val="accent2"/>
          </a:lnRef>
          <a:fillRef idx="0">
            <a:schemeClr val="accent2"/>
          </a:fillRef>
          <a:effectRef idx="1">
            <a:schemeClr val="accent2"/>
          </a:effectRef>
          <a:fontRef idx="minor">
            <a:schemeClr val="tx1"/>
          </a:fontRef>
        </p:style>
      </p:cxnSp>
      <p:cxnSp>
        <p:nvCxnSpPr>
          <p:cNvPr id="14" name="Straight Connector 13">
            <a:extLst>
              <a:ext uri="{FF2B5EF4-FFF2-40B4-BE49-F238E27FC236}">
                <a16:creationId xmlns:a16="http://schemas.microsoft.com/office/drawing/2014/main" id="{9C77DA45-053A-C8CD-FC66-D7ECEA6C8819}"/>
              </a:ext>
            </a:extLst>
          </p:cNvPr>
          <p:cNvCxnSpPr>
            <a:cxnSpLocks/>
          </p:cNvCxnSpPr>
          <p:nvPr/>
        </p:nvCxnSpPr>
        <p:spPr>
          <a:xfrm>
            <a:off x="623392" y="1628800"/>
            <a:ext cx="0" cy="4472880"/>
          </a:xfrm>
          <a:prstGeom prst="line">
            <a:avLst/>
          </a:prstGeom>
          <a:ln w="76200">
            <a:solidFill>
              <a:schemeClr val="tx2"/>
            </a:solidFill>
          </a:ln>
        </p:spPr>
        <p:style>
          <a:lnRef idx="2">
            <a:schemeClr val="accent2"/>
          </a:lnRef>
          <a:fillRef idx="0">
            <a:schemeClr val="accent2"/>
          </a:fillRef>
          <a:effectRef idx="1">
            <a:schemeClr val="accent2"/>
          </a:effectRef>
          <a:fontRef idx="minor">
            <a:schemeClr val="tx1"/>
          </a:fontRef>
        </p:style>
      </p:cxnSp>
      <p:graphicFrame>
        <p:nvGraphicFramePr>
          <p:cNvPr id="12" name="Chart 11">
            <a:extLst>
              <a:ext uri="{FF2B5EF4-FFF2-40B4-BE49-F238E27FC236}">
                <a16:creationId xmlns:a16="http://schemas.microsoft.com/office/drawing/2014/main" id="{6E7A2996-9F7D-CB28-7E3E-416D7CD531E7}"/>
              </a:ext>
            </a:extLst>
          </p:cNvPr>
          <p:cNvGraphicFramePr>
            <a:graphicFrameLocks/>
          </p:cNvGraphicFramePr>
          <p:nvPr>
            <p:extLst>
              <p:ext uri="{D42A27DB-BD31-4B8C-83A1-F6EECF244321}">
                <p14:modId xmlns:p14="http://schemas.microsoft.com/office/powerpoint/2010/main" val="671238760"/>
              </p:ext>
            </p:extLst>
          </p:nvPr>
        </p:nvGraphicFramePr>
        <p:xfrm>
          <a:off x="180549" y="1242330"/>
          <a:ext cx="11829952" cy="524964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2334451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20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2000"/>
                                        <p:tgtEl>
                                          <p:spTgt spid="12">
                                            <p:graphicEl>
                                              <a:chart seriesIdx="0" categoryIdx="-4" bldStep="series"/>
                                            </p:graphic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1000"/>
                                        <p:tgtEl>
                                          <p:spTgt spid="62"/>
                                        </p:tgtEl>
                                      </p:cBhvr>
                                    </p:animEffect>
                                    <p:anim calcmode="lin" valueType="num">
                                      <p:cBhvr>
                                        <p:cTn id="24" dur="1000" fill="hold"/>
                                        <p:tgtEl>
                                          <p:spTgt spid="62"/>
                                        </p:tgtEl>
                                        <p:attrNameLst>
                                          <p:attrName>ppt_x</p:attrName>
                                        </p:attrNameLst>
                                      </p:cBhvr>
                                      <p:tavLst>
                                        <p:tav tm="0">
                                          <p:val>
                                            <p:strVal val="#ppt_x"/>
                                          </p:val>
                                        </p:tav>
                                        <p:tav tm="100000">
                                          <p:val>
                                            <p:strVal val="#ppt_x"/>
                                          </p:val>
                                        </p:tav>
                                      </p:tavLst>
                                    </p:anim>
                                    <p:anim calcmode="lin" valueType="num">
                                      <p:cBhvr>
                                        <p:cTn id="25" dur="1000" fill="hold"/>
                                        <p:tgtEl>
                                          <p:spTgt spid="6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1000"/>
                                        <p:tgtEl>
                                          <p:spTgt spid="60"/>
                                        </p:tgtEl>
                                      </p:cBhvr>
                                    </p:animEffect>
                                    <p:anim calcmode="lin" valueType="num">
                                      <p:cBhvr>
                                        <p:cTn id="34" dur="1000" fill="hold"/>
                                        <p:tgtEl>
                                          <p:spTgt spid="60"/>
                                        </p:tgtEl>
                                        <p:attrNameLst>
                                          <p:attrName>ppt_x</p:attrName>
                                        </p:attrNameLst>
                                      </p:cBhvr>
                                      <p:tavLst>
                                        <p:tav tm="0">
                                          <p:val>
                                            <p:strVal val="#ppt_x"/>
                                          </p:val>
                                        </p:tav>
                                        <p:tav tm="100000">
                                          <p:val>
                                            <p:strVal val="#ppt_x"/>
                                          </p:val>
                                        </p:tav>
                                      </p:tavLst>
                                    </p:anim>
                                    <p:anim calcmode="lin" valueType="num">
                                      <p:cBhvr>
                                        <p:cTn id="35" dur="1000" fill="hold"/>
                                        <p:tgtEl>
                                          <p:spTgt spid="6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1000"/>
                                        <p:tgtEl>
                                          <p:spTgt spid="59"/>
                                        </p:tgtEl>
                                      </p:cBhvr>
                                    </p:animEffect>
                                    <p:anim calcmode="lin" valueType="num">
                                      <p:cBhvr>
                                        <p:cTn id="39" dur="1000" fill="hold"/>
                                        <p:tgtEl>
                                          <p:spTgt spid="59"/>
                                        </p:tgtEl>
                                        <p:attrNameLst>
                                          <p:attrName>ppt_x</p:attrName>
                                        </p:attrNameLst>
                                      </p:cBhvr>
                                      <p:tavLst>
                                        <p:tav tm="0">
                                          <p:val>
                                            <p:strVal val="#ppt_x"/>
                                          </p:val>
                                        </p:tav>
                                        <p:tav tm="100000">
                                          <p:val>
                                            <p:strVal val="#ppt_x"/>
                                          </p:val>
                                        </p:tav>
                                      </p:tavLst>
                                    </p:anim>
                                    <p:anim calcmode="lin" valueType="num">
                                      <p:cBhvr>
                                        <p:cTn id="40" dur="1000" fill="hold"/>
                                        <p:tgtEl>
                                          <p:spTgt spid="5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1000"/>
                                        <p:tgtEl>
                                          <p:spTgt spid="58"/>
                                        </p:tgtEl>
                                      </p:cBhvr>
                                    </p:animEffect>
                                    <p:anim calcmode="lin" valueType="num">
                                      <p:cBhvr>
                                        <p:cTn id="49" dur="1000" fill="hold"/>
                                        <p:tgtEl>
                                          <p:spTgt spid="58"/>
                                        </p:tgtEl>
                                        <p:attrNameLst>
                                          <p:attrName>ppt_x</p:attrName>
                                        </p:attrNameLst>
                                      </p:cBhvr>
                                      <p:tavLst>
                                        <p:tav tm="0">
                                          <p:val>
                                            <p:strVal val="#ppt_x"/>
                                          </p:val>
                                        </p:tav>
                                        <p:tav tm="100000">
                                          <p:val>
                                            <p:strVal val="#ppt_x"/>
                                          </p:val>
                                        </p:tav>
                                      </p:tavLst>
                                    </p:anim>
                                    <p:anim calcmode="lin" valueType="num">
                                      <p:cBhvr>
                                        <p:cTn id="50" dur="1000" fill="hold"/>
                                        <p:tgtEl>
                                          <p:spTgt spid="5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2FB66-1907-FC41-50A4-E7038C9E115E}"/>
            </a:ext>
          </a:extLst>
        </p:cNvPr>
        <p:cNvGrpSpPr/>
        <p:nvPr/>
      </p:nvGrpSpPr>
      <p:grpSpPr>
        <a:xfrm>
          <a:off x="0" y="0"/>
          <a:ext cx="0" cy="0"/>
          <a:chOff x="0" y="0"/>
          <a:chExt cx="0" cy="0"/>
        </a:xfrm>
      </p:grpSpPr>
      <p:sp>
        <p:nvSpPr>
          <p:cNvPr id="2" name="Rectangle 12">
            <a:extLst>
              <a:ext uri="{FF2B5EF4-FFF2-40B4-BE49-F238E27FC236}">
                <a16:creationId xmlns:a16="http://schemas.microsoft.com/office/drawing/2014/main" id="{25E08B5C-A0CA-4E95-5CFB-A686C04258DC}"/>
              </a:ext>
            </a:extLst>
          </p:cNvPr>
          <p:cNvSpPr txBox="1">
            <a:spLocks noChangeArrowheads="1"/>
          </p:cNvSpPr>
          <p:nvPr/>
        </p:nvSpPr>
        <p:spPr>
          <a:xfrm>
            <a:off x="802800" y="1059680"/>
            <a:ext cx="10585450" cy="525280"/>
          </a:xfrm>
          <a:prstGeom prst="rect">
            <a:avLst/>
          </a:prstGeom>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391C66"/>
                </a:solidFill>
                <a:effectLst/>
                <a:uLnTx/>
                <a:uFillTx/>
                <a:latin typeface="Aptos Display" panose="020B0004020202020204" pitchFamily="34" charset="0"/>
                <a:ea typeface="+mn-ea"/>
                <a:cs typeface="+mn-cs"/>
              </a:rPr>
              <a:t>Why we spend more</a:t>
            </a:r>
          </a:p>
        </p:txBody>
      </p:sp>
      <p:grpSp>
        <p:nvGrpSpPr>
          <p:cNvPr id="54" name="Group 53">
            <a:extLst>
              <a:ext uri="{FF2B5EF4-FFF2-40B4-BE49-F238E27FC236}">
                <a16:creationId xmlns:a16="http://schemas.microsoft.com/office/drawing/2014/main" id="{D5CF072B-FC39-71B5-845F-97F223486D80}"/>
              </a:ext>
            </a:extLst>
          </p:cNvPr>
          <p:cNvGrpSpPr/>
          <p:nvPr/>
        </p:nvGrpSpPr>
        <p:grpSpPr>
          <a:xfrm>
            <a:off x="847930" y="2536741"/>
            <a:ext cx="968888" cy="863834"/>
            <a:chOff x="3761623" y="3106586"/>
            <a:chExt cx="968888" cy="863834"/>
          </a:xfrm>
        </p:grpSpPr>
        <p:grpSp>
          <p:nvGrpSpPr>
            <p:cNvPr id="29" name="Group 28">
              <a:extLst>
                <a:ext uri="{FF2B5EF4-FFF2-40B4-BE49-F238E27FC236}">
                  <a16:creationId xmlns:a16="http://schemas.microsoft.com/office/drawing/2014/main" id="{E6799E28-FACF-C60A-D5CC-992F343DC3ED}"/>
                </a:ext>
              </a:extLst>
            </p:cNvPr>
            <p:cNvGrpSpPr/>
            <p:nvPr/>
          </p:nvGrpSpPr>
          <p:grpSpPr>
            <a:xfrm>
              <a:off x="3986544" y="3445140"/>
              <a:ext cx="525280" cy="525280"/>
              <a:chOff x="4295800" y="3479784"/>
              <a:chExt cx="525280" cy="525280"/>
            </a:xfrm>
          </p:grpSpPr>
          <p:pic>
            <p:nvPicPr>
              <p:cNvPr id="21" name="Graphic 20" descr="Sun with solid fill">
                <a:extLst>
                  <a:ext uri="{FF2B5EF4-FFF2-40B4-BE49-F238E27FC236}">
                    <a16:creationId xmlns:a16="http://schemas.microsoft.com/office/drawing/2014/main" id="{C6387308-D1AC-A5BB-CB1D-6B3A6EEAA8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52120" y="3536104"/>
                <a:ext cx="412640" cy="412640"/>
              </a:xfrm>
              <a:prstGeom prst="rect">
                <a:avLst/>
              </a:prstGeom>
            </p:spPr>
          </p:pic>
          <p:sp>
            <p:nvSpPr>
              <p:cNvPr id="28" name="Oval 27">
                <a:extLst>
                  <a:ext uri="{FF2B5EF4-FFF2-40B4-BE49-F238E27FC236}">
                    <a16:creationId xmlns:a16="http://schemas.microsoft.com/office/drawing/2014/main" id="{41CA8D94-2BBD-88CD-CADC-45A3C83CE344}"/>
                  </a:ext>
                </a:extLst>
              </p:cNvPr>
              <p:cNvSpPr/>
              <p:nvPr/>
            </p:nvSpPr>
            <p:spPr>
              <a:xfrm>
                <a:off x="4295800" y="3479784"/>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6595ABE1-22D0-97B8-7FCF-42C75C262BB4}"/>
                </a:ext>
              </a:extLst>
            </p:cNvPr>
            <p:cNvSpPr txBox="1"/>
            <p:nvPr/>
          </p:nvSpPr>
          <p:spPr>
            <a:xfrm>
              <a:off x="3761623" y="3106586"/>
              <a:ext cx="968888" cy="338554"/>
            </a:xfrm>
            <a:prstGeom prst="rect">
              <a:avLst/>
            </a:prstGeom>
            <a:noFill/>
          </p:spPr>
          <p:txBody>
            <a:bodyPr wrap="square" rtlCol="0">
              <a:spAutoFit/>
            </a:bodyPr>
            <a:lstStyle/>
            <a:p>
              <a:r>
                <a:rPr lang="en-GB" sz="1600" dirty="0"/>
                <a:t>Days out</a:t>
              </a:r>
            </a:p>
          </p:txBody>
        </p:sp>
      </p:grpSp>
      <p:grpSp>
        <p:nvGrpSpPr>
          <p:cNvPr id="58" name="Group 57">
            <a:extLst>
              <a:ext uri="{FF2B5EF4-FFF2-40B4-BE49-F238E27FC236}">
                <a16:creationId xmlns:a16="http://schemas.microsoft.com/office/drawing/2014/main" id="{0A32F308-B664-48F2-DEC2-783ADF916122}"/>
              </a:ext>
            </a:extLst>
          </p:cNvPr>
          <p:cNvGrpSpPr/>
          <p:nvPr/>
        </p:nvGrpSpPr>
        <p:grpSpPr>
          <a:xfrm>
            <a:off x="3041946" y="2492513"/>
            <a:ext cx="968888" cy="908062"/>
            <a:chOff x="4703201" y="2564904"/>
            <a:chExt cx="968888" cy="908062"/>
          </a:xfrm>
        </p:grpSpPr>
        <p:pic>
          <p:nvPicPr>
            <p:cNvPr id="17" name="Graphic 16" descr="Circus Tent with solid fill">
              <a:extLst>
                <a:ext uri="{FF2B5EF4-FFF2-40B4-BE49-F238E27FC236}">
                  <a16:creationId xmlns:a16="http://schemas.microsoft.com/office/drawing/2014/main" id="{7A743886-41E0-34C2-2E26-7969D9DBDA2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949824" y="2947686"/>
              <a:ext cx="442900" cy="442900"/>
            </a:xfrm>
            <a:prstGeom prst="rect">
              <a:avLst/>
            </a:prstGeom>
          </p:spPr>
        </p:pic>
        <p:grpSp>
          <p:nvGrpSpPr>
            <p:cNvPr id="55" name="Group 54">
              <a:extLst>
                <a:ext uri="{FF2B5EF4-FFF2-40B4-BE49-F238E27FC236}">
                  <a16:creationId xmlns:a16="http://schemas.microsoft.com/office/drawing/2014/main" id="{61BD644E-108D-9728-5B42-69D6B1401944}"/>
                </a:ext>
              </a:extLst>
            </p:cNvPr>
            <p:cNvGrpSpPr/>
            <p:nvPr/>
          </p:nvGrpSpPr>
          <p:grpSpPr>
            <a:xfrm>
              <a:off x="4703201" y="2564904"/>
              <a:ext cx="968888" cy="908062"/>
              <a:chOff x="4703201" y="2564904"/>
              <a:chExt cx="968888" cy="908062"/>
            </a:xfrm>
          </p:grpSpPr>
          <p:sp>
            <p:nvSpPr>
              <p:cNvPr id="35" name="Oval 34">
                <a:extLst>
                  <a:ext uri="{FF2B5EF4-FFF2-40B4-BE49-F238E27FC236}">
                    <a16:creationId xmlns:a16="http://schemas.microsoft.com/office/drawing/2014/main" id="{A5ECF8F5-D317-D9D6-BCE2-5EA1AFC65397}"/>
                  </a:ext>
                </a:extLst>
              </p:cNvPr>
              <p:cNvSpPr/>
              <p:nvPr/>
            </p:nvSpPr>
            <p:spPr>
              <a:xfrm>
                <a:off x="4908634" y="2947686"/>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4A6E5244-91A2-5154-B6A2-F6F0EC6507B9}"/>
                  </a:ext>
                </a:extLst>
              </p:cNvPr>
              <p:cNvSpPr txBox="1"/>
              <p:nvPr/>
            </p:nvSpPr>
            <p:spPr>
              <a:xfrm>
                <a:off x="4703201" y="2564904"/>
                <a:ext cx="968888" cy="338554"/>
              </a:xfrm>
              <a:prstGeom prst="rect">
                <a:avLst/>
              </a:prstGeom>
              <a:noFill/>
            </p:spPr>
            <p:txBody>
              <a:bodyPr wrap="square" rtlCol="0">
                <a:spAutoFit/>
              </a:bodyPr>
              <a:lstStyle/>
              <a:p>
                <a:r>
                  <a:rPr lang="en-GB" sz="1600" dirty="0"/>
                  <a:t>Festivals</a:t>
                </a:r>
              </a:p>
            </p:txBody>
          </p:sp>
        </p:grpSp>
      </p:grpSp>
      <p:grpSp>
        <p:nvGrpSpPr>
          <p:cNvPr id="57" name="Group 56">
            <a:extLst>
              <a:ext uri="{FF2B5EF4-FFF2-40B4-BE49-F238E27FC236}">
                <a16:creationId xmlns:a16="http://schemas.microsoft.com/office/drawing/2014/main" id="{B91EAD69-164C-79CB-DD5B-8FC529FA4187}"/>
              </a:ext>
            </a:extLst>
          </p:cNvPr>
          <p:cNvGrpSpPr/>
          <p:nvPr/>
        </p:nvGrpSpPr>
        <p:grpSpPr>
          <a:xfrm>
            <a:off x="5235962" y="2292350"/>
            <a:ext cx="968888" cy="1108225"/>
            <a:chOff x="6232302" y="1839461"/>
            <a:chExt cx="968888" cy="1108225"/>
          </a:xfrm>
        </p:grpSpPr>
        <p:pic>
          <p:nvPicPr>
            <p:cNvPr id="23" name="Graphic 22" descr="Family with two children with solid fill">
              <a:extLst>
                <a:ext uri="{FF2B5EF4-FFF2-40B4-BE49-F238E27FC236}">
                  <a16:creationId xmlns:a16="http://schemas.microsoft.com/office/drawing/2014/main" id="{58565A79-5C37-E2A3-0081-9E1DAF7CD04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06409" y="2426066"/>
              <a:ext cx="449274" cy="449274"/>
            </a:xfrm>
            <a:prstGeom prst="rect">
              <a:avLst/>
            </a:prstGeom>
          </p:spPr>
        </p:pic>
        <p:grpSp>
          <p:nvGrpSpPr>
            <p:cNvPr id="56" name="Group 55">
              <a:extLst>
                <a:ext uri="{FF2B5EF4-FFF2-40B4-BE49-F238E27FC236}">
                  <a16:creationId xmlns:a16="http://schemas.microsoft.com/office/drawing/2014/main" id="{06DAA33E-76EC-C919-B207-346A6D1286DE}"/>
                </a:ext>
              </a:extLst>
            </p:cNvPr>
            <p:cNvGrpSpPr/>
            <p:nvPr/>
          </p:nvGrpSpPr>
          <p:grpSpPr>
            <a:xfrm>
              <a:off x="6232302" y="1839461"/>
              <a:ext cx="968888" cy="1108225"/>
              <a:chOff x="6232302" y="1839461"/>
              <a:chExt cx="968888" cy="1108225"/>
            </a:xfrm>
          </p:grpSpPr>
          <p:sp>
            <p:nvSpPr>
              <p:cNvPr id="37" name="Oval 36">
                <a:extLst>
                  <a:ext uri="{FF2B5EF4-FFF2-40B4-BE49-F238E27FC236}">
                    <a16:creationId xmlns:a16="http://schemas.microsoft.com/office/drawing/2014/main" id="{2790D4AB-087A-02EC-7CDD-8AEBD3D9A390}"/>
                  </a:ext>
                </a:extLst>
              </p:cNvPr>
              <p:cNvSpPr/>
              <p:nvPr/>
            </p:nvSpPr>
            <p:spPr>
              <a:xfrm>
                <a:off x="6454106" y="2422406"/>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259BC13B-4118-6794-6EF7-D6183EEB5CD8}"/>
                  </a:ext>
                </a:extLst>
              </p:cNvPr>
              <p:cNvSpPr txBox="1"/>
              <p:nvPr/>
            </p:nvSpPr>
            <p:spPr>
              <a:xfrm>
                <a:off x="6232302" y="1839461"/>
                <a:ext cx="968888" cy="584775"/>
              </a:xfrm>
              <a:prstGeom prst="rect">
                <a:avLst/>
              </a:prstGeom>
              <a:noFill/>
            </p:spPr>
            <p:txBody>
              <a:bodyPr wrap="square" rtlCol="0">
                <a:spAutoFit/>
              </a:bodyPr>
              <a:lstStyle/>
              <a:p>
                <a:pPr algn="ctr"/>
                <a:r>
                  <a:rPr lang="en-GB" sz="1600" dirty="0"/>
                  <a:t>School Holidays</a:t>
                </a:r>
              </a:p>
            </p:txBody>
          </p:sp>
        </p:grpSp>
      </p:grpSp>
      <p:grpSp>
        <p:nvGrpSpPr>
          <p:cNvPr id="59" name="Group 58">
            <a:extLst>
              <a:ext uri="{FF2B5EF4-FFF2-40B4-BE49-F238E27FC236}">
                <a16:creationId xmlns:a16="http://schemas.microsoft.com/office/drawing/2014/main" id="{0D203B4A-4EAF-979E-FDEB-4E69553AAE2F}"/>
              </a:ext>
            </a:extLst>
          </p:cNvPr>
          <p:cNvGrpSpPr/>
          <p:nvPr/>
        </p:nvGrpSpPr>
        <p:grpSpPr>
          <a:xfrm>
            <a:off x="7429978" y="2538038"/>
            <a:ext cx="968888" cy="862537"/>
            <a:chOff x="7215344" y="2291793"/>
            <a:chExt cx="968888" cy="862537"/>
          </a:xfrm>
        </p:grpSpPr>
        <p:grpSp>
          <p:nvGrpSpPr>
            <p:cNvPr id="44" name="Group 43">
              <a:extLst>
                <a:ext uri="{FF2B5EF4-FFF2-40B4-BE49-F238E27FC236}">
                  <a16:creationId xmlns:a16="http://schemas.microsoft.com/office/drawing/2014/main" id="{4B58606A-B03B-7FD0-1E0B-A79C4D3752C6}"/>
                </a:ext>
              </a:extLst>
            </p:cNvPr>
            <p:cNvGrpSpPr/>
            <p:nvPr/>
          </p:nvGrpSpPr>
          <p:grpSpPr>
            <a:xfrm>
              <a:off x="7297678" y="2629050"/>
              <a:ext cx="525280" cy="525280"/>
              <a:chOff x="9294752" y="2875340"/>
              <a:chExt cx="525280" cy="525280"/>
            </a:xfrm>
          </p:grpSpPr>
          <p:pic>
            <p:nvPicPr>
              <p:cNvPr id="45" name="Graphic 44" descr="Beach umbrella with solid fill">
                <a:extLst>
                  <a:ext uri="{FF2B5EF4-FFF2-40B4-BE49-F238E27FC236}">
                    <a16:creationId xmlns:a16="http://schemas.microsoft.com/office/drawing/2014/main" id="{258CA43C-993B-7294-63AF-C730CB44E01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324801" y="2877934"/>
                <a:ext cx="457304" cy="457304"/>
              </a:xfrm>
              <a:prstGeom prst="rect">
                <a:avLst/>
              </a:prstGeom>
            </p:spPr>
          </p:pic>
          <p:sp>
            <p:nvSpPr>
              <p:cNvPr id="46" name="Oval 45">
                <a:extLst>
                  <a:ext uri="{FF2B5EF4-FFF2-40B4-BE49-F238E27FC236}">
                    <a16:creationId xmlns:a16="http://schemas.microsoft.com/office/drawing/2014/main" id="{F39390E5-FC8D-078D-3672-90DA6F823CB9}"/>
                  </a:ext>
                </a:extLst>
              </p:cNvPr>
              <p:cNvSpPr/>
              <p:nvPr/>
            </p:nvSpPr>
            <p:spPr>
              <a:xfrm>
                <a:off x="9294752" y="287534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Box 49">
              <a:extLst>
                <a:ext uri="{FF2B5EF4-FFF2-40B4-BE49-F238E27FC236}">
                  <a16:creationId xmlns:a16="http://schemas.microsoft.com/office/drawing/2014/main" id="{F5608256-863C-2276-5A22-ED70EC675834}"/>
                </a:ext>
              </a:extLst>
            </p:cNvPr>
            <p:cNvSpPr txBox="1"/>
            <p:nvPr/>
          </p:nvSpPr>
          <p:spPr>
            <a:xfrm>
              <a:off x="7215344" y="2291793"/>
              <a:ext cx="968888" cy="338554"/>
            </a:xfrm>
            <a:prstGeom prst="rect">
              <a:avLst/>
            </a:prstGeom>
            <a:noFill/>
          </p:spPr>
          <p:txBody>
            <a:bodyPr wrap="square" rtlCol="0">
              <a:spAutoFit/>
            </a:bodyPr>
            <a:lstStyle/>
            <a:p>
              <a:r>
                <a:rPr lang="en-GB" sz="1600" dirty="0"/>
                <a:t>Travel</a:t>
              </a:r>
            </a:p>
          </p:txBody>
        </p:sp>
      </p:grpSp>
      <p:grpSp>
        <p:nvGrpSpPr>
          <p:cNvPr id="60" name="Group 59">
            <a:extLst>
              <a:ext uri="{FF2B5EF4-FFF2-40B4-BE49-F238E27FC236}">
                <a16:creationId xmlns:a16="http://schemas.microsoft.com/office/drawing/2014/main" id="{C0883488-957A-F9DC-4195-04599B1B0779}"/>
              </a:ext>
            </a:extLst>
          </p:cNvPr>
          <p:cNvGrpSpPr/>
          <p:nvPr/>
        </p:nvGrpSpPr>
        <p:grpSpPr>
          <a:xfrm>
            <a:off x="9623994" y="2559514"/>
            <a:ext cx="1147011" cy="841061"/>
            <a:chOff x="7690414" y="2822199"/>
            <a:chExt cx="1147011" cy="841061"/>
          </a:xfrm>
        </p:grpSpPr>
        <p:pic>
          <p:nvPicPr>
            <p:cNvPr id="25" name="Graphic 24" descr="Wedding rings with solid fill">
              <a:extLst>
                <a:ext uri="{FF2B5EF4-FFF2-40B4-BE49-F238E27FC236}">
                  <a16:creationId xmlns:a16="http://schemas.microsoft.com/office/drawing/2014/main" id="{819D02DB-8C1E-95E2-5A50-4219125A19F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018914" y="3169136"/>
              <a:ext cx="427546" cy="427546"/>
            </a:xfrm>
            <a:prstGeom prst="rect">
              <a:avLst/>
            </a:prstGeom>
          </p:spPr>
        </p:pic>
        <p:sp>
          <p:nvSpPr>
            <p:cNvPr id="34" name="Oval 33">
              <a:extLst>
                <a:ext uri="{FF2B5EF4-FFF2-40B4-BE49-F238E27FC236}">
                  <a16:creationId xmlns:a16="http://schemas.microsoft.com/office/drawing/2014/main" id="{9D48AA7B-31FC-BC7F-9462-E438CB4807BE}"/>
                </a:ext>
              </a:extLst>
            </p:cNvPr>
            <p:cNvSpPr/>
            <p:nvPr/>
          </p:nvSpPr>
          <p:spPr>
            <a:xfrm>
              <a:off x="7959310" y="313798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BABD810-7D66-65A1-1800-C70EDA030384}"/>
                </a:ext>
              </a:extLst>
            </p:cNvPr>
            <p:cNvSpPr txBox="1"/>
            <p:nvPr/>
          </p:nvSpPr>
          <p:spPr>
            <a:xfrm>
              <a:off x="7690414" y="2822199"/>
              <a:ext cx="1147011" cy="338554"/>
            </a:xfrm>
            <a:prstGeom prst="rect">
              <a:avLst/>
            </a:prstGeom>
            <a:noFill/>
          </p:spPr>
          <p:txBody>
            <a:bodyPr wrap="square" rtlCol="0">
              <a:spAutoFit/>
            </a:bodyPr>
            <a:lstStyle/>
            <a:p>
              <a:r>
                <a:rPr lang="en-GB" sz="1600" dirty="0"/>
                <a:t>Weddings</a:t>
              </a:r>
            </a:p>
          </p:txBody>
        </p:sp>
      </p:grpSp>
      <p:grpSp>
        <p:nvGrpSpPr>
          <p:cNvPr id="61" name="Group 60">
            <a:extLst>
              <a:ext uri="{FF2B5EF4-FFF2-40B4-BE49-F238E27FC236}">
                <a16:creationId xmlns:a16="http://schemas.microsoft.com/office/drawing/2014/main" id="{7845D994-0650-96A7-13AD-F809FF02FE54}"/>
              </a:ext>
            </a:extLst>
          </p:cNvPr>
          <p:cNvGrpSpPr/>
          <p:nvPr/>
        </p:nvGrpSpPr>
        <p:grpSpPr>
          <a:xfrm>
            <a:off x="12547834" y="1211690"/>
            <a:ext cx="1147011" cy="1065188"/>
            <a:chOff x="8900527" y="2335432"/>
            <a:chExt cx="1147011" cy="1065188"/>
          </a:xfrm>
        </p:grpSpPr>
        <p:grpSp>
          <p:nvGrpSpPr>
            <p:cNvPr id="40" name="Group 39">
              <a:extLst>
                <a:ext uri="{FF2B5EF4-FFF2-40B4-BE49-F238E27FC236}">
                  <a16:creationId xmlns:a16="http://schemas.microsoft.com/office/drawing/2014/main" id="{EB5DE783-BCB2-4BA5-C956-05C97293983D}"/>
                </a:ext>
              </a:extLst>
            </p:cNvPr>
            <p:cNvGrpSpPr/>
            <p:nvPr/>
          </p:nvGrpSpPr>
          <p:grpSpPr>
            <a:xfrm>
              <a:off x="9245202" y="2875340"/>
              <a:ext cx="525280" cy="525280"/>
              <a:chOff x="9245202" y="2875340"/>
              <a:chExt cx="525280" cy="525280"/>
            </a:xfrm>
          </p:grpSpPr>
          <p:pic>
            <p:nvPicPr>
              <p:cNvPr id="19" name="Graphic 18" descr="Beach umbrella with solid fill">
                <a:extLst>
                  <a:ext uri="{FF2B5EF4-FFF2-40B4-BE49-F238E27FC236}">
                    <a16:creationId xmlns:a16="http://schemas.microsoft.com/office/drawing/2014/main" id="{6F5FE1CB-E4DE-4564-F3D1-8F24FDBE89C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261851" y="2877934"/>
                <a:ext cx="457304" cy="457304"/>
              </a:xfrm>
              <a:prstGeom prst="rect">
                <a:avLst/>
              </a:prstGeom>
            </p:spPr>
          </p:pic>
          <p:sp>
            <p:nvSpPr>
              <p:cNvPr id="38" name="Oval 37">
                <a:extLst>
                  <a:ext uri="{FF2B5EF4-FFF2-40B4-BE49-F238E27FC236}">
                    <a16:creationId xmlns:a16="http://schemas.microsoft.com/office/drawing/2014/main" id="{CD3C3F7C-095F-F992-BDF8-C08848F4629E}"/>
                  </a:ext>
                </a:extLst>
              </p:cNvPr>
              <p:cNvSpPr/>
              <p:nvPr/>
            </p:nvSpPr>
            <p:spPr>
              <a:xfrm>
                <a:off x="9245202" y="287534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TextBox 51">
              <a:extLst>
                <a:ext uri="{FF2B5EF4-FFF2-40B4-BE49-F238E27FC236}">
                  <a16:creationId xmlns:a16="http://schemas.microsoft.com/office/drawing/2014/main" id="{56D1DC96-07C4-1C85-2D5C-B7FCB1C3B47D}"/>
                </a:ext>
              </a:extLst>
            </p:cNvPr>
            <p:cNvSpPr txBox="1"/>
            <p:nvPr/>
          </p:nvSpPr>
          <p:spPr>
            <a:xfrm>
              <a:off x="8900527" y="2335432"/>
              <a:ext cx="1147011" cy="584775"/>
            </a:xfrm>
            <a:prstGeom prst="rect">
              <a:avLst/>
            </a:prstGeom>
            <a:noFill/>
          </p:spPr>
          <p:txBody>
            <a:bodyPr wrap="square" rtlCol="0">
              <a:spAutoFit/>
            </a:bodyPr>
            <a:lstStyle/>
            <a:p>
              <a:pPr algn="ctr"/>
              <a:r>
                <a:rPr lang="en-GB" sz="1600" dirty="0"/>
                <a:t>Winter holidays</a:t>
              </a:r>
            </a:p>
          </p:txBody>
        </p:sp>
      </p:grpSp>
      <p:grpSp>
        <p:nvGrpSpPr>
          <p:cNvPr id="62" name="Group 61">
            <a:extLst>
              <a:ext uri="{FF2B5EF4-FFF2-40B4-BE49-F238E27FC236}">
                <a16:creationId xmlns:a16="http://schemas.microsoft.com/office/drawing/2014/main" id="{31EEF8C4-ADAD-0EAC-1F47-ACCAC387C772}"/>
              </a:ext>
            </a:extLst>
          </p:cNvPr>
          <p:cNvGrpSpPr/>
          <p:nvPr/>
        </p:nvGrpSpPr>
        <p:grpSpPr>
          <a:xfrm>
            <a:off x="13495707" y="813017"/>
            <a:ext cx="1147011" cy="881411"/>
            <a:chOff x="9848400" y="1936759"/>
            <a:chExt cx="1147011" cy="881411"/>
          </a:xfrm>
        </p:grpSpPr>
        <p:grpSp>
          <p:nvGrpSpPr>
            <p:cNvPr id="39" name="Group 38">
              <a:extLst>
                <a:ext uri="{FF2B5EF4-FFF2-40B4-BE49-F238E27FC236}">
                  <a16:creationId xmlns:a16="http://schemas.microsoft.com/office/drawing/2014/main" id="{0A310C29-B8D7-B828-58D4-B4170171A2D2}"/>
                </a:ext>
              </a:extLst>
            </p:cNvPr>
            <p:cNvGrpSpPr/>
            <p:nvPr/>
          </p:nvGrpSpPr>
          <p:grpSpPr>
            <a:xfrm>
              <a:off x="10141323" y="2292890"/>
              <a:ext cx="525280" cy="525280"/>
              <a:chOff x="10141323" y="2292890"/>
              <a:chExt cx="525280" cy="525280"/>
            </a:xfrm>
          </p:grpSpPr>
          <p:pic>
            <p:nvPicPr>
              <p:cNvPr id="27" name="Graphic 26" descr="Holiday tree with solid fill">
                <a:extLst>
                  <a:ext uri="{FF2B5EF4-FFF2-40B4-BE49-F238E27FC236}">
                    <a16:creationId xmlns:a16="http://schemas.microsoft.com/office/drawing/2014/main" id="{616E95F7-1662-7613-F1A5-D66EC6B46BC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200456" y="2313937"/>
                <a:ext cx="442901" cy="442901"/>
              </a:xfrm>
              <a:prstGeom prst="rect">
                <a:avLst/>
              </a:prstGeom>
            </p:spPr>
          </p:pic>
          <p:sp>
            <p:nvSpPr>
              <p:cNvPr id="36" name="Oval 35">
                <a:extLst>
                  <a:ext uri="{FF2B5EF4-FFF2-40B4-BE49-F238E27FC236}">
                    <a16:creationId xmlns:a16="http://schemas.microsoft.com/office/drawing/2014/main" id="{88B98BAC-2054-FAF4-708C-72EA98813485}"/>
                  </a:ext>
                </a:extLst>
              </p:cNvPr>
              <p:cNvSpPr/>
              <p:nvPr/>
            </p:nvSpPr>
            <p:spPr>
              <a:xfrm>
                <a:off x="10141323" y="2292890"/>
                <a:ext cx="525280" cy="5252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3" name="TextBox 52">
              <a:extLst>
                <a:ext uri="{FF2B5EF4-FFF2-40B4-BE49-F238E27FC236}">
                  <a16:creationId xmlns:a16="http://schemas.microsoft.com/office/drawing/2014/main" id="{B899BE56-06DD-BEF6-5F02-1DC0D3D655AE}"/>
                </a:ext>
              </a:extLst>
            </p:cNvPr>
            <p:cNvSpPr txBox="1"/>
            <p:nvPr/>
          </p:nvSpPr>
          <p:spPr>
            <a:xfrm>
              <a:off x="9848400" y="1936759"/>
              <a:ext cx="1147011" cy="338554"/>
            </a:xfrm>
            <a:prstGeom prst="rect">
              <a:avLst/>
            </a:prstGeom>
            <a:noFill/>
          </p:spPr>
          <p:txBody>
            <a:bodyPr wrap="square" rtlCol="0">
              <a:spAutoFit/>
            </a:bodyPr>
            <a:lstStyle/>
            <a:p>
              <a:pPr algn="ctr"/>
              <a:r>
                <a:rPr lang="en-GB" sz="1600" dirty="0"/>
                <a:t>Christmas</a:t>
              </a:r>
            </a:p>
          </p:txBody>
        </p:sp>
      </p:grpSp>
      <p:sp>
        <p:nvSpPr>
          <p:cNvPr id="16" name="TextBox 15">
            <a:extLst>
              <a:ext uri="{FF2B5EF4-FFF2-40B4-BE49-F238E27FC236}">
                <a16:creationId xmlns:a16="http://schemas.microsoft.com/office/drawing/2014/main" id="{2F20B1ED-EA83-288C-BABD-361C5487DF87}"/>
              </a:ext>
            </a:extLst>
          </p:cNvPr>
          <p:cNvSpPr txBox="1"/>
          <p:nvPr/>
        </p:nvSpPr>
        <p:spPr>
          <a:xfrm>
            <a:off x="748463" y="4356919"/>
            <a:ext cx="9217024" cy="369332"/>
          </a:xfrm>
          <a:prstGeom prst="rect">
            <a:avLst/>
          </a:prstGeom>
          <a:noFill/>
        </p:spPr>
        <p:txBody>
          <a:bodyPr wrap="square" rtlCol="0">
            <a:spAutoFit/>
          </a:bodyPr>
          <a:lstStyle/>
          <a:p>
            <a:r>
              <a:rPr lang="en-GB" dirty="0"/>
              <a:t>Consider all costs: Travel, food, entertainment, entrance fees etc</a:t>
            </a:r>
          </a:p>
        </p:txBody>
      </p:sp>
      <p:sp>
        <p:nvSpPr>
          <p:cNvPr id="32" name="TextBox 31">
            <a:extLst>
              <a:ext uri="{FF2B5EF4-FFF2-40B4-BE49-F238E27FC236}">
                <a16:creationId xmlns:a16="http://schemas.microsoft.com/office/drawing/2014/main" id="{2B26FAF1-2A2A-4426-EFA6-224ED3873FB6}"/>
              </a:ext>
            </a:extLst>
          </p:cNvPr>
          <p:cNvSpPr txBox="1"/>
          <p:nvPr/>
        </p:nvSpPr>
        <p:spPr>
          <a:xfrm>
            <a:off x="2029775" y="1870370"/>
            <a:ext cx="4175075" cy="369332"/>
          </a:xfrm>
          <a:prstGeom prst="rect">
            <a:avLst/>
          </a:prstGeom>
          <a:noFill/>
        </p:spPr>
        <p:txBody>
          <a:bodyPr wrap="square" rtlCol="0">
            <a:spAutoFit/>
          </a:bodyPr>
          <a:lstStyle/>
          <a:p>
            <a:r>
              <a:rPr lang="en-GB" b="1" dirty="0"/>
              <a:t>What have you got planned?</a:t>
            </a:r>
          </a:p>
        </p:txBody>
      </p:sp>
      <p:sp>
        <p:nvSpPr>
          <p:cNvPr id="33" name="TextBox 32">
            <a:extLst>
              <a:ext uri="{FF2B5EF4-FFF2-40B4-BE49-F238E27FC236}">
                <a16:creationId xmlns:a16="http://schemas.microsoft.com/office/drawing/2014/main" id="{CAA21F20-52E5-F322-8333-9B77171F959F}"/>
              </a:ext>
            </a:extLst>
          </p:cNvPr>
          <p:cNvSpPr txBox="1"/>
          <p:nvPr/>
        </p:nvSpPr>
        <p:spPr>
          <a:xfrm>
            <a:off x="702718" y="1676818"/>
            <a:ext cx="1576858" cy="646331"/>
          </a:xfrm>
          <a:prstGeom prst="rect">
            <a:avLst/>
          </a:prstGeom>
          <a:noFill/>
        </p:spPr>
        <p:txBody>
          <a:bodyPr wrap="square" rtlCol="0">
            <a:spAutoFit/>
          </a:bodyPr>
          <a:lstStyle/>
          <a:p>
            <a:r>
              <a:rPr lang="en-GB" sz="3600" dirty="0">
                <a:solidFill>
                  <a:schemeClr val="accent2"/>
                </a:solidFill>
              </a:rPr>
              <a:t>Step 1</a:t>
            </a:r>
          </a:p>
        </p:txBody>
      </p:sp>
      <p:grpSp>
        <p:nvGrpSpPr>
          <p:cNvPr id="289" name="Group 288">
            <a:extLst>
              <a:ext uri="{FF2B5EF4-FFF2-40B4-BE49-F238E27FC236}">
                <a16:creationId xmlns:a16="http://schemas.microsoft.com/office/drawing/2014/main" id="{5B07F4DA-7DD9-F97E-D78A-4FE7AB9DD304}"/>
              </a:ext>
            </a:extLst>
          </p:cNvPr>
          <p:cNvGrpSpPr/>
          <p:nvPr/>
        </p:nvGrpSpPr>
        <p:grpSpPr>
          <a:xfrm>
            <a:off x="702718" y="3630259"/>
            <a:ext cx="5508193" cy="646331"/>
            <a:chOff x="702718" y="3630259"/>
            <a:chExt cx="5508193" cy="646331"/>
          </a:xfrm>
        </p:grpSpPr>
        <p:sp>
          <p:nvSpPr>
            <p:cNvPr id="7" name="TextBox 6">
              <a:extLst>
                <a:ext uri="{FF2B5EF4-FFF2-40B4-BE49-F238E27FC236}">
                  <a16:creationId xmlns:a16="http://schemas.microsoft.com/office/drawing/2014/main" id="{0711507E-F52D-E676-CEA4-04A68AB72C8A}"/>
                </a:ext>
              </a:extLst>
            </p:cNvPr>
            <p:cNvSpPr txBox="1"/>
            <p:nvPr/>
          </p:nvSpPr>
          <p:spPr>
            <a:xfrm>
              <a:off x="2035836" y="3822458"/>
              <a:ext cx="4175075" cy="369332"/>
            </a:xfrm>
            <a:prstGeom prst="rect">
              <a:avLst/>
            </a:prstGeom>
            <a:noFill/>
          </p:spPr>
          <p:txBody>
            <a:bodyPr wrap="square" rtlCol="0">
              <a:spAutoFit/>
            </a:bodyPr>
            <a:lstStyle/>
            <a:p>
              <a:r>
                <a:rPr lang="en-GB" b="1" dirty="0"/>
                <a:t>How much is it likely to cost?</a:t>
              </a:r>
            </a:p>
          </p:txBody>
        </p:sp>
        <p:sp>
          <p:nvSpPr>
            <p:cNvPr id="41" name="TextBox 40">
              <a:extLst>
                <a:ext uri="{FF2B5EF4-FFF2-40B4-BE49-F238E27FC236}">
                  <a16:creationId xmlns:a16="http://schemas.microsoft.com/office/drawing/2014/main" id="{92CD77B0-B6D7-0698-CD52-0391F5A2FBB6}"/>
                </a:ext>
              </a:extLst>
            </p:cNvPr>
            <p:cNvSpPr txBox="1"/>
            <p:nvPr/>
          </p:nvSpPr>
          <p:spPr>
            <a:xfrm>
              <a:off x="702718" y="3630259"/>
              <a:ext cx="1576858" cy="646331"/>
            </a:xfrm>
            <a:prstGeom prst="rect">
              <a:avLst/>
            </a:prstGeom>
            <a:noFill/>
          </p:spPr>
          <p:txBody>
            <a:bodyPr wrap="square" rtlCol="0">
              <a:spAutoFit/>
            </a:bodyPr>
            <a:lstStyle/>
            <a:p>
              <a:r>
                <a:rPr lang="en-GB" sz="3600" dirty="0">
                  <a:solidFill>
                    <a:schemeClr val="accent2"/>
                  </a:solidFill>
                </a:rPr>
                <a:t>Step 2</a:t>
              </a:r>
            </a:p>
          </p:txBody>
        </p:sp>
      </p:grpSp>
      <p:grpSp>
        <p:nvGrpSpPr>
          <p:cNvPr id="290" name="Group 289">
            <a:extLst>
              <a:ext uri="{FF2B5EF4-FFF2-40B4-BE49-F238E27FC236}">
                <a16:creationId xmlns:a16="http://schemas.microsoft.com/office/drawing/2014/main" id="{A5CBA46E-F83B-91CF-4990-7268B7E83970}"/>
              </a:ext>
            </a:extLst>
          </p:cNvPr>
          <p:cNvGrpSpPr/>
          <p:nvPr/>
        </p:nvGrpSpPr>
        <p:grpSpPr>
          <a:xfrm>
            <a:off x="728822" y="4984355"/>
            <a:ext cx="5571164" cy="646331"/>
            <a:chOff x="728822" y="4984355"/>
            <a:chExt cx="5571164" cy="646331"/>
          </a:xfrm>
        </p:grpSpPr>
        <p:sp>
          <p:nvSpPr>
            <p:cNvPr id="8" name="TextBox 7">
              <a:extLst>
                <a:ext uri="{FF2B5EF4-FFF2-40B4-BE49-F238E27FC236}">
                  <a16:creationId xmlns:a16="http://schemas.microsoft.com/office/drawing/2014/main" id="{FA11CEDC-270A-C63A-1CF1-C70F93494BBC}"/>
                </a:ext>
              </a:extLst>
            </p:cNvPr>
            <p:cNvSpPr txBox="1"/>
            <p:nvPr/>
          </p:nvSpPr>
          <p:spPr>
            <a:xfrm>
              <a:off x="2033749" y="5176466"/>
              <a:ext cx="4266237" cy="369332"/>
            </a:xfrm>
            <a:prstGeom prst="rect">
              <a:avLst/>
            </a:prstGeom>
            <a:noFill/>
          </p:spPr>
          <p:txBody>
            <a:bodyPr wrap="square" rtlCol="0">
              <a:spAutoFit/>
            </a:bodyPr>
            <a:lstStyle/>
            <a:p>
              <a:r>
                <a:rPr lang="en-GB" b="1" dirty="0"/>
                <a:t>How are you going to pay for it?</a:t>
              </a:r>
            </a:p>
          </p:txBody>
        </p:sp>
        <p:sp>
          <p:nvSpPr>
            <p:cNvPr id="42" name="TextBox 41">
              <a:extLst>
                <a:ext uri="{FF2B5EF4-FFF2-40B4-BE49-F238E27FC236}">
                  <a16:creationId xmlns:a16="http://schemas.microsoft.com/office/drawing/2014/main" id="{D632C565-8FDB-E437-9453-46D3C0DD11B6}"/>
                </a:ext>
              </a:extLst>
            </p:cNvPr>
            <p:cNvSpPr txBox="1"/>
            <p:nvPr/>
          </p:nvSpPr>
          <p:spPr>
            <a:xfrm>
              <a:off x="728822" y="4984355"/>
              <a:ext cx="1576858" cy="646331"/>
            </a:xfrm>
            <a:prstGeom prst="rect">
              <a:avLst/>
            </a:prstGeom>
            <a:noFill/>
          </p:spPr>
          <p:txBody>
            <a:bodyPr wrap="square" rtlCol="0">
              <a:spAutoFit/>
            </a:bodyPr>
            <a:lstStyle/>
            <a:p>
              <a:r>
                <a:rPr lang="en-GB" sz="3600" dirty="0">
                  <a:solidFill>
                    <a:schemeClr val="accent2"/>
                  </a:solidFill>
                </a:rPr>
                <a:t>Step 3</a:t>
              </a:r>
            </a:p>
          </p:txBody>
        </p:sp>
      </p:grpSp>
      <p:grpSp>
        <p:nvGrpSpPr>
          <p:cNvPr id="292" name="Group 291">
            <a:extLst>
              <a:ext uri="{FF2B5EF4-FFF2-40B4-BE49-F238E27FC236}">
                <a16:creationId xmlns:a16="http://schemas.microsoft.com/office/drawing/2014/main" id="{5FE4EF66-DD49-C823-D59B-3E085B8FA0FB}"/>
              </a:ext>
            </a:extLst>
          </p:cNvPr>
          <p:cNvGrpSpPr/>
          <p:nvPr/>
        </p:nvGrpSpPr>
        <p:grpSpPr>
          <a:xfrm>
            <a:off x="3554984" y="5593414"/>
            <a:ext cx="2051753" cy="914953"/>
            <a:chOff x="3554984" y="5593414"/>
            <a:chExt cx="2051753" cy="914953"/>
          </a:xfrm>
        </p:grpSpPr>
        <p:sp>
          <p:nvSpPr>
            <p:cNvPr id="13" name="TextBox 12">
              <a:extLst>
                <a:ext uri="{FF2B5EF4-FFF2-40B4-BE49-F238E27FC236}">
                  <a16:creationId xmlns:a16="http://schemas.microsoft.com/office/drawing/2014/main" id="{FCC7B113-DAF2-6127-DB4B-6D4783C1F7E3}"/>
                </a:ext>
              </a:extLst>
            </p:cNvPr>
            <p:cNvSpPr txBox="1"/>
            <p:nvPr/>
          </p:nvSpPr>
          <p:spPr>
            <a:xfrm>
              <a:off x="3554984" y="6139035"/>
              <a:ext cx="2051753" cy="369332"/>
            </a:xfrm>
            <a:prstGeom prst="rect">
              <a:avLst/>
            </a:prstGeom>
            <a:noFill/>
          </p:spPr>
          <p:txBody>
            <a:bodyPr wrap="square" rtlCol="0">
              <a:spAutoFit/>
            </a:bodyPr>
            <a:lstStyle/>
            <a:p>
              <a:r>
                <a:rPr lang="en-GB" dirty="0"/>
                <a:t>Existing savings</a:t>
              </a:r>
            </a:p>
          </p:txBody>
        </p:sp>
        <p:sp>
          <p:nvSpPr>
            <p:cNvPr id="285" name="Freeform 985">
              <a:extLst>
                <a:ext uri="{FF2B5EF4-FFF2-40B4-BE49-F238E27FC236}">
                  <a16:creationId xmlns:a16="http://schemas.microsoft.com/office/drawing/2014/main" id="{F2853D70-A0A4-9F36-0439-CE5BB00B4831}"/>
                </a:ext>
              </a:extLst>
            </p:cNvPr>
            <p:cNvSpPr>
              <a:spLocks noChangeAspect="1" noChangeArrowheads="1"/>
            </p:cNvSpPr>
            <p:nvPr/>
          </p:nvSpPr>
          <p:spPr bwMode="auto">
            <a:xfrm>
              <a:off x="4171131" y="5593414"/>
              <a:ext cx="525281" cy="526893"/>
            </a:xfrm>
            <a:custGeom>
              <a:avLst/>
              <a:gdLst>
                <a:gd name="T0" fmla="*/ 74375 w 285390"/>
                <a:gd name="T1" fmla="*/ 702243 h 285738"/>
                <a:gd name="T2" fmla="*/ 853881 w 285390"/>
                <a:gd name="T3" fmla="*/ 670913 h 285738"/>
                <a:gd name="T4" fmla="*/ 668777 w 285390"/>
                <a:gd name="T5" fmla="*/ 757670 h 285738"/>
                <a:gd name="T6" fmla="*/ 845519 w 285390"/>
                <a:gd name="T7" fmla="*/ 708936 h 285738"/>
                <a:gd name="T8" fmla="*/ 149282 w 285390"/>
                <a:gd name="T9" fmla="*/ 641193 h 285738"/>
                <a:gd name="T10" fmla="*/ 918369 w 285390"/>
                <a:gd name="T11" fmla="*/ 733885 h 285738"/>
                <a:gd name="T12" fmla="*/ 622200 w 285390"/>
                <a:gd name="T13" fmla="*/ 809948 h 285738"/>
                <a:gd name="T14" fmla="*/ 380964 w 285390"/>
                <a:gd name="T15" fmla="*/ 798065 h 285738"/>
                <a:gd name="T16" fmla="*/ 613840 w 285390"/>
                <a:gd name="T17" fmla="*/ 783809 h 285738"/>
                <a:gd name="T18" fmla="*/ 601895 w 285390"/>
                <a:gd name="T19" fmla="*/ 707746 h 285738"/>
                <a:gd name="T20" fmla="*/ 28663 w 285390"/>
                <a:gd name="T21" fmla="*/ 641193 h 285738"/>
                <a:gd name="T22" fmla="*/ 120620 w 285390"/>
                <a:gd name="T23" fmla="*/ 641193 h 285738"/>
                <a:gd name="T24" fmla="*/ 506434 w 285390"/>
                <a:gd name="T25" fmla="*/ 590240 h 285738"/>
                <a:gd name="T26" fmla="*/ 464652 w 285390"/>
                <a:gd name="T27" fmla="*/ 612686 h 285738"/>
                <a:gd name="T28" fmla="*/ 605716 w 285390"/>
                <a:gd name="T29" fmla="*/ 552200 h 285738"/>
                <a:gd name="T30" fmla="*/ 591923 w 285390"/>
                <a:gd name="T31" fmla="*/ 596575 h 285738"/>
                <a:gd name="T32" fmla="*/ 578130 w 285390"/>
                <a:gd name="T33" fmla="*/ 572671 h 285738"/>
                <a:gd name="T34" fmla="*/ 391871 w 285390"/>
                <a:gd name="T35" fmla="*/ 524600 h 285738"/>
                <a:gd name="T36" fmla="*/ 403691 w 285390"/>
                <a:gd name="T37" fmla="*/ 576717 h 285738"/>
                <a:gd name="T38" fmla="*/ 372945 w 285390"/>
                <a:gd name="T39" fmla="*/ 519863 h 285738"/>
                <a:gd name="T40" fmla="*/ 672186 w 285390"/>
                <a:gd name="T41" fmla="*/ 498148 h 285738"/>
                <a:gd name="T42" fmla="*/ 643915 w 285390"/>
                <a:gd name="T43" fmla="*/ 491112 h 285738"/>
                <a:gd name="T44" fmla="*/ 365767 w 285390"/>
                <a:gd name="T45" fmla="*/ 402434 h 285738"/>
                <a:gd name="T46" fmla="*/ 357163 w 285390"/>
                <a:gd name="T47" fmla="*/ 472030 h 285738"/>
                <a:gd name="T48" fmla="*/ 365767 w 285390"/>
                <a:gd name="T49" fmla="*/ 402434 h 285738"/>
                <a:gd name="T50" fmla="*/ 522031 w 285390"/>
                <a:gd name="T51" fmla="*/ 370193 h 285738"/>
                <a:gd name="T52" fmla="*/ 531550 w 285390"/>
                <a:gd name="T53" fmla="*/ 411669 h 285738"/>
                <a:gd name="T54" fmla="*/ 507762 w 285390"/>
                <a:gd name="T55" fmla="*/ 440128 h 285738"/>
                <a:gd name="T56" fmla="*/ 522031 w 285390"/>
                <a:gd name="T57" fmla="*/ 546800 h 285738"/>
                <a:gd name="T58" fmla="*/ 493488 w 285390"/>
                <a:gd name="T59" fmla="*/ 538507 h 285738"/>
                <a:gd name="T60" fmla="*/ 483966 w 285390"/>
                <a:gd name="T61" fmla="*/ 498197 h 285738"/>
                <a:gd name="T62" fmla="*/ 507762 w 285390"/>
                <a:gd name="T63" fmla="*/ 468571 h 285738"/>
                <a:gd name="T64" fmla="*/ 493488 w 285390"/>
                <a:gd name="T65" fmla="*/ 363084 h 285738"/>
                <a:gd name="T66" fmla="*/ 627103 w 285390"/>
                <a:gd name="T67" fmla="*/ 337884 h 285738"/>
                <a:gd name="T68" fmla="*/ 641587 w 285390"/>
                <a:gd name="T69" fmla="*/ 393574 h 285738"/>
                <a:gd name="T70" fmla="*/ 605370 w 285390"/>
                <a:gd name="T71" fmla="*/ 337884 h 285738"/>
                <a:gd name="T72" fmla="*/ 437233 w 285390"/>
                <a:gd name="T73" fmla="*/ 335191 h 285738"/>
                <a:gd name="T74" fmla="*/ 390410 w 285390"/>
                <a:gd name="T75" fmla="*/ 358473 h 285738"/>
                <a:gd name="T76" fmla="*/ 507952 w 285390"/>
                <a:gd name="T77" fmla="*/ 290111 h 285738"/>
                <a:gd name="T78" fmla="*/ 560182 w 285390"/>
                <a:gd name="T79" fmla="*/ 313303 h 285738"/>
                <a:gd name="T80" fmla="*/ 509118 w 285390"/>
                <a:gd name="T81" fmla="*/ 319406 h 285738"/>
                <a:gd name="T82" fmla="*/ 414404 w 285390"/>
                <a:gd name="T83" fmla="*/ 201486 h 285738"/>
                <a:gd name="T84" fmla="*/ 421564 w 285390"/>
                <a:gd name="T85" fmla="*/ 653072 h 285738"/>
                <a:gd name="T86" fmla="*/ 658025 w 285390"/>
                <a:gd name="T87" fmla="*/ 708936 h 285738"/>
                <a:gd name="T88" fmla="*/ 794169 w 285390"/>
                <a:gd name="T89" fmla="*/ 565129 h 285738"/>
                <a:gd name="T90" fmla="*/ 414404 w 285390"/>
                <a:gd name="T91" fmla="*/ 201486 h 285738"/>
                <a:gd name="T92" fmla="*/ 379769 w 285390"/>
                <a:gd name="T93" fmla="*/ 54117 h 285738"/>
                <a:gd name="T94" fmla="*/ 455005 w 285390"/>
                <a:gd name="T95" fmla="*/ 117087 h 285738"/>
                <a:gd name="T96" fmla="*/ 495608 w 285390"/>
                <a:gd name="T97" fmla="*/ 202672 h 285738"/>
                <a:gd name="T98" fmla="*/ 539793 w 285390"/>
                <a:gd name="T99" fmla="*/ 113525 h 285738"/>
                <a:gd name="T100" fmla="*/ 557708 w 285390"/>
                <a:gd name="T101" fmla="*/ 196730 h 285738"/>
                <a:gd name="T102" fmla="*/ 638916 w 285390"/>
                <a:gd name="T103" fmla="*/ 32710 h 285738"/>
                <a:gd name="T104" fmla="*/ 465751 w 285390"/>
                <a:gd name="T105" fmla="*/ 51741 h 285738"/>
                <a:gd name="T106" fmla="*/ 474110 w 285390"/>
                <a:gd name="T107" fmla="*/ 25582 h 285738"/>
                <a:gd name="T108" fmla="*/ 660415 w 285390"/>
                <a:gd name="T109" fmla="*/ 13698 h 285738"/>
                <a:gd name="T110" fmla="*/ 822832 w 285390"/>
                <a:gd name="T111" fmla="*/ 565129 h 285738"/>
                <a:gd name="T112" fmla="*/ 890905 w 285390"/>
                <a:gd name="T113" fmla="*/ 681606 h 285738"/>
                <a:gd name="T114" fmla="*/ 947028 w 285390"/>
                <a:gd name="T115" fmla="*/ 735075 h 285738"/>
                <a:gd name="T116" fmla="*/ 132565 w 285390"/>
                <a:gd name="T117" fmla="*/ 897886 h 285738"/>
                <a:gd name="T118" fmla="*/ 0 w 285390"/>
                <a:gd name="T119" fmla="*/ 626933 h 285738"/>
                <a:gd name="T120" fmla="*/ 192271 w 285390"/>
                <a:gd name="T121" fmla="*/ 612677 h 285738"/>
                <a:gd name="T122" fmla="*/ 353496 w 285390"/>
                <a:gd name="T123" fmla="*/ 63622 h 2857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5738">
                  <a:moveTo>
                    <a:pt x="22415" y="203898"/>
                  </a:moveTo>
                  <a:cubicBezTo>
                    <a:pt x="24701" y="203898"/>
                    <a:pt x="26606" y="206184"/>
                    <a:pt x="26606" y="208470"/>
                  </a:cubicBezTo>
                  <a:cubicBezTo>
                    <a:pt x="26606" y="211137"/>
                    <a:pt x="24701" y="213042"/>
                    <a:pt x="22415" y="213042"/>
                  </a:cubicBezTo>
                  <a:cubicBezTo>
                    <a:pt x="19367" y="213042"/>
                    <a:pt x="17462" y="211137"/>
                    <a:pt x="17462" y="208470"/>
                  </a:cubicBezTo>
                  <a:cubicBezTo>
                    <a:pt x="17462" y="206184"/>
                    <a:pt x="19367" y="203898"/>
                    <a:pt x="22415" y="203898"/>
                  </a:cubicBezTo>
                  <a:close/>
                  <a:moveTo>
                    <a:pt x="257319" y="203535"/>
                  </a:moveTo>
                  <a:cubicBezTo>
                    <a:pt x="255160" y="202093"/>
                    <a:pt x="244363" y="206780"/>
                    <a:pt x="236446" y="210025"/>
                  </a:cubicBezTo>
                  <a:cubicBezTo>
                    <a:pt x="226729" y="214352"/>
                    <a:pt x="214853" y="219039"/>
                    <a:pt x="201177" y="223365"/>
                  </a:cubicBezTo>
                  <a:cubicBezTo>
                    <a:pt x="201537" y="225528"/>
                    <a:pt x="201537" y="227331"/>
                    <a:pt x="201537" y="229855"/>
                  </a:cubicBezTo>
                  <a:cubicBezTo>
                    <a:pt x="201177" y="230936"/>
                    <a:pt x="201177" y="232739"/>
                    <a:pt x="200817" y="234181"/>
                  </a:cubicBezTo>
                  <a:cubicBezTo>
                    <a:pt x="223850" y="228413"/>
                    <a:pt x="240405" y="221202"/>
                    <a:pt x="251921" y="216154"/>
                  </a:cubicBezTo>
                  <a:cubicBezTo>
                    <a:pt x="253001" y="215794"/>
                    <a:pt x="254080" y="215433"/>
                    <a:pt x="254800" y="215073"/>
                  </a:cubicBezTo>
                  <a:cubicBezTo>
                    <a:pt x="258039" y="212188"/>
                    <a:pt x="259838" y="208944"/>
                    <a:pt x="259838" y="207141"/>
                  </a:cubicBezTo>
                  <a:cubicBezTo>
                    <a:pt x="259838" y="206420"/>
                    <a:pt x="259838" y="204978"/>
                    <a:pt x="257319" y="203535"/>
                  </a:cubicBezTo>
                  <a:close/>
                  <a:moveTo>
                    <a:pt x="44986" y="194522"/>
                  </a:moveTo>
                  <a:lnTo>
                    <a:pt x="44986" y="264827"/>
                  </a:lnTo>
                  <a:cubicBezTo>
                    <a:pt x="64780" y="270956"/>
                    <a:pt x="181383" y="301963"/>
                    <a:pt x="269555" y="231658"/>
                  </a:cubicBezTo>
                  <a:cubicBezTo>
                    <a:pt x="271355" y="230576"/>
                    <a:pt x="276753" y="226249"/>
                    <a:pt x="276753" y="222644"/>
                  </a:cubicBezTo>
                  <a:cubicBezTo>
                    <a:pt x="276753" y="221562"/>
                    <a:pt x="276753" y="220120"/>
                    <a:pt x="274594" y="218318"/>
                  </a:cubicBezTo>
                  <a:cubicBezTo>
                    <a:pt x="272434" y="216875"/>
                    <a:pt x="264157" y="220481"/>
                    <a:pt x="255160" y="224447"/>
                  </a:cubicBezTo>
                  <a:cubicBezTo>
                    <a:pt x="241124" y="230215"/>
                    <a:pt x="219171" y="239589"/>
                    <a:pt x="187501" y="245719"/>
                  </a:cubicBezTo>
                  <a:cubicBezTo>
                    <a:pt x="180303" y="248603"/>
                    <a:pt x="169867" y="250045"/>
                    <a:pt x="157271" y="250045"/>
                  </a:cubicBezTo>
                  <a:cubicBezTo>
                    <a:pt x="146474" y="250045"/>
                    <a:pt x="133518" y="248963"/>
                    <a:pt x="118763" y="247161"/>
                  </a:cubicBezTo>
                  <a:cubicBezTo>
                    <a:pt x="116244" y="246800"/>
                    <a:pt x="114444" y="244637"/>
                    <a:pt x="114804" y="242113"/>
                  </a:cubicBezTo>
                  <a:cubicBezTo>
                    <a:pt x="115164" y="239950"/>
                    <a:pt x="117323" y="238147"/>
                    <a:pt x="119843" y="238508"/>
                  </a:cubicBezTo>
                  <a:cubicBezTo>
                    <a:pt x="158710" y="243555"/>
                    <a:pt x="176705" y="240671"/>
                    <a:pt x="184622" y="237787"/>
                  </a:cubicBezTo>
                  <a:lnTo>
                    <a:pt x="184982" y="237787"/>
                  </a:lnTo>
                  <a:cubicBezTo>
                    <a:pt x="192540" y="234542"/>
                    <a:pt x="192899" y="230576"/>
                    <a:pt x="192899" y="229494"/>
                  </a:cubicBezTo>
                  <a:cubicBezTo>
                    <a:pt x="193259" y="224086"/>
                    <a:pt x="192180" y="220120"/>
                    <a:pt x="189661" y="217957"/>
                  </a:cubicBezTo>
                  <a:cubicBezTo>
                    <a:pt x="186422" y="214712"/>
                    <a:pt x="181383" y="214712"/>
                    <a:pt x="181383" y="214712"/>
                  </a:cubicBezTo>
                  <a:cubicBezTo>
                    <a:pt x="139276" y="215433"/>
                    <a:pt x="131359" y="211107"/>
                    <a:pt x="122362" y="205699"/>
                  </a:cubicBezTo>
                  <a:cubicBezTo>
                    <a:pt x="113724" y="200651"/>
                    <a:pt x="104007" y="194522"/>
                    <a:pt x="44986" y="194522"/>
                  </a:cubicBezTo>
                  <a:close/>
                  <a:moveTo>
                    <a:pt x="8637" y="194522"/>
                  </a:moveTo>
                  <a:lnTo>
                    <a:pt x="8637" y="263746"/>
                  </a:lnTo>
                  <a:lnTo>
                    <a:pt x="36349" y="263746"/>
                  </a:lnTo>
                  <a:lnTo>
                    <a:pt x="36349" y="194522"/>
                  </a:lnTo>
                  <a:lnTo>
                    <a:pt x="8637" y="194522"/>
                  </a:lnTo>
                  <a:close/>
                  <a:moveTo>
                    <a:pt x="142122" y="177627"/>
                  </a:moveTo>
                  <a:cubicBezTo>
                    <a:pt x="145620" y="178344"/>
                    <a:pt x="149117" y="179061"/>
                    <a:pt x="152615" y="179061"/>
                  </a:cubicBezTo>
                  <a:cubicBezTo>
                    <a:pt x="155064" y="179061"/>
                    <a:pt x="156812" y="180853"/>
                    <a:pt x="156812" y="183363"/>
                  </a:cubicBezTo>
                  <a:cubicBezTo>
                    <a:pt x="156812" y="185513"/>
                    <a:pt x="155064" y="187664"/>
                    <a:pt x="152615" y="187664"/>
                  </a:cubicBezTo>
                  <a:cubicBezTo>
                    <a:pt x="148418" y="187664"/>
                    <a:pt x="144220" y="186947"/>
                    <a:pt x="140023" y="185872"/>
                  </a:cubicBezTo>
                  <a:cubicBezTo>
                    <a:pt x="137924" y="185513"/>
                    <a:pt x="136525" y="183004"/>
                    <a:pt x="136875" y="180853"/>
                  </a:cubicBezTo>
                  <a:cubicBezTo>
                    <a:pt x="137575" y="178344"/>
                    <a:pt x="140023" y="176910"/>
                    <a:pt x="142122" y="177627"/>
                  </a:cubicBezTo>
                  <a:close/>
                  <a:moveTo>
                    <a:pt x="182534" y="167523"/>
                  </a:moveTo>
                  <a:cubicBezTo>
                    <a:pt x="184266" y="165798"/>
                    <a:pt x="186690" y="165798"/>
                    <a:pt x="188422" y="167523"/>
                  </a:cubicBezTo>
                  <a:cubicBezTo>
                    <a:pt x="190154" y="169249"/>
                    <a:pt x="190154" y="171665"/>
                    <a:pt x="188422" y="173390"/>
                  </a:cubicBezTo>
                  <a:cubicBezTo>
                    <a:pt x="185651" y="176151"/>
                    <a:pt x="182188" y="178912"/>
                    <a:pt x="178378" y="180983"/>
                  </a:cubicBezTo>
                  <a:cubicBezTo>
                    <a:pt x="178031" y="181328"/>
                    <a:pt x="176992" y="181328"/>
                    <a:pt x="176299" y="181328"/>
                  </a:cubicBezTo>
                  <a:cubicBezTo>
                    <a:pt x="174914" y="181328"/>
                    <a:pt x="173528" y="180983"/>
                    <a:pt x="172836" y="179602"/>
                  </a:cubicBezTo>
                  <a:cubicBezTo>
                    <a:pt x="171450" y="177532"/>
                    <a:pt x="172489" y="175116"/>
                    <a:pt x="174221" y="173735"/>
                  </a:cubicBezTo>
                  <a:cubicBezTo>
                    <a:pt x="177338" y="172010"/>
                    <a:pt x="180109" y="169939"/>
                    <a:pt x="182534" y="167523"/>
                  </a:cubicBezTo>
                  <a:close/>
                  <a:moveTo>
                    <a:pt x="112388" y="157711"/>
                  </a:moveTo>
                  <a:cubicBezTo>
                    <a:pt x="114527" y="156273"/>
                    <a:pt x="117378" y="156992"/>
                    <a:pt x="118091" y="159148"/>
                  </a:cubicBezTo>
                  <a:cubicBezTo>
                    <a:pt x="120229" y="162383"/>
                    <a:pt x="122367" y="165259"/>
                    <a:pt x="124862" y="167775"/>
                  </a:cubicBezTo>
                  <a:cubicBezTo>
                    <a:pt x="126644" y="169572"/>
                    <a:pt x="126644" y="172088"/>
                    <a:pt x="124862" y="173885"/>
                  </a:cubicBezTo>
                  <a:cubicBezTo>
                    <a:pt x="124149" y="174604"/>
                    <a:pt x="123080" y="174963"/>
                    <a:pt x="121654" y="174963"/>
                  </a:cubicBezTo>
                  <a:cubicBezTo>
                    <a:pt x="120942" y="174963"/>
                    <a:pt x="119872" y="174604"/>
                    <a:pt x="118803" y="173885"/>
                  </a:cubicBezTo>
                  <a:cubicBezTo>
                    <a:pt x="115596" y="170650"/>
                    <a:pt x="113101" y="167415"/>
                    <a:pt x="110963" y="163462"/>
                  </a:cubicBezTo>
                  <a:cubicBezTo>
                    <a:pt x="109537" y="161305"/>
                    <a:pt x="110606" y="158789"/>
                    <a:pt x="112388" y="157711"/>
                  </a:cubicBezTo>
                  <a:close/>
                  <a:moveTo>
                    <a:pt x="200342" y="134048"/>
                  </a:moveTo>
                  <a:cubicBezTo>
                    <a:pt x="202565" y="134048"/>
                    <a:pt x="204417" y="135827"/>
                    <a:pt x="204417" y="138318"/>
                  </a:cubicBezTo>
                  <a:cubicBezTo>
                    <a:pt x="204417" y="142943"/>
                    <a:pt x="204046" y="147213"/>
                    <a:pt x="202565" y="151127"/>
                  </a:cubicBezTo>
                  <a:cubicBezTo>
                    <a:pt x="202194" y="152906"/>
                    <a:pt x="200342" y="154329"/>
                    <a:pt x="198490" y="154329"/>
                  </a:cubicBezTo>
                  <a:cubicBezTo>
                    <a:pt x="198120" y="154329"/>
                    <a:pt x="197750" y="153973"/>
                    <a:pt x="197379" y="153973"/>
                  </a:cubicBezTo>
                  <a:cubicBezTo>
                    <a:pt x="194786" y="153262"/>
                    <a:pt x="193675" y="151127"/>
                    <a:pt x="194046" y="148992"/>
                  </a:cubicBezTo>
                  <a:cubicBezTo>
                    <a:pt x="195157" y="145790"/>
                    <a:pt x="195527" y="142232"/>
                    <a:pt x="195527" y="138673"/>
                  </a:cubicBezTo>
                  <a:cubicBezTo>
                    <a:pt x="195527" y="136183"/>
                    <a:pt x="197379" y="134048"/>
                    <a:pt x="200342" y="134048"/>
                  </a:cubicBezTo>
                  <a:close/>
                  <a:moveTo>
                    <a:pt x="110225" y="122089"/>
                  </a:moveTo>
                  <a:cubicBezTo>
                    <a:pt x="112448" y="122830"/>
                    <a:pt x="113930" y="125052"/>
                    <a:pt x="113559" y="127645"/>
                  </a:cubicBezTo>
                  <a:cubicBezTo>
                    <a:pt x="112448" y="131349"/>
                    <a:pt x="112078" y="135053"/>
                    <a:pt x="112078" y="138757"/>
                  </a:cubicBezTo>
                  <a:cubicBezTo>
                    <a:pt x="112078" y="140980"/>
                    <a:pt x="109855" y="143202"/>
                    <a:pt x="107632" y="143202"/>
                  </a:cubicBezTo>
                  <a:cubicBezTo>
                    <a:pt x="105410" y="143202"/>
                    <a:pt x="103187" y="141350"/>
                    <a:pt x="103187" y="138757"/>
                  </a:cubicBezTo>
                  <a:cubicBezTo>
                    <a:pt x="103187" y="133942"/>
                    <a:pt x="103558" y="129867"/>
                    <a:pt x="104669" y="125422"/>
                  </a:cubicBezTo>
                  <a:cubicBezTo>
                    <a:pt x="105410" y="123200"/>
                    <a:pt x="107632" y="121348"/>
                    <a:pt x="110225" y="122089"/>
                  </a:cubicBezTo>
                  <a:close/>
                  <a:moveTo>
                    <a:pt x="153015" y="105473"/>
                  </a:moveTo>
                  <a:cubicBezTo>
                    <a:pt x="155524" y="105473"/>
                    <a:pt x="157316" y="107630"/>
                    <a:pt x="157316" y="110148"/>
                  </a:cubicBezTo>
                  <a:lnTo>
                    <a:pt x="157316" y="112305"/>
                  </a:lnTo>
                  <a:cubicBezTo>
                    <a:pt x="162335" y="113384"/>
                    <a:pt x="166636" y="116620"/>
                    <a:pt x="168428" y="121295"/>
                  </a:cubicBezTo>
                  <a:cubicBezTo>
                    <a:pt x="169145" y="123453"/>
                    <a:pt x="168070" y="125970"/>
                    <a:pt x="165919" y="127049"/>
                  </a:cubicBezTo>
                  <a:cubicBezTo>
                    <a:pt x="163768" y="127768"/>
                    <a:pt x="161259" y="127049"/>
                    <a:pt x="160184" y="124891"/>
                  </a:cubicBezTo>
                  <a:cubicBezTo>
                    <a:pt x="159467" y="122014"/>
                    <a:pt x="156241" y="120216"/>
                    <a:pt x="153015" y="120216"/>
                  </a:cubicBezTo>
                  <a:cubicBezTo>
                    <a:pt x="148713" y="120216"/>
                    <a:pt x="145128" y="123453"/>
                    <a:pt x="145128" y="127049"/>
                  </a:cubicBezTo>
                  <a:cubicBezTo>
                    <a:pt x="145128" y="131364"/>
                    <a:pt x="147638" y="133521"/>
                    <a:pt x="153015" y="133521"/>
                  </a:cubicBezTo>
                  <a:cubicBezTo>
                    <a:pt x="163051" y="133521"/>
                    <a:pt x="169504" y="139635"/>
                    <a:pt x="169504" y="148624"/>
                  </a:cubicBezTo>
                  <a:cubicBezTo>
                    <a:pt x="169504" y="155816"/>
                    <a:pt x="164485" y="161570"/>
                    <a:pt x="157316" y="163368"/>
                  </a:cubicBezTo>
                  <a:lnTo>
                    <a:pt x="157316" y="165885"/>
                  </a:lnTo>
                  <a:cubicBezTo>
                    <a:pt x="157316" y="168043"/>
                    <a:pt x="155524" y="170200"/>
                    <a:pt x="153015" y="170200"/>
                  </a:cubicBezTo>
                  <a:cubicBezTo>
                    <a:pt x="150505" y="170200"/>
                    <a:pt x="148713" y="168043"/>
                    <a:pt x="148713" y="165885"/>
                  </a:cubicBezTo>
                  <a:lnTo>
                    <a:pt x="148713" y="163368"/>
                  </a:lnTo>
                  <a:cubicBezTo>
                    <a:pt x="143694" y="162289"/>
                    <a:pt x="139751" y="159053"/>
                    <a:pt x="137959" y="154378"/>
                  </a:cubicBezTo>
                  <a:cubicBezTo>
                    <a:pt x="136884" y="152220"/>
                    <a:pt x="137959" y="149344"/>
                    <a:pt x="140110" y="148624"/>
                  </a:cubicBezTo>
                  <a:cubicBezTo>
                    <a:pt x="142261" y="147546"/>
                    <a:pt x="144770" y="148624"/>
                    <a:pt x="145845" y="151142"/>
                  </a:cubicBezTo>
                  <a:cubicBezTo>
                    <a:pt x="146921" y="153659"/>
                    <a:pt x="149788" y="155457"/>
                    <a:pt x="153015" y="155457"/>
                  </a:cubicBezTo>
                  <a:cubicBezTo>
                    <a:pt x="157316" y="155457"/>
                    <a:pt x="160901" y="152220"/>
                    <a:pt x="160901" y="148624"/>
                  </a:cubicBezTo>
                  <a:cubicBezTo>
                    <a:pt x="160901" y="144669"/>
                    <a:pt x="158391" y="142152"/>
                    <a:pt x="153015" y="142152"/>
                  </a:cubicBezTo>
                  <a:cubicBezTo>
                    <a:pt x="142978" y="142152"/>
                    <a:pt x="136525" y="136398"/>
                    <a:pt x="136525" y="127049"/>
                  </a:cubicBezTo>
                  <a:cubicBezTo>
                    <a:pt x="136525" y="119857"/>
                    <a:pt x="141902" y="114103"/>
                    <a:pt x="148713" y="112305"/>
                  </a:cubicBezTo>
                  <a:lnTo>
                    <a:pt x="148713" y="110148"/>
                  </a:lnTo>
                  <a:cubicBezTo>
                    <a:pt x="148713" y="107630"/>
                    <a:pt x="150505" y="105473"/>
                    <a:pt x="153015" y="105473"/>
                  </a:cubicBezTo>
                  <a:close/>
                  <a:moveTo>
                    <a:pt x="182430" y="102507"/>
                  </a:moveTo>
                  <a:cubicBezTo>
                    <a:pt x="184249" y="100710"/>
                    <a:pt x="187160" y="100710"/>
                    <a:pt x="188979" y="102507"/>
                  </a:cubicBezTo>
                  <a:cubicBezTo>
                    <a:pt x="191889" y="105383"/>
                    <a:pt x="194799" y="108977"/>
                    <a:pt x="196982" y="112931"/>
                  </a:cubicBezTo>
                  <a:cubicBezTo>
                    <a:pt x="198073" y="114728"/>
                    <a:pt x="197710" y="117244"/>
                    <a:pt x="195527" y="118682"/>
                  </a:cubicBezTo>
                  <a:cubicBezTo>
                    <a:pt x="194799" y="119041"/>
                    <a:pt x="194072" y="119400"/>
                    <a:pt x="193344" y="119400"/>
                  </a:cubicBezTo>
                  <a:cubicBezTo>
                    <a:pt x="191889" y="119400"/>
                    <a:pt x="190434" y="118682"/>
                    <a:pt x="189342" y="116884"/>
                  </a:cubicBezTo>
                  <a:cubicBezTo>
                    <a:pt x="187523" y="114009"/>
                    <a:pt x="185341" y="111133"/>
                    <a:pt x="182430" y="108617"/>
                  </a:cubicBezTo>
                  <a:cubicBezTo>
                    <a:pt x="180975" y="106820"/>
                    <a:pt x="180975" y="104304"/>
                    <a:pt x="182430" y="102507"/>
                  </a:cubicBezTo>
                  <a:close/>
                  <a:moveTo>
                    <a:pt x="127529" y="93887"/>
                  </a:moveTo>
                  <a:cubicBezTo>
                    <a:pt x="129646" y="92773"/>
                    <a:pt x="132115" y="93516"/>
                    <a:pt x="133526" y="95745"/>
                  </a:cubicBezTo>
                  <a:cubicBezTo>
                    <a:pt x="134584" y="97974"/>
                    <a:pt x="133879" y="100575"/>
                    <a:pt x="131762" y="101690"/>
                  </a:cubicBezTo>
                  <a:cubicBezTo>
                    <a:pt x="128940" y="103547"/>
                    <a:pt x="126118" y="105776"/>
                    <a:pt x="123648" y="108749"/>
                  </a:cubicBezTo>
                  <a:cubicBezTo>
                    <a:pt x="122590" y="109492"/>
                    <a:pt x="121532" y="109863"/>
                    <a:pt x="120473" y="109863"/>
                  </a:cubicBezTo>
                  <a:cubicBezTo>
                    <a:pt x="119415" y="109863"/>
                    <a:pt x="118357" y="109492"/>
                    <a:pt x="117651" y="108749"/>
                  </a:cubicBezTo>
                  <a:cubicBezTo>
                    <a:pt x="115887" y="106891"/>
                    <a:pt x="115887" y="104290"/>
                    <a:pt x="117651" y="102433"/>
                  </a:cubicBezTo>
                  <a:cubicBezTo>
                    <a:pt x="120473" y="99089"/>
                    <a:pt x="124001" y="96488"/>
                    <a:pt x="127529" y="93887"/>
                  </a:cubicBezTo>
                  <a:close/>
                  <a:moveTo>
                    <a:pt x="153073" y="88010"/>
                  </a:moveTo>
                  <a:lnTo>
                    <a:pt x="153423" y="88010"/>
                  </a:lnTo>
                  <a:cubicBezTo>
                    <a:pt x="157620" y="88010"/>
                    <a:pt x="161817" y="88380"/>
                    <a:pt x="166015" y="89862"/>
                  </a:cubicBezTo>
                  <a:cubicBezTo>
                    <a:pt x="168113" y="90232"/>
                    <a:pt x="169512" y="92826"/>
                    <a:pt x="168813" y="95048"/>
                  </a:cubicBezTo>
                  <a:cubicBezTo>
                    <a:pt x="168463" y="97271"/>
                    <a:pt x="166714" y="98752"/>
                    <a:pt x="164965" y="98752"/>
                  </a:cubicBezTo>
                  <a:cubicBezTo>
                    <a:pt x="164616" y="98752"/>
                    <a:pt x="163916" y="98752"/>
                    <a:pt x="163566" y="98382"/>
                  </a:cubicBezTo>
                  <a:cubicBezTo>
                    <a:pt x="160418" y="97641"/>
                    <a:pt x="156920" y="96900"/>
                    <a:pt x="153423" y="96900"/>
                  </a:cubicBezTo>
                  <a:cubicBezTo>
                    <a:pt x="150974" y="96900"/>
                    <a:pt x="149225" y="95048"/>
                    <a:pt x="149225" y="92455"/>
                  </a:cubicBezTo>
                  <a:cubicBezTo>
                    <a:pt x="149225" y="90232"/>
                    <a:pt x="150974" y="88010"/>
                    <a:pt x="153073" y="88010"/>
                  </a:cubicBezTo>
                  <a:close/>
                  <a:moveTo>
                    <a:pt x="124881" y="61123"/>
                  </a:moveTo>
                  <a:cubicBezTo>
                    <a:pt x="113365" y="68333"/>
                    <a:pt x="68019" y="100061"/>
                    <a:pt x="69098" y="171447"/>
                  </a:cubicBezTo>
                  <a:cubicBezTo>
                    <a:pt x="69098" y="176495"/>
                    <a:pt x="68379" y="181542"/>
                    <a:pt x="66939" y="186229"/>
                  </a:cubicBezTo>
                  <a:cubicBezTo>
                    <a:pt x="109046" y="188032"/>
                    <a:pt x="118403" y="193080"/>
                    <a:pt x="127040" y="198127"/>
                  </a:cubicBezTo>
                  <a:cubicBezTo>
                    <a:pt x="134958" y="202814"/>
                    <a:pt x="141436" y="206780"/>
                    <a:pt x="181383" y="206059"/>
                  </a:cubicBezTo>
                  <a:cubicBezTo>
                    <a:pt x="181383" y="206059"/>
                    <a:pt x="189661" y="205699"/>
                    <a:pt x="195779" y="211467"/>
                  </a:cubicBezTo>
                  <a:cubicBezTo>
                    <a:pt x="196858" y="212549"/>
                    <a:pt x="197578" y="213631"/>
                    <a:pt x="198298" y="215073"/>
                  </a:cubicBezTo>
                  <a:cubicBezTo>
                    <a:pt x="211614" y="211107"/>
                    <a:pt x="223490" y="206420"/>
                    <a:pt x="233207" y="202093"/>
                  </a:cubicBezTo>
                  <a:cubicBezTo>
                    <a:pt x="237885" y="199930"/>
                    <a:pt x="242204" y="198127"/>
                    <a:pt x="245803" y="196685"/>
                  </a:cubicBezTo>
                  <a:cubicBezTo>
                    <a:pt x="241484" y="188753"/>
                    <a:pt x="238965" y="180100"/>
                    <a:pt x="239325" y="171447"/>
                  </a:cubicBezTo>
                  <a:cubicBezTo>
                    <a:pt x="240045" y="100782"/>
                    <a:pt x="195059" y="68333"/>
                    <a:pt x="183542" y="61123"/>
                  </a:cubicBezTo>
                  <a:cubicBezTo>
                    <a:pt x="176705" y="66891"/>
                    <a:pt x="165908" y="70136"/>
                    <a:pt x="154032" y="70136"/>
                  </a:cubicBezTo>
                  <a:cubicBezTo>
                    <a:pt x="142515" y="70136"/>
                    <a:pt x="131719" y="66891"/>
                    <a:pt x="124881" y="61123"/>
                  </a:cubicBezTo>
                  <a:close/>
                  <a:moveTo>
                    <a:pt x="119483" y="8844"/>
                  </a:moveTo>
                  <a:cubicBezTo>
                    <a:pt x="117683" y="8123"/>
                    <a:pt x="116244" y="9205"/>
                    <a:pt x="115884" y="9926"/>
                  </a:cubicBezTo>
                  <a:cubicBezTo>
                    <a:pt x="114444" y="11368"/>
                    <a:pt x="113365" y="13531"/>
                    <a:pt x="114444" y="16416"/>
                  </a:cubicBezTo>
                  <a:lnTo>
                    <a:pt x="128840" y="53551"/>
                  </a:lnTo>
                  <a:cubicBezTo>
                    <a:pt x="131719" y="56075"/>
                    <a:pt x="135678" y="58238"/>
                    <a:pt x="140356" y="59680"/>
                  </a:cubicBezTo>
                  <a:lnTo>
                    <a:pt x="137117" y="35524"/>
                  </a:lnTo>
                  <a:cubicBezTo>
                    <a:pt x="136757" y="33001"/>
                    <a:pt x="138557" y="30837"/>
                    <a:pt x="140716" y="30477"/>
                  </a:cubicBezTo>
                  <a:cubicBezTo>
                    <a:pt x="142875" y="30116"/>
                    <a:pt x="145394" y="31919"/>
                    <a:pt x="145394" y="34443"/>
                  </a:cubicBezTo>
                  <a:lnTo>
                    <a:pt x="149353" y="61483"/>
                  </a:lnTo>
                  <a:cubicBezTo>
                    <a:pt x="150793" y="61483"/>
                    <a:pt x="152592" y="61844"/>
                    <a:pt x="154032" y="61844"/>
                  </a:cubicBezTo>
                  <a:cubicBezTo>
                    <a:pt x="155831" y="61844"/>
                    <a:pt x="157271" y="61483"/>
                    <a:pt x="159070" y="61483"/>
                  </a:cubicBezTo>
                  <a:lnTo>
                    <a:pt x="162669" y="34443"/>
                  </a:lnTo>
                  <a:cubicBezTo>
                    <a:pt x="163029" y="31919"/>
                    <a:pt x="165188" y="30116"/>
                    <a:pt x="167707" y="30477"/>
                  </a:cubicBezTo>
                  <a:cubicBezTo>
                    <a:pt x="169867" y="30837"/>
                    <a:pt x="171666" y="33001"/>
                    <a:pt x="171306" y="35524"/>
                  </a:cubicBezTo>
                  <a:lnTo>
                    <a:pt x="168067" y="59680"/>
                  </a:lnTo>
                  <a:cubicBezTo>
                    <a:pt x="172746" y="58238"/>
                    <a:pt x="176705" y="56075"/>
                    <a:pt x="179224" y="53551"/>
                  </a:cubicBezTo>
                  <a:lnTo>
                    <a:pt x="193619" y="16416"/>
                  </a:lnTo>
                  <a:cubicBezTo>
                    <a:pt x="194699" y="13531"/>
                    <a:pt x="193979" y="11368"/>
                    <a:pt x="192540" y="9926"/>
                  </a:cubicBezTo>
                  <a:cubicBezTo>
                    <a:pt x="192180" y="9205"/>
                    <a:pt x="190740" y="8123"/>
                    <a:pt x="188581" y="8844"/>
                  </a:cubicBezTo>
                  <a:lnTo>
                    <a:pt x="168067" y="15695"/>
                  </a:lnTo>
                  <a:cubicBezTo>
                    <a:pt x="159070" y="18939"/>
                    <a:pt x="149353" y="18939"/>
                    <a:pt x="140356" y="15695"/>
                  </a:cubicBezTo>
                  <a:lnTo>
                    <a:pt x="119483" y="8844"/>
                  </a:lnTo>
                  <a:close/>
                  <a:moveTo>
                    <a:pt x="122362" y="552"/>
                  </a:moveTo>
                  <a:lnTo>
                    <a:pt x="142875" y="7763"/>
                  </a:lnTo>
                  <a:cubicBezTo>
                    <a:pt x="150433" y="10287"/>
                    <a:pt x="157990" y="10287"/>
                    <a:pt x="165548" y="7763"/>
                  </a:cubicBezTo>
                  <a:lnTo>
                    <a:pt x="186062" y="552"/>
                  </a:lnTo>
                  <a:cubicBezTo>
                    <a:pt x="190380" y="-890"/>
                    <a:pt x="195419" y="552"/>
                    <a:pt x="199018" y="4157"/>
                  </a:cubicBezTo>
                  <a:cubicBezTo>
                    <a:pt x="202616" y="8123"/>
                    <a:pt x="204056" y="14252"/>
                    <a:pt x="201897" y="19300"/>
                  </a:cubicBezTo>
                  <a:lnTo>
                    <a:pt x="188221" y="53912"/>
                  </a:lnTo>
                  <a:cubicBezTo>
                    <a:pt x="201537" y="62204"/>
                    <a:pt x="248682" y="97537"/>
                    <a:pt x="247962" y="171447"/>
                  </a:cubicBezTo>
                  <a:cubicBezTo>
                    <a:pt x="247962" y="179379"/>
                    <a:pt x="250121" y="187311"/>
                    <a:pt x="254440" y="194522"/>
                  </a:cubicBezTo>
                  <a:cubicBezTo>
                    <a:pt x="257679" y="194161"/>
                    <a:pt x="260198" y="194522"/>
                    <a:pt x="262717" y="196325"/>
                  </a:cubicBezTo>
                  <a:cubicBezTo>
                    <a:pt x="267036" y="199930"/>
                    <a:pt x="268116" y="203896"/>
                    <a:pt x="268476" y="206780"/>
                  </a:cubicBezTo>
                  <a:cubicBezTo>
                    <a:pt x="268476" y="207862"/>
                    <a:pt x="268116" y="208944"/>
                    <a:pt x="267756" y="210025"/>
                  </a:cubicBezTo>
                  <a:cubicBezTo>
                    <a:pt x="273154" y="208944"/>
                    <a:pt x="276753" y="208944"/>
                    <a:pt x="279992" y="211828"/>
                  </a:cubicBezTo>
                  <a:cubicBezTo>
                    <a:pt x="284671" y="215794"/>
                    <a:pt x="285390" y="220120"/>
                    <a:pt x="285390" y="223005"/>
                  </a:cubicBezTo>
                  <a:cubicBezTo>
                    <a:pt x="285030" y="231658"/>
                    <a:pt x="275673" y="238147"/>
                    <a:pt x="274954" y="238868"/>
                  </a:cubicBezTo>
                  <a:cubicBezTo>
                    <a:pt x="228528" y="275643"/>
                    <a:pt x="174545" y="285738"/>
                    <a:pt x="129919" y="285738"/>
                  </a:cubicBezTo>
                  <a:cubicBezTo>
                    <a:pt x="82414" y="285738"/>
                    <a:pt x="45346" y="274201"/>
                    <a:pt x="39948" y="272398"/>
                  </a:cubicBezTo>
                  <a:lnTo>
                    <a:pt x="4318" y="272398"/>
                  </a:lnTo>
                  <a:cubicBezTo>
                    <a:pt x="1799" y="272398"/>
                    <a:pt x="0" y="270596"/>
                    <a:pt x="0" y="268072"/>
                  </a:cubicBezTo>
                  <a:lnTo>
                    <a:pt x="0" y="190195"/>
                  </a:lnTo>
                  <a:cubicBezTo>
                    <a:pt x="0" y="187672"/>
                    <a:pt x="1799" y="185869"/>
                    <a:pt x="4318" y="185869"/>
                  </a:cubicBezTo>
                  <a:lnTo>
                    <a:pt x="40667" y="185869"/>
                  </a:lnTo>
                  <a:cubicBezTo>
                    <a:pt x="46786" y="185869"/>
                    <a:pt x="52544" y="185869"/>
                    <a:pt x="57942" y="185869"/>
                  </a:cubicBezTo>
                  <a:cubicBezTo>
                    <a:pt x="59382" y="181182"/>
                    <a:pt x="60461" y="176495"/>
                    <a:pt x="60461" y="171447"/>
                  </a:cubicBezTo>
                  <a:cubicBezTo>
                    <a:pt x="59382" y="97537"/>
                    <a:pt x="106887" y="62204"/>
                    <a:pt x="119843" y="53912"/>
                  </a:cubicBezTo>
                  <a:lnTo>
                    <a:pt x="106527" y="19300"/>
                  </a:lnTo>
                  <a:cubicBezTo>
                    <a:pt x="104367" y="14252"/>
                    <a:pt x="105807" y="8123"/>
                    <a:pt x="109406" y="4157"/>
                  </a:cubicBezTo>
                  <a:cubicBezTo>
                    <a:pt x="112645" y="552"/>
                    <a:pt x="117683" y="-890"/>
                    <a:pt x="122362" y="552"/>
                  </a:cubicBezTo>
                  <a:close/>
                </a:path>
              </a:pathLst>
            </a:custGeom>
            <a:solidFill>
              <a:schemeClr val="accent1"/>
            </a:solidFill>
            <a:ln>
              <a:noFill/>
            </a:ln>
            <a:effectLst/>
          </p:spPr>
          <p:txBody>
            <a:bodyPr anchor="ctr"/>
            <a:lstStyle/>
            <a:p>
              <a:endParaRPr lang="en-US" dirty="0">
                <a:latin typeface="Lato Light" panose="020F0502020204030203" pitchFamily="34" charset="0"/>
              </a:endParaRPr>
            </a:p>
          </p:txBody>
        </p:sp>
      </p:grpSp>
      <p:grpSp>
        <p:nvGrpSpPr>
          <p:cNvPr id="291" name="Group 290">
            <a:extLst>
              <a:ext uri="{FF2B5EF4-FFF2-40B4-BE49-F238E27FC236}">
                <a16:creationId xmlns:a16="http://schemas.microsoft.com/office/drawing/2014/main" id="{4C9CE71C-0157-2859-CB01-F0F1A4B95403}"/>
              </a:ext>
            </a:extLst>
          </p:cNvPr>
          <p:cNvGrpSpPr/>
          <p:nvPr/>
        </p:nvGrpSpPr>
        <p:grpSpPr>
          <a:xfrm>
            <a:off x="664236" y="5602281"/>
            <a:ext cx="2051753" cy="906086"/>
            <a:chOff x="664236" y="5602281"/>
            <a:chExt cx="2051753" cy="906086"/>
          </a:xfrm>
        </p:grpSpPr>
        <p:sp>
          <p:nvSpPr>
            <p:cNvPr id="9" name="TextBox 8">
              <a:extLst>
                <a:ext uri="{FF2B5EF4-FFF2-40B4-BE49-F238E27FC236}">
                  <a16:creationId xmlns:a16="http://schemas.microsoft.com/office/drawing/2014/main" id="{E84AFF1B-F712-B02A-11FA-5F6F8EFB2996}"/>
                </a:ext>
              </a:extLst>
            </p:cNvPr>
            <p:cNvSpPr txBox="1"/>
            <p:nvPr/>
          </p:nvSpPr>
          <p:spPr>
            <a:xfrm>
              <a:off x="664236" y="6139035"/>
              <a:ext cx="2051753" cy="369332"/>
            </a:xfrm>
            <a:prstGeom prst="rect">
              <a:avLst/>
            </a:prstGeom>
            <a:noFill/>
          </p:spPr>
          <p:txBody>
            <a:bodyPr wrap="square" rtlCol="0">
              <a:spAutoFit/>
            </a:bodyPr>
            <a:lstStyle/>
            <a:p>
              <a:r>
                <a:rPr lang="en-GB" dirty="0"/>
                <a:t>Regular income</a:t>
              </a:r>
            </a:p>
          </p:txBody>
        </p:sp>
        <p:sp>
          <p:nvSpPr>
            <p:cNvPr id="286" name="Freeform 1011">
              <a:extLst>
                <a:ext uri="{FF2B5EF4-FFF2-40B4-BE49-F238E27FC236}">
                  <a16:creationId xmlns:a16="http://schemas.microsoft.com/office/drawing/2014/main" id="{417AE238-CFFE-8ADB-8766-DA0C55B0CB1C}"/>
                </a:ext>
              </a:extLst>
            </p:cNvPr>
            <p:cNvSpPr>
              <a:spLocks noChangeAspect="1" noChangeArrowheads="1"/>
            </p:cNvSpPr>
            <p:nvPr/>
          </p:nvSpPr>
          <p:spPr bwMode="auto">
            <a:xfrm>
              <a:off x="1291536" y="5602281"/>
              <a:ext cx="525282" cy="504334"/>
            </a:xfrm>
            <a:custGeom>
              <a:avLst/>
              <a:gdLst>
                <a:gd name="T0" fmla="*/ 702479 w 285390"/>
                <a:gd name="T1" fmla="*/ 830554 h 274277"/>
                <a:gd name="T2" fmla="*/ 493965 w 285390"/>
                <a:gd name="T3" fmla="*/ 800231 h 274277"/>
                <a:gd name="T4" fmla="*/ 493965 w 285390"/>
                <a:gd name="T5" fmla="*/ 830554 h 274277"/>
                <a:gd name="T6" fmla="*/ 409896 w 285390"/>
                <a:gd name="T7" fmla="*/ 800231 h 274277"/>
                <a:gd name="T8" fmla="*/ 331875 w 285390"/>
                <a:gd name="T9" fmla="*/ 815392 h 274277"/>
                <a:gd name="T10" fmla="*/ 283249 w 285390"/>
                <a:gd name="T11" fmla="*/ 815392 h 274277"/>
                <a:gd name="T12" fmla="*/ 204236 w 285390"/>
                <a:gd name="T13" fmla="*/ 800231 h 274277"/>
                <a:gd name="T14" fmla="*/ 816958 w 285390"/>
                <a:gd name="T15" fmla="*/ 830637 h 274277"/>
                <a:gd name="T16" fmla="*/ 802769 w 285390"/>
                <a:gd name="T17" fmla="*/ 802274 h 274277"/>
                <a:gd name="T18" fmla="*/ 102134 w 285390"/>
                <a:gd name="T19" fmla="*/ 788089 h 274277"/>
                <a:gd name="T20" fmla="*/ 116315 w 285390"/>
                <a:gd name="T21" fmla="*/ 830637 h 274277"/>
                <a:gd name="T22" fmla="*/ 87942 w 285390"/>
                <a:gd name="T23" fmla="*/ 773904 h 274277"/>
                <a:gd name="T24" fmla="*/ 88923 w 285390"/>
                <a:gd name="T25" fmla="*/ 720079 h 274277"/>
                <a:gd name="T26" fmla="*/ 742772 w 285390"/>
                <a:gd name="T27" fmla="*/ 571141 h 274277"/>
                <a:gd name="T28" fmla="*/ 742772 w 285390"/>
                <a:gd name="T29" fmla="*/ 571141 h 274277"/>
                <a:gd name="T30" fmla="*/ 679559 w 285390"/>
                <a:gd name="T31" fmla="*/ 604834 h 274277"/>
                <a:gd name="T32" fmla="*/ 741623 w 285390"/>
                <a:gd name="T33" fmla="*/ 707861 h 274277"/>
                <a:gd name="T34" fmla="*/ 88923 w 285390"/>
                <a:gd name="T35" fmla="*/ 489614 h 274277"/>
                <a:gd name="T36" fmla="*/ 73749 w 285390"/>
                <a:gd name="T37" fmla="*/ 564795 h 274277"/>
                <a:gd name="T38" fmla="*/ 816958 w 285390"/>
                <a:gd name="T39" fmla="*/ 379056 h 274277"/>
                <a:gd name="T40" fmla="*/ 802769 w 285390"/>
                <a:gd name="T41" fmla="*/ 421602 h 274277"/>
                <a:gd name="T42" fmla="*/ 788577 w 285390"/>
                <a:gd name="T43" fmla="*/ 379056 h 274277"/>
                <a:gd name="T44" fmla="*/ 702479 w 285390"/>
                <a:gd name="T45" fmla="*/ 409379 h 274277"/>
                <a:gd name="T46" fmla="*/ 493965 w 285390"/>
                <a:gd name="T47" fmla="*/ 379056 h 274277"/>
                <a:gd name="T48" fmla="*/ 493965 w 285390"/>
                <a:gd name="T49" fmla="*/ 409379 h 274277"/>
                <a:gd name="T50" fmla="*/ 409896 w 285390"/>
                <a:gd name="T51" fmla="*/ 379056 h 274277"/>
                <a:gd name="T52" fmla="*/ 331875 w 285390"/>
                <a:gd name="T53" fmla="*/ 394218 h 274277"/>
                <a:gd name="T54" fmla="*/ 283249 w 285390"/>
                <a:gd name="T55" fmla="*/ 394218 h 274277"/>
                <a:gd name="T56" fmla="*/ 204236 w 285390"/>
                <a:gd name="T57" fmla="*/ 379056 h 274277"/>
                <a:gd name="T58" fmla="*/ 116315 w 285390"/>
                <a:gd name="T59" fmla="*/ 407419 h 274277"/>
                <a:gd name="T60" fmla="*/ 73749 w 285390"/>
                <a:gd name="T61" fmla="*/ 421602 h 274277"/>
                <a:gd name="T62" fmla="*/ 28663 w 285390"/>
                <a:gd name="T63" fmla="*/ 358106 h 274277"/>
                <a:gd name="T64" fmla="*/ 880155 w 285390"/>
                <a:gd name="T65" fmla="*/ 855880 h 274277"/>
                <a:gd name="T66" fmla="*/ 741623 w 285390"/>
                <a:gd name="T67" fmla="*/ 478670 h 274277"/>
                <a:gd name="T68" fmla="*/ 52545 w 285390"/>
                <a:gd name="T69" fmla="*/ 334231 h 274277"/>
                <a:gd name="T70" fmla="*/ 293781 w 285390"/>
                <a:gd name="T71" fmla="*/ 268583 h 274277"/>
                <a:gd name="T72" fmla="*/ 611078 w 285390"/>
                <a:gd name="T73" fmla="*/ 256074 h 274277"/>
                <a:gd name="T74" fmla="*/ 624985 w 285390"/>
                <a:gd name="T75" fmla="*/ 204105 h 274277"/>
                <a:gd name="T76" fmla="*/ 742816 w 285390"/>
                <a:gd name="T77" fmla="*/ 161150 h 274277"/>
                <a:gd name="T78" fmla="*/ 794169 w 285390"/>
                <a:gd name="T79" fmla="*/ 158762 h 274277"/>
                <a:gd name="T80" fmla="*/ 641420 w 285390"/>
                <a:gd name="T81" fmla="*/ 125767 h 274277"/>
                <a:gd name="T82" fmla="*/ 611078 w 285390"/>
                <a:gd name="T83" fmla="*/ 125767 h 274277"/>
                <a:gd name="T84" fmla="*/ 714153 w 285390"/>
                <a:gd name="T85" fmla="*/ 305585 h 274277"/>
                <a:gd name="T86" fmla="*/ 446643 w 285390"/>
                <a:gd name="T87" fmla="*/ 28638 h 274277"/>
                <a:gd name="T88" fmla="*/ 446643 w 285390"/>
                <a:gd name="T89" fmla="*/ 28638 h 274277"/>
                <a:gd name="T90" fmla="*/ 417980 w 285390"/>
                <a:gd name="T91" fmla="*/ 305585 h 274277"/>
                <a:gd name="T92" fmla="*/ 690269 w 285390"/>
                <a:gd name="T93" fmla="*/ 0 h 274277"/>
                <a:gd name="T94" fmla="*/ 812082 w 285390"/>
                <a:gd name="T95" fmla="*/ 136080 h 274277"/>
                <a:gd name="T96" fmla="*/ 908814 w 285390"/>
                <a:gd name="T97" fmla="*/ 358106 h 274277"/>
                <a:gd name="T98" fmla="*/ 947028 w 285390"/>
                <a:gd name="T99" fmla="*/ 722184 h 274277"/>
                <a:gd name="T100" fmla="*/ 856269 w 285390"/>
                <a:gd name="T101" fmla="*/ 909588 h 274277"/>
                <a:gd name="T102" fmla="*/ 0 w 285390"/>
                <a:gd name="T103" fmla="*/ 355720 h 274277"/>
                <a:gd name="T104" fmla="*/ 346328 w 285390"/>
                <a:gd name="T105" fmla="*/ 0 h 274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74277">
                  <a:moveTo>
                    <a:pt x="193118" y="241300"/>
                  </a:moveTo>
                  <a:lnTo>
                    <a:pt x="211694" y="241300"/>
                  </a:lnTo>
                  <a:cubicBezTo>
                    <a:pt x="213797" y="241300"/>
                    <a:pt x="215550" y="243586"/>
                    <a:pt x="215550" y="245872"/>
                  </a:cubicBezTo>
                  <a:cubicBezTo>
                    <a:pt x="215550" y="248539"/>
                    <a:pt x="213797" y="250444"/>
                    <a:pt x="211694" y="250444"/>
                  </a:cubicBezTo>
                  <a:lnTo>
                    <a:pt x="193118" y="250444"/>
                  </a:lnTo>
                  <a:cubicBezTo>
                    <a:pt x="190665" y="250444"/>
                    <a:pt x="188912" y="248539"/>
                    <a:pt x="188912" y="245872"/>
                  </a:cubicBezTo>
                  <a:cubicBezTo>
                    <a:pt x="188912" y="243586"/>
                    <a:pt x="190665" y="241300"/>
                    <a:pt x="193118" y="241300"/>
                  </a:cubicBezTo>
                  <a:close/>
                  <a:moveTo>
                    <a:pt x="148858" y="241300"/>
                  </a:moveTo>
                  <a:lnTo>
                    <a:pt x="168274" y="241300"/>
                  </a:lnTo>
                  <a:cubicBezTo>
                    <a:pt x="170472" y="241300"/>
                    <a:pt x="172670" y="243586"/>
                    <a:pt x="172670" y="245872"/>
                  </a:cubicBezTo>
                  <a:cubicBezTo>
                    <a:pt x="172670" y="248539"/>
                    <a:pt x="170472" y="250444"/>
                    <a:pt x="168274" y="250444"/>
                  </a:cubicBezTo>
                  <a:lnTo>
                    <a:pt x="148858" y="250444"/>
                  </a:lnTo>
                  <a:cubicBezTo>
                    <a:pt x="146660" y="250444"/>
                    <a:pt x="144462" y="248539"/>
                    <a:pt x="144462" y="245872"/>
                  </a:cubicBezTo>
                  <a:cubicBezTo>
                    <a:pt x="144462" y="243586"/>
                    <a:pt x="146660" y="241300"/>
                    <a:pt x="148858" y="241300"/>
                  </a:cubicBezTo>
                  <a:close/>
                  <a:moveTo>
                    <a:pt x="104714" y="241300"/>
                  </a:moveTo>
                  <a:lnTo>
                    <a:pt x="123523" y="241300"/>
                  </a:lnTo>
                  <a:cubicBezTo>
                    <a:pt x="126055" y="241300"/>
                    <a:pt x="128225" y="243586"/>
                    <a:pt x="128225" y="245872"/>
                  </a:cubicBezTo>
                  <a:cubicBezTo>
                    <a:pt x="128225" y="248539"/>
                    <a:pt x="126055" y="250444"/>
                    <a:pt x="123523" y="250444"/>
                  </a:cubicBezTo>
                  <a:lnTo>
                    <a:pt x="104714" y="250444"/>
                  </a:lnTo>
                  <a:cubicBezTo>
                    <a:pt x="102182" y="250444"/>
                    <a:pt x="100012" y="248539"/>
                    <a:pt x="100012" y="245872"/>
                  </a:cubicBezTo>
                  <a:cubicBezTo>
                    <a:pt x="100012" y="243586"/>
                    <a:pt x="102182" y="241300"/>
                    <a:pt x="104714" y="241300"/>
                  </a:cubicBezTo>
                  <a:close/>
                  <a:moveTo>
                    <a:pt x="61546" y="241300"/>
                  </a:moveTo>
                  <a:lnTo>
                    <a:pt x="80596" y="241300"/>
                  </a:lnTo>
                  <a:cubicBezTo>
                    <a:pt x="83160" y="241300"/>
                    <a:pt x="85358" y="243586"/>
                    <a:pt x="85358" y="245872"/>
                  </a:cubicBezTo>
                  <a:cubicBezTo>
                    <a:pt x="85358" y="248539"/>
                    <a:pt x="83160" y="250444"/>
                    <a:pt x="80596" y="250444"/>
                  </a:cubicBezTo>
                  <a:lnTo>
                    <a:pt x="61546" y="250444"/>
                  </a:lnTo>
                  <a:cubicBezTo>
                    <a:pt x="58981" y="250444"/>
                    <a:pt x="57150" y="248539"/>
                    <a:pt x="57150" y="245872"/>
                  </a:cubicBezTo>
                  <a:cubicBezTo>
                    <a:pt x="57150" y="243586"/>
                    <a:pt x="58981" y="241300"/>
                    <a:pt x="61546" y="241300"/>
                  </a:cubicBezTo>
                  <a:close/>
                  <a:moveTo>
                    <a:pt x="246192" y="233362"/>
                  </a:moveTo>
                  <a:cubicBezTo>
                    <a:pt x="248331" y="233362"/>
                    <a:pt x="250469" y="235144"/>
                    <a:pt x="250469" y="237639"/>
                  </a:cubicBezTo>
                  <a:lnTo>
                    <a:pt x="250469" y="246192"/>
                  </a:lnTo>
                  <a:cubicBezTo>
                    <a:pt x="250469" y="248687"/>
                    <a:pt x="248331" y="250469"/>
                    <a:pt x="246192" y="250469"/>
                  </a:cubicBezTo>
                  <a:lnTo>
                    <a:pt x="237639" y="250469"/>
                  </a:lnTo>
                  <a:cubicBezTo>
                    <a:pt x="235144" y="250469"/>
                    <a:pt x="233362" y="248687"/>
                    <a:pt x="233362" y="246192"/>
                  </a:cubicBezTo>
                  <a:cubicBezTo>
                    <a:pt x="233362" y="244054"/>
                    <a:pt x="235144" y="241916"/>
                    <a:pt x="237639" y="241916"/>
                  </a:cubicBezTo>
                  <a:lnTo>
                    <a:pt x="241916" y="241916"/>
                  </a:lnTo>
                  <a:lnTo>
                    <a:pt x="241916" y="237639"/>
                  </a:lnTo>
                  <a:cubicBezTo>
                    <a:pt x="241916" y="235144"/>
                    <a:pt x="243697" y="233362"/>
                    <a:pt x="246192" y="233362"/>
                  </a:cubicBezTo>
                  <a:close/>
                  <a:moveTo>
                    <a:pt x="26501" y="233362"/>
                  </a:moveTo>
                  <a:cubicBezTo>
                    <a:pt x="28996" y="233362"/>
                    <a:pt x="30778" y="235144"/>
                    <a:pt x="30778" y="237639"/>
                  </a:cubicBezTo>
                  <a:lnTo>
                    <a:pt x="30778" y="241916"/>
                  </a:lnTo>
                  <a:lnTo>
                    <a:pt x="35054" y="241916"/>
                  </a:lnTo>
                  <a:cubicBezTo>
                    <a:pt x="37549" y="241916"/>
                    <a:pt x="39330" y="244054"/>
                    <a:pt x="39330" y="246192"/>
                  </a:cubicBezTo>
                  <a:cubicBezTo>
                    <a:pt x="39330" y="248687"/>
                    <a:pt x="37549" y="250469"/>
                    <a:pt x="35054" y="250469"/>
                  </a:cubicBezTo>
                  <a:lnTo>
                    <a:pt x="26501" y="250469"/>
                  </a:lnTo>
                  <a:cubicBezTo>
                    <a:pt x="24007" y="250469"/>
                    <a:pt x="22225" y="248687"/>
                    <a:pt x="22225" y="246192"/>
                  </a:cubicBezTo>
                  <a:lnTo>
                    <a:pt x="22225" y="237639"/>
                  </a:lnTo>
                  <a:cubicBezTo>
                    <a:pt x="22225" y="235144"/>
                    <a:pt x="24007" y="233362"/>
                    <a:pt x="26501" y="233362"/>
                  </a:cubicBezTo>
                  <a:close/>
                  <a:moveTo>
                    <a:pt x="26797" y="190500"/>
                  </a:moveTo>
                  <a:cubicBezTo>
                    <a:pt x="29464" y="190500"/>
                    <a:pt x="31369" y="192276"/>
                    <a:pt x="31369" y="194761"/>
                  </a:cubicBezTo>
                  <a:lnTo>
                    <a:pt x="31369" y="212516"/>
                  </a:lnTo>
                  <a:cubicBezTo>
                    <a:pt x="31369" y="215002"/>
                    <a:pt x="29464" y="217132"/>
                    <a:pt x="26797" y="217132"/>
                  </a:cubicBezTo>
                  <a:cubicBezTo>
                    <a:pt x="24130" y="217132"/>
                    <a:pt x="22225" y="215002"/>
                    <a:pt x="22225" y="212516"/>
                  </a:cubicBezTo>
                  <a:lnTo>
                    <a:pt x="22225" y="194761"/>
                  </a:lnTo>
                  <a:cubicBezTo>
                    <a:pt x="22225" y="192276"/>
                    <a:pt x="24130" y="190500"/>
                    <a:pt x="26797" y="190500"/>
                  </a:cubicBezTo>
                  <a:close/>
                  <a:moveTo>
                    <a:pt x="223837" y="172221"/>
                  </a:moveTo>
                  <a:cubicBezTo>
                    <a:pt x="218086" y="172221"/>
                    <a:pt x="213414" y="176938"/>
                    <a:pt x="213414" y="182381"/>
                  </a:cubicBezTo>
                  <a:cubicBezTo>
                    <a:pt x="213414" y="187824"/>
                    <a:pt x="218086" y="192541"/>
                    <a:pt x="223837" y="192541"/>
                  </a:cubicBezTo>
                  <a:cubicBezTo>
                    <a:pt x="229229" y="192541"/>
                    <a:pt x="233901" y="187824"/>
                    <a:pt x="233901" y="182381"/>
                  </a:cubicBezTo>
                  <a:cubicBezTo>
                    <a:pt x="233901" y="176938"/>
                    <a:pt x="229229" y="172221"/>
                    <a:pt x="223837" y="172221"/>
                  </a:cubicBezTo>
                  <a:close/>
                  <a:moveTo>
                    <a:pt x="223837" y="163512"/>
                  </a:moveTo>
                  <a:cubicBezTo>
                    <a:pt x="233901" y="163512"/>
                    <a:pt x="242528" y="171858"/>
                    <a:pt x="242528" y="182381"/>
                  </a:cubicBezTo>
                  <a:cubicBezTo>
                    <a:pt x="242528" y="192904"/>
                    <a:pt x="233901" y="201249"/>
                    <a:pt x="223837" y="201249"/>
                  </a:cubicBezTo>
                  <a:cubicBezTo>
                    <a:pt x="213414" y="201249"/>
                    <a:pt x="204787" y="192904"/>
                    <a:pt x="204787" y="182381"/>
                  </a:cubicBezTo>
                  <a:cubicBezTo>
                    <a:pt x="204787" y="171858"/>
                    <a:pt x="213414" y="163512"/>
                    <a:pt x="223837" y="163512"/>
                  </a:cubicBezTo>
                  <a:close/>
                  <a:moveTo>
                    <a:pt x="223490" y="152976"/>
                  </a:moveTo>
                  <a:cubicBezTo>
                    <a:pt x="206575" y="152976"/>
                    <a:pt x="193259" y="166294"/>
                    <a:pt x="193259" y="183212"/>
                  </a:cubicBezTo>
                  <a:cubicBezTo>
                    <a:pt x="193259" y="199769"/>
                    <a:pt x="206575" y="213447"/>
                    <a:pt x="223490" y="213447"/>
                  </a:cubicBezTo>
                  <a:lnTo>
                    <a:pt x="276393" y="213447"/>
                  </a:lnTo>
                  <a:lnTo>
                    <a:pt x="276393" y="152976"/>
                  </a:lnTo>
                  <a:lnTo>
                    <a:pt x="223490" y="152976"/>
                  </a:lnTo>
                  <a:close/>
                  <a:moveTo>
                    <a:pt x="26797" y="147637"/>
                  </a:moveTo>
                  <a:cubicBezTo>
                    <a:pt x="29464" y="147637"/>
                    <a:pt x="31369" y="149436"/>
                    <a:pt x="31369" y="151595"/>
                  </a:cubicBezTo>
                  <a:lnTo>
                    <a:pt x="31369" y="170307"/>
                  </a:lnTo>
                  <a:cubicBezTo>
                    <a:pt x="31369" y="172466"/>
                    <a:pt x="29464" y="174265"/>
                    <a:pt x="26797" y="174265"/>
                  </a:cubicBezTo>
                  <a:cubicBezTo>
                    <a:pt x="24130" y="174265"/>
                    <a:pt x="22225" y="172466"/>
                    <a:pt x="22225" y="170307"/>
                  </a:cubicBezTo>
                  <a:lnTo>
                    <a:pt x="22225" y="151595"/>
                  </a:lnTo>
                  <a:cubicBezTo>
                    <a:pt x="22225" y="149436"/>
                    <a:pt x="24130" y="147637"/>
                    <a:pt x="26797" y="147637"/>
                  </a:cubicBezTo>
                  <a:close/>
                  <a:moveTo>
                    <a:pt x="237639" y="114300"/>
                  </a:moveTo>
                  <a:lnTo>
                    <a:pt x="246192" y="114300"/>
                  </a:lnTo>
                  <a:cubicBezTo>
                    <a:pt x="248331" y="114300"/>
                    <a:pt x="250469" y="116082"/>
                    <a:pt x="250469" y="118577"/>
                  </a:cubicBezTo>
                  <a:lnTo>
                    <a:pt x="250469" y="127129"/>
                  </a:lnTo>
                  <a:cubicBezTo>
                    <a:pt x="250469" y="129268"/>
                    <a:pt x="248331" y="131406"/>
                    <a:pt x="246192" y="131406"/>
                  </a:cubicBezTo>
                  <a:cubicBezTo>
                    <a:pt x="243697" y="131406"/>
                    <a:pt x="241916" y="129268"/>
                    <a:pt x="241916" y="127129"/>
                  </a:cubicBezTo>
                  <a:lnTo>
                    <a:pt x="241916" y="122853"/>
                  </a:lnTo>
                  <a:lnTo>
                    <a:pt x="237639" y="122853"/>
                  </a:lnTo>
                  <a:cubicBezTo>
                    <a:pt x="235144" y="122853"/>
                    <a:pt x="233362" y="120715"/>
                    <a:pt x="233362" y="118577"/>
                  </a:cubicBezTo>
                  <a:cubicBezTo>
                    <a:pt x="233362" y="116082"/>
                    <a:pt x="235144" y="114300"/>
                    <a:pt x="237639" y="114300"/>
                  </a:cubicBezTo>
                  <a:close/>
                  <a:moveTo>
                    <a:pt x="193118" y="114300"/>
                  </a:moveTo>
                  <a:lnTo>
                    <a:pt x="211694" y="114300"/>
                  </a:lnTo>
                  <a:cubicBezTo>
                    <a:pt x="213797" y="114300"/>
                    <a:pt x="215550" y="116205"/>
                    <a:pt x="215550" y="118872"/>
                  </a:cubicBezTo>
                  <a:cubicBezTo>
                    <a:pt x="215550" y="121158"/>
                    <a:pt x="213797" y="123444"/>
                    <a:pt x="211694" y="123444"/>
                  </a:cubicBezTo>
                  <a:lnTo>
                    <a:pt x="193118" y="123444"/>
                  </a:lnTo>
                  <a:cubicBezTo>
                    <a:pt x="190665" y="123444"/>
                    <a:pt x="188912" y="121158"/>
                    <a:pt x="188912" y="118872"/>
                  </a:cubicBezTo>
                  <a:cubicBezTo>
                    <a:pt x="188912" y="116205"/>
                    <a:pt x="190665" y="114300"/>
                    <a:pt x="193118" y="114300"/>
                  </a:cubicBezTo>
                  <a:close/>
                  <a:moveTo>
                    <a:pt x="148858" y="114300"/>
                  </a:moveTo>
                  <a:lnTo>
                    <a:pt x="168274" y="114300"/>
                  </a:lnTo>
                  <a:cubicBezTo>
                    <a:pt x="170472" y="114300"/>
                    <a:pt x="172670" y="116205"/>
                    <a:pt x="172670" y="118872"/>
                  </a:cubicBezTo>
                  <a:cubicBezTo>
                    <a:pt x="172670" y="121158"/>
                    <a:pt x="170472" y="123444"/>
                    <a:pt x="168274" y="123444"/>
                  </a:cubicBezTo>
                  <a:lnTo>
                    <a:pt x="148858" y="123444"/>
                  </a:lnTo>
                  <a:cubicBezTo>
                    <a:pt x="146660" y="123444"/>
                    <a:pt x="144462" y="121158"/>
                    <a:pt x="144462" y="118872"/>
                  </a:cubicBezTo>
                  <a:cubicBezTo>
                    <a:pt x="144462" y="116205"/>
                    <a:pt x="146660" y="114300"/>
                    <a:pt x="148858" y="114300"/>
                  </a:cubicBezTo>
                  <a:close/>
                  <a:moveTo>
                    <a:pt x="104714" y="114300"/>
                  </a:moveTo>
                  <a:lnTo>
                    <a:pt x="123523" y="114300"/>
                  </a:lnTo>
                  <a:cubicBezTo>
                    <a:pt x="126055" y="114300"/>
                    <a:pt x="128225" y="116205"/>
                    <a:pt x="128225" y="118872"/>
                  </a:cubicBezTo>
                  <a:cubicBezTo>
                    <a:pt x="128225" y="121158"/>
                    <a:pt x="126055" y="123444"/>
                    <a:pt x="123523" y="123444"/>
                  </a:cubicBezTo>
                  <a:lnTo>
                    <a:pt x="104714" y="123444"/>
                  </a:lnTo>
                  <a:cubicBezTo>
                    <a:pt x="102182" y="123444"/>
                    <a:pt x="100012" y="121158"/>
                    <a:pt x="100012" y="118872"/>
                  </a:cubicBezTo>
                  <a:cubicBezTo>
                    <a:pt x="100012" y="116205"/>
                    <a:pt x="102182" y="114300"/>
                    <a:pt x="104714" y="114300"/>
                  </a:cubicBezTo>
                  <a:close/>
                  <a:moveTo>
                    <a:pt x="61546" y="114300"/>
                  </a:moveTo>
                  <a:lnTo>
                    <a:pt x="80596" y="114300"/>
                  </a:lnTo>
                  <a:cubicBezTo>
                    <a:pt x="83160" y="114300"/>
                    <a:pt x="85358" y="116205"/>
                    <a:pt x="85358" y="118872"/>
                  </a:cubicBezTo>
                  <a:cubicBezTo>
                    <a:pt x="85358" y="121158"/>
                    <a:pt x="83160" y="123444"/>
                    <a:pt x="80596" y="123444"/>
                  </a:cubicBezTo>
                  <a:lnTo>
                    <a:pt x="61546" y="123444"/>
                  </a:lnTo>
                  <a:cubicBezTo>
                    <a:pt x="58981" y="123444"/>
                    <a:pt x="57150" y="121158"/>
                    <a:pt x="57150" y="118872"/>
                  </a:cubicBezTo>
                  <a:cubicBezTo>
                    <a:pt x="57150" y="116205"/>
                    <a:pt x="58981" y="114300"/>
                    <a:pt x="61546" y="114300"/>
                  </a:cubicBezTo>
                  <a:close/>
                  <a:moveTo>
                    <a:pt x="26501" y="114300"/>
                  </a:moveTo>
                  <a:lnTo>
                    <a:pt x="35054" y="114300"/>
                  </a:lnTo>
                  <a:cubicBezTo>
                    <a:pt x="37549" y="114300"/>
                    <a:pt x="39330" y="116082"/>
                    <a:pt x="39330" y="118577"/>
                  </a:cubicBezTo>
                  <a:cubicBezTo>
                    <a:pt x="39330" y="120715"/>
                    <a:pt x="37549" y="122853"/>
                    <a:pt x="35054" y="122853"/>
                  </a:cubicBezTo>
                  <a:lnTo>
                    <a:pt x="30778" y="122853"/>
                  </a:lnTo>
                  <a:lnTo>
                    <a:pt x="30778" y="127129"/>
                  </a:lnTo>
                  <a:cubicBezTo>
                    <a:pt x="30778" y="129268"/>
                    <a:pt x="28996" y="131406"/>
                    <a:pt x="26501" y="131406"/>
                  </a:cubicBezTo>
                  <a:cubicBezTo>
                    <a:pt x="24007" y="131406"/>
                    <a:pt x="22225" y="129268"/>
                    <a:pt x="22225" y="127129"/>
                  </a:cubicBezTo>
                  <a:lnTo>
                    <a:pt x="22225" y="118577"/>
                  </a:lnTo>
                  <a:cubicBezTo>
                    <a:pt x="22225" y="116082"/>
                    <a:pt x="24007" y="114300"/>
                    <a:pt x="26501" y="114300"/>
                  </a:cubicBezTo>
                  <a:close/>
                  <a:moveTo>
                    <a:pt x="15835" y="100784"/>
                  </a:moveTo>
                  <a:cubicBezTo>
                    <a:pt x="11876" y="100784"/>
                    <a:pt x="8637" y="104384"/>
                    <a:pt x="8637" y="107983"/>
                  </a:cubicBezTo>
                  <a:lnTo>
                    <a:pt x="8637" y="258080"/>
                  </a:lnTo>
                  <a:cubicBezTo>
                    <a:pt x="8637" y="262399"/>
                    <a:pt x="11876" y="265279"/>
                    <a:pt x="15835" y="265279"/>
                  </a:cubicBezTo>
                  <a:lnTo>
                    <a:pt x="258039" y="265279"/>
                  </a:lnTo>
                  <a:cubicBezTo>
                    <a:pt x="261638" y="265279"/>
                    <a:pt x="265237" y="262399"/>
                    <a:pt x="265237" y="258080"/>
                  </a:cubicBezTo>
                  <a:lnTo>
                    <a:pt x="265237" y="222085"/>
                  </a:lnTo>
                  <a:lnTo>
                    <a:pt x="223490" y="222085"/>
                  </a:lnTo>
                  <a:cubicBezTo>
                    <a:pt x="201897" y="222085"/>
                    <a:pt x="184622" y="204808"/>
                    <a:pt x="184622" y="183212"/>
                  </a:cubicBezTo>
                  <a:cubicBezTo>
                    <a:pt x="184622" y="161975"/>
                    <a:pt x="201897" y="144338"/>
                    <a:pt x="223490" y="144338"/>
                  </a:cubicBezTo>
                  <a:lnTo>
                    <a:pt x="265237" y="144338"/>
                  </a:lnTo>
                  <a:lnTo>
                    <a:pt x="265237" y="107983"/>
                  </a:lnTo>
                  <a:cubicBezTo>
                    <a:pt x="265237" y="104384"/>
                    <a:pt x="261638" y="100784"/>
                    <a:pt x="258039" y="100784"/>
                  </a:cubicBezTo>
                  <a:lnTo>
                    <a:pt x="15835" y="100784"/>
                  </a:lnTo>
                  <a:close/>
                  <a:moveTo>
                    <a:pt x="88532" y="80988"/>
                  </a:moveTo>
                  <a:lnTo>
                    <a:pt x="41027" y="92146"/>
                  </a:lnTo>
                  <a:lnTo>
                    <a:pt x="88532" y="92146"/>
                  </a:lnTo>
                  <a:lnTo>
                    <a:pt x="88532" y="80988"/>
                  </a:lnTo>
                  <a:close/>
                  <a:moveTo>
                    <a:pt x="188341" y="73025"/>
                  </a:moveTo>
                  <a:cubicBezTo>
                    <a:pt x="191008" y="73025"/>
                    <a:pt x="193294" y="74930"/>
                    <a:pt x="193294" y="77216"/>
                  </a:cubicBezTo>
                  <a:cubicBezTo>
                    <a:pt x="193294" y="79883"/>
                    <a:pt x="191008" y="82169"/>
                    <a:pt x="188341" y="82169"/>
                  </a:cubicBezTo>
                  <a:cubicBezTo>
                    <a:pt x="186055" y="82169"/>
                    <a:pt x="184150" y="79883"/>
                    <a:pt x="184150" y="77216"/>
                  </a:cubicBezTo>
                  <a:cubicBezTo>
                    <a:pt x="184150" y="74930"/>
                    <a:pt x="186055" y="73025"/>
                    <a:pt x="188341" y="73025"/>
                  </a:cubicBezTo>
                  <a:close/>
                  <a:moveTo>
                    <a:pt x="188341" y="52387"/>
                  </a:moveTo>
                  <a:cubicBezTo>
                    <a:pt x="191008" y="52387"/>
                    <a:pt x="193294" y="54585"/>
                    <a:pt x="193294" y="57150"/>
                  </a:cubicBezTo>
                  <a:cubicBezTo>
                    <a:pt x="193294" y="59348"/>
                    <a:pt x="191008" y="61546"/>
                    <a:pt x="188341" y="61546"/>
                  </a:cubicBezTo>
                  <a:cubicBezTo>
                    <a:pt x="186055" y="61546"/>
                    <a:pt x="184150" y="59348"/>
                    <a:pt x="184150" y="57150"/>
                  </a:cubicBezTo>
                  <a:cubicBezTo>
                    <a:pt x="184150" y="54585"/>
                    <a:pt x="186055" y="52387"/>
                    <a:pt x="188341" y="52387"/>
                  </a:cubicBezTo>
                  <a:close/>
                  <a:moveTo>
                    <a:pt x="233207" y="46433"/>
                  </a:moveTo>
                  <a:lnTo>
                    <a:pt x="223850" y="48593"/>
                  </a:lnTo>
                  <a:lnTo>
                    <a:pt x="223850" y="92146"/>
                  </a:lnTo>
                  <a:lnTo>
                    <a:pt x="242204" y="92146"/>
                  </a:lnTo>
                  <a:lnTo>
                    <a:pt x="242204" y="53632"/>
                  </a:lnTo>
                  <a:cubicBezTo>
                    <a:pt x="242204" y="51472"/>
                    <a:pt x="241124" y="49313"/>
                    <a:pt x="239325" y="47873"/>
                  </a:cubicBezTo>
                  <a:cubicBezTo>
                    <a:pt x="237525" y="46433"/>
                    <a:pt x="235366" y="46073"/>
                    <a:pt x="233207" y="46433"/>
                  </a:cubicBezTo>
                  <a:close/>
                  <a:moveTo>
                    <a:pt x="185293" y="35101"/>
                  </a:moveTo>
                  <a:cubicBezTo>
                    <a:pt x="186817" y="33337"/>
                    <a:pt x="189865" y="33337"/>
                    <a:pt x="191770" y="35101"/>
                  </a:cubicBezTo>
                  <a:cubicBezTo>
                    <a:pt x="192532" y="35807"/>
                    <a:pt x="193294" y="36865"/>
                    <a:pt x="193294" y="37923"/>
                  </a:cubicBezTo>
                  <a:cubicBezTo>
                    <a:pt x="193294" y="39334"/>
                    <a:pt x="192532" y="40393"/>
                    <a:pt x="191770" y="41098"/>
                  </a:cubicBezTo>
                  <a:cubicBezTo>
                    <a:pt x="191008" y="41804"/>
                    <a:pt x="189865" y="42509"/>
                    <a:pt x="188341" y="42509"/>
                  </a:cubicBezTo>
                  <a:cubicBezTo>
                    <a:pt x="187198" y="42509"/>
                    <a:pt x="186055" y="41804"/>
                    <a:pt x="185293" y="41098"/>
                  </a:cubicBezTo>
                  <a:cubicBezTo>
                    <a:pt x="184531" y="40393"/>
                    <a:pt x="184150" y="39334"/>
                    <a:pt x="184150" y="37923"/>
                  </a:cubicBezTo>
                  <a:cubicBezTo>
                    <a:pt x="184150" y="36865"/>
                    <a:pt x="184531" y="35807"/>
                    <a:pt x="185293" y="35101"/>
                  </a:cubicBezTo>
                  <a:close/>
                  <a:moveTo>
                    <a:pt x="163388" y="8638"/>
                  </a:moveTo>
                  <a:lnTo>
                    <a:pt x="163388" y="92146"/>
                  </a:lnTo>
                  <a:lnTo>
                    <a:pt x="215212" y="92146"/>
                  </a:lnTo>
                  <a:lnTo>
                    <a:pt x="215212" y="15837"/>
                  </a:lnTo>
                  <a:cubicBezTo>
                    <a:pt x="215212" y="11878"/>
                    <a:pt x="212333" y="8638"/>
                    <a:pt x="208015" y="8638"/>
                  </a:cubicBezTo>
                  <a:lnTo>
                    <a:pt x="163388" y="8638"/>
                  </a:lnTo>
                  <a:close/>
                  <a:moveTo>
                    <a:pt x="134597" y="8638"/>
                  </a:moveTo>
                  <a:lnTo>
                    <a:pt x="134597" y="92146"/>
                  </a:lnTo>
                  <a:lnTo>
                    <a:pt x="154751" y="92146"/>
                  </a:lnTo>
                  <a:lnTo>
                    <a:pt x="154751" y="8638"/>
                  </a:lnTo>
                  <a:lnTo>
                    <a:pt x="134597" y="8638"/>
                  </a:lnTo>
                  <a:close/>
                  <a:moveTo>
                    <a:pt x="104367" y="8638"/>
                  </a:moveTo>
                  <a:cubicBezTo>
                    <a:pt x="100408" y="8638"/>
                    <a:pt x="97169" y="11878"/>
                    <a:pt x="97169" y="15837"/>
                  </a:cubicBezTo>
                  <a:lnTo>
                    <a:pt x="97169" y="92146"/>
                  </a:lnTo>
                  <a:lnTo>
                    <a:pt x="125960" y="92146"/>
                  </a:lnTo>
                  <a:lnTo>
                    <a:pt x="125960" y="8638"/>
                  </a:lnTo>
                  <a:lnTo>
                    <a:pt x="104367" y="8638"/>
                  </a:lnTo>
                  <a:close/>
                  <a:moveTo>
                    <a:pt x="104367" y="0"/>
                  </a:moveTo>
                  <a:lnTo>
                    <a:pt x="208015" y="0"/>
                  </a:lnTo>
                  <a:cubicBezTo>
                    <a:pt x="216652" y="0"/>
                    <a:pt x="223850" y="7199"/>
                    <a:pt x="223850" y="15837"/>
                  </a:cubicBezTo>
                  <a:lnTo>
                    <a:pt x="223850" y="39954"/>
                  </a:lnTo>
                  <a:lnTo>
                    <a:pt x="231047" y="38154"/>
                  </a:lnTo>
                  <a:cubicBezTo>
                    <a:pt x="236086" y="37074"/>
                    <a:pt x="240764" y="38154"/>
                    <a:pt x="244723" y="41034"/>
                  </a:cubicBezTo>
                  <a:cubicBezTo>
                    <a:pt x="248682" y="44273"/>
                    <a:pt x="250841" y="48593"/>
                    <a:pt x="250841" y="53632"/>
                  </a:cubicBezTo>
                  <a:lnTo>
                    <a:pt x="250841" y="92146"/>
                  </a:lnTo>
                  <a:lnTo>
                    <a:pt x="258039" y="92146"/>
                  </a:lnTo>
                  <a:cubicBezTo>
                    <a:pt x="266676" y="92146"/>
                    <a:pt x="273874" y="99345"/>
                    <a:pt x="273874" y="107983"/>
                  </a:cubicBezTo>
                  <a:lnTo>
                    <a:pt x="273874" y="144338"/>
                  </a:lnTo>
                  <a:lnTo>
                    <a:pt x="281072" y="144338"/>
                  </a:lnTo>
                  <a:cubicBezTo>
                    <a:pt x="283231" y="144338"/>
                    <a:pt x="285390" y="146137"/>
                    <a:pt x="285390" y="148657"/>
                  </a:cubicBezTo>
                  <a:lnTo>
                    <a:pt x="285390" y="217766"/>
                  </a:lnTo>
                  <a:cubicBezTo>
                    <a:pt x="285390" y="220286"/>
                    <a:pt x="283231" y="222085"/>
                    <a:pt x="281072" y="222085"/>
                  </a:cubicBezTo>
                  <a:lnTo>
                    <a:pt x="273874" y="222085"/>
                  </a:lnTo>
                  <a:lnTo>
                    <a:pt x="273874" y="258080"/>
                  </a:lnTo>
                  <a:cubicBezTo>
                    <a:pt x="273874" y="267078"/>
                    <a:pt x="266676" y="274277"/>
                    <a:pt x="258039" y="274277"/>
                  </a:cubicBezTo>
                  <a:lnTo>
                    <a:pt x="15835" y="274277"/>
                  </a:lnTo>
                  <a:cubicBezTo>
                    <a:pt x="6838" y="274277"/>
                    <a:pt x="0" y="267078"/>
                    <a:pt x="0" y="258080"/>
                  </a:cubicBezTo>
                  <a:lnTo>
                    <a:pt x="0" y="125981"/>
                  </a:lnTo>
                  <a:lnTo>
                    <a:pt x="0" y="107263"/>
                  </a:lnTo>
                  <a:cubicBezTo>
                    <a:pt x="0" y="98985"/>
                    <a:pt x="6118" y="91786"/>
                    <a:pt x="14395" y="89626"/>
                  </a:cubicBezTo>
                  <a:lnTo>
                    <a:pt x="88532" y="72349"/>
                  </a:lnTo>
                  <a:lnTo>
                    <a:pt x="88532" y="15837"/>
                  </a:lnTo>
                  <a:cubicBezTo>
                    <a:pt x="88532" y="7199"/>
                    <a:pt x="95730" y="0"/>
                    <a:pt x="104367" y="0"/>
                  </a:cubicBezTo>
                  <a:close/>
                </a:path>
              </a:pathLst>
            </a:custGeom>
            <a:solidFill>
              <a:schemeClr val="bg1"/>
            </a:solidFill>
            <a:ln>
              <a:solidFill>
                <a:schemeClr val="accent1"/>
              </a:solidFill>
            </a:ln>
            <a:effectLst/>
          </p:spPr>
          <p:txBody>
            <a:bodyPr anchor="ctr"/>
            <a:lstStyle/>
            <a:p>
              <a:endParaRPr lang="en-US" dirty="0">
                <a:latin typeface="Lato Light" panose="020F0502020204030203" pitchFamily="34" charset="0"/>
              </a:endParaRPr>
            </a:p>
          </p:txBody>
        </p:sp>
      </p:grpSp>
      <p:grpSp>
        <p:nvGrpSpPr>
          <p:cNvPr id="294" name="Group 293">
            <a:extLst>
              <a:ext uri="{FF2B5EF4-FFF2-40B4-BE49-F238E27FC236}">
                <a16:creationId xmlns:a16="http://schemas.microsoft.com/office/drawing/2014/main" id="{EAC43845-8229-2A5D-26A7-3340FBF5CD37}"/>
              </a:ext>
            </a:extLst>
          </p:cNvPr>
          <p:cNvGrpSpPr/>
          <p:nvPr/>
        </p:nvGrpSpPr>
        <p:grpSpPr>
          <a:xfrm>
            <a:off x="9177562" y="5552065"/>
            <a:ext cx="2051753" cy="956302"/>
            <a:chOff x="9177562" y="5552065"/>
            <a:chExt cx="2051753" cy="956302"/>
          </a:xfrm>
        </p:grpSpPr>
        <p:sp>
          <p:nvSpPr>
            <p:cNvPr id="15" name="TextBox 14">
              <a:extLst>
                <a:ext uri="{FF2B5EF4-FFF2-40B4-BE49-F238E27FC236}">
                  <a16:creationId xmlns:a16="http://schemas.microsoft.com/office/drawing/2014/main" id="{C388F8F1-F7DD-D863-3B2F-82B7D6F84FD3}"/>
                </a:ext>
              </a:extLst>
            </p:cNvPr>
            <p:cNvSpPr txBox="1"/>
            <p:nvPr/>
          </p:nvSpPr>
          <p:spPr>
            <a:xfrm>
              <a:off x="9177562" y="6139035"/>
              <a:ext cx="2051753" cy="369332"/>
            </a:xfrm>
            <a:prstGeom prst="rect">
              <a:avLst/>
            </a:prstGeom>
            <a:noFill/>
          </p:spPr>
          <p:txBody>
            <a:bodyPr wrap="square" rtlCol="0">
              <a:spAutoFit/>
            </a:bodyPr>
            <a:lstStyle/>
            <a:p>
              <a:r>
                <a:rPr lang="en-GB" dirty="0"/>
                <a:t>Credit</a:t>
              </a:r>
            </a:p>
          </p:txBody>
        </p:sp>
        <p:sp>
          <p:nvSpPr>
            <p:cNvPr id="287" name="Freeform 971">
              <a:extLst>
                <a:ext uri="{FF2B5EF4-FFF2-40B4-BE49-F238E27FC236}">
                  <a16:creationId xmlns:a16="http://schemas.microsoft.com/office/drawing/2014/main" id="{08E5D89F-2276-3A54-03E3-030FA75889C2}"/>
                </a:ext>
              </a:extLst>
            </p:cNvPr>
            <p:cNvSpPr>
              <a:spLocks noChangeAspect="1" noChangeArrowheads="1"/>
            </p:cNvSpPr>
            <p:nvPr/>
          </p:nvSpPr>
          <p:spPr bwMode="auto">
            <a:xfrm>
              <a:off x="9295854" y="5552065"/>
              <a:ext cx="559653" cy="554550"/>
            </a:xfrm>
            <a:custGeom>
              <a:avLst/>
              <a:gdLst>
                <a:gd name="T0" fmla="*/ 29598 w 286434"/>
                <a:gd name="T1" fmla="*/ 922423 h 285210"/>
                <a:gd name="T2" fmla="*/ 938853 w 286434"/>
                <a:gd name="T3" fmla="*/ 837196 h 285210"/>
                <a:gd name="T4" fmla="*/ 616982 w 286434"/>
                <a:gd name="T5" fmla="*/ 539445 h 285210"/>
                <a:gd name="T6" fmla="*/ 616982 w 286434"/>
                <a:gd name="T7" fmla="*/ 569943 h 285210"/>
                <a:gd name="T8" fmla="*/ 616982 w 286434"/>
                <a:gd name="T9" fmla="*/ 539445 h 285210"/>
                <a:gd name="T10" fmla="*/ 362830 w 286434"/>
                <a:gd name="T11" fmla="*/ 554694 h 285210"/>
                <a:gd name="T12" fmla="*/ 331857 w 286434"/>
                <a:gd name="T13" fmla="*/ 554694 h 285210"/>
                <a:gd name="T14" fmla="*/ 480932 w 286434"/>
                <a:gd name="T15" fmla="*/ 364723 h 285210"/>
                <a:gd name="T16" fmla="*/ 495528 w 286434"/>
                <a:gd name="T17" fmla="*/ 403155 h 285210"/>
                <a:gd name="T18" fmla="*/ 557581 w 286434"/>
                <a:gd name="T19" fmla="*/ 472809 h 285210"/>
                <a:gd name="T20" fmla="*/ 480932 w 286434"/>
                <a:gd name="T21" fmla="*/ 430779 h 285210"/>
                <a:gd name="T22" fmla="*/ 480932 w 286434"/>
                <a:gd name="T23" fmla="*/ 537668 h 285210"/>
                <a:gd name="T24" fmla="*/ 495528 w 286434"/>
                <a:gd name="T25" fmla="*/ 701008 h 285210"/>
                <a:gd name="T26" fmla="*/ 480932 w 286434"/>
                <a:gd name="T27" fmla="*/ 739440 h 285210"/>
                <a:gd name="T28" fmla="*/ 467548 w 286434"/>
                <a:gd name="T29" fmla="*/ 702207 h 285210"/>
                <a:gd name="T30" fmla="*/ 404289 w 286434"/>
                <a:gd name="T31" fmla="*/ 631347 h 285210"/>
                <a:gd name="T32" fmla="*/ 480932 w 286434"/>
                <a:gd name="T33" fmla="*/ 673381 h 285210"/>
                <a:gd name="T34" fmla="*/ 480932 w 286434"/>
                <a:gd name="T35" fmla="*/ 566496 h 285210"/>
                <a:gd name="T36" fmla="*/ 467548 w 286434"/>
                <a:gd name="T37" fmla="*/ 403155 h 285210"/>
                <a:gd name="T38" fmla="*/ 480932 w 286434"/>
                <a:gd name="T39" fmla="*/ 364723 h 285210"/>
                <a:gd name="T40" fmla="*/ 710627 w 286434"/>
                <a:gd name="T41" fmla="*/ 363088 h 285210"/>
                <a:gd name="T42" fmla="*/ 714285 w 286434"/>
                <a:gd name="T43" fmla="*/ 735174 h 285210"/>
                <a:gd name="T44" fmla="*/ 667914 w 286434"/>
                <a:gd name="T45" fmla="*/ 808392 h 285210"/>
                <a:gd name="T46" fmla="*/ 804602 w 286434"/>
                <a:gd name="T47" fmla="*/ 743575 h 285210"/>
                <a:gd name="T48" fmla="*/ 800944 w 286434"/>
                <a:gd name="T49" fmla="*/ 370286 h 285210"/>
                <a:gd name="T50" fmla="*/ 848543 w 286434"/>
                <a:gd name="T51" fmla="*/ 298270 h 285210"/>
                <a:gd name="T52" fmla="*/ 335931 w 286434"/>
                <a:gd name="T53" fmla="*/ 298270 h 285210"/>
                <a:gd name="T54" fmla="*/ 283453 w 286434"/>
                <a:gd name="T55" fmla="*/ 731570 h 285210"/>
                <a:gd name="T56" fmla="*/ 632514 w 286434"/>
                <a:gd name="T57" fmla="*/ 808392 h 285210"/>
                <a:gd name="T58" fmla="*/ 685001 w 286434"/>
                <a:gd name="T59" fmla="*/ 375087 h 285210"/>
                <a:gd name="T60" fmla="*/ 335931 w 286434"/>
                <a:gd name="T61" fmla="*/ 298270 h 285210"/>
                <a:gd name="T62" fmla="*/ 163850 w 286434"/>
                <a:gd name="T63" fmla="*/ 363088 h 285210"/>
                <a:gd name="T64" fmla="*/ 166291 w 286434"/>
                <a:gd name="T65" fmla="*/ 735174 h 285210"/>
                <a:gd name="T66" fmla="*/ 119913 w 286434"/>
                <a:gd name="T67" fmla="*/ 808392 h 285210"/>
                <a:gd name="T68" fmla="*/ 256605 w 286434"/>
                <a:gd name="T69" fmla="*/ 743575 h 285210"/>
                <a:gd name="T70" fmla="*/ 254163 w 286434"/>
                <a:gd name="T71" fmla="*/ 370286 h 285210"/>
                <a:gd name="T72" fmla="*/ 300544 w 286434"/>
                <a:gd name="T73" fmla="*/ 298270 h 285210"/>
                <a:gd name="T74" fmla="*/ 480943 w 286434"/>
                <a:gd name="T75" fmla="*/ 131460 h 285210"/>
                <a:gd name="T76" fmla="*/ 593336 w 286434"/>
                <a:gd name="T77" fmla="*/ 196809 h 285210"/>
                <a:gd name="T78" fmla="*/ 473693 w 286434"/>
                <a:gd name="T79" fmla="*/ 101208 h 285210"/>
                <a:gd name="T80" fmla="*/ 654982 w 286434"/>
                <a:gd name="T81" fmla="*/ 199229 h 285210"/>
                <a:gd name="T82" fmla="*/ 647732 w 286434"/>
                <a:gd name="T83" fmla="*/ 225850 h 285210"/>
                <a:gd name="T84" fmla="*/ 302077 w 286434"/>
                <a:gd name="T85" fmla="*/ 216173 h 285210"/>
                <a:gd name="T86" fmla="*/ 473693 w 286434"/>
                <a:gd name="T87" fmla="*/ 101208 h 285210"/>
                <a:gd name="T88" fmla="*/ 68650 w 286434"/>
                <a:gd name="T89" fmla="*/ 269461 h 285210"/>
                <a:gd name="T90" fmla="*/ 483614 w 286434"/>
                <a:gd name="T91" fmla="*/ 30604 h 285210"/>
                <a:gd name="T92" fmla="*/ 490939 w 286434"/>
                <a:gd name="T93" fmla="*/ 1800 h 285210"/>
                <a:gd name="T94" fmla="*/ 968146 w 286434"/>
                <a:gd name="T95" fmla="*/ 287469 h 285210"/>
                <a:gd name="T96" fmla="*/ 882713 w 286434"/>
                <a:gd name="T97" fmla="*/ 298270 h 285210"/>
                <a:gd name="T98" fmla="*/ 831456 w 286434"/>
                <a:gd name="T99" fmla="*/ 731570 h 285210"/>
                <a:gd name="T100" fmla="*/ 953502 w 286434"/>
                <a:gd name="T101" fmla="*/ 808392 h 285210"/>
                <a:gd name="T102" fmla="*/ 968146 w 286434"/>
                <a:gd name="T103" fmla="*/ 938030 h 285210"/>
                <a:gd name="T104" fmla="*/ 14947 w 286434"/>
                <a:gd name="T105" fmla="*/ 951220 h 285210"/>
                <a:gd name="T106" fmla="*/ 299 w 286434"/>
                <a:gd name="T107" fmla="*/ 821587 h 285210"/>
                <a:gd name="T108" fmla="*/ 85735 w 286434"/>
                <a:gd name="T109" fmla="*/ 808392 h 285210"/>
                <a:gd name="T110" fmla="*/ 136998 w 286434"/>
                <a:gd name="T111" fmla="*/ 375087 h 285210"/>
                <a:gd name="T112" fmla="*/ 14947 w 286434"/>
                <a:gd name="T113" fmla="*/ 298270 h 285210"/>
                <a:gd name="T114" fmla="*/ 7624 w 286434"/>
                <a:gd name="T115" fmla="*/ 271865 h 285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434" h="285210">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chemeClr val="bg1"/>
            </a:solidFill>
            <a:ln>
              <a:solidFill>
                <a:schemeClr val="accent1"/>
              </a:solidFill>
            </a:ln>
            <a:effectLst/>
          </p:spPr>
          <p:txBody>
            <a:bodyPr anchor="ctr"/>
            <a:lstStyle/>
            <a:p>
              <a:endParaRPr lang="en-US" dirty="0">
                <a:latin typeface="Lato Light" panose="020F0502020204030203" pitchFamily="34" charset="0"/>
              </a:endParaRPr>
            </a:p>
          </p:txBody>
        </p:sp>
      </p:grpSp>
      <p:grpSp>
        <p:nvGrpSpPr>
          <p:cNvPr id="293" name="Group 292">
            <a:extLst>
              <a:ext uri="{FF2B5EF4-FFF2-40B4-BE49-F238E27FC236}">
                <a16:creationId xmlns:a16="http://schemas.microsoft.com/office/drawing/2014/main" id="{69528B47-0D71-AE2D-07D1-6263F143FBD4}"/>
              </a:ext>
            </a:extLst>
          </p:cNvPr>
          <p:cNvGrpSpPr/>
          <p:nvPr/>
        </p:nvGrpSpPr>
        <p:grpSpPr>
          <a:xfrm>
            <a:off x="6271510" y="5610966"/>
            <a:ext cx="2331095" cy="897401"/>
            <a:chOff x="6271510" y="5610966"/>
            <a:chExt cx="2331095" cy="897401"/>
          </a:xfrm>
        </p:grpSpPr>
        <p:sp>
          <p:nvSpPr>
            <p:cNvPr id="11" name="TextBox 10">
              <a:extLst>
                <a:ext uri="{FF2B5EF4-FFF2-40B4-BE49-F238E27FC236}">
                  <a16:creationId xmlns:a16="http://schemas.microsoft.com/office/drawing/2014/main" id="{05417B00-F07B-8E17-D167-10A5408C9E14}"/>
                </a:ext>
              </a:extLst>
            </p:cNvPr>
            <p:cNvSpPr txBox="1"/>
            <p:nvPr/>
          </p:nvSpPr>
          <p:spPr>
            <a:xfrm>
              <a:off x="6271510" y="6139035"/>
              <a:ext cx="2331095" cy="369332"/>
            </a:xfrm>
            <a:prstGeom prst="rect">
              <a:avLst/>
            </a:prstGeom>
            <a:noFill/>
          </p:spPr>
          <p:txBody>
            <a:bodyPr wrap="square" rtlCol="0">
              <a:spAutoFit/>
            </a:bodyPr>
            <a:lstStyle/>
            <a:p>
              <a:pPr algn="ctr"/>
              <a:r>
                <a:rPr lang="en-GB" dirty="0"/>
                <a:t>Advanced budgeting</a:t>
              </a:r>
            </a:p>
          </p:txBody>
        </p:sp>
        <p:sp>
          <p:nvSpPr>
            <p:cNvPr id="288" name="Freeform 1004">
              <a:extLst>
                <a:ext uri="{FF2B5EF4-FFF2-40B4-BE49-F238E27FC236}">
                  <a16:creationId xmlns:a16="http://schemas.microsoft.com/office/drawing/2014/main" id="{5C3C82AB-7F9A-3B02-5686-97EB1B9A3FB4}"/>
                </a:ext>
              </a:extLst>
            </p:cNvPr>
            <p:cNvSpPr>
              <a:spLocks noChangeAspect="1" noChangeArrowheads="1"/>
            </p:cNvSpPr>
            <p:nvPr/>
          </p:nvSpPr>
          <p:spPr bwMode="auto">
            <a:xfrm>
              <a:off x="7084976" y="5610966"/>
              <a:ext cx="525281" cy="523675"/>
            </a:xfrm>
            <a:custGeom>
              <a:avLst/>
              <a:gdLst>
                <a:gd name="T0" fmla="*/ 540477 w 285390"/>
                <a:gd name="T1" fmla="*/ 863917 h 285391"/>
                <a:gd name="T2" fmla="*/ 540477 w 285390"/>
                <a:gd name="T3" fmla="*/ 894255 h 285391"/>
                <a:gd name="T4" fmla="*/ 391021 w 285390"/>
                <a:gd name="T5" fmla="*/ 879086 h 285391"/>
                <a:gd name="T6" fmla="*/ 28750 w 285390"/>
                <a:gd name="T7" fmla="*/ 831316 h 285391"/>
                <a:gd name="T8" fmla="*/ 71867 w 285390"/>
                <a:gd name="T9" fmla="*/ 918378 h 285391"/>
                <a:gd name="T10" fmla="*/ 921185 w 285390"/>
                <a:gd name="T11" fmla="*/ 875446 h 285391"/>
                <a:gd name="T12" fmla="*/ 28750 w 285390"/>
                <a:gd name="T13" fmla="*/ 831316 h 285391"/>
                <a:gd name="T14" fmla="*/ 35943 w 285390"/>
                <a:gd name="T15" fmla="*/ 803885 h 285391"/>
                <a:gd name="T16" fmla="*/ 849311 w 285390"/>
                <a:gd name="T17" fmla="*/ 660757 h 285391"/>
                <a:gd name="T18" fmla="*/ 678282 w 285390"/>
                <a:gd name="T19" fmla="*/ 431942 h 285391"/>
                <a:gd name="T20" fmla="*/ 703503 w 285390"/>
                <a:gd name="T21" fmla="*/ 517977 h 285391"/>
                <a:gd name="T22" fmla="*/ 703503 w 285390"/>
                <a:gd name="T23" fmla="*/ 431942 h 285391"/>
                <a:gd name="T24" fmla="*/ 241146 w 285390"/>
                <a:gd name="T25" fmla="*/ 431942 h 285391"/>
                <a:gd name="T26" fmla="*/ 241146 w 285390"/>
                <a:gd name="T27" fmla="*/ 517977 h 285391"/>
                <a:gd name="T28" fmla="*/ 265162 w 285390"/>
                <a:gd name="T29" fmla="*/ 431942 h 285391"/>
                <a:gd name="T30" fmla="*/ 579345 w 285390"/>
                <a:gd name="T31" fmla="*/ 374012 h 285391"/>
                <a:gd name="T32" fmla="*/ 579345 w 285390"/>
                <a:gd name="T33" fmla="*/ 404353 h 285391"/>
                <a:gd name="T34" fmla="*/ 579345 w 285390"/>
                <a:gd name="T35" fmla="*/ 374012 h 285391"/>
                <a:gd name="T36" fmla="*/ 595830 w 285390"/>
                <a:gd name="T37" fmla="*/ 320703 h 285391"/>
                <a:gd name="T38" fmla="*/ 565395 w 285390"/>
                <a:gd name="T39" fmla="*/ 320703 h 285391"/>
                <a:gd name="T40" fmla="*/ 579345 w 285390"/>
                <a:gd name="T41" fmla="*/ 242314 h 285391"/>
                <a:gd name="T42" fmla="*/ 579345 w 285390"/>
                <a:gd name="T43" fmla="*/ 272659 h 285391"/>
                <a:gd name="T44" fmla="*/ 579345 w 285390"/>
                <a:gd name="T45" fmla="*/ 242314 h 285391"/>
                <a:gd name="T46" fmla="*/ 495742 w 285390"/>
                <a:gd name="T47" fmla="*/ 517977 h 285391"/>
                <a:gd name="T48" fmla="*/ 564193 w 285390"/>
                <a:gd name="T49" fmla="*/ 455839 h 285391"/>
                <a:gd name="T50" fmla="*/ 593018 w 285390"/>
                <a:gd name="T51" fmla="*/ 455839 h 285391"/>
                <a:gd name="T52" fmla="*/ 650664 w 285390"/>
                <a:gd name="T53" fmla="*/ 517977 h 285391"/>
                <a:gd name="T54" fmla="*/ 625443 w 285390"/>
                <a:gd name="T55" fmla="*/ 202514 h 285391"/>
                <a:gd name="T56" fmla="*/ 400865 w 285390"/>
                <a:gd name="T57" fmla="*/ 202514 h 285391"/>
                <a:gd name="T58" fmla="*/ 466919 w 285390"/>
                <a:gd name="T59" fmla="*/ 517977 h 285391"/>
                <a:gd name="T60" fmla="*/ 400865 w 285390"/>
                <a:gd name="T61" fmla="*/ 202514 h 285391"/>
                <a:gd name="T62" fmla="*/ 293985 w 285390"/>
                <a:gd name="T63" fmla="*/ 226411 h 285391"/>
                <a:gd name="T64" fmla="*/ 370843 w 285390"/>
                <a:gd name="T65" fmla="*/ 517977 h 285391"/>
                <a:gd name="T66" fmla="*/ 318005 w 285390"/>
                <a:gd name="T67" fmla="*/ 202514 h 285391"/>
                <a:gd name="T68" fmla="*/ 625443 w 285390"/>
                <a:gd name="T69" fmla="*/ 173835 h 285391"/>
                <a:gd name="T70" fmla="*/ 678282 w 285390"/>
                <a:gd name="T71" fmla="*/ 403263 h 285391"/>
                <a:gd name="T72" fmla="*/ 775554 w 285390"/>
                <a:gd name="T73" fmla="*/ 476154 h 285391"/>
                <a:gd name="T74" fmla="*/ 241146 w 285390"/>
                <a:gd name="T75" fmla="*/ 546652 h 285391"/>
                <a:gd name="T76" fmla="*/ 241146 w 285390"/>
                <a:gd name="T77" fmla="*/ 403263 h 285391"/>
                <a:gd name="T78" fmla="*/ 265162 w 285390"/>
                <a:gd name="T79" fmla="*/ 226411 h 285391"/>
                <a:gd name="T80" fmla="*/ 148540 w 285390"/>
                <a:gd name="T81" fmla="*/ 29812 h 285391"/>
                <a:gd name="T82" fmla="*/ 105414 w 285390"/>
                <a:gd name="T83" fmla="*/ 632135 h 285391"/>
                <a:gd name="T84" fmla="*/ 844518 w 285390"/>
                <a:gd name="T85" fmla="*/ 72760 h 285391"/>
                <a:gd name="T86" fmla="*/ 148540 w 285390"/>
                <a:gd name="T87" fmla="*/ 29812 h 285391"/>
                <a:gd name="T88" fmla="*/ 801394 w 285390"/>
                <a:gd name="T89" fmla="*/ 0 h 285391"/>
                <a:gd name="T90" fmla="*/ 873272 w 285390"/>
                <a:gd name="T91" fmla="*/ 642866 h 285391"/>
                <a:gd name="T92" fmla="*/ 949932 w 285390"/>
                <a:gd name="T93" fmla="*/ 818196 h 285391"/>
                <a:gd name="T94" fmla="*/ 878061 w 285390"/>
                <a:gd name="T95" fmla="*/ 947005 h 285391"/>
                <a:gd name="T96" fmla="*/ 0 w 285390"/>
                <a:gd name="T97" fmla="*/ 875446 h 285391"/>
                <a:gd name="T98" fmla="*/ 1190 w 285390"/>
                <a:gd name="T99" fmla="*/ 812232 h 285391"/>
                <a:gd name="T100" fmla="*/ 76660 w 285390"/>
                <a:gd name="T101" fmla="*/ 72760 h 2853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5390" h="285391">
                  <a:moveTo>
                    <a:pt x="121785" y="260350"/>
                  </a:moveTo>
                  <a:lnTo>
                    <a:pt x="162376" y="260350"/>
                  </a:lnTo>
                  <a:cubicBezTo>
                    <a:pt x="164531" y="260350"/>
                    <a:pt x="166328" y="262255"/>
                    <a:pt x="166328" y="264922"/>
                  </a:cubicBezTo>
                  <a:cubicBezTo>
                    <a:pt x="166328" y="267208"/>
                    <a:pt x="164531" y="269494"/>
                    <a:pt x="162376" y="269494"/>
                  </a:cubicBezTo>
                  <a:lnTo>
                    <a:pt x="121785" y="269494"/>
                  </a:lnTo>
                  <a:cubicBezTo>
                    <a:pt x="119271" y="269494"/>
                    <a:pt x="117475" y="267208"/>
                    <a:pt x="117475" y="264922"/>
                  </a:cubicBezTo>
                  <a:cubicBezTo>
                    <a:pt x="117475" y="262255"/>
                    <a:pt x="119271" y="260350"/>
                    <a:pt x="121785" y="260350"/>
                  </a:cubicBezTo>
                  <a:close/>
                  <a:moveTo>
                    <a:pt x="8637" y="250526"/>
                  </a:moveTo>
                  <a:lnTo>
                    <a:pt x="8637" y="263825"/>
                  </a:lnTo>
                  <a:cubicBezTo>
                    <a:pt x="8637" y="270654"/>
                    <a:pt x="14395" y="276764"/>
                    <a:pt x="21593" y="276764"/>
                  </a:cubicBezTo>
                  <a:lnTo>
                    <a:pt x="263797" y="276764"/>
                  </a:lnTo>
                  <a:cubicBezTo>
                    <a:pt x="270995" y="276764"/>
                    <a:pt x="276753" y="270654"/>
                    <a:pt x="276753" y="263825"/>
                  </a:cubicBezTo>
                  <a:lnTo>
                    <a:pt x="276753" y="250526"/>
                  </a:lnTo>
                  <a:lnTo>
                    <a:pt x="8637" y="250526"/>
                  </a:lnTo>
                  <a:close/>
                  <a:moveTo>
                    <a:pt x="30230" y="199127"/>
                  </a:moveTo>
                  <a:lnTo>
                    <a:pt x="10796" y="242259"/>
                  </a:lnTo>
                  <a:lnTo>
                    <a:pt x="274234" y="242259"/>
                  </a:lnTo>
                  <a:lnTo>
                    <a:pt x="255160" y="199127"/>
                  </a:lnTo>
                  <a:lnTo>
                    <a:pt x="30230" y="199127"/>
                  </a:lnTo>
                  <a:close/>
                  <a:moveTo>
                    <a:pt x="203777" y="130170"/>
                  </a:moveTo>
                  <a:lnTo>
                    <a:pt x="203777" y="156098"/>
                  </a:lnTo>
                  <a:lnTo>
                    <a:pt x="211354" y="156098"/>
                  </a:lnTo>
                  <a:cubicBezTo>
                    <a:pt x="218209" y="156098"/>
                    <a:pt x="224342" y="150336"/>
                    <a:pt x="224342" y="143494"/>
                  </a:cubicBezTo>
                  <a:cubicBezTo>
                    <a:pt x="224342" y="136292"/>
                    <a:pt x="218209" y="130170"/>
                    <a:pt x="211354" y="130170"/>
                  </a:cubicBezTo>
                  <a:lnTo>
                    <a:pt x="203777" y="130170"/>
                  </a:lnTo>
                  <a:close/>
                  <a:moveTo>
                    <a:pt x="72447" y="130170"/>
                  </a:moveTo>
                  <a:cubicBezTo>
                    <a:pt x="65232" y="130170"/>
                    <a:pt x="59459" y="136292"/>
                    <a:pt x="59459" y="143494"/>
                  </a:cubicBezTo>
                  <a:cubicBezTo>
                    <a:pt x="59459" y="150336"/>
                    <a:pt x="65232" y="156098"/>
                    <a:pt x="72447" y="156098"/>
                  </a:cubicBezTo>
                  <a:lnTo>
                    <a:pt x="79663" y="156098"/>
                  </a:lnTo>
                  <a:lnTo>
                    <a:pt x="79663" y="130170"/>
                  </a:lnTo>
                  <a:lnTo>
                    <a:pt x="72447" y="130170"/>
                  </a:lnTo>
                  <a:close/>
                  <a:moveTo>
                    <a:pt x="174053" y="112713"/>
                  </a:moveTo>
                  <a:cubicBezTo>
                    <a:pt x="176720" y="112713"/>
                    <a:pt x="179006" y="114999"/>
                    <a:pt x="179006" y="117285"/>
                  </a:cubicBezTo>
                  <a:cubicBezTo>
                    <a:pt x="179006" y="119952"/>
                    <a:pt x="176720" y="121857"/>
                    <a:pt x="174053" y="121857"/>
                  </a:cubicBezTo>
                  <a:cubicBezTo>
                    <a:pt x="171767" y="121857"/>
                    <a:pt x="169862" y="119952"/>
                    <a:pt x="169862" y="117285"/>
                  </a:cubicBezTo>
                  <a:cubicBezTo>
                    <a:pt x="169862" y="114999"/>
                    <a:pt x="171767" y="112713"/>
                    <a:pt x="174053" y="112713"/>
                  </a:cubicBezTo>
                  <a:close/>
                  <a:moveTo>
                    <a:pt x="174053" y="92075"/>
                  </a:moveTo>
                  <a:cubicBezTo>
                    <a:pt x="176720" y="92075"/>
                    <a:pt x="179006" y="93980"/>
                    <a:pt x="179006" y="96647"/>
                  </a:cubicBezTo>
                  <a:cubicBezTo>
                    <a:pt x="179006" y="99314"/>
                    <a:pt x="176720" y="101219"/>
                    <a:pt x="174053" y="101219"/>
                  </a:cubicBezTo>
                  <a:cubicBezTo>
                    <a:pt x="171767" y="101219"/>
                    <a:pt x="169862" y="99314"/>
                    <a:pt x="169862" y="96647"/>
                  </a:cubicBezTo>
                  <a:cubicBezTo>
                    <a:pt x="169862" y="93980"/>
                    <a:pt x="171767" y="92075"/>
                    <a:pt x="174053" y="92075"/>
                  </a:cubicBezTo>
                  <a:close/>
                  <a:moveTo>
                    <a:pt x="174053" y="73025"/>
                  </a:moveTo>
                  <a:cubicBezTo>
                    <a:pt x="176720" y="73025"/>
                    <a:pt x="179006" y="75311"/>
                    <a:pt x="179006" y="77597"/>
                  </a:cubicBezTo>
                  <a:cubicBezTo>
                    <a:pt x="179006" y="79883"/>
                    <a:pt x="176720" y="82169"/>
                    <a:pt x="174053" y="82169"/>
                  </a:cubicBezTo>
                  <a:cubicBezTo>
                    <a:pt x="171767" y="82169"/>
                    <a:pt x="169862" y="79883"/>
                    <a:pt x="169862" y="77597"/>
                  </a:cubicBezTo>
                  <a:cubicBezTo>
                    <a:pt x="169862" y="75311"/>
                    <a:pt x="171767" y="73025"/>
                    <a:pt x="174053" y="73025"/>
                  </a:cubicBezTo>
                  <a:close/>
                  <a:moveTo>
                    <a:pt x="148936" y="61030"/>
                  </a:moveTo>
                  <a:lnTo>
                    <a:pt x="148936" y="156098"/>
                  </a:lnTo>
                  <a:lnTo>
                    <a:pt x="169501" y="156098"/>
                  </a:lnTo>
                  <a:lnTo>
                    <a:pt x="169501" y="137372"/>
                  </a:lnTo>
                  <a:cubicBezTo>
                    <a:pt x="169501" y="134852"/>
                    <a:pt x="171306" y="133051"/>
                    <a:pt x="173470" y="133051"/>
                  </a:cubicBezTo>
                  <a:cubicBezTo>
                    <a:pt x="175996" y="133051"/>
                    <a:pt x="178161" y="134852"/>
                    <a:pt x="178161" y="137372"/>
                  </a:cubicBezTo>
                  <a:lnTo>
                    <a:pt x="178161" y="156098"/>
                  </a:lnTo>
                  <a:lnTo>
                    <a:pt x="195479" y="156098"/>
                  </a:lnTo>
                  <a:lnTo>
                    <a:pt x="195479" y="68232"/>
                  </a:lnTo>
                  <a:cubicBezTo>
                    <a:pt x="195479" y="64271"/>
                    <a:pt x="191871" y="61030"/>
                    <a:pt x="187902" y="61030"/>
                  </a:cubicBezTo>
                  <a:lnTo>
                    <a:pt x="148936" y="61030"/>
                  </a:lnTo>
                  <a:close/>
                  <a:moveTo>
                    <a:pt x="120433" y="61030"/>
                  </a:moveTo>
                  <a:lnTo>
                    <a:pt x="120433" y="156098"/>
                  </a:lnTo>
                  <a:lnTo>
                    <a:pt x="140277" y="156098"/>
                  </a:lnTo>
                  <a:lnTo>
                    <a:pt x="140277" y="61030"/>
                  </a:lnTo>
                  <a:lnTo>
                    <a:pt x="120433" y="61030"/>
                  </a:lnTo>
                  <a:close/>
                  <a:moveTo>
                    <a:pt x="95538" y="61030"/>
                  </a:moveTo>
                  <a:cubicBezTo>
                    <a:pt x="91570" y="61030"/>
                    <a:pt x="88322" y="64271"/>
                    <a:pt x="88322" y="68232"/>
                  </a:cubicBezTo>
                  <a:lnTo>
                    <a:pt x="88322" y="156098"/>
                  </a:lnTo>
                  <a:lnTo>
                    <a:pt x="111413" y="156098"/>
                  </a:lnTo>
                  <a:lnTo>
                    <a:pt x="111413" y="61030"/>
                  </a:lnTo>
                  <a:lnTo>
                    <a:pt x="95538" y="61030"/>
                  </a:lnTo>
                  <a:close/>
                  <a:moveTo>
                    <a:pt x="95538" y="52388"/>
                  </a:moveTo>
                  <a:lnTo>
                    <a:pt x="187902" y="52388"/>
                  </a:lnTo>
                  <a:cubicBezTo>
                    <a:pt x="196922" y="52388"/>
                    <a:pt x="203777" y="59590"/>
                    <a:pt x="203777" y="68232"/>
                  </a:cubicBezTo>
                  <a:lnTo>
                    <a:pt x="203777" y="121528"/>
                  </a:lnTo>
                  <a:lnTo>
                    <a:pt x="211354" y="121528"/>
                  </a:lnTo>
                  <a:cubicBezTo>
                    <a:pt x="223260" y="121528"/>
                    <a:pt x="233001" y="131251"/>
                    <a:pt x="233001" y="143494"/>
                  </a:cubicBezTo>
                  <a:cubicBezTo>
                    <a:pt x="233001" y="155017"/>
                    <a:pt x="223260" y="164740"/>
                    <a:pt x="211354" y="164740"/>
                  </a:cubicBezTo>
                  <a:lnTo>
                    <a:pt x="72447" y="164740"/>
                  </a:lnTo>
                  <a:cubicBezTo>
                    <a:pt x="60541" y="164740"/>
                    <a:pt x="50800" y="155017"/>
                    <a:pt x="50800" y="143494"/>
                  </a:cubicBezTo>
                  <a:cubicBezTo>
                    <a:pt x="50800" y="131251"/>
                    <a:pt x="60541" y="121528"/>
                    <a:pt x="72447" y="121528"/>
                  </a:cubicBezTo>
                  <a:lnTo>
                    <a:pt x="79663" y="121528"/>
                  </a:lnTo>
                  <a:lnTo>
                    <a:pt x="79663" y="68232"/>
                  </a:lnTo>
                  <a:cubicBezTo>
                    <a:pt x="79663" y="59590"/>
                    <a:pt x="86879" y="52388"/>
                    <a:pt x="95538" y="52388"/>
                  </a:cubicBezTo>
                  <a:close/>
                  <a:moveTo>
                    <a:pt x="44626" y="8986"/>
                  </a:moveTo>
                  <a:cubicBezTo>
                    <a:pt x="37788" y="8986"/>
                    <a:pt x="31670" y="14737"/>
                    <a:pt x="31670" y="21925"/>
                  </a:cubicBezTo>
                  <a:lnTo>
                    <a:pt x="31670" y="190500"/>
                  </a:lnTo>
                  <a:lnTo>
                    <a:pt x="253720" y="190500"/>
                  </a:lnTo>
                  <a:lnTo>
                    <a:pt x="253720" y="21925"/>
                  </a:lnTo>
                  <a:cubicBezTo>
                    <a:pt x="253720" y="14737"/>
                    <a:pt x="247962" y="8986"/>
                    <a:pt x="240764" y="8986"/>
                  </a:cubicBezTo>
                  <a:lnTo>
                    <a:pt x="44626" y="8986"/>
                  </a:lnTo>
                  <a:close/>
                  <a:moveTo>
                    <a:pt x="44626" y="0"/>
                  </a:moveTo>
                  <a:lnTo>
                    <a:pt x="240764" y="0"/>
                  </a:lnTo>
                  <a:cubicBezTo>
                    <a:pt x="252641" y="0"/>
                    <a:pt x="262358" y="9704"/>
                    <a:pt x="262358" y="21925"/>
                  </a:cubicBezTo>
                  <a:lnTo>
                    <a:pt x="262358" y="193735"/>
                  </a:lnTo>
                  <a:lnTo>
                    <a:pt x="285030" y="244775"/>
                  </a:lnTo>
                  <a:cubicBezTo>
                    <a:pt x="285390" y="245134"/>
                    <a:pt x="285390" y="245853"/>
                    <a:pt x="285390" y="246572"/>
                  </a:cubicBezTo>
                  <a:lnTo>
                    <a:pt x="285390" y="263825"/>
                  </a:lnTo>
                  <a:cubicBezTo>
                    <a:pt x="285390" y="275686"/>
                    <a:pt x="275673" y="285391"/>
                    <a:pt x="263797" y="285391"/>
                  </a:cubicBezTo>
                  <a:lnTo>
                    <a:pt x="21593" y="285391"/>
                  </a:lnTo>
                  <a:cubicBezTo>
                    <a:pt x="9717" y="285391"/>
                    <a:pt x="0" y="275686"/>
                    <a:pt x="0" y="263825"/>
                  </a:cubicBezTo>
                  <a:lnTo>
                    <a:pt x="0" y="246572"/>
                  </a:lnTo>
                  <a:cubicBezTo>
                    <a:pt x="0" y="245853"/>
                    <a:pt x="0" y="245134"/>
                    <a:pt x="360" y="244775"/>
                  </a:cubicBezTo>
                  <a:lnTo>
                    <a:pt x="23032" y="193735"/>
                  </a:lnTo>
                  <a:lnTo>
                    <a:pt x="23032" y="21925"/>
                  </a:lnTo>
                  <a:cubicBezTo>
                    <a:pt x="23032" y="9704"/>
                    <a:pt x="32749" y="0"/>
                    <a:pt x="44626" y="0"/>
                  </a:cubicBezTo>
                  <a:close/>
                </a:path>
              </a:pathLst>
            </a:custGeom>
            <a:solidFill>
              <a:schemeClr val="bg1"/>
            </a:solidFill>
            <a:ln>
              <a:solidFill>
                <a:schemeClr val="accent1"/>
              </a:solidFill>
            </a:ln>
            <a:effectLst/>
          </p:spPr>
          <p:txBody>
            <a:bodyPr anchor="ctr"/>
            <a:lstStyle/>
            <a:p>
              <a:endParaRPr lang="en-US" dirty="0">
                <a:latin typeface="Lato Light" panose="020F0502020204030203" pitchFamily="34" charset="0"/>
              </a:endParaRPr>
            </a:p>
          </p:txBody>
        </p:sp>
      </p:grpSp>
    </p:spTree>
    <p:extLst>
      <p:ext uri="{BB962C8B-B14F-4D97-AF65-F5344CB8AC3E}">
        <p14:creationId xmlns:p14="http://schemas.microsoft.com/office/powerpoint/2010/main" val="2324022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wipe(left)">
                                      <p:cBhvr>
                                        <p:cTn id="7" dur="500"/>
                                        <p:tgtEl>
                                          <p:spTgt spid="28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90"/>
                                        </p:tgtEl>
                                        <p:attrNameLst>
                                          <p:attrName>style.visibility</p:attrName>
                                        </p:attrNameLst>
                                      </p:cBhvr>
                                      <p:to>
                                        <p:strVal val="visible"/>
                                      </p:to>
                                    </p:set>
                                    <p:animEffect transition="in" filter="wipe(left)">
                                      <p:cBhvr>
                                        <p:cTn id="16" dur="500"/>
                                        <p:tgtEl>
                                          <p:spTgt spid="29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91"/>
                                        </p:tgtEl>
                                        <p:attrNameLst>
                                          <p:attrName>style.visibility</p:attrName>
                                        </p:attrNameLst>
                                      </p:cBhvr>
                                      <p:to>
                                        <p:strVal val="visible"/>
                                      </p:to>
                                    </p:set>
                                    <p:animEffect transition="in" filter="fade">
                                      <p:cBhvr>
                                        <p:cTn id="20" dur="500"/>
                                        <p:tgtEl>
                                          <p:spTgt spid="29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fade">
                                      <p:cBhvr>
                                        <p:cTn id="24" dur="500"/>
                                        <p:tgtEl>
                                          <p:spTgt spid="292"/>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Effect transition="in" filter="fade">
                                      <p:cBhvr>
                                        <p:cTn id="28" dur="500"/>
                                        <p:tgtEl>
                                          <p:spTgt spid="29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94"/>
                                        </p:tgtEl>
                                        <p:attrNameLst>
                                          <p:attrName>style.visibility</p:attrName>
                                        </p:attrNameLst>
                                      </p:cBhvr>
                                      <p:to>
                                        <p:strVal val="visible"/>
                                      </p:to>
                                    </p:set>
                                    <p:animEffect transition="in" filter="fade">
                                      <p:cBhvr>
                                        <p:cTn id="32" dur="5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03275" y="1671402"/>
            <a:ext cx="4563205" cy="2758190"/>
          </a:xfrm>
          <a:prstGeom prst="rect">
            <a:avLst/>
          </a:prstGeom>
        </p:spPr>
        <p:txBody>
          <a:bodyPr lIns="0" tIns="0" rIns="0" bIns="0" anchor="b">
            <a:noAutofit/>
          </a:bodyPr>
          <a:lstStyle/>
          <a:p>
            <a:r>
              <a:rPr lang="en-GB" altLang="en-US" sz="5400" dirty="0">
                <a:solidFill>
                  <a:srgbClr val="391C66"/>
                </a:solidFill>
                <a:latin typeface="Aptos Display" panose="020B0004020202020204" pitchFamily="34" charset="0"/>
                <a:ea typeface="ヒラギノ角ゴ Pro W3"/>
              </a:rPr>
              <a:t>Budgeting for summer activities</a:t>
            </a:r>
          </a:p>
        </p:txBody>
      </p:sp>
    </p:spTree>
    <p:custDataLst>
      <p:tags r:id="rId1"/>
    </p:custDataLst>
    <p:extLst>
      <p:ext uri="{BB962C8B-B14F-4D97-AF65-F5344CB8AC3E}">
        <p14:creationId xmlns:p14="http://schemas.microsoft.com/office/powerpoint/2010/main" val="241075200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0FE193F-0825-9220-3E4B-E92C58E888AB}"/>
              </a:ext>
            </a:extLst>
          </p:cNvPr>
          <p:cNvSpPr>
            <a:spLocks noGrp="1"/>
          </p:cNvSpPr>
          <p:nvPr>
            <p:ph type="title"/>
          </p:nvPr>
        </p:nvSpPr>
        <p:spPr>
          <a:xfrm>
            <a:off x="705593" y="983102"/>
            <a:ext cx="8229600" cy="1143000"/>
          </a:xfrm>
        </p:spPr>
        <p:txBody>
          <a:bodyPr/>
          <a:lstStyle/>
          <a:p>
            <a:r>
              <a:rPr lang="en-GB" dirty="0"/>
              <a:t>Ideas for budgeting</a:t>
            </a:r>
          </a:p>
        </p:txBody>
      </p:sp>
      <p:cxnSp>
        <p:nvCxnSpPr>
          <p:cNvPr id="20" name="Straight Connector 19">
            <a:extLst>
              <a:ext uri="{FF2B5EF4-FFF2-40B4-BE49-F238E27FC236}">
                <a16:creationId xmlns:a16="http://schemas.microsoft.com/office/drawing/2014/main" id="{17C4ECF4-C15A-8655-9A2E-7E3313D6C1C5}"/>
              </a:ext>
            </a:extLst>
          </p:cNvPr>
          <p:cNvCxnSpPr>
            <a:cxnSpLocks/>
          </p:cNvCxnSpPr>
          <p:nvPr/>
        </p:nvCxnSpPr>
        <p:spPr>
          <a:xfrm>
            <a:off x="0" y="2126102"/>
            <a:ext cx="12192000" cy="0"/>
          </a:xfrm>
          <a:prstGeom prst="line">
            <a:avLst/>
          </a:prstGeom>
          <a:noFill/>
          <a:ln w="25400" cap="flat" cmpd="sng" algn="ctr">
            <a:solidFill>
              <a:srgbClr val="111111"/>
            </a:solidFill>
            <a:prstDash val="solid"/>
          </a:ln>
          <a:effectLst/>
        </p:spPr>
      </p:cxnSp>
      <p:grpSp>
        <p:nvGrpSpPr>
          <p:cNvPr id="50" name="Group 49">
            <a:extLst>
              <a:ext uri="{FF2B5EF4-FFF2-40B4-BE49-F238E27FC236}">
                <a16:creationId xmlns:a16="http://schemas.microsoft.com/office/drawing/2014/main" id="{5BD2E9DA-6CF1-E311-5914-160F68063770}"/>
              </a:ext>
            </a:extLst>
          </p:cNvPr>
          <p:cNvGrpSpPr/>
          <p:nvPr/>
        </p:nvGrpSpPr>
        <p:grpSpPr>
          <a:xfrm>
            <a:off x="7776479" y="2126409"/>
            <a:ext cx="2201559" cy="4124296"/>
            <a:chOff x="6800909" y="1722460"/>
            <a:chExt cx="2201559" cy="4124296"/>
          </a:xfrm>
        </p:grpSpPr>
        <p:grpSp>
          <p:nvGrpSpPr>
            <p:cNvPr id="33" name="Group 32">
              <a:extLst>
                <a:ext uri="{FF2B5EF4-FFF2-40B4-BE49-F238E27FC236}">
                  <a16:creationId xmlns:a16="http://schemas.microsoft.com/office/drawing/2014/main" id="{D8C4963E-B7A3-0F24-8791-CC7F3D408A7E}"/>
                </a:ext>
              </a:extLst>
            </p:cNvPr>
            <p:cNvGrpSpPr/>
            <p:nvPr/>
          </p:nvGrpSpPr>
          <p:grpSpPr>
            <a:xfrm>
              <a:off x="6800909" y="1722460"/>
              <a:ext cx="2201559" cy="4124296"/>
              <a:chOff x="6485241" y="1722460"/>
              <a:chExt cx="2201559" cy="4124296"/>
            </a:xfrm>
          </p:grpSpPr>
          <p:sp>
            <p:nvSpPr>
              <p:cNvPr id="26" name="Google Shape;54;p7">
                <a:extLst>
                  <a:ext uri="{FF2B5EF4-FFF2-40B4-BE49-F238E27FC236}">
                    <a16:creationId xmlns:a16="http://schemas.microsoft.com/office/drawing/2014/main" id="{DE8B3335-473E-E640-63BB-4A21C53BD55C}"/>
                  </a:ext>
                </a:extLst>
              </p:cNvPr>
              <p:cNvSpPr/>
              <p:nvPr/>
            </p:nvSpPr>
            <p:spPr>
              <a:xfrm>
                <a:off x="7502700" y="1722460"/>
                <a:ext cx="75600" cy="464400"/>
              </a:xfrm>
              <a:prstGeom prst="rect">
                <a:avLst/>
              </a:prstGeom>
              <a:solidFill>
                <a:schemeClr val="dk1"/>
              </a:solidFill>
              <a:ln>
                <a:noFill/>
              </a:ln>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15" name="Google Shape;73;p7">
                <a:extLst>
                  <a:ext uri="{FF2B5EF4-FFF2-40B4-BE49-F238E27FC236}">
                    <a16:creationId xmlns:a16="http://schemas.microsoft.com/office/drawing/2014/main" id="{1C6C7A3F-3322-9E8C-97FD-B429EC628293}"/>
                  </a:ext>
                </a:extLst>
              </p:cNvPr>
              <p:cNvSpPr/>
              <p:nvPr/>
            </p:nvSpPr>
            <p:spPr>
              <a:xfrm>
                <a:off x="6485241" y="3096924"/>
                <a:ext cx="2201559" cy="2749832"/>
              </a:xfrm>
              <a:custGeom>
                <a:avLst/>
                <a:gdLst/>
                <a:ahLst/>
                <a:cxnLst/>
                <a:rect l="l" t="t" r="r" b="b"/>
                <a:pathLst>
                  <a:path w="20585" h="21600" extrusionOk="0">
                    <a:moveTo>
                      <a:pt x="19489" y="7709"/>
                    </a:moveTo>
                    <a:cubicBezTo>
                      <a:pt x="18655" y="5894"/>
                      <a:pt x="17147" y="4357"/>
                      <a:pt x="16353" y="2525"/>
                    </a:cubicBezTo>
                    <a:cubicBezTo>
                      <a:pt x="16122" y="1976"/>
                      <a:pt x="15911" y="1427"/>
                      <a:pt x="15730" y="861"/>
                    </a:cubicBezTo>
                    <a:cubicBezTo>
                      <a:pt x="15569" y="355"/>
                      <a:pt x="15016" y="0"/>
                      <a:pt x="14393" y="0"/>
                    </a:cubicBezTo>
                    <a:lnTo>
                      <a:pt x="6191" y="0"/>
                    </a:lnTo>
                    <a:cubicBezTo>
                      <a:pt x="5558" y="0"/>
                      <a:pt x="5015" y="355"/>
                      <a:pt x="4854" y="861"/>
                    </a:cubicBezTo>
                    <a:cubicBezTo>
                      <a:pt x="4673" y="1419"/>
                      <a:pt x="4472" y="1976"/>
                      <a:pt x="4231" y="2525"/>
                    </a:cubicBezTo>
                    <a:cubicBezTo>
                      <a:pt x="3447" y="4357"/>
                      <a:pt x="1939" y="5894"/>
                      <a:pt x="1095" y="7709"/>
                    </a:cubicBezTo>
                    <a:cubicBezTo>
                      <a:pt x="-212" y="10530"/>
                      <a:pt x="-503" y="13916"/>
                      <a:pt x="1075" y="16711"/>
                    </a:cubicBezTo>
                    <a:cubicBezTo>
                      <a:pt x="2713" y="19607"/>
                      <a:pt x="6221" y="21600"/>
                      <a:pt x="10282" y="21600"/>
                    </a:cubicBezTo>
                    <a:cubicBezTo>
                      <a:pt x="14343" y="21600"/>
                      <a:pt x="17861" y="19599"/>
                      <a:pt x="19489" y="16711"/>
                    </a:cubicBezTo>
                    <a:cubicBezTo>
                      <a:pt x="21097" y="13916"/>
                      <a:pt x="20795" y="10530"/>
                      <a:pt x="19489" y="7709"/>
                    </a:cubicBezTo>
                    <a:close/>
                  </a:path>
                </a:pathLst>
              </a:custGeom>
              <a:solidFill>
                <a:schemeClr val="accent6">
                  <a:alpha val="74509"/>
                </a:schemeClr>
              </a:solidFill>
              <a:ln>
                <a:noFill/>
              </a:ln>
              <a:effectLst>
                <a:glow rad="101600">
                  <a:schemeClr val="accent6">
                    <a:satMod val="175000"/>
                    <a:alpha val="40000"/>
                  </a:schemeClr>
                </a:glow>
              </a:effectLst>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25" name="Google Shape;53;p7">
                <a:extLst>
                  <a:ext uri="{FF2B5EF4-FFF2-40B4-BE49-F238E27FC236}">
                    <a16:creationId xmlns:a16="http://schemas.microsoft.com/office/drawing/2014/main" id="{CE9A1ACB-85B3-AB7B-E8F0-BF6CB5FF48DA}"/>
                  </a:ext>
                </a:extLst>
              </p:cNvPr>
              <p:cNvSpPr/>
              <p:nvPr/>
            </p:nvSpPr>
            <p:spPr>
              <a:xfrm>
                <a:off x="6925695" y="2174201"/>
                <a:ext cx="1284437" cy="1029573"/>
              </a:xfrm>
              <a:custGeom>
                <a:avLst/>
                <a:gdLst/>
                <a:ahLst/>
                <a:cxnLst/>
                <a:rect l="l" t="t" r="r" b="b"/>
                <a:pathLst>
                  <a:path w="21270" h="21600" extrusionOk="0">
                    <a:moveTo>
                      <a:pt x="19882" y="10204"/>
                    </a:moveTo>
                    <a:lnTo>
                      <a:pt x="910" y="13155"/>
                    </a:lnTo>
                    <a:cubicBezTo>
                      <a:pt x="1145" y="11747"/>
                      <a:pt x="1402" y="10340"/>
                      <a:pt x="1658" y="8959"/>
                    </a:cubicBezTo>
                    <a:lnTo>
                      <a:pt x="19156" y="6253"/>
                    </a:lnTo>
                    <a:cubicBezTo>
                      <a:pt x="19327" y="6740"/>
                      <a:pt x="19434" y="7308"/>
                      <a:pt x="19434" y="7877"/>
                    </a:cubicBezTo>
                    <a:cubicBezTo>
                      <a:pt x="19583" y="8608"/>
                      <a:pt x="19733" y="9392"/>
                      <a:pt x="19882" y="10204"/>
                    </a:cubicBezTo>
                    <a:close/>
                    <a:moveTo>
                      <a:pt x="16208" y="3005"/>
                    </a:moveTo>
                    <a:lnTo>
                      <a:pt x="15695" y="3005"/>
                    </a:lnTo>
                    <a:cubicBezTo>
                      <a:pt x="15118" y="3005"/>
                      <a:pt x="14627" y="2490"/>
                      <a:pt x="14477" y="1786"/>
                    </a:cubicBezTo>
                    <a:lnTo>
                      <a:pt x="14477" y="1786"/>
                    </a:lnTo>
                    <a:cubicBezTo>
                      <a:pt x="14477" y="812"/>
                      <a:pt x="13857" y="0"/>
                      <a:pt x="13067" y="0"/>
                    </a:cubicBezTo>
                    <a:lnTo>
                      <a:pt x="10631" y="0"/>
                    </a:lnTo>
                    <a:lnTo>
                      <a:pt x="8196" y="0"/>
                    </a:lnTo>
                    <a:cubicBezTo>
                      <a:pt x="7427" y="0"/>
                      <a:pt x="6786" y="785"/>
                      <a:pt x="6786" y="1786"/>
                    </a:cubicBezTo>
                    <a:cubicBezTo>
                      <a:pt x="6786" y="1786"/>
                      <a:pt x="6786" y="1786"/>
                      <a:pt x="6786" y="1786"/>
                    </a:cubicBezTo>
                    <a:cubicBezTo>
                      <a:pt x="6657" y="2490"/>
                      <a:pt x="6145" y="3005"/>
                      <a:pt x="5568" y="3005"/>
                    </a:cubicBezTo>
                    <a:lnTo>
                      <a:pt x="5055" y="3005"/>
                    </a:lnTo>
                    <a:cubicBezTo>
                      <a:pt x="3282" y="3005"/>
                      <a:pt x="1829" y="4818"/>
                      <a:pt x="1829" y="7092"/>
                    </a:cubicBezTo>
                    <a:cubicBezTo>
                      <a:pt x="1765" y="7444"/>
                      <a:pt x="1701" y="7823"/>
                      <a:pt x="1637" y="8174"/>
                    </a:cubicBezTo>
                    <a:lnTo>
                      <a:pt x="19135" y="5468"/>
                    </a:lnTo>
                    <a:cubicBezTo>
                      <a:pt x="18665" y="4006"/>
                      <a:pt x="17532" y="3005"/>
                      <a:pt x="16208" y="3005"/>
                    </a:cubicBezTo>
                    <a:close/>
                    <a:moveTo>
                      <a:pt x="20566" y="15699"/>
                    </a:moveTo>
                    <a:lnTo>
                      <a:pt x="162" y="18866"/>
                    </a:lnTo>
                    <a:cubicBezTo>
                      <a:pt x="120" y="19083"/>
                      <a:pt x="77" y="19299"/>
                      <a:pt x="34" y="19516"/>
                    </a:cubicBezTo>
                    <a:cubicBezTo>
                      <a:pt x="-158" y="20598"/>
                      <a:pt x="483" y="21600"/>
                      <a:pt x="1338" y="21600"/>
                    </a:cubicBezTo>
                    <a:lnTo>
                      <a:pt x="19925" y="21600"/>
                    </a:lnTo>
                    <a:cubicBezTo>
                      <a:pt x="20801" y="21600"/>
                      <a:pt x="21442" y="20571"/>
                      <a:pt x="21228" y="19516"/>
                    </a:cubicBezTo>
                    <a:cubicBezTo>
                      <a:pt x="21015" y="18244"/>
                      <a:pt x="20801" y="16971"/>
                      <a:pt x="20566" y="15699"/>
                    </a:cubicBezTo>
                    <a:close/>
                    <a:moveTo>
                      <a:pt x="19882" y="10962"/>
                    </a:moveTo>
                    <a:lnTo>
                      <a:pt x="910" y="13913"/>
                    </a:lnTo>
                    <a:cubicBezTo>
                      <a:pt x="675" y="15320"/>
                      <a:pt x="419" y="16728"/>
                      <a:pt x="162" y="18108"/>
                    </a:cubicBezTo>
                    <a:lnTo>
                      <a:pt x="20566" y="14941"/>
                    </a:lnTo>
                    <a:cubicBezTo>
                      <a:pt x="20352" y="13615"/>
                      <a:pt x="20117" y="12289"/>
                      <a:pt x="19882" y="10962"/>
                    </a:cubicBezTo>
                    <a:close/>
                  </a:path>
                </a:pathLst>
              </a:custGeom>
              <a:solidFill>
                <a:srgbClr val="A5A5A5"/>
              </a:solidFill>
              <a:ln>
                <a:noFill/>
              </a:ln>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grpSp>
        <p:sp>
          <p:nvSpPr>
            <p:cNvPr id="38" name="TextBox 37">
              <a:extLst>
                <a:ext uri="{FF2B5EF4-FFF2-40B4-BE49-F238E27FC236}">
                  <a16:creationId xmlns:a16="http://schemas.microsoft.com/office/drawing/2014/main" id="{73843BCE-6260-ADEA-D16A-392039F7CB89}"/>
                </a:ext>
              </a:extLst>
            </p:cNvPr>
            <p:cNvSpPr txBox="1"/>
            <p:nvPr/>
          </p:nvSpPr>
          <p:spPr>
            <a:xfrm>
              <a:off x="6853197" y="3877192"/>
              <a:ext cx="2060767" cy="1200329"/>
            </a:xfrm>
            <a:prstGeom prst="rect">
              <a:avLst/>
            </a:prstGeom>
            <a:noFill/>
          </p:spPr>
          <p:txBody>
            <a:bodyPr wrap="square">
              <a:spAutoFit/>
            </a:bodyPr>
            <a:lstStyle/>
            <a:p>
              <a:pPr algn="ctr"/>
              <a:r>
                <a:rPr lang="en-GB" dirty="0">
                  <a:solidFill>
                    <a:schemeClr val="bg1"/>
                  </a:solidFill>
                  <a:ea typeface="ヒラギノ角ゴ Pro W3" charset="-128"/>
                  <a:cs typeface="Arial" pitchFamily="34" charset="0"/>
                </a:rPr>
                <a:t>Allocate your monthly budget for different expenses into categories </a:t>
              </a:r>
            </a:p>
          </p:txBody>
        </p:sp>
        <p:sp>
          <p:nvSpPr>
            <p:cNvPr id="39" name="TextBox 38">
              <a:extLst>
                <a:ext uri="{FF2B5EF4-FFF2-40B4-BE49-F238E27FC236}">
                  <a16:creationId xmlns:a16="http://schemas.microsoft.com/office/drawing/2014/main" id="{60353E7E-24B3-C48D-6AE1-4E0263A26FDB}"/>
                </a:ext>
              </a:extLst>
            </p:cNvPr>
            <p:cNvSpPr txBox="1"/>
            <p:nvPr/>
          </p:nvSpPr>
          <p:spPr>
            <a:xfrm>
              <a:off x="6826031" y="3193123"/>
              <a:ext cx="2060767" cy="646331"/>
            </a:xfrm>
            <a:prstGeom prst="rect">
              <a:avLst/>
            </a:prstGeom>
            <a:noFill/>
          </p:spPr>
          <p:txBody>
            <a:bodyPr wrap="square">
              <a:spAutoFit/>
            </a:bodyPr>
            <a:lstStyle/>
            <a:p>
              <a:pPr algn="ctr"/>
              <a:r>
                <a:rPr lang="en-GB" b="1" dirty="0">
                  <a:solidFill>
                    <a:schemeClr val="bg1"/>
                  </a:solidFill>
                  <a:ea typeface="ヒラギノ角ゴ Pro W3" charset="-128"/>
                  <a:cs typeface="Arial" pitchFamily="34" charset="0"/>
                </a:rPr>
                <a:t>Cash</a:t>
              </a:r>
            </a:p>
            <a:p>
              <a:pPr algn="ctr"/>
              <a:r>
                <a:rPr lang="en-GB" b="1" dirty="0">
                  <a:solidFill>
                    <a:schemeClr val="bg1"/>
                  </a:solidFill>
                  <a:ea typeface="ヒラギノ角ゴ Pro W3" charset="-128"/>
                  <a:cs typeface="Arial" pitchFamily="34" charset="0"/>
                </a:rPr>
                <a:t> stuffing</a:t>
              </a:r>
            </a:p>
          </p:txBody>
        </p:sp>
      </p:grpSp>
      <p:grpSp>
        <p:nvGrpSpPr>
          <p:cNvPr id="49" name="Group 48">
            <a:extLst>
              <a:ext uri="{FF2B5EF4-FFF2-40B4-BE49-F238E27FC236}">
                <a16:creationId xmlns:a16="http://schemas.microsoft.com/office/drawing/2014/main" id="{C4111354-FDC7-2D75-CD19-29BDEF042407}"/>
              </a:ext>
            </a:extLst>
          </p:cNvPr>
          <p:cNvGrpSpPr/>
          <p:nvPr/>
        </p:nvGrpSpPr>
        <p:grpSpPr>
          <a:xfrm>
            <a:off x="4995533" y="2126410"/>
            <a:ext cx="2201138" cy="4115896"/>
            <a:chOff x="4574441" y="1722461"/>
            <a:chExt cx="2201138" cy="4115896"/>
          </a:xfrm>
        </p:grpSpPr>
        <p:grpSp>
          <p:nvGrpSpPr>
            <p:cNvPr id="32" name="Group 31">
              <a:extLst>
                <a:ext uri="{FF2B5EF4-FFF2-40B4-BE49-F238E27FC236}">
                  <a16:creationId xmlns:a16="http://schemas.microsoft.com/office/drawing/2014/main" id="{D2A21185-BDDF-A49B-5FDD-32AB03A3E234}"/>
                </a:ext>
              </a:extLst>
            </p:cNvPr>
            <p:cNvGrpSpPr/>
            <p:nvPr/>
          </p:nvGrpSpPr>
          <p:grpSpPr>
            <a:xfrm>
              <a:off x="4574441" y="1722461"/>
              <a:ext cx="2201138" cy="4115896"/>
              <a:chOff x="4406132" y="1722461"/>
              <a:chExt cx="2201138" cy="4115896"/>
            </a:xfrm>
          </p:grpSpPr>
          <p:sp>
            <p:nvSpPr>
              <p:cNvPr id="24" name="Google Shape;54;p7">
                <a:extLst>
                  <a:ext uri="{FF2B5EF4-FFF2-40B4-BE49-F238E27FC236}">
                    <a16:creationId xmlns:a16="http://schemas.microsoft.com/office/drawing/2014/main" id="{12D76D34-A479-3F51-13E7-E21181E3FB71}"/>
                  </a:ext>
                </a:extLst>
              </p:cNvPr>
              <p:cNvSpPr/>
              <p:nvPr/>
            </p:nvSpPr>
            <p:spPr>
              <a:xfrm>
                <a:off x="5474558" y="1722461"/>
                <a:ext cx="76095" cy="464433"/>
              </a:xfrm>
              <a:prstGeom prst="rect">
                <a:avLst/>
              </a:prstGeom>
              <a:solidFill>
                <a:schemeClr val="dk1"/>
              </a:solidFill>
              <a:ln>
                <a:noFill/>
              </a:ln>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11" name="Google Shape;66;p7">
                <a:extLst>
                  <a:ext uri="{FF2B5EF4-FFF2-40B4-BE49-F238E27FC236}">
                    <a16:creationId xmlns:a16="http://schemas.microsoft.com/office/drawing/2014/main" id="{7D5C6A95-3B8A-FC66-01C2-C8CF32C724D4}"/>
                  </a:ext>
                </a:extLst>
              </p:cNvPr>
              <p:cNvSpPr/>
              <p:nvPr/>
            </p:nvSpPr>
            <p:spPr>
              <a:xfrm>
                <a:off x="4406132" y="3088525"/>
                <a:ext cx="2201138" cy="2749832"/>
              </a:xfrm>
              <a:custGeom>
                <a:avLst/>
                <a:gdLst/>
                <a:ahLst/>
                <a:cxnLst/>
                <a:rect l="l" t="t" r="r" b="b"/>
                <a:pathLst>
                  <a:path w="20590" h="21600" extrusionOk="0">
                    <a:moveTo>
                      <a:pt x="19498" y="7709"/>
                    </a:moveTo>
                    <a:cubicBezTo>
                      <a:pt x="18663" y="5894"/>
                      <a:pt x="17155" y="4357"/>
                      <a:pt x="16361" y="2525"/>
                    </a:cubicBezTo>
                    <a:cubicBezTo>
                      <a:pt x="16129" y="1976"/>
                      <a:pt x="15918" y="1427"/>
                      <a:pt x="15737" y="861"/>
                    </a:cubicBezTo>
                    <a:cubicBezTo>
                      <a:pt x="15576" y="355"/>
                      <a:pt x="15023" y="0"/>
                      <a:pt x="14400" y="0"/>
                    </a:cubicBezTo>
                    <a:lnTo>
                      <a:pt x="6194" y="0"/>
                    </a:lnTo>
                    <a:cubicBezTo>
                      <a:pt x="5561" y="0"/>
                      <a:pt x="5018" y="355"/>
                      <a:pt x="4857" y="861"/>
                    </a:cubicBezTo>
                    <a:cubicBezTo>
                      <a:pt x="4676" y="1419"/>
                      <a:pt x="4475" y="1976"/>
                      <a:pt x="4233" y="2525"/>
                    </a:cubicBezTo>
                    <a:cubicBezTo>
                      <a:pt x="3449" y="4357"/>
                      <a:pt x="1941" y="5894"/>
                      <a:pt x="1096" y="7709"/>
                    </a:cubicBezTo>
                    <a:cubicBezTo>
                      <a:pt x="-211" y="10530"/>
                      <a:pt x="-503" y="13916"/>
                      <a:pt x="1076" y="16711"/>
                    </a:cubicBezTo>
                    <a:cubicBezTo>
                      <a:pt x="2715" y="19607"/>
                      <a:pt x="6224" y="21600"/>
                      <a:pt x="10287" y="21600"/>
                    </a:cubicBezTo>
                    <a:cubicBezTo>
                      <a:pt x="14350" y="21600"/>
                      <a:pt x="17869" y="19599"/>
                      <a:pt x="19498" y="16711"/>
                    </a:cubicBezTo>
                    <a:cubicBezTo>
                      <a:pt x="21097" y="13916"/>
                      <a:pt x="20805" y="10530"/>
                      <a:pt x="19498" y="7709"/>
                    </a:cubicBezTo>
                    <a:close/>
                  </a:path>
                </a:pathLst>
              </a:custGeom>
              <a:solidFill>
                <a:schemeClr val="accent2">
                  <a:alpha val="74509"/>
                </a:schemeClr>
              </a:solidFill>
              <a:ln>
                <a:noFill/>
              </a:ln>
              <a:effectLst>
                <a:glow rad="101600">
                  <a:schemeClr val="accent2">
                    <a:satMod val="175000"/>
                    <a:alpha val="40000"/>
                  </a:schemeClr>
                </a:glow>
              </a:effectLst>
            </p:spPr>
            <p:txBody>
              <a:bodyPr spcFirstLastPara="1" wrap="square" lIns="28575" tIns="28575" rIns="28575" bIns="28575" anchor="ctr" anchorCtr="0">
                <a:noAutofit/>
              </a:bodyPr>
              <a:lstStyle/>
              <a:p>
                <a:endParaRPr sz="1350" dirty="0">
                  <a:solidFill>
                    <a:schemeClr val="dk1"/>
                  </a:solidFill>
                  <a:latin typeface="Calibri"/>
                  <a:ea typeface="Calibri"/>
                  <a:cs typeface="Calibri"/>
                  <a:sym typeface="Calibri"/>
                </a:endParaRPr>
              </a:p>
            </p:txBody>
          </p:sp>
          <p:sp>
            <p:nvSpPr>
              <p:cNvPr id="23" name="Google Shape;53;p7">
                <a:extLst>
                  <a:ext uri="{FF2B5EF4-FFF2-40B4-BE49-F238E27FC236}">
                    <a16:creationId xmlns:a16="http://schemas.microsoft.com/office/drawing/2014/main" id="{18C14D39-C431-C291-2832-6849F873E5A1}"/>
                  </a:ext>
                </a:extLst>
              </p:cNvPr>
              <p:cNvSpPr/>
              <p:nvPr/>
            </p:nvSpPr>
            <p:spPr>
              <a:xfrm>
                <a:off x="4897553" y="2158260"/>
                <a:ext cx="1284437" cy="1029573"/>
              </a:xfrm>
              <a:custGeom>
                <a:avLst/>
                <a:gdLst/>
                <a:ahLst/>
                <a:cxnLst/>
                <a:rect l="l" t="t" r="r" b="b"/>
                <a:pathLst>
                  <a:path w="21270" h="21600" extrusionOk="0">
                    <a:moveTo>
                      <a:pt x="19882" y="10204"/>
                    </a:moveTo>
                    <a:lnTo>
                      <a:pt x="910" y="13155"/>
                    </a:lnTo>
                    <a:cubicBezTo>
                      <a:pt x="1145" y="11747"/>
                      <a:pt x="1402" y="10340"/>
                      <a:pt x="1658" y="8959"/>
                    </a:cubicBezTo>
                    <a:lnTo>
                      <a:pt x="19156" y="6253"/>
                    </a:lnTo>
                    <a:cubicBezTo>
                      <a:pt x="19327" y="6740"/>
                      <a:pt x="19434" y="7308"/>
                      <a:pt x="19434" y="7877"/>
                    </a:cubicBezTo>
                    <a:cubicBezTo>
                      <a:pt x="19583" y="8608"/>
                      <a:pt x="19733" y="9392"/>
                      <a:pt x="19882" y="10204"/>
                    </a:cubicBezTo>
                    <a:close/>
                    <a:moveTo>
                      <a:pt x="16208" y="3005"/>
                    </a:moveTo>
                    <a:lnTo>
                      <a:pt x="15695" y="3005"/>
                    </a:lnTo>
                    <a:cubicBezTo>
                      <a:pt x="15118" y="3005"/>
                      <a:pt x="14627" y="2490"/>
                      <a:pt x="14477" y="1786"/>
                    </a:cubicBezTo>
                    <a:lnTo>
                      <a:pt x="14477" y="1786"/>
                    </a:lnTo>
                    <a:cubicBezTo>
                      <a:pt x="14477" y="812"/>
                      <a:pt x="13857" y="0"/>
                      <a:pt x="13067" y="0"/>
                    </a:cubicBezTo>
                    <a:lnTo>
                      <a:pt x="10631" y="0"/>
                    </a:lnTo>
                    <a:lnTo>
                      <a:pt x="8196" y="0"/>
                    </a:lnTo>
                    <a:cubicBezTo>
                      <a:pt x="7427" y="0"/>
                      <a:pt x="6786" y="785"/>
                      <a:pt x="6786" y="1786"/>
                    </a:cubicBezTo>
                    <a:cubicBezTo>
                      <a:pt x="6786" y="1786"/>
                      <a:pt x="6786" y="1786"/>
                      <a:pt x="6786" y="1786"/>
                    </a:cubicBezTo>
                    <a:cubicBezTo>
                      <a:pt x="6657" y="2490"/>
                      <a:pt x="6145" y="3005"/>
                      <a:pt x="5568" y="3005"/>
                    </a:cubicBezTo>
                    <a:lnTo>
                      <a:pt x="5055" y="3005"/>
                    </a:lnTo>
                    <a:cubicBezTo>
                      <a:pt x="3282" y="3005"/>
                      <a:pt x="1829" y="4818"/>
                      <a:pt x="1829" y="7092"/>
                    </a:cubicBezTo>
                    <a:cubicBezTo>
                      <a:pt x="1765" y="7444"/>
                      <a:pt x="1701" y="7823"/>
                      <a:pt x="1637" y="8174"/>
                    </a:cubicBezTo>
                    <a:lnTo>
                      <a:pt x="19135" y="5468"/>
                    </a:lnTo>
                    <a:cubicBezTo>
                      <a:pt x="18665" y="4006"/>
                      <a:pt x="17532" y="3005"/>
                      <a:pt x="16208" y="3005"/>
                    </a:cubicBezTo>
                    <a:close/>
                    <a:moveTo>
                      <a:pt x="20566" y="15699"/>
                    </a:moveTo>
                    <a:lnTo>
                      <a:pt x="162" y="18866"/>
                    </a:lnTo>
                    <a:cubicBezTo>
                      <a:pt x="120" y="19083"/>
                      <a:pt x="77" y="19299"/>
                      <a:pt x="34" y="19516"/>
                    </a:cubicBezTo>
                    <a:cubicBezTo>
                      <a:pt x="-158" y="20598"/>
                      <a:pt x="483" y="21600"/>
                      <a:pt x="1338" y="21600"/>
                    </a:cubicBezTo>
                    <a:lnTo>
                      <a:pt x="19925" y="21600"/>
                    </a:lnTo>
                    <a:cubicBezTo>
                      <a:pt x="20801" y="21600"/>
                      <a:pt x="21442" y="20571"/>
                      <a:pt x="21228" y="19516"/>
                    </a:cubicBezTo>
                    <a:cubicBezTo>
                      <a:pt x="21015" y="18244"/>
                      <a:pt x="20801" y="16971"/>
                      <a:pt x="20566" y="15699"/>
                    </a:cubicBezTo>
                    <a:close/>
                    <a:moveTo>
                      <a:pt x="19882" y="10962"/>
                    </a:moveTo>
                    <a:lnTo>
                      <a:pt x="910" y="13913"/>
                    </a:lnTo>
                    <a:cubicBezTo>
                      <a:pt x="675" y="15320"/>
                      <a:pt x="419" y="16728"/>
                      <a:pt x="162" y="18108"/>
                    </a:cubicBezTo>
                    <a:lnTo>
                      <a:pt x="20566" y="14941"/>
                    </a:lnTo>
                    <a:cubicBezTo>
                      <a:pt x="20352" y="13615"/>
                      <a:pt x="20117" y="12289"/>
                      <a:pt x="19882" y="10962"/>
                    </a:cubicBezTo>
                    <a:close/>
                  </a:path>
                </a:pathLst>
              </a:custGeom>
              <a:solidFill>
                <a:srgbClr val="A5A5A5"/>
              </a:solidFill>
              <a:ln>
                <a:noFill/>
              </a:ln>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grpSp>
        <p:sp>
          <p:nvSpPr>
            <p:cNvPr id="40" name="TextBox 39">
              <a:extLst>
                <a:ext uri="{FF2B5EF4-FFF2-40B4-BE49-F238E27FC236}">
                  <a16:creationId xmlns:a16="http://schemas.microsoft.com/office/drawing/2014/main" id="{0A2C1878-30B9-4620-85D5-E837B2A783DC}"/>
                </a:ext>
              </a:extLst>
            </p:cNvPr>
            <p:cNvSpPr txBox="1"/>
            <p:nvPr/>
          </p:nvSpPr>
          <p:spPr>
            <a:xfrm>
              <a:off x="4638575" y="3148755"/>
              <a:ext cx="2060767" cy="646331"/>
            </a:xfrm>
            <a:prstGeom prst="rect">
              <a:avLst/>
            </a:prstGeom>
            <a:noFill/>
          </p:spPr>
          <p:txBody>
            <a:bodyPr wrap="square">
              <a:spAutoFit/>
            </a:bodyPr>
            <a:lstStyle/>
            <a:p>
              <a:pPr algn="ctr"/>
              <a:r>
                <a:rPr lang="en-GB" b="1" dirty="0">
                  <a:solidFill>
                    <a:schemeClr val="bg1"/>
                  </a:solidFill>
                  <a:ea typeface="ヒラギノ角ゴ Pro W3" charset="-128"/>
                  <a:cs typeface="Arial" pitchFamily="34" charset="0"/>
                </a:rPr>
                <a:t>Zero</a:t>
              </a:r>
            </a:p>
            <a:p>
              <a:pPr algn="ctr"/>
              <a:r>
                <a:rPr lang="en-GB" b="1" dirty="0">
                  <a:solidFill>
                    <a:schemeClr val="bg1"/>
                  </a:solidFill>
                  <a:ea typeface="ヒラギノ角ゴ Pro W3" charset="-128"/>
                  <a:cs typeface="Arial" pitchFamily="34" charset="0"/>
                </a:rPr>
                <a:t>Based</a:t>
              </a:r>
            </a:p>
          </p:txBody>
        </p:sp>
        <p:sp>
          <p:nvSpPr>
            <p:cNvPr id="42" name="TextBox 41">
              <a:extLst>
                <a:ext uri="{FF2B5EF4-FFF2-40B4-BE49-F238E27FC236}">
                  <a16:creationId xmlns:a16="http://schemas.microsoft.com/office/drawing/2014/main" id="{D29922DB-3AD8-6CFF-3FF6-4233376DE267}"/>
                </a:ext>
              </a:extLst>
            </p:cNvPr>
            <p:cNvSpPr txBox="1"/>
            <p:nvPr/>
          </p:nvSpPr>
          <p:spPr>
            <a:xfrm>
              <a:off x="4612483" y="4228291"/>
              <a:ext cx="2060767" cy="646331"/>
            </a:xfrm>
            <a:prstGeom prst="rect">
              <a:avLst/>
            </a:prstGeom>
            <a:noFill/>
          </p:spPr>
          <p:txBody>
            <a:bodyPr wrap="square">
              <a:spAutoFit/>
            </a:bodyPr>
            <a:lstStyle/>
            <a:p>
              <a:pPr algn="ctr"/>
              <a:r>
                <a:rPr lang="en-GB" dirty="0">
                  <a:solidFill>
                    <a:schemeClr val="bg1"/>
                  </a:solidFill>
                  <a:ea typeface="ヒラギノ角ゴ Pro W3" charset="-128"/>
                  <a:cs typeface="Arial" pitchFamily="34" charset="0"/>
                </a:rPr>
                <a:t>Put every penny to work</a:t>
              </a:r>
            </a:p>
          </p:txBody>
        </p:sp>
      </p:grpSp>
      <p:grpSp>
        <p:nvGrpSpPr>
          <p:cNvPr id="47" name="Group 46">
            <a:extLst>
              <a:ext uri="{FF2B5EF4-FFF2-40B4-BE49-F238E27FC236}">
                <a16:creationId xmlns:a16="http://schemas.microsoft.com/office/drawing/2014/main" id="{C0F61A81-E24B-0082-C831-75142130B65E}"/>
              </a:ext>
            </a:extLst>
          </p:cNvPr>
          <p:cNvGrpSpPr/>
          <p:nvPr/>
        </p:nvGrpSpPr>
        <p:grpSpPr>
          <a:xfrm>
            <a:off x="2303631" y="2126412"/>
            <a:ext cx="2260043" cy="4115895"/>
            <a:chOff x="121507" y="1722462"/>
            <a:chExt cx="2260043" cy="4115895"/>
          </a:xfrm>
          <a:effectLst>
            <a:glow rad="63500">
              <a:schemeClr val="accent5">
                <a:satMod val="175000"/>
                <a:alpha val="40000"/>
              </a:schemeClr>
            </a:glow>
          </a:effectLst>
        </p:grpSpPr>
        <p:grpSp>
          <p:nvGrpSpPr>
            <p:cNvPr id="30" name="Group 29">
              <a:extLst>
                <a:ext uri="{FF2B5EF4-FFF2-40B4-BE49-F238E27FC236}">
                  <a16:creationId xmlns:a16="http://schemas.microsoft.com/office/drawing/2014/main" id="{F3B96007-3B73-9B71-181D-BA6811B3957E}"/>
                </a:ext>
              </a:extLst>
            </p:cNvPr>
            <p:cNvGrpSpPr/>
            <p:nvPr/>
          </p:nvGrpSpPr>
          <p:grpSpPr>
            <a:xfrm>
              <a:off x="121507" y="1722462"/>
              <a:ext cx="2201138" cy="4115895"/>
              <a:chOff x="371540" y="1722462"/>
              <a:chExt cx="2201138" cy="4115895"/>
            </a:xfrm>
          </p:grpSpPr>
          <p:sp>
            <p:nvSpPr>
              <p:cNvPr id="5" name="Google Shape;54;p7">
                <a:extLst>
                  <a:ext uri="{FF2B5EF4-FFF2-40B4-BE49-F238E27FC236}">
                    <a16:creationId xmlns:a16="http://schemas.microsoft.com/office/drawing/2014/main" id="{D2D86BBA-942D-9E25-F13A-33A7BF3EDB05}"/>
                  </a:ext>
                </a:extLst>
              </p:cNvPr>
              <p:cNvSpPr/>
              <p:nvPr/>
            </p:nvSpPr>
            <p:spPr>
              <a:xfrm>
                <a:off x="1426274" y="1722462"/>
                <a:ext cx="102560" cy="480373"/>
              </a:xfrm>
              <a:prstGeom prst="rect">
                <a:avLst/>
              </a:prstGeom>
              <a:solidFill>
                <a:schemeClr val="dk1"/>
              </a:solidFill>
              <a:ln>
                <a:noFill/>
              </a:ln>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sp>
            <p:nvSpPr>
              <p:cNvPr id="3" name="Google Shape;52;p7">
                <a:extLst>
                  <a:ext uri="{FF2B5EF4-FFF2-40B4-BE49-F238E27FC236}">
                    <a16:creationId xmlns:a16="http://schemas.microsoft.com/office/drawing/2014/main" id="{1E24460C-1730-13BC-8548-7005BD5ABC8F}"/>
                  </a:ext>
                </a:extLst>
              </p:cNvPr>
              <p:cNvSpPr/>
              <p:nvPr/>
            </p:nvSpPr>
            <p:spPr>
              <a:xfrm>
                <a:off x="371540" y="3088525"/>
                <a:ext cx="2201138" cy="2749832"/>
              </a:xfrm>
              <a:custGeom>
                <a:avLst/>
                <a:gdLst/>
                <a:ahLst/>
                <a:cxnLst/>
                <a:rect l="l" t="t" r="r" b="b"/>
                <a:pathLst>
                  <a:path w="20590" h="21600" extrusionOk="0">
                    <a:moveTo>
                      <a:pt x="19498" y="7709"/>
                    </a:moveTo>
                    <a:cubicBezTo>
                      <a:pt x="18663" y="5894"/>
                      <a:pt x="17155" y="4357"/>
                      <a:pt x="16361" y="2525"/>
                    </a:cubicBezTo>
                    <a:cubicBezTo>
                      <a:pt x="16129" y="1976"/>
                      <a:pt x="15918" y="1427"/>
                      <a:pt x="15737" y="861"/>
                    </a:cubicBezTo>
                    <a:cubicBezTo>
                      <a:pt x="15576" y="355"/>
                      <a:pt x="15023" y="0"/>
                      <a:pt x="14400" y="0"/>
                    </a:cubicBezTo>
                    <a:lnTo>
                      <a:pt x="6194" y="0"/>
                    </a:lnTo>
                    <a:cubicBezTo>
                      <a:pt x="5561" y="0"/>
                      <a:pt x="5018" y="355"/>
                      <a:pt x="4857" y="861"/>
                    </a:cubicBezTo>
                    <a:cubicBezTo>
                      <a:pt x="4676" y="1419"/>
                      <a:pt x="4475" y="1976"/>
                      <a:pt x="4233" y="2525"/>
                    </a:cubicBezTo>
                    <a:cubicBezTo>
                      <a:pt x="3449" y="4357"/>
                      <a:pt x="1941" y="5894"/>
                      <a:pt x="1096" y="7709"/>
                    </a:cubicBezTo>
                    <a:cubicBezTo>
                      <a:pt x="-211" y="10530"/>
                      <a:pt x="-503" y="13916"/>
                      <a:pt x="1076" y="16711"/>
                    </a:cubicBezTo>
                    <a:cubicBezTo>
                      <a:pt x="2715" y="19607"/>
                      <a:pt x="6224" y="21600"/>
                      <a:pt x="10287" y="21600"/>
                    </a:cubicBezTo>
                    <a:cubicBezTo>
                      <a:pt x="14350" y="21600"/>
                      <a:pt x="17869" y="19599"/>
                      <a:pt x="19498" y="16711"/>
                    </a:cubicBezTo>
                    <a:cubicBezTo>
                      <a:pt x="21097" y="13916"/>
                      <a:pt x="20805" y="10530"/>
                      <a:pt x="19498" y="7709"/>
                    </a:cubicBezTo>
                    <a:close/>
                  </a:path>
                </a:pathLst>
              </a:custGeom>
              <a:solidFill>
                <a:schemeClr val="accent5">
                  <a:alpha val="74509"/>
                </a:schemeClr>
              </a:solidFill>
              <a:ln>
                <a:noFill/>
              </a:ln>
              <a:effectLst>
                <a:glow rad="63500">
                  <a:schemeClr val="accent3">
                    <a:satMod val="175000"/>
                    <a:alpha val="40000"/>
                  </a:schemeClr>
                </a:glow>
              </a:effectLst>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sp>
            <p:nvSpPr>
              <p:cNvPr id="4" name="Google Shape;53;p7">
                <a:extLst>
                  <a:ext uri="{FF2B5EF4-FFF2-40B4-BE49-F238E27FC236}">
                    <a16:creationId xmlns:a16="http://schemas.microsoft.com/office/drawing/2014/main" id="{FF4D5DF7-BD34-367F-38DE-2114ECF7BC00}"/>
                  </a:ext>
                </a:extLst>
              </p:cNvPr>
              <p:cNvSpPr/>
              <p:nvPr/>
            </p:nvSpPr>
            <p:spPr>
              <a:xfrm>
                <a:off x="849269" y="2165802"/>
                <a:ext cx="1284437" cy="1029573"/>
              </a:xfrm>
              <a:custGeom>
                <a:avLst/>
                <a:gdLst/>
                <a:ahLst/>
                <a:cxnLst/>
                <a:rect l="l" t="t" r="r" b="b"/>
                <a:pathLst>
                  <a:path w="21270" h="21600" extrusionOk="0">
                    <a:moveTo>
                      <a:pt x="19882" y="10204"/>
                    </a:moveTo>
                    <a:lnTo>
                      <a:pt x="910" y="13155"/>
                    </a:lnTo>
                    <a:cubicBezTo>
                      <a:pt x="1145" y="11747"/>
                      <a:pt x="1402" y="10340"/>
                      <a:pt x="1658" y="8959"/>
                    </a:cubicBezTo>
                    <a:lnTo>
                      <a:pt x="19156" y="6253"/>
                    </a:lnTo>
                    <a:cubicBezTo>
                      <a:pt x="19327" y="6740"/>
                      <a:pt x="19434" y="7308"/>
                      <a:pt x="19434" y="7877"/>
                    </a:cubicBezTo>
                    <a:cubicBezTo>
                      <a:pt x="19583" y="8608"/>
                      <a:pt x="19733" y="9392"/>
                      <a:pt x="19882" y="10204"/>
                    </a:cubicBezTo>
                    <a:close/>
                    <a:moveTo>
                      <a:pt x="16208" y="3005"/>
                    </a:moveTo>
                    <a:lnTo>
                      <a:pt x="15695" y="3005"/>
                    </a:lnTo>
                    <a:cubicBezTo>
                      <a:pt x="15118" y="3005"/>
                      <a:pt x="14627" y="2490"/>
                      <a:pt x="14477" y="1786"/>
                    </a:cubicBezTo>
                    <a:lnTo>
                      <a:pt x="14477" y="1786"/>
                    </a:lnTo>
                    <a:cubicBezTo>
                      <a:pt x="14477" y="812"/>
                      <a:pt x="13857" y="0"/>
                      <a:pt x="13067" y="0"/>
                    </a:cubicBezTo>
                    <a:lnTo>
                      <a:pt x="10631" y="0"/>
                    </a:lnTo>
                    <a:lnTo>
                      <a:pt x="8196" y="0"/>
                    </a:lnTo>
                    <a:cubicBezTo>
                      <a:pt x="7427" y="0"/>
                      <a:pt x="6786" y="785"/>
                      <a:pt x="6786" y="1786"/>
                    </a:cubicBezTo>
                    <a:cubicBezTo>
                      <a:pt x="6786" y="1786"/>
                      <a:pt x="6786" y="1786"/>
                      <a:pt x="6786" y="1786"/>
                    </a:cubicBezTo>
                    <a:cubicBezTo>
                      <a:pt x="6657" y="2490"/>
                      <a:pt x="6145" y="3005"/>
                      <a:pt x="5568" y="3005"/>
                    </a:cubicBezTo>
                    <a:lnTo>
                      <a:pt x="5055" y="3005"/>
                    </a:lnTo>
                    <a:cubicBezTo>
                      <a:pt x="3282" y="3005"/>
                      <a:pt x="1829" y="4818"/>
                      <a:pt x="1829" y="7092"/>
                    </a:cubicBezTo>
                    <a:cubicBezTo>
                      <a:pt x="1765" y="7444"/>
                      <a:pt x="1701" y="7823"/>
                      <a:pt x="1637" y="8174"/>
                    </a:cubicBezTo>
                    <a:lnTo>
                      <a:pt x="19135" y="5468"/>
                    </a:lnTo>
                    <a:cubicBezTo>
                      <a:pt x="18665" y="4006"/>
                      <a:pt x="17532" y="3005"/>
                      <a:pt x="16208" y="3005"/>
                    </a:cubicBezTo>
                    <a:close/>
                    <a:moveTo>
                      <a:pt x="20566" y="15699"/>
                    </a:moveTo>
                    <a:lnTo>
                      <a:pt x="162" y="18866"/>
                    </a:lnTo>
                    <a:cubicBezTo>
                      <a:pt x="120" y="19083"/>
                      <a:pt x="77" y="19299"/>
                      <a:pt x="34" y="19516"/>
                    </a:cubicBezTo>
                    <a:cubicBezTo>
                      <a:pt x="-158" y="20598"/>
                      <a:pt x="483" y="21600"/>
                      <a:pt x="1338" y="21600"/>
                    </a:cubicBezTo>
                    <a:lnTo>
                      <a:pt x="19925" y="21600"/>
                    </a:lnTo>
                    <a:cubicBezTo>
                      <a:pt x="20801" y="21600"/>
                      <a:pt x="21442" y="20571"/>
                      <a:pt x="21228" y="19516"/>
                    </a:cubicBezTo>
                    <a:cubicBezTo>
                      <a:pt x="21015" y="18244"/>
                      <a:pt x="20801" y="16971"/>
                      <a:pt x="20566" y="15699"/>
                    </a:cubicBezTo>
                    <a:close/>
                    <a:moveTo>
                      <a:pt x="19882" y="10962"/>
                    </a:moveTo>
                    <a:lnTo>
                      <a:pt x="910" y="13913"/>
                    </a:lnTo>
                    <a:cubicBezTo>
                      <a:pt x="675" y="15320"/>
                      <a:pt x="419" y="16728"/>
                      <a:pt x="162" y="18108"/>
                    </a:cubicBezTo>
                    <a:lnTo>
                      <a:pt x="20566" y="14941"/>
                    </a:lnTo>
                    <a:cubicBezTo>
                      <a:pt x="20352" y="13615"/>
                      <a:pt x="20117" y="12289"/>
                      <a:pt x="19882" y="10962"/>
                    </a:cubicBezTo>
                    <a:close/>
                  </a:path>
                </a:pathLst>
              </a:custGeom>
              <a:solidFill>
                <a:srgbClr val="A5A5A5"/>
              </a:solidFill>
              <a:ln>
                <a:noFill/>
              </a:ln>
            </p:spPr>
            <p:txBody>
              <a:bodyPr spcFirstLastPara="1" wrap="square" lIns="28575" tIns="28575" rIns="28575" bIns="28575" anchor="ctr" anchorCtr="0">
                <a:noAutofit/>
              </a:bodyPr>
              <a:lstStyle/>
              <a:p>
                <a:endParaRPr sz="1350">
                  <a:solidFill>
                    <a:schemeClr val="dk1"/>
                  </a:solidFill>
                  <a:latin typeface="Calibri"/>
                  <a:ea typeface="Calibri"/>
                  <a:cs typeface="Calibri"/>
                  <a:sym typeface="Calibri"/>
                </a:endParaRPr>
              </a:p>
            </p:txBody>
          </p:sp>
        </p:grpSp>
        <p:sp>
          <p:nvSpPr>
            <p:cNvPr id="34" name="TextBox 33">
              <a:extLst>
                <a:ext uri="{FF2B5EF4-FFF2-40B4-BE49-F238E27FC236}">
                  <a16:creationId xmlns:a16="http://schemas.microsoft.com/office/drawing/2014/main" id="{96611349-9631-040A-F71D-A60C7B3F8847}"/>
                </a:ext>
              </a:extLst>
            </p:cNvPr>
            <p:cNvSpPr txBox="1"/>
            <p:nvPr/>
          </p:nvSpPr>
          <p:spPr>
            <a:xfrm>
              <a:off x="700767" y="3236179"/>
              <a:ext cx="1181423" cy="369332"/>
            </a:xfrm>
            <a:prstGeom prst="rect">
              <a:avLst/>
            </a:prstGeom>
            <a:noFill/>
          </p:spPr>
          <p:txBody>
            <a:bodyPr wrap="square">
              <a:spAutoFit/>
            </a:bodyPr>
            <a:lstStyle/>
            <a:p>
              <a:r>
                <a:rPr lang="en-GB" b="1" dirty="0">
                  <a:solidFill>
                    <a:schemeClr val="bg1"/>
                  </a:solidFill>
                  <a:ea typeface="ヒラギノ角ゴ Pro W3" charset="-128"/>
                  <a:cs typeface="Arial" pitchFamily="34" charset="0"/>
                </a:rPr>
                <a:t>50/30/20</a:t>
              </a:r>
            </a:p>
          </p:txBody>
        </p:sp>
        <p:sp>
          <p:nvSpPr>
            <p:cNvPr id="35" name="TextBox 34">
              <a:extLst>
                <a:ext uri="{FF2B5EF4-FFF2-40B4-BE49-F238E27FC236}">
                  <a16:creationId xmlns:a16="http://schemas.microsoft.com/office/drawing/2014/main" id="{677ACDFA-193A-64DE-C9DE-88EAD2F5171C}"/>
                </a:ext>
              </a:extLst>
            </p:cNvPr>
            <p:cNvSpPr txBox="1"/>
            <p:nvPr/>
          </p:nvSpPr>
          <p:spPr>
            <a:xfrm>
              <a:off x="333524" y="4011024"/>
              <a:ext cx="1852609" cy="369332"/>
            </a:xfrm>
            <a:prstGeom prst="rect">
              <a:avLst/>
            </a:prstGeom>
            <a:noFill/>
          </p:spPr>
          <p:txBody>
            <a:bodyPr wrap="square">
              <a:spAutoFit/>
            </a:bodyPr>
            <a:lstStyle/>
            <a:p>
              <a:r>
                <a:rPr lang="en-GB" dirty="0">
                  <a:solidFill>
                    <a:schemeClr val="bg1"/>
                  </a:solidFill>
                  <a:ea typeface="ヒラギノ角ゴ Pro W3" charset="-128"/>
                  <a:cs typeface="Arial" pitchFamily="34" charset="0"/>
                </a:rPr>
                <a:t>50% - essentials</a:t>
              </a:r>
            </a:p>
          </p:txBody>
        </p:sp>
        <p:sp>
          <p:nvSpPr>
            <p:cNvPr id="36" name="TextBox 35">
              <a:extLst>
                <a:ext uri="{FF2B5EF4-FFF2-40B4-BE49-F238E27FC236}">
                  <a16:creationId xmlns:a16="http://schemas.microsoft.com/office/drawing/2014/main" id="{92958A7E-1C82-9EBF-2ABB-42A7C5C57275}"/>
                </a:ext>
              </a:extLst>
            </p:cNvPr>
            <p:cNvSpPr txBox="1"/>
            <p:nvPr/>
          </p:nvSpPr>
          <p:spPr>
            <a:xfrm>
              <a:off x="333524" y="4356881"/>
              <a:ext cx="2048026" cy="369332"/>
            </a:xfrm>
            <a:prstGeom prst="rect">
              <a:avLst/>
            </a:prstGeom>
            <a:noFill/>
          </p:spPr>
          <p:txBody>
            <a:bodyPr wrap="square">
              <a:spAutoFit/>
            </a:bodyPr>
            <a:lstStyle/>
            <a:p>
              <a:r>
                <a:rPr lang="en-GB" dirty="0">
                  <a:solidFill>
                    <a:schemeClr val="bg1"/>
                  </a:solidFill>
                  <a:ea typeface="ヒラギノ角ゴ Pro W3" charset="-128"/>
                  <a:cs typeface="Arial" pitchFamily="34" charset="0"/>
                </a:rPr>
                <a:t>30% - your future</a:t>
              </a:r>
            </a:p>
          </p:txBody>
        </p:sp>
        <p:sp>
          <p:nvSpPr>
            <p:cNvPr id="45" name="TextBox 44">
              <a:extLst>
                <a:ext uri="{FF2B5EF4-FFF2-40B4-BE49-F238E27FC236}">
                  <a16:creationId xmlns:a16="http://schemas.microsoft.com/office/drawing/2014/main" id="{96CA3B15-5075-48F0-97DE-A089809E4E39}"/>
                </a:ext>
              </a:extLst>
            </p:cNvPr>
            <p:cNvSpPr txBox="1"/>
            <p:nvPr/>
          </p:nvSpPr>
          <p:spPr>
            <a:xfrm>
              <a:off x="333524" y="4702737"/>
              <a:ext cx="1723321" cy="369332"/>
            </a:xfrm>
            <a:prstGeom prst="rect">
              <a:avLst/>
            </a:prstGeom>
            <a:noFill/>
          </p:spPr>
          <p:txBody>
            <a:bodyPr wrap="square">
              <a:spAutoFit/>
            </a:bodyPr>
            <a:lstStyle/>
            <a:p>
              <a:r>
                <a:rPr lang="en-GB" dirty="0">
                  <a:solidFill>
                    <a:schemeClr val="bg1"/>
                  </a:solidFill>
                  <a:ea typeface="ヒラギノ角ゴ Pro W3" charset="-128"/>
                  <a:cs typeface="Arial" pitchFamily="34" charset="0"/>
                </a:rPr>
                <a:t>20% - wants</a:t>
              </a:r>
            </a:p>
          </p:txBody>
        </p:sp>
      </p:grpSp>
      <p:sp>
        <p:nvSpPr>
          <p:cNvPr id="46" name="Rectangle 45">
            <a:extLst>
              <a:ext uri="{FF2B5EF4-FFF2-40B4-BE49-F238E27FC236}">
                <a16:creationId xmlns:a16="http://schemas.microsoft.com/office/drawing/2014/main" id="{DA73DD90-E623-ACCF-F89F-603FF1CC3F8A}"/>
              </a:ext>
            </a:extLst>
          </p:cNvPr>
          <p:cNvSpPr/>
          <p:nvPr/>
        </p:nvSpPr>
        <p:spPr>
          <a:xfrm>
            <a:off x="716705" y="1418580"/>
            <a:ext cx="10916912" cy="369332"/>
          </a:xfrm>
          <a:prstGeom prst="rect">
            <a:avLst/>
          </a:prstGeom>
        </p:spPr>
        <p:txBody>
          <a:bodyPr wrap="square">
            <a:spAutoFit/>
          </a:bodyPr>
          <a:lstStyle/>
          <a:p>
            <a:pPr eaLnBrk="0" fontAlgn="base" hangingPunct="0">
              <a:spcBef>
                <a:spcPct val="0"/>
              </a:spcBef>
              <a:spcAft>
                <a:spcPts val="1200"/>
              </a:spcAft>
              <a:buClr>
                <a:srgbClr val="FFFFFF"/>
              </a:buClr>
              <a:buSzPct val="100000"/>
              <a:defRPr/>
            </a:pPr>
            <a:r>
              <a:rPr lang="en-GB" dirty="0">
                <a:solidFill>
                  <a:srgbClr val="000000"/>
                </a:solidFill>
                <a:latin typeface="Arial" panose="020B0604020202020204" pitchFamily="34" charset="0"/>
                <a:ea typeface="ヒラギノ角ゴ Pro W3" charset="-128"/>
                <a:cs typeface="Arial" pitchFamily="34" charset="0"/>
              </a:rPr>
              <a:t>There are many ways of budgeting, to ensure success, it’s about finding the right method for you.</a:t>
            </a:r>
          </a:p>
        </p:txBody>
      </p:sp>
      <p:sp>
        <p:nvSpPr>
          <p:cNvPr id="52" name="Flowchart: Delay 51">
            <a:extLst>
              <a:ext uri="{FF2B5EF4-FFF2-40B4-BE49-F238E27FC236}">
                <a16:creationId xmlns:a16="http://schemas.microsoft.com/office/drawing/2014/main" id="{444E3B20-5B6C-8742-34A3-EA536F756BE0}"/>
              </a:ext>
            </a:extLst>
          </p:cNvPr>
          <p:cNvSpPr/>
          <p:nvPr/>
        </p:nvSpPr>
        <p:spPr>
          <a:xfrm rot="5400000">
            <a:off x="3296283" y="2025789"/>
            <a:ext cx="214566" cy="415193"/>
          </a:xfrm>
          <a:prstGeom prst="flowChartDela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Flowchart: Delay 53">
            <a:extLst>
              <a:ext uri="{FF2B5EF4-FFF2-40B4-BE49-F238E27FC236}">
                <a16:creationId xmlns:a16="http://schemas.microsoft.com/office/drawing/2014/main" id="{38BAF45B-6533-00FD-BAC3-A689A58F7DCF}"/>
              </a:ext>
            </a:extLst>
          </p:cNvPr>
          <p:cNvSpPr/>
          <p:nvPr/>
        </p:nvSpPr>
        <p:spPr>
          <a:xfrm rot="5400000">
            <a:off x="5982766" y="2035182"/>
            <a:ext cx="214566" cy="415193"/>
          </a:xfrm>
          <a:prstGeom prst="flowChartDela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Flowchart: Delay 54">
            <a:extLst>
              <a:ext uri="{FF2B5EF4-FFF2-40B4-BE49-F238E27FC236}">
                <a16:creationId xmlns:a16="http://schemas.microsoft.com/office/drawing/2014/main" id="{47DB654A-1D84-C8E8-5C9E-0D8C806C35E9}"/>
              </a:ext>
            </a:extLst>
          </p:cNvPr>
          <p:cNvSpPr/>
          <p:nvPr/>
        </p:nvSpPr>
        <p:spPr>
          <a:xfrm rot="5400000">
            <a:off x="8724453" y="2025789"/>
            <a:ext cx="214566" cy="415193"/>
          </a:xfrm>
          <a:prstGeom prst="flowChartDelay">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7" name="Graphic 56" descr="Pie chart outline">
            <a:extLst>
              <a:ext uri="{FF2B5EF4-FFF2-40B4-BE49-F238E27FC236}">
                <a16:creationId xmlns:a16="http://schemas.microsoft.com/office/drawing/2014/main" id="{D93374CF-20EF-2BB6-50DD-78C73E86EE9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11429" y="5665163"/>
            <a:ext cx="585542" cy="585542"/>
          </a:xfrm>
          <a:prstGeom prst="rect">
            <a:avLst/>
          </a:prstGeom>
        </p:spPr>
      </p:pic>
      <p:pic>
        <p:nvPicPr>
          <p:cNvPr id="59" name="Graphic 58" descr="Abacus outline">
            <a:extLst>
              <a:ext uri="{FF2B5EF4-FFF2-40B4-BE49-F238E27FC236}">
                <a16:creationId xmlns:a16="http://schemas.microsoft.com/office/drawing/2014/main" id="{CF742DEE-3AA9-C16B-E794-0DD721DC0D26}"/>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5802839" y="5667651"/>
            <a:ext cx="585542" cy="585542"/>
          </a:xfrm>
          <a:prstGeom prst="rect">
            <a:avLst/>
          </a:prstGeom>
        </p:spPr>
      </p:pic>
      <p:pic>
        <p:nvPicPr>
          <p:cNvPr id="60" name="Graphic 59" descr="Envelope outline">
            <a:extLst>
              <a:ext uri="{FF2B5EF4-FFF2-40B4-BE49-F238E27FC236}">
                <a16:creationId xmlns:a16="http://schemas.microsoft.com/office/drawing/2014/main" id="{756A606F-0B77-726E-7CAE-0B0F5AE519BE}"/>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8602367" y="5696984"/>
            <a:ext cx="585542" cy="585542"/>
          </a:xfrm>
          <a:prstGeom prst="rect">
            <a:avLst/>
          </a:prstGeom>
        </p:spPr>
      </p:pic>
    </p:spTree>
    <p:custDataLst>
      <p:tags r:id="rId1"/>
    </p:custDataLst>
    <p:extLst>
      <p:ext uri="{BB962C8B-B14F-4D97-AF65-F5344CB8AC3E}">
        <p14:creationId xmlns:p14="http://schemas.microsoft.com/office/powerpoint/2010/main" val="34285830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anim calcmode="lin" valueType="num">
                                      <p:cBhvr>
                                        <p:cTn id="8" dur="500" fill="hold"/>
                                        <p:tgtEl>
                                          <p:spTgt spid="47"/>
                                        </p:tgtEl>
                                        <p:attrNameLst>
                                          <p:attrName>ppt_x</p:attrName>
                                        </p:attrNameLst>
                                      </p:cBhvr>
                                      <p:tavLst>
                                        <p:tav tm="0">
                                          <p:val>
                                            <p:strVal val="#ppt_x"/>
                                          </p:val>
                                        </p:tav>
                                        <p:tav tm="100000">
                                          <p:val>
                                            <p:strVal val="#ppt_x"/>
                                          </p:val>
                                        </p:tav>
                                      </p:tavLst>
                                    </p:anim>
                                    <p:anim calcmode="lin" valueType="num">
                                      <p:cBhvr>
                                        <p:cTn id="9" dur="5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50" fill="hold">
                                          <p:stCondLst>
                                            <p:cond delay="0"/>
                                          </p:stCondLst>
                                        </p:cTn>
                                        <p:tgtEl>
                                          <p:spTgt spid="47"/>
                                        </p:tgtEl>
                                        <p:attrNameLst>
                                          <p:attrName>r</p:attrName>
                                        </p:attrNameLst>
                                      </p:cBhvr>
                                    </p:animRot>
                                    <p:animRot by="-240000">
                                      <p:cBhvr>
                                        <p:cTn id="13" dur="100" fill="hold">
                                          <p:stCondLst>
                                            <p:cond delay="100"/>
                                          </p:stCondLst>
                                        </p:cTn>
                                        <p:tgtEl>
                                          <p:spTgt spid="47"/>
                                        </p:tgtEl>
                                        <p:attrNameLst>
                                          <p:attrName>r</p:attrName>
                                        </p:attrNameLst>
                                      </p:cBhvr>
                                    </p:animRot>
                                    <p:animRot by="240000">
                                      <p:cBhvr>
                                        <p:cTn id="14" dur="100" fill="hold">
                                          <p:stCondLst>
                                            <p:cond delay="200"/>
                                          </p:stCondLst>
                                        </p:cTn>
                                        <p:tgtEl>
                                          <p:spTgt spid="47"/>
                                        </p:tgtEl>
                                        <p:attrNameLst>
                                          <p:attrName>r</p:attrName>
                                        </p:attrNameLst>
                                      </p:cBhvr>
                                    </p:animRot>
                                    <p:animRot by="-240000">
                                      <p:cBhvr>
                                        <p:cTn id="15" dur="100" fill="hold">
                                          <p:stCondLst>
                                            <p:cond delay="300"/>
                                          </p:stCondLst>
                                        </p:cTn>
                                        <p:tgtEl>
                                          <p:spTgt spid="47"/>
                                        </p:tgtEl>
                                        <p:attrNameLst>
                                          <p:attrName>r</p:attrName>
                                        </p:attrNameLst>
                                      </p:cBhvr>
                                    </p:animRot>
                                    <p:animRot by="120000">
                                      <p:cBhvr>
                                        <p:cTn id="16" dur="100" fill="hold">
                                          <p:stCondLst>
                                            <p:cond delay="400"/>
                                          </p:stCondLst>
                                        </p:cTn>
                                        <p:tgtEl>
                                          <p:spTgt spid="4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anim calcmode="lin" valueType="num">
                                      <p:cBhvr>
                                        <p:cTn id="22" dur="500" fill="hold"/>
                                        <p:tgtEl>
                                          <p:spTgt spid="49"/>
                                        </p:tgtEl>
                                        <p:attrNameLst>
                                          <p:attrName>ppt_x</p:attrName>
                                        </p:attrNameLst>
                                      </p:cBhvr>
                                      <p:tavLst>
                                        <p:tav tm="0">
                                          <p:val>
                                            <p:strVal val="#ppt_x"/>
                                          </p:val>
                                        </p:tav>
                                        <p:tav tm="100000">
                                          <p:val>
                                            <p:strVal val="#ppt_x"/>
                                          </p:val>
                                        </p:tav>
                                      </p:tavLst>
                                    </p:anim>
                                    <p:anim calcmode="lin" valueType="num">
                                      <p:cBhvr>
                                        <p:cTn id="23" dur="5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32" presetClass="emph" presetSubtype="0" fill="hold" nodeType="afterEffect">
                                  <p:stCondLst>
                                    <p:cond delay="0"/>
                                  </p:stCondLst>
                                  <p:childTnLst>
                                    <p:animRot by="120000">
                                      <p:cBhvr>
                                        <p:cTn id="26" dur="50" fill="hold">
                                          <p:stCondLst>
                                            <p:cond delay="0"/>
                                          </p:stCondLst>
                                        </p:cTn>
                                        <p:tgtEl>
                                          <p:spTgt spid="49"/>
                                        </p:tgtEl>
                                        <p:attrNameLst>
                                          <p:attrName>r</p:attrName>
                                        </p:attrNameLst>
                                      </p:cBhvr>
                                    </p:animRot>
                                    <p:animRot by="-240000">
                                      <p:cBhvr>
                                        <p:cTn id="27" dur="100" fill="hold">
                                          <p:stCondLst>
                                            <p:cond delay="100"/>
                                          </p:stCondLst>
                                        </p:cTn>
                                        <p:tgtEl>
                                          <p:spTgt spid="49"/>
                                        </p:tgtEl>
                                        <p:attrNameLst>
                                          <p:attrName>r</p:attrName>
                                        </p:attrNameLst>
                                      </p:cBhvr>
                                    </p:animRot>
                                    <p:animRot by="240000">
                                      <p:cBhvr>
                                        <p:cTn id="28" dur="100" fill="hold">
                                          <p:stCondLst>
                                            <p:cond delay="200"/>
                                          </p:stCondLst>
                                        </p:cTn>
                                        <p:tgtEl>
                                          <p:spTgt spid="49"/>
                                        </p:tgtEl>
                                        <p:attrNameLst>
                                          <p:attrName>r</p:attrName>
                                        </p:attrNameLst>
                                      </p:cBhvr>
                                    </p:animRot>
                                    <p:animRot by="-240000">
                                      <p:cBhvr>
                                        <p:cTn id="29" dur="100" fill="hold">
                                          <p:stCondLst>
                                            <p:cond delay="300"/>
                                          </p:stCondLst>
                                        </p:cTn>
                                        <p:tgtEl>
                                          <p:spTgt spid="49"/>
                                        </p:tgtEl>
                                        <p:attrNameLst>
                                          <p:attrName>r</p:attrName>
                                        </p:attrNameLst>
                                      </p:cBhvr>
                                    </p:animRot>
                                    <p:animRot by="120000">
                                      <p:cBhvr>
                                        <p:cTn id="30" dur="100" fill="hold">
                                          <p:stCondLst>
                                            <p:cond delay="400"/>
                                          </p:stCondLst>
                                        </p:cTn>
                                        <p:tgtEl>
                                          <p:spTgt spid="49"/>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anim calcmode="lin" valueType="num">
                                      <p:cBhvr>
                                        <p:cTn id="36" dur="500" fill="hold"/>
                                        <p:tgtEl>
                                          <p:spTgt spid="50"/>
                                        </p:tgtEl>
                                        <p:attrNameLst>
                                          <p:attrName>ppt_x</p:attrName>
                                        </p:attrNameLst>
                                      </p:cBhvr>
                                      <p:tavLst>
                                        <p:tav tm="0">
                                          <p:val>
                                            <p:strVal val="#ppt_x"/>
                                          </p:val>
                                        </p:tav>
                                        <p:tav tm="100000">
                                          <p:val>
                                            <p:strVal val="#ppt_x"/>
                                          </p:val>
                                        </p:tav>
                                      </p:tavLst>
                                    </p:anim>
                                    <p:anim calcmode="lin" valueType="num">
                                      <p:cBhvr>
                                        <p:cTn id="37" dur="500" fill="hold"/>
                                        <p:tgtEl>
                                          <p:spTgt spid="50"/>
                                        </p:tgtEl>
                                        <p:attrNameLst>
                                          <p:attrName>ppt_y</p:attrName>
                                        </p:attrNameLst>
                                      </p:cBhvr>
                                      <p:tavLst>
                                        <p:tav tm="0">
                                          <p:val>
                                            <p:strVal val="#ppt_y+.1"/>
                                          </p:val>
                                        </p:tav>
                                        <p:tav tm="100000">
                                          <p:val>
                                            <p:strVal val="#ppt_y"/>
                                          </p:val>
                                        </p:tav>
                                      </p:tavLst>
                                    </p:anim>
                                  </p:childTnLst>
                                </p:cTn>
                              </p:par>
                            </p:childTnLst>
                          </p:cTn>
                        </p:par>
                        <p:par>
                          <p:cTn id="38" fill="hold">
                            <p:stCondLst>
                              <p:cond delay="500"/>
                            </p:stCondLst>
                            <p:childTnLst>
                              <p:par>
                                <p:cTn id="39" presetID="32" presetClass="emph" presetSubtype="0" fill="hold" nodeType="afterEffect">
                                  <p:stCondLst>
                                    <p:cond delay="0"/>
                                  </p:stCondLst>
                                  <p:childTnLst>
                                    <p:animRot by="120000">
                                      <p:cBhvr>
                                        <p:cTn id="40" dur="50" fill="hold">
                                          <p:stCondLst>
                                            <p:cond delay="0"/>
                                          </p:stCondLst>
                                        </p:cTn>
                                        <p:tgtEl>
                                          <p:spTgt spid="50"/>
                                        </p:tgtEl>
                                        <p:attrNameLst>
                                          <p:attrName>r</p:attrName>
                                        </p:attrNameLst>
                                      </p:cBhvr>
                                    </p:animRot>
                                    <p:animRot by="-240000">
                                      <p:cBhvr>
                                        <p:cTn id="41" dur="100" fill="hold">
                                          <p:stCondLst>
                                            <p:cond delay="100"/>
                                          </p:stCondLst>
                                        </p:cTn>
                                        <p:tgtEl>
                                          <p:spTgt spid="50"/>
                                        </p:tgtEl>
                                        <p:attrNameLst>
                                          <p:attrName>r</p:attrName>
                                        </p:attrNameLst>
                                      </p:cBhvr>
                                    </p:animRot>
                                    <p:animRot by="240000">
                                      <p:cBhvr>
                                        <p:cTn id="42" dur="100" fill="hold">
                                          <p:stCondLst>
                                            <p:cond delay="200"/>
                                          </p:stCondLst>
                                        </p:cTn>
                                        <p:tgtEl>
                                          <p:spTgt spid="50"/>
                                        </p:tgtEl>
                                        <p:attrNameLst>
                                          <p:attrName>r</p:attrName>
                                        </p:attrNameLst>
                                      </p:cBhvr>
                                    </p:animRot>
                                    <p:animRot by="-240000">
                                      <p:cBhvr>
                                        <p:cTn id="43" dur="100" fill="hold">
                                          <p:stCondLst>
                                            <p:cond delay="300"/>
                                          </p:stCondLst>
                                        </p:cTn>
                                        <p:tgtEl>
                                          <p:spTgt spid="50"/>
                                        </p:tgtEl>
                                        <p:attrNameLst>
                                          <p:attrName>r</p:attrName>
                                        </p:attrNameLst>
                                      </p:cBhvr>
                                    </p:animRot>
                                    <p:animRot by="120000">
                                      <p:cBhvr>
                                        <p:cTn id="44" dur="100" fill="hold">
                                          <p:stCondLst>
                                            <p:cond delay="4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AME21" val="759533470"/>
  <p:tag name="SELECTED" val="YES"/>
</p:tagLst>
</file>

<file path=ppt/tags/tag11.xml><?xml version="1.0" encoding="utf-8"?>
<p:tagLst xmlns:a="http://schemas.openxmlformats.org/drawingml/2006/main" xmlns:r="http://schemas.openxmlformats.org/officeDocument/2006/relationships" xmlns:p="http://schemas.openxmlformats.org/presentationml/2006/main">
  <p:tag name="NAME21" val="211146986"/>
  <p:tag name="SELECTED" val="YES"/>
</p:tagLst>
</file>

<file path=ppt/tags/tag12.xml><?xml version="1.0" encoding="utf-8"?>
<p:tagLst xmlns:a="http://schemas.openxmlformats.org/drawingml/2006/main" xmlns:r="http://schemas.openxmlformats.org/officeDocument/2006/relationships" xmlns:p="http://schemas.openxmlformats.org/presentationml/2006/main">
  <p:tag name="NAME21" val="180650109"/>
</p:tagLst>
</file>

<file path=ppt/tags/tag13.xml><?xml version="1.0" encoding="utf-8"?>
<p:tagLst xmlns:a="http://schemas.openxmlformats.org/drawingml/2006/main" xmlns:r="http://schemas.openxmlformats.org/officeDocument/2006/relationships" xmlns:p="http://schemas.openxmlformats.org/presentationml/2006/main">
  <p:tag name="NAME21" val="393965084"/>
  <p:tag name="COMPSIGNOFFDATE" val="03-21-2024"/>
  <p:tag name="COMPSIGNEDOFFBY" val="W-MEECHAM"/>
  <p:tag name="LEGALSIGNOFFDATE" val="03-21-2024"/>
  <p:tag name="LEGALSIGNEDOFFBY" val="K-ATHERTON"/>
  <p:tag name="FILENAME" val="Stock slides 2024-25 v1.1.pptx"/>
</p:tagLst>
</file>

<file path=ppt/tags/tag14.xml><?xml version="1.0" encoding="utf-8"?>
<p:tagLst xmlns:a="http://schemas.openxmlformats.org/drawingml/2006/main" xmlns:r="http://schemas.openxmlformats.org/officeDocument/2006/relationships" xmlns:p="http://schemas.openxmlformats.org/presentationml/2006/main">
  <p:tag name="COMPSIGNOFFDATE" val="03-21-2024"/>
  <p:tag name="COMPSIGNEDOFFBY" val="W-MEECHAM"/>
  <p:tag name="LEGALSIGNOFFDATE" val="03-21-2024"/>
  <p:tag name="LEGALSIGNEDOFFBY" val="K-ATHERTON"/>
  <p:tag name="FILENAME" val="Stock slides 2024-25 v1.1.pptx"/>
</p:tagLst>
</file>

<file path=ppt/tags/tag15.xml><?xml version="1.0" encoding="utf-8"?>
<p:tagLst xmlns:a="http://schemas.openxmlformats.org/drawingml/2006/main" xmlns:r="http://schemas.openxmlformats.org/officeDocument/2006/relationships" xmlns:p="http://schemas.openxmlformats.org/presentationml/2006/main">
  <p:tag name="NAME21" val="252395834"/>
  <p:tag name="COMPSIGNOFFDATE" val="03-21-2024"/>
  <p:tag name="COMPSIGNEDOFFBY" val="W-MEECHAM"/>
  <p:tag name="LEGALSIGNOFFDATE" val="03-21-2024"/>
  <p:tag name="LEGALSIGNEDOFFBY" val="K-ATHERTON"/>
  <p:tag name="FILENAME" val="Stock slides 2024-25 v1.1.pptx"/>
</p:tagLst>
</file>

<file path=ppt/tags/tag16.xml><?xml version="1.0" encoding="utf-8"?>
<p:tagLst xmlns:a="http://schemas.openxmlformats.org/drawingml/2006/main" xmlns:r="http://schemas.openxmlformats.org/officeDocument/2006/relationships" xmlns:p="http://schemas.openxmlformats.org/presentationml/2006/main">
  <p:tag name="NAME21" val="141862785"/>
  <p:tag name="COMPSIGNOFFDATE" val="03-21-2024"/>
  <p:tag name="COMPSIGNEDOFFBY" val="W-MEECHAM"/>
  <p:tag name="LEGALSIGNOFFDATE" val="03-21-2024"/>
  <p:tag name="LEGALSIGNEDOFFBY" val="K-ATHERTON"/>
  <p:tag name="FILENAME" val="Stock slides 2024-25 v1.1.pptx"/>
</p:tagLst>
</file>

<file path=ppt/tags/tag17.xml><?xml version="1.0" encoding="utf-8"?>
<p:tagLst xmlns:a="http://schemas.openxmlformats.org/drawingml/2006/main" xmlns:r="http://schemas.openxmlformats.org/officeDocument/2006/relationships" xmlns:p="http://schemas.openxmlformats.org/presentationml/2006/main">
  <p:tag name="NAME21" val="881862975"/>
  <p:tag name="COMPSIGNOFFDATE" val="03-21-2024"/>
  <p:tag name="COMPSIGNEDOFFBY" val="W-MEECHAM"/>
  <p:tag name="LEGALSIGNOFFDATE" val="03-21-2024"/>
  <p:tag name="LEGALSIGNEDOFFBY" val="K-ATHERTON"/>
  <p:tag name="FILENAME" val="Stock slides 2024-25 v1.1.pptx"/>
</p:tagLst>
</file>

<file path=ppt/tags/tag18.xml><?xml version="1.0" encoding="utf-8"?>
<p:tagLst xmlns:a="http://schemas.openxmlformats.org/drawingml/2006/main" xmlns:r="http://schemas.openxmlformats.org/officeDocument/2006/relationships" xmlns:p="http://schemas.openxmlformats.org/presentationml/2006/main">
  <p:tag name="NAME21" val="156297902"/>
  <p:tag name="COMPSIGNOFFDATE" val="03-21-2024"/>
  <p:tag name="COMPSIGNEDOFFBY" val="W-MEECHAM"/>
  <p:tag name="LEGALSIGNOFFDATE" val="03-21-2024"/>
  <p:tag name="LEGALSIGNEDOFFBY" val="K-ATHERTON"/>
  <p:tag name="FILENAME" val="Stock slides 2024-25 v1.1.pptx"/>
</p:tagLst>
</file>

<file path=ppt/tags/tag2.xml><?xml version="1.0" encoding="utf-8"?>
<p:tagLst xmlns:a="http://schemas.openxmlformats.org/drawingml/2006/main" xmlns:r="http://schemas.openxmlformats.org/officeDocument/2006/relationships" xmlns:p="http://schemas.openxmlformats.org/presentationml/2006/main">
  <p:tag name="QCDATE" val="05-29-2026"/>
  <p:tag name="QCNAME" val="R-Johnson"/>
  <p:tag name="FILEPATH" val="R:\Corporate Sales\Education\WEALTH At Work Clients\LIVE WAW seminars 2026-27\London Stock Exchange Group\LSEG - summer finances 290526 v1.3.pptx"/>
  <p:tag name="AUTHOR" val="SandersJ"/>
  <p:tag name="PPTNAME" val="LSEG - summer finances 290526 v1.3"/>
  <p:tag name="QCSIGNOFFCODE" val="QC--845020836"/>
  <p:tag name="TYPE" val="WAW"/>
  <p:tag name="SLREVIEWDATE" val="NA"/>
  <p:tag name="QRNAMESL" val="NA"/>
  <p:tag name="LIVEPPTNAME" val="LSEG - summer finances 290526 v1.3"/>
</p:tagLst>
</file>

<file path=ppt/tags/tag3.xml><?xml version="1.0" encoding="utf-8"?>
<p:tagLst xmlns:a="http://schemas.openxmlformats.org/drawingml/2006/main" xmlns:r="http://schemas.openxmlformats.org/officeDocument/2006/relationships" xmlns:p="http://schemas.openxmlformats.org/presentationml/2006/main">
  <p:tag name="NAME21" val="341377444"/>
  <p:tag name="UPDATE" val="MARKER"/>
</p:tagLst>
</file>

<file path=ppt/tags/tag4.xml><?xml version="1.0" encoding="utf-8"?>
<p:tagLst xmlns:a="http://schemas.openxmlformats.org/drawingml/2006/main" xmlns:r="http://schemas.openxmlformats.org/officeDocument/2006/relationships" xmlns:p="http://schemas.openxmlformats.org/presentationml/2006/main">
  <p:tag name="NAME21" val="27949402"/>
  <p:tag name="LEGALSIGNOFFDATE" val="03-01-2024"/>
  <p:tag name="LEGALSIGNEDOFFBY" val="K-ATHERTON"/>
  <p:tag name="COMPSIGNOFFDATE" val="03-01-2024"/>
  <p:tag name="COMPSIGNEDOFFBY" val="M-GILL"/>
  <p:tag name="FILENAME" val="Stock slides 2024-25 v1.1.pptx"/>
</p:tagLst>
</file>

<file path=ppt/tags/tag5.xml><?xml version="1.0" encoding="utf-8"?>
<p:tagLst xmlns:a="http://schemas.openxmlformats.org/drawingml/2006/main" xmlns:r="http://schemas.openxmlformats.org/officeDocument/2006/relationships" xmlns:p="http://schemas.openxmlformats.org/presentationml/2006/main">
  <p:tag name="COMPSIGNOFFDATE" val="03-20-2024"/>
  <p:tag name="COMPSIGNEDOFFBY" val="W-MEECHAM"/>
  <p:tag name="LEGALSIGNOFFDATE" val="03-20-2024"/>
  <p:tag name="LEGALSIGNEDOFFBY" val="K-ATHERTON"/>
  <p:tag name="FILENAME" val="Stock slides 2024-25 v1.1.pptx"/>
</p:tagLst>
</file>

<file path=ppt/tags/tag6.xml><?xml version="1.0" encoding="utf-8"?>
<p:tagLst xmlns:a="http://schemas.openxmlformats.org/drawingml/2006/main" xmlns:r="http://schemas.openxmlformats.org/officeDocument/2006/relationships" xmlns:p="http://schemas.openxmlformats.org/presentationml/2006/main">
  <p:tag name="SELECTED" val="YES"/>
</p:tagLst>
</file>

<file path=ppt/tags/tag7.xml><?xml version="1.0" encoding="utf-8"?>
<p:tagLst xmlns:a="http://schemas.openxmlformats.org/drawingml/2006/main" xmlns:r="http://schemas.openxmlformats.org/officeDocument/2006/relationships" xmlns:p="http://schemas.openxmlformats.org/presentationml/2006/main">
  <p:tag name="COMPSIGNOFFDATE" val="02-19-2024"/>
  <p:tag name="COMPSIGNEDOFFBY" val="L-CONNORFOWLES"/>
  <p:tag name="LEGALSIGNOFFDATE" val="02-19-2024"/>
  <p:tag name="LEGALSIGNEDOFFBY" val="O-BLUNDELL"/>
</p:tagLst>
</file>

<file path=ppt/tags/tag8.xml><?xml version="1.0" encoding="utf-8"?>
<p:tagLst xmlns:a="http://schemas.openxmlformats.org/drawingml/2006/main" xmlns:r="http://schemas.openxmlformats.org/officeDocument/2006/relationships" xmlns:p="http://schemas.openxmlformats.org/presentationml/2006/main">
  <p:tag name="NAME21" val="644354846"/>
  <p:tag name="COMPSIGNOFFDATE" val="03-21-2024"/>
  <p:tag name="COMPSIGNEDOFFBY" val="W-MEECHAM"/>
  <p:tag name="LEGALSIGNOFFDATE" val="03-21-2024"/>
  <p:tag name="LEGALSIGNEDOFFBY" val="K-ATHERTON"/>
  <p:tag name="FILENAME" val="Stock slides 2024-25 v1.1.pptx"/>
</p:tagLst>
</file>

<file path=ppt/tags/tag9.xml><?xml version="1.0" encoding="utf-8"?>
<p:tagLst xmlns:a="http://schemas.openxmlformats.org/drawingml/2006/main" xmlns:r="http://schemas.openxmlformats.org/officeDocument/2006/relationships" xmlns:p="http://schemas.openxmlformats.org/presentationml/2006/main">
  <p:tag name="COMPSIGNOFFDATE" val="03-21-2024"/>
  <p:tag name="COMPSIGNEDOFFBY" val="W-MEECHAM"/>
  <p:tag name="LEGALSIGNOFFDATE" val="03-21-2024"/>
  <p:tag name="LEGALSIGNEDOFFBY" val="K-ATHERTON"/>
  <p:tag name="FILENAME" val="Stock slides 2024-25 v1.1.pptx"/>
</p:tagLst>
</file>

<file path=ppt/theme/theme1.xml><?xml version="1.0" encoding="utf-8"?>
<a:theme xmlns:a="http://schemas.openxmlformats.org/drawingml/2006/main" name="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Presentation2" id="{2A719BA1-444E-4295-96F4-CB6B6265CAF6}" vid="{3758909E-5A7C-46E2-BD8B-C334397887F7}"/>
    </a:ext>
  </a:extLst>
</a:theme>
</file>

<file path=ppt/theme/theme2.xml><?xml version="1.0" encoding="utf-8"?>
<a:theme xmlns:a="http://schemas.openxmlformats.org/drawingml/2006/main" name="1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Presentation2" id="{2A719BA1-444E-4295-96F4-CB6B6265CAF6}" vid="{3758909E-5A7C-46E2-BD8B-C334397887F7}"/>
    </a:ext>
  </a:extLst>
</a:theme>
</file>

<file path=ppt/theme/theme3.xml><?xml version="1.0" encoding="utf-8"?>
<a:theme xmlns:a="http://schemas.openxmlformats.org/drawingml/2006/main" name="2_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Presentation2" id="{2A719BA1-444E-4295-96F4-CB6B6265CAF6}" vid="{3758909E-5A7C-46E2-BD8B-C334397887F7}"/>
    </a:ext>
  </a:extLst>
</a:theme>
</file>

<file path=ppt/theme/theme4.xml><?xml version="1.0" encoding="utf-8"?>
<a:theme xmlns:a="http://schemas.openxmlformats.org/drawingml/2006/main" name="HPE planning for retirement 130116 4.1">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Presentation2" id="{2A719BA1-444E-4295-96F4-CB6B6265CAF6}" vid="{3758909E-5A7C-46E2-BD8B-C334397887F7}"/>
    </a:ext>
  </a:extLst>
</a:theme>
</file>

<file path=ppt/theme/theme5.xml><?xml version="1.0" encoding="utf-8"?>
<a:theme xmlns:a="http://schemas.openxmlformats.org/drawingml/2006/main" name="wawnewbrande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ed" id="{53FE5254-AADE-48C2-B2E3-AAA80FC93DA2}" vid="{104446F9-2F0E-4663-A39B-8C1D7CE8BF4E}"/>
    </a:ext>
  </a:extLst>
</a:theme>
</file>

<file path=ppt/theme/theme6.xml><?xml version="1.0" encoding="utf-8"?>
<a:theme xmlns:a="http://schemas.openxmlformats.org/drawingml/2006/main" name="wawnewbran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 id="{2392DF09-CD79-4CF9-AD47-17986513314E}" vid="{0109C4CE-4A8E-4951-BE6E-BB8FC259B587}"/>
    </a:ext>
  </a:extLst>
</a:theme>
</file>

<file path=ppt/theme/theme7.xml><?xml version="1.0" encoding="utf-8"?>
<a:theme xmlns:a="http://schemas.openxmlformats.org/drawingml/2006/main" name="1_wawnewbranded">
  <a:themeElements>
    <a:clrScheme name="WAW v3">
      <a:dk1>
        <a:srgbClr val="1B1B1B"/>
      </a:dk1>
      <a:lt1>
        <a:srgbClr val="FFFFFF"/>
      </a:lt1>
      <a:dk2>
        <a:srgbClr val="391C66"/>
      </a:dk2>
      <a:lt2>
        <a:srgbClr val="FFFFFF"/>
      </a:lt2>
      <a:accent1>
        <a:srgbClr val="EF882B"/>
      </a:accent1>
      <a:accent2>
        <a:srgbClr val="0076BE"/>
      </a:accent2>
      <a:accent3>
        <a:srgbClr val="5DD6F9"/>
      </a:accent3>
      <a:accent4>
        <a:srgbClr val="E9E5DA"/>
      </a:accent4>
      <a:accent5>
        <a:srgbClr val="91BF67"/>
      </a:accent5>
      <a:accent6>
        <a:srgbClr val="F24979"/>
      </a:accent6>
      <a:hlink>
        <a:srgbClr val="7A64CC"/>
      </a:hlink>
      <a:folHlink>
        <a:srgbClr val="13625A"/>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wnewbranded" id="{53FE5254-AADE-48C2-B2E3-AAA80FC93DA2}" vid="{104446F9-2F0E-4663-A39B-8C1D7CE8BF4E}"/>
    </a:ext>
  </a:extLst>
</a:theme>
</file>

<file path=ppt/theme/theme8.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HPE_Standard_Arial_16x9_v4</Template>
  <TotalTime>23664</TotalTime>
  <Words>6165</Words>
  <Application>Microsoft Office PowerPoint</Application>
  <PresentationFormat>Widescreen</PresentationFormat>
  <Paragraphs>757</Paragraphs>
  <Slides>55</Slides>
  <Notes>36</Notes>
  <HiddenSlides>1</HiddenSlides>
  <MMClips>0</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55</vt:i4>
      </vt:variant>
    </vt:vector>
  </HeadingPairs>
  <TitlesOfParts>
    <vt:vector size="81" baseType="lpstr">
      <vt:lpstr>Agency FB</vt:lpstr>
      <vt:lpstr>Aptos</vt:lpstr>
      <vt:lpstr>Aptos Display</vt:lpstr>
      <vt:lpstr>Arial</vt:lpstr>
      <vt:lpstr>Bierstadt</vt:lpstr>
      <vt:lpstr>Calibri</vt:lpstr>
      <vt:lpstr>Georgia</vt:lpstr>
      <vt:lpstr>Google Sans</vt:lpstr>
      <vt:lpstr>GT Ultra Standard Regular</vt:lpstr>
      <vt:lpstr>Lato Light</vt:lpstr>
      <vt:lpstr>League Spartan</vt:lpstr>
      <vt:lpstr>Montserrat</vt:lpstr>
      <vt:lpstr>Nunito Sans ExtraLight</vt:lpstr>
      <vt:lpstr>Open Sans Light</vt:lpstr>
      <vt:lpstr>Poppins</vt:lpstr>
      <vt:lpstr>Poppins SemiBold</vt:lpstr>
      <vt:lpstr>Roobert</vt:lpstr>
      <vt:lpstr>Wingdings</vt:lpstr>
      <vt:lpstr>ヒラギノ角ゴ Pro W3</vt:lpstr>
      <vt:lpstr>HPE_Standard_Arial_16x9_v4</vt:lpstr>
      <vt:lpstr>1_HPE_Standard_Arial_16x9_v4</vt:lpstr>
      <vt:lpstr>2_HPE_Standard_Arial_16x9_v4</vt:lpstr>
      <vt:lpstr>HPE planning for retirement 130116 4.1</vt:lpstr>
      <vt:lpstr>wawnewbranded</vt:lpstr>
      <vt:lpstr>wawnewbrand</vt:lpstr>
      <vt:lpstr>1_wawnewbranded</vt:lpstr>
      <vt:lpstr>PowerPoint Presentation</vt:lpstr>
      <vt:lpstr>About us</vt:lpstr>
      <vt:lpstr>PowerPoint Presentation</vt:lpstr>
      <vt:lpstr>PowerPoint Presentation</vt:lpstr>
      <vt:lpstr>PowerPoint Presentation</vt:lpstr>
      <vt:lpstr>PowerPoint Presentation</vt:lpstr>
      <vt:lpstr>PowerPoint Presentation</vt:lpstr>
      <vt:lpstr>Budgeting for summer activities</vt:lpstr>
      <vt:lpstr>Ideas for budgeting</vt:lpstr>
      <vt:lpstr>PowerPoint Presentation</vt:lpstr>
      <vt:lpstr>PowerPoint Presentation</vt:lpstr>
      <vt:lpstr>PowerPoint Presentation</vt:lpstr>
      <vt:lpstr>Summer holidays for parents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Russell Johnson</dc:creator>
  <cp:lastModifiedBy>Jackson Sanders</cp:lastModifiedBy>
  <cp:revision>384</cp:revision>
  <dcterms:created xsi:type="dcterms:W3CDTF">2015-11-23T10:16:31Z</dcterms:created>
  <dcterms:modified xsi:type="dcterms:W3CDTF">2026-06-01T07:44:44Z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