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tags/tag24.xml" ContentType="application/vnd.openxmlformats-officedocument.presentationml.tags+xml"/>
  <Override PartName="/ppt/notesSlides/notesSlide18.xml" ContentType="application/vnd.openxmlformats-officedocument.presentationml.notesSlide+xml"/>
  <Override PartName="/ppt/tags/tag25.xml" ContentType="application/vnd.openxmlformats-officedocument.presentationml.tags+xml"/>
  <Override PartName="/ppt/notesSlides/notesSlide19.xml" ContentType="application/vnd.openxmlformats-officedocument.presentationml.notesSlide+xml"/>
  <Override PartName="/ppt/tags/tag26.xml" ContentType="application/vnd.openxmlformats-officedocument.presentationml.tags+xml"/>
  <Override PartName="/ppt/notesSlides/notesSlide20.xml" ContentType="application/vnd.openxmlformats-officedocument.presentationml.notesSlide+xml"/>
  <Override PartName="/ppt/tags/tag27.xml" ContentType="application/vnd.openxmlformats-officedocument.presentationml.tags+xml"/>
  <Override PartName="/ppt/notesSlides/notesSlide21.xml" ContentType="application/vnd.openxmlformats-officedocument.presentationml.notesSlide+xml"/>
  <Override PartName="/ppt/tags/tag28.xml" ContentType="application/vnd.openxmlformats-officedocument.presentationml.tags+xml"/>
  <Override PartName="/ppt/notesSlides/notesSlide22.xml" ContentType="application/vnd.openxmlformats-officedocument.presentationml.notesSlide+xml"/>
  <Override PartName="/ppt/tags/tag29.xml" ContentType="application/vnd.openxmlformats-officedocument.presentationml.tags+xml"/>
  <Override PartName="/ppt/notesSlides/notesSlide23.xml" ContentType="application/vnd.openxmlformats-officedocument.presentationml.notesSlide+xml"/>
  <Override PartName="/ppt/tags/tag30.xml" ContentType="application/vnd.openxmlformats-officedocument.presentationml.tags+xml"/>
  <Override PartName="/ppt/notesSlides/notesSlide24.xml" ContentType="application/vnd.openxmlformats-officedocument.presentationml.notesSlide+xml"/>
  <Override PartName="/ppt/tags/tag31.xml" ContentType="application/vnd.openxmlformats-officedocument.presentationml.tags+xml"/>
  <Override PartName="/ppt/notesSlides/notesSlide25.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26.xml" ContentType="application/vnd.openxmlformats-officedocument.presentationml.notesSlide+xml"/>
  <Override PartName="/ppt/tags/tag34.xml" ContentType="application/vnd.openxmlformats-officedocument.presentationml.tags+xml"/>
  <Override PartName="/ppt/notesSlides/notesSlide27.xml" ContentType="application/vnd.openxmlformats-officedocument.presentationml.notesSlide+xml"/>
  <Override PartName="/ppt/tags/tag35.xml" ContentType="application/vnd.openxmlformats-officedocument.presentationml.tags+xml"/>
  <Override PartName="/ppt/notesSlides/notesSlide28.xml" ContentType="application/vnd.openxmlformats-officedocument.presentationml.notesSlide+xml"/>
  <Override PartName="/ppt/tags/tag36.xml" ContentType="application/vnd.openxmlformats-officedocument.presentationml.tags+xml"/>
  <Override PartName="/ppt/notesSlides/notesSlide29.xml" ContentType="application/vnd.openxmlformats-officedocument.presentationml.notesSlide+xml"/>
  <Override PartName="/ppt/tags/tag37.xml" ContentType="application/vnd.openxmlformats-officedocument.presentationml.tags+xml"/>
  <Override PartName="/ppt/notesSlides/notesSlide30.xml" ContentType="application/vnd.openxmlformats-officedocument.presentationml.notesSlide+xml"/>
  <Override PartName="/ppt/tags/tag38.xml" ContentType="application/vnd.openxmlformats-officedocument.presentationml.tags+xml"/>
  <Override PartName="/ppt/notesSlides/notesSlide3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tags/tag39.xml" ContentType="application/vnd.openxmlformats-officedocument.presentationml.tags+xml"/>
  <Override PartName="/ppt/notesSlides/notesSlide32.xml" ContentType="application/vnd.openxmlformats-officedocument.presentationml.notesSlide+xml"/>
  <Override PartName="/ppt/charts/chart3.xml" ContentType="application/vnd.openxmlformats-officedocument.drawingml.chart+xml"/>
  <Override PartName="/ppt/tags/tag40.xml" ContentType="application/vnd.openxmlformats-officedocument.presentationml.tags+xml"/>
  <Override PartName="/ppt/notesSlides/notesSlide33.xml" ContentType="application/vnd.openxmlformats-officedocument.presentationml.notesSlide+xml"/>
  <Override PartName="/ppt/tags/tag41.xml" ContentType="application/vnd.openxmlformats-officedocument.presentationml.tags+xml"/>
  <Override PartName="/ppt/notesSlides/notesSlide34.xml" ContentType="application/vnd.openxmlformats-officedocument.presentationml.notesSlide+xml"/>
  <Override PartName="/ppt/tags/tag42.xml" ContentType="application/vnd.openxmlformats-officedocument.presentationml.tags+xml"/>
  <Override PartName="/ppt/notesSlides/notesSlide35.xml" ContentType="application/vnd.openxmlformats-officedocument.presentationml.notesSlide+xml"/>
  <Override PartName="/ppt/tags/tag43.xml" ContentType="application/vnd.openxmlformats-officedocument.presentationml.tags+xml"/>
  <Override PartName="/ppt/notesSlides/notesSlide36.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37.xml" ContentType="application/vnd.openxmlformats-officedocument.presentationml.notesSlide+xml"/>
  <Override PartName="/ppt/tags/tag46.xml" ContentType="application/vnd.openxmlformats-officedocument.presentationml.tags+xml"/>
  <Override PartName="/ppt/notesSlides/notesSlide38.xml" ContentType="application/vnd.openxmlformats-officedocument.presentationml.notesSlide+xml"/>
  <Override PartName="/ppt/tags/tag47.xml" ContentType="application/vnd.openxmlformats-officedocument.presentationml.tags+xml"/>
  <Override PartName="/ppt/notesSlides/notesSlide39.xml" ContentType="application/vnd.openxmlformats-officedocument.presentationml.notesSlide+xml"/>
  <Override PartName="/ppt/tags/tag48.xml" ContentType="application/vnd.openxmlformats-officedocument.presentationml.tags+xml"/>
  <Override PartName="/ppt/notesSlides/notesSlide40.xml" ContentType="application/vnd.openxmlformats-officedocument.presentationml.notesSlide+xml"/>
  <Override PartName="/ppt/tags/tag49.xml" ContentType="application/vnd.openxmlformats-officedocument.presentationml.tags+xml"/>
  <Override PartName="/ppt/notesSlides/notesSlide41.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42.xml" ContentType="application/vnd.openxmlformats-officedocument.presentationml.notesSlide+xml"/>
  <Override PartName="/ppt/tags/tag52.xml" ContentType="application/vnd.openxmlformats-officedocument.presentationml.tags+xml"/>
  <Override PartName="/ppt/notesSlides/notesSlide43.xml" ContentType="application/vnd.openxmlformats-officedocument.presentationml.notesSlide+xml"/>
  <Override PartName="/ppt/tags/tag53.xml" ContentType="application/vnd.openxmlformats-officedocument.presentationml.tags+xml"/>
  <Override PartName="/ppt/notesSlides/notesSlide44.xml" ContentType="application/vnd.openxmlformats-officedocument.presentationml.notesSlide+xml"/>
  <Override PartName="/ppt/tags/tag54.xml" ContentType="application/vnd.openxmlformats-officedocument.presentationml.tags+xml"/>
  <Override PartName="/ppt/notesSlides/notesSlide45.xml" ContentType="application/vnd.openxmlformats-officedocument.presentationml.notesSlide+xml"/>
  <Override PartName="/ppt/comments/modernComment_164B_21807FA2.xml" ContentType="application/vnd.ms-powerpoint.comments+xml"/>
  <Override PartName="/ppt/tags/tag55.xml" ContentType="application/vnd.openxmlformats-officedocument.presentationml.tags+xml"/>
  <Override PartName="/ppt/notesSlides/notesSlide4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96" r:id="rId1"/>
  </p:sldMasterIdLst>
  <p:notesMasterIdLst>
    <p:notesMasterId r:id="rId57"/>
  </p:notesMasterIdLst>
  <p:handoutMasterIdLst>
    <p:handoutMasterId r:id="rId58"/>
  </p:handoutMasterIdLst>
  <p:sldIdLst>
    <p:sldId id="1350" r:id="rId2"/>
    <p:sldId id="4218" r:id="rId3"/>
    <p:sldId id="5546" r:id="rId4"/>
    <p:sldId id="4781" r:id="rId5"/>
    <p:sldId id="2262" r:id="rId6"/>
    <p:sldId id="1438" r:id="rId7"/>
    <p:sldId id="4893" r:id="rId8"/>
    <p:sldId id="2172" r:id="rId9"/>
    <p:sldId id="5321" r:id="rId10"/>
    <p:sldId id="592" r:id="rId11"/>
    <p:sldId id="2370" r:id="rId12"/>
    <p:sldId id="5314" r:id="rId13"/>
    <p:sldId id="2258" r:id="rId14"/>
    <p:sldId id="1548" r:id="rId15"/>
    <p:sldId id="2257" r:id="rId16"/>
    <p:sldId id="2391" r:id="rId17"/>
    <p:sldId id="5547" r:id="rId18"/>
    <p:sldId id="5328" r:id="rId19"/>
    <p:sldId id="2323" r:id="rId20"/>
    <p:sldId id="5326" r:id="rId21"/>
    <p:sldId id="5548" r:id="rId22"/>
    <p:sldId id="2071" r:id="rId23"/>
    <p:sldId id="5173" r:id="rId24"/>
    <p:sldId id="5174" r:id="rId25"/>
    <p:sldId id="5176" r:id="rId26"/>
    <p:sldId id="5077" r:id="rId27"/>
    <p:sldId id="5177" r:id="rId28"/>
    <p:sldId id="5178" r:id="rId29"/>
    <p:sldId id="5542" r:id="rId30"/>
    <p:sldId id="5551" r:id="rId31"/>
    <p:sldId id="5184" r:id="rId32"/>
    <p:sldId id="5355" r:id="rId33"/>
    <p:sldId id="5356" r:id="rId34"/>
    <p:sldId id="5552" r:id="rId35"/>
    <p:sldId id="5553" r:id="rId36"/>
    <p:sldId id="5554" r:id="rId37"/>
    <p:sldId id="5555" r:id="rId38"/>
    <p:sldId id="5563" r:id="rId39"/>
    <p:sldId id="5556" r:id="rId40"/>
    <p:sldId id="5199" r:id="rId41"/>
    <p:sldId id="5560" r:id="rId42"/>
    <p:sldId id="826" r:id="rId43"/>
    <p:sldId id="2235" r:id="rId44"/>
    <p:sldId id="5357" r:id="rId45"/>
    <p:sldId id="5557" r:id="rId46"/>
    <p:sldId id="3413" r:id="rId47"/>
    <p:sldId id="5564" r:id="rId48"/>
    <p:sldId id="5348" r:id="rId49"/>
    <p:sldId id="5562" r:id="rId50"/>
    <p:sldId id="1439" r:id="rId51"/>
    <p:sldId id="4780" r:id="rId52"/>
    <p:sldId id="5559" r:id="rId53"/>
    <p:sldId id="4556" r:id="rId54"/>
    <p:sldId id="5707" r:id="rId55"/>
    <p:sldId id="5463"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886709-6E1A-C7EA-D104-6241B530999F}" name="Andy Maggs" initials="AM" userId="S::andy.maggs@wealthatwork.co.uk::46c2412b-bd2f-44d8-b2bb-5da3ed995c2b" providerId="AD"/>
  <p188:author id="{E995D0CB-A95D-BC65-3552-A4EBECF449A3}" name="Russell Johnson" initials="RJ" userId="S::russell.johnson@wealthatwork.co.uk::706d41a8-f39f-40d9-a557-cc67e94c8ca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Russell Johnson" initials="RJ" lastIdx="124" clrIdx="0"/>
  <p:cmAuthor id="7" name="Update" initials="" lastIdx="6" clrIdx="7"/>
  <p:cmAuthor id="1" name="Alan Morgan" initials="AM" lastIdx="11" clrIdx="1"/>
  <p:cmAuthor id="8" name="found" initials="me" lastIdx="5" clrIdx="8"/>
  <p:cmAuthor id="2" name="Andy Maggs" initials="AM" lastIdx="219" clrIdx="2"/>
  <p:cmAuthor id="9" name="Shaw, Ellen (HR, GBR)" initials="SE(G" lastIdx="11" clrIdx="9">
    <p:extLst>
      <p:ext uri="{19B8F6BF-5375-455C-9EA6-DF929625EA0E}">
        <p15:presenceInfo xmlns:p15="http://schemas.microsoft.com/office/powerpoint/2012/main" userId="S::R676656@EMEA.AD.JPMORGANCHASE.com::a6a70feb-1d00-4a02-af24-913c1690a036" providerId="AD"/>
      </p:ext>
    </p:extLst>
  </p:cmAuthor>
  <p:cmAuthor id="3" name="Cybele Michalis" initials="CM" lastIdx="1" clrIdx="3">
    <p:extLst>
      <p:ext uri="{19B8F6BF-5375-455C-9EA6-DF929625EA0E}">
        <p15:presenceInfo xmlns:p15="http://schemas.microsoft.com/office/powerpoint/2012/main" userId="S-1-5-21-896381857-1832430731-2431049490-5635" providerId="AD"/>
      </p:ext>
    </p:extLst>
  </p:cmAuthor>
  <p:cmAuthor id="10" name="Gareth Davies" initials="GD" lastIdx="12" clrIdx="10">
    <p:extLst>
      <p:ext uri="{19B8F6BF-5375-455C-9EA6-DF929625EA0E}">
        <p15:presenceInfo xmlns:p15="http://schemas.microsoft.com/office/powerpoint/2012/main" userId="S::gareth.davies@wealthatwork.co.uk::01f6c526-6129-46e3-b3ed-25ffa0a3b0b2" providerId="AD"/>
      </p:ext>
    </p:extLst>
  </p:cmAuthor>
  <p:cmAuthor id="4" name="Sarah Harper" initials="SH" lastIdx="2" clrIdx="4">
    <p:extLst>
      <p:ext uri="{19B8F6BF-5375-455C-9EA6-DF929625EA0E}">
        <p15:presenceInfo xmlns:p15="http://schemas.microsoft.com/office/powerpoint/2012/main" userId="S-1-5-21-896381857-1832430731-2431049490-1385" providerId="AD"/>
      </p:ext>
    </p:extLst>
  </p:cmAuthor>
  <p:cmAuthor id="5" name="Education Design Team" initials="" lastIdx="93" clrIdx="5"/>
  <p:cmAuthor id="6" name="Education Design" initials="ED"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2A3D"/>
    <a:srgbClr val="7DC202"/>
    <a:srgbClr val="9875A7"/>
    <a:srgbClr val="047BC1"/>
    <a:srgbClr val="000000"/>
    <a:srgbClr val="0094C8"/>
    <a:srgbClr val="9BA151"/>
    <a:srgbClr val="6EAA02"/>
    <a:srgbClr val="B1B66E"/>
    <a:srgbClr val="00A5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0" autoAdjust="0"/>
    <p:restoredTop sz="79899" autoAdjust="0"/>
  </p:normalViewPr>
  <p:slideViewPr>
    <p:cSldViewPr>
      <p:cViewPr varScale="1">
        <p:scale>
          <a:sx n="62" d="100"/>
          <a:sy n="62" d="100"/>
        </p:scale>
        <p:origin x="1248" y="3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2678"/>
    </p:cViewPr>
  </p:sorterViewPr>
  <p:notesViewPr>
    <p:cSldViewPr>
      <p:cViewPr varScale="1">
        <p:scale>
          <a:sx n="53" d="100"/>
          <a:sy n="53" d="100"/>
        </p:scale>
        <p:origin x="-28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son Sanders" userId="1b978f50-08db-430f-b59b-f078371d9193" providerId="ADAL" clId="{A6F7CF2C-BD32-4526-A2FF-6543B4C8F78A}"/>
    <pc:docChg chg="custSel modSld">
      <pc:chgData name="Jackson Sanders" userId="1b978f50-08db-430f-b59b-f078371d9193" providerId="ADAL" clId="{A6F7CF2C-BD32-4526-A2FF-6543B4C8F78A}" dt="2024-05-17T10:08:08.011" v="35"/>
      <pc:docMkLst>
        <pc:docMk/>
      </pc:docMkLst>
      <pc:sldChg chg="replTag">
        <pc:chgData name="Jackson Sanders" userId="1b978f50-08db-430f-b59b-f078371d9193" providerId="ADAL" clId="{A6F7CF2C-BD32-4526-A2FF-6543B4C8F78A}" dt="2024-05-17T10:08:08.003" v="24"/>
        <pc:sldMkLst>
          <pc:docMk/>
          <pc:sldMk cId="4137913628" sldId="1438"/>
        </pc:sldMkLst>
      </pc:sldChg>
      <pc:sldChg chg="replTag">
        <pc:chgData name="Jackson Sanders" userId="1b978f50-08db-430f-b59b-f078371d9193" providerId="ADAL" clId="{A6F7CF2C-BD32-4526-A2FF-6543B4C8F78A}" dt="2024-05-17T10:08:08.005" v="26"/>
        <pc:sldMkLst>
          <pc:docMk/>
          <pc:sldMk cId="2571948589" sldId="1548"/>
        </pc:sldMkLst>
      </pc:sldChg>
      <pc:sldChg chg="replTag">
        <pc:chgData name="Jackson Sanders" userId="1b978f50-08db-430f-b59b-f078371d9193" providerId="ADAL" clId="{A6F7CF2C-BD32-4526-A2FF-6543B4C8F78A}" dt="2024-05-17T10:08:08.004" v="25"/>
        <pc:sldMkLst>
          <pc:docMk/>
          <pc:sldMk cId="0" sldId="2172"/>
        </pc:sldMkLst>
      </pc:sldChg>
      <pc:sldChg chg="replTag">
        <pc:chgData name="Jackson Sanders" userId="1b978f50-08db-430f-b59b-f078371d9193" providerId="ADAL" clId="{A6F7CF2C-BD32-4526-A2FF-6543B4C8F78A}" dt="2024-05-17T10:08:08.011" v="34"/>
        <pc:sldMkLst>
          <pc:docMk/>
          <pc:sldMk cId="1967178716" sldId="2235"/>
        </pc:sldMkLst>
      </pc:sldChg>
      <pc:sldChg chg="replTag">
        <pc:chgData name="Jackson Sanders" userId="1b978f50-08db-430f-b59b-f078371d9193" providerId="ADAL" clId="{A6F7CF2C-BD32-4526-A2FF-6543B4C8F78A}" dt="2024-05-17T10:08:08.007" v="27"/>
        <pc:sldMkLst>
          <pc:docMk/>
          <pc:sldMk cId="3467127400" sldId="2257"/>
        </pc:sldMkLst>
      </pc:sldChg>
      <pc:sldChg chg="replTag">
        <pc:chgData name="Jackson Sanders" userId="1b978f50-08db-430f-b59b-f078371d9193" providerId="ADAL" clId="{A6F7CF2C-BD32-4526-A2FF-6543B4C8F78A}" dt="2024-05-17T10:08:08.008" v="28"/>
        <pc:sldMkLst>
          <pc:docMk/>
          <pc:sldMk cId="607393709" sldId="2391"/>
        </pc:sldMkLst>
      </pc:sldChg>
      <pc:sldChg chg="replTag">
        <pc:chgData name="Jackson Sanders" userId="1b978f50-08db-430f-b59b-f078371d9193" providerId="ADAL" clId="{A6F7CF2C-BD32-4526-A2FF-6543B4C8F78A}" dt="2024-05-17T10:08:08.010" v="32"/>
        <pc:sldMkLst>
          <pc:docMk/>
          <pc:sldMk cId="1893615992" sldId="4230"/>
        </pc:sldMkLst>
      </pc:sldChg>
      <pc:sldChg chg="replTag">
        <pc:chgData name="Jackson Sanders" userId="1b978f50-08db-430f-b59b-f078371d9193" providerId="ADAL" clId="{A6F7CF2C-BD32-4526-A2FF-6543B4C8F78A}" dt="2024-05-17T10:08:08.009" v="30"/>
        <pc:sldMkLst>
          <pc:docMk/>
          <pc:sldMk cId="3235800070" sldId="5326"/>
        </pc:sldMkLst>
      </pc:sldChg>
      <pc:sldChg chg="replTag">
        <pc:chgData name="Jackson Sanders" userId="1b978f50-08db-430f-b59b-f078371d9193" providerId="ADAL" clId="{A6F7CF2C-BD32-4526-A2FF-6543B4C8F78A}" dt="2024-05-17T10:08:08.009" v="29"/>
        <pc:sldMkLst>
          <pc:docMk/>
          <pc:sldMk cId="1810127074" sldId="5328"/>
        </pc:sldMkLst>
      </pc:sldChg>
      <pc:sldChg chg="replTag">
        <pc:chgData name="Jackson Sanders" userId="1b978f50-08db-430f-b59b-f078371d9193" providerId="ADAL" clId="{A6F7CF2C-BD32-4526-A2FF-6543B4C8F78A}" dt="2024-05-17T10:08:08.010" v="31"/>
        <pc:sldMkLst>
          <pc:docMk/>
          <pc:sldMk cId="1469784502" sldId="5337"/>
        </pc:sldMkLst>
      </pc:sldChg>
      <pc:sldChg chg="replTag">
        <pc:chgData name="Jackson Sanders" userId="1b978f50-08db-430f-b59b-f078371d9193" providerId="ADAL" clId="{A6F7CF2C-BD32-4526-A2FF-6543B4C8F78A}" dt="2024-05-17T10:08:08.010" v="33"/>
        <pc:sldMkLst>
          <pc:docMk/>
          <pc:sldMk cId="139861456" sldId="5356"/>
        </pc:sldMkLst>
      </pc:sldChg>
      <pc:sldChg chg="replTag">
        <pc:chgData name="Jackson Sanders" userId="1b978f50-08db-430f-b59b-f078371d9193" providerId="ADAL" clId="{A6F7CF2C-BD32-4526-A2FF-6543B4C8F78A}" dt="2024-05-17T10:08:08.011" v="35"/>
        <pc:sldMkLst>
          <pc:docMk/>
          <pc:sldMk cId="880515049" sldId="535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JohnsonR\AppData\Local\Microsoft\Windows\INetCache\Content.Outlook\51SE0XIB\Asset%20Class%20Growth%2031.12.2025%20All%20Share%20Static.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28575">
              <a:solidFill>
                <a:schemeClr val="bg1"/>
              </a:solidFill>
            </a:ln>
          </c:spPr>
          <c:explosion val="1"/>
          <c:dPt>
            <c:idx val="0"/>
            <c:bubble3D val="0"/>
            <c:spPr>
              <a:solidFill>
                <a:srgbClr val="7A2A3D"/>
              </a:solidFill>
              <a:ln w="28575">
                <a:solidFill>
                  <a:schemeClr val="bg1"/>
                </a:solidFill>
              </a:ln>
              <a:effectLst/>
            </c:spPr>
            <c:extLst>
              <c:ext xmlns:c16="http://schemas.microsoft.com/office/drawing/2014/chart" uri="{C3380CC4-5D6E-409C-BE32-E72D297353CC}">
                <c16:uniqueId val="{00000001-4142-4198-B2F2-94BF002AA0FA}"/>
              </c:ext>
            </c:extLst>
          </c:dPt>
          <c:dPt>
            <c:idx val="1"/>
            <c:bubble3D val="0"/>
            <c:spPr>
              <a:solidFill>
                <a:srgbClr val="108CD5"/>
              </a:solidFill>
              <a:ln w="28575">
                <a:solidFill>
                  <a:schemeClr val="bg1"/>
                </a:solidFill>
              </a:ln>
              <a:effectLst/>
            </c:spPr>
            <c:extLst>
              <c:ext xmlns:c16="http://schemas.microsoft.com/office/drawing/2014/chart" uri="{C3380CC4-5D6E-409C-BE32-E72D297353CC}">
                <c16:uniqueId val="{00000003-4142-4198-B2F2-94BF002AA0FA}"/>
              </c:ext>
            </c:extLst>
          </c:dPt>
          <c:dPt>
            <c:idx val="2"/>
            <c:bubble3D val="0"/>
            <c:spPr>
              <a:solidFill>
                <a:srgbClr val="7DC202"/>
              </a:solidFill>
              <a:ln w="28575">
                <a:solidFill>
                  <a:schemeClr val="bg1"/>
                </a:solidFill>
              </a:ln>
              <a:effectLst/>
            </c:spPr>
            <c:extLst>
              <c:ext xmlns:c16="http://schemas.microsoft.com/office/drawing/2014/chart" uri="{C3380CC4-5D6E-409C-BE32-E72D297353CC}">
                <c16:uniqueId val="{00000005-4142-4198-B2F2-94BF002AA0FA}"/>
              </c:ext>
            </c:extLst>
          </c:dPt>
          <c:dPt>
            <c:idx val="3"/>
            <c:bubble3D val="0"/>
            <c:spPr>
              <a:solidFill>
                <a:schemeClr val="accent4"/>
              </a:solidFill>
              <a:ln w="28575">
                <a:solidFill>
                  <a:schemeClr val="bg1"/>
                </a:solidFill>
              </a:ln>
              <a:effectLst/>
            </c:spPr>
            <c:extLst>
              <c:ext xmlns:c16="http://schemas.microsoft.com/office/drawing/2014/chart" uri="{C3380CC4-5D6E-409C-BE32-E72D297353CC}">
                <c16:uniqueId val="{00000007-4142-4198-B2F2-94BF002AA0FA}"/>
              </c:ext>
            </c:extLst>
          </c:dPt>
          <c:dPt>
            <c:idx val="4"/>
            <c:bubble3D val="0"/>
            <c:spPr>
              <a:solidFill>
                <a:schemeClr val="accent5"/>
              </a:solidFill>
              <a:ln w="28575">
                <a:solidFill>
                  <a:schemeClr val="bg1"/>
                </a:solidFill>
              </a:ln>
              <a:effectLst/>
            </c:spPr>
            <c:extLst>
              <c:ext xmlns:c16="http://schemas.microsoft.com/office/drawing/2014/chart" uri="{C3380CC4-5D6E-409C-BE32-E72D297353CC}">
                <c16:uniqueId val="{00000009-4142-4198-B2F2-94BF002AA0FA}"/>
              </c:ext>
            </c:extLst>
          </c:dPt>
          <c:cat>
            <c:strRef>
              <c:f>Sheet1!$A$2:$A$6</c:f>
              <c:strCache>
                <c:ptCount val="3"/>
                <c:pt idx="0">
                  <c:v>TITLE 01</c:v>
                </c:pt>
                <c:pt idx="1">
                  <c:v>TITLE 02</c:v>
                </c:pt>
                <c:pt idx="2">
                  <c:v>TITLE 03</c:v>
                </c:pt>
              </c:strCache>
            </c:strRef>
          </c:cat>
          <c:val>
            <c:numRef>
              <c:f>Sheet1!$B$2:$B$6</c:f>
              <c:numCache>
                <c:formatCode>General</c:formatCode>
                <c:ptCount val="5"/>
                <c:pt idx="0">
                  <c:v>4</c:v>
                </c:pt>
                <c:pt idx="1">
                  <c:v>4</c:v>
                </c:pt>
                <c:pt idx="2">
                  <c:v>4</c:v>
                </c:pt>
              </c:numCache>
            </c:numRef>
          </c:val>
          <c:extLst>
            <c:ext xmlns:c16="http://schemas.microsoft.com/office/drawing/2014/chart" uri="{C3380CC4-5D6E-409C-BE32-E72D297353CC}">
              <c16:uniqueId val="{0000000A-4142-4198-B2F2-94BF002AA0F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spPr>
            <a:ln w="28575">
              <a:solidFill>
                <a:schemeClr val="bg1"/>
              </a:solidFill>
            </a:ln>
          </c:spPr>
          <c:explosion val="1"/>
          <c:dPt>
            <c:idx val="0"/>
            <c:bubble3D val="0"/>
            <c:spPr>
              <a:solidFill>
                <a:srgbClr val="7A2A3D"/>
              </a:solidFill>
              <a:ln w="28575">
                <a:solidFill>
                  <a:schemeClr val="bg1"/>
                </a:solidFill>
              </a:ln>
              <a:effectLst/>
            </c:spPr>
            <c:extLst>
              <c:ext xmlns:c16="http://schemas.microsoft.com/office/drawing/2014/chart" uri="{C3380CC4-5D6E-409C-BE32-E72D297353CC}">
                <c16:uniqueId val="{00000001-1E34-42A7-AFBC-FD172BAB2330}"/>
              </c:ext>
            </c:extLst>
          </c:dPt>
          <c:dPt>
            <c:idx val="1"/>
            <c:bubble3D val="0"/>
            <c:spPr>
              <a:solidFill>
                <a:srgbClr val="108CD5"/>
              </a:solidFill>
              <a:ln w="28575">
                <a:solidFill>
                  <a:schemeClr val="bg1"/>
                </a:solidFill>
              </a:ln>
              <a:effectLst/>
            </c:spPr>
            <c:extLst>
              <c:ext xmlns:c16="http://schemas.microsoft.com/office/drawing/2014/chart" uri="{C3380CC4-5D6E-409C-BE32-E72D297353CC}">
                <c16:uniqueId val="{00000003-1E34-42A7-AFBC-FD172BAB2330}"/>
              </c:ext>
            </c:extLst>
          </c:dPt>
          <c:dPt>
            <c:idx val="2"/>
            <c:bubble3D val="0"/>
            <c:spPr>
              <a:solidFill>
                <a:srgbClr val="7DC202"/>
              </a:solidFill>
              <a:ln w="28575">
                <a:solidFill>
                  <a:schemeClr val="bg1"/>
                </a:solidFill>
              </a:ln>
              <a:effectLst/>
            </c:spPr>
            <c:extLst>
              <c:ext xmlns:c16="http://schemas.microsoft.com/office/drawing/2014/chart" uri="{C3380CC4-5D6E-409C-BE32-E72D297353CC}">
                <c16:uniqueId val="{00000005-1E34-42A7-AFBC-FD172BAB2330}"/>
              </c:ext>
            </c:extLst>
          </c:dPt>
          <c:dPt>
            <c:idx val="3"/>
            <c:bubble3D val="0"/>
            <c:spPr>
              <a:solidFill>
                <a:schemeClr val="accent4"/>
              </a:solidFill>
              <a:ln w="28575">
                <a:solidFill>
                  <a:schemeClr val="bg1"/>
                </a:solidFill>
              </a:ln>
              <a:effectLst/>
            </c:spPr>
            <c:extLst>
              <c:ext xmlns:c16="http://schemas.microsoft.com/office/drawing/2014/chart" uri="{C3380CC4-5D6E-409C-BE32-E72D297353CC}">
                <c16:uniqueId val="{00000007-1E34-42A7-AFBC-FD172BAB2330}"/>
              </c:ext>
            </c:extLst>
          </c:dPt>
          <c:dPt>
            <c:idx val="4"/>
            <c:bubble3D val="0"/>
            <c:spPr>
              <a:solidFill>
                <a:schemeClr val="accent5"/>
              </a:solidFill>
              <a:ln w="28575">
                <a:solidFill>
                  <a:schemeClr val="bg1"/>
                </a:solidFill>
              </a:ln>
              <a:effectLst/>
            </c:spPr>
            <c:extLst>
              <c:ext xmlns:c16="http://schemas.microsoft.com/office/drawing/2014/chart" uri="{C3380CC4-5D6E-409C-BE32-E72D297353CC}">
                <c16:uniqueId val="{00000009-1E34-42A7-AFBC-FD172BAB2330}"/>
              </c:ext>
            </c:extLst>
          </c:dPt>
          <c:cat>
            <c:strRef>
              <c:f>Sheet1!$A$2:$A$6</c:f>
              <c:strCache>
                <c:ptCount val="3"/>
                <c:pt idx="0">
                  <c:v>TITLE 01</c:v>
                </c:pt>
                <c:pt idx="1">
                  <c:v>TITLE 02</c:v>
                </c:pt>
                <c:pt idx="2">
                  <c:v>TITLE 03</c:v>
                </c:pt>
              </c:strCache>
            </c:strRef>
          </c:cat>
          <c:val>
            <c:numRef>
              <c:f>Sheet1!$B$2:$B$6</c:f>
              <c:numCache>
                <c:formatCode>General</c:formatCode>
                <c:ptCount val="5"/>
                <c:pt idx="0">
                  <c:v>4</c:v>
                </c:pt>
                <c:pt idx="1">
                  <c:v>4</c:v>
                </c:pt>
                <c:pt idx="2">
                  <c:v>4</c:v>
                </c:pt>
              </c:numCache>
            </c:numRef>
          </c:val>
          <c:extLst>
            <c:ext xmlns:c16="http://schemas.microsoft.com/office/drawing/2014/chart" uri="{C3380CC4-5D6E-409C-BE32-E72D297353CC}">
              <c16:uniqueId val="{0000000A-1E34-42A7-AFBC-FD172BAB233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003962302299825E-2"/>
          <c:y val="4.7737351102824045E-2"/>
          <c:w val="0.93124948234036664"/>
          <c:h val="0.89861676477737185"/>
        </c:manualLayout>
      </c:layout>
      <c:lineChart>
        <c:grouping val="standard"/>
        <c:varyColors val="0"/>
        <c:ser>
          <c:idx val="0"/>
          <c:order val="0"/>
          <c:tx>
            <c:strRef>
              <c:f>Sheet1!$C$5</c:f>
              <c:strCache>
                <c:ptCount val="1"/>
                <c:pt idx="0">
                  <c:v> FTSE All Share TR </c:v>
                </c:pt>
              </c:strCache>
            </c:strRef>
          </c:tx>
          <c:spPr>
            <a:ln w="34925">
              <a:solidFill>
                <a:schemeClr val="accent3"/>
              </a:solidFill>
            </a:ln>
          </c:spPr>
          <c:marker>
            <c:symbol val="none"/>
          </c:marker>
          <c:cat>
            <c:numRef>
              <c:f>Sheet1!$B$6:$B$246</c:f>
              <c:numCache>
                <c:formatCode>m/d/yyyy</c:formatCode>
                <c:ptCount val="241"/>
                <c:pt idx="0">
                  <c:v>42369</c:v>
                </c:pt>
                <c:pt idx="1">
                  <c:v>42400</c:v>
                </c:pt>
                <c:pt idx="2">
                  <c:v>42429</c:v>
                </c:pt>
                <c:pt idx="3">
                  <c:v>42460</c:v>
                </c:pt>
                <c:pt idx="4">
                  <c:v>42490</c:v>
                </c:pt>
                <c:pt idx="5">
                  <c:v>42521</c:v>
                </c:pt>
                <c:pt idx="6">
                  <c:v>42551</c:v>
                </c:pt>
                <c:pt idx="7">
                  <c:v>42582</c:v>
                </c:pt>
                <c:pt idx="8">
                  <c:v>42613</c:v>
                </c:pt>
                <c:pt idx="9">
                  <c:v>42643</c:v>
                </c:pt>
                <c:pt idx="10">
                  <c:v>42674</c:v>
                </c:pt>
                <c:pt idx="11">
                  <c:v>42704</c:v>
                </c:pt>
                <c:pt idx="12">
                  <c:v>42735</c:v>
                </c:pt>
                <c:pt idx="13">
                  <c:v>42766</c:v>
                </c:pt>
                <c:pt idx="14">
                  <c:v>42794</c:v>
                </c:pt>
                <c:pt idx="15">
                  <c:v>42825</c:v>
                </c:pt>
                <c:pt idx="16">
                  <c:v>42855</c:v>
                </c:pt>
                <c:pt idx="17">
                  <c:v>42886</c:v>
                </c:pt>
                <c:pt idx="18">
                  <c:v>42916</c:v>
                </c:pt>
                <c:pt idx="19">
                  <c:v>42947</c:v>
                </c:pt>
                <c:pt idx="20">
                  <c:v>42978</c:v>
                </c:pt>
                <c:pt idx="21">
                  <c:v>43008</c:v>
                </c:pt>
                <c:pt idx="22">
                  <c:v>43039</c:v>
                </c:pt>
                <c:pt idx="23">
                  <c:v>43069</c:v>
                </c:pt>
                <c:pt idx="24">
                  <c:v>43100</c:v>
                </c:pt>
                <c:pt idx="25">
                  <c:v>43131</c:v>
                </c:pt>
                <c:pt idx="26">
                  <c:v>43159</c:v>
                </c:pt>
                <c:pt idx="27">
                  <c:v>43190</c:v>
                </c:pt>
                <c:pt idx="28">
                  <c:v>43220</c:v>
                </c:pt>
                <c:pt idx="29">
                  <c:v>43251</c:v>
                </c:pt>
                <c:pt idx="30">
                  <c:v>43281</c:v>
                </c:pt>
                <c:pt idx="31">
                  <c:v>43312</c:v>
                </c:pt>
                <c:pt idx="32">
                  <c:v>43343</c:v>
                </c:pt>
                <c:pt idx="33">
                  <c:v>43373</c:v>
                </c:pt>
                <c:pt idx="34">
                  <c:v>43404</c:v>
                </c:pt>
                <c:pt idx="35">
                  <c:v>43434</c:v>
                </c:pt>
                <c:pt idx="36">
                  <c:v>43465</c:v>
                </c:pt>
                <c:pt idx="37">
                  <c:v>43496</c:v>
                </c:pt>
                <c:pt idx="38">
                  <c:v>43524</c:v>
                </c:pt>
                <c:pt idx="39">
                  <c:v>43555</c:v>
                </c:pt>
                <c:pt idx="40">
                  <c:v>43585</c:v>
                </c:pt>
                <c:pt idx="41">
                  <c:v>43616</c:v>
                </c:pt>
                <c:pt idx="42">
                  <c:v>43646</c:v>
                </c:pt>
                <c:pt idx="43">
                  <c:v>43677</c:v>
                </c:pt>
                <c:pt idx="44">
                  <c:v>43708</c:v>
                </c:pt>
                <c:pt idx="45">
                  <c:v>43738</c:v>
                </c:pt>
                <c:pt idx="46">
                  <c:v>43769</c:v>
                </c:pt>
                <c:pt idx="47">
                  <c:v>43799</c:v>
                </c:pt>
                <c:pt idx="48">
                  <c:v>43830</c:v>
                </c:pt>
                <c:pt idx="49">
                  <c:v>43861</c:v>
                </c:pt>
                <c:pt idx="50">
                  <c:v>43890</c:v>
                </c:pt>
                <c:pt idx="51">
                  <c:v>43921</c:v>
                </c:pt>
                <c:pt idx="52">
                  <c:v>43951</c:v>
                </c:pt>
                <c:pt idx="53">
                  <c:v>43982</c:v>
                </c:pt>
                <c:pt idx="54">
                  <c:v>44012</c:v>
                </c:pt>
                <c:pt idx="55">
                  <c:v>44043</c:v>
                </c:pt>
                <c:pt idx="56">
                  <c:v>44074</c:v>
                </c:pt>
                <c:pt idx="57">
                  <c:v>44104</c:v>
                </c:pt>
                <c:pt idx="58">
                  <c:v>44135</c:v>
                </c:pt>
                <c:pt idx="59">
                  <c:v>44165</c:v>
                </c:pt>
                <c:pt idx="60">
                  <c:v>44196</c:v>
                </c:pt>
                <c:pt idx="61">
                  <c:v>44227</c:v>
                </c:pt>
                <c:pt idx="62">
                  <c:v>44255</c:v>
                </c:pt>
                <c:pt idx="63">
                  <c:v>44286</c:v>
                </c:pt>
                <c:pt idx="64">
                  <c:v>44316</c:v>
                </c:pt>
                <c:pt idx="65">
                  <c:v>44347</c:v>
                </c:pt>
                <c:pt idx="66">
                  <c:v>44377</c:v>
                </c:pt>
                <c:pt idx="67">
                  <c:v>44408</c:v>
                </c:pt>
                <c:pt idx="68">
                  <c:v>44439</c:v>
                </c:pt>
                <c:pt idx="69">
                  <c:v>44469</c:v>
                </c:pt>
                <c:pt idx="70">
                  <c:v>44500</c:v>
                </c:pt>
                <c:pt idx="71">
                  <c:v>44530</c:v>
                </c:pt>
                <c:pt idx="72">
                  <c:v>44561</c:v>
                </c:pt>
                <c:pt idx="73">
                  <c:v>44592</c:v>
                </c:pt>
                <c:pt idx="74">
                  <c:v>44620</c:v>
                </c:pt>
                <c:pt idx="75">
                  <c:v>44651</c:v>
                </c:pt>
                <c:pt idx="76">
                  <c:v>44681</c:v>
                </c:pt>
                <c:pt idx="77">
                  <c:v>44712</c:v>
                </c:pt>
                <c:pt idx="78">
                  <c:v>44742</c:v>
                </c:pt>
                <c:pt idx="79">
                  <c:v>44773</c:v>
                </c:pt>
                <c:pt idx="80">
                  <c:v>44804</c:v>
                </c:pt>
                <c:pt idx="81">
                  <c:v>44834</c:v>
                </c:pt>
                <c:pt idx="82">
                  <c:v>44865</c:v>
                </c:pt>
                <c:pt idx="83">
                  <c:v>44895</c:v>
                </c:pt>
                <c:pt idx="84">
                  <c:v>44926</c:v>
                </c:pt>
                <c:pt idx="85">
                  <c:v>44957</c:v>
                </c:pt>
                <c:pt idx="86">
                  <c:v>44985</c:v>
                </c:pt>
                <c:pt idx="87">
                  <c:v>45016</c:v>
                </c:pt>
                <c:pt idx="88">
                  <c:v>45046</c:v>
                </c:pt>
                <c:pt idx="89">
                  <c:v>45077</c:v>
                </c:pt>
                <c:pt idx="90">
                  <c:v>45107</c:v>
                </c:pt>
                <c:pt idx="91">
                  <c:v>45138</c:v>
                </c:pt>
                <c:pt idx="92">
                  <c:v>45169</c:v>
                </c:pt>
                <c:pt idx="93">
                  <c:v>45199</c:v>
                </c:pt>
                <c:pt idx="94">
                  <c:v>45230</c:v>
                </c:pt>
                <c:pt idx="95">
                  <c:v>45260</c:v>
                </c:pt>
                <c:pt idx="96">
                  <c:v>45291</c:v>
                </c:pt>
                <c:pt idx="97">
                  <c:v>45322</c:v>
                </c:pt>
                <c:pt idx="98">
                  <c:v>45351</c:v>
                </c:pt>
                <c:pt idx="99">
                  <c:v>45382</c:v>
                </c:pt>
                <c:pt idx="100">
                  <c:v>45412</c:v>
                </c:pt>
                <c:pt idx="101">
                  <c:v>45443</c:v>
                </c:pt>
                <c:pt idx="102">
                  <c:v>45473</c:v>
                </c:pt>
                <c:pt idx="103">
                  <c:v>45504</c:v>
                </c:pt>
                <c:pt idx="104">
                  <c:v>45535</c:v>
                </c:pt>
                <c:pt idx="105">
                  <c:v>45565</c:v>
                </c:pt>
                <c:pt idx="106">
                  <c:v>45596</c:v>
                </c:pt>
                <c:pt idx="107">
                  <c:v>45626</c:v>
                </c:pt>
                <c:pt idx="108">
                  <c:v>45657</c:v>
                </c:pt>
                <c:pt idx="109">
                  <c:v>45688</c:v>
                </c:pt>
                <c:pt idx="110">
                  <c:v>45716</c:v>
                </c:pt>
                <c:pt idx="111">
                  <c:v>45747</c:v>
                </c:pt>
                <c:pt idx="112">
                  <c:v>45777</c:v>
                </c:pt>
                <c:pt idx="113">
                  <c:v>45808</c:v>
                </c:pt>
                <c:pt idx="114">
                  <c:v>45838</c:v>
                </c:pt>
                <c:pt idx="115">
                  <c:v>45869</c:v>
                </c:pt>
                <c:pt idx="116">
                  <c:v>45900</c:v>
                </c:pt>
                <c:pt idx="117">
                  <c:v>45930</c:v>
                </c:pt>
                <c:pt idx="118">
                  <c:v>45961</c:v>
                </c:pt>
                <c:pt idx="119">
                  <c:v>45991</c:v>
                </c:pt>
                <c:pt idx="120">
                  <c:v>46022</c:v>
                </c:pt>
              </c:numCache>
            </c:numRef>
          </c:cat>
          <c:val>
            <c:numRef>
              <c:f>Sheet1!$C$6:$C$246</c:f>
              <c:numCache>
                <c:formatCode>_("£"* #,##0.00_);_("£"* \(#,##0.00\);_("£"* "-"??_);_(@_)</c:formatCode>
                <c:ptCount val="241"/>
                <c:pt idx="0">
                  <c:v>100</c:v>
                </c:pt>
                <c:pt idx="1">
                  <c:v>96.918999999999997</c:v>
                </c:pt>
                <c:pt idx="2">
                  <c:v>97.695599999999999</c:v>
                </c:pt>
                <c:pt idx="3">
                  <c:v>99.588399999999993</c:v>
                </c:pt>
                <c:pt idx="4">
                  <c:v>100.721</c:v>
                </c:pt>
                <c:pt idx="5">
                  <c:v>101.413</c:v>
                </c:pt>
                <c:pt idx="6">
                  <c:v>104.27200000000001</c:v>
                </c:pt>
                <c:pt idx="7">
                  <c:v>108.453</c:v>
                </c:pt>
                <c:pt idx="8">
                  <c:v>110.508</c:v>
                </c:pt>
                <c:pt idx="9">
                  <c:v>112.384</c:v>
                </c:pt>
                <c:pt idx="10">
                  <c:v>113.018</c:v>
                </c:pt>
                <c:pt idx="11">
                  <c:v>111.182</c:v>
                </c:pt>
                <c:pt idx="12">
                  <c:v>116.753</c:v>
                </c:pt>
                <c:pt idx="13">
                  <c:v>116.363</c:v>
                </c:pt>
                <c:pt idx="14">
                  <c:v>119.977</c:v>
                </c:pt>
                <c:pt idx="15">
                  <c:v>121.45</c:v>
                </c:pt>
                <c:pt idx="16">
                  <c:v>121.002</c:v>
                </c:pt>
                <c:pt idx="17">
                  <c:v>126.282</c:v>
                </c:pt>
                <c:pt idx="18">
                  <c:v>123.169</c:v>
                </c:pt>
                <c:pt idx="19">
                  <c:v>124.608</c:v>
                </c:pt>
                <c:pt idx="20">
                  <c:v>126.34099999999999</c:v>
                </c:pt>
                <c:pt idx="21">
                  <c:v>125.803</c:v>
                </c:pt>
                <c:pt idx="22">
                  <c:v>128.148</c:v>
                </c:pt>
                <c:pt idx="23">
                  <c:v>126.027</c:v>
                </c:pt>
                <c:pt idx="24">
                  <c:v>132.04499999999999</c:v>
                </c:pt>
                <c:pt idx="25">
                  <c:v>129.49</c:v>
                </c:pt>
                <c:pt idx="26">
                  <c:v>125.253</c:v>
                </c:pt>
                <c:pt idx="27">
                  <c:v>122.967</c:v>
                </c:pt>
                <c:pt idx="28">
                  <c:v>130.87100000000001</c:v>
                </c:pt>
                <c:pt idx="29">
                  <c:v>134.524</c:v>
                </c:pt>
                <c:pt idx="30">
                  <c:v>134.28100000000001</c:v>
                </c:pt>
                <c:pt idx="31">
                  <c:v>136.01400000000001</c:v>
                </c:pt>
                <c:pt idx="32">
                  <c:v>132.25800000000001</c:v>
                </c:pt>
                <c:pt idx="33">
                  <c:v>133.185</c:v>
                </c:pt>
                <c:pt idx="34">
                  <c:v>126.26900000000001</c:v>
                </c:pt>
                <c:pt idx="35">
                  <c:v>124.19199999999999</c:v>
                </c:pt>
                <c:pt idx="36">
                  <c:v>119.536</c:v>
                </c:pt>
                <c:pt idx="37">
                  <c:v>124.53100000000001</c:v>
                </c:pt>
                <c:pt idx="38">
                  <c:v>127.387</c:v>
                </c:pt>
                <c:pt idx="39">
                  <c:v>130.78200000000001</c:v>
                </c:pt>
                <c:pt idx="40">
                  <c:v>134.29300000000001</c:v>
                </c:pt>
                <c:pt idx="41">
                  <c:v>130.26</c:v>
                </c:pt>
                <c:pt idx="42">
                  <c:v>135.04300000000001</c:v>
                </c:pt>
                <c:pt idx="43">
                  <c:v>137.74600000000001</c:v>
                </c:pt>
                <c:pt idx="44">
                  <c:v>132.834</c:v>
                </c:pt>
                <c:pt idx="45">
                  <c:v>136.75899999999999</c:v>
                </c:pt>
                <c:pt idx="46">
                  <c:v>134.84399999999999</c:v>
                </c:pt>
                <c:pt idx="47">
                  <c:v>137.86500000000001</c:v>
                </c:pt>
                <c:pt idx="48">
                  <c:v>142.446</c:v>
                </c:pt>
                <c:pt idx="49">
                  <c:v>137.82300000000001</c:v>
                </c:pt>
                <c:pt idx="50">
                  <c:v>125.565</c:v>
                </c:pt>
                <c:pt idx="51">
                  <c:v>106.648</c:v>
                </c:pt>
                <c:pt idx="52">
                  <c:v>111.893</c:v>
                </c:pt>
                <c:pt idx="53">
                  <c:v>115.717</c:v>
                </c:pt>
                <c:pt idx="54">
                  <c:v>117.498</c:v>
                </c:pt>
                <c:pt idx="55">
                  <c:v>113.28700000000001</c:v>
                </c:pt>
                <c:pt idx="56">
                  <c:v>116.03100000000001</c:v>
                </c:pt>
                <c:pt idx="57">
                  <c:v>114.065</c:v>
                </c:pt>
                <c:pt idx="58">
                  <c:v>109.708</c:v>
                </c:pt>
                <c:pt idx="59">
                  <c:v>123.684</c:v>
                </c:pt>
                <c:pt idx="60">
                  <c:v>128.46299999999999</c:v>
                </c:pt>
                <c:pt idx="61">
                  <c:v>127.419</c:v>
                </c:pt>
                <c:pt idx="62">
                  <c:v>129.95699999999999</c:v>
                </c:pt>
                <c:pt idx="63">
                  <c:v>135.13300000000001</c:v>
                </c:pt>
                <c:pt idx="64">
                  <c:v>140.928</c:v>
                </c:pt>
                <c:pt idx="65">
                  <c:v>142.48599999999999</c:v>
                </c:pt>
                <c:pt idx="66">
                  <c:v>142.70699999999999</c:v>
                </c:pt>
                <c:pt idx="67">
                  <c:v>143.46600000000001</c:v>
                </c:pt>
                <c:pt idx="68">
                  <c:v>147.29900000000001</c:v>
                </c:pt>
                <c:pt idx="69">
                  <c:v>145.88300000000001</c:v>
                </c:pt>
                <c:pt idx="70">
                  <c:v>148.54</c:v>
                </c:pt>
                <c:pt idx="71">
                  <c:v>145.21</c:v>
                </c:pt>
                <c:pt idx="72">
                  <c:v>152.00299999999999</c:v>
                </c:pt>
                <c:pt idx="73">
                  <c:v>151.499</c:v>
                </c:pt>
                <c:pt idx="74">
                  <c:v>150.78899999999999</c:v>
                </c:pt>
                <c:pt idx="75">
                  <c:v>152.745</c:v>
                </c:pt>
                <c:pt idx="76">
                  <c:v>153.21600000000001</c:v>
                </c:pt>
                <c:pt idx="77">
                  <c:v>154.27600000000001</c:v>
                </c:pt>
                <c:pt idx="78">
                  <c:v>145.05099999999999</c:v>
                </c:pt>
                <c:pt idx="79">
                  <c:v>151.37299999999999</c:v>
                </c:pt>
                <c:pt idx="80">
                  <c:v>148.792</c:v>
                </c:pt>
                <c:pt idx="81">
                  <c:v>140.048</c:v>
                </c:pt>
                <c:pt idx="82">
                  <c:v>144.405</c:v>
                </c:pt>
                <c:pt idx="83">
                  <c:v>154.71100000000001</c:v>
                </c:pt>
                <c:pt idx="84">
                  <c:v>152.51300000000001</c:v>
                </c:pt>
                <c:pt idx="85">
                  <c:v>159.37799999999999</c:v>
                </c:pt>
                <c:pt idx="86">
                  <c:v>161.79900000000001</c:v>
                </c:pt>
                <c:pt idx="87">
                  <c:v>157.209</c:v>
                </c:pt>
                <c:pt idx="88">
                  <c:v>162.476</c:v>
                </c:pt>
                <c:pt idx="89">
                  <c:v>154.95099999999999</c:v>
                </c:pt>
                <c:pt idx="90">
                  <c:v>156.49100000000001</c:v>
                </c:pt>
                <c:pt idx="91">
                  <c:v>160.58799999999999</c:v>
                </c:pt>
                <c:pt idx="92">
                  <c:v>156.57900000000001</c:v>
                </c:pt>
                <c:pt idx="93">
                  <c:v>159.435</c:v>
                </c:pt>
                <c:pt idx="94">
                  <c:v>152.90899999999999</c:v>
                </c:pt>
                <c:pt idx="95">
                  <c:v>157.47399999999999</c:v>
                </c:pt>
                <c:pt idx="96">
                  <c:v>164.58600000000001</c:v>
                </c:pt>
                <c:pt idx="97">
                  <c:v>162.41200000000001</c:v>
                </c:pt>
                <c:pt idx="98">
                  <c:v>162.72399999999999</c:v>
                </c:pt>
                <c:pt idx="99">
                  <c:v>170.458</c:v>
                </c:pt>
                <c:pt idx="100">
                  <c:v>174.66900000000001</c:v>
                </c:pt>
                <c:pt idx="101">
                  <c:v>178.876</c:v>
                </c:pt>
                <c:pt idx="102">
                  <c:v>176.81</c:v>
                </c:pt>
                <c:pt idx="103">
                  <c:v>182.339</c:v>
                </c:pt>
                <c:pt idx="104">
                  <c:v>183.166</c:v>
                </c:pt>
                <c:pt idx="105">
                  <c:v>180.8</c:v>
                </c:pt>
                <c:pt idx="106">
                  <c:v>177.83799999999999</c:v>
                </c:pt>
                <c:pt idx="107">
                  <c:v>182.273</c:v>
                </c:pt>
                <c:pt idx="108">
                  <c:v>180.16499999999999</c:v>
                </c:pt>
                <c:pt idx="109">
                  <c:v>190.11799999999999</c:v>
                </c:pt>
                <c:pt idx="110">
                  <c:v>192.61799999999999</c:v>
                </c:pt>
                <c:pt idx="111">
                  <c:v>188.28399999999999</c:v>
                </c:pt>
                <c:pt idx="112">
                  <c:v>187.821</c:v>
                </c:pt>
                <c:pt idx="113">
                  <c:v>195.60300000000001</c:v>
                </c:pt>
                <c:pt idx="114">
                  <c:v>196.542</c:v>
                </c:pt>
                <c:pt idx="115">
                  <c:v>204.33099999999999</c:v>
                </c:pt>
                <c:pt idx="116">
                  <c:v>206.20099999999999</c:v>
                </c:pt>
                <c:pt idx="117">
                  <c:v>210.04300000000001</c:v>
                </c:pt>
                <c:pt idx="118">
                  <c:v>217.84399999999999</c:v>
                </c:pt>
                <c:pt idx="119">
                  <c:v>218.654</c:v>
                </c:pt>
                <c:pt idx="120">
                  <c:v>223.44499999999999</c:v>
                </c:pt>
              </c:numCache>
            </c:numRef>
          </c:val>
          <c:smooth val="1"/>
          <c:extLst>
            <c:ext xmlns:c16="http://schemas.microsoft.com/office/drawing/2014/chart" uri="{C3380CC4-5D6E-409C-BE32-E72D297353CC}">
              <c16:uniqueId val="{00000000-E053-4534-AD17-C284DB9E2F23}"/>
            </c:ext>
          </c:extLst>
        </c:ser>
        <c:ser>
          <c:idx val="1"/>
          <c:order val="1"/>
          <c:tx>
            <c:strRef>
              <c:f>Sheet1!$D$5</c:f>
              <c:strCache>
                <c:ptCount val="1"/>
                <c:pt idx="0">
                  <c:v> IA Sterling Corporate Bond </c:v>
                </c:pt>
              </c:strCache>
            </c:strRef>
          </c:tx>
          <c:spPr>
            <a:ln w="34925">
              <a:solidFill>
                <a:schemeClr val="accent1"/>
              </a:solidFill>
            </a:ln>
          </c:spPr>
          <c:marker>
            <c:symbol val="none"/>
          </c:marker>
          <c:cat>
            <c:numRef>
              <c:f>Sheet1!$B$6:$B$246</c:f>
              <c:numCache>
                <c:formatCode>m/d/yyyy</c:formatCode>
                <c:ptCount val="241"/>
                <c:pt idx="0">
                  <c:v>42369</c:v>
                </c:pt>
                <c:pt idx="1">
                  <c:v>42400</c:v>
                </c:pt>
                <c:pt idx="2">
                  <c:v>42429</c:v>
                </c:pt>
                <c:pt idx="3">
                  <c:v>42460</c:v>
                </c:pt>
                <c:pt idx="4">
                  <c:v>42490</c:v>
                </c:pt>
                <c:pt idx="5">
                  <c:v>42521</c:v>
                </c:pt>
                <c:pt idx="6">
                  <c:v>42551</c:v>
                </c:pt>
                <c:pt idx="7">
                  <c:v>42582</c:v>
                </c:pt>
                <c:pt idx="8">
                  <c:v>42613</c:v>
                </c:pt>
                <c:pt idx="9">
                  <c:v>42643</c:v>
                </c:pt>
                <c:pt idx="10">
                  <c:v>42674</c:v>
                </c:pt>
                <c:pt idx="11">
                  <c:v>42704</c:v>
                </c:pt>
                <c:pt idx="12">
                  <c:v>42735</c:v>
                </c:pt>
                <c:pt idx="13">
                  <c:v>42766</c:v>
                </c:pt>
                <c:pt idx="14">
                  <c:v>42794</c:v>
                </c:pt>
                <c:pt idx="15">
                  <c:v>42825</c:v>
                </c:pt>
                <c:pt idx="16">
                  <c:v>42855</c:v>
                </c:pt>
                <c:pt idx="17">
                  <c:v>42886</c:v>
                </c:pt>
                <c:pt idx="18">
                  <c:v>42916</c:v>
                </c:pt>
                <c:pt idx="19">
                  <c:v>42947</c:v>
                </c:pt>
                <c:pt idx="20">
                  <c:v>42978</c:v>
                </c:pt>
                <c:pt idx="21">
                  <c:v>43008</c:v>
                </c:pt>
                <c:pt idx="22">
                  <c:v>43039</c:v>
                </c:pt>
                <c:pt idx="23">
                  <c:v>43069</c:v>
                </c:pt>
                <c:pt idx="24">
                  <c:v>43100</c:v>
                </c:pt>
                <c:pt idx="25">
                  <c:v>43131</c:v>
                </c:pt>
                <c:pt idx="26">
                  <c:v>43159</c:v>
                </c:pt>
                <c:pt idx="27">
                  <c:v>43190</c:v>
                </c:pt>
                <c:pt idx="28">
                  <c:v>43220</c:v>
                </c:pt>
                <c:pt idx="29">
                  <c:v>43251</c:v>
                </c:pt>
                <c:pt idx="30">
                  <c:v>43281</c:v>
                </c:pt>
                <c:pt idx="31">
                  <c:v>43312</c:v>
                </c:pt>
                <c:pt idx="32">
                  <c:v>43343</c:v>
                </c:pt>
                <c:pt idx="33">
                  <c:v>43373</c:v>
                </c:pt>
                <c:pt idx="34">
                  <c:v>43404</c:v>
                </c:pt>
                <c:pt idx="35">
                  <c:v>43434</c:v>
                </c:pt>
                <c:pt idx="36">
                  <c:v>43465</c:v>
                </c:pt>
                <c:pt idx="37">
                  <c:v>43496</c:v>
                </c:pt>
                <c:pt idx="38">
                  <c:v>43524</c:v>
                </c:pt>
                <c:pt idx="39">
                  <c:v>43555</c:v>
                </c:pt>
                <c:pt idx="40">
                  <c:v>43585</c:v>
                </c:pt>
                <c:pt idx="41">
                  <c:v>43616</c:v>
                </c:pt>
                <c:pt idx="42">
                  <c:v>43646</c:v>
                </c:pt>
                <c:pt idx="43">
                  <c:v>43677</c:v>
                </c:pt>
                <c:pt idx="44">
                  <c:v>43708</c:v>
                </c:pt>
                <c:pt idx="45">
                  <c:v>43738</c:v>
                </c:pt>
                <c:pt idx="46">
                  <c:v>43769</c:v>
                </c:pt>
                <c:pt idx="47">
                  <c:v>43799</c:v>
                </c:pt>
                <c:pt idx="48">
                  <c:v>43830</c:v>
                </c:pt>
                <c:pt idx="49">
                  <c:v>43861</c:v>
                </c:pt>
                <c:pt idx="50">
                  <c:v>43890</c:v>
                </c:pt>
                <c:pt idx="51">
                  <c:v>43921</c:v>
                </c:pt>
                <c:pt idx="52">
                  <c:v>43951</c:v>
                </c:pt>
                <c:pt idx="53">
                  <c:v>43982</c:v>
                </c:pt>
                <c:pt idx="54">
                  <c:v>44012</c:v>
                </c:pt>
                <c:pt idx="55">
                  <c:v>44043</c:v>
                </c:pt>
                <c:pt idx="56">
                  <c:v>44074</c:v>
                </c:pt>
                <c:pt idx="57">
                  <c:v>44104</c:v>
                </c:pt>
                <c:pt idx="58">
                  <c:v>44135</c:v>
                </c:pt>
                <c:pt idx="59">
                  <c:v>44165</c:v>
                </c:pt>
                <c:pt idx="60">
                  <c:v>44196</c:v>
                </c:pt>
                <c:pt idx="61">
                  <c:v>44227</c:v>
                </c:pt>
                <c:pt idx="62">
                  <c:v>44255</c:v>
                </c:pt>
                <c:pt idx="63">
                  <c:v>44286</c:v>
                </c:pt>
                <c:pt idx="64">
                  <c:v>44316</c:v>
                </c:pt>
                <c:pt idx="65">
                  <c:v>44347</c:v>
                </c:pt>
                <c:pt idx="66">
                  <c:v>44377</c:v>
                </c:pt>
                <c:pt idx="67">
                  <c:v>44408</c:v>
                </c:pt>
                <c:pt idx="68">
                  <c:v>44439</c:v>
                </c:pt>
                <c:pt idx="69">
                  <c:v>44469</c:v>
                </c:pt>
                <c:pt idx="70">
                  <c:v>44500</c:v>
                </c:pt>
                <c:pt idx="71">
                  <c:v>44530</c:v>
                </c:pt>
                <c:pt idx="72">
                  <c:v>44561</c:v>
                </c:pt>
                <c:pt idx="73">
                  <c:v>44592</c:v>
                </c:pt>
                <c:pt idx="74">
                  <c:v>44620</c:v>
                </c:pt>
                <c:pt idx="75">
                  <c:v>44651</c:v>
                </c:pt>
                <c:pt idx="76">
                  <c:v>44681</c:v>
                </c:pt>
                <c:pt idx="77">
                  <c:v>44712</c:v>
                </c:pt>
                <c:pt idx="78">
                  <c:v>44742</c:v>
                </c:pt>
                <c:pt idx="79">
                  <c:v>44773</c:v>
                </c:pt>
                <c:pt idx="80">
                  <c:v>44804</c:v>
                </c:pt>
                <c:pt idx="81">
                  <c:v>44834</c:v>
                </c:pt>
                <c:pt idx="82">
                  <c:v>44865</c:v>
                </c:pt>
                <c:pt idx="83">
                  <c:v>44895</c:v>
                </c:pt>
                <c:pt idx="84">
                  <c:v>44926</c:v>
                </c:pt>
                <c:pt idx="85">
                  <c:v>44957</c:v>
                </c:pt>
                <c:pt idx="86">
                  <c:v>44985</c:v>
                </c:pt>
                <c:pt idx="87">
                  <c:v>45016</c:v>
                </c:pt>
                <c:pt idx="88">
                  <c:v>45046</c:v>
                </c:pt>
                <c:pt idx="89">
                  <c:v>45077</c:v>
                </c:pt>
                <c:pt idx="90">
                  <c:v>45107</c:v>
                </c:pt>
                <c:pt idx="91">
                  <c:v>45138</c:v>
                </c:pt>
                <c:pt idx="92">
                  <c:v>45169</c:v>
                </c:pt>
                <c:pt idx="93">
                  <c:v>45199</c:v>
                </c:pt>
                <c:pt idx="94">
                  <c:v>45230</c:v>
                </c:pt>
                <c:pt idx="95">
                  <c:v>45260</c:v>
                </c:pt>
                <c:pt idx="96">
                  <c:v>45291</c:v>
                </c:pt>
                <c:pt idx="97">
                  <c:v>45322</c:v>
                </c:pt>
                <c:pt idx="98">
                  <c:v>45351</c:v>
                </c:pt>
                <c:pt idx="99">
                  <c:v>45382</c:v>
                </c:pt>
                <c:pt idx="100">
                  <c:v>45412</c:v>
                </c:pt>
                <c:pt idx="101">
                  <c:v>45443</c:v>
                </c:pt>
                <c:pt idx="102">
                  <c:v>45473</c:v>
                </c:pt>
                <c:pt idx="103">
                  <c:v>45504</c:v>
                </c:pt>
                <c:pt idx="104">
                  <c:v>45535</c:v>
                </c:pt>
                <c:pt idx="105">
                  <c:v>45565</c:v>
                </c:pt>
                <c:pt idx="106">
                  <c:v>45596</c:v>
                </c:pt>
                <c:pt idx="107">
                  <c:v>45626</c:v>
                </c:pt>
                <c:pt idx="108">
                  <c:v>45657</c:v>
                </c:pt>
                <c:pt idx="109">
                  <c:v>45688</c:v>
                </c:pt>
                <c:pt idx="110">
                  <c:v>45716</c:v>
                </c:pt>
                <c:pt idx="111">
                  <c:v>45747</c:v>
                </c:pt>
                <c:pt idx="112">
                  <c:v>45777</c:v>
                </c:pt>
                <c:pt idx="113">
                  <c:v>45808</c:v>
                </c:pt>
                <c:pt idx="114">
                  <c:v>45838</c:v>
                </c:pt>
                <c:pt idx="115">
                  <c:v>45869</c:v>
                </c:pt>
                <c:pt idx="116">
                  <c:v>45900</c:v>
                </c:pt>
                <c:pt idx="117">
                  <c:v>45930</c:v>
                </c:pt>
                <c:pt idx="118">
                  <c:v>45961</c:v>
                </c:pt>
                <c:pt idx="119">
                  <c:v>45991</c:v>
                </c:pt>
                <c:pt idx="120">
                  <c:v>46022</c:v>
                </c:pt>
              </c:numCache>
            </c:numRef>
          </c:cat>
          <c:val>
            <c:numRef>
              <c:f>Sheet1!$D$6:$D$246</c:f>
              <c:numCache>
                <c:formatCode>_("£"* #,##0.00_);_("£"* \(#,##0.00\);_("£"* "-"??_);_(@_)</c:formatCode>
                <c:ptCount val="241"/>
                <c:pt idx="0">
                  <c:v>100</c:v>
                </c:pt>
                <c:pt idx="1">
                  <c:v>100.414</c:v>
                </c:pt>
                <c:pt idx="2">
                  <c:v>99.674199999999999</c:v>
                </c:pt>
                <c:pt idx="3">
                  <c:v>102.126</c:v>
                </c:pt>
                <c:pt idx="4">
                  <c:v>102.661</c:v>
                </c:pt>
                <c:pt idx="5">
                  <c:v>103.46299999999999</c:v>
                </c:pt>
                <c:pt idx="6">
                  <c:v>105.462</c:v>
                </c:pt>
                <c:pt idx="7">
                  <c:v>109.459</c:v>
                </c:pt>
                <c:pt idx="8">
                  <c:v>112.68600000000001</c:v>
                </c:pt>
                <c:pt idx="9">
                  <c:v>111.86199999999999</c:v>
                </c:pt>
                <c:pt idx="10">
                  <c:v>108.499</c:v>
                </c:pt>
                <c:pt idx="11">
                  <c:v>107.303</c:v>
                </c:pt>
                <c:pt idx="12">
                  <c:v>109.08199999999999</c:v>
                </c:pt>
                <c:pt idx="13">
                  <c:v>108.261</c:v>
                </c:pt>
                <c:pt idx="14">
                  <c:v>110.676</c:v>
                </c:pt>
                <c:pt idx="15">
                  <c:v>111.19499999999999</c:v>
                </c:pt>
                <c:pt idx="16">
                  <c:v>111.721</c:v>
                </c:pt>
                <c:pt idx="17">
                  <c:v>113.268</c:v>
                </c:pt>
                <c:pt idx="18">
                  <c:v>112.211</c:v>
                </c:pt>
                <c:pt idx="19">
                  <c:v>113.066</c:v>
                </c:pt>
                <c:pt idx="20">
                  <c:v>114.176</c:v>
                </c:pt>
                <c:pt idx="21">
                  <c:v>112.539</c:v>
                </c:pt>
                <c:pt idx="22">
                  <c:v>113.148</c:v>
                </c:pt>
                <c:pt idx="23">
                  <c:v>113.05</c:v>
                </c:pt>
                <c:pt idx="24">
                  <c:v>114.6</c:v>
                </c:pt>
                <c:pt idx="25">
                  <c:v>114.084</c:v>
                </c:pt>
                <c:pt idx="26">
                  <c:v>112.693</c:v>
                </c:pt>
                <c:pt idx="27">
                  <c:v>113.08199999999999</c:v>
                </c:pt>
                <c:pt idx="28">
                  <c:v>113.083</c:v>
                </c:pt>
                <c:pt idx="29">
                  <c:v>113.10299999999999</c:v>
                </c:pt>
                <c:pt idx="30">
                  <c:v>112.867</c:v>
                </c:pt>
                <c:pt idx="31">
                  <c:v>113.03100000000001</c:v>
                </c:pt>
                <c:pt idx="32">
                  <c:v>113.378</c:v>
                </c:pt>
                <c:pt idx="33">
                  <c:v>112.655</c:v>
                </c:pt>
                <c:pt idx="34">
                  <c:v>112.92700000000001</c:v>
                </c:pt>
                <c:pt idx="35">
                  <c:v>111.45099999999999</c:v>
                </c:pt>
                <c:pt idx="36">
                  <c:v>112.05200000000001</c:v>
                </c:pt>
                <c:pt idx="37">
                  <c:v>113.86</c:v>
                </c:pt>
                <c:pt idx="38">
                  <c:v>114.176</c:v>
                </c:pt>
                <c:pt idx="39">
                  <c:v>116.434</c:v>
                </c:pt>
                <c:pt idx="40">
                  <c:v>116.66200000000001</c:v>
                </c:pt>
                <c:pt idx="41">
                  <c:v>117.562</c:v>
                </c:pt>
                <c:pt idx="42">
                  <c:v>119.15900000000001</c:v>
                </c:pt>
                <c:pt idx="43">
                  <c:v>120.98399999999999</c:v>
                </c:pt>
                <c:pt idx="44">
                  <c:v>122.934</c:v>
                </c:pt>
                <c:pt idx="45">
                  <c:v>122.812</c:v>
                </c:pt>
                <c:pt idx="46">
                  <c:v>122.55</c:v>
                </c:pt>
                <c:pt idx="47">
                  <c:v>122.741</c:v>
                </c:pt>
                <c:pt idx="48">
                  <c:v>122.68899999999999</c:v>
                </c:pt>
                <c:pt idx="49">
                  <c:v>125.596</c:v>
                </c:pt>
                <c:pt idx="50">
                  <c:v>125.383</c:v>
                </c:pt>
                <c:pt idx="51">
                  <c:v>117.33799999999999</c:v>
                </c:pt>
                <c:pt idx="52">
                  <c:v>122.81399999999999</c:v>
                </c:pt>
                <c:pt idx="53">
                  <c:v>124.15900000000001</c:v>
                </c:pt>
                <c:pt idx="54">
                  <c:v>126.027</c:v>
                </c:pt>
                <c:pt idx="55">
                  <c:v>128.16300000000001</c:v>
                </c:pt>
                <c:pt idx="56">
                  <c:v>127.059</c:v>
                </c:pt>
                <c:pt idx="57">
                  <c:v>127.98</c:v>
                </c:pt>
                <c:pt idx="58">
                  <c:v>128.24299999999999</c:v>
                </c:pt>
                <c:pt idx="59">
                  <c:v>130.49600000000001</c:v>
                </c:pt>
                <c:pt idx="60">
                  <c:v>132.227</c:v>
                </c:pt>
                <c:pt idx="61">
                  <c:v>131.22800000000001</c:v>
                </c:pt>
                <c:pt idx="62">
                  <c:v>127.86</c:v>
                </c:pt>
                <c:pt idx="63">
                  <c:v>127.923</c:v>
                </c:pt>
                <c:pt idx="64">
                  <c:v>128.81200000000001</c:v>
                </c:pt>
                <c:pt idx="65">
                  <c:v>128.93100000000001</c:v>
                </c:pt>
                <c:pt idx="66">
                  <c:v>130.179</c:v>
                </c:pt>
                <c:pt idx="67">
                  <c:v>131.71100000000001</c:v>
                </c:pt>
                <c:pt idx="68">
                  <c:v>131.89400000000001</c:v>
                </c:pt>
                <c:pt idx="69">
                  <c:v>129.58699999999999</c:v>
                </c:pt>
                <c:pt idx="70">
                  <c:v>129.61099999999999</c:v>
                </c:pt>
                <c:pt idx="71">
                  <c:v>130.779</c:v>
                </c:pt>
                <c:pt idx="72">
                  <c:v>129.68700000000001</c:v>
                </c:pt>
                <c:pt idx="73">
                  <c:v>126.58</c:v>
                </c:pt>
                <c:pt idx="74">
                  <c:v>123.414</c:v>
                </c:pt>
                <c:pt idx="75">
                  <c:v>122.49</c:v>
                </c:pt>
                <c:pt idx="76">
                  <c:v>119.42</c:v>
                </c:pt>
                <c:pt idx="77">
                  <c:v>118.258</c:v>
                </c:pt>
                <c:pt idx="78">
                  <c:v>113.43600000000001</c:v>
                </c:pt>
                <c:pt idx="79">
                  <c:v>116.864</c:v>
                </c:pt>
                <c:pt idx="80">
                  <c:v>111.328</c:v>
                </c:pt>
                <c:pt idx="81">
                  <c:v>102.98</c:v>
                </c:pt>
                <c:pt idx="82">
                  <c:v>106.502</c:v>
                </c:pt>
                <c:pt idx="83">
                  <c:v>110.551</c:v>
                </c:pt>
                <c:pt idx="84">
                  <c:v>108.81399999999999</c:v>
                </c:pt>
                <c:pt idx="85">
                  <c:v>112.75700000000001</c:v>
                </c:pt>
                <c:pt idx="86">
                  <c:v>110.43899999999999</c:v>
                </c:pt>
                <c:pt idx="87">
                  <c:v>111.3</c:v>
                </c:pt>
                <c:pt idx="88">
                  <c:v>111.57899999999999</c:v>
                </c:pt>
                <c:pt idx="89">
                  <c:v>109.38500000000001</c:v>
                </c:pt>
                <c:pt idx="90">
                  <c:v>108.181</c:v>
                </c:pt>
                <c:pt idx="91">
                  <c:v>110.36499999999999</c:v>
                </c:pt>
                <c:pt idx="92">
                  <c:v>110.34699999999999</c:v>
                </c:pt>
                <c:pt idx="93">
                  <c:v>110.47499999999999</c:v>
                </c:pt>
                <c:pt idx="94">
                  <c:v>110.566</c:v>
                </c:pt>
                <c:pt idx="95">
                  <c:v>114.209</c:v>
                </c:pt>
                <c:pt idx="96">
                  <c:v>119.066</c:v>
                </c:pt>
                <c:pt idx="97">
                  <c:v>117.82899999999999</c:v>
                </c:pt>
                <c:pt idx="98">
                  <c:v>117.071</c:v>
                </c:pt>
                <c:pt idx="99">
                  <c:v>119.482</c:v>
                </c:pt>
                <c:pt idx="100">
                  <c:v>117.691</c:v>
                </c:pt>
                <c:pt idx="101">
                  <c:v>118.259</c:v>
                </c:pt>
                <c:pt idx="102">
                  <c:v>119.587</c:v>
                </c:pt>
                <c:pt idx="103">
                  <c:v>121.337</c:v>
                </c:pt>
                <c:pt idx="104">
                  <c:v>122.024</c:v>
                </c:pt>
                <c:pt idx="105">
                  <c:v>122.529</c:v>
                </c:pt>
                <c:pt idx="106">
                  <c:v>121.413</c:v>
                </c:pt>
                <c:pt idx="107">
                  <c:v>122.845</c:v>
                </c:pt>
                <c:pt idx="108">
                  <c:v>122.122</c:v>
                </c:pt>
                <c:pt idx="109">
                  <c:v>123.405</c:v>
                </c:pt>
                <c:pt idx="110">
                  <c:v>124.167</c:v>
                </c:pt>
                <c:pt idx="111">
                  <c:v>123.30500000000001</c:v>
                </c:pt>
                <c:pt idx="112">
                  <c:v>124.651</c:v>
                </c:pt>
                <c:pt idx="113">
                  <c:v>124.43899999999999</c:v>
                </c:pt>
                <c:pt idx="114">
                  <c:v>126.56699999999999</c:v>
                </c:pt>
                <c:pt idx="115">
                  <c:v>126.98099999999999</c:v>
                </c:pt>
                <c:pt idx="116">
                  <c:v>126.735</c:v>
                </c:pt>
                <c:pt idx="117">
                  <c:v>127.711</c:v>
                </c:pt>
                <c:pt idx="118">
                  <c:v>130.11600000000001</c:v>
                </c:pt>
                <c:pt idx="119">
                  <c:v>130.34399999999999</c:v>
                </c:pt>
                <c:pt idx="120">
                  <c:v>130.80699999999999</c:v>
                </c:pt>
              </c:numCache>
            </c:numRef>
          </c:val>
          <c:smooth val="1"/>
          <c:extLst>
            <c:ext xmlns:c16="http://schemas.microsoft.com/office/drawing/2014/chart" uri="{C3380CC4-5D6E-409C-BE32-E72D297353CC}">
              <c16:uniqueId val="{00000001-E053-4534-AD17-C284DB9E2F23}"/>
            </c:ext>
          </c:extLst>
        </c:ser>
        <c:ser>
          <c:idx val="2"/>
          <c:order val="2"/>
          <c:tx>
            <c:strRef>
              <c:f>Sheet1!$E$5</c:f>
              <c:strCache>
                <c:ptCount val="1"/>
                <c:pt idx="0">
                  <c:v> Cash** </c:v>
                </c:pt>
              </c:strCache>
            </c:strRef>
          </c:tx>
          <c:spPr>
            <a:ln w="34925">
              <a:solidFill>
                <a:schemeClr val="accent2"/>
              </a:solidFill>
            </a:ln>
          </c:spPr>
          <c:marker>
            <c:symbol val="none"/>
          </c:marker>
          <c:cat>
            <c:numRef>
              <c:f>Sheet1!$B$6:$B$246</c:f>
              <c:numCache>
                <c:formatCode>m/d/yyyy</c:formatCode>
                <c:ptCount val="241"/>
                <c:pt idx="0">
                  <c:v>42369</c:v>
                </c:pt>
                <c:pt idx="1">
                  <c:v>42400</c:v>
                </c:pt>
                <c:pt idx="2">
                  <c:v>42429</c:v>
                </c:pt>
                <c:pt idx="3">
                  <c:v>42460</c:v>
                </c:pt>
                <c:pt idx="4">
                  <c:v>42490</c:v>
                </c:pt>
                <c:pt idx="5">
                  <c:v>42521</c:v>
                </c:pt>
                <c:pt idx="6">
                  <c:v>42551</c:v>
                </c:pt>
                <c:pt idx="7">
                  <c:v>42582</c:v>
                </c:pt>
                <c:pt idx="8">
                  <c:v>42613</c:v>
                </c:pt>
                <c:pt idx="9">
                  <c:v>42643</c:v>
                </c:pt>
                <c:pt idx="10">
                  <c:v>42674</c:v>
                </c:pt>
                <c:pt idx="11">
                  <c:v>42704</c:v>
                </c:pt>
                <c:pt idx="12">
                  <c:v>42735</c:v>
                </c:pt>
                <c:pt idx="13">
                  <c:v>42766</c:v>
                </c:pt>
                <c:pt idx="14">
                  <c:v>42794</c:v>
                </c:pt>
                <c:pt idx="15">
                  <c:v>42825</c:v>
                </c:pt>
                <c:pt idx="16">
                  <c:v>42855</c:v>
                </c:pt>
                <c:pt idx="17">
                  <c:v>42886</c:v>
                </c:pt>
                <c:pt idx="18">
                  <c:v>42916</c:v>
                </c:pt>
                <c:pt idx="19">
                  <c:v>42947</c:v>
                </c:pt>
                <c:pt idx="20">
                  <c:v>42978</c:v>
                </c:pt>
                <c:pt idx="21">
                  <c:v>43008</c:v>
                </c:pt>
                <c:pt idx="22">
                  <c:v>43039</c:v>
                </c:pt>
                <c:pt idx="23">
                  <c:v>43069</c:v>
                </c:pt>
                <c:pt idx="24">
                  <c:v>43100</c:v>
                </c:pt>
                <c:pt idx="25">
                  <c:v>43131</c:v>
                </c:pt>
                <c:pt idx="26">
                  <c:v>43159</c:v>
                </c:pt>
                <c:pt idx="27">
                  <c:v>43190</c:v>
                </c:pt>
                <c:pt idx="28">
                  <c:v>43220</c:v>
                </c:pt>
                <c:pt idx="29">
                  <c:v>43251</c:v>
                </c:pt>
                <c:pt idx="30">
                  <c:v>43281</c:v>
                </c:pt>
                <c:pt idx="31">
                  <c:v>43312</c:v>
                </c:pt>
                <c:pt idx="32">
                  <c:v>43343</c:v>
                </c:pt>
                <c:pt idx="33">
                  <c:v>43373</c:v>
                </c:pt>
                <c:pt idx="34">
                  <c:v>43404</c:v>
                </c:pt>
                <c:pt idx="35">
                  <c:v>43434</c:v>
                </c:pt>
                <c:pt idx="36">
                  <c:v>43465</c:v>
                </c:pt>
                <c:pt idx="37">
                  <c:v>43496</c:v>
                </c:pt>
                <c:pt idx="38">
                  <c:v>43524</c:v>
                </c:pt>
                <c:pt idx="39">
                  <c:v>43555</c:v>
                </c:pt>
                <c:pt idx="40">
                  <c:v>43585</c:v>
                </c:pt>
                <c:pt idx="41">
                  <c:v>43616</c:v>
                </c:pt>
                <c:pt idx="42">
                  <c:v>43646</c:v>
                </c:pt>
                <c:pt idx="43">
                  <c:v>43677</c:v>
                </c:pt>
                <c:pt idx="44">
                  <c:v>43708</c:v>
                </c:pt>
                <c:pt idx="45">
                  <c:v>43738</c:v>
                </c:pt>
                <c:pt idx="46">
                  <c:v>43769</c:v>
                </c:pt>
                <c:pt idx="47">
                  <c:v>43799</c:v>
                </c:pt>
                <c:pt idx="48">
                  <c:v>43830</c:v>
                </c:pt>
                <c:pt idx="49">
                  <c:v>43861</c:v>
                </c:pt>
                <c:pt idx="50">
                  <c:v>43890</c:v>
                </c:pt>
                <c:pt idx="51">
                  <c:v>43921</c:v>
                </c:pt>
                <c:pt idx="52">
                  <c:v>43951</c:v>
                </c:pt>
                <c:pt idx="53">
                  <c:v>43982</c:v>
                </c:pt>
                <c:pt idx="54">
                  <c:v>44012</c:v>
                </c:pt>
                <c:pt idx="55">
                  <c:v>44043</c:v>
                </c:pt>
                <c:pt idx="56">
                  <c:v>44074</c:v>
                </c:pt>
                <c:pt idx="57">
                  <c:v>44104</c:v>
                </c:pt>
                <c:pt idx="58">
                  <c:v>44135</c:v>
                </c:pt>
                <c:pt idx="59">
                  <c:v>44165</c:v>
                </c:pt>
                <c:pt idx="60">
                  <c:v>44196</c:v>
                </c:pt>
                <c:pt idx="61">
                  <c:v>44227</c:v>
                </c:pt>
                <c:pt idx="62">
                  <c:v>44255</c:v>
                </c:pt>
                <c:pt idx="63">
                  <c:v>44286</c:v>
                </c:pt>
                <c:pt idx="64">
                  <c:v>44316</c:v>
                </c:pt>
                <c:pt idx="65">
                  <c:v>44347</c:v>
                </c:pt>
                <c:pt idx="66">
                  <c:v>44377</c:v>
                </c:pt>
                <c:pt idx="67">
                  <c:v>44408</c:v>
                </c:pt>
                <c:pt idx="68">
                  <c:v>44439</c:v>
                </c:pt>
                <c:pt idx="69">
                  <c:v>44469</c:v>
                </c:pt>
                <c:pt idx="70">
                  <c:v>44500</c:v>
                </c:pt>
                <c:pt idx="71">
                  <c:v>44530</c:v>
                </c:pt>
                <c:pt idx="72">
                  <c:v>44561</c:v>
                </c:pt>
                <c:pt idx="73">
                  <c:v>44592</c:v>
                </c:pt>
                <c:pt idx="74">
                  <c:v>44620</c:v>
                </c:pt>
                <c:pt idx="75">
                  <c:v>44651</c:v>
                </c:pt>
                <c:pt idx="76">
                  <c:v>44681</c:v>
                </c:pt>
                <c:pt idx="77">
                  <c:v>44712</c:v>
                </c:pt>
                <c:pt idx="78">
                  <c:v>44742</c:v>
                </c:pt>
                <c:pt idx="79">
                  <c:v>44773</c:v>
                </c:pt>
                <c:pt idx="80">
                  <c:v>44804</c:v>
                </c:pt>
                <c:pt idx="81">
                  <c:v>44834</c:v>
                </c:pt>
                <c:pt idx="82">
                  <c:v>44865</c:v>
                </c:pt>
                <c:pt idx="83">
                  <c:v>44895</c:v>
                </c:pt>
                <c:pt idx="84">
                  <c:v>44926</c:v>
                </c:pt>
                <c:pt idx="85">
                  <c:v>44957</c:v>
                </c:pt>
                <c:pt idx="86">
                  <c:v>44985</c:v>
                </c:pt>
                <c:pt idx="87">
                  <c:v>45016</c:v>
                </c:pt>
                <c:pt idx="88">
                  <c:v>45046</c:v>
                </c:pt>
                <c:pt idx="89">
                  <c:v>45077</c:v>
                </c:pt>
                <c:pt idx="90">
                  <c:v>45107</c:v>
                </c:pt>
                <c:pt idx="91">
                  <c:v>45138</c:v>
                </c:pt>
                <c:pt idx="92">
                  <c:v>45169</c:v>
                </c:pt>
                <c:pt idx="93">
                  <c:v>45199</c:v>
                </c:pt>
                <c:pt idx="94">
                  <c:v>45230</c:v>
                </c:pt>
                <c:pt idx="95">
                  <c:v>45260</c:v>
                </c:pt>
                <c:pt idx="96">
                  <c:v>45291</c:v>
                </c:pt>
                <c:pt idx="97">
                  <c:v>45322</c:v>
                </c:pt>
                <c:pt idx="98">
                  <c:v>45351</c:v>
                </c:pt>
                <c:pt idx="99">
                  <c:v>45382</c:v>
                </c:pt>
                <c:pt idx="100">
                  <c:v>45412</c:v>
                </c:pt>
                <c:pt idx="101">
                  <c:v>45443</c:v>
                </c:pt>
                <c:pt idx="102">
                  <c:v>45473</c:v>
                </c:pt>
                <c:pt idx="103">
                  <c:v>45504</c:v>
                </c:pt>
                <c:pt idx="104">
                  <c:v>45535</c:v>
                </c:pt>
                <c:pt idx="105">
                  <c:v>45565</c:v>
                </c:pt>
                <c:pt idx="106">
                  <c:v>45596</c:v>
                </c:pt>
                <c:pt idx="107">
                  <c:v>45626</c:v>
                </c:pt>
                <c:pt idx="108">
                  <c:v>45657</c:v>
                </c:pt>
                <c:pt idx="109">
                  <c:v>45688</c:v>
                </c:pt>
                <c:pt idx="110">
                  <c:v>45716</c:v>
                </c:pt>
                <c:pt idx="111">
                  <c:v>45747</c:v>
                </c:pt>
                <c:pt idx="112">
                  <c:v>45777</c:v>
                </c:pt>
                <c:pt idx="113">
                  <c:v>45808</c:v>
                </c:pt>
                <c:pt idx="114">
                  <c:v>45838</c:v>
                </c:pt>
                <c:pt idx="115">
                  <c:v>45869</c:v>
                </c:pt>
                <c:pt idx="116">
                  <c:v>45900</c:v>
                </c:pt>
                <c:pt idx="117">
                  <c:v>45930</c:v>
                </c:pt>
                <c:pt idx="118">
                  <c:v>45961</c:v>
                </c:pt>
                <c:pt idx="119">
                  <c:v>45991</c:v>
                </c:pt>
                <c:pt idx="120">
                  <c:v>46022</c:v>
                </c:pt>
              </c:numCache>
            </c:numRef>
          </c:cat>
          <c:val>
            <c:numRef>
              <c:f>Sheet1!$E$6:$E$246</c:f>
              <c:numCache>
                <c:formatCode>_("£"* #,##0.00_);_("£"* \(#,##0.00\);_("£"* "-"??_);_(@_)</c:formatCode>
                <c:ptCount val="241"/>
                <c:pt idx="0">
                  <c:v>100</c:v>
                </c:pt>
                <c:pt idx="1">
                  <c:v>100.03061075102815</c:v>
                </c:pt>
                <c:pt idx="2">
                  <c:v>100.05523244207251</c:v>
                </c:pt>
                <c:pt idx="3">
                  <c:v>100.09183225308438</c:v>
                </c:pt>
                <c:pt idx="4">
                  <c:v>100.12244300411251</c:v>
                </c:pt>
                <c:pt idx="5">
                  <c:v>100.14639924404756</c:v>
                </c:pt>
                <c:pt idx="6">
                  <c:v>100.17700999507566</c:v>
                </c:pt>
                <c:pt idx="7">
                  <c:v>100.21360980608756</c:v>
                </c:pt>
                <c:pt idx="8">
                  <c:v>100.24355510600635</c:v>
                </c:pt>
                <c:pt idx="9">
                  <c:v>100.25619867708319</c:v>
                </c:pt>
                <c:pt idx="10">
                  <c:v>100.26218773706697</c:v>
                </c:pt>
                <c:pt idx="11">
                  <c:v>100.28015491701825</c:v>
                </c:pt>
                <c:pt idx="12">
                  <c:v>100.29279848809509</c:v>
                </c:pt>
                <c:pt idx="13">
                  <c:v>100.30477660806261</c:v>
                </c:pt>
                <c:pt idx="14">
                  <c:v>100.31675472803015</c:v>
                </c:pt>
                <c:pt idx="15">
                  <c:v>100.32939829910697</c:v>
                </c:pt>
                <c:pt idx="16">
                  <c:v>100.34137641907452</c:v>
                </c:pt>
                <c:pt idx="17">
                  <c:v>100.35335453904204</c:v>
                </c:pt>
                <c:pt idx="18">
                  <c:v>100.35335453904204</c:v>
                </c:pt>
                <c:pt idx="19">
                  <c:v>100.35934359902579</c:v>
                </c:pt>
                <c:pt idx="20">
                  <c:v>100.35934359902579</c:v>
                </c:pt>
                <c:pt idx="21">
                  <c:v>100.34137641907452</c:v>
                </c:pt>
                <c:pt idx="22">
                  <c:v>100.34137641907452</c:v>
                </c:pt>
                <c:pt idx="23">
                  <c:v>100.34736547905827</c:v>
                </c:pt>
                <c:pt idx="24">
                  <c:v>100.36533265900955</c:v>
                </c:pt>
                <c:pt idx="25">
                  <c:v>100.38396529007014</c:v>
                </c:pt>
                <c:pt idx="26">
                  <c:v>100.38995435005391</c:v>
                </c:pt>
                <c:pt idx="27">
                  <c:v>100.38995435005391</c:v>
                </c:pt>
                <c:pt idx="28">
                  <c:v>100.43254322104956</c:v>
                </c:pt>
                <c:pt idx="29">
                  <c:v>100.47513209204521</c:v>
                </c:pt>
                <c:pt idx="30">
                  <c:v>100.49376472310581</c:v>
                </c:pt>
                <c:pt idx="31">
                  <c:v>100.50574284307334</c:v>
                </c:pt>
                <c:pt idx="32">
                  <c:v>100.54833171406898</c:v>
                </c:pt>
                <c:pt idx="33">
                  <c:v>100.57894246509711</c:v>
                </c:pt>
                <c:pt idx="34">
                  <c:v>100.61554227610898</c:v>
                </c:pt>
                <c:pt idx="35">
                  <c:v>100.65147663601155</c:v>
                </c:pt>
                <c:pt idx="36">
                  <c:v>100.6820873870397</c:v>
                </c:pt>
                <c:pt idx="37">
                  <c:v>100.7462397580656</c:v>
                </c:pt>
                <c:pt idx="38">
                  <c:v>100.80421891916006</c:v>
                </c:pt>
                <c:pt idx="39">
                  <c:v>100.86430395869417</c:v>
                </c:pt>
                <c:pt idx="40">
                  <c:v>100.93064618097709</c:v>
                </c:pt>
                <c:pt idx="41">
                  <c:v>100.99495692809933</c:v>
                </c:pt>
                <c:pt idx="42">
                  <c:v>101.05307922518472</c:v>
                </c:pt>
                <c:pt idx="43">
                  <c:v>101.1216234108979</c:v>
                </c:pt>
                <c:pt idx="44">
                  <c:v>101.18397672162422</c:v>
                </c:pt>
                <c:pt idx="45">
                  <c:v>101.24844875705315</c:v>
                </c:pt>
                <c:pt idx="46">
                  <c:v>101.31296200085883</c:v>
                </c:pt>
                <c:pt idx="47">
                  <c:v>101.37335028016314</c:v>
                </c:pt>
                <c:pt idx="48">
                  <c:v>101.44002732123616</c:v>
                </c:pt>
                <c:pt idx="49">
                  <c:v>101.50466263461196</c:v>
                </c:pt>
                <c:pt idx="50">
                  <c:v>101.56307826581426</c:v>
                </c:pt>
                <c:pt idx="51">
                  <c:v>101.59522126862989</c:v>
                </c:pt>
                <c:pt idx="52">
                  <c:v>101.60357188336963</c:v>
                </c:pt>
                <c:pt idx="53">
                  <c:v>101.6116447964199</c:v>
                </c:pt>
                <c:pt idx="54">
                  <c:v>101.62055358146529</c:v>
                </c:pt>
                <c:pt idx="55">
                  <c:v>101.62918471375303</c:v>
                </c:pt>
                <c:pt idx="56">
                  <c:v>101.63781657683646</c:v>
                </c:pt>
                <c:pt idx="57">
                  <c:v>101.64617069269565</c:v>
                </c:pt>
                <c:pt idx="58">
                  <c:v>101.65452549522108</c:v>
                </c:pt>
                <c:pt idx="59">
                  <c:v>101.66315951062093</c:v>
                </c:pt>
                <c:pt idx="60">
                  <c:v>101.67179426163933</c:v>
                </c:pt>
                <c:pt idx="61">
                  <c:v>101.67987259529946</c:v>
                </c:pt>
                <c:pt idx="62">
                  <c:v>101.68767297445936</c:v>
                </c:pt>
                <c:pt idx="63">
                  <c:v>101.69686704605357</c:v>
                </c:pt>
                <c:pt idx="64">
                  <c:v>101.70522601556348</c:v>
                </c:pt>
                <c:pt idx="65">
                  <c:v>101.71386433720616</c:v>
                </c:pt>
                <c:pt idx="66">
                  <c:v>101.72222470380764</c:v>
                </c:pt>
                <c:pt idx="67">
                  <c:v>101.73058575758915</c:v>
                </c:pt>
                <c:pt idx="68">
                  <c:v>101.7395049707647</c:v>
                </c:pt>
                <c:pt idx="69">
                  <c:v>101.747867444897</c:v>
                </c:pt>
                <c:pt idx="70">
                  <c:v>101.75595182295278</c:v>
                </c:pt>
                <c:pt idx="71">
                  <c:v>101.76487326009416</c:v>
                </c:pt>
                <c:pt idx="72">
                  <c:v>101.78020877128267</c:v>
                </c:pt>
                <c:pt idx="73">
                  <c:v>101.80182178633379</c:v>
                </c:pt>
                <c:pt idx="74">
                  <c:v>101.83948099644617</c:v>
                </c:pt>
                <c:pt idx="75">
                  <c:v>101.89320417697041</c:v>
                </c:pt>
                <c:pt idx="76">
                  <c:v>101.95393831356589</c:v>
                </c:pt>
                <c:pt idx="77">
                  <c:v>102.03986501605254</c:v>
                </c:pt>
                <c:pt idx="78">
                  <c:v>102.13425792916297</c:v>
                </c:pt>
                <c:pt idx="79">
                  <c:v>102.2357398467248</c:v>
                </c:pt>
                <c:pt idx="80">
                  <c:v>102.39060435115447</c:v>
                </c:pt>
                <c:pt idx="81">
                  <c:v>102.55061940494491</c:v>
                </c:pt>
                <c:pt idx="82">
                  <c:v>102.74676488185331</c:v>
                </c:pt>
                <c:pt idx="83">
                  <c:v>102.99617438643517</c:v>
                </c:pt>
                <c:pt idx="84">
                  <c:v>103.27306127420876</c:v>
                </c:pt>
                <c:pt idx="85">
                  <c:v>103.5904111213506</c:v>
                </c:pt>
                <c:pt idx="86">
                  <c:v>103.90731008152028</c:v>
                </c:pt>
                <c:pt idx="87">
                  <c:v>104.26730215436517</c:v>
                </c:pt>
                <c:pt idx="88">
                  <c:v>104.60776000925244</c:v>
                </c:pt>
                <c:pt idx="89">
                  <c:v>105.02554210477432</c:v>
                </c:pt>
                <c:pt idx="90">
                  <c:v>105.42766305240161</c:v>
                </c:pt>
                <c:pt idx="91">
                  <c:v>105.87626093995331</c:v>
                </c:pt>
                <c:pt idx="92">
                  <c:v>106.34788998898733</c:v>
                </c:pt>
                <c:pt idx="93">
                  <c:v>106.79235973933832</c:v>
                </c:pt>
                <c:pt idx="94">
                  <c:v>107.28496133196523</c:v>
                </c:pt>
                <c:pt idx="95">
                  <c:v>107.74884336525935</c:v>
                </c:pt>
                <c:pt idx="96">
                  <c:v>108.1991682519696</c:v>
                </c:pt>
                <c:pt idx="97">
                  <c:v>108.7138937175724</c:v>
                </c:pt>
                <c:pt idx="98">
                  <c:v>109.16825193008928</c:v>
                </c:pt>
                <c:pt idx="99">
                  <c:v>109.62450908466607</c:v>
                </c:pt>
                <c:pt idx="100">
                  <c:v>110.13017454517141</c:v>
                </c:pt>
                <c:pt idx="101">
                  <c:v>110.62226793313697</c:v>
                </c:pt>
                <c:pt idx="102">
                  <c:v>111.06862636936478</c:v>
                </c:pt>
                <c:pt idx="103">
                  <c:v>111.59700243126488</c:v>
                </c:pt>
                <c:pt idx="104">
                  <c:v>112.05650714443838</c:v>
                </c:pt>
                <c:pt idx="105">
                  <c:v>112.53331096362608</c:v>
                </c:pt>
                <c:pt idx="106">
                  <c:v>113.01214995723102</c:v>
                </c:pt>
                <c:pt idx="107">
                  <c:v>113.44407038082298</c:v>
                </c:pt>
                <c:pt idx="108">
                  <c:v>113.91742025376369</c:v>
                </c:pt>
                <c:pt idx="109">
                  <c:v>114.37786621689716</c:v>
                </c:pt>
                <c:pt idx="110">
                  <c:v>114.77727138229072</c:v>
                </c:pt>
                <c:pt idx="111">
                  <c:v>115.21672662463661</c:v>
                </c:pt>
                <c:pt idx="112">
                  <c:v>115.6436122785601</c:v>
                </c:pt>
                <c:pt idx="113">
                  <c:v>116.05379959020087</c:v>
                </c:pt>
                <c:pt idx="114">
                  <c:v>116.47341490972393</c:v>
                </c:pt>
                <c:pt idx="115">
                  <c:v>116.89455218395308</c:v>
                </c:pt>
                <c:pt idx="116">
                  <c:v>117.27142450493133</c:v>
                </c:pt>
                <c:pt idx="117">
                  <c:v>117.68335585886213</c:v>
                </c:pt>
                <c:pt idx="118">
                  <c:v>118.08379773956611</c:v>
                </c:pt>
                <c:pt idx="119">
                  <c:v>118.44665657207983</c:v>
                </c:pt>
                <c:pt idx="120">
                  <c:v>118.86434588423442</c:v>
                </c:pt>
              </c:numCache>
            </c:numRef>
          </c:val>
          <c:smooth val="1"/>
          <c:extLst>
            <c:ext xmlns:c16="http://schemas.microsoft.com/office/drawing/2014/chart" uri="{C3380CC4-5D6E-409C-BE32-E72D297353CC}">
              <c16:uniqueId val="{00000002-E053-4534-AD17-C284DB9E2F23}"/>
            </c:ext>
          </c:extLst>
        </c:ser>
        <c:ser>
          <c:idx val="3"/>
          <c:order val="3"/>
          <c:tx>
            <c:strRef>
              <c:f>Sheet1!$F$5</c:f>
              <c:strCache>
                <c:ptCount val="1"/>
                <c:pt idx="0">
                  <c:v> UK CPI Index </c:v>
                </c:pt>
              </c:strCache>
            </c:strRef>
          </c:tx>
          <c:spPr>
            <a:ln w="34925">
              <a:solidFill>
                <a:schemeClr val="accent6"/>
              </a:solidFill>
            </a:ln>
          </c:spPr>
          <c:marker>
            <c:symbol val="none"/>
          </c:marker>
          <c:cat>
            <c:numRef>
              <c:f>Sheet1!$B$6:$B$246</c:f>
              <c:numCache>
                <c:formatCode>m/d/yyyy</c:formatCode>
                <c:ptCount val="241"/>
                <c:pt idx="0">
                  <c:v>42369</c:v>
                </c:pt>
                <c:pt idx="1">
                  <c:v>42400</c:v>
                </c:pt>
                <c:pt idx="2">
                  <c:v>42429</c:v>
                </c:pt>
                <c:pt idx="3">
                  <c:v>42460</c:v>
                </c:pt>
                <c:pt idx="4">
                  <c:v>42490</c:v>
                </c:pt>
                <c:pt idx="5">
                  <c:v>42521</c:v>
                </c:pt>
                <c:pt idx="6">
                  <c:v>42551</c:v>
                </c:pt>
                <c:pt idx="7">
                  <c:v>42582</c:v>
                </c:pt>
                <c:pt idx="8">
                  <c:v>42613</c:v>
                </c:pt>
                <c:pt idx="9">
                  <c:v>42643</c:v>
                </c:pt>
                <c:pt idx="10">
                  <c:v>42674</c:v>
                </c:pt>
                <c:pt idx="11">
                  <c:v>42704</c:v>
                </c:pt>
                <c:pt idx="12">
                  <c:v>42735</c:v>
                </c:pt>
                <c:pt idx="13">
                  <c:v>42766</c:v>
                </c:pt>
                <c:pt idx="14">
                  <c:v>42794</c:v>
                </c:pt>
                <c:pt idx="15">
                  <c:v>42825</c:v>
                </c:pt>
                <c:pt idx="16">
                  <c:v>42855</c:v>
                </c:pt>
                <c:pt idx="17">
                  <c:v>42886</c:v>
                </c:pt>
                <c:pt idx="18">
                  <c:v>42916</c:v>
                </c:pt>
                <c:pt idx="19">
                  <c:v>42947</c:v>
                </c:pt>
                <c:pt idx="20">
                  <c:v>42978</c:v>
                </c:pt>
                <c:pt idx="21">
                  <c:v>43008</c:v>
                </c:pt>
                <c:pt idx="22">
                  <c:v>43039</c:v>
                </c:pt>
                <c:pt idx="23">
                  <c:v>43069</c:v>
                </c:pt>
                <c:pt idx="24">
                  <c:v>43100</c:v>
                </c:pt>
                <c:pt idx="25">
                  <c:v>43131</c:v>
                </c:pt>
                <c:pt idx="26">
                  <c:v>43159</c:v>
                </c:pt>
                <c:pt idx="27">
                  <c:v>43190</c:v>
                </c:pt>
                <c:pt idx="28">
                  <c:v>43220</c:v>
                </c:pt>
                <c:pt idx="29">
                  <c:v>43251</c:v>
                </c:pt>
                <c:pt idx="30">
                  <c:v>43281</c:v>
                </c:pt>
                <c:pt idx="31">
                  <c:v>43312</c:v>
                </c:pt>
                <c:pt idx="32">
                  <c:v>43343</c:v>
                </c:pt>
                <c:pt idx="33">
                  <c:v>43373</c:v>
                </c:pt>
                <c:pt idx="34">
                  <c:v>43404</c:v>
                </c:pt>
                <c:pt idx="35">
                  <c:v>43434</c:v>
                </c:pt>
                <c:pt idx="36">
                  <c:v>43465</c:v>
                </c:pt>
                <c:pt idx="37">
                  <c:v>43496</c:v>
                </c:pt>
                <c:pt idx="38">
                  <c:v>43524</c:v>
                </c:pt>
                <c:pt idx="39">
                  <c:v>43555</c:v>
                </c:pt>
                <c:pt idx="40">
                  <c:v>43585</c:v>
                </c:pt>
                <c:pt idx="41">
                  <c:v>43616</c:v>
                </c:pt>
                <c:pt idx="42">
                  <c:v>43646</c:v>
                </c:pt>
                <c:pt idx="43">
                  <c:v>43677</c:v>
                </c:pt>
                <c:pt idx="44">
                  <c:v>43708</c:v>
                </c:pt>
                <c:pt idx="45">
                  <c:v>43738</c:v>
                </c:pt>
                <c:pt idx="46">
                  <c:v>43769</c:v>
                </c:pt>
                <c:pt idx="47">
                  <c:v>43799</c:v>
                </c:pt>
                <c:pt idx="48">
                  <c:v>43830</c:v>
                </c:pt>
                <c:pt idx="49">
                  <c:v>43861</c:v>
                </c:pt>
                <c:pt idx="50">
                  <c:v>43890</c:v>
                </c:pt>
                <c:pt idx="51">
                  <c:v>43921</c:v>
                </c:pt>
                <c:pt idx="52">
                  <c:v>43951</c:v>
                </c:pt>
                <c:pt idx="53">
                  <c:v>43982</c:v>
                </c:pt>
                <c:pt idx="54">
                  <c:v>44012</c:v>
                </c:pt>
                <c:pt idx="55">
                  <c:v>44043</c:v>
                </c:pt>
                <c:pt idx="56">
                  <c:v>44074</c:v>
                </c:pt>
                <c:pt idx="57">
                  <c:v>44104</c:v>
                </c:pt>
                <c:pt idx="58">
                  <c:v>44135</c:v>
                </c:pt>
                <c:pt idx="59">
                  <c:v>44165</c:v>
                </c:pt>
                <c:pt idx="60">
                  <c:v>44196</c:v>
                </c:pt>
                <c:pt idx="61">
                  <c:v>44227</c:v>
                </c:pt>
                <c:pt idx="62">
                  <c:v>44255</c:v>
                </c:pt>
                <c:pt idx="63">
                  <c:v>44286</c:v>
                </c:pt>
                <c:pt idx="64">
                  <c:v>44316</c:v>
                </c:pt>
                <c:pt idx="65">
                  <c:v>44347</c:v>
                </c:pt>
                <c:pt idx="66">
                  <c:v>44377</c:v>
                </c:pt>
                <c:pt idx="67">
                  <c:v>44408</c:v>
                </c:pt>
                <c:pt idx="68">
                  <c:v>44439</c:v>
                </c:pt>
                <c:pt idx="69">
                  <c:v>44469</c:v>
                </c:pt>
                <c:pt idx="70">
                  <c:v>44500</c:v>
                </c:pt>
                <c:pt idx="71">
                  <c:v>44530</c:v>
                </c:pt>
                <c:pt idx="72">
                  <c:v>44561</c:v>
                </c:pt>
                <c:pt idx="73">
                  <c:v>44592</c:v>
                </c:pt>
                <c:pt idx="74">
                  <c:v>44620</c:v>
                </c:pt>
                <c:pt idx="75">
                  <c:v>44651</c:v>
                </c:pt>
                <c:pt idx="76">
                  <c:v>44681</c:v>
                </c:pt>
                <c:pt idx="77">
                  <c:v>44712</c:v>
                </c:pt>
                <c:pt idx="78">
                  <c:v>44742</c:v>
                </c:pt>
                <c:pt idx="79">
                  <c:v>44773</c:v>
                </c:pt>
                <c:pt idx="80">
                  <c:v>44804</c:v>
                </c:pt>
                <c:pt idx="81">
                  <c:v>44834</c:v>
                </c:pt>
                <c:pt idx="82">
                  <c:v>44865</c:v>
                </c:pt>
                <c:pt idx="83">
                  <c:v>44895</c:v>
                </c:pt>
                <c:pt idx="84">
                  <c:v>44926</c:v>
                </c:pt>
                <c:pt idx="85">
                  <c:v>44957</c:v>
                </c:pt>
                <c:pt idx="86">
                  <c:v>44985</c:v>
                </c:pt>
                <c:pt idx="87">
                  <c:v>45016</c:v>
                </c:pt>
                <c:pt idx="88">
                  <c:v>45046</c:v>
                </c:pt>
                <c:pt idx="89">
                  <c:v>45077</c:v>
                </c:pt>
                <c:pt idx="90">
                  <c:v>45107</c:v>
                </c:pt>
                <c:pt idx="91">
                  <c:v>45138</c:v>
                </c:pt>
                <c:pt idx="92">
                  <c:v>45169</c:v>
                </c:pt>
                <c:pt idx="93">
                  <c:v>45199</c:v>
                </c:pt>
                <c:pt idx="94">
                  <c:v>45230</c:v>
                </c:pt>
                <c:pt idx="95">
                  <c:v>45260</c:v>
                </c:pt>
                <c:pt idx="96">
                  <c:v>45291</c:v>
                </c:pt>
                <c:pt idx="97">
                  <c:v>45322</c:v>
                </c:pt>
                <c:pt idx="98">
                  <c:v>45351</c:v>
                </c:pt>
                <c:pt idx="99">
                  <c:v>45382</c:v>
                </c:pt>
                <c:pt idx="100">
                  <c:v>45412</c:v>
                </c:pt>
                <c:pt idx="101">
                  <c:v>45443</c:v>
                </c:pt>
                <c:pt idx="102">
                  <c:v>45473</c:v>
                </c:pt>
                <c:pt idx="103">
                  <c:v>45504</c:v>
                </c:pt>
                <c:pt idx="104">
                  <c:v>45535</c:v>
                </c:pt>
                <c:pt idx="105">
                  <c:v>45565</c:v>
                </c:pt>
                <c:pt idx="106">
                  <c:v>45596</c:v>
                </c:pt>
                <c:pt idx="107">
                  <c:v>45626</c:v>
                </c:pt>
                <c:pt idx="108">
                  <c:v>45657</c:v>
                </c:pt>
                <c:pt idx="109">
                  <c:v>45688</c:v>
                </c:pt>
                <c:pt idx="110">
                  <c:v>45716</c:v>
                </c:pt>
                <c:pt idx="111">
                  <c:v>45747</c:v>
                </c:pt>
                <c:pt idx="112">
                  <c:v>45777</c:v>
                </c:pt>
                <c:pt idx="113">
                  <c:v>45808</c:v>
                </c:pt>
                <c:pt idx="114">
                  <c:v>45838</c:v>
                </c:pt>
                <c:pt idx="115">
                  <c:v>45869</c:v>
                </c:pt>
                <c:pt idx="116">
                  <c:v>45900</c:v>
                </c:pt>
                <c:pt idx="117">
                  <c:v>45930</c:v>
                </c:pt>
                <c:pt idx="118">
                  <c:v>45961</c:v>
                </c:pt>
                <c:pt idx="119">
                  <c:v>45991</c:v>
                </c:pt>
                <c:pt idx="120">
                  <c:v>46022</c:v>
                </c:pt>
              </c:numCache>
            </c:numRef>
          </c:cat>
          <c:val>
            <c:numRef>
              <c:f>Sheet1!$F$6:$F$246</c:f>
              <c:numCache>
                <c:formatCode>_("£"* #,##0.00_);_("£"* \(#,##0.00\);_("£"* "-"??_);_(@_)</c:formatCode>
                <c:ptCount val="241"/>
                <c:pt idx="0">
                  <c:v>100</c:v>
                </c:pt>
                <c:pt idx="1">
                  <c:v>99.202399999999997</c:v>
                </c:pt>
                <c:pt idx="2">
                  <c:v>99.501499999999993</c:v>
                </c:pt>
                <c:pt idx="3">
                  <c:v>99.900300000000001</c:v>
                </c:pt>
                <c:pt idx="4">
                  <c:v>99.900300000000001</c:v>
                </c:pt>
                <c:pt idx="5">
                  <c:v>100.1</c:v>
                </c:pt>
                <c:pt idx="6">
                  <c:v>100.29900000000001</c:v>
                </c:pt>
                <c:pt idx="7">
                  <c:v>100.29900000000001</c:v>
                </c:pt>
                <c:pt idx="8">
                  <c:v>100.598</c:v>
                </c:pt>
                <c:pt idx="9">
                  <c:v>100.798</c:v>
                </c:pt>
                <c:pt idx="10">
                  <c:v>100.89700000000001</c:v>
                </c:pt>
                <c:pt idx="11">
                  <c:v>101.09699999999999</c:v>
                </c:pt>
                <c:pt idx="12">
                  <c:v>101.595</c:v>
                </c:pt>
                <c:pt idx="13">
                  <c:v>101.09699999999999</c:v>
                </c:pt>
                <c:pt idx="14">
                  <c:v>101.795</c:v>
                </c:pt>
                <c:pt idx="15">
                  <c:v>102.193</c:v>
                </c:pt>
                <c:pt idx="16">
                  <c:v>102.592</c:v>
                </c:pt>
                <c:pt idx="17">
                  <c:v>102.991</c:v>
                </c:pt>
                <c:pt idx="18">
                  <c:v>102.991</c:v>
                </c:pt>
                <c:pt idx="19">
                  <c:v>102.89100000000001</c:v>
                </c:pt>
                <c:pt idx="20">
                  <c:v>103.49</c:v>
                </c:pt>
                <c:pt idx="21">
                  <c:v>103.789</c:v>
                </c:pt>
                <c:pt idx="22">
                  <c:v>103.88800000000001</c:v>
                </c:pt>
                <c:pt idx="23">
                  <c:v>104.28700000000001</c:v>
                </c:pt>
                <c:pt idx="24">
                  <c:v>104.586</c:v>
                </c:pt>
                <c:pt idx="25">
                  <c:v>104.08799999999999</c:v>
                </c:pt>
                <c:pt idx="26">
                  <c:v>104.586</c:v>
                </c:pt>
                <c:pt idx="27">
                  <c:v>104.68600000000001</c:v>
                </c:pt>
                <c:pt idx="28">
                  <c:v>105.08499999999999</c:v>
                </c:pt>
                <c:pt idx="29">
                  <c:v>105.48399999999999</c:v>
                </c:pt>
                <c:pt idx="30">
                  <c:v>105.48399999999999</c:v>
                </c:pt>
                <c:pt idx="31">
                  <c:v>105.48399999999999</c:v>
                </c:pt>
                <c:pt idx="32">
                  <c:v>106.181</c:v>
                </c:pt>
                <c:pt idx="33">
                  <c:v>106.28100000000001</c:v>
                </c:pt>
                <c:pt idx="34">
                  <c:v>106.381</c:v>
                </c:pt>
                <c:pt idx="35">
                  <c:v>106.68</c:v>
                </c:pt>
                <c:pt idx="36">
                  <c:v>106.78</c:v>
                </c:pt>
                <c:pt idx="37">
                  <c:v>105.982</c:v>
                </c:pt>
                <c:pt idx="38">
                  <c:v>106.48099999999999</c:v>
                </c:pt>
                <c:pt idx="39">
                  <c:v>106.68</c:v>
                </c:pt>
                <c:pt idx="40">
                  <c:v>107.27800000000001</c:v>
                </c:pt>
                <c:pt idx="41">
                  <c:v>107.577</c:v>
                </c:pt>
                <c:pt idx="42">
                  <c:v>107.577</c:v>
                </c:pt>
                <c:pt idx="43">
                  <c:v>107.577</c:v>
                </c:pt>
                <c:pt idx="44">
                  <c:v>108.07599999999999</c:v>
                </c:pt>
                <c:pt idx="45">
                  <c:v>108.175</c:v>
                </c:pt>
                <c:pt idx="46">
                  <c:v>107.976</c:v>
                </c:pt>
                <c:pt idx="47">
                  <c:v>108.175</c:v>
                </c:pt>
                <c:pt idx="48">
                  <c:v>108.175</c:v>
                </c:pt>
                <c:pt idx="49">
                  <c:v>107.876</c:v>
                </c:pt>
                <c:pt idx="50">
                  <c:v>108.27500000000001</c:v>
                </c:pt>
                <c:pt idx="51">
                  <c:v>108.27500000000001</c:v>
                </c:pt>
                <c:pt idx="52">
                  <c:v>108.175</c:v>
                </c:pt>
                <c:pt idx="53">
                  <c:v>108.175</c:v>
                </c:pt>
                <c:pt idx="54">
                  <c:v>108.27500000000001</c:v>
                </c:pt>
                <c:pt idx="55">
                  <c:v>108.774</c:v>
                </c:pt>
                <c:pt idx="56">
                  <c:v>108.27500000000001</c:v>
                </c:pt>
                <c:pt idx="57">
                  <c:v>108.774</c:v>
                </c:pt>
                <c:pt idx="58">
                  <c:v>108.774</c:v>
                </c:pt>
                <c:pt idx="59">
                  <c:v>108.574</c:v>
                </c:pt>
                <c:pt idx="60">
                  <c:v>108.873</c:v>
                </c:pt>
                <c:pt idx="61">
                  <c:v>108.67400000000001</c:v>
                </c:pt>
                <c:pt idx="62">
                  <c:v>108.774</c:v>
                </c:pt>
                <c:pt idx="63">
                  <c:v>109.07299999999999</c:v>
                </c:pt>
                <c:pt idx="64">
                  <c:v>109.771</c:v>
                </c:pt>
                <c:pt idx="65">
                  <c:v>110.46899999999999</c:v>
                </c:pt>
                <c:pt idx="66">
                  <c:v>110.967</c:v>
                </c:pt>
                <c:pt idx="67">
                  <c:v>110.967</c:v>
                </c:pt>
                <c:pt idx="68">
                  <c:v>111.765</c:v>
                </c:pt>
                <c:pt idx="69">
                  <c:v>112.06399999999999</c:v>
                </c:pt>
                <c:pt idx="70">
                  <c:v>113.26</c:v>
                </c:pt>
                <c:pt idx="71">
                  <c:v>114.158</c:v>
                </c:pt>
                <c:pt idx="72">
                  <c:v>114.756</c:v>
                </c:pt>
                <c:pt idx="73">
                  <c:v>114.556</c:v>
                </c:pt>
                <c:pt idx="74">
                  <c:v>115.45399999999999</c:v>
                </c:pt>
                <c:pt idx="75">
                  <c:v>116.75</c:v>
                </c:pt>
                <c:pt idx="76">
                  <c:v>119.64100000000001</c:v>
                </c:pt>
                <c:pt idx="77">
                  <c:v>120.43899999999999</c:v>
                </c:pt>
                <c:pt idx="78">
                  <c:v>121.43600000000001</c:v>
                </c:pt>
                <c:pt idx="79">
                  <c:v>122.134</c:v>
                </c:pt>
                <c:pt idx="80">
                  <c:v>122.732</c:v>
                </c:pt>
                <c:pt idx="81">
                  <c:v>123.43</c:v>
                </c:pt>
                <c:pt idx="82">
                  <c:v>125.82299999999999</c:v>
                </c:pt>
                <c:pt idx="83">
                  <c:v>126.321</c:v>
                </c:pt>
                <c:pt idx="84">
                  <c:v>126.82</c:v>
                </c:pt>
                <c:pt idx="85">
                  <c:v>126.02200000000001</c:v>
                </c:pt>
                <c:pt idx="86">
                  <c:v>127.517</c:v>
                </c:pt>
                <c:pt idx="87">
                  <c:v>128.51400000000001</c:v>
                </c:pt>
                <c:pt idx="88">
                  <c:v>130.01</c:v>
                </c:pt>
                <c:pt idx="89">
                  <c:v>130.90700000000001</c:v>
                </c:pt>
                <c:pt idx="90">
                  <c:v>131.107</c:v>
                </c:pt>
                <c:pt idx="91">
                  <c:v>130.50800000000001</c:v>
                </c:pt>
                <c:pt idx="92">
                  <c:v>130.90700000000001</c:v>
                </c:pt>
                <c:pt idx="93">
                  <c:v>131.60499999999999</c:v>
                </c:pt>
                <c:pt idx="94">
                  <c:v>131.60499999999999</c:v>
                </c:pt>
                <c:pt idx="95">
                  <c:v>131.30600000000001</c:v>
                </c:pt>
                <c:pt idx="96">
                  <c:v>131.80500000000001</c:v>
                </c:pt>
                <c:pt idx="97">
                  <c:v>131.107</c:v>
                </c:pt>
                <c:pt idx="98">
                  <c:v>131.904</c:v>
                </c:pt>
                <c:pt idx="99">
                  <c:v>132.602</c:v>
                </c:pt>
                <c:pt idx="100">
                  <c:v>133.101</c:v>
                </c:pt>
                <c:pt idx="101">
                  <c:v>133.5</c:v>
                </c:pt>
                <c:pt idx="102">
                  <c:v>133.69900000000001</c:v>
                </c:pt>
                <c:pt idx="103">
                  <c:v>133.4</c:v>
                </c:pt>
                <c:pt idx="104">
                  <c:v>133.898</c:v>
                </c:pt>
                <c:pt idx="105">
                  <c:v>133.79900000000001</c:v>
                </c:pt>
                <c:pt idx="106">
                  <c:v>134.596</c:v>
                </c:pt>
                <c:pt idx="107">
                  <c:v>134.696</c:v>
                </c:pt>
                <c:pt idx="108">
                  <c:v>135.19399999999999</c:v>
                </c:pt>
                <c:pt idx="109">
                  <c:v>134.995</c:v>
                </c:pt>
                <c:pt idx="110">
                  <c:v>135.59299999999999</c:v>
                </c:pt>
                <c:pt idx="111">
                  <c:v>136.09200000000001</c:v>
                </c:pt>
                <c:pt idx="112">
                  <c:v>137.78700000000001</c:v>
                </c:pt>
                <c:pt idx="113">
                  <c:v>137.98599999999999</c:v>
                </c:pt>
                <c:pt idx="114">
                  <c:v>138.48500000000001</c:v>
                </c:pt>
                <c:pt idx="115">
                  <c:v>138.584</c:v>
                </c:pt>
                <c:pt idx="116">
                  <c:v>138.88300000000001</c:v>
                </c:pt>
                <c:pt idx="117">
                  <c:v>138.88300000000001</c:v>
                </c:pt>
                <c:pt idx="118">
                  <c:v>139.38200000000001</c:v>
                </c:pt>
                <c:pt idx="119">
                  <c:v>139.083</c:v>
                </c:pt>
                <c:pt idx="120">
                  <c:v>139.083</c:v>
                </c:pt>
              </c:numCache>
            </c:numRef>
          </c:val>
          <c:smooth val="1"/>
          <c:extLst>
            <c:ext xmlns:c16="http://schemas.microsoft.com/office/drawing/2014/chart" uri="{C3380CC4-5D6E-409C-BE32-E72D297353CC}">
              <c16:uniqueId val="{00000003-E053-4534-AD17-C284DB9E2F23}"/>
            </c:ext>
          </c:extLst>
        </c:ser>
        <c:ser>
          <c:idx val="5"/>
          <c:order val="5"/>
          <c:tx>
            <c:strRef>
              <c:f>Sheet1!$G$5</c:f>
              <c:strCache>
                <c:ptCount val="1"/>
              </c:strCache>
            </c:strRef>
          </c:tx>
          <c:spPr>
            <a:ln w="34925">
              <a:solidFill>
                <a:srgbClr val="C00000"/>
              </a:solidFill>
            </a:ln>
          </c:spPr>
          <c:marker>
            <c:symbol val="none"/>
          </c:marker>
          <c:val>
            <c:numRef>
              <c:f>Sheet1!$G$6:$G$246</c:f>
              <c:numCache>
                <c:formatCode>General</c:formatCode>
                <c:ptCount val="241"/>
              </c:numCache>
            </c:numRef>
          </c:val>
          <c:smooth val="0"/>
          <c:extLst>
            <c:ext xmlns:c16="http://schemas.microsoft.com/office/drawing/2014/chart" uri="{C3380CC4-5D6E-409C-BE32-E72D297353CC}">
              <c16:uniqueId val="{00000004-E053-4534-AD17-C284DB9E2F23}"/>
            </c:ext>
          </c:extLst>
        </c:ser>
        <c:dLbls>
          <c:showLegendKey val="0"/>
          <c:showVal val="0"/>
          <c:showCatName val="0"/>
          <c:showSerName val="0"/>
          <c:showPercent val="0"/>
          <c:showBubbleSize val="0"/>
        </c:dLbls>
        <c:smooth val="0"/>
        <c:axId val="425895936"/>
        <c:axId val="1502298112"/>
        <c:extLst>
          <c:ext xmlns:c15="http://schemas.microsoft.com/office/drawing/2012/chart" uri="{02D57815-91ED-43cb-92C2-25804820EDAC}">
            <c15:filteredLineSeries>
              <c15:ser>
                <c:idx val="4"/>
                <c:order val="4"/>
                <c:tx>
                  <c:strRef>
                    <c:extLst>
                      <c:ext uri="{02D57815-91ED-43cb-92C2-25804820EDAC}">
                        <c15:formulaRef>
                          <c15:sqref>Sheet1!#REF!</c15:sqref>
                        </c15:formulaRef>
                      </c:ext>
                    </c:extLst>
                    <c:strCache>
                      <c:ptCount val="1"/>
                      <c:pt idx="0">
                        <c:v>#REF!</c:v>
                      </c:pt>
                    </c:strCache>
                  </c:strRef>
                </c:tx>
                <c:spPr>
                  <a:ln w="34925">
                    <a:solidFill>
                      <a:srgbClr val="05057D"/>
                    </a:solidFill>
                  </a:ln>
                </c:spPr>
                <c:marker>
                  <c:symbol val="none"/>
                </c:marker>
                <c:cat>
                  <c:numRef>
                    <c:extLst>
                      <c:ext uri="{02D57815-91ED-43cb-92C2-25804820EDAC}">
                        <c15:formulaRef>
                          <c15:sqref>Sheet1!$B$6:$B$246</c15:sqref>
                        </c15:formulaRef>
                      </c:ext>
                    </c:extLst>
                    <c:numCache>
                      <c:formatCode>m/d/yyyy</c:formatCode>
                      <c:ptCount val="241"/>
                      <c:pt idx="0">
                        <c:v>42369</c:v>
                      </c:pt>
                      <c:pt idx="1">
                        <c:v>42400</c:v>
                      </c:pt>
                      <c:pt idx="2">
                        <c:v>42429</c:v>
                      </c:pt>
                      <c:pt idx="3">
                        <c:v>42460</c:v>
                      </c:pt>
                      <c:pt idx="4">
                        <c:v>42490</c:v>
                      </c:pt>
                      <c:pt idx="5">
                        <c:v>42521</c:v>
                      </c:pt>
                      <c:pt idx="6">
                        <c:v>42551</c:v>
                      </c:pt>
                      <c:pt idx="7">
                        <c:v>42582</c:v>
                      </c:pt>
                      <c:pt idx="8">
                        <c:v>42613</c:v>
                      </c:pt>
                      <c:pt idx="9">
                        <c:v>42643</c:v>
                      </c:pt>
                      <c:pt idx="10">
                        <c:v>42674</c:v>
                      </c:pt>
                      <c:pt idx="11">
                        <c:v>42704</c:v>
                      </c:pt>
                      <c:pt idx="12">
                        <c:v>42735</c:v>
                      </c:pt>
                      <c:pt idx="13">
                        <c:v>42766</c:v>
                      </c:pt>
                      <c:pt idx="14">
                        <c:v>42794</c:v>
                      </c:pt>
                      <c:pt idx="15">
                        <c:v>42825</c:v>
                      </c:pt>
                      <c:pt idx="16">
                        <c:v>42855</c:v>
                      </c:pt>
                      <c:pt idx="17">
                        <c:v>42886</c:v>
                      </c:pt>
                      <c:pt idx="18">
                        <c:v>42916</c:v>
                      </c:pt>
                      <c:pt idx="19">
                        <c:v>42947</c:v>
                      </c:pt>
                      <c:pt idx="20">
                        <c:v>42978</c:v>
                      </c:pt>
                      <c:pt idx="21">
                        <c:v>43008</c:v>
                      </c:pt>
                      <c:pt idx="22">
                        <c:v>43039</c:v>
                      </c:pt>
                      <c:pt idx="23">
                        <c:v>43069</c:v>
                      </c:pt>
                      <c:pt idx="24">
                        <c:v>43100</c:v>
                      </c:pt>
                      <c:pt idx="25">
                        <c:v>43131</c:v>
                      </c:pt>
                      <c:pt idx="26">
                        <c:v>43159</c:v>
                      </c:pt>
                      <c:pt idx="27">
                        <c:v>43190</c:v>
                      </c:pt>
                      <c:pt idx="28">
                        <c:v>43220</c:v>
                      </c:pt>
                      <c:pt idx="29">
                        <c:v>43251</c:v>
                      </c:pt>
                      <c:pt idx="30">
                        <c:v>43281</c:v>
                      </c:pt>
                      <c:pt idx="31">
                        <c:v>43312</c:v>
                      </c:pt>
                      <c:pt idx="32">
                        <c:v>43343</c:v>
                      </c:pt>
                      <c:pt idx="33">
                        <c:v>43373</c:v>
                      </c:pt>
                      <c:pt idx="34">
                        <c:v>43404</c:v>
                      </c:pt>
                      <c:pt idx="35">
                        <c:v>43434</c:v>
                      </c:pt>
                      <c:pt idx="36">
                        <c:v>43465</c:v>
                      </c:pt>
                      <c:pt idx="37">
                        <c:v>43496</c:v>
                      </c:pt>
                      <c:pt idx="38">
                        <c:v>43524</c:v>
                      </c:pt>
                      <c:pt idx="39">
                        <c:v>43555</c:v>
                      </c:pt>
                      <c:pt idx="40">
                        <c:v>43585</c:v>
                      </c:pt>
                      <c:pt idx="41">
                        <c:v>43616</c:v>
                      </c:pt>
                      <c:pt idx="42">
                        <c:v>43646</c:v>
                      </c:pt>
                      <c:pt idx="43">
                        <c:v>43677</c:v>
                      </c:pt>
                      <c:pt idx="44">
                        <c:v>43708</c:v>
                      </c:pt>
                      <c:pt idx="45">
                        <c:v>43738</c:v>
                      </c:pt>
                      <c:pt idx="46">
                        <c:v>43769</c:v>
                      </c:pt>
                      <c:pt idx="47">
                        <c:v>43799</c:v>
                      </c:pt>
                      <c:pt idx="48">
                        <c:v>43830</c:v>
                      </c:pt>
                      <c:pt idx="49">
                        <c:v>43861</c:v>
                      </c:pt>
                      <c:pt idx="50">
                        <c:v>43890</c:v>
                      </c:pt>
                      <c:pt idx="51">
                        <c:v>43921</c:v>
                      </c:pt>
                      <c:pt idx="52">
                        <c:v>43951</c:v>
                      </c:pt>
                      <c:pt idx="53">
                        <c:v>43982</c:v>
                      </c:pt>
                      <c:pt idx="54">
                        <c:v>44012</c:v>
                      </c:pt>
                      <c:pt idx="55">
                        <c:v>44043</c:v>
                      </c:pt>
                      <c:pt idx="56">
                        <c:v>44074</c:v>
                      </c:pt>
                      <c:pt idx="57">
                        <c:v>44104</c:v>
                      </c:pt>
                      <c:pt idx="58">
                        <c:v>44135</c:v>
                      </c:pt>
                      <c:pt idx="59">
                        <c:v>44165</c:v>
                      </c:pt>
                      <c:pt idx="60">
                        <c:v>44196</c:v>
                      </c:pt>
                      <c:pt idx="61">
                        <c:v>44227</c:v>
                      </c:pt>
                      <c:pt idx="62">
                        <c:v>44255</c:v>
                      </c:pt>
                      <c:pt idx="63">
                        <c:v>44286</c:v>
                      </c:pt>
                      <c:pt idx="64">
                        <c:v>44316</c:v>
                      </c:pt>
                      <c:pt idx="65">
                        <c:v>44347</c:v>
                      </c:pt>
                      <c:pt idx="66">
                        <c:v>44377</c:v>
                      </c:pt>
                      <c:pt idx="67">
                        <c:v>44408</c:v>
                      </c:pt>
                      <c:pt idx="68">
                        <c:v>44439</c:v>
                      </c:pt>
                      <c:pt idx="69">
                        <c:v>44469</c:v>
                      </c:pt>
                      <c:pt idx="70">
                        <c:v>44500</c:v>
                      </c:pt>
                      <c:pt idx="71">
                        <c:v>44530</c:v>
                      </c:pt>
                      <c:pt idx="72">
                        <c:v>44561</c:v>
                      </c:pt>
                      <c:pt idx="73">
                        <c:v>44592</c:v>
                      </c:pt>
                      <c:pt idx="74">
                        <c:v>44620</c:v>
                      </c:pt>
                      <c:pt idx="75">
                        <c:v>44651</c:v>
                      </c:pt>
                      <c:pt idx="76">
                        <c:v>44681</c:v>
                      </c:pt>
                      <c:pt idx="77">
                        <c:v>44712</c:v>
                      </c:pt>
                      <c:pt idx="78">
                        <c:v>44742</c:v>
                      </c:pt>
                      <c:pt idx="79">
                        <c:v>44773</c:v>
                      </c:pt>
                      <c:pt idx="80">
                        <c:v>44804</c:v>
                      </c:pt>
                      <c:pt idx="81">
                        <c:v>44834</c:v>
                      </c:pt>
                      <c:pt idx="82">
                        <c:v>44865</c:v>
                      </c:pt>
                      <c:pt idx="83">
                        <c:v>44895</c:v>
                      </c:pt>
                      <c:pt idx="84">
                        <c:v>44926</c:v>
                      </c:pt>
                      <c:pt idx="85">
                        <c:v>44957</c:v>
                      </c:pt>
                      <c:pt idx="86">
                        <c:v>44985</c:v>
                      </c:pt>
                      <c:pt idx="87">
                        <c:v>45016</c:v>
                      </c:pt>
                      <c:pt idx="88">
                        <c:v>45046</c:v>
                      </c:pt>
                      <c:pt idx="89">
                        <c:v>45077</c:v>
                      </c:pt>
                      <c:pt idx="90">
                        <c:v>45107</c:v>
                      </c:pt>
                      <c:pt idx="91">
                        <c:v>45138</c:v>
                      </c:pt>
                      <c:pt idx="92">
                        <c:v>45169</c:v>
                      </c:pt>
                      <c:pt idx="93">
                        <c:v>45199</c:v>
                      </c:pt>
                      <c:pt idx="94">
                        <c:v>45230</c:v>
                      </c:pt>
                      <c:pt idx="95">
                        <c:v>45260</c:v>
                      </c:pt>
                      <c:pt idx="96">
                        <c:v>45291</c:v>
                      </c:pt>
                      <c:pt idx="97">
                        <c:v>45322</c:v>
                      </c:pt>
                      <c:pt idx="98">
                        <c:v>45351</c:v>
                      </c:pt>
                      <c:pt idx="99">
                        <c:v>45382</c:v>
                      </c:pt>
                      <c:pt idx="100">
                        <c:v>45412</c:v>
                      </c:pt>
                      <c:pt idx="101">
                        <c:v>45443</c:v>
                      </c:pt>
                      <c:pt idx="102">
                        <c:v>45473</c:v>
                      </c:pt>
                      <c:pt idx="103">
                        <c:v>45504</c:v>
                      </c:pt>
                      <c:pt idx="104">
                        <c:v>45535</c:v>
                      </c:pt>
                      <c:pt idx="105">
                        <c:v>45565</c:v>
                      </c:pt>
                      <c:pt idx="106">
                        <c:v>45596</c:v>
                      </c:pt>
                      <c:pt idx="107">
                        <c:v>45626</c:v>
                      </c:pt>
                      <c:pt idx="108">
                        <c:v>45657</c:v>
                      </c:pt>
                      <c:pt idx="109">
                        <c:v>45688</c:v>
                      </c:pt>
                      <c:pt idx="110">
                        <c:v>45716</c:v>
                      </c:pt>
                      <c:pt idx="111">
                        <c:v>45747</c:v>
                      </c:pt>
                      <c:pt idx="112">
                        <c:v>45777</c:v>
                      </c:pt>
                      <c:pt idx="113">
                        <c:v>45808</c:v>
                      </c:pt>
                      <c:pt idx="114">
                        <c:v>45838</c:v>
                      </c:pt>
                      <c:pt idx="115">
                        <c:v>45869</c:v>
                      </c:pt>
                      <c:pt idx="116">
                        <c:v>45900</c:v>
                      </c:pt>
                      <c:pt idx="117">
                        <c:v>45930</c:v>
                      </c:pt>
                      <c:pt idx="118">
                        <c:v>45961</c:v>
                      </c:pt>
                      <c:pt idx="119">
                        <c:v>45991</c:v>
                      </c:pt>
                      <c:pt idx="120">
                        <c:v>46022</c:v>
                      </c:pt>
                    </c:numCache>
                  </c:numRef>
                </c:cat>
                <c:val>
                  <c:numRef>
                    <c:extLst>
                      <c:ext uri="{02D57815-91ED-43cb-92C2-25804820EDAC}">
                        <c15:formulaRef>
                          <c15:sqref>Sheet1!#REF!</c15:sqref>
                        </c15:formulaRef>
                      </c:ext>
                    </c:extLst>
                    <c:numCache>
                      <c:formatCode>General</c:formatCode>
                      <c:ptCount val="1"/>
                      <c:pt idx="0">
                        <c:v>1</c:v>
                      </c:pt>
                    </c:numCache>
                  </c:numRef>
                </c:val>
                <c:smooth val="0"/>
                <c:extLst>
                  <c:ext xmlns:c16="http://schemas.microsoft.com/office/drawing/2014/chart" uri="{C3380CC4-5D6E-409C-BE32-E72D297353CC}">
                    <c16:uniqueId val="{00000005-E053-4534-AD17-C284DB9E2F23}"/>
                  </c:ext>
                </c:extLst>
              </c15:ser>
            </c15:filteredLineSeries>
          </c:ext>
        </c:extLst>
      </c:lineChart>
      <c:dateAx>
        <c:axId val="425895936"/>
        <c:scaling>
          <c:orientation val="minMax"/>
        </c:scaling>
        <c:delete val="0"/>
        <c:axPos val="b"/>
        <c:numFmt formatCode="mm/yy" sourceLinked="0"/>
        <c:majorTickMark val="out"/>
        <c:minorTickMark val="none"/>
        <c:tickLblPos val="nextTo"/>
        <c:txPr>
          <a:bodyPr/>
          <a:lstStyle/>
          <a:p>
            <a:pPr>
              <a:defRPr sz="1100" baseline="0">
                <a:latin typeface="Aptos" panose="020B0004020202090204" pitchFamily="34" charset="0"/>
              </a:defRPr>
            </a:pPr>
            <a:endParaRPr lang="en-US"/>
          </a:p>
        </c:txPr>
        <c:crossAx val="1502298112"/>
        <c:crosses val="autoZero"/>
        <c:auto val="0"/>
        <c:lblOffset val="100"/>
        <c:baseTimeUnit val="days"/>
        <c:majorUnit val="12"/>
        <c:majorTimeUnit val="months"/>
      </c:dateAx>
      <c:valAx>
        <c:axId val="1502298112"/>
        <c:scaling>
          <c:orientation val="minMax"/>
          <c:min val="80"/>
        </c:scaling>
        <c:delete val="0"/>
        <c:axPos val="l"/>
        <c:numFmt formatCode="_(&quot;£&quot;* #,##0_);_(&quot;£&quot;* \(#,##0\);_(&quot;£&quot;* &quot;-&quot;_);_(@_)" sourceLinked="0"/>
        <c:majorTickMark val="out"/>
        <c:minorTickMark val="none"/>
        <c:tickLblPos val="nextTo"/>
        <c:txPr>
          <a:bodyPr/>
          <a:lstStyle/>
          <a:p>
            <a:pPr>
              <a:defRPr sz="1100" baseline="0">
                <a:latin typeface="Aptos" panose="020B0004020202090204" pitchFamily="34" charset="0"/>
              </a:defRPr>
            </a:pPr>
            <a:endParaRPr lang="en-US"/>
          </a:p>
        </c:txPr>
        <c:crossAx val="425895936"/>
        <c:crosses val="autoZero"/>
        <c:crossBetween val="between"/>
      </c:valAx>
      <c:spPr>
        <a:noFill/>
        <a:ln>
          <a:noFill/>
        </a:ln>
      </c:spPr>
    </c:plotArea>
    <c:plotVisOnly val="1"/>
    <c:dispBlanksAs val="gap"/>
    <c:showDLblsOverMax val="0"/>
  </c:chart>
  <c:spPr>
    <a:noFill/>
    <a:ln>
      <a:noFill/>
    </a:ln>
  </c:spPr>
  <c:txPr>
    <a:bodyPr/>
    <a:lstStyle/>
    <a:p>
      <a:pPr>
        <a:defRPr baseline="0">
          <a:latin typeface="Metta"/>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64B_21807FA2.xml><?xml version="1.0" encoding="utf-8"?>
<p188:cmLst xmlns:a="http://schemas.openxmlformats.org/drawingml/2006/main" xmlns:r="http://schemas.openxmlformats.org/officeDocument/2006/relationships" xmlns:p188="http://schemas.microsoft.com/office/powerpoint/2018/8/main">
  <p188:cm id="{25EBE516-ED73-4B45-800F-5A4D611A4F7D}" authorId="{E995D0CB-A95D-BC65-3552-A4EBECF449A3}" created="2026-06-05T18:48:44.504">
    <pc:sldMkLst xmlns:pc="http://schemas.microsoft.com/office/powerpoint/2013/main/command">
      <pc:docMk/>
      <pc:sldMk cId="235241424" sldId="5707"/>
    </pc:sldMkLst>
    <p188:pos x="152400" y="152400"/>
    <p188:txBody>
      <a:bodyPr/>
      <a:lstStyle/>
      <a:p>
        <a:r>
          <a:rPr lang="en-GB"/>
          <a:t>Source SL5: Education caveat</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F94292-11CF-4937-95F2-A2D400A081D5}" type="datetimeFigureOut">
              <a:rPr lang="en-GB" smtClean="0"/>
              <a:pPr/>
              <a:t>05/06/2026</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AEFABE-83A0-4460-9817-F368E1C1EAAC}" type="slidenum">
              <a:rPr lang="en-GB" smtClean="0"/>
              <a:pPr/>
              <a:t>‹#›</a:t>
            </a:fld>
            <a:endParaRPr lang="en-GB" dirty="0"/>
          </a:p>
        </p:txBody>
      </p:sp>
    </p:spTree>
    <p:extLst>
      <p:ext uri="{BB962C8B-B14F-4D97-AF65-F5344CB8AC3E}">
        <p14:creationId xmlns:p14="http://schemas.microsoft.com/office/powerpoint/2010/main" val="979229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8A3F56-A94C-4956-8798-5483EF904AC1}" type="datetimeFigureOut">
              <a:rPr lang="en-GB" smtClean="0"/>
              <a:pPr/>
              <a:t>05/06/2026</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068C04-426A-4098-82DA-246787A432EA}" type="slidenum">
              <a:rPr lang="en-GB" smtClean="0"/>
              <a:pPr/>
              <a:t>‹#›</a:t>
            </a:fld>
            <a:endParaRPr lang="en-GB" dirty="0"/>
          </a:p>
        </p:txBody>
      </p:sp>
    </p:spTree>
    <p:extLst>
      <p:ext uri="{BB962C8B-B14F-4D97-AF65-F5344CB8AC3E}">
        <p14:creationId xmlns:p14="http://schemas.microsoft.com/office/powerpoint/2010/main" val="1514901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1</a:t>
            </a:r>
          </a:p>
        </p:txBody>
      </p:sp>
    </p:spTree>
    <p:extLst>
      <p:ext uri="{BB962C8B-B14F-4D97-AF65-F5344CB8AC3E}">
        <p14:creationId xmlns:p14="http://schemas.microsoft.com/office/powerpoint/2010/main" val="2418830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94068C04-426A-4098-82DA-246787A432EA}" type="slidenum">
              <a:rPr lang="en-GB" smtClean="0"/>
              <a:pPr/>
              <a:t>15</a:t>
            </a:fld>
            <a:endParaRPr lang="en-GB" dirty="0"/>
          </a:p>
        </p:txBody>
      </p:sp>
    </p:spTree>
    <p:extLst>
      <p:ext uri="{BB962C8B-B14F-4D97-AF65-F5344CB8AC3E}">
        <p14:creationId xmlns:p14="http://schemas.microsoft.com/office/powerpoint/2010/main" val="2047833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068C04-426A-4098-82DA-246787A432E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3506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436182552</a:t>
            </a:r>
          </a:p>
          <a:p>
            <a:endParaRPr lang="en-GB" dirty="0"/>
          </a:p>
          <a:p>
            <a:r>
              <a:rPr lang="en-GB" dirty="0"/>
              <a:t>https://www.gov.uk/government/publications/changes-to-the-high-income-child-benefit-charge/information-on-changes-to-the-high-incomechild-benefit-charge#:~:text=As%20announced%20at%20Spring%20Budget,60%2C000%20from%206%20April%202024.&amp;text=For%20instance%2C%20you'll%20be,income%20that%20exceeds%20%C2%A360%2C000.</a:t>
            </a:r>
          </a:p>
        </p:txBody>
      </p:sp>
      <p:sp>
        <p:nvSpPr>
          <p:cNvPr id="4" name="Slide Number Placeholder 3"/>
          <p:cNvSpPr>
            <a:spLocks noGrp="1"/>
          </p:cNvSpPr>
          <p:nvPr>
            <p:ph type="sldNum" sz="quarter" idx="5"/>
          </p:nvPr>
        </p:nvSpPr>
        <p:spPr/>
        <p:txBody>
          <a:bodyPr/>
          <a:lstStyle/>
          <a:p>
            <a:r>
              <a:rPr lang="en-GB"/>
              <a:t>236</a:t>
            </a:r>
          </a:p>
        </p:txBody>
      </p:sp>
    </p:spTree>
    <p:extLst>
      <p:ext uri="{BB962C8B-B14F-4D97-AF65-F5344CB8AC3E}">
        <p14:creationId xmlns:p14="http://schemas.microsoft.com/office/powerpoint/2010/main" val="2904582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r>
              <a:rPr lang="en-GB"/>
              <a:t>332</a:t>
            </a:r>
          </a:p>
        </p:txBody>
      </p:sp>
    </p:spTree>
    <p:extLst>
      <p:ext uri="{BB962C8B-B14F-4D97-AF65-F5344CB8AC3E}">
        <p14:creationId xmlns:p14="http://schemas.microsoft.com/office/powerpoint/2010/main" val="3545056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Presenter note: Only hold money in a current count if you have a good interest rate. </a:t>
            </a:r>
          </a:p>
        </p:txBody>
      </p:sp>
      <p:sp>
        <p:nvSpPr>
          <p:cNvPr id="4" name="Slide Number Placeholder 3"/>
          <p:cNvSpPr>
            <a:spLocks noGrp="1"/>
          </p:cNvSpPr>
          <p:nvPr>
            <p:ph type="sldNum" sz="quarter" idx="10"/>
          </p:nvPr>
        </p:nvSpPr>
        <p:spPr/>
        <p:txBody>
          <a:bodyPr/>
          <a:lstStyle/>
          <a:p>
            <a:fld id="{767EBD8C-2F2F-4AAA-A3E7-7EB9ADA767CA}" type="slidenum">
              <a:rPr lang="en-GB" smtClean="0"/>
              <a:pPr/>
              <a:t>19</a:t>
            </a:fld>
            <a:endParaRPr lang="en-GB"/>
          </a:p>
        </p:txBody>
      </p:sp>
    </p:spTree>
    <p:extLst>
      <p:ext uri="{BB962C8B-B14F-4D97-AF65-F5344CB8AC3E}">
        <p14:creationId xmlns:p14="http://schemas.microsoft.com/office/powerpoint/2010/main" val="357712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GB"/>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122</a:t>
            </a:r>
          </a:p>
        </p:txBody>
      </p:sp>
    </p:spTree>
    <p:extLst>
      <p:ext uri="{BB962C8B-B14F-4D97-AF65-F5344CB8AC3E}">
        <p14:creationId xmlns:p14="http://schemas.microsoft.com/office/powerpoint/2010/main" val="818546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800" b="0" i="0" u="none" strike="noStrike">
                <a:solidFill>
                  <a:srgbClr val="000000"/>
                </a:solidFill>
                <a:effectLst/>
                <a:latin typeface="Calibri" panose="020F0502020204030204" pitchFamily="34" charset="0"/>
              </a:rPr>
              <a:t>728840750 </a:t>
            </a:r>
            <a:endParaRPr lang="en-GB"/>
          </a:p>
        </p:txBody>
      </p:sp>
      <p:sp>
        <p:nvSpPr>
          <p:cNvPr id="4" name="Slide Number Placeholder 3"/>
          <p:cNvSpPr>
            <a:spLocks noGrp="1"/>
          </p:cNvSpPr>
          <p:nvPr>
            <p:ph type="sldNum" sz="quarter" idx="5"/>
          </p:nvPr>
        </p:nvSpPr>
        <p:spPr/>
        <p:txBody>
          <a:bodyPr/>
          <a:lstStyle/>
          <a:p>
            <a:r>
              <a:rPr lang="en-GB"/>
              <a:t>332</a:t>
            </a:r>
          </a:p>
        </p:txBody>
      </p:sp>
    </p:spTree>
    <p:extLst>
      <p:ext uri="{BB962C8B-B14F-4D97-AF65-F5344CB8AC3E}">
        <p14:creationId xmlns:p14="http://schemas.microsoft.com/office/powerpoint/2010/main" val="3029195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800" b="0" i="0" u="none" strike="noStrike">
                <a:solidFill>
                  <a:srgbClr val="000000"/>
                </a:solidFill>
                <a:effectLst/>
                <a:latin typeface="Calibri" panose="020F0502020204030204" pitchFamily="34" charset="0"/>
              </a:rPr>
              <a:t>163474269 </a:t>
            </a:r>
          </a:p>
          <a:p>
            <a:r>
              <a:rPr lang="en-GB" sz="1800" b="0" i="0" u="none" strike="noStrike">
                <a:solidFill>
                  <a:srgbClr val="000000"/>
                </a:solidFill>
                <a:effectLst/>
                <a:latin typeface="Calibri" panose="020F0502020204030204" pitchFamily="34" charset="0"/>
              </a:rPr>
              <a:t>Note to presenter:</a:t>
            </a:r>
          </a:p>
          <a:p>
            <a:endParaRPr lang="en-GB" sz="1800" b="0" i="0" u="none" strike="noStrike">
              <a:solidFill>
                <a:srgbClr val="000000"/>
              </a:solidFill>
              <a:effectLst/>
              <a:latin typeface="Calibri" panose="020F0502020204030204" pitchFamily="34" charset="0"/>
            </a:endParaRPr>
          </a:p>
          <a:p>
            <a:r>
              <a:rPr lang="en-GB" sz="1800" b="0" i="0" u="none" strike="noStrike">
                <a:solidFill>
                  <a:srgbClr val="000000"/>
                </a:solidFill>
                <a:effectLst/>
                <a:latin typeface="Calibri" panose="020F0502020204030204" pitchFamily="34" charset="0"/>
              </a:rPr>
              <a:t>NHS FUNDED CARE ASSESSMENT: </a:t>
            </a:r>
          </a:p>
          <a:p>
            <a:endParaRPr lang="en-GB" sz="1800" b="0" i="0" u="none" strike="noStrike">
              <a:solidFill>
                <a:srgbClr val="000000"/>
              </a:solidFill>
              <a:effectLst/>
              <a:latin typeface="Calibri" panose="020F0502020204030204" pitchFamily="34" charset="0"/>
            </a:endParaRPr>
          </a:p>
          <a:p>
            <a:r>
              <a:rPr lang="en-GB" sz="1800" b="0" i="0" u="none" strike="noStrike">
                <a:solidFill>
                  <a:srgbClr val="000000"/>
                </a:solidFill>
                <a:effectLst/>
                <a:latin typeface="Calibri" panose="020F0502020204030204" pitchFamily="34" charset="0"/>
              </a:rPr>
              <a:t>What is covered?</a:t>
            </a:r>
          </a:p>
          <a:p>
            <a:r>
              <a:rPr lang="en-GB" sz="1800" b="0" i="0" u="none" strike="noStrike">
                <a:solidFill>
                  <a:srgbClr val="000000"/>
                </a:solidFill>
                <a:effectLst/>
                <a:latin typeface="Calibri" panose="020F0502020204030204" pitchFamily="34" charset="0"/>
              </a:rPr>
              <a:t>Normal NHS healthcare – for example, from your GP, health visitor or in hospital – is free.</a:t>
            </a:r>
          </a:p>
          <a:p>
            <a:r>
              <a:rPr lang="en-GB" sz="1800" b="0" i="0" u="none" strike="noStrike">
                <a:solidFill>
                  <a:srgbClr val="000000"/>
                </a:solidFill>
                <a:effectLst/>
                <a:latin typeface="Calibri" panose="020F0502020204030204" pitchFamily="34" charset="0"/>
              </a:rPr>
              <a:t>But NHS continuing healthcare covers extra costs, such as help with washing or dressing, or paying for specialist therapy.</a:t>
            </a:r>
          </a:p>
          <a:p>
            <a:r>
              <a:rPr lang="en-GB" sz="1800" b="0" i="0" u="none" strike="noStrike">
                <a:solidFill>
                  <a:srgbClr val="000000"/>
                </a:solidFill>
                <a:effectLst/>
                <a:latin typeface="Calibri" panose="020F0502020204030204" pitchFamily="34" charset="0"/>
              </a:rPr>
              <a:t>It might also include accommodation if your care is provided in a care home, or support for carers if you’re being looked after at home.</a:t>
            </a:r>
          </a:p>
          <a:p>
            <a:endParaRPr lang="en-GB" sz="1800" b="0" i="0" u="none" strike="noStrike">
              <a:solidFill>
                <a:srgbClr val="000000"/>
              </a:solidFill>
              <a:effectLst/>
              <a:latin typeface="Calibri" panose="020F0502020204030204" pitchFamily="34" charset="0"/>
            </a:endParaRPr>
          </a:p>
          <a:p>
            <a:r>
              <a:rPr lang="en-GB" sz="1800" b="0" i="0" u="none" strike="noStrike">
                <a:solidFill>
                  <a:srgbClr val="000000"/>
                </a:solidFill>
                <a:effectLst/>
                <a:latin typeface="Calibri" panose="020F0502020204030204" pitchFamily="34" charset="0"/>
              </a:rPr>
              <a:t>Step 1 – The initial screening</a:t>
            </a:r>
          </a:p>
          <a:p>
            <a:r>
              <a:rPr lang="en-GB" sz="1800" b="0" i="0" u="none" strike="noStrike">
                <a:solidFill>
                  <a:srgbClr val="000000"/>
                </a:solidFill>
                <a:effectLst/>
                <a:latin typeface="Calibri" panose="020F0502020204030204" pitchFamily="34" charset="0"/>
              </a:rPr>
              <a:t>First, you’ll have an initial screening to see if you qualify for funding.</a:t>
            </a:r>
          </a:p>
          <a:p>
            <a:r>
              <a:rPr lang="en-GB" sz="1800" b="0" i="0" u="none" strike="noStrike">
                <a:solidFill>
                  <a:srgbClr val="000000"/>
                </a:solidFill>
                <a:effectLst/>
                <a:latin typeface="Calibri" panose="020F0502020204030204" pitchFamily="34" charset="0"/>
              </a:rPr>
              <a:t>It’s usually carried out in hospital or at home by a nurse, doctor, social worker or other healthcare professional.</a:t>
            </a:r>
          </a:p>
          <a:p>
            <a:r>
              <a:rPr lang="en-GB" sz="1800" b="0" i="0" u="none" strike="noStrike">
                <a:solidFill>
                  <a:srgbClr val="000000"/>
                </a:solidFill>
                <a:effectLst/>
                <a:latin typeface="Calibri" panose="020F0502020204030204" pitchFamily="34" charset="0"/>
              </a:rPr>
              <a:t>They’ll assess your general health and care needs with a simple checklist. It will cover:</a:t>
            </a:r>
          </a:p>
          <a:p>
            <a:r>
              <a:rPr lang="en-GB" sz="1800" b="0" i="0" u="none" strike="noStrike">
                <a:solidFill>
                  <a:srgbClr val="000000"/>
                </a:solidFill>
                <a:effectLst/>
                <a:latin typeface="Calibri" panose="020F0502020204030204" pitchFamily="34" charset="0"/>
              </a:rPr>
              <a:t>mobility</a:t>
            </a:r>
          </a:p>
          <a:p>
            <a:r>
              <a:rPr lang="en-GB" sz="1800" b="0" i="0" u="none" strike="noStrike">
                <a:solidFill>
                  <a:srgbClr val="000000"/>
                </a:solidFill>
                <a:effectLst/>
                <a:latin typeface="Calibri" panose="020F0502020204030204" pitchFamily="34" charset="0"/>
              </a:rPr>
              <a:t>breathing</a:t>
            </a:r>
          </a:p>
          <a:p>
            <a:r>
              <a:rPr lang="en-GB" sz="1800" b="0" i="0" u="none" strike="noStrike">
                <a:solidFill>
                  <a:srgbClr val="000000"/>
                </a:solidFill>
                <a:effectLst/>
                <a:latin typeface="Calibri" panose="020F0502020204030204" pitchFamily="34" charset="0"/>
              </a:rPr>
              <a:t>continence</a:t>
            </a:r>
          </a:p>
          <a:p>
            <a:r>
              <a:rPr lang="en-GB" sz="1800" b="0" i="0" u="none" strike="noStrike">
                <a:solidFill>
                  <a:srgbClr val="000000"/>
                </a:solidFill>
                <a:effectLst/>
                <a:latin typeface="Calibri" panose="020F0502020204030204" pitchFamily="34" charset="0"/>
              </a:rPr>
              <a:t>communication</a:t>
            </a:r>
          </a:p>
          <a:p>
            <a:r>
              <a:rPr lang="en-GB" sz="1800" b="0" i="0" u="none" strike="noStrike">
                <a:solidFill>
                  <a:srgbClr val="000000"/>
                </a:solidFill>
                <a:effectLst/>
                <a:latin typeface="Calibri" panose="020F0502020204030204" pitchFamily="34" charset="0"/>
              </a:rPr>
              <a:t>nutrition – food and drink</a:t>
            </a:r>
          </a:p>
          <a:p>
            <a:r>
              <a:rPr lang="en-GB" sz="1800" b="0" i="0" u="none" strike="noStrike">
                <a:solidFill>
                  <a:srgbClr val="000000"/>
                </a:solidFill>
                <a:effectLst/>
                <a:latin typeface="Calibri" panose="020F0502020204030204" pitchFamily="34" charset="0"/>
              </a:rPr>
              <a:t>skin – including wounds and ulcers</a:t>
            </a:r>
          </a:p>
          <a:p>
            <a:r>
              <a:rPr lang="en-GB" sz="1800" b="0" i="0" u="none" strike="noStrike">
                <a:solidFill>
                  <a:srgbClr val="000000"/>
                </a:solidFill>
                <a:effectLst/>
                <a:latin typeface="Calibri" panose="020F0502020204030204" pitchFamily="34" charset="0"/>
              </a:rPr>
              <a:t>psychological and emotional needs</a:t>
            </a:r>
          </a:p>
          <a:p>
            <a:r>
              <a:rPr lang="en-GB" sz="1800" b="0" i="0" u="none" strike="noStrike">
                <a:solidFill>
                  <a:srgbClr val="000000"/>
                </a:solidFill>
                <a:effectLst/>
                <a:latin typeface="Calibri" panose="020F0502020204030204" pitchFamily="34" charset="0"/>
              </a:rPr>
              <a:t>altered states of consciousness</a:t>
            </a:r>
          </a:p>
          <a:p>
            <a:r>
              <a:rPr lang="en-GB" sz="1800" b="0" i="0" u="none" strike="noStrike">
                <a:solidFill>
                  <a:srgbClr val="000000"/>
                </a:solidFill>
                <a:effectLst/>
                <a:latin typeface="Calibri" panose="020F0502020204030204" pitchFamily="34" charset="0"/>
              </a:rPr>
              <a:t>symptom control through drug therapies and medication</a:t>
            </a:r>
          </a:p>
          <a:p>
            <a:r>
              <a:rPr lang="en-GB" sz="1800" b="0" i="0" u="none" strike="noStrike">
                <a:solidFill>
                  <a:srgbClr val="000000"/>
                </a:solidFill>
                <a:effectLst/>
                <a:latin typeface="Calibri" panose="020F0502020204030204" pitchFamily="34" charset="0"/>
              </a:rPr>
              <a:t>cognition – everyday understanding of what’s going on around you</a:t>
            </a:r>
          </a:p>
          <a:p>
            <a:r>
              <a:rPr lang="en-GB" sz="1800" b="0" i="0" u="none" strike="noStrike">
                <a:solidFill>
                  <a:srgbClr val="000000"/>
                </a:solidFill>
                <a:effectLst/>
                <a:latin typeface="Calibri" panose="020F0502020204030204" pitchFamily="34" charset="0"/>
              </a:rPr>
              <a:t>other significant care needs.</a:t>
            </a:r>
          </a:p>
          <a:p>
            <a:r>
              <a:rPr lang="en-GB" sz="1800" b="0" i="0" u="none" strike="noStrike">
                <a:solidFill>
                  <a:srgbClr val="000000"/>
                </a:solidFill>
                <a:effectLst/>
                <a:latin typeface="Calibri" panose="020F0502020204030204" pitchFamily="34" charset="0"/>
              </a:rPr>
              <a:t>If your health, or the health of someone you care for, is getting worse quickly – ask about a fast track assessment to bypass the initial screening.</a:t>
            </a:r>
          </a:p>
          <a:p>
            <a:endParaRPr lang="en-GB" sz="1800" b="0" i="0" u="none" strike="noStrike">
              <a:solidFill>
                <a:srgbClr val="000000"/>
              </a:solidFill>
              <a:effectLst/>
              <a:latin typeface="Calibri" panose="020F0502020204030204" pitchFamily="34" charset="0"/>
            </a:endParaRPr>
          </a:p>
          <a:p>
            <a:r>
              <a:rPr lang="en-GB" sz="1800" b="0" i="0" u="none" strike="noStrike">
                <a:solidFill>
                  <a:srgbClr val="000000"/>
                </a:solidFill>
                <a:effectLst/>
                <a:latin typeface="Calibri" panose="020F0502020204030204" pitchFamily="34" charset="0"/>
              </a:rPr>
              <a:t>Step 2 – The assessment</a:t>
            </a:r>
          </a:p>
          <a:p>
            <a:r>
              <a:rPr lang="en-GB" sz="1800" b="0" i="0" u="none" strike="noStrike">
                <a:solidFill>
                  <a:srgbClr val="000000"/>
                </a:solidFill>
                <a:effectLst/>
                <a:latin typeface="Calibri" panose="020F0502020204030204" pitchFamily="34" charset="0"/>
              </a:rPr>
              <a:t>Even though the assessment process can be complex, most people and families who’ve been through it say the benefits are worth it.</a:t>
            </a:r>
          </a:p>
          <a:p>
            <a:r>
              <a:rPr lang="en-GB" sz="1800" b="0" i="0" u="none" strike="noStrike">
                <a:solidFill>
                  <a:srgbClr val="000000"/>
                </a:solidFill>
                <a:effectLst/>
                <a:latin typeface="Calibri" panose="020F0502020204030204" pitchFamily="34" charset="0"/>
              </a:rPr>
              <a:t>If the initial screening shows you might be able to get free NHS continuing healthcare, you’ll need to have another assessment.</a:t>
            </a:r>
          </a:p>
          <a:p>
            <a:r>
              <a:rPr lang="en-GB" sz="1800" b="0" i="0" u="none" strike="noStrike">
                <a:solidFill>
                  <a:srgbClr val="000000"/>
                </a:solidFill>
                <a:effectLst/>
                <a:latin typeface="Calibri" panose="020F0502020204030204" pitchFamily="34" charset="0"/>
              </a:rPr>
              <a:t>It will be carried out by a team of two or more health and social-care professionals who are involved in your care.</a:t>
            </a:r>
          </a:p>
          <a:p>
            <a:r>
              <a:rPr lang="en-GB" sz="1800" b="0" i="0" u="none" strike="noStrike">
                <a:solidFill>
                  <a:srgbClr val="000000"/>
                </a:solidFill>
                <a:effectLst/>
                <a:latin typeface="Calibri" panose="020F0502020204030204" pitchFamily="34" charset="0"/>
              </a:rPr>
              <a:t>The team will use a Decision Support Tool which is more detailed than the checklist above. They will assess the possibility of ultimate eligibility and will decide if you should be red to the next stage.</a:t>
            </a:r>
          </a:p>
          <a:p>
            <a:r>
              <a:rPr lang="en-GB" sz="1800" b="0" i="0" u="none" strike="noStrike">
                <a:solidFill>
                  <a:srgbClr val="000000"/>
                </a:solidFill>
                <a:effectLst/>
                <a:latin typeface="Calibri" panose="020F0502020204030204" pitchFamily="34" charset="0"/>
              </a:rPr>
              <a:t>They’ll mark each of your care needs as no need, low, moderate, high, severe or priority.</a:t>
            </a:r>
          </a:p>
          <a:p>
            <a:endParaRPr lang="en-GB" sz="1800" b="0" i="0" u="none" strike="noStrike">
              <a:solidFill>
                <a:srgbClr val="000000"/>
              </a:solidFill>
              <a:effectLst/>
              <a:latin typeface="Calibri" panose="020F0502020204030204" pitchFamily="34" charset="0"/>
            </a:endParaRPr>
          </a:p>
          <a:p>
            <a:endParaRPr lang="en-GB" sz="1800" b="0" i="0" u="none" strike="noStrike">
              <a:solidFill>
                <a:srgbClr val="000000"/>
              </a:solidFill>
              <a:effectLst/>
              <a:latin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r>
              <a:rPr lang="en-GB"/>
              <a:t>333</a:t>
            </a:r>
          </a:p>
        </p:txBody>
      </p:sp>
    </p:spTree>
    <p:extLst>
      <p:ext uri="{BB962C8B-B14F-4D97-AF65-F5344CB8AC3E}">
        <p14:creationId xmlns:p14="http://schemas.microsoft.com/office/powerpoint/2010/main" val="3289787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800" b="0" i="0" u="none" strike="noStrike" dirty="0">
                <a:solidFill>
                  <a:srgbClr val="000000"/>
                </a:solidFill>
                <a:effectLst/>
                <a:latin typeface="Calibri" panose="020F0502020204030204" pitchFamily="34" charset="0"/>
              </a:rPr>
              <a:t>473142282 </a:t>
            </a:r>
          </a:p>
          <a:p>
            <a:endParaRPr lang="en-GB" sz="1800" b="0" i="0" u="none" strike="noStrike" dirty="0">
              <a:solidFill>
                <a:srgbClr val="000000"/>
              </a:solidFill>
              <a:effectLst/>
              <a:latin typeface="Calibri" panose="020F0502020204030204" pitchFamily="34" charset="0"/>
            </a:endParaRPr>
          </a:p>
          <a:p>
            <a:r>
              <a:rPr lang="en-GB" sz="1800" b="0" i="0" u="none" strike="noStrike" dirty="0">
                <a:solidFill>
                  <a:srgbClr val="000000"/>
                </a:solidFill>
                <a:effectLst/>
                <a:latin typeface="Calibri" panose="020F0502020204030204" pitchFamily="34" charset="0"/>
              </a:rPr>
              <a:t>For use in England, Scotland &amp; Wales </a:t>
            </a:r>
          </a:p>
          <a:p>
            <a:endParaRPr lang="en-GB" sz="1800" b="0" i="0" u="none" strike="noStrike" dirty="0">
              <a:solidFill>
                <a:srgbClr val="000000"/>
              </a:solidFill>
              <a:effectLst/>
              <a:latin typeface="Calibri" panose="020F0502020204030204" pitchFamily="34" charset="0"/>
            </a:endParaRPr>
          </a:p>
          <a:p>
            <a:r>
              <a:rPr lang="en-GB" sz="1800" b="0" i="0" u="none" strike="noStrike" dirty="0">
                <a:solidFill>
                  <a:srgbClr val="000000"/>
                </a:solidFill>
                <a:effectLst/>
                <a:latin typeface="Calibri" panose="020F0502020204030204" pitchFamily="34" charset="0"/>
              </a:rPr>
              <a:t>Getting a local council care needs assessment</a:t>
            </a:r>
          </a:p>
          <a:p>
            <a:r>
              <a:rPr lang="en-GB" sz="1800" b="0" i="0" u="none" strike="noStrike" dirty="0">
                <a:solidFill>
                  <a:srgbClr val="000000"/>
                </a:solidFill>
                <a:effectLst/>
                <a:latin typeface="Calibri" panose="020F0502020204030204" pitchFamily="34" charset="0"/>
              </a:rPr>
              <a:t>Before they can help, your local council must carry out a care needs assessment. It’s free and it’s your legal right to have one.</a:t>
            </a:r>
          </a:p>
          <a:p>
            <a:r>
              <a:rPr lang="en-GB" sz="1800" b="0" i="0" u="none" strike="noStrike" dirty="0">
                <a:solidFill>
                  <a:srgbClr val="000000"/>
                </a:solidFill>
                <a:effectLst/>
                <a:latin typeface="Calibri" panose="020F0502020204030204" pitchFamily="34" charset="0"/>
              </a:rPr>
              <a:t>You shouldn’t be ed an assessment because the local council thinks your needs aren’t great enough or that you won’t qualify for financial help.</a:t>
            </a:r>
          </a:p>
          <a:p>
            <a:r>
              <a:rPr lang="en-GB" sz="1800" b="0" i="0" u="none" strike="noStrike" dirty="0">
                <a:solidFill>
                  <a:srgbClr val="000000"/>
                </a:solidFill>
                <a:effectLst/>
                <a:latin typeface="Calibri" panose="020F0502020204030204" pitchFamily="34" charset="0"/>
              </a:rPr>
              <a:t>The local council will identify your care needs and check that they meet a nationally agreed set of criteria.</a:t>
            </a:r>
          </a:p>
          <a:p>
            <a:r>
              <a:rPr lang="en-GB" sz="1800" b="0" i="0" u="none" strike="noStrike" dirty="0">
                <a:solidFill>
                  <a:srgbClr val="000000"/>
                </a:solidFill>
                <a:effectLst/>
                <a:latin typeface="Calibri" panose="020F0502020204030204" pitchFamily="34" charset="0"/>
              </a:rPr>
              <a:t>If you qualify for help, they have a legal duty to provide or arrange the services you need.</a:t>
            </a:r>
          </a:p>
          <a:p>
            <a:r>
              <a:rPr lang="en-GB" sz="1800" b="0" i="0" u="none" strike="noStrike" dirty="0">
                <a:solidFill>
                  <a:srgbClr val="000000"/>
                </a:solidFill>
                <a:effectLst/>
                <a:latin typeface="Calibri" panose="020F0502020204030204" pitchFamily="34" charset="0"/>
              </a:rPr>
              <a:t>They’ll then carry out a financial assessment to work out if you should pay towards any services you need.</a:t>
            </a:r>
          </a:p>
          <a:p>
            <a:endParaRPr lang="en-GB" sz="1800" b="0" i="0" u="none" strike="noStrike" dirty="0">
              <a:solidFill>
                <a:srgbClr val="000000"/>
              </a:solidFill>
              <a:effectLst/>
              <a:latin typeface="Calibri" panose="020F0502020204030204" pitchFamily="34" charset="0"/>
            </a:endParaRPr>
          </a:p>
          <a:p>
            <a:r>
              <a:rPr lang="en-GB" sz="1800" b="0" i="0" u="none" strike="noStrike" dirty="0">
                <a:solidFill>
                  <a:srgbClr val="000000"/>
                </a:solidFill>
                <a:effectLst/>
                <a:latin typeface="Calibri" panose="020F0502020204030204" pitchFamily="34" charset="0"/>
              </a:rPr>
              <a:t>Financial assessment and eligibility</a:t>
            </a:r>
          </a:p>
          <a:p>
            <a:r>
              <a:rPr lang="en-GB" sz="1800" b="0" i="0" u="none" strike="noStrike" dirty="0">
                <a:solidFill>
                  <a:srgbClr val="000000"/>
                </a:solidFill>
                <a:effectLst/>
                <a:latin typeface="Calibri" panose="020F0502020204030204" pitchFamily="34" charset="0"/>
              </a:rPr>
              <a:t>If you qualify for help, your local council will carry out a financial assessment.</a:t>
            </a:r>
          </a:p>
          <a:p>
            <a:r>
              <a:rPr lang="en-GB" sz="1800" b="0" i="0" u="none" strike="noStrike" dirty="0">
                <a:solidFill>
                  <a:srgbClr val="000000"/>
                </a:solidFill>
                <a:effectLst/>
                <a:latin typeface="Calibri" panose="020F0502020204030204" pitchFamily="34" charset="0"/>
              </a:rPr>
              <a:t>This is called a ‘means test’. It helps to work out how much you should pay towards the cost of your care.</a:t>
            </a:r>
          </a:p>
          <a:p>
            <a:endParaRPr lang="en-GB" dirty="0"/>
          </a:p>
        </p:txBody>
      </p:sp>
      <p:sp>
        <p:nvSpPr>
          <p:cNvPr id="4" name="Slide Number Placeholder 3"/>
          <p:cNvSpPr>
            <a:spLocks noGrp="1"/>
          </p:cNvSpPr>
          <p:nvPr>
            <p:ph type="sldNum" sz="quarter" idx="5"/>
          </p:nvPr>
        </p:nvSpPr>
        <p:spPr/>
        <p:txBody>
          <a:bodyPr/>
          <a:lstStyle/>
          <a:p>
            <a:r>
              <a:rPr lang="en-GB"/>
              <a:t>334</a:t>
            </a:r>
          </a:p>
        </p:txBody>
      </p:sp>
    </p:spTree>
    <p:extLst>
      <p:ext uri="{BB962C8B-B14F-4D97-AF65-F5344CB8AC3E}">
        <p14:creationId xmlns:p14="http://schemas.microsoft.com/office/powerpoint/2010/main" val="1852505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800" b="0" i="0" u="none" strike="noStrike">
                <a:solidFill>
                  <a:srgbClr val="000000"/>
                </a:solidFill>
                <a:effectLst/>
                <a:latin typeface="Calibri" panose="020F0502020204030204" pitchFamily="34" charset="0"/>
              </a:rPr>
              <a:t>714573089 </a:t>
            </a:r>
            <a:endParaRPr lang="en-GB"/>
          </a:p>
        </p:txBody>
      </p:sp>
      <p:sp>
        <p:nvSpPr>
          <p:cNvPr id="4" name="Slide Number Placeholder 3"/>
          <p:cNvSpPr>
            <a:spLocks noGrp="1"/>
          </p:cNvSpPr>
          <p:nvPr>
            <p:ph type="sldNum" sz="quarter" idx="5"/>
          </p:nvPr>
        </p:nvSpPr>
        <p:spPr/>
        <p:txBody>
          <a:bodyPr/>
          <a:lstStyle/>
          <a:p>
            <a:r>
              <a:rPr lang="en-GB"/>
              <a:t>336</a:t>
            </a:r>
          </a:p>
        </p:txBody>
      </p:sp>
    </p:spTree>
    <p:extLst>
      <p:ext uri="{BB962C8B-B14F-4D97-AF65-F5344CB8AC3E}">
        <p14:creationId xmlns:p14="http://schemas.microsoft.com/office/powerpoint/2010/main" val="35223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2</a:t>
            </a:r>
          </a:p>
        </p:txBody>
      </p:sp>
    </p:spTree>
    <p:extLst>
      <p:ext uri="{BB962C8B-B14F-4D97-AF65-F5344CB8AC3E}">
        <p14:creationId xmlns:p14="http://schemas.microsoft.com/office/powerpoint/2010/main" val="2216583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D170A-1860-5898-BDBC-CF8D661ED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25C0E7-E2E7-C9BD-902C-8942520CE8A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2586731-3B83-F951-A274-0EA57998F16C}"/>
              </a:ext>
            </a:extLst>
          </p:cNvPr>
          <p:cNvSpPr>
            <a:spLocks noGrp="1"/>
          </p:cNvSpPr>
          <p:nvPr>
            <p:ph type="body" idx="1"/>
          </p:nvPr>
        </p:nvSpPr>
        <p:spPr/>
        <p:txBody>
          <a:bodyPr/>
          <a:lstStyle/>
          <a:p>
            <a:r>
              <a:rPr lang="en-GB" sz="1800" b="0" i="0" u="none" strike="noStrike">
                <a:solidFill>
                  <a:srgbClr val="000000"/>
                </a:solidFill>
                <a:effectLst/>
                <a:latin typeface="Calibri" panose="020F0502020204030204" pitchFamily="34" charset="0"/>
              </a:rPr>
              <a:t>288002785 </a:t>
            </a:r>
            <a:endParaRPr lang="en-GB"/>
          </a:p>
        </p:txBody>
      </p:sp>
      <p:sp>
        <p:nvSpPr>
          <p:cNvPr id="4" name="Slide Number Placeholder 3">
            <a:extLst>
              <a:ext uri="{FF2B5EF4-FFF2-40B4-BE49-F238E27FC236}">
                <a16:creationId xmlns:a16="http://schemas.microsoft.com/office/drawing/2014/main" id="{24AA772D-759F-8D25-54F4-5D6C0B10670A}"/>
              </a:ext>
            </a:extLst>
          </p:cNvPr>
          <p:cNvSpPr>
            <a:spLocks noGrp="1"/>
          </p:cNvSpPr>
          <p:nvPr>
            <p:ph type="sldNum" sz="quarter" idx="5"/>
          </p:nvPr>
        </p:nvSpPr>
        <p:spPr/>
        <p:txBody>
          <a:bodyPr/>
          <a:lstStyle/>
          <a:p>
            <a:r>
              <a:rPr lang="en-GB"/>
              <a:t>337</a:t>
            </a:r>
          </a:p>
        </p:txBody>
      </p:sp>
    </p:spTree>
    <p:extLst>
      <p:ext uri="{BB962C8B-B14F-4D97-AF65-F5344CB8AC3E}">
        <p14:creationId xmlns:p14="http://schemas.microsoft.com/office/powerpoint/2010/main" val="2571344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800" b="0" i="0" u="none" strike="noStrike">
                <a:solidFill>
                  <a:srgbClr val="000000"/>
                </a:solidFill>
                <a:effectLst/>
                <a:latin typeface="Calibri" panose="020F0502020204030204" pitchFamily="34" charset="0"/>
              </a:rPr>
              <a:t>441896711 </a:t>
            </a:r>
            <a:endParaRPr lang="en-GB"/>
          </a:p>
        </p:txBody>
      </p:sp>
      <p:sp>
        <p:nvSpPr>
          <p:cNvPr id="4" name="Slide Number Placeholder 3"/>
          <p:cNvSpPr>
            <a:spLocks noGrp="1"/>
          </p:cNvSpPr>
          <p:nvPr>
            <p:ph type="sldNum" sz="quarter" idx="5"/>
          </p:nvPr>
        </p:nvSpPr>
        <p:spPr/>
        <p:txBody>
          <a:bodyPr/>
          <a:lstStyle/>
          <a:p>
            <a:r>
              <a:rPr lang="en-GB"/>
              <a:t>338</a:t>
            </a:r>
          </a:p>
        </p:txBody>
      </p:sp>
    </p:spTree>
    <p:extLst>
      <p:ext uri="{BB962C8B-B14F-4D97-AF65-F5344CB8AC3E}">
        <p14:creationId xmlns:p14="http://schemas.microsoft.com/office/powerpoint/2010/main" val="4279275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800" b="0" i="0" u="none" strike="noStrike">
                <a:solidFill>
                  <a:srgbClr val="000000"/>
                </a:solidFill>
                <a:effectLst/>
                <a:latin typeface="Calibri" panose="020F0502020204030204" pitchFamily="34" charset="0"/>
              </a:rPr>
              <a:t>224808411 </a:t>
            </a:r>
          </a:p>
          <a:p>
            <a:endParaRPr lang="en-GB" sz="1800" b="0" i="0" u="none" strike="noStrike">
              <a:solidFill>
                <a:srgbClr val="000000"/>
              </a:solidFill>
              <a:effectLst/>
              <a:latin typeface="Calibri" panose="020F0502020204030204" pitchFamily="34" charset="0"/>
            </a:endParaRPr>
          </a:p>
          <a:p>
            <a:r>
              <a:rPr lang="en-GB" sz="1800" b="0" i="0" u="none" strike="noStrike">
                <a:solidFill>
                  <a:srgbClr val="000000"/>
                </a:solidFill>
                <a:effectLst/>
                <a:latin typeface="Calibri" panose="020F0502020204030204" pitchFamily="34" charset="0"/>
              </a:rPr>
              <a:t>Note to lecturer – Display in England</a:t>
            </a:r>
            <a:endParaRPr lang="en-GB"/>
          </a:p>
        </p:txBody>
      </p:sp>
      <p:sp>
        <p:nvSpPr>
          <p:cNvPr id="4" name="Slide Number Placeholder 3"/>
          <p:cNvSpPr>
            <a:spLocks noGrp="1"/>
          </p:cNvSpPr>
          <p:nvPr>
            <p:ph type="sldNum" sz="quarter" idx="5"/>
          </p:nvPr>
        </p:nvSpPr>
        <p:spPr/>
        <p:txBody>
          <a:bodyPr/>
          <a:lstStyle/>
          <a:p>
            <a:r>
              <a:rPr lang="en-GB"/>
              <a:t>339</a:t>
            </a:r>
          </a:p>
        </p:txBody>
      </p:sp>
    </p:spTree>
    <p:extLst>
      <p:ext uri="{BB962C8B-B14F-4D97-AF65-F5344CB8AC3E}">
        <p14:creationId xmlns:p14="http://schemas.microsoft.com/office/powerpoint/2010/main" val="406639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800" b="0" i="0" u="none" strike="noStrike" dirty="0">
                <a:solidFill>
                  <a:srgbClr val="000000"/>
                </a:solidFill>
                <a:effectLst/>
                <a:latin typeface="Calibri" panose="020F0502020204030204" pitchFamily="34" charset="0"/>
              </a:rPr>
              <a:t>633080641  </a:t>
            </a:r>
          </a:p>
          <a:p>
            <a:endParaRPr lang="en-GB" sz="1800" b="0" i="0" u="none" strike="noStrike" dirty="0">
              <a:solidFill>
                <a:srgbClr val="000000"/>
              </a:solidFill>
              <a:effectLst/>
              <a:latin typeface="Calibri" panose="020F0502020204030204" pitchFamily="34" charset="0"/>
            </a:endParaRPr>
          </a:p>
          <a:p>
            <a:r>
              <a:rPr lang="en-GB" sz="1800" b="0" i="0" u="none" strike="noStrike" dirty="0">
                <a:solidFill>
                  <a:srgbClr val="000000"/>
                </a:solidFill>
                <a:effectLst/>
                <a:latin typeface="Calibri" panose="020F0502020204030204" pitchFamily="34" charset="0"/>
              </a:rPr>
              <a:t>Note to lecturer: </a:t>
            </a:r>
          </a:p>
          <a:p>
            <a:endParaRPr lang="en-GB" sz="1800" b="0" i="0" u="none" strike="noStrike" dirty="0">
              <a:solidFill>
                <a:srgbClr val="000000"/>
              </a:solidFill>
              <a:effectLst/>
              <a:latin typeface="Calibri" panose="020F0502020204030204" pitchFamily="34" charset="0"/>
            </a:endParaRPr>
          </a:p>
          <a:p>
            <a:r>
              <a:rPr lang="en-GB" sz="1800" b="0" i="0" u="none" strike="noStrike" dirty="0">
                <a:solidFill>
                  <a:srgbClr val="000000"/>
                </a:solidFill>
                <a:effectLst/>
                <a:latin typeface="Calibri" panose="020F0502020204030204" pitchFamily="34" charset="0"/>
              </a:rPr>
              <a:t>Please mention transaction costs may affect the viability of downsizing your home.</a:t>
            </a:r>
          </a:p>
          <a:p>
            <a:endParaRPr lang="en-GB" sz="1800" b="0" i="0" u="none" strike="noStrike" dirty="0">
              <a:solidFill>
                <a:srgbClr val="000000"/>
              </a:solidFill>
              <a:effectLst/>
              <a:latin typeface="Calibri" panose="020F0502020204030204" pitchFamily="34" charset="0"/>
            </a:endParaRPr>
          </a:p>
          <a:p>
            <a:r>
              <a:rPr lang="en-GB" sz="1800" b="0" i="0" u="none" strike="noStrike" dirty="0">
                <a:solidFill>
                  <a:srgbClr val="000000"/>
                </a:solidFill>
                <a:effectLst/>
                <a:latin typeface="Calibri" panose="020F0502020204030204" pitchFamily="34" charset="0"/>
              </a:rPr>
              <a:t>Claim the benefits you’re entitled to</a:t>
            </a:r>
          </a:p>
          <a:p>
            <a:endParaRPr lang="en-GB" sz="1800" b="0" i="0" u="none" strike="noStrike" dirty="0">
              <a:solidFill>
                <a:srgbClr val="000000"/>
              </a:solidFill>
              <a:effectLst/>
              <a:latin typeface="Calibri" panose="020F0502020204030204" pitchFamily="34" charset="0"/>
            </a:endParaRPr>
          </a:p>
          <a:p>
            <a:r>
              <a:rPr lang="en-GB" sz="1800" b="0" i="0" u="none" strike="noStrike" dirty="0">
                <a:solidFill>
                  <a:srgbClr val="000000"/>
                </a:solidFill>
                <a:effectLst/>
                <a:latin typeface="Calibri" panose="020F0502020204030204" pitchFamily="34" charset="0"/>
              </a:rPr>
              <a:t>Attendance Allowance is money for people aged 65 or over who have care needs. </a:t>
            </a:r>
          </a:p>
          <a:p>
            <a:r>
              <a:rPr lang="en-GB" sz="1800" b="0" i="0" u="none" strike="noStrike" dirty="0">
                <a:solidFill>
                  <a:srgbClr val="000000"/>
                </a:solidFill>
                <a:effectLst/>
                <a:latin typeface="Calibri" panose="020F0502020204030204" pitchFamily="34" charset="0"/>
              </a:rPr>
              <a:t>It could include help outside the home. It does not matter if no one actually gives this help, as long as you can show you need it.</a:t>
            </a:r>
          </a:p>
          <a:p>
            <a:r>
              <a:rPr lang="en-GB" sz="1800" b="0" i="0" u="none" strike="noStrike" dirty="0">
                <a:solidFill>
                  <a:srgbClr val="000000"/>
                </a:solidFill>
                <a:effectLst/>
                <a:latin typeface="Calibri" panose="020F0502020204030204" pitchFamily="34" charset="0"/>
              </a:rPr>
              <a:t>You can have any type of disability or illness, including sight or hearing impairments, or mental health issues such as dementia.</a:t>
            </a:r>
          </a:p>
          <a:p>
            <a:r>
              <a:rPr lang="en-GB" sz="1800" b="0" i="0" u="none" strike="noStrike" dirty="0">
                <a:solidFill>
                  <a:srgbClr val="000000"/>
                </a:solidFill>
                <a:effectLst/>
                <a:latin typeface="Calibri" panose="020F0502020204030204" pitchFamily="34" charset="0"/>
              </a:rPr>
              <a:t>To claim Attendance Allowance you must have needed help with your care needs for at least 6 months. (If you’re terminally ill you can make a claim straight away.)</a:t>
            </a:r>
          </a:p>
          <a:p>
            <a:r>
              <a:rPr lang="en-GB" sz="1800" b="0" i="0" u="none" strike="noStrike" dirty="0">
                <a:solidFill>
                  <a:srgbClr val="000000"/>
                </a:solidFill>
                <a:effectLst/>
                <a:latin typeface="Calibri" panose="020F0502020204030204" pitchFamily="34" charset="0"/>
              </a:rPr>
              <a:t>Attendance Allowance is not means-tested so your income and savings are not taken into account when assessing if you qualify for the benefit.</a:t>
            </a:r>
          </a:p>
          <a:p>
            <a:r>
              <a:rPr lang="en-GB" sz="1800" b="0" i="0" u="none" strike="noStrike" dirty="0">
                <a:solidFill>
                  <a:srgbClr val="000000"/>
                </a:solidFill>
                <a:effectLst/>
                <a:latin typeface="Calibri" panose="020F0502020204030204" pitchFamily="34" charset="0"/>
              </a:rPr>
              <a:t>It is paid tax-free - Claiming Attendance Allowance won’t reduce any other income you receive.   </a:t>
            </a:r>
          </a:p>
          <a:p>
            <a:endParaRPr lang="en-GB" sz="1800" b="0" i="0" u="none" strike="noStrike" dirty="0">
              <a:solidFill>
                <a:srgbClr val="000000"/>
              </a:solidFill>
              <a:effectLst/>
              <a:latin typeface="Calibri" panose="020F0502020204030204" pitchFamily="34" charset="0"/>
            </a:endParaRPr>
          </a:p>
          <a:p>
            <a:r>
              <a:rPr lang="en-GB" sz="1800" b="0" i="0" u="none" strike="noStrike" dirty="0">
                <a:solidFill>
                  <a:srgbClr val="000000"/>
                </a:solidFill>
                <a:effectLst/>
                <a:latin typeface="Calibri" panose="020F0502020204030204" pitchFamily="34" charset="0"/>
              </a:rPr>
              <a:t>Depending on the situation other benefits may be available.  Benefit calculators are available at the following charities websites:</a:t>
            </a:r>
          </a:p>
          <a:p>
            <a:r>
              <a:rPr lang="en-GB" sz="1800" b="0" i="0" u="none" strike="noStrike" dirty="0">
                <a:solidFill>
                  <a:srgbClr val="000000"/>
                </a:solidFill>
                <a:effectLst/>
                <a:latin typeface="Calibri" panose="020F0502020204030204" pitchFamily="34" charset="0"/>
              </a:rPr>
              <a:t>Entitled to (www.entitledto.co.uk)</a:t>
            </a:r>
          </a:p>
          <a:p>
            <a:r>
              <a:rPr lang="en-GB" sz="1800" b="0" i="0" u="none" strike="noStrike" dirty="0">
                <a:solidFill>
                  <a:srgbClr val="000000"/>
                </a:solidFill>
                <a:effectLst/>
                <a:latin typeface="Calibri" panose="020F0502020204030204" pitchFamily="34" charset="0"/>
              </a:rPr>
              <a:t>Turn2us (www.turn2us.org.uk)</a:t>
            </a:r>
          </a:p>
          <a:p>
            <a:endParaRPr lang="en-GB" sz="1800" b="0" i="0" u="none" strike="noStrike" dirty="0">
              <a:solidFill>
                <a:srgbClr val="000000"/>
              </a:solidFill>
              <a:effectLst/>
              <a:latin typeface="Calibri" panose="020F0502020204030204" pitchFamily="34" charset="0"/>
            </a:endParaRPr>
          </a:p>
          <a:p>
            <a:r>
              <a:rPr lang="en-GB" sz="1800" b="0" i="0" u="none" strike="noStrike" dirty="0">
                <a:solidFill>
                  <a:srgbClr val="000000"/>
                </a:solidFill>
                <a:effectLst/>
                <a:latin typeface="Calibri" panose="020F0502020204030204" pitchFamily="34" charset="0"/>
              </a:rPr>
              <a:t>Equity release – consider overall cost </a:t>
            </a:r>
          </a:p>
          <a:p>
            <a:endParaRPr lang="en-GB" sz="1800" b="0" i="0" u="none" strike="noStrike" dirty="0">
              <a:solidFill>
                <a:srgbClr val="000000"/>
              </a:solidFill>
              <a:effectLst/>
              <a:latin typeface="Calibri" panose="020F0502020204030204" pitchFamily="34" charset="0"/>
            </a:endParaRPr>
          </a:p>
          <a:p>
            <a:r>
              <a:rPr lang="en-GB" sz="1800" b="0" i="0" u="none" strike="noStrike" dirty="0">
                <a:solidFill>
                  <a:srgbClr val="000000"/>
                </a:solidFill>
                <a:effectLst/>
                <a:latin typeface="Calibri" panose="020F0502020204030204" pitchFamily="34" charset="0"/>
              </a:rPr>
              <a:t>When it comes to long-term-care planning, equity release schemes can be useful, but only if you’re looking to fund care in your own home and you do not qualify for local authority support.</a:t>
            </a:r>
          </a:p>
          <a:p>
            <a:r>
              <a:rPr lang="en-GB" sz="1800" b="0" i="0" u="none" strike="noStrike" dirty="0">
                <a:solidFill>
                  <a:srgbClr val="000000"/>
                </a:solidFill>
                <a:effectLst/>
                <a:latin typeface="Calibri" panose="020F0502020204030204" pitchFamily="34" charset="0"/>
              </a:rPr>
              <a:t>However, if you think you’ll soon need to move out into residential care, then equity release probably won’t be suitable.</a:t>
            </a:r>
          </a:p>
          <a:p>
            <a:r>
              <a:rPr lang="en-GB" sz="1800" b="0" i="0" u="none" strike="noStrike" dirty="0">
                <a:solidFill>
                  <a:srgbClr val="000000"/>
                </a:solidFill>
                <a:effectLst/>
                <a:latin typeface="Calibri" panose="020F0502020204030204" pitchFamily="34" charset="0"/>
              </a:rPr>
              <a:t>That’s because equity release arrangements require you to repay the loan in full if you move permanently into a care home.</a:t>
            </a:r>
          </a:p>
          <a:p>
            <a:r>
              <a:rPr lang="en-GB" sz="1800" b="0" i="0" u="none" strike="noStrike" dirty="0">
                <a:solidFill>
                  <a:srgbClr val="000000"/>
                </a:solidFill>
                <a:effectLst/>
                <a:latin typeface="Calibri" panose="020F0502020204030204" pitchFamily="34" charset="0"/>
              </a:rPr>
              <a:t> </a:t>
            </a:r>
            <a:endParaRPr lang="en-GB" dirty="0"/>
          </a:p>
        </p:txBody>
      </p:sp>
      <p:sp>
        <p:nvSpPr>
          <p:cNvPr id="4" name="Slide Number Placeholder 3"/>
          <p:cNvSpPr>
            <a:spLocks noGrp="1"/>
          </p:cNvSpPr>
          <p:nvPr>
            <p:ph type="sldNum" sz="quarter" idx="5"/>
          </p:nvPr>
        </p:nvSpPr>
        <p:spPr/>
        <p:txBody>
          <a:bodyPr/>
          <a:lstStyle/>
          <a:p>
            <a:r>
              <a:rPr lang="en-GB"/>
              <a:t>344</a:t>
            </a:r>
          </a:p>
        </p:txBody>
      </p:sp>
    </p:spTree>
    <p:extLst>
      <p:ext uri="{BB962C8B-B14F-4D97-AF65-F5344CB8AC3E}">
        <p14:creationId xmlns:p14="http://schemas.microsoft.com/office/powerpoint/2010/main" val="471472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800" b="0" i="0" u="none" strike="noStrike">
                <a:solidFill>
                  <a:srgbClr val="000000"/>
                </a:solidFill>
                <a:effectLst/>
                <a:latin typeface="Calibri" panose="020F0502020204030204" pitchFamily="34" charset="0"/>
              </a:rPr>
              <a:t>731459337 </a:t>
            </a:r>
          </a:p>
          <a:p>
            <a:endParaRPr lang="en-GB" sz="1800" b="0" i="0" u="none" strike="noStrike">
              <a:solidFill>
                <a:srgbClr val="000000"/>
              </a:solidFill>
              <a:effectLst/>
              <a:latin typeface="Calibri" panose="020F0502020204030204" pitchFamily="34" charset="0"/>
            </a:endParaRPr>
          </a:p>
          <a:p>
            <a:r>
              <a:rPr lang="en-GB" sz="1800" b="0" i="0" u="none" strike="noStrike">
                <a:solidFill>
                  <a:srgbClr val="000000"/>
                </a:solidFill>
                <a:effectLst/>
                <a:latin typeface="Calibri" panose="020F0502020204030204" pitchFamily="34" charset="0"/>
              </a:rPr>
              <a:t>15 minute calculator on - entitledto.co.uk </a:t>
            </a:r>
          </a:p>
          <a:p>
            <a:endParaRPr lang="en-GB" sz="1800" b="0" i="0" u="none" strike="noStrike">
              <a:solidFill>
                <a:srgbClr val="000000"/>
              </a:solidFill>
              <a:effectLst/>
              <a:latin typeface="Calibri" panose="020F0502020204030204" pitchFamily="34" charset="0"/>
            </a:endParaRPr>
          </a:p>
          <a:p>
            <a:r>
              <a:rPr lang="en-GB" sz="1800" b="0" i="0" u="none" strike="noStrike">
                <a:solidFill>
                  <a:srgbClr val="000000"/>
                </a:solidFill>
                <a:effectLst/>
                <a:latin typeface="Calibri" panose="020F0502020204030204" pitchFamily="34" charset="0"/>
              </a:rPr>
              <a:t>https://www.gov.uk/benefits-calculators</a:t>
            </a:r>
            <a:endParaRPr lang="en-GB"/>
          </a:p>
        </p:txBody>
      </p:sp>
      <p:sp>
        <p:nvSpPr>
          <p:cNvPr id="4" name="Slide Number Placeholder 3"/>
          <p:cNvSpPr>
            <a:spLocks noGrp="1"/>
          </p:cNvSpPr>
          <p:nvPr>
            <p:ph type="sldNum" sz="quarter" idx="5"/>
          </p:nvPr>
        </p:nvSpPr>
        <p:spPr/>
        <p:txBody>
          <a:bodyPr/>
          <a:lstStyle/>
          <a:p>
            <a:r>
              <a:rPr lang="en-GB"/>
              <a:t>240</a:t>
            </a:r>
          </a:p>
        </p:txBody>
      </p:sp>
    </p:spTree>
    <p:extLst>
      <p:ext uri="{BB962C8B-B14F-4D97-AF65-F5344CB8AC3E}">
        <p14:creationId xmlns:p14="http://schemas.microsoft.com/office/powerpoint/2010/main" val="2429382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800" b="0" i="0" u="none" strike="noStrike">
                <a:solidFill>
                  <a:srgbClr val="000000"/>
                </a:solidFill>
                <a:effectLst/>
                <a:latin typeface="Calibri" panose="020F0502020204030204" pitchFamily="34" charset="0"/>
              </a:rPr>
              <a:t>447291012 </a:t>
            </a:r>
          </a:p>
          <a:p>
            <a:pPr marL="0" indent="0">
              <a:buFont typeface="Arial" panose="020B0604020202020204" pitchFamily="34" charset="0"/>
              <a:buNone/>
            </a:pPr>
            <a:endParaRPr lang="en-GB" sz="1200" b="1" i="0" u="sng" strike="noStrike" kern="1200" baseline="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r>
              <a:rPr lang="en-GB"/>
              <a:t>345</a:t>
            </a:r>
          </a:p>
        </p:txBody>
      </p:sp>
    </p:spTree>
    <p:extLst>
      <p:ext uri="{BB962C8B-B14F-4D97-AF65-F5344CB8AC3E}">
        <p14:creationId xmlns:p14="http://schemas.microsoft.com/office/powerpoint/2010/main" val="26234859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4068C04-426A-4098-82DA-246787A432EA}" type="slidenum">
              <a:rPr lang="en-GB" smtClean="0"/>
              <a:pPr/>
              <a:t>33</a:t>
            </a:fld>
            <a:endParaRPr lang="en-GB" dirty="0"/>
          </a:p>
        </p:txBody>
      </p:sp>
    </p:spTree>
    <p:extLst>
      <p:ext uri="{BB962C8B-B14F-4D97-AF65-F5344CB8AC3E}">
        <p14:creationId xmlns:p14="http://schemas.microsoft.com/office/powerpoint/2010/main" val="2073519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5 </a:t>
            </a:r>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137</a:t>
            </a:r>
          </a:p>
        </p:txBody>
      </p:sp>
    </p:spTree>
    <p:extLst>
      <p:ext uri="{BB962C8B-B14F-4D97-AF65-F5344CB8AC3E}">
        <p14:creationId xmlns:p14="http://schemas.microsoft.com/office/powerpoint/2010/main" val="7985826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3 </a:t>
            </a:r>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138</a:t>
            </a:r>
          </a:p>
        </p:txBody>
      </p:sp>
    </p:spTree>
    <p:extLst>
      <p:ext uri="{BB962C8B-B14F-4D97-AF65-F5344CB8AC3E}">
        <p14:creationId xmlns:p14="http://schemas.microsoft.com/office/powerpoint/2010/main" val="10856866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5 </a:t>
            </a:r>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139</a:t>
            </a:r>
          </a:p>
        </p:txBody>
      </p:sp>
    </p:spTree>
    <p:extLst>
      <p:ext uri="{BB962C8B-B14F-4D97-AF65-F5344CB8AC3E}">
        <p14:creationId xmlns:p14="http://schemas.microsoft.com/office/powerpoint/2010/main" val="3863214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a:p>
            <a:endParaRPr lang="en-GB"/>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cs typeface="+mn-cs"/>
              </a:rPr>
              <a:t>4</a:t>
            </a:r>
          </a:p>
        </p:txBody>
      </p:sp>
    </p:spTree>
    <p:extLst>
      <p:ext uri="{BB962C8B-B14F-4D97-AF65-F5344CB8AC3E}">
        <p14:creationId xmlns:p14="http://schemas.microsoft.com/office/powerpoint/2010/main" val="2090496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5 </a:t>
            </a:r>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140</a:t>
            </a:r>
          </a:p>
        </p:txBody>
      </p:sp>
    </p:spTree>
    <p:extLst>
      <p:ext uri="{BB962C8B-B14F-4D97-AF65-F5344CB8AC3E}">
        <p14:creationId xmlns:p14="http://schemas.microsoft.com/office/powerpoint/2010/main" val="25026199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Calibri" panose="020F0502020204030204" pitchFamily="34" charset="0"/>
              </a:rPr>
              <a:t> </a:t>
            </a:r>
            <a:r>
              <a:rPr lang="en-GB" sz="1200" kern="100" dirty="0">
                <a:effectLst/>
                <a:latin typeface="Aptos" panose="020B0004020202020204" pitchFamily="34" charset="0"/>
                <a:ea typeface="Aptos" panose="020B0004020202020204" pitchFamily="34" charset="0"/>
                <a:cs typeface="Times New Roman" panose="02020603050405020304" pitchFamily="18" charset="0"/>
              </a:rPr>
              <a:t>You can pay into more than one individual savings account in a tax year, including accounts of the same type, as long as you don’t exceed your £20,000 ISA allowance. </a:t>
            </a:r>
            <a:r>
              <a:rPr lang="en-GB" sz="1200" kern="100">
                <a:effectLst/>
                <a:latin typeface="Aptos" panose="020B0004020202020204" pitchFamily="34" charset="0"/>
                <a:ea typeface="Aptos" panose="020B0004020202020204" pitchFamily="34" charset="0"/>
                <a:cs typeface="Times New Roman" panose="02020603050405020304" pitchFamily="18" charset="0"/>
              </a:rPr>
              <a:t>This applies to Cash ISAs, Stocks and shares ISAs and Innovative Finance ISAs.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r>
              <a:rPr lang="en-GB"/>
              <a:t>121</a:t>
            </a:r>
          </a:p>
        </p:txBody>
      </p:sp>
    </p:spTree>
    <p:extLst>
      <p:ext uri="{BB962C8B-B14F-4D97-AF65-F5344CB8AC3E}">
        <p14:creationId xmlns:p14="http://schemas.microsoft.com/office/powerpoint/2010/main" val="23069239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42D85-E71A-5940-66BE-B094313781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5CB5BA-2CC6-8AE4-E3ED-BCE0C85F797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FFB987B-10E9-7E27-B1AA-07CBF3E7C846}"/>
              </a:ext>
            </a:extLst>
          </p:cNvPr>
          <p:cNvSpPr>
            <a:spLocks noGrp="1"/>
          </p:cNvSpPr>
          <p:nvPr>
            <p:ph type="body" idx="1"/>
          </p:nvPr>
        </p:nvSpPr>
        <p:spPr/>
        <p:txBody>
          <a:bodyPr/>
          <a:lstStyle/>
          <a:p>
            <a:r>
              <a:rPr lang="en-GB"/>
              <a:t> </a:t>
            </a:r>
          </a:p>
        </p:txBody>
      </p:sp>
      <p:sp>
        <p:nvSpPr>
          <p:cNvPr id="4" name="Slide Number Placeholder 3">
            <a:extLst>
              <a:ext uri="{FF2B5EF4-FFF2-40B4-BE49-F238E27FC236}">
                <a16:creationId xmlns:a16="http://schemas.microsoft.com/office/drawing/2014/main" id="{47C099E0-B2FC-3C1E-9474-5803A2ED1F15}"/>
              </a:ext>
            </a:extLst>
          </p:cNvPr>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78</a:t>
            </a:r>
          </a:p>
        </p:txBody>
      </p:sp>
    </p:spTree>
    <p:extLst>
      <p:ext uri="{BB962C8B-B14F-4D97-AF65-F5344CB8AC3E}">
        <p14:creationId xmlns:p14="http://schemas.microsoft.com/office/powerpoint/2010/main" val="34061329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36</a:t>
            </a:r>
          </a:p>
        </p:txBody>
      </p:sp>
    </p:spTree>
    <p:extLst>
      <p:ext uri="{BB962C8B-B14F-4D97-AF65-F5344CB8AC3E}">
        <p14:creationId xmlns:p14="http://schemas.microsoft.com/office/powerpoint/2010/main" val="13586068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The client has a few legacy DC contribution structures which may come up. Refer to HR for further info. </a:t>
            </a:r>
            <a:endParaRPr lang="en-GB" sz="1200" u="sng"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AE6E7A1-93E1-48A1-8C26-BB0DE6FF997F}" type="slidenum">
              <a:rPr lang="en-GB" smtClean="0"/>
              <a:t>41</a:t>
            </a:fld>
            <a:endParaRPr lang="en-GB"/>
          </a:p>
        </p:txBody>
      </p:sp>
    </p:spTree>
    <p:extLst>
      <p:ext uri="{BB962C8B-B14F-4D97-AF65-F5344CB8AC3E}">
        <p14:creationId xmlns:p14="http://schemas.microsoft.com/office/powerpoint/2010/main" val="13032332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96291E-E3D5-41D3-9FB4-C1886AF4A2CD}" type="slidenum">
              <a:rPr kumimoji="0" lang="en-GB" sz="1200" b="0" i="0" u="none" strike="noStrike" kern="1200" cap="none" spc="0" normalizeH="0" baseline="0" noProof="0" smtClean="0">
                <a:ln>
                  <a:noFill/>
                </a:ln>
                <a:solidFill>
                  <a:prstClr val="black"/>
                </a:solidFill>
                <a:effectLst/>
                <a:uLnTx/>
                <a:uFillTx/>
                <a:latin typeface="Calibri"/>
                <a:ea typeface="ヒラギノ角ゴ Pro W3"/>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a:ea typeface="ヒラギノ角ゴ Pro W3"/>
              <a:cs typeface="+mn-cs"/>
            </a:endParaRPr>
          </a:p>
        </p:txBody>
      </p:sp>
    </p:spTree>
    <p:extLst>
      <p:ext uri="{BB962C8B-B14F-4D97-AF65-F5344CB8AC3E}">
        <p14:creationId xmlns:p14="http://schemas.microsoft.com/office/powerpoint/2010/main" val="31256697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068C04-426A-4098-82DA-246787A432E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83757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C709BC4-63C9-4D7E-AA9A-D084F50E3247}"/>
              </a:ext>
            </a:extLst>
          </p:cNvPr>
          <p:cNvSpPr>
            <a:spLocks noGrp="1"/>
          </p:cNvSpPr>
          <p:nvPr>
            <p:ph type="body" idx="1"/>
          </p:nvPr>
        </p:nvSpPr>
        <p:spPr/>
        <p:txBody>
          <a:bodyPr/>
          <a:lstStyle/>
          <a:p>
            <a:r>
              <a:rPr lang="en-GB" dirty="0"/>
              <a:t> </a:t>
            </a:r>
          </a:p>
          <a:p>
            <a:endParaRPr lang="en-GB" dirty="0"/>
          </a:p>
          <a:p>
            <a:r>
              <a:rPr lang="en-GB" dirty="0"/>
              <a:t>The forecast shows you:</a:t>
            </a:r>
          </a:p>
          <a:p>
            <a:endParaRPr lang="en-GB" dirty="0"/>
          </a:p>
          <a:p>
            <a:r>
              <a:rPr lang="en-GB" dirty="0"/>
              <a:t>How much you could get</a:t>
            </a:r>
          </a:p>
          <a:p>
            <a:r>
              <a:rPr lang="en-GB" dirty="0"/>
              <a:t>When you get it </a:t>
            </a:r>
          </a:p>
          <a:p>
            <a:r>
              <a:rPr lang="en-GB" dirty="0"/>
              <a:t>How to increase it if you can</a:t>
            </a:r>
          </a:p>
          <a:p>
            <a:endParaRPr lang="en-GB" dirty="0"/>
          </a:p>
          <a:p>
            <a:endParaRPr lang="en-GB" dirty="0"/>
          </a:p>
          <a:p>
            <a:r>
              <a:rPr lang="en-GB" dirty="0"/>
              <a:t>Calculation of annual figure: (£241.30/7) x 365.25 = £12,590.68</a:t>
            </a:r>
          </a:p>
          <a:p>
            <a:r>
              <a:rPr lang="en-GB" dirty="0"/>
              <a:t>Calculation of monthly figure: (£241.30/7) x 365.25 = £12,590.68 / 12 = £1,049.22</a:t>
            </a:r>
          </a:p>
          <a:p>
            <a:endParaRPr lang="en-GB" dirty="0"/>
          </a:p>
          <a:p>
            <a:r>
              <a:rPr lang="en-GB" dirty="0"/>
              <a:t>Example shows someone with 25 years NI record</a:t>
            </a:r>
          </a:p>
          <a:p>
            <a:endParaRPr lang="en-GB" dirty="0"/>
          </a:p>
          <a:p>
            <a:r>
              <a:rPr lang="en-GB" dirty="0"/>
              <a:t>(£241.30 / 35) x 28 = £193.04</a:t>
            </a:r>
          </a:p>
          <a:p>
            <a:endParaRPr lang="en-GB" dirty="0"/>
          </a:p>
          <a:p>
            <a:endParaRPr lang="en-GB" dirty="0"/>
          </a:p>
        </p:txBody>
      </p:sp>
    </p:spTree>
    <p:extLst>
      <p:ext uri="{BB962C8B-B14F-4D97-AF65-F5344CB8AC3E}">
        <p14:creationId xmlns:p14="http://schemas.microsoft.com/office/powerpoint/2010/main" val="41726869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F99843-6FD4-4801-9374-9822C4C2BF9A}" type="slidenum">
              <a:rPr lang="en-GB" smtClean="0"/>
              <a:t>46</a:t>
            </a:fld>
            <a:endParaRPr lang="en-GB"/>
          </a:p>
        </p:txBody>
      </p:sp>
    </p:spTree>
    <p:extLst>
      <p:ext uri="{BB962C8B-B14F-4D97-AF65-F5344CB8AC3E}">
        <p14:creationId xmlns:p14="http://schemas.microsoft.com/office/powerpoint/2010/main" val="14457142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txBody>
          <a:bodyPr/>
          <a:lstStyle/>
          <a:p>
            <a:endParaRPr lang="en-GB"/>
          </a:p>
        </p:txBody>
      </p:sp>
      <p:sp>
        <p:nvSpPr>
          <p:cNvPr id="3" name="Notes Placeholder 2"/>
          <p:cNvSpPr>
            <a:spLocks noGrp="1"/>
          </p:cNvSpPr>
          <p:nvPr>
            <p:ph type="body" idx="1"/>
          </p:nvPr>
        </p:nvSpPr>
        <p:spPr/>
        <p:txBody>
          <a:bodyPr/>
          <a:lstStyle/>
          <a:p>
            <a:r>
              <a:rPr lang="en-GB" dirty="0"/>
              <a:t>Page 1.  Unique feedback form for general use.</a:t>
            </a:r>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350</a:t>
            </a:r>
          </a:p>
        </p:txBody>
      </p:sp>
    </p:spTree>
    <p:extLst>
      <p:ext uri="{BB962C8B-B14F-4D97-AF65-F5344CB8AC3E}">
        <p14:creationId xmlns:p14="http://schemas.microsoft.com/office/powerpoint/2010/main" val="2341192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386CF69C-DFE8-4EC2-9E14-A4F29A1AE8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ヒラギノ角ゴ Pro W3"/>
                <a:cs typeface="+mn-cs"/>
              </a:rPr>
              <a:pPr marL="0" marR="0" lvl="0" indent="0" algn="r" defTabSz="4572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a:cs typeface="+mn-cs"/>
            </a:endParaRPr>
          </a:p>
        </p:txBody>
      </p:sp>
    </p:spTree>
    <p:extLst>
      <p:ext uri="{BB962C8B-B14F-4D97-AF65-F5344CB8AC3E}">
        <p14:creationId xmlns:p14="http://schemas.microsoft.com/office/powerpoint/2010/main" val="16648696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Page 2.  Unique feedback form for general use.</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itchFamily="34" charset="0"/>
                <a:ea typeface="ヒラギノ角ゴ Pro W3"/>
                <a:cs typeface="+mn-cs"/>
              </a:rPr>
              <a:t>353</a:t>
            </a:r>
          </a:p>
        </p:txBody>
      </p:sp>
    </p:spTree>
    <p:extLst>
      <p:ext uri="{BB962C8B-B14F-4D97-AF65-F5344CB8AC3E}">
        <p14:creationId xmlns:p14="http://schemas.microsoft.com/office/powerpoint/2010/main" val="26918744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92B48-7F1E-4690-886D-5B1602AE8EE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21630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4068C04-426A-4098-82DA-246787A432EA}" type="slidenum">
              <a:rPr lang="en-GB" smtClean="0"/>
              <a:pPr/>
              <a:t>51</a:t>
            </a:fld>
            <a:endParaRPr lang="en-GB" dirty="0"/>
          </a:p>
        </p:txBody>
      </p:sp>
    </p:spTree>
    <p:extLst>
      <p:ext uri="{BB962C8B-B14F-4D97-AF65-F5344CB8AC3E}">
        <p14:creationId xmlns:p14="http://schemas.microsoft.com/office/powerpoint/2010/main" val="36425590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360</a:t>
            </a:r>
          </a:p>
        </p:txBody>
      </p:sp>
    </p:spTree>
    <p:extLst>
      <p:ext uri="{BB962C8B-B14F-4D97-AF65-F5344CB8AC3E}">
        <p14:creationId xmlns:p14="http://schemas.microsoft.com/office/powerpoint/2010/main" val="11218006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362</a:t>
            </a:r>
          </a:p>
        </p:txBody>
      </p:sp>
    </p:spTree>
    <p:extLst>
      <p:ext uri="{BB962C8B-B14F-4D97-AF65-F5344CB8AC3E}">
        <p14:creationId xmlns:p14="http://schemas.microsoft.com/office/powerpoint/2010/main" val="34444327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a:p>
            <a:endParaRPr lang="en-GB"/>
          </a:p>
          <a:p>
            <a:r>
              <a:rPr lang="en-GB"/>
              <a:t>Back end caveat (WAW only)</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ヒラギノ角ゴ Pro W3"/>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ヒラギノ角ゴ Pro W3"/>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ヒラギノ角ゴ Pro W3"/>
                <a:cs typeface="+mn-cs"/>
              </a:rPr>
              <a:t>363</a:t>
            </a:r>
          </a:p>
        </p:txBody>
      </p:sp>
    </p:spTree>
    <p:extLst>
      <p:ext uri="{BB962C8B-B14F-4D97-AF65-F5344CB8AC3E}">
        <p14:creationId xmlns:p14="http://schemas.microsoft.com/office/powerpoint/2010/main" val="34536770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r>
              <a:rPr lang="en-GB"/>
              <a:t>364</a:t>
            </a:r>
          </a:p>
        </p:txBody>
      </p:sp>
    </p:spTree>
    <p:extLst>
      <p:ext uri="{BB962C8B-B14F-4D97-AF65-F5344CB8AC3E}">
        <p14:creationId xmlns:p14="http://schemas.microsoft.com/office/powerpoint/2010/main" val="3664408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2 </a:t>
            </a:r>
          </a:p>
          <a:p>
            <a:endParaRPr lang="en-GB" dirty="0"/>
          </a:p>
          <a:p>
            <a:r>
              <a:rPr lang="en-GB" dirty="0"/>
              <a:t>Calculate all possible sources of income including, partners income, benefits, dividends, second income (rental?) </a:t>
            </a:r>
          </a:p>
          <a:p>
            <a:r>
              <a:rPr lang="en-GB" dirty="0"/>
              <a:t>Get bank statements &amp; credit card bills to find a full list of expenses. Make sure you include any debts that are due soon</a:t>
            </a:r>
          </a:p>
          <a:p>
            <a:r>
              <a:rPr lang="en-GB" dirty="0"/>
              <a:t>Have you got a surplus or deficit? </a:t>
            </a:r>
          </a:p>
          <a:p>
            <a:r>
              <a:rPr lang="en-GB" dirty="0"/>
              <a:t>Take action – If you have a deficit it could be a good idea to look at your spending. If you have a surplus make sure your money in is the right areas and all debt incurring interest is paid off. </a:t>
            </a:r>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145</a:t>
            </a:r>
          </a:p>
        </p:txBody>
      </p:sp>
    </p:spTree>
    <p:extLst>
      <p:ext uri="{BB962C8B-B14F-4D97-AF65-F5344CB8AC3E}">
        <p14:creationId xmlns:p14="http://schemas.microsoft.com/office/powerpoint/2010/main" val="2836912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6 </a:t>
            </a:r>
          </a:p>
        </p:txBody>
      </p:sp>
      <p:sp>
        <p:nvSpPr>
          <p:cNvPr id="4" name="Slide Number Placeholder 3"/>
          <p:cNvSpPr>
            <a:spLocks noGrp="1"/>
          </p:cNvSpPr>
          <p:nvPr>
            <p:ph type="sldNum" sz="quarter" idx="5"/>
          </p:nvPr>
        </p:nvSpPr>
        <p:spPr/>
        <p:txBody>
          <a:bodyPr/>
          <a:lstStyle/>
          <a:p>
            <a:r>
              <a:rPr lang="en-GB"/>
              <a:t>136</a:t>
            </a:r>
          </a:p>
        </p:txBody>
      </p:sp>
    </p:spTree>
    <p:extLst>
      <p:ext uri="{BB962C8B-B14F-4D97-AF65-F5344CB8AC3E}">
        <p14:creationId xmlns:p14="http://schemas.microsoft.com/office/powerpoint/2010/main" val="1798149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Compliance note: figures used from LV </a:t>
            </a:r>
            <a:r>
              <a:rPr lang="en-GB" b="0" i="0">
                <a:solidFill>
                  <a:srgbClr val="000000"/>
                </a:solidFill>
                <a:effectLst/>
              </a:rPr>
              <a:t>&amp; Money Helper.</a:t>
            </a:r>
            <a:endParaRPr lang="en-GB" dirty="0"/>
          </a:p>
          <a:p>
            <a:endParaRPr lang="en-GB" dirty="0"/>
          </a:p>
        </p:txBody>
      </p:sp>
      <p:sp>
        <p:nvSpPr>
          <p:cNvPr id="4" name="Slide Number Placeholder 3"/>
          <p:cNvSpPr>
            <a:spLocks noGrp="1"/>
          </p:cNvSpPr>
          <p:nvPr>
            <p:ph type="sldNum" sz="quarter" idx="5"/>
          </p:nvPr>
        </p:nvSpPr>
        <p:spPr/>
        <p:txBody>
          <a:bodyPr/>
          <a:lstStyle/>
          <a:p>
            <a:fld id="{94068C04-426A-4098-82DA-246787A432EA}" type="slidenum">
              <a:rPr lang="en-GB" smtClean="0"/>
              <a:pPr/>
              <a:t>11</a:t>
            </a:fld>
            <a:endParaRPr lang="en-GB" dirty="0"/>
          </a:p>
        </p:txBody>
      </p:sp>
    </p:spTree>
    <p:extLst>
      <p:ext uri="{BB962C8B-B14F-4D97-AF65-F5344CB8AC3E}">
        <p14:creationId xmlns:p14="http://schemas.microsoft.com/office/powerpoint/2010/main" val="2440164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buFont typeface="Arial" panose="020B0604020202020204" pitchFamily="34" charset="0"/>
              <a:buNone/>
            </a:pPr>
            <a:r>
              <a:rPr lang="en-GB" sz="1200" b="0" i="0" u="none" strike="noStrike">
                <a:solidFill>
                  <a:srgbClr val="000000"/>
                </a:solidFill>
                <a:effectLst/>
                <a:latin typeface="Calibri" panose="020F0502020204030204" pitchFamily="34" charset="0"/>
              </a:rPr>
              <a:t>644354846</a:t>
            </a:r>
          </a:p>
          <a:p>
            <a:pPr algn="l">
              <a:buFont typeface="Arial" panose="020B0604020202020204" pitchFamily="34" charset="0"/>
              <a:buNone/>
            </a:pPr>
            <a:r>
              <a:rPr lang="en-GB" sz="1200" b="0" i="0" u="none" strike="noStrike">
                <a:solidFill>
                  <a:srgbClr val="000000"/>
                </a:solidFill>
                <a:effectLst/>
                <a:latin typeface="Calibri" panose="020F0502020204030204" pitchFamily="34" charset="0"/>
              </a:rPr>
              <a:t>Approved childcare could include: childminders, nurseries and nannies, after school clubs and play schemes.</a:t>
            </a:r>
            <a:endParaRPr lang="en-GB"/>
          </a:p>
        </p:txBody>
      </p:sp>
      <p:sp>
        <p:nvSpPr>
          <p:cNvPr id="4" name="Slide Number Placeholder 3"/>
          <p:cNvSpPr>
            <a:spLocks noGrp="1"/>
          </p:cNvSpPr>
          <p:nvPr>
            <p:ph type="sldNum" sz="quarter" idx="5"/>
          </p:nvPr>
        </p:nvSpPr>
        <p:spPr/>
        <p:txBody>
          <a:bodyPr/>
          <a:lstStyle/>
          <a:p>
            <a:r>
              <a:rPr lang="en-GB"/>
              <a:t>235</a:t>
            </a:r>
          </a:p>
        </p:txBody>
      </p:sp>
    </p:spTree>
    <p:extLst>
      <p:ext uri="{BB962C8B-B14F-4D97-AF65-F5344CB8AC3E}">
        <p14:creationId xmlns:p14="http://schemas.microsoft.com/office/powerpoint/2010/main" val="3889825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Figures taken from a 2022 study</a:t>
            </a:r>
          </a:p>
          <a:p>
            <a:r>
              <a:rPr lang="en-GB" dirty="0"/>
              <a:t>https://www.familyandchildcaretrust.org/sites/default/files/Coram%20Childcare%20Survey%202022.pdf</a:t>
            </a:r>
          </a:p>
        </p:txBody>
      </p:sp>
      <p:sp>
        <p:nvSpPr>
          <p:cNvPr id="4" name="Slide Number Placeholder 3"/>
          <p:cNvSpPr>
            <a:spLocks noGrp="1"/>
          </p:cNvSpPr>
          <p:nvPr>
            <p:ph type="sldNum" sz="quarter" idx="5"/>
          </p:nvPr>
        </p:nvSpPr>
        <p:spPr/>
        <p:txBody>
          <a:bodyPr/>
          <a:lstStyle/>
          <a:p>
            <a:fld id="{94068C04-426A-4098-82DA-246787A432EA}" type="slidenum">
              <a:rPr lang="en-GB" smtClean="0"/>
              <a:pPr/>
              <a:t>13</a:t>
            </a:fld>
            <a:endParaRPr lang="en-GB" dirty="0"/>
          </a:p>
        </p:txBody>
      </p:sp>
    </p:spTree>
    <p:extLst>
      <p:ext uri="{BB962C8B-B14F-4D97-AF65-F5344CB8AC3E}">
        <p14:creationId xmlns:p14="http://schemas.microsoft.com/office/powerpoint/2010/main" val="3581586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01676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pic>
        <p:nvPicPr>
          <p:cNvPr id="3" name="Title Graphic ABCD" descr="A logo of a company&#10;&#10;AI-generated content may be incorrect.">
            <a:extLst>
              <a:ext uri="{FF2B5EF4-FFF2-40B4-BE49-F238E27FC236}">
                <a16:creationId xmlns:a16="http://schemas.microsoft.com/office/drawing/2014/main" id="{9D168C21-43F6-9795-67B3-57AFD19EF937}"/>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5347961" y="845127"/>
            <a:ext cx="6844039" cy="5129788"/>
          </a:xfrm>
          <a:prstGeom prst="rect">
            <a:avLst/>
          </a:prstGeom>
        </p:spPr>
      </p:pic>
    </p:spTree>
    <p:extLst>
      <p:ext uri="{BB962C8B-B14F-4D97-AF65-F5344CB8AC3E}">
        <p14:creationId xmlns:p14="http://schemas.microsoft.com/office/powerpoint/2010/main" val="1979312806"/>
      </p:ext>
    </p:extLst>
  </p:cSld>
  <p:clrMapOvr>
    <a:masterClrMapping/>
  </p:clrMapOvr>
  <p:transition spd="slow">
    <p:wipe dir="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sp>
        <p:nvSpPr>
          <p:cNvPr id="3" name="Section Background ABCD">
            <a:extLst>
              <a:ext uri="{FF2B5EF4-FFF2-40B4-BE49-F238E27FC236}">
                <a16:creationId xmlns:a16="http://schemas.microsoft.com/office/drawing/2014/main" id="{BE519104-5B6F-7AA3-D15A-28005820BB67}"/>
              </a:ext>
            </a:extLst>
          </p:cNvPr>
          <p:cNvSpPr/>
          <p:nvPr/>
        </p:nvSpPr>
        <p:spPr>
          <a:xfrm>
            <a:off x="0" y="0"/>
            <a:ext cx="12192000" cy="6858000"/>
          </a:xfrm>
          <a:prstGeom prst="rect">
            <a:avLst/>
          </a:prstGeom>
          <a:solidFill>
            <a:srgbClr val="E9E5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Section Graphic ABCD" descr="A blue and black circle with dots&#10;&#10;AI-generated content may be incorrect.">
            <a:extLst>
              <a:ext uri="{FF2B5EF4-FFF2-40B4-BE49-F238E27FC236}">
                <a16:creationId xmlns:a16="http://schemas.microsoft.com/office/drawing/2014/main" id="{28497837-9AE8-1496-2DF9-155482A2DC63}"/>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6789717" y="1128961"/>
            <a:ext cx="4599008" cy="4600075"/>
          </a:xfrm>
          <a:prstGeom prst="rect">
            <a:avLst/>
          </a:prstGeom>
        </p:spPr>
      </p:pic>
      <p:pic>
        <p:nvPicPr>
          <p:cNvPr id="5" name="WAW Logo ABCD">
            <a:extLst>
              <a:ext uri="{FF2B5EF4-FFF2-40B4-BE49-F238E27FC236}">
                <a16:creationId xmlns:a16="http://schemas.microsoft.com/office/drawing/2014/main" id="{D356A228-58C8-F6AE-F07E-A3E29FD390F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03275" y="341248"/>
            <a:ext cx="1714500" cy="469900"/>
          </a:xfrm>
          <a:prstGeom prst="rect">
            <a:avLst/>
          </a:prstGeom>
        </p:spPr>
      </p:pic>
    </p:spTree>
    <p:extLst>
      <p:ext uri="{BB962C8B-B14F-4D97-AF65-F5344CB8AC3E}">
        <p14:creationId xmlns:p14="http://schemas.microsoft.com/office/powerpoint/2010/main" val="1597874294"/>
      </p:ext>
    </p:extLst>
  </p:cSld>
  <p:clrMapOvr>
    <a:masterClrMapping/>
  </p:clrMapOvr>
  <p:transition spd="slow">
    <p:wipe dir="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5873314"/>
      </p:ext>
    </p:extLst>
  </p:cSld>
  <p:clrMap bg1="lt1" tx1="dk1" bg2="lt2" tx2="dk2" accent1="accent1" accent2="accent2" accent3="accent3" accent4="accent4" accent5="accent5" accent6="accent6" hlink="hlink" folHlink="folHlink"/>
  <p:sldLayoutIdLst>
    <p:sldLayoutId id="2147484797" r:id="rId1"/>
    <p:sldLayoutId id="2147484798" r:id="rId2"/>
    <p:sldLayoutId id="2147484799" r:id="rId3"/>
  </p:sldLayoutIdLst>
  <p:transition spd="slow">
    <p:wipe dir="r"/>
  </p:transition>
  <p:txStyles>
    <p:titleStyle>
      <a:lvl1pPr algn="l" defTabSz="914400" rtl="0" eaLnBrk="1" latinLnBrk="0" hangingPunct="1">
        <a:lnSpc>
          <a:spcPct val="90000"/>
        </a:lnSpc>
        <a:spcBef>
          <a:spcPct val="0"/>
        </a:spcBef>
        <a:buNone/>
        <a:defRPr sz="3600" b="0" i="0" kern="1200">
          <a:solidFill>
            <a:schemeClr val="tx2"/>
          </a:solidFill>
          <a:latin typeface="+mj-lt"/>
          <a:ea typeface="+mj-ea"/>
          <a:cs typeface="+mj-cs"/>
        </a:defRPr>
      </a:lvl1pPr>
    </p:titleStyle>
    <p:bodyStyle>
      <a:lvl1pPr marL="230188" indent="-219075" algn="l" defTabSz="914400" rtl="0" eaLnBrk="1" latinLnBrk="0" hangingPunct="1">
        <a:lnSpc>
          <a:spcPct val="114000"/>
        </a:lnSpc>
        <a:spcBef>
          <a:spcPts val="1000"/>
        </a:spcBef>
        <a:spcAft>
          <a:spcPts val="600"/>
        </a:spcAft>
        <a:buFont typeface="Arial" panose="020B0604020202020204" pitchFamily="34" charset="0"/>
        <a:buChar char="•"/>
        <a:tabLst/>
        <a:defRPr sz="1800" kern="1200">
          <a:solidFill>
            <a:schemeClr val="tx1"/>
          </a:solidFill>
          <a:latin typeface="+mn-lt"/>
          <a:ea typeface="+mn-ea"/>
          <a:cs typeface="+mn-cs"/>
        </a:defRPr>
      </a:lvl1pPr>
      <a:lvl2pPr marL="452438" indent="-222250" algn="l" defTabSz="914400" rtl="0" eaLnBrk="1" latinLnBrk="0" hangingPunct="1">
        <a:lnSpc>
          <a:spcPct val="114000"/>
        </a:lnSpc>
        <a:spcBef>
          <a:spcPts val="500"/>
        </a:spcBef>
        <a:spcAft>
          <a:spcPts val="600"/>
        </a:spcAft>
        <a:buFont typeface="Arial" panose="020B0604020202020204" pitchFamily="34" charset="0"/>
        <a:buChar char="•"/>
        <a:tabLst/>
        <a:defRPr sz="1800" kern="1200">
          <a:solidFill>
            <a:schemeClr val="tx1"/>
          </a:solidFill>
          <a:latin typeface="+mn-lt"/>
          <a:ea typeface="+mn-ea"/>
          <a:cs typeface="+mn-cs"/>
        </a:defRPr>
      </a:lvl2pPr>
      <a:lvl3pPr marL="630238" indent="-177800" algn="l" defTabSz="914400" rtl="0" eaLnBrk="1" latinLnBrk="0" hangingPunct="1">
        <a:lnSpc>
          <a:spcPct val="114000"/>
        </a:lnSpc>
        <a:spcBef>
          <a:spcPts val="500"/>
        </a:spcBef>
        <a:spcAft>
          <a:spcPts val="600"/>
        </a:spcAft>
        <a:buFont typeface="Arial" panose="020B0604020202020204" pitchFamily="34" charset="0"/>
        <a:buChar char="•"/>
        <a:tabLst/>
        <a:defRPr sz="1400" kern="1200">
          <a:solidFill>
            <a:schemeClr val="tx1"/>
          </a:solidFill>
          <a:latin typeface="+mn-lt"/>
          <a:ea typeface="+mn-ea"/>
          <a:cs typeface="+mn-cs"/>
        </a:defRPr>
      </a:lvl3pPr>
      <a:lvl4pPr marL="808038" indent="-177800" algn="l" defTabSz="914400" rtl="0" eaLnBrk="1" latinLnBrk="0" hangingPunct="1">
        <a:lnSpc>
          <a:spcPct val="114000"/>
        </a:lnSpc>
        <a:spcBef>
          <a:spcPts val="500"/>
        </a:spcBef>
        <a:spcAft>
          <a:spcPts val="600"/>
        </a:spcAft>
        <a:buFont typeface="Arial" panose="020B0604020202020204" pitchFamily="34" charset="0"/>
        <a:buChar char="•"/>
        <a:tabLst/>
        <a:defRPr sz="1400" kern="1200">
          <a:solidFill>
            <a:schemeClr val="tx1"/>
          </a:solidFill>
          <a:latin typeface="+mn-lt"/>
          <a:ea typeface="+mn-ea"/>
          <a:cs typeface="+mn-cs"/>
        </a:defRPr>
      </a:lvl4pPr>
      <a:lvl5pPr marL="941388" indent="-177800" algn="l" defTabSz="914400" rtl="0" eaLnBrk="1" latinLnBrk="0" hangingPunct="1">
        <a:lnSpc>
          <a:spcPct val="114000"/>
        </a:lnSpc>
        <a:spcBef>
          <a:spcPts val="500"/>
        </a:spcBef>
        <a:spcAft>
          <a:spcPts val="600"/>
        </a:spcAft>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guide id="7" pos="506">
          <p15:clr>
            <a:srgbClr val="F26B43"/>
          </p15:clr>
        </p15:guide>
        <p15:guide id="8" pos="717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27.svg"/><Relationship Id="rId5" Type="http://schemas.openxmlformats.org/officeDocument/2006/relationships/image" Target="../media/image26.svg"/><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svg"/><Relationship Id="rId3" Type="http://schemas.openxmlformats.org/officeDocument/2006/relationships/notesSlide" Target="../notesSlides/notesSlide7.xml"/><Relationship Id="rId7" Type="http://schemas.openxmlformats.org/officeDocument/2006/relationships/image" Target="../media/image31.svg"/><Relationship Id="rId12" Type="http://schemas.openxmlformats.org/officeDocument/2006/relationships/image" Target="../media/image36.sv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30.svg"/><Relationship Id="rId11" Type="http://schemas.openxmlformats.org/officeDocument/2006/relationships/image" Target="../media/image35.svg"/><Relationship Id="rId5" Type="http://schemas.openxmlformats.org/officeDocument/2006/relationships/image" Target="../media/image29.svg"/><Relationship Id="rId15" Type="http://schemas.openxmlformats.org/officeDocument/2006/relationships/image" Target="../media/image39.sv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svg"/><Relationship Id="rId14" Type="http://schemas.openxmlformats.org/officeDocument/2006/relationships/image" Target="../media/image38.sv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44.pn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43.svg"/><Relationship Id="rId5" Type="http://schemas.openxmlformats.org/officeDocument/2006/relationships/image" Target="../media/image42.svg"/><Relationship Id="rId4" Type="http://schemas.openxmlformats.org/officeDocument/2006/relationships/image" Target="../media/image41.sv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47.svg"/><Relationship Id="rId5" Type="http://schemas.openxmlformats.org/officeDocument/2006/relationships/image" Target="../media/image46.svg"/><Relationship Id="rId4" Type="http://schemas.openxmlformats.org/officeDocument/2006/relationships/image" Target="../media/image45.sv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svg"/></Relationships>
</file>

<file path=ppt/slides/_rels/slide17.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notesSlide" Target="../notesSlides/notesSlide12.xml"/><Relationship Id="rId7" Type="http://schemas.openxmlformats.org/officeDocument/2006/relationships/image" Target="../media/image54.svg"/><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6.sv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21.xml"/><Relationship Id="rId5" Type="http://schemas.openxmlformats.org/officeDocument/2006/relationships/image" Target="../media/image57.png"/><Relationship Id="rId4" Type="http://schemas.openxmlformats.org/officeDocument/2006/relationships/chart" Target="../charts/char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notesSlide" Target="../notesSlides/notesSlide17.xml"/><Relationship Id="rId7" Type="http://schemas.openxmlformats.org/officeDocument/2006/relationships/image" Target="../media/image61.svg"/><Relationship Id="rId2" Type="http://schemas.openxmlformats.org/officeDocument/2006/relationships/slideLayout" Target="../slideLayouts/slideLayout1.xml"/><Relationship Id="rId1" Type="http://schemas.openxmlformats.org/officeDocument/2006/relationships/tags" Target="../tags/tag23.xml"/><Relationship Id="rId6" Type="http://schemas.openxmlformats.org/officeDocument/2006/relationships/image" Target="../media/image60.svg"/><Relationship Id="rId5" Type="http://schemas.openxmlformats.org/officeDocument/2006/relationships/image" Target="../media/image59.svg"/><Relationship Id="rId4" Type="http://schemas.openxmlformats.org/officeDocument/2006/relationships/image" Target="../media/image58.sv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66.svg"/><Relationship Id="rId2" Type="http://schemas.openxmlformats.org/officeDocument/2006/relationships/slideLayout" Target="../slideLayouts/slideLayout1.xml"/><Relationship Id="rId1" Type="http://schemas.openxmlformats.org/officeDocument/2006/relationships/tags" Target="../tags/tag24.xml"/><Relationship Id="rId6" Type="http://schemas.openxmlformats.org/officeDocument/2006/relationships/image" Target="../media/image65.svg"/><Relationship Id="rId5" Type="http://schemas.openxmlformats.org/officeDocument/2006/relationships/image" Target="../media/image64.svg"/><Relationship Id="rId4" Type="http://schemas.openxmlformats.org/officeDocument/2006/relationships/image" Target="../media/image63.sv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5.xml"/><Relationship Id="rId5" Type="http://schemas.openxmlformats.org/officeDocument/2006/relationships/image" Target="../media/image68.svg"/><Relationship Id="rId4" Type="http://schemas.openxmlformats.org/officeDocument/2006/relationships/image" Target="../media/image67.sv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6.xml"/><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7.xml"/><Relationship Id="rId4" Type="http://schemas.openxmlformats.org/officeDocument/2006/relationships/image" Target="../media/image69.sv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8.xml"/><Relationship Id="rId6" Type="http://schemas.openxmlformats.org/officeDocument/2006/relationships/image" Target="../media/image72.svg"/><Relationship Id="rId5" Type="http://schemas.openxmlformats.org/officeDocument/2006/relationships/image" Target="../media/image71.svg"/><Relationship Id="rId4" Type="http://schemas.openxmlformats.org/officeDocument/2006/relationships/image" Target="../media/image70.svg"/></Relationships>
</file>

<file path=ppt/slides/_rels/slide29.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notesSlide" Target="../notesSlides/notesSlide23.xml"/><Relationship Id="rId7" Type="http://schemas.openxmlformats.org/officeDocument/2006/relationships/image" Target="../media/image76.svg"/><Relationship Id="rId2" Type="http://schemas.openxmlformats.org/officeDocument/2006/relationships/slideLayout" Target="../slideLayouts/slideLayout1.xml"/><Relationship Id="rId1" Type="http://schemas.openxmlformats.org/officeDocument/2006/relationships/tags" Target="../tags/tag29.xml"/><Relationship Id="rId6" Type="http://schemas.openxmlformats.org/officeDocument/2006/relationships/image" Target="../media/image75.svg"/><Relationship Id="rId5" Type="http://schemas.openxmlformats.org/officeDocument/2006/relationships/image" Target="../media/image74.svg"/><Relationship Id="rId4" Type="http://schemas.openxmlformats.org/officeDocument/2006/relationships/image" Target="../media/image73.sv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notesSlide" Target="../notesSlides/notesSlide24.xml"/><Relationship Id="rId7" Type="http://schemas.openxmlformats.org/officeDocument/2006/relationships/image" Target="../media/image81.svg"/><Relationship Id="rId2" Type="http://schemas.openxmlformats.org/officeDocument/2006/relationships/slideLayout" Target="../slideLayouts/slideLayout1.xml"/><Relationship Id="rId1" Type="http://schemas.openxmlformats.org/officeDocument/2006/relationships/tags" Target="../tags/tag30.xml"/><Relationship Id="rId6" Type="http://schemas.openxmlformats.org/officeDocument/2006/relationships/image" Target="../media/image80.svg"/><Relationship Id="rId11" Type="http://schemas.openxmlformats.org/officeDocument/2006/relationships/image" Target="../media/image85.svg"/><Relationship Id="rId5" Type="http://schemas.openxmlformats.org/officeDocument/2006/relationships/image" Target="../media/image79.svg"/><Relationship Id="rId10" Type="http://schemas.openxmlformats.org/officeDocument/2006/relationships/image" Target="../media/image84.svg"/><Relationship Id="rId4" Type="http://schemas.openxmlformats.org/officeDocument/2006/relationships/image" Target="../media/image78.svg"/><Relationship Id="rId9" Type="http://schemas.openxmlformats.org/officeDocument/2006/relationships/image" Target="../media/image83.sv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31.xml"/><Relationship Id="rId4" Type="http://schemas.openxmlformats.org/officeDocument/2006/relationships/image" Target="../media/image86.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33.xml"/><Relationship Id="rId4" Type="http://schemas.openxmlformats.org/officeDocument/2006/relationships/image" Target="../media/image87.sv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34.xml"/><Relationship Id="rId6" Type="http://schemas.openxmlformats.org/officeDocument/2006/relationships/image" Target="../media/image89.svg"/><Relationship Id="rId5" Type="http://schemas.openxmlformats.org/officeDocument/2006/relationships/image" Target="../media/image88.svg"/><Relationship Id="rId4" Type="http://schemas.openxmlformats.org/officeDocument/2006/relationships/image" Target="../media/image43.sv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35.xml"/><Relationship Id="rId6" Type="http://schemas.openxmlformats.org/officeDocument/2006/relationships/image" Target="../media/image89.svg"/><Relationship Id="rId5" Type="http://schemas.openxmlformats.org/officeDocument/2006/relationships/image" Target="../media/image88.svg"/><Relationship Id="rId4" Type="http://schemas.openxmlformats.org/officeDocument/2006/relationships/image" Target="../media/image90.sv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36.xml"/><Relationship Id="rId6" Type="http://schemas.openxmlformats.org/officeDocument/2006/relationships/image" Target="../media/image91.svg"/><Relationship Id="rId5" Type="http://schemas.openxmlformats.org/officeDocument/2006/relationships/image" Target="../media/image88.svg"/><Relationship Id="rId4" Type="http://schemas.openxmlformats.org/officeDocument/2006/relationships/image" Target="../media/image43.sv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37.xml"/><Relationship Id="rId6" Type="http://schemas.openxmlformats.org/officeDocument/2006/relationships/image" Target="../media/image89.svg"/><Relationship Id="rId5" Type="http://schemas.openxmlformats.org/officeDocument/2006/relationships/image" Target="../media/image92.svg"/><Relationship Id="rId4" Type="http://schemas.openxmlformats.org/officeDocument/2006/relationships/image" Target="../media/image43.sv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38.xml"/><Relationship Id="rId5" Type="http://schemas.openxmlformats.org/officeDocument/2006/relationships/chart" Target="../charts/chart2.xml"/><Relationship Id="rId4" Type="http://schemas.openxmlformats.org/officeDocument/2006/relationships/image" Target="../media/image57.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39.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9.svg"/></Relationships>
</file>

<file path=ppt/slides/_rels/slide40.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notesSlide" Target="../notesSlides/notesSlide33.xml"/><Relationship Id="rId7" Type="http://schemas.openxmlformats.org/officeDocument/2006/relationships/image" Target="../media/image95.png"/><Relationship Id="rId2" Type="http://schemas.openxmlformats.org/officeDocument/2006/relationships/slideLayout" Target="../slideLayouts/slideLayout1.xml"/><Relationship Id="rId1" Type="http://schemas.openxmlformats.org/officeDocument/2006/relationships/tags" Target="../tags/tag40.xml"/><Relationship Id="rId6" Type="http://schemas.openxmlformats.org/officeDocument/2006/relationships/image" Target="../media/image94.svg"/><Relationship Id="rId5" Type="http://schemas.microsoft.com/office/2007/relationships/hdphoto" Target="../media/hdphoto1.wdp"/><Relationship Id="rId4" Type="http://schemas.openxmlformats.org/officeDocument/2006/relationships/image" Target="../media/image93.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42.xml"/><Relationship Id="rId4" Type="http://schemas.openxmlformats.org/officeDocument/2006/relationships/image" Target="../media/image10.jpeg"/></Relationships>
</file>

<file path=ppt/slides/_rels/slide43.xml.rels><?xml version="1.0" encoding="UTF-8" standalone="yes"?>
<Relationships xmlns="http://schemas.openxmlformats.org/package/2006/relationships"><Relationship Id="rId8" Type="http://schemas.openxmlformats.org/officeDocument/2006/relationships/image" Target="../media/image100.svg"/><Relationship Id="rId3" Type="http://schemas.openxmlformats.org/officeDocument/2006/relationships/notesSlide" Target="../notesSlides/notesSlide36.xml"/><Relationship Id="rId7" Type="http://schemas.openxmlformats.org/officeDocument/2006/relationships/image" Target="../media/image99.svg"/><Relationship Id="rId2" Type="http://schemas.openxmlformats.org/officeDocument/2006/relationships/slideLayout" Target="../slideLayouts/slideLayout1.xml"/><Relationship Id="rId1" Type="http://schemas.openxmlformats.org/officeDocument/2006/relationships/tags" Target="../tags/tag43.xml"/><Relationship Id="rId6" Type="http://schemas.openxmlformats.org/officeDocument/2006/relationships/image" Target="../media/image98.svg"/><Relationship Id="rId5" Type="http://schemas.openxmlformats.org/officeDocument/2006/relationships/image" Target="../media/image97.png"/><Relationship Id="rId4" Type="http://schemas.openxmlformats.org/officeDocument/2006/relationships/image" Target="../media/image57.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45.xml"/><Relationship Id="rId5" Type="http://schemas.openxmlformats.org/officeDocument/2006/relationships/image" Target="../media/image102.png"/><Relationship Id="rId4" Type="http://schemas.openxmlformats.org/officeDocument/2006/relationships/image" Target="../media/image101.sv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ags" Target="../tags/tag46.xml"/><Relationship Id="rId6" Type="http://schemas.openxmlformats.org/officeDocument/2006/relationships/image" Target="../media/image105.svg"/><Relationship Id="rId5" Type="http://schemas.openxmlformats.org/officeDocument/2006/relationships/image" Target="../media/image104.svg"/><Relationship Id="rId4" Type="http://schemas.openxmlformats.org/officeDocument/2006/relationships/image" Target="../media/image103.sv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tags" Target="../tags/tag47.xml"/><Relationship Id="rId5" Type="http://schemas.openxmlformats.org/officeDocument/2006/relationships/image" Target="../media/image107.png"/><Relationship Id="rId4" Type="http://schemas.openxmlformats.org/officeDocument/2006/relationships/image" Target="../media/image106.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48.xml"/><Relationship Id="rId5" Type="http://schemas.openxmlformats.org/officeDocument/2006/relationships/image" Target="../media/image107.png"/><Relationship Id="rId4" Type="http://schemas.openxmlformats.org/officeDocument/2006/relationships/image" Target="../media/image108.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tags" Target="../tags/tag49.xml"/><Relationship Id="rId4" Type="http://schemas.openxmlformats.org/officeDocument/2006/relationships/image" Target="../media/image10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tags" Target="../tags/tag5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tags" Target="../tags/tag5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tags" Target="../tags/tag53.xml"/><Relationship Id="rId4" Type="http://schemas.openxmlformats.org/officeDocument/2006/relationships/image" Target="../media/image108.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tags" Target="../tags/tag54.xml"/><Relationship Id="rId4" Type="http://schemas.microsoft.com/office/2018/10/relationships/comments" Target="../comments/modernComment_164B_21807FA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tags" Target="../tags/tag5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notesSlide" Target="../notesSlides/notesSlide5.xml"/><Relationship Id="rId7" Type="http://schemas.openxmlformats.org/officeDocument/2006/relationships/image" Target="../media/image14.sv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13.svg"/><Relationship Id="rId5" Type="http://schemas.openxmlformats.org/officeDocument/2006/relationships/image" Target="../media/image12.sv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6.xml"/><Relationship Id="rId7"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03275" y="1671402"/>
            <a:ext cx="4563205" cy="275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p>
            <a:pPr eaLnBrk="1" hangingPunct="1"/>
            <a:r>
              <a:rPr lang="en-GB" sz="5400">
                <a:solidFill>
                  <a:srgbClr val="391C66"/>
                </a:solidFill>
                <a:latin typeface="Aptos Display" panose="020B0004020202020204" pitchFamily="34" charset="0"/>
              </a:rPr>
              <a:t>Welcome to:</a:t>
            </a:r>
            <a:br>
              <a:rPr lang="en-GB" sz="5400">
                <a:solidFill>
                  <a:srgbClr val="391C66"/>
                </a:solidFill>
                <a:latin typeface="Aptos Display" panose="020B0004020202020204" pitchFamily="34" charset="0"/>
              </a:rPr>
            </a:br>
            <a:r>
              <a:rPr lang="en-GB" sz="5400">
                <a:solidFill>
                  <a:srgbClr val="391C66"/>
                </a:solidFill>
                <a:latin typeface="Aptos Display" panose="020B0004020202020204" pitchFamily="34" charset="0"/>
              </a:rPr>
              <a:t>family finances</a:t>
            </a:r>
            <a:endParaRPr lang="en-GB" sz="5400" dirty="0">
              <a:solidFill>
                <a:srgbClr val="391C66"/>
              </a:solidFill>
              <a:latin typeface="Aptos Display" panose="020B0004020202020204" pitchFamily="34" charset="0"/>
            </a:endParaRPr>
          </a:p>
        </p:txBody>
      </p:sp>
      <p:sp>
        <p:nvSpPr>
          <p:cNvPr id="3" name="QCSIGNOFFTXT">
            <a:extLst>
              <a:ext uri="{FF2B5EF4-FFF2-40B4-BE49-F238E27FC236}">
                <a16:creationId xmlns:a16="http://schemas.microsoft.com/office/drawing/2014/main" id="{21E353F8-8BC4-CEF7-09C4-D795CA927328}"/>
              </a:ext>
            </a:extLst>
          </p:cNvPr>
          <p:cNvSpPr txBox="1"/>
          <p:nvPr/>
        </p:nvSpPr>
        <p:spPr>
          <a:xfrm>
            <a:off x="1461758" y="6850759"/>
            <a:ext cx="1270000" cy="215444"/>
          </a:xfrm>
          <a:prstGeom prst="rect">
            <a:avLst/>
          </a:prstGeom>
          <a:noFill/>
        </p:spPr>
        <p:txBody>
          <a:bodyPr vert="horz" rtlCol="0">
            <a:spAutoFit/>
          </a:bodyPr>
          <a:lstStyle/>
          <a:p>
            <a:r>
              <a:rPr lang="en-GB" sz="800">
                <a:solidFill>
                  <a:srgbClr val="101012"/>
                </a:solidFill>
                <a:latin typeface="Bierstadt" panose="020B0004020202020204" pitchFamily="34" charset="0"/>
              </a:rPr>
              <a:t>QC--379656177</a:t>
            </a:r>
          </a:p>
        </p:txBody>
      </p:sp>
    </p:spTree>
    <p:custDataLst>
      <p:tags r:id="rId1"/>
    </p:custDataLst>
    <p:extLst>
      <p:ext uri="{BB962C8B-B14F-4D97-AF65-F5344CB8AC3E}">
        <p14:creationId xmlns:p14="http://schemas.microsoft.com/office/powerpoint/2010/main" val="166278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3" name="Group 222"/>
          <p:cNvGrpSpPr/>
          <p:nvPr/>
        </p:nvGrpSpPr>
        <p:grpSpPr>
          <a:xfrm>
            <a:off x="7787638" y="1844187"/>
            <a:ext cx="598508" cy="629252"/>
            <a:chOff x="7690352" y="767095"/>
            <a:chExt cx="598508" cy="629252"/>
          </a:xfrm>
        </p:grpSpPr>
        <p:grpSp>
          <p:nvGrpSpPr>
            <p:cNvPr id="160" name="Group 159"/>
            <p:cNvGrpSpPr/>
            <p:nvPr/>
          </p:nvGrpSpPr>
          <p:grpSpPr>
            <a:xfrm>
              <a:off x="7701393" y="767095"/>
              <a:ext cx="314122" cy="254370"/>
              <a:chOff x="5468516" y="1352589"/>
              <a:chExt cx="281832" cy="228222"/>
            </a:xfrm>
          </p:grpSpPr>
          <p:sp>
            <p:nvSpPr>
              <p:cNvPr id="161" name="Freeform 160"/>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00A5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2" name="Freeform 161"/>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00A5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63" name="Group 162"/>
            <p:cNvGrpSpPr/>
            <p:nvPr/>
          </p:nvGrpSpPr>
          <p:grpSpPr>
            <a:xfrm>
              <a:off x="7787400" y="818363"/>
              <a:ext cx="314122" cy="254370"/>
              <a:chOff x="5468516" y="1352589"/>
              <a:chExt cx="281832" cy="228222"/>
            </a:xfrm>
          </p:grpSpPr>
          <p:sp>
            <p:nvSpPr>
              <p:cNvPr id="164" name="Freeform 163"/>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00A5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5" name="Freeform 164"/>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00A5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66" name="Group 165"/>
            <p:cNvGrpSpPr/>
            <p:nvPr/>
          </p:nvGrpSpPr>
          <p:grpSpPr>
            <a:xfrm rot="21229274">
              <a:off x="7692431" y="838182"/>
              <a:ext cx="484540" cy="322110"/>
              <a:chOff x="5468516" y="1352589"/>
              <a:chExt cx="281832" cy="228222"/>
            </a:xfrm>
          </p:grpSpPr>
          <p:sp>
            <p:nvSpPr>
              <p:cNvPr id="167" name="Freeform 166"/>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7625">
                <a:solidFill>
                  <a:srgbClr val="00A5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8" name="Freeform 167"/>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7625">
                <a:solidFill>
                  <a:srgbClr val="00A5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69" name="Group 168"/>
            <p:cNvGrpSpPr/>
            <p:nvPr/>
          </p:nvGrpSpPr>
          <p:grpSpPr>
            <a:xfrm rot="10800000">
              <a:off x="7733042" y="1022325"/>
              <a:ext cx="314122" cy="254370"/>
              <a:chOff x="5468516" y="1352589"/>
              <a:chExt cx="281832" cy="228222"/>
            </a:xfrm>
          </p:grpSpPr>
          <p:sp>
            <p:nvSpPr>
              <p:cNvPr id="170" name="Freeform 169"/>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00A5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1" name="Freeform 170"/>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00A5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72" name="Group 171"/>
            <p:cNvGrpSpPr/>
            <p:nvPr/>
          </p:nvGrpSpPr>
          <p:grpSpPr>
            <a:xfrm rot="10800000">
              <a:off x="7947955" y="922130"/>
              <a:ext cx="314122" cy="254370"/>
              <a:chOff x="5468516" y="1352589"/>
              <a:chExt cx="281832" cy="228222"/>
            </a:xfrm>
          </p:grpSpPr>
          <p:sp>
            <p:nvSpPr>
              <p:cNvPr id="173" name="Freeform 172"/>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7625">
                <a:solidFill>
                  <a:srgbClr val="00A5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4" name="Freeform 173"/>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7625">
                <a:solidFill>
                  <a:srgbClr val="00A5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75" name="Group 174"/>
            <p:cNvGrpSpPr/>
            <p:nvPr/>
          </p:nvGrpSpPr>
          <p:grpSpPr>
            <a:xfrm rot="10800000">
              <a:off x="7842034" y="1070812"/>
              <a:ext cx="402005" cy="325535"/>
              <a:chOff x="5468516" y="1352589"/>
              <a:chExt cx="281832" cy="228222"/>
            </a:xfrm>
          </p:grpSpPr>
          <p:sp>
            <p:nvSpPr>
              <p:cNvPr id="176" name="Freeform 175"/>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1275">
                <a:solidFill>
                  <a:srgbClr val="00A5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7" name="Freeform 176"/>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1275">
                <a:solidFill>
                  <a:srgbClr val="00A5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78" name="Group 177"/>
            <p:cNvGrpSpPr/>
            <p:nvPr/>
          </p:nvGrpSpPr>
          <p:grpSpPr>
            <a:xfrm rot="10800000">
              <a:off x="7930017" y="1025480"/>
              <a:ext cx="314122" cy="254370"/>
              <a:chOff x="5468516" y="1352589"/>
              <a:chExt cx="281832" cy="228222"/>
            </a:xfrm>
          </p:grpSpPr>
          <p:sp>
            <p:nvSpPr>
              <p:cNvPr id="179" name="Freeform 178"/>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7625">
                <a:solidFill>
                  <a:srgbClr val="00A5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0" name="Freeform 179"/>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7625">
                <a:solidFill>
                  <a:srgbClr val="00A5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81" name="Group 180"/>
            <p:cNvGrpSpPr/>
            <p:nvPr/>
          </p:nvGrpSpPr>
          <p:grpSpPr>
            <a:xfrm rot="10800000">
              <a:off x="7959375" y="1133919"/>
              <a:ext cx="314122" cy="254370"/>
              <a:chOff x="5468516" y="1352589"/>
              <a:chExt cx="281832" cy="228222"/>
            </a:xfrm>
          </p:grpSpPr>
          <p:sp>
            <p:nvSpPr>
              <p:cNvPr id="182" name="Freeform 181"/>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00A5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3" name="Freeform 182"/>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00A5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84" name="Group 183"/>
            <p:cNvGrpSpPr/>
            <p:nvPr/>
          </p:nvGrpSpPr>
          <p:grpSpPr>
            <a:xfrm rot="10800000">
              <a:off x="7787850" y="878511"/>
              <a:ext cx="422934" cy="434453"/>
              <a:chOff x="3948630" y="1415114"/>
              <a:chExt cx="339159" cy="348396"/>
            </a:xfrm>
          </p:grpSpPr>
          <p:sp>
            <p:nvSpPr>
              <p:cNvPr id="185" name="Up Arrow 184"/>
              <p:cNvSpPr/>
              <p:nvPr/>
            </p:nvSpPr>
            <p:spPr>
              <a:xfrm>
                <a:off x="3955058" y="1424778"/>
                <a:ext cx="332731" cy="330485"/>
              </a:xfrm>
              <a:prstGeom prst="upArrow">
                <a:avLst>
                  <a:gd name="adj1" fmla="val 39292"/>
                  <a:gd name="adj2" fmla="val 50000"/>
                </a:avLst>
              </a:prstGeom>
              <a:solidFill>
                <a:schemeClr val="bg2"/>
              </a:solidFill>
              <a:ln w="158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86" name="Straight Connector 185"/>
              <p:cNvCxnSpPr/>
              <p:nvPr/>
            </p:nvCxnSpPr>
            <p:spPr>
              <a:xfrm flipV="1">
                <a:off x="3948630" y="1415114"/>
                <a:ext cx="174550" cy="181447"/>
              </a:xfrm>
              <a:prstGeom prst="line">
                <a:avLst/>
              </a:prstGeom>
              <a:noFill/>
              <a:ln w="38100">
                <a:solidFill>
                  <a:srgbClr val="00A5E3"/>
                </a:solidFill>
              </a:ln>
              <a:effectLst/>
            </p:spPr>
            <p:style>
              <a:lnRef idx="1">
                <a:schemeClr val="accent1"/>
              </a:lnRef>
              <a:fillRef idx="3">
                <a:schemeClr val="accent1"/>
              </a:fillRef>
              <a:effectRef idx="2">
                <a:schemeClr val="accent1"/>
              </a:effectRef>
              <a:fontRef idx="minor">
                <a:schemeClr val="lt1"/>
              </a:fontRef>
            </p:style>
          </p:cxnSp>
          <p:cxnSp>
            <p:nvCxnSpPr>
              <p:cNvPr id="187" name="Straight Connector 186"/>
              <p:cNvCxnSpPr/>
              <p:nvPr/>
            </p:nvCxnSpPr>
            <p:spPr>
              <a:xfrm flipV="1">
                <a:off x="4055959" y="1617300"/>
                <a:ext cx="15805" cy="146210"/>
              </a:xfrm>
              <a:prstGeom prst="line">
                <a:avLst/>
              </a:prstGeom>
              <a:noFill/>
              <a:ln w="47625">
                <a:solidFill>
                  <a:srgbClr val="00A5E3"/>
                </a:solidFill>
              </a:ln>
              <a:effectLst/>
            </p:spPr>
            <p:style>
              <a:lnRef idx="1">
                <a:schemeClr val="accent1"/>
              </a:lnRef>
              <a:fillRef idx="3">
                <a:schemeClr val="accent1"/>
              </a:fillRef>
              <a:effectRef idx="2">
                <a:schemeClr val="accent1"/>
              </a:effectRef>
              <a:fontRef idx="minor">
                <a:schemeClr val="lt1"/>
              </a:fontRef>
            </p:style>
          </p:cxnSp>
          <p:sp>
            <p:nvSpPr>
              <p:cNvPr id="188" name="Up Arrow 187"/>
              <p:cNvSpPr/>
              <p:nvPr/>
            </p:nvSpPr>
            <p:spPr>
              <a:xfrm>
                <a:off x="3955058" y="1424778"/>
                <a:ext cx="332731" cy="330485"/>
              </a:xfrm>
              <a:prstGeom prst="upArrow">
                <a:avLst>
                  <a:gd name="adj1" fmla="val 39292"/>
                  <a:gd name="adj2" fmla="val 50000"/>
                </a:avLst>
              </a:prstGeom>
              <a:noFill/>
              <a:ln w="15875">
                <a:solidFill>
                  <a:srgbClr val="1E1E1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89" name="Oval 188"/>
            <p:cNvSpPr/>
            <p:nvPr/>
          </p:nvSpPr>
          <p:spPr>
            <a:xfrm>
              <a:off x="7690352" y="791543"/>
              <a:ext cx="598508" cy="598508"/>
            </a:xfrm>
            <a:prstGeom prst="ellipse">
              <a:avLst/>
            </a:prstGeom>
            <a:noFill/>
            <a:ln w="22225">
              <a:solidFill>
                <a:srgbClr val="1E1E1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90" name="Group 189"/>
          <p:cNvGrpSpPr/>
          <p:nvPr/>
        </p:nvGrpSpPr>
        <p:grpSpPr>
          <a:xfrm>
            <a:off x="5497492" y="1844187"/>
            <a:ext cx="598508" cy="629252"/>
            <a:chOff x="5785812" y="1763079"/>
            <a:chExt cx="598508" cy="629252"/>
          </a:xfrm>
        </p:grpSpPr>
        <p:grpSp>
          <p:nvGrpSpPr>
            <p:cNvPr id="121" name="Group 120"/>
            <p:cNvGrpSpPr/>
            <p:nvPr/>
          </p:nvGrpSpPr>
          <p:grpSpPr>
            <a:xfrm>
              <a:off x="5807563" y="1763079"/>
              <a:ext cx="314122" cy="254370"/>
              <a:chOff x="5468516" y="1352589"/>
              <a:chExt cx="281832" cy="228222"/>
            </a:xfrm>
          </p:grpSpPr>
          <p:sp>
            <p:nvSpPr>
              <p:cNvPr id="148" name="Freeform 147"/>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9" name="Freeform 148"/>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22" name="Group 121"/>
            <p:cNvGrpSpPr/>
            <p:nvPr/>
          </p:nvGrpSpPr>
          <p:grpSpPr>
            <a:xfrm>
              <a:off x="5893570" y="1814347"/>
              <a:ext cx="314122" cy="254370"/>
              <a:chOff x="5468516" y="1352589"/>
              <a:chExt cx="281832" cy="228222"/>
            </a:xfrm>
          </p:grpSpPr>
          <p:sp>
            <p:nvSpPr>
              <p:cNvPr id="146" name="Freeform 145"/>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7" name="Freeform 146"/>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23" name="Group 122"/>
            <p:cNvGrpSpPr/>
            <p:nvPr/>
          </p:nvGrpSpPr>
          <p:grpSpPr>
            <a:xfrm rot="21229274">
              <a:off x="5798601" y="1834166"/>
              <a:ext cx="484540" cy="322110"/>
              <a:chOff x="5468516" y="1352589"/>
              <a:chExt cx="281832" cy="228222"/>
            </a:xfrm>
          </p:grpSpPr>
          <p:sp>
            <p:nvSpPr>
              <p:cNvPr id="144" name="Freeform 143"/>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7625">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5" name="Freeform 144"/>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7625">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24" name="Group 123"/>
            <p:cNvGrpSpPr/>
            <p:nvPr/>
          </p:nvGrpSpPr>
          <p:grpSpPr>
            <a:xfrm rot="10800000">
              <a:off x="5839212" y="2018309"/>
              <a:ext cx="314122" cy="254370"/>
              <a:chOff x="5468516" y="1352589"/>
              <a:chExt cx="281832" cy="228222"/>
            </a:xfrm>
          </p:grpSpPr>
          <p:sp>
            <p:nvSpPr>
              <p:cNvPr id="142" name="Freeform 141"/>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3" name="Freeform 142"/>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25" name="Group 124"/>
            <p:cNvGrpSpPr/>
            <p:nvPr/>
          </p:nvGrpSpPr>
          <p:grpSpPr>
            <a:xfrm rot="10800000">
              <a:off x="6054125" y="1918114"/>
              <a:ext cx="314122" cy="254370"/>
              <a:chOff x="5468516" y="1352589"/>
              <a:chExt cx="281832" cy="228222"/>
            </a:xfrm>
          </p:grpSpPr>
          <p:sp>
            <p:nvSpPr>
              <p:cNvPr id="140" name="Freeform 139"/>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7625">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1" name="Freeform 140"/>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7625">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26" name="Group 125"/>
            <p:cNvGrpSpPr/>
            <p:nvPr/>
          </p:nvGrpSpPr>
          <p:grpSpPr>
            <a:xfrm rot="10800000">
              <a:off x="5948204" y="2066796"/>
              <a:ext cx="402005" cy="325535"/>
              <a:chOff x="5468516" y="1352589"/>
              <a:chExt cx="281832" cy="228222"/>
            </a:xfrm>
          </p:grpSpPr>
          <p:sp>
            <p:nvSpPr>
              <p:cNvPr id="138" name="Freeform 137"/>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1275">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9" name="Freeform 138"/>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1275">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27" name="Group 126"/>
            <p:cNvGrpSpPr/>
            <p:nvPr/>
          </p:nvGrpSpPr>
          <p:grpSpPr>
            <a:xfrm rot="10800000">
              <a:off x="6036187" y="2021464"/>
              <a:ext cx="314122" cy="254370"/>
              <a:chOff x="5468516" y="1352589"/>
              <a:chExt cx="281832" cy="228222"/>
            </a:xfrm>
          </p:grpSpPr>
          <p:sp>
            <p:nvSpPr>
              <p:cNvPr id="136" name="Freeform 135"/>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7625">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7" name="Freeform 136"/>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7625">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28" name="Group 127"/>
            <p:cNvGrpSpPr/>
            <p:nvPr/>
          </p:nvGrpSpPr>
          <p:grpSpPr>
            <a:xfrm rot="10800000">
              <a:off x="6065545" y="2129903"/>
              <a:ext cx="314122" cy="254370"/>
              <a:chOff x="5468516" y="1352589"/>
              <a:chExt cx="281832" cy="228222"/>
            </a:xfrm>
          </p:grpSpPr>
          <p:sp>
            <p:nvSpPr>
              <p:cNvPr id="134" name="Freeform 133"/>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5" name="Freeform 134"/>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29" name="Group 128"/>
            <p:cNvGrpSpPr/>
            <p:nvPr/>
          </p:nvGrpSpPr>
          <p:grpSpPr>
            <a:xfrm>
              <a:off x="5879155" y="1856929"/>
              <a:ext cx="416370" cy="412118"/>
              <a:chOff x="3953894" y="1424778"/>
              <a:chExt cx="333895" cy="330485"/>
            </a:xfrm>
          </p:grpSpPr>
          <p:sp>
            <p:nvSpPr>
              <p:cNvPr id="130" name="Up Arrow 129"/>
              <p:cNvSpPr/>
              <p:nvPr/>
            </p:nvSpPr>
            <p:spPr>
              <a:xfrm>
                <a:off x="3955058" y="1424778"/>
                <a:ext cx="332731" cy="330485"/>
              </a:xfrm>
              <a:prstGeom prst="upArrow">
                <a:avLst>
                  <a:gd name="adj1" fmla="val 39292"/>
                  <a:gd name="adj2" fmla="val 50000"/>
                </a:avLst>
              </a:prstGeom>
              <a:solidFill>
                <a:schemeClr val="bg2"/>
              </a:solidFill>
              <a:ln w="158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31" name="Straight Connector 130"/>
              <p:cNvCxnSpPr/>
              <p:nvPr/>
            </p:nvCxnSpPr>
            <p:spPr>
              <a:xfrm flipV="1">
                <a:off x="3953894" y="1434973"/>
                <a:ext cx="174550" cy="181447"/>
              </a:xfrm>
              <a:prstGeom prst="line">
                <a:avLst/>
              </a:prstGeom>
              <a:noFill/>
              <a:ln w="38100">
                <a:solidFill>
                  <a:srgbClr val="7DC202"/>
                </a:solidFill>
              </a:ln>
              <a:effectLst/>
            </p:spPr>
            <p:style>
              <a:lnRef idx="1">
                <a:schemeClr val="accent1"/>
              </a:lnRef>
              <a:fillRef idx="3">
                <a:schemeClr val="accent1"/>
              </a:fillRef>
              <a:effectRef idx="2">
                <a:schemeClr val="accent1"/>
              </a:effectRef>
              <a:fontRef idx="minor">
                <a:schemeClr val="lt1"/>
              </a:fontRef>
            </p:style>
          </p:cxnSp>
          <p:cxnSp>
            <p:nvCxnSpPr>
              <p:cNvPr id="132" name="Straight Connector 131"/>
              <p:cNvCxnSpPr/>
              <p:nvPr/>
            </p:nvCxnSpPr>
            <p:spPr>
              <a:xfrm flipV="1">
                <a:off x="4046253" y="1595503"/>
                <a:ext cx="15805" cy="146210"/>
              </a:xfrm>
              <a:prstGeom prst="line">
                <a:avLst/>
              </a:prstGeom>
              <a:noFill/>
              <a:ln w="47625">
                <a:solidFill>
                  <a:srgbClr val="7DC202"/>
                </a:solidFill>
              </a:ln>
              <a:effectLst/>
            </p:spPr>
            <p:style>
              <a:lnRef idx="1">
                <a:schemeClr val="accent1"/>
              </a:lnRef>
              <a:fillRef idx="3">
                <a:schemeClr val="accent1"/>
              </a:fillRef>
              <a:effectRef idx="2">
                <a:schemeClr val="accent1"/>
              </a:effectRef>
              <a:fontRef idx="minor">
                <a:schemeClr val="lt1"/>
              </a:fontRef>
            </p:style>
          </p:cxnSp>
          <p:sp>
            <p:nvSpPr>
              <p:cNvPr id="133" name="Up Arrow 132"/>
              <p:cNvSpPr/>
              <p:nvPr/>
            </p:nvSpPr>
            <p:spPr>
              <a:xfrm>
                <a:off x="3955058" y="1424778"/>
                <a:ext cx="332731" cy="330485"/>
              </a:xfrm>
              <a:prstGeom prst="upArrow">
                <a:avLst>
                  <a:gd name="adj1" fmla="val 39292"/>
                  <a:gd name="adj2" fmla="val 50000"/>
                </a:avLst>
              </a:prstGeom>
              <a:noFill/>
              <a:ln w="15875">
                <a:solidFill>
                  <a:srgbClr val="1E1E1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20" name="Oval 119"/>
            <p:cNvSpPr/>
            <p:nvPr/>
          </p:nvSpPr>
          <p:spPr>
            <a:xfrm>
              <a:off x="5785812" y="1781396"/>
              <a:ext cx="598508" cy="598508"/>
            </a:xfrm>
            <a:prstGeom prst="ellipse">
              <a:avLst/>
            </a:prstGeom>
            <a:noFill/>
            <a:ln w="22225">
              <a:solidFill>
                <a:srgbClr val="1E1E1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420" name="Group 419"/>
          <p:cNvGrpSpPr/>
          <p:nvPr/>
        </p:nvGrpSpPr>
        <p:grpSpPr>
          <a:xfrm>
            <a:off x="903166" y="2703516"/>
            <a:ext cx="4635010" cy="338554"/>
            <a:chOff x="569560" y="2122240"/>
            <a:chExt cx="4635010" cy="338554"/>
          </a:xfrm>
        </p:grpSpPr>
        <p:sp>
          <p:nvSpPr>
            <p:cNvPr id="7" name="TextBox 6"/>
            <p:cNvSpPr txBox="1"/>
            <p:nvPr/>
          </p:nvSpPr>
          <p:spPr>
            <a:xfrm>
              <a:off x="985729" y="2122240"/>
              <a:ext cx="4218841" cy="338554"/>
            </a:xfrm>
            <a:prstGeom prst="rect">
              <a:avLst/>
            </a:prstGeom>
            <a:noFill/>
          </p:spPr>
          <p:txBody>
            <a:bodyPr wrap="square" rtlCol="0">
              <a:spAutoFit/>
            </a:bodyPr>
            <a:lstStyle/>
            <a:p>
              <a:r>
                <a:rPr lang="en-GB" sz="1600" kern="0" dirty="0">
                  <a:solidFill>
                    <a:srgbClr val="000000"/>
                  </a:solidFill>
                  <a:latin typeface="Aptos" panose="020B0004020202020204" pitchFamily="34" charset="0"/>
                  <a:cs typeface="Times New Roman" pitchFamily="18" charset="0"/>
                </a:rPr>
                <a:t>Children starting nursery and/or school</a:t>
              </a:r>
            </a:p>
          </p:txBody>
        </p:sp>
        <p:grpSp>
          <p:nvGrpSpPr>
            <p:cNvPr id="270" name="Group 269"/>
            <p:cNvGrpSpPr/>
            <p:nvPr/>
          </p:nvGrpSpPr>
          <p:grpSpPr>
            <a:xfrm>
              <a:off x="569560" y="2122240"/>
              <a:ext cx="261925" cy="249402"/>
              <a:chOff x="1997644" y="1378998"/>
              <a:chExt cx="4724132" cy="4498273"/>
            </a:xfrm>
            <a:solidFill>
              <a:srgbClr val="7A2A3D"/>
            </a:solidFill>
            <a:effectLst/>
          </p:grpSpPr>
          <p:grpSp>
            <p:nvGrpSpPr>
              <p:cNvPr id="271" name="Group 270"/>
              <p:cNvGrpSpPr/>
              <p:nvPr/>
            </p:nvGrpSpPr>
            <p:grpSpPr>
              <a:xfrm>
                <a:off x="1997644" y="1378998"/>
                <a:ext cx="4724132" cy="4100625"/>
                <a:chOff x="1997644" y="1378998"/>
                <a:chExt cx="4724132" cy="4100625"/>
              </a:xfrm>
              <a:grpFill/>
            </p:grpSpPr>
            <p:sp>
              <p:nvSpPr>
                <p:cNvPr id="273" name="Rounded Rectangle 3"/>
                <p:cNvSpPr/>
                <p:nvPr/>
              </p:nvSpPr>
              <p:spPr>
                <a:xfrm rot="19303325">
                  <a:off x="1997644" y="1679340"/>
                  <a:ext cx="4724132" cy="3800283"/>
                </a:xfrm>
                <a:custGeom>
                  <a:avLst/>
                  <a:gdLst/>
                  <a:ahLst/>
                  <a:cxnLst/>
                  <a:rect l="l" t="t" r="r" b="b"/>
                  <a:pathLst>
                    <a:path w="4724132" h="3800283">
                      <a:moveTo>
                        <a:pt x="3898342" y="10075"/>
                      </a:moveTo>
                      <a:lnTo>
                        <a:pt x="4714994" y="3426333"/>
                      </a:lnTo>
                      <a:cubicBezTo>
                        <a:pt x="4754588" y="3591970"/>
                        <a:pt x="4661846" y="3756087"/>
                        <a:pt x="4507848" y="3792900"/>
                      </a:cubicBezTo>
                      <a:cubicBezTo>
                        <a:pt x="4353850" y="3829713"/>
                        <a:pt x="4196913" y="3725281"/>
                        <a:pt x="4157318" y="3559644"/>
                      </a:cubicBezTo>
                      <a:lnTo>
                        <a:pt x="3444723" y="578680"/>
                      </a:lnTo>
                      <a:lnTo>
                        <a:pt x="286694" y="578680"/>
                      </a:lnTo>
                      <a:cubicBezTo>
                        <a:pt x="128357" y="578680"/>
                        <a:pt x="0" y="450323"/>
                        <a:pt x="0" y="291986"/>
                      </a:cubicBezTo>
                      <a:cubicBezTo>
                        <a:pt x="0" y="133649"/>
                        <a:pt x="128357" y="5292"/>
                        <a:pt x="286694" y="5290"/>
                      </a:cubicBezTo>
                      <a:lnTo>
                        <a:pt x="3307656" y="5292"/>
                      </a:lnTo>
                      <a:lnTo>
                        <a:pt x="3306391" y="0"/>
                      </a:lnTo>
                      <a:close/>
                    </a:path>
                  </a:pathLst>
                </a:custGeom>
                <a:solidFill>
                  <a:srgbClr val="0060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Arial"/>
                  </a:endParaRPr>
                </a:p>
              </p:txBody>
            </p:sp>
            <p:sp>
              <p:nvSpPr>
                <p:cNvPr id="274" name="Round Same Side Corner Rectangle 10"/>
                <p:cNvSpPr/>
                <p:nvPr/>
              </p:nvSpPr>
              <p:spPr>
                <a:xfrm>
                  <a:off x="5547264" y="1378998"/>
                  <a:ext cx="878768" cy="1408125"/>
                </a:xfrm>
                <a:custGeom>
                  <a:avLst/>
                  <a:gdLst/>
                  <a:ahLst/>
                  <a:cxnLst/>
                  <a:rect l="l" t="t" r="r" b="b"/>
                  <a:pathLst>
                    <a:path w="878768" h="1408125">
                      <a:moveTo>
                        <a:pt x="88650" y="0"/>
                      </a:moveTo>
                      <a:lnTo>
                        <a:pt x="790118" y="0"/>
                      </a:lnTo>
                      <a:cubicBezTo>
                        <a:pt x="839078" y="0"/>
                        <a:pt x="878768" y="39690"/>
                        <a:pt x="878768" y="88650"/>
                      </a:cubicBezTo>
                      <a:lnTo>
                        <a:pt x="878768" y="1408125"/>
                      </a:lnTo>
                      <a:lnTo>
                        <a:pt x="0" y="714666"/>
                      </a:lnTo>
                      <a:lnTo>
                        <a:pt x="0" y="88650"/>
                      </a:lnTo>
                      <a:cubicBezTo>
                        <a:pt x="0" y="39690"/>
                        <a:pt x="39690" y="0"/>
                        <a:pt x="88650" y="0"/>
                      </a:cubicBezTo>
                      <a:close/>
                    </a:path>
                  </a:pathLst>
                </a:custGeom>
                <a:solidFill>
                  <a:srgbClr val="0060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Arial"/>
                  </a:endParaRPr>
                </a:p>
              </p:txBody>
            </p:sp>
          </p:grpSp>
          <p:sp>
            <p:nvSpPr>
              <p:cNvPr id="272" name="Isosceles Triangle 9"/>
              <p:cNvSpPr/>
              <p:nvPr/>
            </p:nvSpPr>
            <p:spPr>
              <a:xfrm>
                <a:off x="2235474" y="2139319"/>
                <a:ext cx="4248473" cy="3737952"/>
              </a:xfrm>
              <a:custGeom>
                <a:avLst/>
                <a:gdLst/>
                <a:ahLst/>
                <a:cxnLst/>
                <a:rect l="l" t="t" r="r" b="b"/>
                <a:pathLst>
                  <a:path w="4248473" h="3737952">
                    <a:moveTo>
                      <a:pt x="2124237" y="0"/>
                    </a:moveTo>
                    <a:lnTo>
                      <a:pt x="4248473" y="1686715"/>
                    </a:lnTo>
                    <a:lnTo>
                      <a:pt x="4248473" y="3531023"/>
                    </a:lnTo>
                    <a:cubicBezTo>
                      <a:pt x="4248473" y="3645307"/>
                      <a:pt x="4155828" y="3737952"/>
                      <a:pt x="4041544" y="3737952"/>
                    </a:cubicBezTo>
                    <a:lnTo>
                      <a:pt x="206930" y="3737952"/>
                    </a:lnTo>
                    <a:cubicBezTo>
                      <a:pt x="92646" y="3737952"/>
                      <a:pt x="1" y="3645307"/>
                      <a:pt x="1" y="3531023"/>
                    </a:cubicBezTo>
                    <a:lnTo>
                      <a:pt x="1" y="1686715"/>
                    </a:lnTo>
                    <a:lnTo>
                      <a:pt x="0" y="1686715"/>
                    </a:lnTo>
                    <a:close/>
                  </a:path>
                </a:pathLst>
              </a:cu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Arial"/>
                </a:endParaRPr>
              </a:p>
            </p:txBody>
          </p:sp>
        </p:grpSp>
      </p:grpSp>
      <p:grpSp>
        <p:nvGrpSpPr>
          <p:cNvPr id="424" name="Group 423"/>
          <p:cNvGrpSpPr/>
          <p:nvPr/>
        </p:nvGrpSpPr>
        <p:grpSpPr>
          <a:xfrm>
            <a:off x="754855" y="5282134"/>
            <a:ext cx="1499352" cy="338554"/>
            <a:chOff x="421249" y="4242864"/>
            <a:chExt cx="1499352" cy="338554"/>
          </a:xfrm>
        </p:grpSpPr>
        <p:sp>
          <p:nvSpPr>
            <p:cNvPr id="335" name="Rectangle 334"/>
            <p:cNvSpPr/>
            <p:nvPr/>
          </p:nvSpPr>
          <p:spPr>
            <a:xfrm>
              <a:off x="985730" y="4242864"/>
              <a:ext cx="934871" cy="338554"/>
            </a:xfrm>
            <a:prstGeom prst="rect">
              <a:avLst/>
            </a:prstGeom>
          </p:spPr>
          <p:txBody>
            <a:bodyPr wrap="none">
              <a:spAutoFit/>
            </a:bodyPr>
            <a:lstStyle/>
            <a:p>
              <a:pPr>
                <a:defRPr/>
              </a:pPr>
              <a:r>
                <a:rPr lang="en-GB" sz="1600" kern="0" dirty="0">
                  <a:solidFill>
                    <a:srgbClr val="000000"/>
                  </a:solidFill>
                  <a:latin typeface="Aptos" panose="020B0004020202020204" pitchFamily="34" charset="0"/>
                  <a:cs typeface="Times New Roman" pitchFamily="18" charset="0"/>
                </a:rPr>
                <a:t>Hobbies</a:t>
              </a:r>
            </a:p>
          </p:txBody>
        </p:sp>
        <p:grpSp>
          <p:nvGrpSpPr>
            <p:cNvPr id="382" name="Group 381"/>
            <p:cNvGrpSpPr/>
            <p:nvPr/>
          </p:nvGrpSpPr>
          <p:grpSpPr>
            <a:xfrm rot="3280093">
              <a:off x="585882" y="4108412"/>
              <a:ext cx="224254" cy="553519"/>
              <a:chOff x="2721202" y="1839944"/>
              <a:chExt cx="1575461" cy="3888652"/>
            </a:xfrm>
          </p:grpSpPr>
          <p:sp>
            <p:nvSpPr>
              <p:cNvPr id="378" name="Freeform 377"/>
              <p:cNvSpPr/>
              <p:nvPr/>
            </p:nvSpPr>
            <p:spPr>
              <a:xfrm>
                <a:off x="3333793" y="2497847"/>
                <a:ext cx="201314" cy="1334475"/>
              </a:xfrm>
              <a:custGeom>
                <a:avLst/>
                <a:gdLst>
                  <a:gd name="connsiteX0" fmla="*/ 22161 w 201314"/>
                  <a:gd name="connsiteY0" fmla="*/ 0 h 1334475"/>
                  <a:gd name="connsiteX1" fmla="*/ 179603 w 201314"/>
                  <a:gd name="connsiteY1" fmla="*/ 0 h 1334475"/>
                  <a:gd name="connsiteX2" fmla="*/ 201314 w 201314"/>
                  <a:gd name="connsiteY2" fmla="*/ 1334475 h 1334475"/>
                  <a:gd name="connsiteX3" fmla="*/ 0 w 201314"/>
                  <a:gd name="connsiteY3" fmla="*/ 1334475 h 1334475"/>
                </a:gdLst>
                <a:ahLst/>
                <a:cxnLst>
                  <a:cxn ang="0">
                    <a:pos x="connsiteX0" y="connsiteY0"/>
                  </a:cxn>
                  <a:cxn ang="0">
                    <a:pos x="connsiteX1" y="connsiteY1"/>
                  </a:cxn>
                  <a:cxn ang="0">
                    <a:pos x="connsiteX2" y="connsiteY2"/>
                  </a:cxn>
                  <a:cxn ang="0">
                    <a:pos x="connsiteX3" y="connsiteY3"/>
                  </a:cxn>
                </a:cxnLst>
                <a:rect l="l" t="t" r="r" b="b"/>
                <a:pathLst>
                  <a:path w="201314" h="1334475">
                    <a:moveTo>
                      <a:pt x="22161" y="0"/>
                    </a:moveTo>
                    <a:lnTo>
                      <a:pt x="179603" y="0"/>
                    </a:lnTo>
                    <a:lnTo>
                      <a:pt x="201314" y="1334475"/>
                    </a:lnTo>
                    <a:lnTo>
                      <a:pt x="0" y="1334475"/>
                    </a:lnTo>
                    <a:close/>
                  </a:path>
                </a:pathLst>
              </a:custGeom>
              <a:solidFill>
                <a:srgbClr val="0060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1" name="Freeform 380"/>
              <p:cNvSpPr/>
              <p:nvPr/>
            </p:nvSpPr>
            <p:spPr>
              <a:xfrm>
                <a:off x="3266364" y="1839944"/>
                <a:ext cx="316425" cy="685912"/>
              </a:xfrm>
              <a:custGeom>
                <a:avLst/>
                <a:gdLst>
                  <a:gd name="connsiteX0" fmla="*/ 162961 w 316425"/>
                  <a:gd name="connsiteY0" fmla="*/ 0 h 685912"/>
                  <a:gd name="connsiteX1" fmla="*/ 244706 w 316425"/>
                  <a:gd name="connsiteY1" fmla="*/ 118205 h 685912"/>
                  <a:gd name="connsiteX2" fmla="*/ 237692 w 316425"/>
                  <a:gd name="connsiteY2" fmla="*/ 118205 h 685912"/>
                  <a:gd name="connsiteX3" fmla="*/ 316425 w 316425"/>
                  <a:gd name="connsiteY3" fmla="*/ 615391 h 685912"/>
                  <a:gd name="connsiteX4" fmla="*/ 245159 w 316425"/>
                  <a:gd name="connsiteY4" fmla="*/ 615391 h 685912"/>
                  <a:gd name="connsiteX5" fmla="*/ 246306 w 316425"/>
                  <a:gd name="connsiteY5" fmla="*/ 685912 h 685912"/>
                  <a:gd name="connsiteX6" fmla="*/ 88896 w 316425"/>
                  <a:gd name="connsiteY6" fmla="*/ 685912 h 685912"/>
                  <a:gd name="connsiteX7" fmla="*/ 90067 w 316425"/>
                  <a:gd name="connsiteY7" fmla="*/ 615391 h 685912"/>
                  <a:gd name="connsiteX8" fmla="*/ 0 w 316425"/>
                  <a:gd name="connsiteY8" fmla="*/ 615391 h 685912"/>
                  <a:gd name="connsiteX9" fmla="*/ 79106 w 316425"/>
                  <a:gd name="connsiteY9" fmla="*/ 115853 h 685912"/>
                  <a:gd name="connsiteX10" fmla="*/ 82842 w 316425"/>
                  <a:gd name="connsiteY10" fmla="*/ 115853 h 68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6425" h="685912">
                    <a:moveTo>
                      <a:pt x="162961" y="0"/>
                    </a:moveTo>
                    <a:lnTo>
                      <a:pt x="244706" y="118205"/>
                    </a:lnTo>
                    <a:lnTo>
                      <a:pt x="237692" y="118205"/>
                    </a:lnTo>
                    <a:lnTo>
                      <a:pt x="316425" y="615391"/>
                    </a:lnTo>
                    <a:lnTo>
                      <a:pt x="245159" y="615391"/>
                    </a:lnTo>
                    <a:lnTo>
                      <a:pt x="246306" y="685912"/>
                    </a:lnTo>
                    <a:lnTo>
                      <a:pt x="88896" y="685912"/>
                    </a:lnTo>
                    <a:lnTo>
                      <a:pt x="90067" y="615391"/>
                    </a:lnTo>
                    <a:lnTo>
                      <a:pt x="0" y="615391"/>
                    </a:lnTo>
                    <a:lnTo>
                      <a:pt x="79106" y="115853"/>
                    </a:lnTo>
                    <a:lnTo>
                      <a:pt x="82842" y="115853"/>
                    </a:lnTo>
                    <a:close/>
                  </a:path>
                </a:pathLst>
              </a:cu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0" name="Freeform 379"/>
              <p:cNvSpPr/>
              <p:nvPr/>
            </p:nvSpPr>
            <p:spPr>
              <a:xfrm>
                <a:off x="2721202" y="3707258"/>
                <a:ext cx="1575461" cy="2021338"/>
              </a:xfrm>
              <a:custGeom>
                <a:avLst/>
                <a:gdLst>
                  <a:gd name="connsiteX0" fmla="*/ 762373 w 1575461"/>
                  <a:gd name="connsiteY0" fmla="*/ 377933 h 2021338"/>
                  <a:gd name="connsiteX1" fmla="*/ 511380 w 1575461"/>
                  <a:gd name="connsiteY1" fmla="*/ 628926 h 2021338"/>
                  <a:gd name="connsiteX2" fmla="*/ 762373 w 1575461"/>
                  <a:gd name="connsiteY2" fmla="*/ 879919 h 2021338"/>
                  <a:gd name="connsiteX3" fmla="*/ 1013366 w 1575461"/>
                  <a:gd name="connsiteY3" fmla="*/ 628926 h 2021338"/>
                  <a:gd name="connsiteX4" fmla="*/ 762373 w 1575461"/>
                  <a:gd name="connsiteY4" fmla="*/ 377933 h 2021338"/>
                  <a:gd name="connsiteX5" fmla="*/ 627513 w 1575461"/>
                  <a:gd name="connsiteY5" fmla="*/ 0 h 2021338"/>
                  <a:gd name="connsiteX6" fmla="*/ 828828 w 1575461"/>
                  <a:gd name="connsiteY6" fmla="*/ 0 h 2021338"/>
                  <a:gd name="connsiteX7" fmla="*/ 829906 w 1575461"/>
                  <a:gd name="connsiteY7" fmla="*/ 66304 h 2021338"/>
                  <a:gd name="connsiteX8" fmla="*/ 833158 w 1575461"/>
                  <a:gd name="connsiteY8" fmla="*/ 69852 h 2021338"/>
                  <a:gd name="connsiteX9" fmla="*/ 881445 w 1575461"/>
                  <a:gd name="connsiteY9" fmla="*/ 264884 h 2021338"/>
                  <a:gd name="connsiteX10" fmla="*/ 1018554 w 1575461"/>
                  <a:gd name="connsiteY10" fmla="*/ 301256 h 2021338"/>
                  <a:gd name="connsiteX11" fmla="*/ 1160744 w 1575461"/>
                  <a:gd name="connsiteY11" fmla="*/ 264334 h 2021338"/>
                  <a:gd name="connsiteX12" fmla="*/ 1261056 w 1575461"/>
                  <a:gd name="connsiteY12" fmla="*/ 244203 h 2021338"/>
                  <a:gd name="connsiteX13" fmla="*/ 1333777 w 1575461"/>
                  <a:gd name="connsiteY13" fmla="*/ 351149 h 2021338"/>
                  <a:gd name="connsiteX14" fmla="*/ 1304265 w 1575461"/>
                  <a:gd name="connsiteY14" fmla="*/ 747643 h 2021338"/>
                  <a:gd name="connsiteX15" fmla="*/ 1466326 w 1575461"/>
                  <a:gd name="connsiteY15" fmla="*/ 1201478 h 2021338"/>
                  <a:gd name="connsiteX16" fmla="*/ 1507853 w 1575461"/>
                  <a:gd name="connsiteY16" fmla="*/ 1241222 h 2021338"/>
                  <a:gd name="connsiteX17" fmla="*/ 1523700 w 1575461"/>
                  <a:gd name="connsiteY17" fmla="*/ 1281189 h 2021338"/>
                  <a:gd name="connsiteX18" fmla="*/ 1571107 w 1575461"/>
                  <a:gd name="connsiteY18" fmla="*/ 1401953 h 2021338"/>
                  <a:gd name="connsiteX19" fmla="*/ 1575461 w 1575461"/>
                  <a:gd name="connsiteY19" fmla="*/ 1413154 h 2021338"/>
                  <a:gd name="connsiteX20" fmla="*/ 1569750 w 1575461"/>
                  <a:gd name="connsiteY20" fmla="*/ 1506340 h 2021338"/>
                  <a:gd name="connsiteX21" fmla="*/ 1233086 w 1575461"/>
                  <a:gd name="connsiteY21" fmla="*/ 2021336 h 2021338"/>
                  <a:gd name="connsiteX22" fmla="*/ 924072 w 1575461"/>
                  <a:gd name="connsiteY22" fmla="*/ 2021337 h 2021338"/>
                  <a:gd name="connsiteX23" fmla="*/ 924072 w 1575461"/>
                  <a:gd name="connsiteY23" fmla="*/ 2021338 h 2021338"/>
                  <a:gd name="connsiteX24" fmla="*/ 656024 w 1575461"/>
                  <a:gd name="connsiteY24" fmla="*/ 2021338 h 2021338"/>
                  <a:gd name="connsiteX25" fmla="*/ 656024 w 1575461"/>
                  <a:gd name="connsiteY25" fmla="*/ 2021337 h 2021338"/>
                  <a:gd name="connsiteX26" fmla="*/ 342375 w 1575461"/>
                  <a:gd name="connsiteY26" fmla="*/ 2021336 h 2021338"/>
                  <a:gd name="connsiteX27" fmla="*/ 5711 w 1575461"/>
                  <a:gd name="connsiteY27" fmla="*/ 1506340 h 2021338"/>
                  <a:gd name="connsiteX28" fmla="*/ 0 w 1575461"/>
                  <a:gd name="connsiteY28" fmla="*/ 1413154 h 2021338"/>
                  <a:gd name="connsiteX29" fmla="*/ 4354 w 1575461"/>
                  <a:gd name="connsiteY29" fmla="*/ 1401953 h 2021338"/>
                  <a:gd name="connsiteX30" fmla="*/ 51761 w 1575461"/>
                  <a:gd name="connsiteY30" fmla="*/ 1281189 h 2021338"/>
                  <a:gd name="connsiteX31" fmla="*/ 67608 w 1575461"/>
                  <a:gd name="connsiteY31" fmla="*/ 1241222 h 2021338"/>
                  <a:gd name="connsiteX32" fmla="*/ 109135 w 1575461"/>
                  <a:gd name="connsiteY32" fmla="*/ 1201478 h 2021338"/>
                  <a:gd name="connsiteX33" fmla="*/ 271196 w 1575461"/>
                  <a:gd name="connsiteY33" fmla="*/ 747643 h 2021338"/>
                  <a:gd name="connsiteX34" fmla="*/ 176700 w 1575461"/>
                  <a:gd name="connsiteY34" fmla="*/ 388796 h 2021338"/>
                  <a:gd name="connsiteX35" fmla="*/ 170247 w 1575461"/>
                  <a:gd name="connsiteY35" fmla="*/ 379724 h 2021338"/>
                  <a:gd name="connsiteX36" fmla="*/ 172618 w 1575461"/>
                  <a:gd name="connsiteY36" fmla="*/ 337204 h 2021338"/>
                  <a:gd name="connsiteX37" fmla="*/ 606811 w 1575461"/>
                  <a:gd name="connsiteY37" fmla="*/ 15081 h 2021338"/>
                  <a:gd name="connsiteX38" fmla="*/ 627262 w 1575461"/>
                  <a:gd name="connsiteY38" fmla="*/ 15081 h 202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75461" h="2021338">
                    <a:moveTo>
                      <a:pt x="762373" y="377933"/>
                    </a:moveTo>
                    <a:cubicBezTo>
                      <a:pt x="623753" y="377933"/>
                      <a:pt x="511380" y="490306"/>
                      <a:pt x="511380" y="628926"/>
                    </a:cubicBezTo>
                    <a:cubicBezTo>
                      <a:pt x="511380" y="767546"/>
                      <a:pt x="623753" y="879919"/>
                      <a:pt x="762373" y="879919"/>
                    </a:cubicBezTo>
                    <a:cubicBezTo>
                      <a:pt x="900993" y="879919"/>
                      <a:pt x="1013366" y="767546"/>
                      <a:pt x="1013366" y="628926"/>
                    </a:cubicBezTo>
                    <a:cubicBezTo>
                      <a:pt x="1013366" y="490306"/>
                      <a:pt x="900993" y="377933"/>
                      <a:pt x="762373" y="377933"/>
                    </a:cubicBezTo>
                    <a:close/>
                    <a:moveTo>
                      <a:pt x="627513" y="0"/>
                    </a:moveTo>
                    <a:lnTo>
                      <a:pt x="828828" y="0"/>
                    </a:lnTo>
                    <a:lnTo>
                      <a:pt x="829906" y="66304"/>
                    </a:lnTo>
                    <a:lnTo>
                      <a:pt x="833158" y="69852"/>
                    </a:lnTo>
                    <a:cubicBezTo>
                      <a:pt x="886421" y="143395"/>
                      <a:pt x="850546" y="226317"/>
                      <a:pt x="881445" y="264884"/>
                    </a:cubicBezTo>
                    <a:cubicBezTo>
                      <a:pt x="912344" y="303451"/>
                      <a:pt x="972004" y="299760"/>
                      <a:pt x="1018554" y="301256"/>
                    </a:cubicBezTo>
                    <a:cubicBezTo>
                      <a:pt x="1065104" y="302752"/>
                      <a:pt x="1120327" y="273843"/>
                      <a:pt x="1160744" y="264334"/>
                    </a:cubicBezTo>
                    <a:cubicBezTo>
                      <a:pt x="1201161" y="254825"/>
                      <a:pt x="1232217" y="229734"/>
                      <a:pt x="1261056" y="244203"/>
                    </a:cubicBezTo>
                    <a:cubicBezTo>
                      <a:pt x="1289895" y="258672"/>
                      <a:pt x="1323129" y="314350"/>
                      <a:pt x="1333777" y="351149"/>
                    </a:cubicBezTo>
                    <a:cubicBezTo>
                      <a:pt x="1323940" y="483314"/>
                      <a:pt x="1282174" y="605922"/>
                      <a:pt x="1304265" y="747643"/>
                    </a:cubicBezTo>
                    <a:cubicBezTo>
                      <a:pt x="1326357" y="889365"/>
                      <a:pt x="1366196" y="1085331"/>
                      <a:pt x="1466326" y="1201478"/>
                    </a:cubicBezTo>
                    <a:lnTo>
                      <a:pt x="1507853" y="1241222"/>
                    </a:lnTo>
                    <a:lnTo>
                      <a:pt x="1523700" y="1281189"/>
                    </a:lnTo>
                    <a:cubicBezTo>
                      <a:pt x="1546874" y="1339822"/>
                      <a:pt x="1563628" y="1382738"/>
                      <a:pt x="1571107" y="1401953"/>
                    </a:cubicBezTo>
                    <a:lnTo>
                      <a:pt x="1575461" y="1413154"/>
                    </a:lnTo>
                    <a:lnTo>
                      <a:pt x="1569750" y="1506340"/>
                    </a:lnTo>
                    <a:cubicBezTo>
                      <a:pt x="1543223" y="1734507"/>
                      <a:pt x="1425111" y="2021336"/>
                      <a:pt x="1233086" y="2021336"/>
                    </a:cubicBezTo>
                    <a:lnTo>
                      <a:pt x="924072" y="2021337"/>
                    </a:lnTo>
                    <a:lnTo>
                      <a:pt x="924072" y="2021338"/>
                    </a:lnTo>
                    <a:lnTo>
                      <a:pt x="656024" y="2021338"/>
                    </a:lnTo>
                    <a:lnTo>
                      <a:pt x="656024" y="2021337"/>
                    </a:lnTo>
                    <a:lnTo>
                      <a:pt x="342375" y="2021336"/>
                    </a:lnTo>
                    <a:cubicBezTo>
                      <a:pt x="150350" y="2021336"/>
                      <a:pt x="32238" y="1734507"/>
                      <a:pt x="5711" y="1506340"/>
                    </a:cubicBezTo>
                    <a:lnTo>
                      <a:pt x="0" y="1413154"/>
                    </a:lnTo>
                    <a:lnTo>
                      <a:pt x="4354" y="1401953"/>
                    </a:lnTo>
                    <a:cubicBezTo>
                      <a:pt x="11833" y="1382738"/>
                      <a:pt x="28587" y="1339822"/>
                      <a:pt x="51761" y="1281189"/>
                    </a:cubicBezTo>
                    <a:lnTo>
                      <a:pt x="67608" y="1241222"/>
                    </a:lnTo>
                    <a:lnTo>
                      <a:pt x="109135" y="1201478"/>
                    </a:lnTo>
                    <a:cubicBezTo>
                      <a:pt x="209265" y="1085331"/>
                      <a:pt x="271196" y="924876"/>
                      <a:pt x="271196" y="747643"/>
                    </a:cubicBezTo>
                    <a:cubicBezTo>
                      <a:pt x="271196" y="614719"/>
                      <a:pt x="236361" y="491232"/>
                      <a:pt x="176700" y="388796"/>
                    </a:cubicBezTo>
                    <a:lnTo>
                      <a:pt x="170247" y="379724"/>
                    </a:lnTo>
                    <a:lnTo>
                      <a:pt x="172618" y="337204"/>
                    </a:lnTo>
                    <a:cubicBezTo>
                      <a:pt x="199145" y="86464"/>
                      <a:pt x="414787" y="15081"/>
                      <a:pt x="606811" y="15081"/>
                    </a:cubicBezTo>
                    <a:lnTo>
                      <a:pt x="627262" y="15081"/>
                    </a:lnTo>
                    <a:close/>
                  </a:path>
                </a:pathLst>
              </a:cu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sp>
        <p:nvSpPr>
          <p:cNvPr id="191" name="Title 1">
            <a:extLst>
              <a:ext uri="{FF2B5EF4-FFF2-40B4-BE49-F238E27FC236}">
                <a16:creationId xmlns:a16="http://schemas.microsoft.com/office/drawing/2014/main" id="{07DD09CF-C3C9-4D48-B591-835BFE43E103}"/>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altLang="en-US" sz="3600">
                <a:solidFill>
                  <a:srgbClr val="391C66"/>
                </a:solidFill>
                <a:latin typeface="Aptos Display" panose="020B0004020202020204" pitchFamily="34" charset="0"/>
                <a:ea typeface="ヒラギノ角ゴ Pro W3"/>
              </a:rPr>
              <a:t>Consider how your costs will change</a:t>
            </a:r>
            <a:endParaRPr lang="en-GB" altLang="en-US" sz="3600" dirty="0">
              <a:solidFill>
                <a:srgbClr val="391C66"/>
              </a:solidFill>
              <a:latin typeface="Aptos Display" panose="020B0004020202020204" pitchFamily="34" charset="0"/>
              <a:ea typeface="ヒラギノ角ゴ Pro W3"/>
            </a:endParaRPr>
          </a:p>
        </p:txBody>
      </p:sp>
      <p:sp>
        <p:nvSpPr>
          <p:cNvPr id="201" name="TextBox 200">
            <a:extLst>
              <a:ext uri="{FF2B5EF4-FFF2-40B4-BE49-F238E27FC236}">
                <a16:creationId xmlns:a16="http://schemas.microsoft.com/office/drawing/2014/main" id="{1912955C-89E8-4CF7-995C-7C230FC0D7EB}"/>
              </a:ext>
            </a:extLst>
          </p:cNvPr>
          <p:cNvSpPr txBox="1"/>
          <p:nvPr/>
        </p:nvSpPr>
        <p:spPr>
          <a:xfrm>
            <a:off x="7495748" y="2647485"/>
            <a:ext cx="1195064" cy="646331"/>
          </a:xfrm>
          <a:prstGeom prst="rect">
            <a:avLst/>
          </a:prstGeom>
          <a:noFill/>
        </p:spPr>
        <p:txBody>
          <a:bodyPr wrap="square">
            <a:spAutoFit/>
          </a:bodyPr>
          <a:lstStyle/>
          <a:p>
            <a:pPr algn="ctr"/>
            <a:r>
              <a:rPr lang="en-GB" sz="1200" dirty="0">
                <a:solidFill>
                  <a:srgbClr val="0094C8"/>
                </a:solidFill>
                <a:latin typeface="Aptos" panose="020B0004020202020204" pitchFamily="34" charset="0"/>
              </a:rPr>
              <a:t>reduced childcare costs? </a:t>
            </a:r>
          </a:p>
        </p:txBody>
      </p:sp>
      <p:sp>
        <p:nvSpPr>
          <p:cNvPr id="203" name="TextBox 202">
            <a:extLst>
              <a:ext uri="{FF2B5EF4-FFF2-40B4-BE49-F238E27FC236}">
                <a16:creationId xmlns:a16="http://schemas.microsoft.com/office/drawing/2014/main" id="{CDB7E2ED-952C-4995-90CF-EE7B1EECE878}"/>
              </a:ext>
            </a:extLst>
          </p:cNvPr>
          <p:cNvSpPr txBox="1"/>
          <p:nvPr/>
        </p:nvSpPr>
        <p:spPr>
          <a:xfrm>
            <a:off x="5091459" y="3271786"/>
            <a:ext cx="1410575" cy="461665"/>
          </a:xfrm>
          <a:prstGeom prst="rect">
            <a:avLst/>
          </a:prstGeom>
          <a:noFill/>
        </p:spPr>
        <p:txBody>
          <a:bodyPr wrap="square">
            <a:spAutoFit/>
          </a:bodyPr>
          <a:lstStyle/>
          <a:p>
            <a:pPr algn="ctr"/>
            <a:r>
              <a:rPr lang="en-GB" sz="1200" dirty="0">
                <a:solidFill>
                  <a:srgbClr val="6EAA02"/>
                </a:solidFill>
                <a:latin typeface="Aptos" panose="020B0004020202020204" pitchFamily="34" charset="0"/>
              </a:rPr>
              <a:t>school trips, holidays, games?</a:t>
            </a:r>
          </a:p>
        </p:txBody>
      </p:sp>
      <p:sp>
        <p:nvSpPr>
          <p:cNvPr id="204" name="TextBox 203">
            <a:extLst>
              <a:ext uri="{FF2B5EF4-FFF2-40B4-BE49-F238E27FC236}">
                <a16:creationId xmlns:a16="http://schemas.microsoft.com/office/drawing/2014/main" id="{B33A6009-3F1A-4D52-A28A-756F0B2C6306}"/>
              </a:ext>
            </a:extLst>
          </p:cNvPr>
          <p:cNvSpPr txBox="1"/>
          <p:nvPr/>
        </p:nvSpPr>
        <p:spPr>
          <a:xfrm>
            <a:off x="7555281" y="4010277"/>
            <a:ext cx="1195064" cy="276999"/>
          </a:xfrm>
          <a:prstGeom prst="rect">
            <a:avLst/>
          </a:prstGeom>
          <a:noFill/>
        </p:spPr>
        <p:txBody>
          <a:bodyPr wrap="square">
            <a:spAutoFit/>
          </a:bodyPr>
          <a:lstStyle/>
          <a:p>
            <a:pPr algn="ctr"/>
            <a:r>
              <a:rPr lang="en-GB" sz="1200" dirty="0">
                <a:solidFill>
                  <a:srgbClr val="0094C8"/>
                </a:solidFill>
                <a:latin typeface="Aptos" panose="020B0004020202020204" pitchFamily="34" charset="0"/>
              </a:rPr>
              <a:t>fall to zero?</a:t>
            </a:r>
          </a:p>
        </p:txBody>
      </p:sp>
      <p:sp>
        <p:nvSpPr>
          <p:cNvPr id="205" name="TextBox 204">
            <a:extLst>
              <a:ext uri="{FF2B5EF4-FFF2-40B4-BE49-F238E27FC236}">
                <a16:creationId xmlns:a16="http://schemas.microsoft.com/office/drawing/2014/main" id="{A75D6021-33C2-4BEF-A11F-59DB381EEB90}"/>
              </a:ext>
            </a:extLst>
          </p:cNvPr>
          <p:cNvSpPr txBox="1"/>
          <p:nvPr/>
        </p:nvSpPr>
        <p:spPr>
          <a:xfrm>
            <a:off x="4819457" y="4581592"/>
            <a:ext cx="1931738" cy="461665"/>
          </a:xfrm>
          <a:prstGeom prst="rect">
            <a:avLst/>
          </a:prstGeom>
          <a:noFill/>
        </p:spPr>
        <p:txBody>
          <a:bodyPr wrap="square">
            <a:spAutoFit/>
          </a:bodyPr>
          <a:lstStyle/>
          <a:p>
            <a:pPr algn="ctr"/>
            <a:r>
              <a:rPr lang="en-GB" sz="1200" dirty="0">
                <a:solidFill>
                  <a:srgbClr val="6EAA02"/>
                </a:solidFill>
                <a:latin typeface="Aptos" panose="020B0004020202020204" pitchFamily="34" charset="0"/>
              </a:rPr>
              <a:t>how are these likely to change in the future?</a:t>
            </a:r>
          </a:p>
        </p:txBody>
      </p:sp>
      <p:grpSp>
        <p:nvGrpSpPr>
          <p:cNvPr id="6" name="Group 5">
            <a:extLst>
              <a:ext uri="{FF2B5EF4-FFF2-40B4-BE49-F238E27FC236}">
                <a16:creationId xmlns:a16="http://schemas.microsoft.com/office/drawing/2014/main" id="{FA443C25-4030-41A9-977E-3BD2638606D7}"/>
              </a:ext>
            </a:extLst>
          </p:cNvPr>
          <p:cNvGrpSpPr/>
          <p:nvPr/>
        </p:nvGrpSpPr>
        <p:grpSpPr>
          <a:xfrm>
            <a:off x="735948" y="5843406"/>
            <a:ext cx="3964442" cy="454768"/>
            <a:chOff x="402342" y="5262130"/>
            <a:chExt cx="3964442" cy="454768"/>
          </a:xfrm>
        </p:grpSpPr>
        <p:sp>
          <p:nvSpPr>
            <p:cNvPr id="336" name="Rectangle 335"/>
            <p:cNvSpPr/>
            <p:nvPr/>
          </p:nvSpPr>
          <p:spPr>
            <a:xfrm>
              <a:off x="985730" y="5341283"/>
              <a:ext cx="3381054" cy="338554"/>
            </a:xfrm>
            <a:prstGeom prst="rect">
              <a:avLst/>
            </a:prstGeom>
          </p:spPr>
          <p:txBody>
            <a:bodyPr wrap="none">
              <a:spAutoFit/>
            </a:bodyPr>
            <a:lstStyle/>
            <a:p>
              <a:pPr>
                <a:defRPr/>
              </a:pPr>
              <a:r>
                <a:rPr lang="en-GB" sz="1600" kern="0" dirty="0">
                  <a:solidFill>
                    <a:srgbClr val="000000"/>
                  </a:solidFill>
                  <a:latin typeface="Aptos" panose="020B0004020202020204" pitchFamily="34" charset="0"/>
                  <a:cs typeface="Times New Roman" pitchFamily="18" charset="0"/>
                </a:rPr>
                <a:t>Putting money aside for their future</a:t>
              </a:r>
            </a:p>
          </p:txBody>
        </p:sp>
        <p:pic>
          <p:nvPicPr>
            <p:cNvPr id="5" name="Graphic 4" descr="Coins">
              <a:extLst>
                <a:ext uri="{FF2B5EF4-FFF2-40B4-BE49-F238E27FC236}">
                  <a16:creationId xmlns:a16="http://schemas.microsoft.com/office/drawing/2014/main" id="{F9D899E5-BD02-4B47-BCC3-271EA80BFCC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2342" y="5262130"/>
              <a:ext cx="454768" cy="454768"/>
            </a:xfrm>
            <a:prstGeom prst="rect">
              <a:avLst/>
            </a:prstGeom>
            <a:effectLst/>
          </p:spPr>
        </p:pic>
      </p:grpSp>
      <p:sp>
        <p:nvSpPr>
          <p:cNvPr id="8" name="TextBox 7">
            <a:extLst>
              <a:ext uri="{FF2B5EF4-FFF2-40B4-BE49-F238E27FC236}">
                <a16:creationId xmlns:a16="http://schemas.microsoft.com/office/drawing/2014/main" id="{43C948E2-B99E-4A65-9624-0F74167D0923}"/>
              </a:ext>
            </a:extLst>
          </p:cNvPr>
          <p:cNvSpPr txBox="1"/>
          <p:nvPr/>
        </p:nvSpPr>
        <p:spPr>
          <a:xfrm>
            <a:off x="5590835" y="5221486"/>
            <a:ext cx="454768" cy="461665"/>
          </a:xfrm>
          <a:prstGeom prst="rect">
            <a:avLst/>
          </a:prstGeom>
          <a:noFill/>
        </p:spPr>
        <p:txBody>
          <a:bodyPr wrap="square" rtlCol="0">
            <a:spAutoFit/>
          </a:bodyPr>
          <a:lstStyle/>
          <a:p>
            <a:r>
              <a:rPr lang="en-GB" sz="2400" dirty="0">
                <a:solidFill>
                  <a:srgbClr val="6EAA02"/>
                </a:solidFill>
                <a:latin typeface="Aptos" panose="020B0004020202020204" pitchFamily="34" charset="0"/>
              </a:rPr>
              <a:t>?</a:t>
            </a:r>
          </a:p>
        </p:txBody>
      </p:sp>
      <p:sp>
        <p:nvSpPr>
          <p:cNvPr id="206" name="TextBox 205">
            <a:extLst>
              <a:ext uri="{FF2B5EF4-FFF2-40B4-BE49-F238E27FC236}">
                <a16:creationId xmlns:a16="http://schemas.microsoft.com/office/drawing/2014/main" id="{AEC22B4B-DACA-447F-BC10-E5430516FF94}"/>
              </a:ext>
            </a:extLst>
          </p:cNvPr>
          <p:cNvSpPr txBox="1"/>
          <p:nvPr/>
        </p:nvSpPr>
        <p:spPr>
          <a:xfrm>
            <a:off x="5593148" y="5869620"/>
            <a:ext cx="454768" cy="461665"/>
          </a:xfrm>
          <a:prstGeom prst="rect">
            <a:avLst/>
          </a:prstGeom>
          <a:noFill/>
        </p:spPr>
        <p:txBody>
          <a:bodyPr wrap="square" rtlCol="0">
            <a:spAutoFit/>
          </a:bodyPr>
          <a:lstStyle/>
          <a:p>
            <a:r>
              <a:rPr lang="en-GB" sz="2400" dirty="0">
                <a:solidFill>
                  <a:srgbClr val="6EAA02"/>
                </a:solidFill>
                <a:latin typeface="Aptos" panose="020B0004020202020204" pitchFamily="34" charset="0"/>
              </a:rPr>
              <a:t>?</a:t>
            </a:r>
          </a:p>
        </p:txBody>
      </p:sp>
      <p:grpSp>
        <p:nvGrpSpPr>
          <p:cNvPr id="17" name="Group 16">
            <a:extLst>
              <a:ext uri="{FF2B5EF4-FFF2-40B4-BE49-F238E27FC236}">
                <a16:creationId xmlns:a16="http://schemas.microsoft.com/office/drawing/2014/main" id="{5459D596-F271-412B-B2F9-CA9640253AB1}"/>
              </a:ext>
            </a:extLst>
          </p:cNvPr>
          <p:cNvGrpSpPr/>
          <p:nvPr/>
        </p:nvGrpSpPr>
        <p:grpSpPr>
          <a:xfrm>
            <a:off x="735948" y="4564336"/>
            <a:ext cx="3409550" cy="495080"/>
            <a:chOff x="402342" y="4058857"/>
            <a:chExt cx="3409550" cy="495080"/>
          </a:xfrm>
        </p:grpSpPr>
        <p:sp>
          <p:nvSpPr>
            <p:cNvPr id="319" name="Rectangle 318"/>
            <p:cNvSpPr/>
            <p:nvPr/>
          </p:nvSpPr>
          <p:spPr>
            <a:xfrm>
              <a:off x="980668" y="4125796"/>
              <a:ext cx="2831224" cy="338554"/>
            </a:xfrm>
            <a:prstGeom prst="rect">
              <a:avLst/>
            </a:prstGeom>
          </p:spPr>
          <p:txBody>
            <a:bodyPr wrap="none">
              <a:spAutoFit/>
            </a:bodyPr>
            <a:lstStyle/>
            <a:p>
              <a:pPr>
                <a:defRPr/>
              </a:pPr>
              <a:r>
                <a:rPr lang="en-GB" sz="1600" kern="0" dirty="0">
                  <a:solidFill>
                    <a:srgbClr val="000000"/>
                  </a:solidFill>
                  <a:latin typeface="Aptos" panose="020B0004020202020204" pitchFamily="34" charset="0"/>
                  <a:cs typeface="Times New Roman" pitchFamily="18" charset="0"/>
                </a:rPr>
                <a:t>School uniform, clothes, food</a:t>
              </a:r>
            </a:p>
          </p:txBody>
        </p:sp>
        <p:pic>
          <p:nvPicPr>
            <p:cNvPr id="10" name="Graphic 9" descr="School boy">
              <a:extLst>
                <a:ext uri="{FF2B5EF4-FFF2-40B4-BE49-F238E27FC236}">
                  <a16:creationId xmlns:a16="http://schemas.microsoft.com/office/drawing/2014/main" id="{4B3AFA72-F3FD-4988-B862-5596ED14A50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2342" y="4058857"/>
              <a:ext cx="495080" cy="495080"/>
            </a:xfrm>
            <a:prstGeom prst="rect">
              <a:avLst/>
            </a:prstGeom>
            <a:effectLst/>
          </p:spPr>
        </p:pic>
      </p:grpSp>
      <p:grpSp>
        <p:nvGrpSpPr>
          <p:cNvPr id="16" name="Group 15">
            <a:extLst>
              <a:ext uri="{FF2B5EF4-FFF2-40B4-BE49-F238E27FC236}">
                <a16:creationId xmlns:a16="http://schemas.microsoft.com/office/drawing/2014/main" id="{FEC0E7A0-2806-4B64-8380-F6FFF08CAEA5}"/>
              </a:ext>
            </a:extLst>
          </p:cNvPr>
          <p:cNvGrpSpPr/>
          <p:nvPr/>
        </p:nvGrpSpPr>
        <p:grpSpPr>
          <a:xfrm>
            <a:off x="762752" y="3873342"/>
            <a:ext cx="3205066" cy="468276"/>
            <a:chOff x="429146" y="3474431"/>
            <a:chExt cx="3205066" cy="468276"/>
          </a:xfrm>
        </p:grpSpPr>
        <p:sp>
          <p:nvSpPr>
            <p:cNvPr id="318" name="Rectangle 317"/>
            <p:cNvSpPr/>
            <p:nvPr/>
          </p:nvSpPr>
          <p:spPr>
            <a:xfrm>
              <a:off x="985730" y="3560920"/>
              <a:ext cx="2648482" cy="338554"/>
            </a:xfrm>
            <a:prstGeom prst="rect">
              <a:avLst/>
            </a:prstGeom>
          </p:spPr>
          <p:txBody>
            <a:bodyPr wrap="none">
              <a:spAutoFit/>
            </a:bodyPr>
            <a:lstStyle/>
            <a:p>
              <a:pPr>
                <a:defRPr/>
              </a:pPr>
              <a:r>
                <a:rPr lang="en-GB" sz="1600" kern="0" dirty="0">
                  <a:solidFill>
                    <a:srgbClr val="000000"/>
                  </a:solidFill>
                  <a:latin typeface="Aptos" panose="020B0004020202020204" pitchFamily="34" charset="0"/>
                  <a:cs typeface="Times New Roman" pitchFamily="18" charset="0"/>
                </a:rPr>
                <a:t>Baby clothes, nappies etc. </a:t>
              </a:r>
            </a:p>
          </p:txBody>
        </p:sp>
        <p:pic>
          <p:nvPicPr>
            <p:cNvPr id="12" name="Graphic 11" descr="Baby">
              <a:extLst>
                <a:ext uri="{FF2B5EF4-FFF2-40B4-BE49-F238E27FC236}">
                  <a16:creationId xmlns:a16="http://schemas.microsoft.com/office/drawing/2014/main" id="{3E90D7A9-E839-4083-87D7-1178D32E42F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146" y="3474431"/>
              <a:ext cx="468276" cy="468276"/>
            </a:xfrm>
            <a:prstGeom prst="rect">
              <a:avLst/>
            </a:prstGeom>
          </p:spPr>
        </p:pic>
      </p:grpSp>
      <p:grpSp>
        <p:nvGrpSpPr>
          <p:cNvPr id="15" name="Group 14">
            <a:extLst>
              <a:ext uri="{FF2B5EF4-FFF2-40B4-BE49-F238E27FC236}">
                <a16:creationId xmlns:a16="http://schemas.microsoft.com/office/drawing/2014/main" id="{F9F1C323-F549-4A18-8114-BD4D6DB60641}"/>
              </a:ext>
            </a:extLst>
          </p:cNvPr>
          <p:cNvGrpSpPr/>
          <p:nvPr/>
        </p:nvGrpSpPr>
        <p:grpSpPr>
          <a:xfrm>
            <a:off x="804880" y="3264788"/>
            <a:ext cx="4348266" cy="385836"/>
            <a:chOff x="471274" y="2793144"/>
            <a:chExt cx="4348266" cy="385836"/>
          </a:xfrm>
        </p:grpSpPr>
        <p:sp>
          <p:nvSpPr>
            <p:cNvPr id="275" name="TextBox 274"/>
            <p:cNvSpPr txBox="1"/>
            <p:nvPr/>
          </p:nvSpPr>
          <p:spPr>
            <a:xfrm>
              <a:off x="985730" y="2822171"/>
              <a:ext cx="3833810" cy="338554"/>
            </a:xfrm>
            <a:prstGeom prst="rect">
              <a:avLst/>
            </a:prstGeom>
            <a:noFill/>
          </p:spPr>
          <p:txBody>
            <a:bodyPr wrap="square" rtlCol="0">
              <a:spAutoFit/>
            </a:bodyPr>
            <a:lstStyle/>
            <a:p>
              <a:pPr>
                <a:defRPr/>
              </a:pPr>
              <a:r>
                <a:rPr lang="en-GB" sz="1600" kern="0" dirty="0">
                  <a:solidFill>
                    <a:srgbClr val="000000"/>
                  </a:solidFill>
                  <a:latin typeface="Aptos" panose="020B0004020202020204" pitchFamily="34" charset="0"/>
                  <a:cs typeface="Times New Roman" pitchFamily="18" charset="0"/>
                </a:rPr>
                <a:t>Activities / entertainment</a:t>
              </a:r>
            </a:p>
          </p:txBody>
        </p:sp>
        <p:pic>
          <p:nvPicPr>
            <p:cNvPr id="14" name="Graphic 13" descr="Rollercoaster Up">
              <a:extLst>
                <a:ext uri="{FF2B5EF4-FFF2-40B4-BE49-F238E27FC236}">
                  <a16:creationId xmlns:a16="http://schemas.microsoft.com/office/drawing/2014/main" id="{8914630A-CBE7-4681-A9B3-5226F9667331}"/>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1274" y="2793144"/>
              <a:ext cx="385836" cy="385836"/>
            </a:xfrm>
            <a:prstGeom prst="rect">
              <a:avLst/>
            </a:prstGeom>
          </p:spPr>
        </p:pic>
      </p:grpSp>
    </p:spTree>
    <p:custDataLst>
      <p:tags r:id="rId1"/>
    </p:custDataLst>
    <p:extLst>
      <p:ext uri="{BB962C8B-B14F-4D97-AF65-F5344CB8AC3E}">
        <p14:creationId xmlns:p14="http://schemas.microsoft.com/office/powerpoint/2010/main" val="124847455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fill="hold" nodeType="afterEffect" p14:presetBounceEnd="30000">
                                      <p:stCondLst>
                                        <p:cond delay="0"/>
                                      </p:stCondLst>
                                      <p:childTnLst>
                                        <p:animMotion origin="layout" path="M -6.25E-7 -4.81481E-6 L -6.25E-7 0.04375 " pathEditMode="relative" rAng="0" ptsTypes="AA" p14:bounceEnd="30000">
                                          <p:cBhvr>
                                            <p:cTn id="9" dur="500" spd="-100000" fill="hold"/>
                                            <p:tgtEl>
                                              <p:spTgt spid="190"/>
                                            </p:tgtEl>
                                            <p:attrNameLst>
                                              <p:attrName>ppt_x</p:attrName>
                                              <p:attrName>ppt_y</p:attrName>
                                            </p:attrNameLst>
                                          </p:cBhvr>
                                          <p:rCtr x="0" y="2176"/>
                                        </p:animMotion>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223"/>
                                            </p:tgtEl>
                                            <p:attrNameLst>
                                              <p:attrName>style.visibility</p:attrName>
                                            </p:attrNameLst>
                                          </p:cBhvr>
                                          <p:to>
                                            <p:strVal val="visible"/>
                                          </p:to>
                                        </p:set>
                                      </p:childTnLst>
                                    </p:cTn>
                                  </p:par>
                                </p:childTnLst>
                              </p:cTn>
                            </p:par>
                            <p:par>
                              <p:cTn id="13" fill="hold">
                                <p:stCondLst>
                                  <p:cond delay="500"/>
                                </p:stCondLst>
                                <p:childTnLst>
                                  <p:par>
                                    <p:cTn id="14" presetID="42" presetClass="path" presetSubtype="0" accel="50000" fill="hold" nodeType="afterEffect" p14:presetBounceEnd="30000">
                                      <p:stCondLst>
                                        <p:cond delay="0"/>
                                      </p:stCondLst>
                                      <p:childTnLst>
                                        <p:animMotion origin="layout" path="M -1.25E-6 -4.81481E-6 L -1.25E-6 0.04375 " pathEditMode="relative" rAng="0" ptsTypes="AA" p14:bounceEnd="30000">
                                          <p:cBhvr>
                                            <p:cTn id="15" dur="500" spd="-100000" fill="hold"/>
                                            <p:tgtEl>
                                              <p:spTgt spid="223"/>
                                            </p:tgtEl>
                                            <p:attrNameLst>
                                              <p:attrName>ppt_x</p:attrName>
                                              <p:attrName>ppt_y</p:attrName>
                                            </p:attrNameLst>
                                          </p:cBhvr>
                                          <p:rCtr x="0" y="2176"/>
                                        </p:animMotion>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20"/>
                                            </p:tgtEl>
                                            <p:attrNameLst>
                                              <p:attrName>style.visibility</p:attrName>
                                            </p:attrNameLst>
                                          </p:cBhvr>
                                          <p:to>
                                            <p:strVal val="visible"/>
                                          </p:to>
                                        </p:set>
                                        <p:animEffect transition="in" filter="wipe(left)">
                                          <p:cBhvr>
                                            <p:cTn id="20" dur="1000"/>
                                            <p:tgtEl>
                                              <p:spTgt spid="420"/>
                                            </p:tgtEl>
                                          </p:cBhvr>
                                        </p:animEffect>
                                      </p:childTnLst>
                                    </p:cTn>
                                  </p:par>
                                  <p:par>
                                    <p:cTn id="21" presetID="10" presetClass="entr" presetSubtype="0" fill="hold" grpId="0" nodeType="withEffect">
                                      <p:stCondLst>
                                        <p:cond delay="350"/>
                                      </p:stCondLst>
                                      <p:childTnLst>
                                        <p:set>
                                          <p:cBhvr>
                                            <p:cTn id="22" dur="1" fill="hold">
                                              <p:stCondLst>
                                                <p:cond delay="0"/>
                                              </p:stCondLst>
                                            </p:cTn>
                                            <p:tgtEl>
                                              <p:spTgt spid="201"/>
                                            </p:tgtEl>
                                            <p:attrNameLst>
                                              <p:attrName>style.visibility</p:attrName>
                                            </p:attrNameLst>
                                          </p:cBhvr>
                                          <p:to>
                                            <p:strVal val="visible"/>
                                          </p:to>
                                        </p:set>
                                        <p:animEffect transition="in" filter="fade">
                                          <p:cBhvr>
                                            <p:cTn id="23" dur="500"/>
                                            <p:tgtEl>
                                              <p:spTgt spid="20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1000"/>
                                            <p:tgtEl>
                                              <p:spTgt spid="15"/>
                                            </p:tgtEl>
                                          </p:cBhvr>
                                        </p:animEffect>
                                      </p:childTnLst>
                                    </p:cTn>
                                  </p:par>
                                  <p:par>
                                    <p:cTn id="29" presetID="10" presetClass="entr" presetSubtype="0" fill="hold" grpId="0" nodeType="withEffect">
                                      <p:stCondLst>
                                        <p:cond delay="350"/>
                                      </p:stCondLst>
                                      <p:childTnLst>
                                        <p:set>
                                          <p:cBhvr>
                                            <p:cTn id="30" dur="1" fill="hold">
                                              <p:stCondLst>
                                                <p:cond delay="0"/>
                                              </p:stCondLst>
                                            </p:cTn>
                                            <p:tgtEl>
                                              <p:spTgt spid="203"/>
                                            </p:tgtEl>
                                            <p:attrNameLst>
                                              <p:attrName>style.visibility</p:attrName>
                                            </p:attrNameLst>
                                          </p:cBhvr>
                                          <p:to>
                                            <p:strVal val="visible"/>
                                          </p:to>
                                        </p:set>
                                        <p:animEffect transition="in" filter="fade">
                                          <p:cBhvr>
                                            <p:cTn id="31" dur="500"/>
                                            <p:tgtEl>
                                              <p:spTgt spid="20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1000"/>
                                            <p:tgtEl>
                                              <p:spTgt spid="16"/>
                                            </p:tgtEl>
                                          </p:cBhvr>
                                        </p:animEffect>
                                      </p:childTnLst>
                                    </p:cTn>
                                  </p:par>
                                  <p:par>
                                    <p:cTn id="37" presetID="10" presetClass="entr" presetSubtype="0" fill="hold" grpId="0" nodeType="withEffect">
                                      <p:stCondLst>
                                        <p:cond delay="350"/>
                                      </p:stCondLst>
                                      <p:childTnLst>
                                        <p:set>
                                          <p:cBhvr>
                                            <p:cTn id="38" dur="1" fill="hold">
                                              <p:stCondLst>
                                                <p:cond delay="0"/>
                                              </p:stCondLst>
                                            </p:cTn>
                                            <p:tgtEl>
                                              <p:spTgt spid="204"/>
                                            </p:tgtEl>
                                            <p:attrNameLst>
                                              <p:attrName>style.visibility</p:attrName>
                                            </p:attrNameLst>
                                          </p:cBhvr>
                                          <p:to>
                                            <p:strVal val="visible"/>
                                          </p:to>
                                        </p:set>
                                        <p:animEffect transition="in" filter="fade">
                                          <p:cBhvr>
                                            <p:cTn id="39" dur="500"/>
                                            <p:tgtEl>
                                              <p:spTgt spid="20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1000"/>
                                            <p:tgtEl>
                                              <p:spTgt spid="17"/>
                                            </p:tgtEl>
                                          </p:cBhvr>
                                        </p:animEffect>
                                      </p:childTnLst>
                                    </p:cTn>
                                  </p:par>
                                  <p:par>
                                    <p:cTn id="45" presetID="10" presetClass="entr" presetSubtype="0" fill="hold" grpId="0" nodeType="withEffect">
                                      <p:stCondLst>
                                        <p:cond delay="350"/>
                                      </p:stCondLst>
                                      <p:childTnLst>
                                        <p:set>
                                          <p:cBhvr>
                                            <p:cTn id="46" dur="1" fill="hold">
                                              <p:stCondLst>
                                                <p:cond delay="0"/>
                                              </p:stCondLst>
                                            </p:cTn>
                                            <p:tgtEl>
                                              <p:spTgt spid="205"/>
                                            </p:tgtEl>
                                            <p:attrNameLst>
                                              <p:attrName>style.visibility</p:attrName>
                                            </p:attrNameLst>
                                          </p:cBhvr>
                                          <p:to>
                                            <p:strVal val="visible"/>
                                          </p:to>
                                        </p:set>
                                        <p:animEffect transition="in" filter="fade">
                                          <p:cBhvr>
                                            <p:cTn id="47" dur="500"/>
                                            <p:tgtEl>
                                              <p:spTgt spid="20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24"/>
                                            </p:tgtEl>
                                            <p:attrNameLst>
                                              <p:attrName>style.visibility</p:attrName>
                                            </p:attrNameLst>
                                          </p:cBhvr>
                                          <p:to>
                                            <p:strVal val="visible"/>
                                          </p:to>
                                        </p:set>
                                        <p:animEffect transition="in" filter="wipe(left)">
                                          <p:cBhvr>
                                            <p:cTn id="52" dur="1000"/>
                                            <p:tgtEl>
                                              <p:spTgt spid="424"/>
                                            </p:tgtEl>
                                          </p:cBhvr>
                                        </p:animEffect>
                                      </p:childTnLst>
                                    </p:cTn>
                                  </p:par>
                                  <p:par>
                                    <p:cTn id="53" presetID="10" presetClass="entr" presetSubtype="0" fill="hold" grpId="0" nodeType="withEffect">
                                      <p:stCondLst>
                                        <p:cond delay="35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left)">
                                          <p:cBhvr>
                                            <p:cTn id="60" dur="1000"/>
                                            <p:tgtEl>
                                              <p:spTgt spid="6"/>
                                            </p:tgtEl>
                                          </p:cBhvr>
                                        </p:animEffect>
                                      </p:childTnLst>
                                    </p:cTn>
                                  </p:par>
                                  <p:par>
                                    <p:cTn id="61" presetID="10" presetClass="entr" presetSubtype="0" fill="hold" grpId="0" nodeType="withEffect">
                                      <p:stCondLst>
                                        <p:cond delay="350"/>
                                      </p:stCondLst>
                                      <p:childTnLst>
                                        <p:set>
                                          <p:cBhvr>
                                            <p:cTn id="62" dur="1" fill="hold">
                                              <p:stCondLst>
                                                <p:cond delay="0"/>
                                              </p:stCondLst>
                                            </p:cTn>
                                            <p:tgtEl>
                                              <p:spTgt spid="206"/>
                                            </p:tgtEl>
                                            <p:attrNameLst>
                                              <p:attrName>style.visibility</p:attrName>
                                            </p:attrNameLst>
                                          </p:cBhvr>
                                          <p:to>
                                            <p:strVal val="visible"/>
                                          </p:to>
                                        </p:set>
                                        <p:animEffect transition="in" filter="fade">
                                          <p:cBhvr>
                                            <p:cTn id="63"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3" grpId="0"/>
          <p:bldP spid="204" grpId="0"/>
          <p:bldP spid="205" grpId="0"/>
          <p:bldP spid="8" grpId="0"/>
          <p:bldP spid="20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fill="hold" nodeType="afterEffect">
                                      <p:stCondLst>
                                        <p:cond delay="0"/>
                                      </p:stCondLst>
                                      <p:childTnLst>
                                        <p:animMotion origin="layout" path="M 4.16667E-6 -2.59259E-6 L 4.16667E-6 0.04375 " pathEditMode="relative" rAng="0" ptsTypes="AA">
                                          <p:cBhvr>
                                            <p:cTn id="9" dur="500" spd="-100000" fill="hold"/>
                                            <p:tgtEl>
                                              <p:spTgt spid="190"/>
                                            </p:tgtEl>
                                            <p:attrNameLst>
                                              <p:attrName>ppt_x</p:attrName>
                                              <p:attrName>ppt_y</p:attrName>
                                            </p:attrNameLst>
                                          </p:cBhvr>
                                          <p:rCtr x="0" y="2176"/>
                                        </p:animMotion>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223"/>
                                            </p:tgtEl>
                                            <p:attrNameLst>
                                              <p:attrName>style.visibility</p:attrName>
                                            </p:attrNameLst>
                                          </p:cBhvr>
                                          <p:to>
                                            <p:strVal val="visible"/>
                                          </p:to>
                                        </p:set>
                                      </p:childTnLst>
                                    </p:cTn>
                                  </p:par>
                                </p:childTnLst>
                              </p:cTn>
                            </p:par>
                            <p:par>
                              <p:cTn id="13" fill="hold">
                                <p:stCondLst>
                                  <p:cond delay="500"/>
                                </p:stCondLst>
                                <p:childTnLst>
                                  <p:par>
                                    <p:cTn id="14" presetID="42" presetClass="path" presetSubtype="0" accel="50000" fill="hold" nodeType="afterEffect">
                                      <p:stCondLst>
                                        <p:cond delay="0"/>
                                      </p:stCondLst>
                                      <p:childTnLst>
                                        <p:animMotion origin="layout" path="M 4.16667E-6 -2.59259E-6 L 4.16667E-6 0.04375 " pathEditMode="relative" rAng="0" ptsTypes="AA">
                                          <p:cBhvr>
                                            <p:cTn id="15" dur="500" spd="-100000" fill="hold"/>
                                            <p:tgtEl>
                                              <p:spTgt spid="223"/>
                                            </p:tgtEl>
                                            <p:attrNameLst>
                                              <p:attrName>ppt_x</p:attrName>
                                              <p:attrName>ppt_y</p:attrName>
                                            </p:attrNameLst>
                                          </p:cBhvr>
                                          <p:rCtr x="0" y="2176"/>
                                        </p:animMotion>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20"/>
                                            </p:tgtEl>
                                            <p:attrNameLst>
                                              <p:attrName>style.visibility</p:attrName>
                                            </p:attrNameLst>
                                          </p:cBhvr>
                                          <p:to>
                                            <p:strVal val="visible"/>
                                          </p:to>
                                        </p:set>
                                        <p:animEffect transition="in" filter="wipe(left)">
                                          <p:cBhvr>
                                            <p:cTn id="20" dur="1000"/>
                                            <p:tgtEl>
                                              <p:spTgt spid="420"/>
                                            </p:tgtEl>
                                          </p:cBhvr>
                                        </p:animEffect>
                                      </p:childTnLst>
                                    </p:cTn>
                                  </p:par>
                                  <p:par>
                                    <p:cTn id="21" presetID="10" presetClass="entr" presetSubtype="0" fill="hold" grpId="0" nodeType="withEffect">
                                      <p:stCondLst>
                                        <p:cond delay="350"/>
                                      </p:stCondLst>
                                      <p:childTnLst>
                                        <p:set>
                                          <p:cBhvr>
                                            <p:cTn id="22" dur="1" fill="hold">
                                              <p:stCondLst>
                                                <p:cond delay="0"/>
                                              </p:stCondLst>
                                            </p:cTn>
                                            <p:tgtEl>
                                              <p:spTgt spid="201"/>
                                            </p:tgtEl>
                                            <p:attrNameLst>
                                              <p:attrName>style.visibility</p:attrName>
                                            </p:attrNameLst>
                                          </p:cBhvr>
                                          <p:to>
                                            <p:strVal val="visible"/>
                                          </p:to>
                                        </p:set>
                                        <p:animEffect transition="in" filter="fade">
                                          <p:cBhvr>
                                            <p:cTn id="23" dur="500"/>
                                            <p:tgtEl>
                                              <p:spTgt spid="20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1000"/>
                                            <p:tgtEl>
                                              <p:spTgt spid="15"/>
                                            </p:tgtEl>
                                          </p:cBhvr>
                                        </p:animEffect>
                                      </p:childTnLst>
                                    </p:cTn>
                                  </p:par>
                                  <p:par>
                                    <p:cTn id="29" presetID="10" presetClass="entr" presetSubtype="0" fill="hold" grpId="0" nodeType="withEffect">
                                      <p:stCondLst>
                                        <p:cond delay="350"/>
                                      </p:stCondLst>
                                      <p:childTnLst>
                                        <p:set>
                                          <p:cBhvr>
                                            <p:cTn id="30" dur="1" fill="hold">
                                              <p:stCondLst>
                                                <p:cond delay="0"/>
                                              </p:stCondLst>
                                            </p:cTn>
                                            <p:tgtEl>
                                              <p:spTgt spid="203"/>
                                            </p:tgtEl>
                                            <p:attrNameLst>
                                              <p:attrName>style.visibility</p:attrName>
                                            </p:attrNameLst>
                                          </p:cBhvr>
                                          <p:to>
                                            <p:strVal val="visible"/>
                                          </p:to>
                                        </p:set>
                                        <p:animEffect transition="in" filter="fade">
                                          <p:cBhvr>
                                            <p:cTn id="31" dur="500"/>
                                            <p:tgtEl>
                                              <p:spTgt spid="20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1000"/>
                                            <p:tgtEl>
                                              <p:spTgt spid="16"/>
                                            </p:tgtEl>
                                          </p:cBhvr>
                                        </p:animEffect>
                                      </p:childTnLst>
                                    </p:cTn>
                                  </p:par>
                                  <p:par>
                                    <p:cTn id="37" presetID="10" presetClass="entr" presetSubtype="0" fill="hold" grpId="0" nodeType="withEffect">
                                      <p:stCondLst>
                                        <p:cond delay="350"/>
                                      </p:stCondLst>
                                      <p:childTnLst>
                                        <p:set>
                                          <p:cBhvr>
                                            <p:cTn id="38" dur="1" fill="hold">
                                              <p:stCondLst>
                                                <p:cond delay="0"/>
                                              </p:stCondLst>
                                            </p:cTn>
                                            <p:tgtEl>
                                              <p:spTgt spid="204"/>
                                            </p:tgtEl>
                                            <p:attrNameLst>
                                              <p:attrName>style.visibility</p:attrName>
                                            </p:attrNameLst>
                                          </p:cBhvr>
                                          <p:to>
                                            <p:strVal val="visible"/>
                                          </p:to>
                                        </p:set>
                                        <p:animEffect transition="in" filter="fade">
                                          <p:cBhvr>
                                            <p:cTn id="39" dur="500"/>
                                            <p:tgtEl>
                                              <p:spTgt spid="20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1000"/>
                                            <p:tgtEl>
                                              <p:spTgt spid="17"/>
                                            </p:tgtEl>
                                          </p:cBhvr>
                                        </p:animEffect>
                                      </p:childTnLst>
                                    </p:cTn>
                                  </p:par>
                                  <p:par>
                                    <p:cTn id="45" presetID="10" presetClass="entr" presetSubtype="0" fill="hold" grpId="0" nodeType="withEffect">
                                      <p:stCondLst>
                                        <p:cond delay="350"/>
                                      </p:stCondLst>
                                      <p:childTnLst>
                                        <p:set>
                                          <p:cBhvr>
                                            <p:cTn id="46" dur="1" fill="hold">
                                              <p:stCondLst>
                                                <p:cond delay="0"/>
                                              </p:stCondLst>
                                            </p:cTn>
                                            <p:tgtEl>
                                              <p:spTgt spid="205"/>
                                            </p:tgtEl>
                                            <p:attrNameLst>
                                              <p:attrName>style.visibility</p:attrName>
                                            </p:attrNameLst>
                                          </p:cBhvr>
                                          <p:to>
                                            <p:strVal val="visible"/>
                                          </p:to>
                                        </p:set>
                                        <p:animEffect transition="in" filter="fade">
                                          <p:cBhvr>
                                            <p:cTn id="47" dur="500"/>
                                            <p:tgtEl>
                                              <p:spTgt spid="20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24"/>
                                            </p:tgtEl>
                                            <p:attrNameLst>
                                              <p:attrName>style.visibility</p:attrName>
                                            </p:attrNameLst>
                                          </p:cBhvr>
                                          <p:to>
                                            <p:strVal val="visible"/>
                                          </p:to>
                                        </p:set>
                                        <p:animEffect transition="in" filter="wipe(left)">
                                          <p:cBhvr>
                                            <p:cTn id="52" dur="1000"/>
                                            <p:tgtEl>
                                              <p:spTgt spid="424"/>
                                            </p:tgtEl>
                                          </p:cBhvr>
                                        </p:animEffect>
                                      </p:childTnLst>
                                    </p:cTn>
                                  </p:par>
                                  <p:par>
                                    <p:cTn id="53" presetID="10" presetClass="entr" presetSubtype="0" fill="hold" grpId="0" nodeType="withEffect">
                                      <p:stCondLst>
                                        <p:cond delay="35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left)">
                                          <p:cBhvr>
                                            <p:cTn id="60" dur="1000"/>
                                            <p:tgtEl>
                                              <p:spTgt spid="6"/>
                                            </p:tgtEl>
                                          </p:cBhvr>
                                        </p:animEffect>
                                      </p:childTnLst>
                                    </p:cTn>
                                  </p:par>
                                  <p:par>
                                    <p:cTn id="61" presetID="10" presetClass="entr" presetSubtype="0" fill="hold" grpId="0" nodeType="withEffect">
                                      <p:stCondLst>
                                        <p:cond delay="350"/>
                                      </p:stCondLst>
                                      <p:childTnLst>
                                        <p:set>
                                          <p:cBhvr>
                                            <p:cTn id="62" dur="1" fill="hold">
                                              <p:stCondLst>
                                                <p:cond delay="0"/>
                                              </p:stCondLst>
                                            </p:cTn>
                                            <p:tgtEl>
                                              <p:spTgt spid="206"/>
                                            </p:tgtEl>
                                            <p:attrNameLst>
                                              <p:attrName>style.visibility</p:attrName>
                                            </p:attrNameLst>
                                          </p:cBhvr>
                                          <p:to>
                                            <p:strVal val="visible"/>
                                          </p:to>
                                        </p:set>
                                        <p:animEffect transition="in" filter="fade">
                                          <p:cBhvr>
                                            <p:cTn id="63"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3" grpId="0"/>
          <p:bldP spid="204" grpId="0"/>
          <p:bldP spid="205" grpId="0"/>
          <p:bldP spid="8" grpId="0"/>
          <p:bldP spid="206"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C0F7E-9372-463C-A216-9CAF84A300B1}"/>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altLang="en-US" sz="3600">
                <a:solidFill>
                  <a:srgbClr val="391C66"/>
                </a:solidFill>
                <a:latin typeface="Aptos Display" panose="020B0004020202020204" pitchFamily="34" charset="0"/>
                <a:ea typeface="ヒラギノ角ゴ Pro W3"/>
              </a:rPr>
              <a:t>The cost of raising a child</a:t>
            </a:r>
            <a:endParaRPr lang="en-GB" altLang="en-US" sz="3600" dirty="0">
              <a:solidFill>
                <a:srgbClr val="391C66"/>
              </a:solidFill>
              <a:latin typeface="Aptos Display" panose="020B0004020202020204" pitchFamily="34" charset="0"/>
              <a:ea typeface="ヒラギノ角ゴ Pro W3"/>
            </a:endParaRPr>
          </a:p>
        </p:txBody>
      </p:sp>
      <p:sp>
        <p:nvSpPr>
          <p:cNvPr id="92" name="Rectangle 91">
            <a:extLst>
              <a:ext uri="{FF2B5EF4-FFF2-40B4-BE49-F238E27FC236}">
                <a16:creationId xmlns:a16="http://schemas.microsoft.com/office/drawing/2014/main" id="{5BD33AC9-8FD4-4699-B044-6EFC63368AAB}"/>
              </a:ext>
            </a:extLst>
          </p:cNvPr>
          <p:cNvSpPr/>
          <p:nvPr/>
        </p:nvSpPr>
        <p:spPr>
          <a:xfrm>
            <a:off x="3252605" y="2176899"/>
            <a:ext cx="6277413" cy="953155"/>
          </a:xfrm>
          <a:prstGeom prst="rect">
            <a:avLst/>
          </a:prstGeom>
          <a:solidFill>
            <a:srgbClr val="F249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93" name="Rectangle 92">
            <a:extLst>
              <a:ext uri="{FF2B5EF4-FFF2-40B4-BE49-F238E27FC236}">
                <a16:creationId xmlns:a16="http://schemas.microsoft.com/office/drawing/2014/main" id="{82CDA29E-DC5C-4609-BDC2-EBCBCFDA9597}"/>
              </a:ext>
            </a:extLst>
          </p:cNvPr>
          <p:cNvSpPr/>
          <p:nvPr/>
        </p:nvSpPr>
        <p:spPr>
          <a:xfrm>
            <a:off x="3252605" y="3388190"/>
            <a:ext cx="6277413" cy="953155"/>
          </a:xfrm>
          <a:prstGeom prst="rect">
            <a:avLst/>
          </a:prstGeom>
          <a:solidFill>
            <a:srgbClr val="0094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94" name="Rectangle 93">
            <a:extLst>
              <a:ext uri="{FF2B5EF4-FFF2-40B4-BE49-F238E27FC236}">
                <a16:creationId xmlns:a16="http://schemas.microsoft.com/office/drawing/2014/main" id="{EE92F7D3-F5B7-45E3-83F1-12524BBE5620}"/>
              </a:ext>
            </a:extLst>
          </p:cNvPr>
          <p:cNvSpPr/>
          <p:nvPr/>
        </p:nvSpPr>
        <p:spPr>
          <a:xfrm>
            <a:off x="4096824" y="2081598"/>
            <a:ext cx="5337664" cy="953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grpSp>
        <p:nvGrpSpPr>
          <p:cNvPr id="95" name="Group 94">
            <a:extLst>
              <a:ext uri="{FF2B5EF4-FFF2-40B4-BE49-F238E27FC236}">
                <a16:creationId xmlns:a16="http://schemas.microsoft.com/office/drawing/2014/main" id="{8E180A07-6A15-4EC8-9E32-593768A43F9D}"/>
              </a:ext>
            </a:extLst>
          </p:cNvPr>
          <p:cNvGrpSpPr/>
          <p:nvPr/>
        </p:nvGrpSpPr>
        <p:grpSpPr>
          <a:xfrm>
            <a:off x="3143672" y="2081598"/>
            <a:ext cx="1158394" cy="953155"/>
            <a:chOff x="3925455" y="1191491"/>
            <a:chExt cx="1178646" cy="969818"/>
          </a:xfrm>
        </p:grpSpPr>
        <p:sp>
          <p:nvSpPr>
            <p:cNvPr id="96" name="Rectangle 95">
              <a:extLst>
                <a:ext uri="{FF2B5EF4-FFF2-40B4-BE49-F238E27FC236}">
                  <a16:creationId xmlns:a16="http://schemas.microsoft.com/office/drawing/2014/main" id="{19A3D5F0-7AD3-48A0-8EB7-E3882A7FF7CF}"/>
                </a:ext>
              </a:extLst>
            </p:cNvPr>
            <p:cNvSpPr/>
            <p:nvPr/>
          </p:nvSpPr>
          <p:spPr>
            <a:xfrm>
              <a:off x="3925455" y="1191491"/>
              <a:ext cx="969818" cy="969818"/>
            </a:xfrm>
            <a:prstGeom prst="rect">
              <a:avLst/>
            </a:prstGeom>
            <a:solidFill>
              <a:srgbClr val="F249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effectLst>
                  <a:outerShdw blurRad="38100" dist="38100" dir="2700000" algn="tl">
                    <a:srgbClr val="000000">
                      <a:alpha val="43137"/>
                    </a:srgbClr>
                  </a:outerShdw>
                </a:effectLst>
              </a:endParaRPr>
            </a:p>
          </p:txBody>
        </p:sp>
        <p:sp>
          <p:nvSpPr>
            <p:cNvPr id="97" name="Isosceles Triangle 96">
              <a:extLst>
                <a:ext uri="{FF2B5EF4-FFF2-40B4-BE49-F238E27FC236}">
                  <a16:creationId xmlns:a16="http://schemas.microsoft.com/office/drawing/2014/main" id="{B2216F2A-51F1-4306-A036-8B3B31FDCD4A}"/>
                </a:ext>
              </a:extLst>
            </p:cNvPr>
            <p:cNvSpPr/>
            <p:nvPr/>
          </p:nvSpPr>
          <p:spPr>
            <a:xfrm rot="5400000">
              <a:off x="4803124" y="1537059"/>
              <a:ext cx="323272" cy="278683"/>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grpSp>
      <p:sp>
        <p:nvSpPr>
          <p:cNvPr id="98" name="Rectangle 97">
            <a:extLst>
              <a:ext uri="{FF2B5EF4-FFF2-40B4-BE49-F238E27FC236}">
                <a16:creationId xmlns:a16="http://schemas.microsoft.com/office/drawing/2014/main" id="{9BAD22CE-149F-425E-A18B-4099F4B8FE84}"/>
              </a:ext>
            </a:extLst>
          </p:cNvPr>
          <p:cNvSpPr/>
          <p:nvPr/>
        </p:nvSpPr>
        <p:spPr>
          <a:xfrm>
            <a:off x="4096824" y="3292813"/>
            <a:ext cx="5337664" cy="953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grpSp>
        <p:nvGrpSpPr>
          <p:cNvPr id="99" name="Group 98">
            <a:extLst>
              <a:ext uri="{FF2B5EF4-FFF2-40B4-BE49-F238E27FC236}">
                <a16:creationId xmlns:a16="http://schemas.microsoft.com/office/drawing/2014/main" id="{E9BDC08E-3A63-4A30-B367-8AD80E0E436C}"/>
              </a:ext>
            </a:extLst>
          </p:cNvPr>
          <p:cNvGrpSpPr/>
          <p:nvPr/>
        </p:nvGrpSpPr>
        <p:grpSpPr>
          <a:xfrm>
            <a:off x="3143672" y="3292813"/>
            <a:ext cx="1158394" cy="953155"/>
            <a:chOff x="3925455" y="1191491"/>
            <a:chExt cx="1178646" cy="969818"/>
          </a:xfrm>
        </p:grpSpPr>
        <p:sp>
          <p:nvSpPr>
            <p:cNvPr id="100" name="Rectangle 99">
              <a:extLst>
                <a:ext uri="{FF2B5EF4-FFF2-40B4-BE49-F238E27FC236}">
                  <a16:creationId xmlns:a16="http://schemas.microsoft.com/office/drawing/2014/main" id="{7D496087-4C91-4352-9977-D09B56E8FAFA}"/>
                </a:ext>
              </a:extLst>
            </p:cNvPr>
            <p:cNvSpPr/>
            <p:nvPr/>
          </p:nvSpPr>
          <p:spPr>
            <a:xfrm>
              <a:off x="3925455" y="1191491"/>
              <a:ext cx="969818" cy="969818"/>
            </a:xfrm>
            <a:prstGeom prst="rect">
              <a:avLst/>
            </a:prstGeom>
            <a:solidFill>
              <a:srgbClr val="0094C8"/>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effectLst>
                  <a:outerShdw blurRad="38100" dist="38100" dir="2700000" algn="tl">
                    <a:srgbClr val="000000">
                      <a:alpha val="43137"/>
                    </a:srgbClr>
                  </a:outerShdw>
                </a:effectLst>
              </a:endParaRPr>
            </a:p>
          </p:txBody>
        </p:sp>
        <p:sp>
          <p:nvSpPr>
            <p:cNvPr id="101" name="Isosceles Triangle 100">
              <a:extLst>
                <a:ext uri="{FF2B5EF4-FFF2-40B4-BE49-F238E27FC236}">
                  <a16:creationId xmlns:a16="http://schemas.microsoft.com/office/drawing/2014/main" id="{228A2E45-D4B6-483D-9E55-5878E0BC5F99}"/>
                </a:ext>
              </a:extLst>
            </p:cNvPr>
            <p:cNvSpPr/>
            <p:nvPr/>
          </p:nvSpPr>
          <p:spPr>
            <a:xfrm rot="5400000">
              <a:off x="4803124" y="1537059"/>
              <a:ext cx="323272" cy="278683"/>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grpSp>
      <p:sp>
        <p:nvSpPr>
          <p:cNvPr id="102" name="TextBox 25">
            <a:extLst>
              <a:ext uri="{FF2B5EF4-FFF2-40B4-BE49-F238E27FC236}">
                <a16:creationId xmlns:a16="http://schemas.microsoft.com/office/drawing/2014/main" id="{7B736D83-B552-4DFA-AA7F-8E0EB1A63E38}"/>
              </a:ext>
            </a:extLst>
          </p:cNvPr>
          <p:cNvSpPr txBox="1"/>
          <p:nvPr/>
        </p:nvSpPr>
        <p:spPr>
          <a:xfrm>
            <a:off x="4415200" y="2004601"/>
            <a:ext cx="2886621" cy="461665"/>
          </a:xfrm>
          <a:prstGeom prst="rect">
            <a:avLst/>
          </a:prstGeom>
          <a:noFill/>
        </p:spPr>
        <p:txBody>
          <a:bodyPr wrap="square" l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latin typeface="Aptos" panose="020B0004020202020204" pitchFamily="34" charset="0"/>
              </a:rPr>
              <a:t>Under 5</a:t>
            </a:r>
          </a:p>
        </p:txBody>
      </p:sp>
      <p:sp>
        <p:nvSpPr>
          <p:cNvPr id="103" name="TextBox 29">
            <a:extLst>
              <a:ext uri="{FF2B5EF4-FFF2-40B4-BE49-F238E27FC236}">
                <a16:creationId xmlns:a16="http://schemas.microsoft.com/office/drawing/2014/main" id="{2C40AF80-E987-45FB-8A0A-914DBAD23D06}"/>
              </a:ext>
            </a:extLst>
          </p:cNvPr>
          <p:cNvSpPr txBox="1"/>
          <p:nvPr/>
        </p:nvSpPr>
        <p:spPr>
          <a:xfrm>
            <a:off x="4415200" y="3221968"/>
            <a:ext cx="2886621" cy="461665"/>
          </a:xfrm>
          <a:prstGeom prst="rect">
            <a:avLst/>
          </a:prstGeom>
          <a:noFill/>
        </p:spPr>
        <p:txBody>
          <a:bodyPr wrap="square" l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latin typeface="Aptos" panose="020B0004020202020204" pitchFamily="34" charset="0"/>
              </a:rPr>
              <a:t>School age</a:t>
            </a:r>
          </a:p>
        </p:txBody>
      </p:sp>
      <p:grpSp>
        <p:nvGrpSpPr>
          <p:cNvPr id="104" name="Group 103">
            <a:extLst>
              <a:ext uri="{FF2B5EF4-FFF2-40B4-BE49-F238E27FC236}">
                <a16:creationId xmlns:a16="http://schemas.microsoft.com/office/drawing/2014/main" id="{57F9F8EF-E9EB-4A7E-9066-F3AA3A8F11A5}"/>
              </a:ext>
            </a:extLst>
          </p:cNvPr>
          <p:cNvGrpSpPr/>
          <p:nvPr/>
        </p:nvGrpSpPr>
        <p:grpSpPr>
          <a:xfrm>
            <a:off x="4302068" y="2430162"/>
            <a:ext cx="1642991" cy="523220"/>
            <a:chOff x="2482756" y="1738048"/>
            <a:chExt cx="1642991" cy="523220"/>
          </a:xfrm>
        </p:grpSpPr>
        <p:grpSp>
          <p:nvGrpSpPr>
            <p:cNvPr id="105" name="Group 104">
              <a:extLst>
                <a:ext uri="{FF2B5EF4-FFF2-40B4-BE49-F238E27FC236}">
                  <a16:creationId xmlns:a16="http://schemas.microsoft.com/office/drawing/2014/main" id="{1C8CBAEF-C699-47F0-955B-1F8497638654}"/>
                </a:ext>
              </a:extLst>
            </p:cNvPr>
            <p:cNvGrpSpPr/>
            <p:nvPr/>
          </p:nvGrpSpPr>
          <p:grpSpPr>
            <a:xfrm>
              <a:off x="2482756" y="1784157"/>
              <a:ext cx="451014" cy="451014"/>
              <a:chOff x="3042549" y="1747319"/>
              <a:chExt cx="451014" cy="451014"/>
            </a:xfrm>
          </p:grpSpPr>
          <p:pic>
            <p:nvPicPr>
              <p:cNvPr id="107" name="Graphic 47" descr="Crib with solid fill">
                <a:extLst>
                  <a:ext uri="{FF2B5EF4-FFF2-40B4-BE49-F238E27FC236}">
                    <a16:creationId xmlns:a16="http://schemas.microsoft.com/office/drawing/2014/main" id="{51CD4F5C-11E2-4885-B74E-F5CEB9D7C463}"/>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109604" y="1798134"/>
                <a:ext cx="316904" cy="316904"/>
              </a:xfrm>
              <a:prstGeom prst="rect">
                <a:avLst/>
              </a:prstGeom>
            </p:spPr>
          </p:pic>
          <p:sp>
            <p:nvSpPr>
              <p:cNvPr id="108" name="Oval 107">
                <a:extLst>
                  <a:ext uri="{FF2B5EF4-FFF2-40B4-BE49-F238E27FC236}">
                    <a16:creationId xmlns:a16="http://schemas.microsoft.com/office/drawing/2014/main" id="{5BD90F19-69C6-4E4F-A91C-5F07A55615F7}"/>
                  </a:ext>
                </a:extLst>
              </p:cNvPr>
              <p:cNvSpPr/>
              <p:nvPr/>
            </p:nvSpPr>
            <p:spPr bwMode="auto">
              <a:xfrm>
                <a:off x="3042549" y="1747319"/>
                <a:ext cx="451014" cy="451014"/>
              </a:xfrm>
              <a:prstGeom prst="ellipse">
                <a:avLst/>
              </a:prstGeom>
              <a:noFill/>
              <a:ln>
                <a:solidFill>
                  <a:srgbClr val="9875A7"/>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200" b="1" kern="0" dirty="0" err="1">
                  <a:solidFill>
                    <a:srgbClr val="FFFFFF"/>
                  </a:solidFill>
                  <a:latin typeface="Arial"/>
                </a:endParaRPr>
              </a:p>
            </p:txBody>
          </p:sp>
        </p:grpSp>
        <p:sp>
          <p:nvSpPr>
            <p:cNvPr id="106" name="TextBox 105">
              <a:extLst>
                <a:ext uri="{FF2B5EF4-FFF2-40B4-BE49-F238E27FC236}">
                  <a16:creationId xmlns:a16="http://schemas.microsoft.com/office/drawing/2014/main" id="{47AEA601-0873-4B2C-B0EE-501F819AEB21}"/>
                </a:ext>
              </a:extLst>
            </p:cNvPr>
            <p:cNvSpPr txBox="1"/>
            <p:nvPr/>
          </p:nvSpPr>
          <p:spPr>
            <a:xfrm>
              <a:off x="2732152" y="1738048"/>
              <a:ext cx="1393595" cy="523220"/>
            </a:xfrm>
            <a:prstGeom prst="rect">
              <a:avLst/>
            </a:prstGeom>
            <a:noFill/>
          </p:spPr>
          <p:txBody>
            <a:bodyPr wrap="square" rtlCol="0">
              <a:spAutoFit/>
            </a:bodyPr>
            <a:lstStyle/>
            <a:p>
              <a:pPr algn="ctr"/>
              <a:r>
                <a:rPr lang="en-GB" sz="1400" dirty="0">
                  <a:latin typeface="Aptos" panose="020B0004020202020204" pitchFamily="34" charset="0"/>
                </a:rPr>
                <a:t>Home adaptations</a:t>
              </a:r>
            </a:p>
          </p:txBody>
        </p:sp>
      </p:grpSp>
      <p:grpSp>
        <p:nvGrpSpPr>
          <p:cNvPr id="109" name="Group 108">
            <a:extLst>
              <a:ext uri="{FF2B5EF4-FFF2-40B4-BE49-F238E27FC236}">
                <a16:creationId xmlns:a16="http://schemas.microsoft.com/office/drawing/2014/main" id="{A4FACB7A-E82E-4EA3-A2EE-969FEC7F870D}"/>
              </a:ext>
            </a:extLst>
          </p:cNvPr>
          <p:cNvGrpSpPr/>
          <p:nvPr/>
        </p:nvGrpSpPr>
        <p:grpSpPr>
          <a:xfrm>
            <a:off x="5865299" y="2466265"/>
            <a:ext cx="1481479" cy="451014"/>
            <a:chOff x="4045987" y="1774151"/>
            <a:chExt cx="1481479" cy="451014"/>
          </a:xfrm>
        </p:grpSpPr>
        <p:pic>
          <p:nvPicPr>
            <p:cNvPr id="110" name="Graphic 47" descr="Man with baby with solid fill">
              <a:extLst>
                <a:ext uri="{FF2B5EF4-FFF2-40B4-BE49-F238E27FC236}">
                  <a16:creationId xmlns:a16="http://schemas.microsoft.com/office/drawing/2014/main" id="{E8C9A92A-E005-4E88-B390-CB2426577996}"/>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113042" y="1824966"/>
              <a:ext cx="316904" cy="316904"/>
            </a:xfrm>
            <a:prstGeom prst="rect">
              <a:avLst/>
            </a:prstGeom>
          </p:spPr>
        </p:pic>
        <p:sp>
          <p:nvSpPr>
            <p:cNvPr id="111" name="Oval 110">
              <a:extLst>
                <a:ext uri="{FF2B5EF4-FFF2-40B4-BE49-F238E27FC236}">
                  <a16:creationId xmlns:a16="http://schemas.microsoft.com/office/drawing/2014/main" id="{AEB8D479-B34A-4387-929A-13B8910DA433}"/>
                </a:ext>
              </a:extLst>
            </p:cNvPr>
            <p:cNvSpPr/>
            <p:nvPr/>
          </p:nvSpPr>
          <p:spPr bwMode="auto">
            <a:xfrm>
              <a:off x="4045987" y="1774151"/>
              <a:ext cx="451014" cy="451014"/>
            </a:xfrm>
            <a:prstGeom prst="ellipse">
              <a:avLst/>
            </a:prstGeom>
            <a:noFill/>
            <a:ln>
              <a:solidFill>
                <a:srgbClr val="9875A7"/>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200" b="1" kern="0" dirty="0" err="1">
                <a:solidFill>
                  <a:srgbClr val="FFFFFF"/>
                </a:solidFill>
                <a:latin typeface="Arial"/>
              </a:endParaRPr>
            </a:p>
          </p:txBody>
        </p:sp>
        <p:sp>
          <p:nvSpPr>
            <p:cNvPr id="112" name="TextBox 111">
              <a:extLst>
                <a:ext uri="{FF2B5EF4-FFF2-40B4-BE49-F238E27FC236}">
                  <a16:creationId xmlns:a16="http://schemas.microsoft.com/office/drawing/2014/main" id="{703023DD-9396-45D2-A3DB-1660BCBA230F}"/>
                </a:ext>
              </a:extLst>
            </p:cNvPr>
            <p:cNvSpPr txBox="1"/>
            <p:nvPr/>
          </p:nvSpPr>
          <p:spPr>
            <a:xfrm>
              <a:off x="4404626" y="1831477"/>
              <a:ext cx="1122840" cy="307777"/>
            </a:xfrm>
            <a:prstGeom prst="rect">
              <a:avLst/>
            </a:prstGeom>
            <a:noFill/>
          </p:spPr>
          <p:txBody>
            <a:bodyPr wrap="square" rtlCol="0">
              <a:spAutoFit/>
            </a:bodyPr>
            <a:lstStyle/>
            <a:p>
              <a:pPr algn="ctr"/>
              <a:r>
                <a:rPr lang="en-GB" sz="1400" dirty="0">
                  <a:latin typeface="Aptos" panose="020B0004020202020204" pitchFamily="34" charset="0"/>
                </a:rPr>
                <a:t>Childcare</a:t>
              </a:r>
            </a:p>
          </p:txBody>
        </p:sp>
      </p:grpSp>
      <p:grpSp>
        <p:nvGrpSpPr>
          <p:cNvPr id="113" name="Group 112">
            <a:extLst>
              <a:ext uri="{FF2B5EF4-FFF2-40B4-BE49-F238E27FC236}">
                <a16:creationId xmlns:a16="http://schemas.microsoft.com/office/drawing/2014/main" id="{CFE63904-F0BB-4592-B9FF-98250B9BA393}"/>
              </a:ext>
            </a:extLst>
          </p:cNvPr>
          <p:cNvGrpSpPr/>
          <p:nvPr/>
        </p:nvGrpSpPr>
        <p:grpSpPr>
          <a:xfrm>
            <a:off x="7428529" y="2472776"/>
            <a:ext cx="1451244" cy="451014"/>
            <a:chOff x="5609218" y="1780662"/>
            <a:chExt cx="1451244" cy="451014"/>
          </a:xfrm>
        </p:grpSpPr>
        <p:grpSp>
          <p:nvGrpSpPr>
            <p:cNvPr id="114" name="Group 113">
              <a:extLst>
                <a:ext uri="{FF2B5EF4-FFF2-40B4-BE49-F238E27FC236}">
                  <a16:creationId xmlns:a16="http://schemas.microsoft.com/office/drawing/2014/main" id="{F09A2332-33C9-4E98-A483-2B2D9290F272}"/>
                </a:ext>
              </a:extLst>
            </p:cNvPr>
            <p:cNvGrpSpPr/>
            <p:nvPr/>
          </p:nvGrpSpPr>
          <p:grpSpPr>
            <a:xfrm>
              <a:off x="5609218" y="1780662"/>
              <a:ext cx="451014" cy="451014"/>
              <a:chOff x="3042549" y="1747319"/>
              <a:chExt cx="451014" cy="451014"/>
            </a:xfrm>
          </p:grpSpPr>
          <p:pic>
            <p:nvPicPr>
              <p:cNvPr id="116" name="Graphic 47" descr="Long sleeve shirt with solid fill">
                <a:extLst>
                  <a:ext uri="{FF2B5EF4-FFF2-40B4-BE49-F238E27FC236}">
                    <a16:creationId xmlns:a16="http://schemas.microsoft.com/office/drawing/2014/main" id="{2B18996A-B529-4B7B-9095-6E7F192B0BA5}"/>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109604" y="1798134"/>
                <a:ext cx="316904" cy="316904"/>
              </a:xfrm>
              <a:prstGeom prst="rect">
                <a:avLst/>
              </a:prstGeom>
            </p:spPr>
          </p:pic>
          <p:sp>
            <p:nvSpPr>
              <p:cNvPr id="117" name="Oval 116">
                <a:extLst>
                  <a:ext uri="{FF2B5EF4-FFF2-40B4-BE49-F238E27FC236}">
                    <a16:creationId xmlns:a16="http://schemas.microsoft.com/office/drawing/2014/main" id="{B890D5ED-88B7-4C02-98E3-F1810F9CECB1}"/>
                  </a:ext>
                </a:extLst>
              </p:cNvPr>
              <p:cNvSpPr/>
              <p:nvPr/>
            </p:nvSpPr>
            <p:spPr bwMode="auto">
              <a:xfrm>
                <a:off x="3042549" y="1747319"/>
                <a:ext cx="451014" cy="451014"/>
              </a:xfrm>
              <a:prstGeom prst="ellipse">
                <a:avLst/>
              </a:prstGeom>
              <a:noFill/>
              <a:ln>
                <a:solidFill>
                  <a:srgbClr val="9875A7"/>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200" b="1" kern="0" dirty="0" err="1">
                  <a:solidFill>
                    <a:srgbClr val="FFFFFF"/>
                  </a:solidFill>
                  <a:latin typeface="Arial"/>
                </a:endParaRPr>
              </a:p>
            </p:txBody>
          </p:sp>
        </p:grpSp>
        <p:sp>
          <p:nvSpPr>
            <p:cNvPr id="115" name="TextBox 114">
              <a:extLst>
                <a:ext uri="{FF2B5EF4-FFF2-40B4-BE49-F238E27FC236}">
                  <a16:creationId xmlns:a16="http://schemas.microsoft.com/office/drawing/2014/main" id="{DD91A641-E9A8-4399-AA90-F8AC8236D82B}"/>
                </a:ext>
              </a:extLst>
            </p:cNvPr>
            <p:cNvSpPr txBox="1"/>
            <p:nvPr/>
          </p:nvSpPr>
          <p:spPr>
            <a:xfrm>
              <a:off x="5855503" y="1836040"/>
              <a:ext cx="1204959" cy="307777"/>
            </a:xfrm>
            <a:prstGeom prst="rect">
              <a:avLst/>
            </a:prstGeom>
            <a:noFill/>
          </p:spPr>
          <p:txBody>
            <a:bodyPr wrap="square" rtlCol="0">
              <a:spAutoFit/>
            </a:bodyPr>
            <a:lstStyle/>
            <a:p>
              <a:pPr algn="ctr"/>
              <a:r>
                <a:rPr lang="en-GB" sz="1400" dirty="0">
                  <a:latin typeface="Aptos" panose="020B0004020202020204" pitchFamily="34" charset="0"/>
                </a:rPr>
                <a:t>Clothing</a:t>
              </a:r>
            </a:p>
          </p:txBody>
        </p:sp>
      </p:grpSp>
      <p:grpSp>
        <p:nvGrpSpPr>
          <p:cNvPr id="118" name="Group 117">
            <a:extLst>
              <a:ext uri="{FF2B5EF4-FFF2-40B4-BE49-F238E27FC236}">
                <a16:creationId xmlns:a16="http://schemas.microsoft.com/office/drawing/2014/main" id="{20D88CCE-4B99-4F4A-8D42-17928F1FF14D}"/>
              </a:ext>
            </a:extLst>
          </p:cNvPr>
          <p:cNvGrpSpPr/>
          <p:nvPr/>
        </p:nvGrpSpPr>
        <p:grpSpPr>
          <a:xfrm>
            <a:off x="4314981" y="3652423"/>
            <a:ext cx="1450293" cy="523220"/>
            <a:chOff x="2495669" y="2960309"/>
            <a:chExt cx="1450293" cy="523220"/>
          </a:xfrm>
        </p:grpSpPr>
        <p:grpSp>
          <p:nvGrpSpPr>
            <p:cNvPr id="119" name="Group 118">
              <a:extLst>
                <a:ext uri="{FF2B5EF4-FFF2-40B4-BE49-F238E27FC236}">
                  <a16:creationId xmlns:a16="http://schemas.microsoft.com/office/drawing/2014/main" id="{16EDBE0D-41EE-45A8-8E63-B216C5232657}"/>
                </a:ext>
              </a:extLst>
            </p:cNvPr>
            <p:cNvGrpSpPr/>
            <p:nvPr/>
          </p:nvGrpSpPr>
          <p:grpSpPr>
            <a:xfrm>
              <a:off x="2495669" y="3003867"/>
              <a:ext cx="451014" cy="451014"/>
              <a:chOff x="3042549" y="1747319"/>
              <a:chExt cx="451014" cy="451014"/>
            </a:xfrm>
          </p:grpSpPr>
          <p:pic>
            <p:nvPicPr>
              <p:cNvPr id="121" name="Graphic 47" descr="Soccer with solid fill">
                <a:extLst>
                  <a:ext uri="{FF2B5EF4-FFF2-40B4-BE49-F238E27FC236}">
                    <a16:creationId xmlns:a16="http://schemas.microsoft.com/office/drawing/2014/main" id="{354267B4-22E7-44A0-9AC7-EC26712F24F8}"/>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3109604" y="1798134"/>
                <a:ext cx="316904" cy="316904"/>
              </a:xfrm>
              <a:prstGeom prst="rect">
                <a:avLst/>
              </a:prstGeom>
            </p:spPr>
          </p:pic>
          <p:sp>
            <p:nvSpPr>
              <p:cNvPr id="122" name="Oval 121">
                <a:extLst>
                  <a:ext uri="{FF2B5EF4-FFF2-40B4-BE49-F238E27FC236}">
                    <a16:creationId xmlns:a16="http://schemas.microsoft.com/office/drawing/2014/main" id="{32EF9722-8476-4D0A-A3F5-2D4B85CC24A2}"/>
                  </a:ext>
                </a:extLst>
              </p:cNvPr>
              <p:cNvSpPr/>
              <p:nvPr/>
            </p:nvSpPr>
            <p:spPr bwMode="auto">
              <a:xfrm>
                <a:off x="3042549" y="1747319"/>
                <a:ext cx="451014" cy="451014"/>
              </a:xfrm>
              <a:prstGeom prst="ellipse">
                <a:avLst/>
              </a:prstGeom>
              <a:noFill/>
              <a:ln>
                <a:solidFill>
                  <a:srgbClr val="0094C8"/>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200" b="1" kern="0" dirty="0" err="1">
                  <a:solidFill>
                    <a:srgbClr val="FFFFFF"/>
                  </a:solidFill>
                  <a:latin typeface="Arial"/>
                </a:endParaRPr>
              </a:p>
            </p:txBody>
          </p:sp>
        </p:grpSp>
        <p:sp>
          <p:nvSpPr>
            <p:cNvPr id="120" name="TextBox 119">
              <a:extLst>
                <a:ext uri="{FF2B5EF4-FFF2-40B4-BE49-F238E27FC236}">
                  <a16:creationId xmlns:a16="http://schemas.microsoft.com/office/drawing/2014/main" id="{8E40C255-E751-4585-B1FC-57FE2FE86656}"/>
                </a:ext>
              </a:extLst>
            </p:cNvPr>
            <p:cNvSpPr txBox="1"/>
            <p:nvPr/>
          </p:nvSpPr>
          <p:spPr>
            <a:xfrm>
              <a:off x="2778722" y="2960309"/>
              <a:ext cx="1167240" cy="523220"/>
            </a:xfrm>
            <a:prstGeom prst="rect">
              <a:avLst/>
            </a:prstGeom>
            <a:noFill/>
          </p:spPr>
          <p:txBody>
            <a:bodyPr wrap="square" rtlCol="0">
              <a:spAutoFit/>
            </a:bodyPr>
            <a:lstStyle/>
            <a:p>
              <a:pPr algn="ctr"/>
              <a:r>
                <a:rPr lang="en-GB" sz="1400" dirty="0">
                  <a:latin typeface="Aptos" panose="020B0004020202020204" pitchFamily="34" charset="0"/>
                </a:rPr>
                <a:t>School</a:t>
              </a:r>
            </a:p>
            <a:p>
              <a:pPr algn="ctr"/>
              <a:r>
                <a:rPr lang="en-GB" sz="1400" dirty="0">
                  <a:latin typeface="Aptos" panose="020B0004020202020204" pitchFamily="34" charset="0"/>
                </a:rPr>
                <a:t> activities</a:t>
              </a:r>
            </a:p>
          </p:txBody>
        </p:sp>
      </p:grpSp>
      <p:grpSp>
        <p:nvGrpSpPr>
          <p:cNvPr id="123" name="Group 122">
            <a:extLst>
              <a:ext uri="{FF2B5EF4-FFF2-40B4-BE49-F238E27FC236}">
                <a16:creationId xmlns:a16="http://schemas.microsoft.com/office/drawing/2014/main" id="{C4C2ADFE-D9C2-4A8B-BD28-BF4A63F39145}"/>
              </a:ext>
            </a:extLst>
          </p:cNvPr>
          <p:cNvGrpSpPr/>
          <p:nvPr/>
        </p:nvGrpSpPr>
        <p:grpSpPr>
          <a:xfrm>
            <a:off x="5878211" y="3685975"/>
            <a:ext cx="1421968" cy="451014"/>
            <a:chOff x="4058900" y="2993861"/>
            <a:chExt cx="1421968" cy="451014"/>
          </a:xfrm>
        </p:grpSpPr>
        <p:grpSp>
          <p:nvGrpSpPr>
            <p:cNvPr id="124" name="Group 123">
              <a:extLst>
                <a:ext uri="{FF2B5EF4-FFF2-40B4-BE49-F238E27FC236}">
                  <a16:creationId xmlns:a16="http://schemas.microsoft.com/office/drawing/2014/main" id="{0CCD079E-5256-4647-B298-4DE3D0575E5E}"/>
                </a:ext>
              </a:extLst>
            </p:cNvPr>
            <p:cNvGrpSpPr/>
            <p:nvPr/>
          </p:nvGrpSpPr>
          <p:grpSpPr>
            <a:xfrm>
              <a:off x="4058900" y="2993861"/>
              <a:ext cx="451014" cy="451014"/>
              <a:chOff x="3042549" y="1747319"/>
              <a:chExt cx="451014" cy="451014"/>
            </a:xfrm>
          </p:grpSpPr>
          <p:pic>
            <p:nvPicPr>
              <p:cNvPr id="126" name="Graphic 47" descr="Swimming with solid fill">
                <a:extLst>
                  <a:ext uri="{FF2B5EF4-FFF2-40B4-BE49-F238E27FC236}">
                    <a16:creationId xmlns:a16="http://schemas.microsoft.com/office/drawing/2014/main" id="{92C92550-6D67-442F-86EC-850FD9EAA9A6}"/>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3109604" y="1798134"/>
                <a:ext cx="316904" cy="316904"/>
              </a:xfrm>
              <a:prstGeom prst="rect">
                <a:avLst/>
              </a:prstGeom>
            </p:spPr>
          </p:pic>
          <p:sp>
            <p:nvSpPr>
              <p:cNvPr id="127" name="Oval 126">
                <a:extLst>
                  <a:ext uri="{FF2B5EF4-FFF2-40B4-BE49-F238E27FC236}">
                    <a16:creationId xmlns:a16="http://schemas.microsoft.com/office/drawing/2014/main" id="{0005E1FD-A8B5-4EE7-A5F9-E9FB76EE8BD9}"/>
                  </a:ext>
                </a:extLst>
              </p:cNvPr>
              <p:cNvSpPr/>
              <p:nvPr/>
            </p:nvSpPr>
            <p:spPr bwMode="auto">
              <a:xfrm>
                <a:off x="3042549" y="1747319"/>
                <a:ext cx="451014" cy="451014"/>
              </a:xfrm>
              <a:prstGeom prst="ellipse">
                <a:avLst/>
              </a:prstGeom>
              <a:noFill/>
              <a:ln>
                <a:solidFill>
                  <a:srgbClr val="0094C8"/>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200" b="1" kern="0" dirty="0" err="1">
                  <a:solidFill>
                    <a:srgbClr val="FFFFFF"/>
                  </a:solidFill>
                  <a:latin typeface="Arial"/>
                </a:endParaRPr>
              </a:p>
            </p:txBody>
          </p:sp>
        </p:grpSp>
        <p:sp>
          <p:nvSpPr>
            <p:cNvPr id="125" name="TextBox 124">
              <a:extLst>
                <a:ext uri="{FF2B5EF4-FFF2-40B4-BE49-F238E27FC236}">
                  <a16:creationId xmlns:a16="http://schemas.microsoft.com/office/drawing/2014/main" id="{87C879B1-7C47-436F-BD74-5E77416C7947}"/>
                </a:ext>
              </a:extLst>
            </p:cNvPr>
            <p:cNvSpPr txBox="1"/>
            <p:nvPr/>
          </p:nvSpPr>
          <p:spPr>
            <a:xfrm>
              <a:off x="4527715" y="3062386"/>
              <a:ext cx="953153" cy="307777"/>
            </a:xfrm>
            <a:prstGeom prst="rect">
              <a:avLst/>
            </a:prstGeom>
            <a:noFill/>
          </p:spPr>
          <p:txBody>
            <a:bodyPr wrap="square" rtlCol="0">
              <a:spAutoFit/>
            </a:bodyPr>
            <a:lstStyle/>
            <a:p>
              <a:pPr algn="ctr"/>
              <a:r>
                <a:rPr lang="en-GB" sz="1400" dirty="0">
                  <a:latin typeface="Aptos" panose="020B0004020202020204" pitchFamily="34" charset="0"/>
                </a:rPr>
                <a:t>Hobbies</a:t>
              </a:r>
            </a:p>
          </p:txBody>
        </p:sp>
      </p:grpSp>
      <p:grpSp>
        <p:nvGrpSpPr>
          <p:cNvPr id="128" name="Group 127">
            <a:extLst>
              <a:ext uri="{FF2B5EF4-FFF2-40B4-BE49-F238E27FC236}">
                <a16:creationId xmlns:a16="http://schemas.microsoft.com/office/drawing/2014/main" id="{D97B7E32-29E0-4190-B40C-CC44165BBC1F}"/>
              </a:ext>
            </a:extLst>
          </p:cNvPr>
          <p:cNvGrpSpPr/>
          <p:nvPr/>
        </p:nvGrpSpPr>
        <p:grpSpPr>
          <a:xfrm>
            <a:off x="7441443" y="3692486"/>
            <a:ext cx="1444275" cy="451014"/>
            <a:chOff x="5622131" y="3000372"/>
            <a:chExt cx="1444275" cy="451014"/>
          </a:xfrm>
        </p:grpSpPr>
        <p:grpSp>
          <p:nvGrpSpPr>
            <p:cNvPr id="129" name="Group 128">
              <a:extLst>
                <a:ext uri="{FF2B5EF4-FFF2-40B4-BE49-F238E27FC236}">
                  <a16:creationId xmlns:a16="http://schemas.microsoft.com/office/drawing/2014/main" id="{E11457E6-4E44-4C74-8528-F67155D37317}"/>
                </a:ext>
              </a:extLst>
            </p:cNvPr>
            <p:cNvGrpSpPr/>
            <p:nvPr/>
          </p:nvGrpSpPr>
          <p:grpSpPr>
            <a:xfrm>
              <a:off x="5622131" y="3000372"/>
              <a:ext cx="451014" cy="451014"/>
              <a:chOff x="3042549" y="1747319"/>
              <a:chExt cx="451014" cy="451014"/>
            </a:xfrm>
          </p:grpSpPr>
          <p:pic>
            <p:nvPicPr>
              <p:cNvPr id="131" name="Graphic 47" descr="Selfie with solid fill">
                <a:extLst>
                  <a:ext uri="{FF2B5EF4-FFF2-40B4-BE49-F238E27FC236}">
                    <a16:creationId xmlns:a16="http://schemas.microsoft.com/office/drawing/2014/main" id="{81D53559-B379-4C4B-B7B0-23B120B6E212}"/>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3109604" y="1798134"/>
                <a:ext cx="316904" cy="316904"/>
              </a:xfrm>
              <a:prstGeom prst="rect">
                <a:avLst/>
              </a:prstGeom>
            </p:spPr>
          </p:pic>
          <p:sp>
            <p:nvSpPr>
              <p:cNvPr id="132" name="Oval 131">
                <a:extLst>
                  <a:ext uri="{FF2B5EF4-FFF2-40B4-BE49-F238E27FC236}">
                    <a16:creationId xmlns:a16="http://schemas.microsoft.com/office/drawing/2014/main" id="{10BE5E43-326D-4D9E-8421-A7A0A889EDB0}"/>
                  </a:ext>
                </a:extLst>
              </p:cNvPr>
              <p:cNvSpPr/>
              <p:nvPr/>
            </p:nvSpPr>
            <p:spPr bwMode="auto">
              <a:xfrm>
                <a:off x="3042549" y="1747319"/>
                <a:ext cx="451014" cy="451014"/>
              </a:xfrm>
              <a:prstGeom prst="ellipse">
                <a:avLst/>
              </a:prstGeom>
              <a:noFill/>
              <a:ln>
                <a:solidFill>
                  <a:srgbClr val="0094C8"/>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200" b="1" kern="0" dirty="0" err="1">
                  <a:solidFill>
                    <a:srgbClr val="FFFFFF"/>
                  </a:solidFill>
                  <a:latin typeface="Arial"/>
                </a:endParaRPr>
              </a:p>
            </p:txBody>
          </p:sp>
        </p:grpSp>
        <p:sp>
          <p:nvSpPr>
            <p:cNvPr id="130" name="TextBox 129">
              <a:extLst>
                <a:ext uri="{FF2B5EF4-FFF2-40B4-BE49-F238E27FC236}">
                  <a16:creationId xmlns:a16="http://schemas.microsoft.com/office/drawing/2014/main" id="{1F2CC2B2-E0CA-4F0C-A5E7-606293BDA92D}"/>
                </a:ext>
              </a:extLst>
            </p:cNvPr>
            <p:cNvSpPr txBox="1"/>
            <p:nvPr/>
          </p:nvSpPr>
          <p:spPr>
            <a:xfrm>
              <a:off x="5863031" y="3055750"/>
              <a:ext cx="1203375" cy="307777"/>
            </a:xfrm>
            <a:prstGeom prst="rect">
              <a:avLst/>
            </a:prstGeom>
            <a:noFill/>
          </p:spPr>
          <p:txBody>
            <a:bodyPr wrap="square" rtlCol="0">
              <a:spAutoFit/>
            </a:bodyPr>
            <a:lstStyle/>
            <a:p>
              <a:pPr algn="ctr"/>
              <a:r>
                <a:rPr lang="en-GB" sz="1400" dirty="0">
                  <a:latin typeface="Aptos" panose="020B0004020202020204" pitchFamily="34" charset="0"/>
                </a:rPr>
                <a:t>Tech</a:t>
              </a:r>
            </a:p>
          </p:txBody>
        </p:sp>
      </p:grpSp>
      <p:grpSp>
        <p:nvGrpSpPr>
          <p:cNvPr id="133" name="Group 132">
            <a:extLst>
              <a:ext uri="{FF2B5EF4-FFF2-40B4-BE49-F238E27FC236}">
                <a16:creationId xmlns:a16="http://schemas.microsoft.com/office/drawing/2014/main" id="{B3E21568-0BC8-49D6-9E43-AAA6C9415CA7}"/>
              </a:ext>
            </a:extLst>
          </p:cNvPr>
          <p:cNvGrpSpPr/>
          <p:nvPr/>
        </p:nvGrpSpPr>
        <p:grpSpPr>
          <a:xfrm>
            <a:off x="3153728" y="5086559"/>
            <a:ext cx="6395990" cy="1107226"/>
            <a:chOff x="1334417" y="4678205"/>
            <a:chExt cx="6395990" cy="1107226"/>
          </a:xfrm>
        </p:grpSpPr>
        <p:sp>
          <p:nvSpPr>
            <p:cNvPr id="134" name="Rectangle 133">
              <a:extLst>
                <a:ext uri="{FF2B5EF4-FFF2-40B4-BE49-F238E27FC236}">
                  <a16:creationId xmlns:a16="http://schemas.microsoft.com/office/drawing/2014/main" id="{8D27F958-284F-4B71-B630-113244AEFE21}"/>
                </a:ext>
              </a:extLst>
            </p:cNvPr>
            <p:cNvSpPr/>
            <p:nvPr/>
          </p:nvSpPr>
          <p:spPr>
            <a:xfrm>
              <a:off x="1452994" y="4832276"/>
              <a:ext cx="6277413" cy="953155"/>
            </a:xfrm>
            <a:prstGeom prst="rect">
              <a:avLst/>
            </a:prstGeom>
            <a:solidFill>
              <a:srgbClr val="0076BE"/>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grpSp>
          <p:nvGrpSpPr>
            <p:cNvPr id="135" name="Group 134">
              <a:extLst>
                <a:ext uri="{FF2B5EF4-FFF2-40B4-BE49-F238E27FC236}">
                  <a16:creationId xmlns:a16="http://schemas.microsoft.com/office/drawing/2014/main" id="{800A6978-E57D-4A52-AF95-F87E0CDE76BA}"/>
                </a:ext>
              </a:extLst>
            </p:cNvPr>
            <p:cNvGrpSpPr/>
            <p:nvPr/>
          </p:nvGrpSpPr>
          <p:grpSpPr>
            <a:xfrm>
              <a:off x="1344062" y="4736748"/>
              <a:ext cx="6290816" cy="953155"/>
              <a:chOff x="3925455" y="1191491"/>
              <a:chExt cx="6400799" cy="969818"/>
            </a:xfrm>
          </p:grpSpPr>
          <p:sp>
            <p:nvSpPr>
              <p:cNvPr id="153" name="Rectangle 152">
                <a:extLst>
                  <a:ext uri="{FF2B5EF4-FFF2-40B4-BE49-F238E27FC236}">
                    <a16:creationId xmlns:a16="http://schemas.microsoft.com/office/drawing/2014/main" id="{A640BF1D-433A-4E2F-9DED-262179BDB741}"/>
                  </a:ext>
                </a:extLst>
              </p:cNvPr>
              <p:cNvSpPr/>
              <p:nvPr/>
            </p:nvSpPr>
            <p:spPr>
              <a:xfrm>
                <a:off x="4895271" y="1191491"/>
                <a:ext cx="5430983" cy="96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grpSp>
            <p:nvGrpSpPr>
              <p:cNvPr id="154" name="Group 153">
                <a:extLst>
                  <a:ext uri="{FF2B5EF4-FFF2-40B4-BE49-F238E27FC236}">
                    <a16:creationId xmlns:a16="http://schemas.microsoft.com/office/drawing/2014/main" id="{8E025862-38A4-4838-89CA-67C2631AAFA1}"/>
                  </a:ext>
                </a:extLst>
              </p:cNvPr>
              <p:cNvGrpSpPr/>
              <p:nvPr/>
            </p:nvGrpSpPr>
            <p:grpSpPr>
              <a:xfrm>
                <a:off x="3925455" y="1191491"/>
                <a:ext cx="1178646" cy="969818"/>
                <a:chOff x="3925455" y="1191491"/>
                <a:chExt cx="1178646" cy="969818"/>
              </a:xfrm>
            </p:grpSpPr>
            <p:sp>
              <p:nvSpPr>
                <p:cNvPr id="155" name="Rectangle 154">
                  <a:extLst>
                    <a:ext uri="{FF2B5EF4-FFF2-40B4-BE49-F238E27FC236}">
                      <a16:creationId xmlns:a16="http://schemas.microsoft.com/office/drawing/2014/main" id="{F99EB3B7-347B-4A07-B4F6-BD49294C4F85}"/>
                    </a:ext>
                  </a:extLst>
                </p:cNvPr>
                <p:cNvSpPr/>
                <p:nvPr/>
              </p:nvSpPr>
              <p:spPr>
                <a:xfrm>
                  <a:off x="3925455" y="1191491"/>
                  <a:ext cx="969818" cy="969818"/>
                </a:xfrm>
                <a:prstGeom prst="rect">
                  <a:avLst/>
                </a:prstGeom>
                <a:solidFill>
                  <a:srgbClr val="0076BE"/>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dirty="0">
                    <a:effectLst>
                      <a:outerShdw blurRad="38100" dist="38100" dir="2700000" algn="tl">
                        <a:srgbClr val="000000">
                          <a:alpha val="43137"/>
                        </a:srgbClr>
                      </a:outerShdw>
                    </a:effectLst>
                  </a:endParaRPr>
                </a:p>
              </p:txBody>
            </p:sp>
            <p:sp>
              <p:nvSpPr>
                <p:cNvPr id="156" name="Isosceles Triangle 155">
                  <a:extLst>
                    <a:ext uri="{FF2B5EF4-FFF2-40B4-BE49-F238E27FC236}">
                      <a16:creationId xmlns:a16="http://schemas.microsoft.com/office/drawing/2014/main" id="{74B54C8E-DF68-47D6-A256-8C310950B060}"/>
                    </a:ext>
                  </a:extLst>
                </p:cNvPr>
                <p:cNvSpPr/>
                <p:nvPr/>
              </p:nvSpPr>
              <p:spPr>
                <a:xfrm rot="5400000">
                  <a:off x="4803124" y="1537059"/>
                  <a:ext cx="323272" cy="278683"/>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grpSp>
        </p:grpSp>
        <p:sp>
          <p:nvSpPr>
            <p:cNvPr id="136" name="TextBox 43">
              <a:extLst>
                <a:ext uri="{FF2B5EF4-FFF2-40B4-BE49-F238E27FC236}">
                  <a16:creationId xmlns:a16="http://schemas.microsoft.com/office/drawing/2014/main" id="{C6FF853A-9A6C-4113-9679-F5DED6801F02}"/>
                </a:ext>
              </a:extLst>
            </p:cNvPr>
            <p:cNvSpPr txBox="1"/>
            <p:nvPr/>
          </p:nvSpPr>
          <p:spPr>
            <a:xfrm>
              <a:off x="2615589" y="4678205"/>
              <a:ext cx="2886621" cy="461665"/>
            </a:xfrm>
            <a:prstGeom prst="rect">
              <a:avLst/>
            </a:prstGeom>
            <a:noFill/>
          </p:spPr>
          <p:txBody>
            <a:bodyPr wrap="square" l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latin typeface="Aptos" panose="020B0004020202020204" pitchFamily="34" charset="0"/>
                </a:rPr>
                <a:t>18+</a:t>
              </a:r>
            </a:p>
          </p:txBody>
        </p:sp>
        <p:grpSp>
          <p:nvGrpSpPr>
            <p:cNvPr id="137" name="Group 136">
              <a:extLst>
                <a:ext uri="{FF2B5EF4-FFF2-40B4-BE49-F238E27FC236}">
                  <a16:creationId xmlns:a16="http://schemas.microsoft.com/office/drawing/2014/main" id="{3C8F1546-BB53-4DDF-91F5-6FF63D6EF0A0}"/>
                </a:ext>
              </a:extLst>
            </p:cNvPr>
            <p:cNvGrpSpPr/>
            <p:nvPr/>
          </p:nvGrpSpPr>
          <p:grpSpPr>
            <a:xfrm>
              <a:off x="5621923" y="5141353"/>
              <a:ext cx="2080010" cy="523220"/>
              <a:chOff x="5621923" y="4303532"/>
              <a:chExt cx="2080010" cy="523220"/>
            </a:xfrm>
          </p:grpSpPr>
          <p:grpSp>
            <p:nvGrpSpPr>
              <p:cNvPr id="149" name="Group 148">
                <a:extLst>
                  <a:ext uri="{FF2B5EF4-FFF2-40B4-BE49-F238E27FC236}">
                    <a16:creationId xmlns:a16="http://schemas.microsoft.com/office/drawing/2014/main" id="{66585E24-9B01-491B-9FEE-4F9675BD4111}"/>
                  </a:ext>
                </a:extLst>
              </p:cNvPr>
              <p:cNvGrpSpPr/>
              <p:nvPr/>
            </p:nvGrpSpPr>
            <p:grpSpPr>
              <a:xfrm>
                <a:off x="5621923" y="4318657"/>
                <a:ext cx="451014" cy="451014"/>
                <a:chOff x="3042549" y="1747319"/>
                <a:chExt cx="451014" cy="451014"/>
              </a:xfrm>
            </p:grpSpPr>
            <p:pic>
              <p:nvPicPr>
                <p:cNvPr id="151" name="Graphic 47" descr="Philanthropy with solid fill">
                  <a:extLst>
                    <a:ext uri="{FF2B5EF4-FFF2-40B4-BE49-F238E27FC236}">
                      <a16:creationId xmlns:a16="http://schemas.microsoft.com/office/drawing/2014/main" id="{D4DC480E-B143-4747-B404-7011066427FF}"/>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3109604" y="1798134"/>
                  <a:ext cx="316904" cy="316904"/>
                </a:xfrm>
                <a:prstGeom prst="rect">
                  <a:avLst/>
                </a:prstGeom>
              </p:spPr>
            </p:pic>
            <p:sp>
              <p:nvSpPr>
                <p:cNvPr id="152" name="Oval 151">
                  <a:extLst>
                    <a:ext uri="{FF2B5EF4-FFF2-40B4-BE49-F238E27FC236}">
                      <a16:creationId xmlns:a16="http://schemas.microsoft.com/office/drawing/2014/main" id="{3CAEE814-7B1F-43E3-A2CC-F834E43E1E28}"/>
                    </a:ext>
                  </a:extLst>
                </p:cNvPr>
                <p:cNvSpPr/>
                <p:nvPr/>
              </p:nvSpPr>
              <p:spPr bwMode="auto">
                <a:xfrm>
                  <a:off x="3042549" y="1747319"/>
                  <a:ext cx="451014" cy="451014"/>
                </a:xfrm>
                <a:prstGeom prst="ellipse">
                  <a:avLst/>
                </a:prstGeom>
                <a:noFill/>
                <a:ln>
                  <a:solidFill>
                    <a:srgbClr val="7DC20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200" b="1" kern="0" dirty="0" err="1">
                    <a:solidFill>
                      <a:srgbClr val="FFFFFF"/>
                    </a:solidFill>
                    <a:latin typeface="Arial"/>
                  </a:endParaRPr>
                </a:p>
              </p:txBody>
            </p:sp>
          </p:grpSp>
          <p:sp>
            <p:nvSpPr>
              <p:cNvPr id="150" name="TextBox 149">
                <a:extLst>
                  <a:ext uri="{FF2B5EF4-FFF2-40B4-BE49-F238E27FC236}">
                    <a16:creationId xmlns:a16="http://schemas.microsoft.com/office/drawing/2014/main" id="{30EB184A-4BEF-4CBD-B546-291A23AB0289}"/>
                  </a:ext>
                </a:extLst>
              </p:cNvPr>
              <p:cNvSpPr txBox="1"/>
              <p:nvPr/>
            </p:nvSpPr>
            <p:spPr>
              <a:xfrm>
                <a:off x="5888789" y="4303532"/>
                <a:ext cx="1813144" cy="523220"/>
              </a:xfrm>
              <a:prstGeom prst="rect">
                <a:avLst/>
              </a:prstGeom>
              <a:noFill/>
            </p:spPr>
            <p:txBody>
              <a:bodyPr wrap="square" rtlCol="0">
                <a:spAutoFit/>
              </a:bodyPr>
              <a:lstStyle/>
              <a:p>
                <a:pPr algn="ctr"/>
                <a:r>
                  <a:rPr lang="en-GB" sz="1400" dirty="0">
                    <a:latin typeface="Aptos" panose="020B0004020202020204" pitchFamily="34" charset="0"/>
                  </a:rPr>
                  <a:t>Ongoing financial support</a:t>
                </a:r>
              </a:p>
            </p:txBody>
          </p:sp>
        </p:grpSp>
        <p:grpSp>
          <p:nvGrpSpPr>
            <p:cNvPr id="138" name="Group 137">
              <a:extLst>
                <a:ext uri="{FF2B5EF4-FFF2-40B4-BE49-F238E27FC236}">
                  <a16:creationId xmlns:a16="http://schemas.microsoft.com/office/drawing/2014/main" id="{02DC30DD-CCA2-4550-A42B-7F705DF1D814}"/>
                </a:ext>
              </a:extLst>
            </p:cNvPr>
            <p:cNvGrpSpPr/>
            <p:nvPr/>
          </p:nvGrpSpPr>
          <p:grpSpPr>
            <a:xfrm>
              <a:off x="4058692" y="5110576"/>
              <a:ext cx="1413811" cy="523220"/>
              <a:chOff x="4058692" y="4272755"/>
              <a:chExt cx="1413811" cy="523220"/>
            </a:xfrm>
          </p:grpSpPr>
          <p:grpSp>
            <p:nvGrpSpPr>
              <p:cNvPr id="145" name="Group 144">
                <a:extLst>
                  <a:ext uri="{FF2B5EF4-FFF2-40B4-BE49-F238E27FC236}">
                    <a16:creationId xmlns:a16="http://schemas.microsoft.com/office/drawing/2014/main" id="{5916A07E-FE00-42D4-B740-8B999A486DBB}"/>
                  </a:ext>
                </a:extLst>
              </p:cNvPr>
              <p:cNvGrpSpPr/>
              <p:nvPr/>
            </p:nvGrpSpPr>
            <p:grpSpPr>
              <a:xfrm>
                <a:off x="4058692" y="4312146"/>
                <a:ext cx="451014" cy="451014"/>
                <a:chOff x="3042549" y="1747319"/>
                <a:chExt cx="451014" cy="451014"/>
              </a:xfrm>
            </p:grpSpPr>
            <p:pic>
              <p:nvPicPr>
                <p:cNvPr id="147" name="Graphic 47" descr="Home with solid fill">
                  <a:extLst>
                    <a:ext uri="{FF2B5EF4-FFF2-40B4-BE49-F238E27FC236}">
                      <a16:creationId xmlns:a16="http://schemas.microsoft.com/office/drawing/2014/main" id="{E3DF0C67-1FAB-4314-BECC-6EDDB740588E}"/>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3109604" y="1798134"/>
                  <a:ext cx="316904" cy="316904"/>
                </a:xfrm>
                <a:prstGeom prst="rect">
                  <a:avLst/>
                </a:prstGeom>
              </p:spPr>
            </p:pic>
            <p:sp>
              <p:nvSpPr>
                <p:cNvPr id="148" name="Oval 147">
                  <a:extLst>
                    <a:ext uri="{FF2B5EF4-FFF2-40B4-BE49-F238E27FC236}">
                      <a16:creationId xmlns:a16="http://schemas.microsoft.com/office/drawing/2014/main" id="{955C269B-E3A9-42A9-8F89-96B2D40313B3}"/>
                    </a:ext>
                  </a:extLst>
                </p:cNvPr>
                <p:cNvSpPr/>
                <p:nvPr/>
              </p:nvSpPr>
              <p:spPr bwMode="auto">
                <a:xfrm>
                  <a:off x="3042549" y="1747319"/>
                  <a:ext cx="451014" cy="451014"/>
                </a:xfrm>
                <a:prstGeom prst="ellipse">
                  <a:avLst/>
                </a:prstGeom>
                <a:noFill/>
                <a:ln>
                  <a:solidFill>
                    <a:srgbClr val="7DC20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200" b="1" kern="0" dirty="0" err="1">
                    <a:solidFill>
                      <a:srgbClr val="FFFFFF"/>
                    </a:solidFill>
                    <a:latin typeface="Arial"/>
                  </a:endParaRPr>
                </a:p>
              </p:txBody>
            </p:sp>
          </p:grpSp>
          <p:sp>
            <p:nvSpPr>
              <p:cNvPr id="146" name="TextBox 145">
                <a:extLst>
                  <a:ext uri="{FF2B5EF4-FFF2-40B4-BE49-F238E27FC236}">
                    <a16:creationId xmlns:a16="http://schemas.microsoft.com/office/drawing/2014/main" id="{BAAFC006-474D-4EF1-9E66-7ECB96A51A42}"/>
                  </a:ext>
                </a:extLst>
              </p:cNvPr>
              <p:cNvSpPr txBox="1"/>
              <p:nvPr/>
            </p:nvSpPr>
            <p:spPr>
              <a:xfrm>
                <a:off x="4350659" y="4272755"/>
                <a:ext cx="1121844" cy="523220"/>
              </a:xfrm>
              <a:prstGeom prst="rect">
                <a:avLst/>
              </a:prstGeom>
              <a:noFill/>
            </p:spPr>
            <p:txBody>
              <a:bodyPr wrap="square" rtlCol="0">
                <a:spAutoFit/>
              </a:bodyPr>
              <a:lstStyle/>
              <a:p>
                <a:pPr algn="ctr"/>
                <a:r>
                  <a:rPr lang="en-GB" sz="1400" dirty="0">
                    <a:latin typeface="Aptos" panose="020B0004020202020204" pitchFamily="34" charset="0"/>
                  </a:rPr>
                  <a:t>Moving </a:t>
                </a:r>
              </a:p>
              <a:p>
                <a:pPr algn="ctr"/>
                <a:r>
                  <a:rPr lang="en-GB" sz="1400" dirty="0">
                    <a:latin typeface="Aptos" panose="020B0004020202020204" pitchFamily="34" charset="0"/>
                  </a:rPr>
                  <a:t>home</a:t>
                </a:r>
              </a:p>
            </p:txBody>
          </p:sp>
        </p:grpSp>
        <p:grpSp>
          <p:nvGrpSpPr>
            <p:cNvPr id="139" name="Group 138">
              <a:extLst>
                <a:ext uri="{FF2B5EF4-FFF2-40B4-BE49-F238E27FC236}">
                  <a16:creationId xmlns:a16="http://schemas.microsoft.com/office/drawing/2014/main" id="{CB1B17E5-91BE-4674-B78C-781CAB025349}"/>
                </a:ext>
              </a:extLst>
            </p:cNvPr>
            <p:cNvGrpSpPr/>
            <p:nvPr/>
          </p:nvGrpSpPr>
          <p:grpSpPr>
            <a:xfrm>
              <a:off x="2495461" y="5130342"/>
              <a:ext cx="1517863" cy="523220"/>
              <a:chOff x="2495461" y="4292521"/>
              <a:chExt cx="1517863" cy="523220"/>
            </a:xfrm>
          </p:grpSpPr>
          <p:grpSp>
            <p:nvGrpSpPr>
              <p:cNvPr id="141" name="Group 140">
                <a:extLst>
                  <a:ext uri="{FF2B5EF4-FFF2-40B4-BE49-F238E27FC236}">
                    <a16:creationId xmlns:a16="http://schemas.microsoft.com/office/drawing/2014/main" id="{2184292B-6E4A-4A9C-9DDA-A0F565C915C6}"/>
                  </a:ext>
                </a:extLst>
              </p:cNvPr>
              <p:cNvGrpSpPr/>
              <p:nvPr/>
            </p:nvGrpSpPr>
            <p:grpSpPr>
              <a:xfrm>
                <a:off x="2495461" y="4322152"/>
                <a:ext cx="451014" cy="451014"/>
                <a:chOff x="3042549" y="1747319"/>
                <a:chExt cx="451014" cy="451014"/>
              </a:xfrm>
            </p:grpSpPr>
            <p:pic>
              <p:nvPicPr>
                <p:cNvPr id="143" name="Graphic 47" descr="Books on shelf with solid fill">
                  <a:extLst>
                    <a:ext uri="{FF2B5EF4-FFF2-40B4-BE49-F238E27FC236}">
                      <a16:creationId xmlns:a16="http://schemas.microsoft.com/office/drawing/2014/main" id="{440B3EF5-3B18-4216-AC3F-66154EC2DD10}"/>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3109604" y="1798134"/>
                  <a:ext cx="316904" cy="316904"/>
                </a:xfrm>
                <a:prstGeom prst="rect">
                  <a:avLst/>
                </a:prstGeom>
              </p:spPr>
            </p:pic>
            <p:sp>
              <p:nvSpPr>
                <p:cNvPr id="144" name="Oval 143">
                  <a:extLst>
                    <a:ext uri="{FF2B5EF4-FFF2-40B4-BE49-F238E27FC236}">
                      <a16:creationId xmlns:a16="http://schemas.microsoft.com/office/drawing/2014/main" id="{638C5F04-4CF8-44AD-9E8F-281107445218}"/>
                    </a:ext>
                  </a:extLst>
                </p:cNvPr>
                <p:cNvSpPr/>
                <p:nvPr/>
              </p:nvSpPr>
              <p:spPr bwMode="auto">
                <a:xfrm>
                  <a:off x="3042549" y="1747319"/>
                  <a:ext cx="451014" cy="451014"/>
                </a:xfrm>
                <a:prstGeom prst="ellipse">
                  <a:avLst/>
                </a:prstGeom>
                <a:noFill/>
                <a:ln>
                  <a:solidFill>
                    <a:srgbClr val="7DC202"/>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fontAlgn="auto">
                    <a:spcBef>
                      <a:spcPts val="0"/>
                    </a:spcBef>
                    <a:spcAft>
                      <a:spcPts val="0"/>
                    </a:spcAft>
                    <a:buClr>
                      <a:schemeClr val="bg1"/>
                    </a:buClr>
                    <a:buFont typeface="Arial" pitchFamily="34" charset="0"/>
                    <a:buChar char="–"/>
                  </a:pPr>
                  <a:endParaRPr lang="en-GB" sz="1200" b="1" kern="0" dirty="0" err="1">
                    <a:solidFill>
                      <a:srgbClr val="FFFFFF"/>
                    </a:solidFill>
                    <a:latin typeface="Arial"/>
                  </a:endParaRPr>
                </a:p>
              </p:txBody>
            </p:sp>
          </p:grpSp>
          <p:sp>
            <p:nvSpPr>
              <p:cNvPr id="142" name="TextBox 141">
                <a:extLst>
                  <a:ext uri="{FF2B5EF4-FFF2-40B4-BE49-F238E27FC236}">
                    <a16:creationId xmlns:a16="http://schemas.microsoft.com/office/drawing/2014/main" id="{E200551A-2FA0-4E4B-B0DA-34AE822CFE87}"/>
                  </a:ext>
                </a:extLst>
              </p:cNvPr>
              <p:cNvSpPr txBox="1"/>
              <p:nvPr/>
            </p:nvSpPr>
            <p:spPr>
              <a:xfrm>
                <a:off x="2817120" y="4292521"/>
                <a:ext cx="1196204" cy="523220"/>
              </a:xfrm>
              <a:prstGeom prst="rect">
                <a:avLst/>
              </a:prstGeom>
              <a:noFill/>
            </p:spPr>
            <p:txBody>
              <a:bodyPr wrap="square" rtlCol="0">
                <a:spAutoFit/>
              </a:bodyPr>
              <a:lstStyle/>
              <a:p>
                <a:pPr algn="ctr"/>
                <a:r>
                  <a:rPr lang="en-GB" sz="1400" dirty="0">
                    <a:latin typeface="Aptos" panose="020B0004020202020204" pitchFamily="34" charset="0"/>
                  </a:rPr>
                  <a:t>Further </a:t>
                </a:r>
              </a:p>
              <a:p>
                <a:pPr algn="ctr"/>
                <a:r>
                  <a:rPr lang="en-GB" sz="1400" dirty="0">
                    <a:latin typeface="Aptos" panose="020B0004020202020204" pitchFamily="34" charset="0"/>
                  </a:rPr>
                  <a:t>education</a:t>
                </a:r>
              </a:p>
            </p:txBody>
          </p:sp>
        </p:grpSp>
        <p:pic>
          <p:nvPicPr>
            <p:cNvPr id="140" name="Graphic 139" descr="Male profile with solid fill">
              <a:extLst>
                <a:ext uri="{FF2B5EF4-FFF2-40B4-BE49-F238E27FC236}">
                  <a16:creationId xmlns:a16="http://schemas.microsoft.com/office/drawing/2014/main" id="{39465A5E-48D7-4651-81C7-3DD65B25E4CA}"/>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34417" y="4758691"/>
              <a:ext cx="914400" cy="914400"/>
            </a:xfrm>
            <a:prstGeom prst="rect">
              <a:avLst/>
            </a:prstGeom>
          </p:spPr>
        </p:pic>
      </p:grpSp>
      <p:pic>
        <p:nvPicPr>
          <p:cNvPr id="157" name="Graphic 156" descr="School boy with solid fill">
            <a:extLst>
              <a:ext uri="{FF2B5EF4-FFF2-40B4-BE49-F238E27FC236}">
                <a16:creationId xmlns:a16="http://schemas.microsoft.com/office/drawing/2014/main" id="{EAE112D6-D098-44DB-88DC-7751B95E0419}"/>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134274" y="3322162"/>
            <a:ext cx="914400" cy="914400"/>
          </a:xfrm>
          <a:prstGeom prst="rect">
            <a:avLst/>
          </a:prstGeom>
        </p:spPr>
      </p:pic>
      <p:pic>
        <p:nvPicPr>
          <p:cNvPr id="158" name="Graphic 157" descr="Baby with solid fill">
            <a:extLst>
              <a:ext uri="{FF2B5EF4-FFF2-40B4-BE49-F238E27FC236}">
                <a16:creationId xmlns:a16="http://schemas.microsoft.com/office/drawing/2014/main" id="{7BB948FF-CB5D-487D-8E14-72A1A94B4826}"/>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160349" y="2127079"/>
            <a:ext cx="914400" cy="914400"/>
          </a:xfrm>
          <a:prstGeom prst="rect">
            <a:avLst/>
          </a:prstGeom>
        </p:spPr>
      </p:pic>
      <p:sp>
        <p:nvSpPr>
          <p:cNvPr id="159" name="TextBox 158">
            <a:extLst>
              <a:ext uri="{FF2B5EF4-FFF2-40B4-BE49-F238E27FC236}">
                <a16:creationId xmlns:a16="http://schemas.microsoft.com/office/drawing/2014/main" id="{DF8AC908-A87C-4921-BA85-C9C28B4B99CD}"/>
              </a:ext>
            </a:extLst>
          </p:cNvPr>
          <p:cNvSpPr txBox="1"/>
          <p:nvPr/>
        </p:nvSpPr>
        <p:spPr>
          <a:xfrm>
            <a:off x="3527338" y="4364602"/>
            <a:ext cx="5603359" cy="369332"/>
          </a:xfrm>
          <a:prstGeom prst="rect">
            <a:avLst/>
          </a:prstGeom>
          <a:noFill/>
        </p:spPr>
        <p:txBody>
          <a:bodyPr wrap="square">
            <a:spAutoFit/>
          </a:bodyPr>
          <a:lstStyle/>
          <a:p>
            <a:r>
              <a:rPr lang="en-US" b="1" dirty="0">
                <a:latin typeface="Aptos" panose="020B0004020202020204" pitchFamily="34" charset="0"/>
              </a:rPr>
              <a:t>Average cost of raising a child up to the age of 18</a:t>
            </a:r>
          </a:p>
        </p:txBody>
      </p:sp>
      <p:sp>
        <p:nvSpPr>
          <p:cNvPr id="160" name="TextBox 159">
            <a:extLst>
              <a:ext uri="{FF2B5EF4-FFF2-40B4-BE49-F238E27FC236}">
                <a16:creationId xmlns:a16="http://schemas.microsoft.com/office/drawing/2014/main" id="{DEC3FF8A-C16E-4441-B1E5-5EFD01E13183}"/>
              </a:ext>
            </a:extLst>
          </p:cNvPr>
          <p:cNvSpPr txBox="1"/>
          <p:nvPr/>
        </p:nvSpPr>
        <p:spPr>
          <a:xfrm>
            <a:off x="5455208" y="4671000"/>
            <a:ext cx="1836607" cy="523220"/>
          </a:xfrm>
          <a:prstGeom prst="rect">
            <a:avLst/>
          </a:prstGeom>
          <a:noFill/>
        </p:spPr>
        <p:txBody>
          <a:bodyPr wrap="square">
            <a:spAutoFit/>
          </a:bodyPr>
          <a:lstStyle/>
          <a:p>
            <a:r>
              <a:rPr lang="en-US" sz="2800" b="1" dirty="0">
                <a:latin typeface="Aptos" panose="020B0004020202020204" pitchFamily="34" charset="0"/>
              </a:rPr>
              <a:t>£185,413</a:t>
            </a:r>
            <a:endParaRPr lang="en-GB" sz="2800" b="1" dirty="0">
              <a:latin typeface="Aptos" panose="020B0004020202020204" pitchFamily="34" charset="0"/>
            </a:endParaRPr>
          </a:p>
        </p:txBody>
      </p:sp>
    </p:spTree>
    <p:custDataLst>
      <p:tags r:id="rId1"/>
    </p:custDataLst>
    <p:extLst>
      <p:ext uri="{BB962C8B-B14F-4D97-AF65-F5344CB8AC3E}">
        <p14:creationId xmlns:p14="http://schemas.microsoft.com/office/powerpoint/2010/main" val="355963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9"/>
                                        </p:tgtEl>
                                        <p:attrNameLst>
                                          <p:attrName>style.visibility</p:attrName>
                                        </p:attrNameLst>
                                      </p:cBhvr>
                                      <p:to>
                                        <p:strVal val="visible"/>
                                      </p:to>
                                    </p:set>
                                    <p:animEffect transition="in" filter="fade">
                                      <p:cBhvr>
                                        <p:cTn id="11" dur="500"/>
                                        <p:tgtEl>
                                          <p:spTgt spid="10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3"/>
                                        </p:tgtEl>
                                        <p:attrNameLst>
                                          <p:attrName>style.visibility</p:attrName>
                                        </p:attrNameLst>
                                      </p:cBhvr>
                                      <p:to>
                                        <p:strVal val="visible"/>
                                      </p:to>
                                    </p:set>
                                    <p:animEffect transition="in" filter="fade">
                                      <p:cBhvr>
                                        <p:cTn id="15" dur="500"/>
                                        <p:tgtEl>
                                          <p:spTgt spid="1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8"/>
                                        </p:tgtEl>
                                        <p:attrNameLst>
                                          <p:attrName>style.visibility</p:attrName>
                                        </p:attrNameLst>
                                      </p:cBhvr>
                                      <p:to>
                                        <p:strVal val="visible"/>
                                      </p:to>
                                    </p:set>
                                    <p:animEffect transition="in" filter="fade">
                                      <p:cBhvr>
                                        <p:cTn id="20" dur="500"/>
                                        <p:tgtEl>
                                          <p:spTgt spid="118"/>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23"/>
                                        </p:tgtEl>
                                        <p:attrNameLst>
                                          <p:attrName>style.visibility</p:attrName>
                                        </p:attrNameLst>
                                      </p:cBhvr>
                                      <p:to>
                                        <p:strVal val="visible"/>
                                      </p:to>
                                    </p:set>
                                    <p:animEffect transition="in" filter="fade">
                                      <p:cBhvr>
                                        <p:cTn id="24" dur="500"/>
                                        <p:tgtEl>
                                          <p:spTgt spid="123"/>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128"/>
                                        </p:tgtEl>
                                        <p:attrNameLst>
                                          <p:attrName>style.visibility</p:attrName>
                                        </p:attrNameLst>
                                      </p:cBhvr>
                                      <p:to>
                                        <p:strVal val="visible"/>
                                      </p:to>
                                    </p:set>
                                    <p:animEffect transition="in" filter="fade">
                                      <p:cBhvr>
                                        <p:cTn id="28" dur="500"/>
                                        <p:tgtEl>
                                          <p:spTgt spid="128"/>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159"/>
                                        </p:tgtEl>
                                        <p:attrNameLst>
                                          <p:attrName>style.visibility</p:attrName>
                                        </p:attrNameLst>
                                      </p:cBhvr>
                                      <p:to>
                                        <p:strVal val="visible"/>
                                      </p:to>
                                    </p:set>
                                    <p:animEffect transition="in" filter="fade">
                                      <p:cBhvr>
                                        <p:cTn id="33" dur="1000"/>
                                        <p:tgtEl>
                                          <p:spTgt spid="159"/>
                                        </p:tgtEl>
                                      </p:cBhvr>
                                    </p:animEffect>
                                    <p:anim calcmode="lin" valueType="num">
                                      <p:cBhvr>
                                        <p:cTn id="34" dur="1000" fill="hold"/>
                                        <p:tgtEl>
                                          <p:spTgt spid="159"/>
                                        </p:tgtEl>
                                        <p:attrNameLst>
                                          <p:attrName>ppt_x</p:attrName>
                                        </p:attrNameLst>
                                      </p:cBhvr>
                                      <p:tavLst>
                                        <p:tav tm="0">
                                          <p:val>
                                            <p:strVal val="#ppt_x"/>
                                          </p:val>
                                        </p:tav>
                                        <p:tav tm="100000">
                                          <p:val>
                                            <p:strVal val="#ppt_x"/>
                                          </p:val>
                                        </p:tav>
                                      </p:tavLst>
                                    </p:anim>
                                    <p:anim calcmode="lin" valueType="num">
                                      <p:cBhvr>
                                        <p:cTn id="35" dur="1000" fill="hold"/>
                                        <p:tgtEl>
                                          <p:spTgt spid="159"/>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160"/>
                                        </p:tgtEl>
                                        <p:attrNameLst>
                                          <p:attrName>style.visibility</p:attrName>
                                        </p:attrNameLst>
                                      </p:cBhvr>
                                      <p:to>
                                        <p:strVal val="visible"/>
                                      </p:to>
                                    </p:set>
                                    <p:animEffect transition="in" filter="fade">
                                      <p:cBhvr>
                                        <p:cTn id="38" dur="1000"/>
                                        <p:tgtEl>
                                          <p:spTgt spid="160"/>
                                        </p:tgtEl>
                                      </p:cBhvr>
                                    </p:animEffect>
                                    <p:anim calcmode="lin" valueType="num">
                                      <p:cBhvr>
                                        <p:cTn id="39" dur="1000" fill="hold"/>
                                        <p:tgtEl>
                                          <p:spTgt spid="160"/>
                                        </p:tgtEl>
                                        <p:attrNameLst>
                                          <p:attrName>ppt_x</p:attrName>
                                        </p:attrNameLst>
                                      </p:cBhvr>
                                      <p:tavLst>
                                        <p:tav tm="0">
                                          <p:val>
                                            <p:strVal val="#ppt_x"/>
                                          </p:val>
                                        </p:tav>
                                        <p:tav tm="100000">
                                          <p:val>
                                            <p:strVal val="#ppt_x"/>
                                          </p:val>
                                        </p:tav>
                                      </p:tavLst>
                                    </p:anim>
                                    <p:anim calcmode="lin" valueType="num">
                                      <p:cBhvr>
                                        <p:cTn id="40" dur="1000" fill="hold"/>
                                        <p:tgtEl>
                                          <p:spTgt spid="16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133"/>
                                        </p:tgtEl>
                                        <p:attrNameLst>
                                          <p:attrName>style.visibility</p:attrName>
                                        </p:attrNameLst>
                                      </p:cBhvr>
                                      <p:to>
                                        <p:strVal val="visible"/>
                                      </p:to>
                                    </p:set>
                                    <p:animEffect transition="in" filter="fade">
                                      <p:cBhvr>
                                        <p:cTn id="45" dur="1000"/>
                                        <p:tgtEl>
                                          <p:spTgt spid="133"/>
                                        </p:tgtEl>
                                      </p:cBhvr>
                                    </p:animEffect>
                                    <p:anim calcmode="lin" valueType="num">
                                      <p:cBhvr>
                                        <p:cTn id="46" dur="1000" fill="hold"/>
                                        <p:tgtEl>
                                          <p:spTgt spid="133"/>
                                        </p:tgtEl>
                                        <p:attrNameLst>
                                          <p:attrName>ppt_x</p:attrName>
                                        </p:attrNameLst>
                                      </p:cBhvr>
                                      <p:tavLst>
                                        <p:tav tm="0">
                                          <p:val>
                                            <p:strVal val="#ppt_x"/>
                                          </p:val>
                                        </p:tav>
                                        <p:tav tm="100000">
                                          <p:val>
                                            <p:strVal val="#ppt_x"/>
                                          </p:val>
                                        </p:tav>
                                      </p:tavLst>
                                    </p:anim>
                                    <p:anim calcmode="lin" valueType="num">
                                      <p:cBhvr>
                                        <p:cTn id="47" dur="1000" fill="hold"/>
                                        <p:tgtEl>
                                          <p:spTgt spid="1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P spid="16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12">
            <a:extLst>
              <a:ext uri="{FF2B5EF4-FFF2-40B4-BE49-F238E27FC236}">
                <a16:creationId xmlns:a16="http://schemas.microsoft.com/office/drawing/2014/main" id="{C5CBDDE3-60B9-D94D-BDFE-5AB3D9C9E3CE}"/>
              </a:ext>
            </a:extLst>
          </p:cNvPr>
          <p:cNvSpPr/>
          <p:nvPr/>
        </p:nvSpPr>
        <p:spPr>
          <a:xfrm>
            <a:off x="9532303" y="1957823"/>
            <a:ext cx="1034416" cy="4316727"/>
          </a:xfrm>
          <a:prstGeom prst="roundRect">
            <a:avLst>
              <a:gd name="adj" fmla="val 7583"/>
            </a:avLst>
          </a:prstGeom>
          <a:pattFill prst="narVert">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Calibri"/>
            </a:endParaRPr>
          </a:p>
        </p:txBody>
      </p:sp>
      <p:sp>
        <p:nvSpPr>
          <p:cNvPr id="3" name="Rounded Rectangle 134">
            <a:extLst>
              <a:ext uri="{FF2B5EF4-FFF2-40B4-BE49-F238E27FC236}">
                <a16:creationId xmlns:a16="http://schemas.microsoft.com/office/drawing/2014/main" id="{9551CBE9-F922-2F96-5392-E0EED74F93B7}"/>
              </a:ext>
            </a:extLst>
          </p:cNvPr>
          <p:cNvSpPr/>
          <p:nvPr/>
        </p:nvSpPr>
        <p:spPr>
          <a:xfrm>
            <a:off x="9505813" y="5998556"/>
            <a:ext cx="1034416" cy="52074"/>
          </a:xfrm>
          <a:prstGeom prst="roundRect">
            <a:avLst>
              <a:gd name="adj" fmla="val 7583"/>
            </a:avLst>
          </a:prstGeom>
          <a:gradFill flip="none" rotWithShape="1">
            <a:gsLst>
              <a:gs pos="100000">
                <a:srgbClr val="8D699E"/>
              </a:gs>
              <a:gs pos="0">
                <a:srgbClr val="B29CBE"/>
              </a:gs>
              <a:gs pos="76000">
                <a:srgbClr val="8D699E"/>
              </a:gs>
              <a:gs pos="71000">
                <a:srgbClr val="B29CBE"/>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Calibri"/>
            </a:endParaRPr>
          </a:p>
        </p:txBody>
      </p:sp>
      <p:sp>
        <p:nvSpPr>
          <p:cNvPr id="4" name="Rounded Rectangle 108">
            <a:extLst>
              <a:ext uri="{FF2B5EF4-FFF2-40B4-BE49-F238E27FC236}">
                <a16:creationId xmlns:a16="http://schemas.microsoft.com/office/drawing/2014/main" id="{080B4BA3-D050-8AA4-D30B-A9E4064627BB}"/>
              </a:ext>
            </a:extLst>
          </p:cNvPr>
          <p:cNvSpPr/>
          <p:nvPr/>
        </p:nvSpPr>
        <p:spPr>
          <a:xfrm>
            <a:off x="9510056" y="6049424"/>
            <a:ext cx="1034416" cy="172367"/>
          </a:xfrm>
          <a:prstGeom prst="roundRect">
            <a:avLst>
              <a:gd name="adj" fmla="val 7583"/>
            </a:avLst>
          </a:prstGeom>
          <a:gradFill flip="none" rotWithShape="1">
            <a:gsLst>
              <a:gs pos="0">
                <a:srgbClr val="0470B0"/>
              </a:gs>
              <a:gs pos="38000">
                <a:srgbClr val="059CF9"/>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Calibri"/>
            </a:endParaRPr>
          </a:p>
        </p:txBody>
      </p:sp>
      <p:cxnSp>
        <p:nvCxnSpPr>
          <p:cNvPr id="19" name="Straight Connector 18">
            <a:extLst>
              <a:ext uri="{FF2B5EF4-FFF2-40B4-BE49-F238E27FC236}">
                <a16:creationId xmlns:a16="http://schemas.microsoft.com/office/drawing/2014/main" id="{55393042-0351-C66A-9A2C-B2BED196197D}"/>
              </a:ext>
            </a:extLst>
          </p:cNvPr>
          <p:cNvCxnSpPr>
            <a:cxnSpLocks/>
          </p:cNvCxnSpPr>
          <p:nvPr/>
        </p:nvCxnSpPr>
        <p:spPr>
          <a:xfrm flipH="1">
            <a:off x="10600179" y="2421071"/>
            <a:ext cx="5953" cy="3370965"/>
          </a:xfrm>
          <a:prstGeom prst="line">
            <a:avLst/>
          </a:prstGeom>
          <a:ln w="22225">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8D7C807F-2044-568A-387E-C9513D4171D1}"/>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1" fontAlgn="base" hangingPunct="1">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1" fontAlgn="base" hangingPunct="1">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1" fontAlgn="base" hangingPunct="1">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1" fontAlgn="base" hangingPunct="1">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1" fontAlgn="base" hangingPunct="1">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altLang="en-US" sz="3600" dirty="0">
                <a:solidFill>
                  <a:srgbClr val="391C66"/>
                </a:solidFill>
                <a:latin typeface="Aptos Display" panose="020B0004020202020204" pitchFamily="34" charset="0"/>
                <a:ea typeface="ヒラギノ角ゴ Pro W3"/>
              </a:rPr>
              <a:t>Tax-free childcare</a:t>
            </a:r>
          </a:p>
        </p:txBody>
      </p:sp>
      <p:grpSp>
        <p:nvGrpSpPr>
          <p:cNvPr id="26" name="Group 25">
            <a:extLst>
              <a:ext uri="{FF2B5EF4-FFF2-40B4-BE49-F238E27FC236}">
                <a16:creationId xmlns:a16="http://schemas.microsoft.com/office/drawing/2014/main" id="{2D845EBD-C620-BEF1-9B8C-656984386104}"/>
              </a:ext>
            </a:extLst>
          </p:cNvPr>
          <p:cNvGrpSpPr/>
          <p:nvPr/>
        </p:nvGrpSpPr>
        <p:grpSpPr>
          <a:xfrm>
            <a:off x="926654" y="5259983"/>
            <a:ext cx="4007064" cy="752080"/>
            <a:chOff x="680677" y="5024231"/>
            <a:chExt cx="4007064" cy="752080"/>
          </a:xfrm>
        </p:grpSpPr>
        <p:sp>
          <p:nvSpPr>
            <p:cNvPr id="27" name="Rounded Rectangle 34">
              <a:extLst>
                <a:ext uri="{FF2B5EF4-FFF2-40B4-BE49-F238E27FC236}">
                  <a16:creationId xmlns:a16="http://schemas.microsoft.com/office/drawing/2014/main" id="{3FAE2048-1087-24AA-8253-7EFE02E159A8}"/>
                </a:ext>
              </a:extLst>
            </p:cNvPr>
            <p:cNvSpPr/>
            <p:nvPr/>
          </p:nvSpPr>
          <p:spPr>
            <a:xfrm>
              <a:off x="1439315" y="5058961"/>
              <a:ext cx="3248426" cy="698920"/>
            </a:xfrm>
            <a:prstGeom prst="roundRect">
              <a:avLst/>
            </a:prstGeom>
            <a:noFill/>
            <a:ln w="38100" cap="flat" cmpd="sng" algn="ctr">
              <a:solidFill>
                <a:srgbClr val="092149"/>
              </a:solidFill>
              <a:prstDash val="sysDot"/>
            </a:ln>
            <a:effectLst/>
          </p:spPr>
          <p:txBody>
            <a:bodyPr lIns="0" rtlCol="0" anchor="ctr"/>
            <a:lstStyle/>
            <a:p>
              <a:pPr algn="ctr" eaLnBrk="1" fontAlgn="auto" hangingPunct="1">
                <a:spcBef>
                  <a:spcPts val="0"/>
                </a:spcBef>
                <a:spcAft>
                  <a:spcPts val="0"/>
                </a:spcAft>
                <a:defRPr/>
              </a:pPr>
              <a:endParaRPr lang="en-GB" kern="0">
                <a:solidFill>
                  <a:srgbClr val="000000"/>
                </a:solidFill>
                <a:latin typeface="Arial"/>
                <a:ea typeface="+mn-ea"/>
                <a:cs typeface="+mn-cs"/>
              </a:endParaRPr>
            </a:p>
          </p:txBody>
        </p:sp>
        <p:sp>
          <p:nvSpPr>
            <p:cNvPr id="28" name="Rectangle 27">
              <a:extLst>
                <a:ext uri="{FF2B5EF4-FFF2-40B4-BE49-F238E27FC236}">
                  <a16:creationId xmlns:a16="http://schemas.microsoft.com/office/drawing/2014/main" id="{99F35B50-0341-DB31-D1F3-BE26007431D6}"/>
                </a:ext>
              </a:extLst>
            </p:cNvPr>
            <p:cNvSpPr/>
            <p:nvPr/>
          </p:nvSpPr>
          <p:spPr>
            <a:xfrm>
              <a:off x="1976742" y="5223755"/>
              <a:ext cx="2604239" cy="369332"/>
            </a:xfrm>
            <a:prstGeom prst="rect">
              <a:avLst/>
            </a:prstGeom>
          </p:spPr>
          <p:txBody>
            <a:bodyPr wrap="none" lIns="0">
              <a:spAutoFit/>
            </a:bodyPr>
            <a:lstStyle/>
            <a:p>
              <a:pPr>
                <a:defRPr/>
              </a:pPr>
              <a:r>
                <a:rPr lang="en-GB" kern="0" dirty="0">
                  <a:solidFill>
                    <a:srgbClr val="000000"/>
                  </a:solidFill>
                  <a:latin typeface="Aptos" panose="020B0004020202020204" pitchFamily="34" charset="0"/>
                </a:rPr>
                <a:t>gov.uk/tax-free-childcare</a:t>
              </a:r>
              <a:endParaRPr lang="en-GB" kern="0" dirty="0">
                <a:solidFill>
                  <a:srgbClr val="000000"/>
                </a:solidFill>
                <a:latin typeface="Aptos" panose="020B0004020202020204" pitchFamily="34" charset="0"/>
                <a:cs typeface="Calibri" panose="020F0502020204030204" pitchFamily="34" charset="0"/>
              </a:endParaRPr>
            </a:p>
          </p:txBody>
        </p:sp>
        <p:sp>
          <p:nvSpPr>
            <p:cNvPr id="29" name="Rounded Rectangle 36">
              <a:extLst>
                <a:ext uri="{FF2B5EF4-FFF2-40B4-BE49-F238E27FC236}">
                  <a16:creationId xmlns:a16="http://schemas.microsoft.com/office/drawing/2014/main" id="{953FF325-1D5F-9B49-0165-264C7CF457AC}"/>
                </a:ext>
              </a:extLst>
            </p:cNvPr>
            <p:cNvSpPr/>
            <p:nvPr/>
          </p:nvSpPr>
          <p:spPr>
            <a:xfrm>
              <a:off x="680677" y="5024231"/>
              <a:ext cx="1126664" cy="752080"/>
            </a:xfrm>
            <a:prstGeom prst="roundRect">
              <a:avLst/>
            </a:prstGeom>
            <a:solidFill>
              <a:srgbClr val="092149"/>
            </a:solidFill>
            <a:ln w="9525" cap="flat" cmpd="sng" algn="ctr">
              <a:solidFill>
                <a:srgbClr val="092149"/>
              </a:solidFill>
              <a:prstDash val="solid"/>
            </a:ln>
            <a:effectLst>
              <a:outerShdw blurRad="40000" dist="23000" dir="5400000" rotWithShape="0">
                <a:srgbClr val="000000">
                  <a:alpha val="35000"/>
                </a:srgbClr>
              </a:outerShdw>
            </a:effectLst>
          </p:spPr>
          <p:txBody>
            <a:bodyPr lIns="0" rtlCol="0" anchor="ctr"/>
            <a:lstStyle/>
            <a:p>
              <a:pPr algn="ctr" eaLnBrk="1" fontAlgn="auto" hangingPunct="1">
                <a:spcBef>
                  <a:spcPts val="0"/>
                </a:spcBef>
                <a:spcAft>
                  <a:spcPts val="0"/>
                </a:spcAft>
                <a:defRPr/>
              </a:pPr>
              <a:endParaRPr lang="en-GB" kern="0">
                <a:solidFill>
                  <a:srgbClr val="000000"/>
                </a:solidFill>
                <a:latin typeface="Arial"/>
                <a:ea typeface="+mn-ea"/>
                <a:cs typeface="+mn-cs"/>
              </a:endParaRPr>
            </a:p>
          </p:txBody>
        </p:sp>
        <p:pic>
          <p:nvPicPr>
            <p:cNvPr id="30" name="Picture 29">
              <a:extLst>
                <a:ext uri="{FF2B5EF4-FFF2-40B4-BE49-F238E27FC236}">
                  <a16:creationId xmlns:a16="http://schemas.microsoft.com/office/drawing/2014/main" id="{1C0F51AB-0FD2-4708-C87D-630F6D35826C}"/>
                </a:ext>
              </a:extLst>
            </p:cNvPr>
            <p:cNvPicPr>
              <a:picLocks noChangeAspect="1"/>
            </p:cNvPicPr>
            <p:nvPr/>
          </p:nvPicPr>
          <p:blipFill>
            <a:blip r:embed="rId4"/>
            <a:stretch>
              <a:fillRect/>
            </a:stretch>
          </p:blipFill>
          <p:spPr>
            <a:xfrm>
              <a:off x="863157" y="5155604"/>
              <a:ext cx="761703" cy="602277"/>
            </a:xfrm>
            <a:prstGeom prst="rect">
              <a:avLst/>
            </a:prstGeom>
          </p:spPr>
        </p:pic>
      </p:grpSp>
      <p:sp>
        <p:nvSpPr>
          <p:cNvPr id="36" name="Rectangle 35">
            <a:extLst>
              <a:ext uri="{FF2B5EF4-FFF2-40B4-BE49-F238E27FC236}">
                <a16:creationId xmlns:a16="http://schemas.microsoft.com/office/drawing/2014/main" id="{62A32240-3304-6992-D173-AD93DDCD2DB5}"/>
              </a:ext>
            </a:extLst>
          </p:cNvPr>
          <p:cNvSpPr/>
          <p:nvPr/>
        </p:nvSpPr>
        <p:spPr>
          <a:xfrm>
            <a:off x="850455" y="1584960"/>
            <a:ext cx="1282701" cy="369332"/>
          </a:xfrm>
          <a:prstGeom prst="rect">
            <a:avLst/>
          </a:prstGeom>
        </p:spPr>
        <p:txBody>
          <a:bodyPr wrap="square" lIns="0">
            <a:spAutoFit/>
          </a:bodyPr>
          <a:lstStyle/>
          <a:p>
            <a:pPr defTabSz="914400" eaLnBrk="1" fontAlgn="auto" hangingPunct="1">
              <a:spcBef>
                <a:spcPts val="0"/>
              </a:spcBef>
              <a:spcAft>
                <a:spcPts val="600"/>
              </a:spcAft>
              <a:buClr>
                <a:srgbClr val="635A54"/>
              </a:buClr>
              <a:defRPr/>
            </a:pPr>
            <a:r>
              <a:rPr lang="en-GB" b="1" u="sng">
                <a:solidFill>
                  <a:srgbClr val="000000"/>
                </a:solidFill>
                <a:latin typeface="Aptos" panose="020B0004020202020204" pitchFamily="34" charset="0"/>
                <a:ea typeface="+mn-ea"/>
                <a:cs typeface="+mn-cs"/>
              </a:rPr>
              <a:t>Benefits</a:t>
            </a:r>
          </a:p>
        </p:txBody>
      </p:sp>
      <p:sp>
        <p:nvSpPr>
          <p:cNvPr id="37" name="Rectangle 36">
            <a:extLst>
              <a:ext uri="{FF2B5EF4-FFF2-40B4-BE49-F238E27FC236}">
                <a16:creationId xmlns:a16="http://schemas.microsoft.com/office/drawing/2014/main" id="{A0E20422-9BD8-40A5-D138-C3590B387878}"/>
              </a:ext>
            </a:extLst>
          </p:cNvPr>
          <p:cNvSpPr/>
          <p:nvPr/>
        </p:nvSpPr>
        <p:spPr>
          <a:xfrm>
            <a:off x="850455" y="1918663"/>
            <a:ext cx="7916174" cy="646331"/>
          </a:xfrm>
          <a:prstGeom prst="rect">
            <a:avLst/>
          </a:prstGeom>
        </p:spPr>
        <p:txBody>
          <a:bodyPr wrap="square" lIns="0">
            <a:spAutoFit/>
          </a:bodyPr>
          <a:lstStyle/>
          <a:p>
            <a:pPr defTabSz="914400" eaLnBrk="1" fontAlgn="auto" hangingPunct="1">
              <a:spcBef>
                <a:spcPts val="0"/>
              </a:spcBef>
              <a:spcAft>
                <a:spcPts val="600"/>
              </a:spcAft>
              <a:buClr>
                <a:srgbClr val="635A54"/>
              </a:buClr>
              <a:defRPr/>
            </a:pPr>
            <a:r>
              <a:rPr lang="en-GB" dirty="0">
                <a:solidFill>
                  <a:srgbClr val="000000"/>
                </a:solidFill>
                <a:latin typeface="Aptos" panose="020B0004020202020204" pitchFamily="34" charset="0"/>
                <a:ea typeface="+mn-ea"/>
                <a:cs typeface="+mn-cs"/>
              </a:rPr>
              <a:t>Receive a £2 “top up” for every £8 you pay into your childcare account until your child is 12*</a:t>
            </a:r>
          </a:p>
        </p:txBody>
      </p:sp>
      <p:sp>
        <p:nvSpPr>
          <p:cNvPr id="38" name="Rectangle 37">
            <a:extLst>
              <a:ext uri="{FF2B5EF4-FFF2-40B4-BE49-F238E27FC236}">
                <a16:creationId xmlns:a16="http://schemas.microsoft.com/office/drawing/2014/main" id="{5E014516-12B4-5A78-5A53-555419B0EA1B}"/>
              </a:ext>
            </a:extLst>
          </p:cNvPr>
          <p:cNvSpPr/>
          <p:nvPr/>
        </p:nvSpPr>
        <p:spPr>
          <a:xfrm>
            <a:off x="850455" y="2515443"/>
            <a:ext cx="1282701" cy="369332"/>
          </a:xfrm>
          <a:prstGeom prst="rect">
            <a:avLst/>
          </a:prstGeom>
        </p:spPr>
        <p:txBody>
          <a:bodyPr wrap="square" lIns="0">
            <a:spAutoFit/>
          </a:bodyPr>
          <a:lstStyle/>
          <a:p>
            <a:pPr defTabSz="914400" eaLnBrk="1" fontAlgn="auto" hangingPunct="1">
              <a:spcBef>
                <a:spcPts val="0"/>
              </a:spcBef>
              <a:spcAft>
                <a:spcPts val="600"/>
              </a:spcAft>
              <a:buClr>
                <a:srgbClr val="635A54"/>
              </a:buClr>
              <a:defRPr/>
            </a:pPr>
            <a:r>
              <a:rPr lang="en-GB" b="1" u="sng">
                <a:solidFill>
                  <a:srgbClr val="000000"/>
                </a:solidFill>
                <a:latin typeface="Aptos" panose="020B0004020202020204" pitchFamily="34" charset="0"/>
                <a:ea typeface="+mn-ea"/>
                <a:cs typeface="+mn-cs"/>
              </a:rPr>
              <a:t>Limits</a:t>
            </a:r>
          </a:p>
        </p:txBody>
      </p:sp>
      <p:sp>
        <p:nvSpPr>
          <p:cNvPr id="39" name="Rectangle 38">
            <a:extLst>
              <a:ext uri="{FF2B5EF4-FFF2-40B4-BE49-F238E27FC236}">
                <a16:creationId xmlns:a16="http://schemas.microsoft.com/office/drawing/2014/main" id="{94BF4DF3-7257-3010-2A79-BE9C5C361A73}"/>
              </a:ext>
            </a:extLst>
          </p:cNvPr>
          <p:cNvSpPr/>
          <p:nvPr/>
        </p:nvSpPr>
        <p:spPr>
          <a:xfrm>
            <a:off x="850454" y="2849145"/>
            <a:ext cx="3748536" cy="369332"/>
          </a:xfrm>
          <a:prstGeom prst="rect">
            <a:avLst/>
          </a:prstGeom>
        </p:spPr>
        <p:txBody>
          <a:bodyPr wrap="square" lIns="0">
            <a:spAutoFit/>
          </a:bodyPr>
          <a:lstStyle/>
          <a:p>
            <a:pPr defTabSz="914400" eaLnBrk="1" fontAlgn="auto" hangingPunct="1">
              <a:spcBef>
                <a:spcPts val="0"/>
              </a:spcBef>
              <a:spcAft>
                <a:spcPts val="600"/>
              </a:spcAft>
              <a:buClr>
                <a:srgbClr val="635A54"/>
              </a:buClr>
              <a:defRPr/>
            </a:pPr>
            <a:r>
              <a:rPr lang="en-GB" dirty="0">
                <a:solidFill>
                  <a:srgbClr val="000000"/>
                </a:solidFill>
                <a:latin typeface="Aptos" panose="020B0004020202020204" pitchFamily="34" charset="0"/>
                <a:ea typeface="+mn-ea"/>
                <a:cs typeface="+mn-cs"/>
              </a:rPr>
              <a:t>Top up capped at £500 per quarter</a:t>
            </a:r>
          </a:p>
        </p:txBody>
      </p:sp>
      <p:sp>
        <p:nvSpPr>
          <p:cNvPr id="41" name="Rectangle 40">
            <a:extLst>
              <a:ext uri="{FF2B5EF4-FFF2-40B4-BE49-F238E27FC236}">
                <a16:creationId xmlns:a16="http://schemas.microsoft.com/office/drawing/2014/main" id="{0A433228-33DA-FEF5-8E1E-B9D2C8EC3C6E}"/>
              </a:ext>
            </a:extLst>
          </p:cNvPr>
          <p:cNvSpPr/>
          <p:nvPr/>
        </p:nvSpPr>
        <p:spPr>
          <a:xfrm>
            <a:off x="850455" y="3451989"/>
            <a:ext cx="1282701" cy="369332"/>
          </a:xfrm>
          <a:prstGeom prst="rect">
            <a:avLst/>
          </a:prstGeom>
        </p:spPr>
        <p:txBody>
          <a:bodyPr wrap="square" lIns="0">
            <a:spAutoFit/>
          </a:bodyPr>
          <a:lstStyle/>
          <a:p>
            <a:pPr defTabSz="914400" eaLnBrk="1" fontAlgn="auto" hangingPunct="1">
              <a:spcBef>
                <a:spcPts val="0"/>
              </a:spcBef>
              <a:spcAft>
                <a:spcPts val="600"/>
              </a:spcAft>
              <a:buClr>
                <a:srgbClr val="635A54"/>
              </a:buClr>
              <a:defRPr/>
            </a:pPr>
            <a:r>
              <a:rPr lang="en-GB" b="1" u="sng">
                <a:solidFill>
                  <a:srgbClr val="000000"/>
                </a:solidFill>
                <a:latin typeface="Aptos" panose="020B0004020202020204" pitchFamily="34" charset="0"/>
                <a:ea typeface="+mn-ea"/>
                <a:cs typeface="+mn-cs"/>
              </a:rPr>
              <a:t>Eligibility</a:t>
            </a:r>
          </a:p>
        </p:txBody>
      </p:sp>
      <p:sp>
        <p:nvSpPr>
          <p:cNvPr id="42" name="Rectangle 41">
            <a:extLst>
              <a:ext uri="{FF2B5EF4-FFF2-40B4-BE49-F238E27FC236}">
                <a16:creationId xmlns:a16="http://schemas.microsoft.com/office/drawing/2014/main" id="{762A97FF-3DE9-1985-C2DD-F5D240024831}"/>
              </a:ext>
            </a:extLst>
          </p:cNvPr>
          <p:cNvSpPr/>
          <p:nvPr/>
        </p:nvSpPr>
        <p:spPr>
          <a:xfrm>
            <a:off x="850454" y="3748675"/>
            <a:ext cx="6495122" cy="369332"/>
          </a:xfrm>
          <a:prstGeom prst="rect">
            <a:avLst/>
          </a:prstGeom>
        </p:spPr>
        <p:txBody>
          <a:bodyPr wrap="square" lIns="0">
            <a:spAutoFit/>
          </a:bodyPr>
          <a:lstStyle/>
          <a:p>
            <a:pPr defTabSz="914400" eaLnBrk="1" fontAlgn="auto" hangingPunct="1">
              <a:spcBef>
                <a:spcPts val="0"/>
              </a:spcBef>
              <a:spcAft>
                <a:spcPts val="600"/>
              </a:spcAft>
              <a:buClr>
                <a:srgbClr val="635A54"/>
              </a:buClr>
              <a:defRPr/>
            </a:pPr>
            <a:r>
              <a:rPr lang="en-GB">
                <a:solidFill>
                  <a:srgbClr val="000000"/>
                </a:solidFill>
                <a:latin typeface="Aptos" panose="020B0004020202020204" pitchFamily="34" charset="0"/>
                <a:ea typeface="+mn-ea"/>
                <a:cs typeface="+mn-cs"/>
              </a:rPr>
              <a:t>You and your partner must be earning at least minimum wage </a:t>
            </a:r>
          </a:p>
        </p:txBody>
      </p:sp>
      <p:sp>
        <p:nvSpPr>
          <p:cNvPr id="43" name="Rectangle 42">
            <a:extLst>
              <a:ext uri="{FF2B5EF4-FFF2-40B4-BE49-F238E27FC236}">
                <a16:creationId xmlns:a16="http://schemas.microsoft.com/office/drawing/2014/main" id="{5D80A461-98DA-31D4-C858-2E6526D9EB07}"/>
              </a:ext>
            </a:extLst>
          </p:cNvPr>
          <p:cNvSpPr/>
          <p:nvPr/>
        </p:nvSpPr>
        <p:spPr>
          <a:xfrm>
            <a:off x="850454" y="4115582"/>
            <a:ext cx="6253611" cy="369332"/>
          </a:xfrm>
          <a:prstGeom prst="rect">
            <a:avLst/>
          </a:prstGeom>
        </p:spPr>
        <p:txBody>
          <a:bodyPr wrap="square" lIns="0">
            <a:spAutoFit/>
          </a:bodyPr>
          <a:lstStyle/>
          <a:p>
            <a:pPr defTabSz="914400" eaLnBrk="1" fontAlgn="auto" hangingPunct="1">
              <a:spcBef>
                <a:spcPts val="0"/>
              </a:spcBef>
              <a:spcAft>
                <a:spcPts val="600"/>
              </a:spcAft>
              <a:buClr>
                <a:srgbClr val="635A54"/>
              </a:buClr>
              <a:defRPr/>
            </a:pPr>
            <a:r>
              <a:rPr lang="en-GB">
                <a:solidFill>
                  <a:srgbClr val="000000"/>
                </a:solidFill>
                <a:latin typeface="Aptos" panose="020B0004020202020204" pitchFamily="34" charset="0"/>
              </a:rPr>
              <a:t>You or your partner cannot be in receipt of certain benefits</a:t>
            </a:r>
          </a:p>
        </p:txBody>
      </p:sp>
      <p:sp>
        <p:nvSpPr>
          <p:cNvPr id="44" name="Rectangle 43">
            <a:extLst>
              <a:ext uri="{FF2B5EF4-FFF2-40B4-BE49-F238E27FC236}">
                <a16:creationId xmlns:a16="http://schemas.microsoft.com/office/drawing/2014/main" id="{40A9B231-1F57-3943-DF80-DE4B99CD1C2B}"/>
              </a:ext>
            </a:extLst>
          </p:cNvPr>
          <p:cNvSpPr/>
          <p:nvPr/>
        </p:nvSpPr>
        <p:spPr>
          <a:xfrm>
            <a:off x="850454" y="4482488"/>
            <a:ext cx="5858136" cy="369332"/>
          </a:xfrm>
          <a:prstGeom prst="rect">
            <a:avLst/>
          </a:prstGeom>
        </p:spPr>
        <p:txBody>
          <a:bodyPr wrap="square" lIns="0">
            <a:spAutoFit/>
          </a:bodyPr>
          <a:lstStyle/>
          <a:p>
            <a:pPr defTabSz="914400" eaLnBrk="1" fontAlgn="auto" hangingPunct="1">
              <a:spcBef>
                <a:spcPts val="0"/>
              </a:spcBef>
              <a:spcAft>
                <a:spcPts val="600"/>
              </a:spcAft>
              <a:buClr>
                <a:srgbClr val="635A54"/>
              </a:buClr>
              <a:defRPr/>
            </a:pPr>
            <a:r>
              <a:rPr lang="en-GB">
                <a:solidFill>
                  <a:srgbClr val="000000"/>
                </a:solidFill>
                <a:latin typeface="Aptos" panose="020B0004020202020204" pitchFamily="34" charset="0"/>
                <a:ea typeface="+mn-ea"/>
                <a:cs typeface="+mn-cs"/>
              </a:rPr>
              <a:t>You or your partner cannot earn over £100,000</a:t>
            </a:r>
          </a:p>
        </p:txBody>
      </p:sp>
      <p:sp>
        <p:nvSpPr>
          <p:cNvPr id="46" name="Rectangle 45">
            <a:extLst>
              <a:ext uri="{FF2B5EF4-FFF2-40B4-BE49-F238E27FC236}">
                <a16:creationId xmlns:a16="http://schemas.microsoft.com/office/drawing/2014/main" id="{6633A856-2422-5DBB-E86F-09A49E71FBBA}"/>
              </a:ext>
            </a:extLst>
          </p:cNvPr>
          <p:cNvSpPr/>
          <p:nvPr/>
        </p:nvSpPr>
        <p:spPr>
          <a:xfrm>
            <a:off x="850455" y="4881694"/>
            <a:ext cx="3129411" cy="369332"/>
          </a:xfrm>
          <a:prstGeom prst="rect">
            <a:avLst/>
          </a:prstGeom>
        </p:spPr>
        <p:txBody>
          <a:bodyPr wrap="square" lIns="0">
            <a:spAutoFit/>
          </a:bodyPr>
          <a:lstStyle/>
          <a:p>
            <a:pPr defTabSz="914400" eaLnBrk="1" fontAlgn="auto" hangingPunct="1">
              <a:spcBef>
                <a:spcPts val="0"/>
              </a:spcBef>
              <a:spcAft>
                <a:spcPts val="600"/>
              </a:spcAft>
              <a:buClr>
                <a:srgbClr val="635A54"/>
              </a:buClr>
              <a:defRPr/>
            </a:pPr>
            <a:r>
              <a:rPr lang="en-GB" b="1" u="sng" dirty="0">
                <a:solidFill>
                  <a:srgbClr val="000000"/>
                </a:solidFill>
                <a:latin typeface="Aptos" panose="020B0004020202020204" pitchFamily="34" charset="0"/>
                <a:ea typeface="+mn-ea"/>
                <a:cs typeface="+mn-cs"/>
              </a:rPr>
              <a:t>Further information</a:t>
            </a:r>
          </a:p>
        </p:txBody>
      </p:sp>
      <p:grpSp>
        <p:nvGrpSpPr>
          <p:cNvPr id="55" name="Group 54">
            <a:extLst>
              <a:ext uri="{FF2B5EF4-FFF2-40B4-BE49-F238E27FC236}">
                <a16:creationId xmlns:a16="http://schemas.microsoft.com/office/drawing/2014/main" id="{519B9A32-29D0-85B2-B433-19441C992627}"/>
              </a:ext>
            </a:extLst>
          </p:cNvPr>
          <p:cNvGrpSpPr/>
          <p:nvPr/>
        </p:nvGrpSpPr>
        <p:grpSpPr>
          <a:xfrm>
            <a:off x="7319665" y="5709631"/>
            <a:ext cx="2212130" cy="307777"/>
            <a:chOff x="5063291" y="5418531"/>
            <a:chExt cx="2212130" cy="307777"/>
          </a:xfrm>
        </p:grpSpPr>
        <p:sp>
          <p:nvSpPr>
            <p:cNvPr id="7" name="TextBox 6">
              <a:extLst>
                <a:ext uri="{FF2B5EF4-FFF2-40B4-BE49-F238E27FC236}">
                  <a16:creationId xmlns:a16="http://schemas.microsoft.com/office/drawing/2014/main" id="{25E65C8F-7787-2A1A-17A8-B12EE3AE4087}"/>
                </a:ext>
              </a:extLst>
            </p:cNvPr>
            <p:cNvSpPr txBox="1"/>
            <p:nvPr/>
          </p:nvSpPr>
          <p:spPr>
            <a:xfrm>
              <a:off x="5259197" y="5418531"/>
              <a:ext cx="2016224" cy="307777"/>
            </a:xfrm>
            <a:prstGeom prst="rect">
              <a:avLst/>
            </a:prstGeom>
            <a:noFill/>
          </p:spPr>
          <p:txBody>
            <a:bodyPr wrap="square" lIns="0" rtlCol="0">
              <a:spAutoFit/>
            </a:bodyPr>
            <a:lstStyle/>
            <a:p>
              <a:pPr defTabSz="914400" eaLnBrk="1" fontAlgn="auto" hangingPunct="1">
                <a:spcBef>
                  <a:spcPts val="0"/>
                </a:spcBef>
                <a:spcAft>
                  <a:spcPts val="0"/>
                </a:spcAft>
                <a:defRPr/>
              </a:pPr>
              <a:r>
                <a:rPr lang="en-GB" sz="1400" dirty="0">
                  <a:solidFill>
                    <a:srgbClr val="000000"/>
                  </a:solidFill>
                  <a:latin typeface="Aptos" panose="020B0004020202020204" pitchFamily="34" charset="0"/>
                  <a:ea typeface="+mn-ea"/>
                  <a:cs typeface="Arial" panose="020B0604020202020204" pitchFamily="34" charset="0"/>
                </a:rPr>
                <a:t>Personal contribution</a:t>
              </a:r>
            </a:p>
          </p:txBody>
        </p:sp>
        <p:sp>
          <p:nvSpPr>
            <p:cNvPr id="53" name="Rectangle 52">
              <a:extLst>
                <a:ext uri="{FF2B5EF4-FFF2-40B4-BE49-F238E27FC236}">
                  <a16:creationId xmlns:a16="http://schemas.microsoft.com/office/drawing/2014/main" id="{D1718083-E3DE-CC4D-DC67-6FF99376CA7E}"/>
                </a:ext>
              </a:extLst>
            </p:cNvPr>
            <p:cNvSpPr/>
            <p:nvPr/>
          </p:nvSpPr>
          <p:spPr>
            <a:xfrm>
              <a:off x="5063291" y="5518501"/>
              <a:ext cx="128317" cy="128317"/>
            </a:xfrm>
            <a:prstGeom prst="rect">
              <a:avLst/>
            </a:prstGeom>
            <a:solidFill>
              <a:srgbClr val="EF882B"/>
            </a:solidFill>
            <a:ln>
              <a:noFill/>
            </a:ln>
            <a:effectLst/>
          </p:spPr>
          <p:style>
            <a:lnRef idx="1">
              <a:schemeClr val="accent1"/>
            </a:lnRef>
            <a:fillRef idx="3">
              <a:schemeClr val="accent1"/>
            </a:fillRef>
            <a:effectRef idx="2">
              <a:schemeClr val="accent1"/>
            </a:effectRef>
            <a:fontRef idx="minor">
              <a:schemeClr val="lt1"/>
            </a:fontRef>
          </p:style>
          <p:txBody>
            <a:bodyPr lIns="0" rtlCol="0" anchor="ctr"/>
            <a:lstStyle/>
            <a:p>
              <a:pPr algn="ctr"/>
              <a:endParaRPr lang="en-GB">
                <a:solidFill>
                  <a:srgbClr val="000000"/>
                </a:solidFill>
              </a:endParaRPr>
            </a:p>
          </p:txBody>
        </p:sp>
      </p:grpSp>
      <p:grpSp>
        <p:nvGrpSpPr>
          <p:cNvPr id="56" name="Group 55">
            <a:extLst>
              <a:ext uri="{FF2B5EF4-FFF2-40B4-BE49-F238E27FC236}">
                <a16:creationId xmlns:a16="http://schemas.microsoft.com/office/drawing/2014/main" id="{3032862F-8B42-2F0C-A1A4-C050F0D2CF4B}"/>
              </a:ext>
            </a:extLst>
          </p:cNvPr>
          <p:cNvGrpSpPr/>
          <p:nvPr/>
        </p:nvGrpSpPr>
        <p:grpSpPr>
          <a:xfrm>
            <a:off x="7319664" y="5284378"/>
            <a:ext cx="1902870" cy="307777"/>
            <a:chOff x="5063291" y="5127837"/>
            <a:chExt cx="1902870" cy="307777"/>
          </a:xfrm>
        </p:grpSpPr>
        <p:sp>
          <p:nvSpPr>
            <p:cNvPr id="23" name="TextBox 22">
              <a:extLst>
                <a:ext uri="{FF2B5EF4-FFF2-40B4-BE49-F238E27FC236}">
                  <a16:creationId xmlns:a16="http://schemas.microsoft.com/office/drawing/2014/main" id="{D0C02EE4-36A9-D2BE-6B9B-F9A7125F2E9A}"/>
                </a:ext>
              </a:extLst>
            </p:cNvPr>
            <p:cNvSpPr txBox="1"/>
            <p:nvPr/>
          </p:nvSpPr>
          <p:spPr>
            <a:xfrm>
              <a:off x="5114595" y="5127837"/>
              <a:ext cx="1851566" cy="307777"/>
            </a:xfrm>
            <a:prstGeom prst="rect">
              <a:avLst/>
            </a:prstGeom>
            <a:noFill/>
          </p:spPr>
          <p:txBody>
            <a:bodyPr wrap="square" lIns="0" rtlCol="0">
              <a:spAutoFit/>
            </a:bodyPr>
            <a:lstStyle/>
            <a:p>
              <a:pPr algn="ctr" defTabSz="914400" eaLnBrk="1" fontAlgn="auto" hangingPunct="1">
                <a:spcBef>
                  <a:spcPts val="0"/>
                </a:spcBef>
                <a:spcAft>
                  <a:spcPts val="0"/>
                </a:spcAft>
                <a:defRPr/>
              </a:pPr>
              <a:r>
                <a:rPr lang="en-GB" sz="1400">
                  <a:solidFill>
                    <a:srgbClr val="000000"/>
                  </a:solidFill>
                  <a:latin typeface="Aptos" panose="020B0004020202020204" pitchFamily="34" charset="0"/>
                  <a:ea typeface="+mn-ea"/>
                  <a:cs typeface="Arial" panose="020B0604020202020204" pitchFamily="34" charset="0"/>
                </a:rPr>
                <a:t>Government top up</a:t>
              </a:r>
            </a:p>
          </p:txBody>
        </p:sp>
        <p:sp>
          <p:nvSpPr>
            <p:cNvPr id="54" name="Rectangle 53">
              <a:extLst>
                <a:ext uri="{FF2B5EF4-FFF2-40B4-BE49-F238E27FC236}">
                  <a16:creationId xmlns:a16="http://schemas.microsoft.com/office/drawing/2014/main" id="{560A94FA-C9F1-8D4D-3F55-47511187FC3C}"/>
                </a:ext>
              </a:extLst>
            </p:cNvPr>
            <p:cNvSpPr/>
            <p:nvPr/>
          </p:nvSpPr>
          <p:spPr>
            <a:xfrm>
              <a:off x="5063291" y="5212513"/>
              <a:ext cx="128317" cy="128317"/>
            </a:xfrm>
            <a:prstGeom prst="rect">
              <a:avLst/>
            </a:prstGeom>
            <a:solidFill>
              <a:srgbClr val="B29CBE"/>
            </a:solidFill>
            <a:ln>
              <a:noFill/>
            </a:ln>
            <a:effectLst/>
          </p:spPr>
          <p:style>
            <a:lnRef idx="1">
              <a:schemeClr val="accent1"/>
            </a:lnRef>
            <a:fillRef idx="3">
              <a:schemeClr val="accent1"/>
            </a:fillRef>
            <a:effectRef idx="2">
              <a:schemeClr val="accent1"/>
            </a:effectRef>
            <a:fontRef idx="minor">
              <a:schemeClr val="lt1"/>
            </a:fontRef>
          </p:style>
          <p:txBody>
            <a:bodyPr lIns="0" rtlCol="0" anchor="ctr"/>
            <a:lstStyle/>
            <a:p>
              <a:pPr algn="ctr"/>
              <a:endParaRPr lang="en-GB">
                <a:solidFill>
                  <a:srgbClr val="000000"/>
                </a:solidFill>
              </a:endParaRPr>
            </a:p>
          </p:txBody>
        </p:sp>
      </p:grpSp>
      <p:sp>
        <p:nvSpPr>
          <p:cNvPr id="61" name="Rounded Rectangle 134">
            <a:extLst>
              <a:ext uri="{FF2B5EF4-FFF2-40B4-BE49-F238E27FC236}">
                <a16:creationId xmlns:a16="http://schemas.microsoft.com/office/drawing/2014/main" id="{F1C9DC0B-5256-44E5-9539-E499370DD46D}"/>
              </a:ext>
            </a:extLst>
          </p:cNvPr>
          <p:cNvSpPr/>
          <p:nvPr/>
        </p:nvSpPr>
        <p:spPr>
          <a:xfrm>
            <a:off x="9516937" y="4083050"/>
            <a:ext cx="1034416" cy="461666"/>
          </a:xfrm>
          <a:prstGeom prst="roundRect">
            <a:avLst>
              <a:gd name="adj" fmla="val 7583"/>
            </a:avLst>
          </a:prstGeom>
          <a:solidFill>
            <a:srgbClr val="F249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Calibri"/>
            </a:endParaRPr>
          </a:p>
        </p:txBody>
      </p:sp>
      <p:sp>
        <p:nvSpPr>
          <p:cNvPr id="62" name="Rounded Rectangle 108">
            <a:extLst>
              <a:ext uri="{FF2B5EF4-FFF2-40B4-BE49-F238E27FC236}">
                <a16:creationId xmlns:a16="http://schemas.microsoft.com/office/drawing/2014/main" id="{E268F4BF-E363-79E9-1E91-CEEEFF5D21AD}"/>
              </a:ext>
            </a:extLst>
          </p:cNvPr>
          <p:cNvSpPr/>
          <p:nvPr/>
        </p:nvSpPr>
        <p:spPr>
          <a:xfrm>
            <a:off x="9516937" y="4541738"/>
            <a:ext cx="1034416" cy="1655215"/>
          </a:xfrm>
          <a:prstGeom prst="roundRect">
            <a:avLst>
              <a:gd name="adj" fmla="val 7583"/>
            </a:avLst>
          </a:prstGeom>
          <a:gradFill flip="none" rotWithShape="1">
            <a:gsLst>
              <a:gs pos="0">
                <a:srgbClr val="0470B0"/>
              </a:gs>
              <a:gs pos="38000">
                <a:srgbClr val="059CF9"/>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Calibri"/>
            </a:endParaRPr>
          </a:p>
        </p:txBody>
      </p:sp>
      <p:sp>
        <p:nvSpPr>
          <p:cNvPr id="51" name="Rounded Rectangle 134">
            <a:extLst>
              <a:ext uri="{FF2B5EF4-FFF2-40B4-BE49-F238E27FC236}">
                <a16:creationId xmlns:a16="http://schemas.microsoft.com/office/drawing/2014/main" id="{B6376F8D-3C7F-C2D9-05F9-0ABBECCE09D1}"/>
              </a:ext>
            </a:extLst>
          </p:cNvPr>
          <p:cNvSpPr/>
          <p:nvPr/>
        </p:nvSpPr>
        <p:spPr>
          <a:xfrm>
            <a:off x="9512549" y="1965212"/>
            <a:ext cx="1034416" cy="1054786"/>
          </a:xfrm>
          <a:prstGeom prst="roundRect">
            <a:avLst>
              <a:gd name="adj" fmla="val 7583"/>
            </a:avLst>
          </a:prstGeom>
          <a:solidFill>
            <a:srgbClr val="B29CB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Calibri"/>
            </a:endParaRPr>
          </a:p>
        </p:txBody>
      </p:sp>
      <p:sp>
        <p:nvSpPr>
          <p:cNvPr id="52" name="Rounded Rectangle 108">
            <a:extLst>
              <a:ext uri="{FF2B5EF4-FFF2-40B4-BE49-F238E27FC236}">
                <a16:creationId xmlns:a16="http://schemas.microsoft.com/office/drawing/2014/main" id="{D6261586-3488-502E-6F81-87E59155BB03}"/>
              </a:ext>
            </a:extLst>
          </p:cNvPr>
          <p:cNvSpPr/>
          <p:nvPr/>
        </p:nvSpPr>
        <p:spPr>
          <a:xfrm>
            <a:off x="9510168" y="3019998"/>
            <a:ext cx="1034416" cy="3221462"/>
          </a:xfrm>
          <a:prstGeom prst="roundRect">
            <a:avLst>
              <a:gd name="adj" fmla="val 7583"/>
            </a:avLst>
          </a:prstGeom>
          <a:gradFill flip="none" rotWithShape="1">
            <a:gsLst>
              <a:gs pos="0">
                <a:schemeClr val="accent1">
                  <a:lumMod val="75000"/>
                </a:schemeClr>
              </a:gs>
              <a:gs pos="38000">
                <a:schemeClr val="accent1"/>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Calibri"/>
            </a:endParaRPr>
          </a:p>
        </p:txBody>
      </p:sp>
      <p:sp>
        <p:nvSpPr>
          <p:cNvPr id="6" name="Freeform 110">
            <a:extLst>
              <a:ext uri="{FF2B5EF4-FFF2-40B4-BE49-F238E27FC236}">
                <a16:creationId xmlns:a16="http://schemas.microsoft.com/office/drawing/2014/main" id="{70B1A6B7-3E99-F3FA-55B5-3686B0914298}"/>
              </a:ext>
            </a:extLst>
          </p:cNvPr>
          <p:cNvSpPr/>
          <p:nvPr/>
        </p:nvSpPr>
        <p:spPr>
          <a:xfrm>
            <a:off x="9458853" y="1946163"/>
            <a:ext cx="1165606" cy="4316727"/>
          </a:xfrm>
          <a:custGeom>
            <a:avLst/>
            <a:gdLst>
              <a:gd name="connsiteX0" fmla="*/ 92826 w 1224136"/>
              <a:gd name="connsiteY0" fmla="*/ 0 h 4322563"/>
              <a:gd name="connsiteX1" fmla="*/ 538750 w 1224136"/>
              <a:gd name="connsiteY1" fmla="*/ 0 h 4322563"/>
              <a:gd name="connsiteX2" fmla="*/ 538750 w 1224136"/>
              <a:gd name="connsiteY2" fmla="*/ 3686575 h 4322563"/>
              <a:gd name="connsiteX3" fmla="*/ 81747 w 1224136"/>
              <a:gd name="connsiteY3" fmla="*/ 4208929 h 4322563"/>
              <a:gd name="connsiteX4" fmla="*/ 1142387 w 1224136"/>
              <a:gd name="connsiteY4" fmla="*/ 4208929 h 4322563"/>
              <a:gd name="connsiteX5" fmla="*/ 685385 w 1224136"/>
              <a:gd name="connsiteY5" fmla="*/ 3686577 h 4322563"/>
              <a:gd name="connsiteX6" fmla="*/ 685385 w 1224136"/>
              <a:gd name="connsiteY6" fmla="*/ 0 h 4322563"/>
              <a:gd name="connsiteX7" fmla="*/ 1131310 w 1224136"/>
              <a:gd name="connsiteY7" fmla="*/ 0 h 4322563"/>
              <a:gd name="connsiteX8" fmla="*/ 1224136 w 1224136"/>
              <a:gd name="connsiteY8" fmla="*/ 92826 h 4322563"/>
              <a:gd name="connsiteX9" fmla="*/ 1224136 w 1224136"/>
              <a:gd name="connsiteY9" fmla="*/ 4229737 h 4322563"/>
              <a:gd name="connsiteX10" fmla="*/ 1131310 w 1224136"/>
              <a:gd name="connsiteY10" fmla="*/ 4322563 h 4322563"/>
              <a:gd name="connsiteX11" fmla="*/ 92826 w 1224136"/>
              <a:gd name="connsiteY11" fmla="*/ 4322563 h 4322563"/>
              <a:gd name="connsiteX12" fmla="*/ 0 w 1224136"/>
              <a:gd name="connsiteY12" fmla="*/ 4229737 h 4322563"/>
              <a:gd name="connsiteX13" fmla="*/ 0 w 1224136"/>
              <a:gd name="connsiteY13" fmla="*/ 92826 h 4322563"/>
              <a:gd name="connsiteX14" fmla="*/ 92826 w 1224136"/>
              <a:gd name="connsiteY14" fmla="*/ 0 h 4322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136" h="4322563">
                <a:moveTo>
                  <a:pt x="92826" y="0"/>
                </a:moveTo>
                <a:lnTo>
                  <a:pt x="538750" y="0"/>
                </a:lnTo>
                <a:lnTo>
                  <a:pt x="538750" y="3686575"/>
                </a:lnTo>
                <a:lnTo>
                  <a:pt x="81747" y="4208929"/>
                </a:lnTo>
                <a:lnTo>
                  <a:pt x="1142387" y="4208929"/>
                </a:lnTo>
                <a:lnTo>
                  <a:pt x="685385" y="3686577"/>
                </a:lnTo>
                <a:lnTo>
                  <a:pt x="685385" y="0"/>
                </a:lnTo>
                <a:lnTo>
                  <a:pt x="1131310" y="0"/>
                </a:lnTo>
                <a:cubicBezTo>
                  <a:pt x="1182576" y="0"/>
                  <a:pt x="1224136" y="41560"/>
                  <a:pt x="1224136" y="92826"/>
                </a:cubicBezTo>
                <a:lnTo>
                  <a:pt x="1224136" y="4229737"/>
                </a:lnTo>
                <a:cubicBezTo>
                  <a:pt x="1224136" y="4281003"/>
                  <a:pt x="1182576" y="4322563"/>
                  <a:pt x="1131310" y="4322563"/>
                </a:cubicBezTo>
                <a:lnTo>
                  <a:pt x="92826" y="4322563"/>
                </a:lnTo>
                <a:cubicBezTo>
                  <a:pt x="41560" y="4322563"/>
                  <a:pt x="0" y="4281003"/>
                  <a:pt x="0" y="4229737"/>
                </a:cubicBezTo>
                <a:lnTo>
                  <a:pt x="0" y="92826"/>
                </a:lnTo>
                <a:cubicBezTo>
                  <a:pt x="0" y="41560"/>
                  <a:pt x="41560" y="0"/>
                  <a:pt x="92826" y="0"/>
                </a:cubicBezTo>
                <a:close/>
              </a:path>
            </a:pathLst>
          </a:custGeom>
          <a:gradFill>
            <a:gsLst>
              <a:gs pos="0">
                <a:schemeClr val="bg1"/>
              </a:gs>
              <a:gs pos="100000">
                <a:schemeClr val="bg1"/>
              </a:gs>
              <a:gs pos="77000">
                <a:schemeClr val="bg1"/>
              </a:gs>
              <a:gs pos="29000">
                <a:schemeClr val="bg1"/>
              </a:gs>
              <a:gs pos="11000">
                <a:schemeClr val="bg1">
                  <a:lumMod val="85000"/>
                </a:schemeClr>
              </a:gs>
              <a:gs pos="92000">
                <a:schemeClr val="bg1">
                  <a:lumMod val="75000"/>
                </a:schemeClr>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Calibri"/>
            </a:endParaRPr>
          </a:p>
        </p:txBody>
      </p:sp>
      <p:sp>
        <p:nvSpPr>
          <p:cNvPr id="11" name="TextBox 10">
            <a:extLst>
              <a:ext uri="{FF2B5EF4-FFF2-40B4-BE49-F238E27FC236}">
                <a16:creationId xmlns:a16="http://schemas.microsoft.com/office/drawing/2014/main" id="{86D15864-83E3-D745-A0B7-D5BE22FA5878}"/>
              </a:ext>
            </a:extLst>
          </p:cNvPr>
          <p:cNvSpPr txBox="1"/>
          <p:nvPr/>
        </p:nvSpPr>
        <p:spPr>
          <a:xfrm>
            <a:off x="10180848" y="2642288"/>
            <a:ext cx="607642" cy="369332"/>
          </a:xfrm>
          <a:prstGeom prst="rect">
            <a:avLst/>
          </a:prstGeom>
          <a:noFill/>
        </p:spPr>
        <p:txBody>
          <a:bodyPr wrap="square" rtlCol="0" anchor="ctr">
            <a:spAutoFit/>
          </a:bodyPr>
          <a:lstStyle/>
          <a:p>
            <a:pPr defTabSz="914400" eaLnBrk="1" fontAlgn="auto" hangingPunct="1">
              <a:spcBef>
                <a:spcPts val="0"/>
              </a:spcBef>
              <a:spcAft>
                <a:spcPts val="0"/>
              </a:spcAft>
              <a:defRPr/>
            </a:pPr>
            <a:r>
              <a:rPr lang="en-GB">
                <a:solidFill>
                  <a:prstClr val="white">
                    <a:lumMod val="50000"/>
                  </a:prstClr>
                </a:solidFill>
                <a:latin typeface="Agency FB" panose="020B0503020202020204" pitchFamily="34" charset="0"/>
                <a:ea typeface="+mn-ea"/>
                <a:cs typeface="+mn-cs"/>
              </a:rPr>
              <a:t>£2k</a:t>
            </a:r>
          </a:p>
        </p:txBody>
      </p:sp>
      <p:grpSp>
        <p:nvGrpSpPr>
          <p:cNvPr id="12" name="Group 11">
            <a:extLst>
              <a:ext uri="{FF2B5EF4-FFF2-40B4-BE49-F238E27FC236}">
                <a16:creationId xmlns:a16="http://schemas.microsoft.com/office/drawing/2014/main" id="{E637A181-DEE8-E28B-E0AF-6755B42776A5}"/>
              </a:ext>
            </a:extLst>
          </p:cNvPr>
          <p:cNvGrpSpPr/>
          <p:nvPr/>
        </p:nvGrpSpPr>
        <p:grpSpPr>
          <a:xfrm>
            <a:off x="9542352" y="3013020"/>
            <a:ext cx="1152936" cy="377406"/>
            <a:chOff x="7564839" y="2647491"/>
            <a:chExt cx="1152936" cy="461127"/>
          </a:xfrm>
        </p:grpSpPr>
        <p:cxnSp>
          <p:nvCxnSpPr>
            <p:cNvPr id="13" name="Straight Connector 12">
              <a:extLst>
                <a:ext uri="{FF2B5EF4-FFF2-40B4-BE49-F238E27FC236}">
                  <a16:creationId xmlns:a16="http://schemas.microsoft.com/office/drawing/2014/main" id="{BB59297B-7A88-6539-9D14-FF87D5B9738E}"/>
                </a:ext>
              </a:extLst>
            </p:cNvPr>
            <p:cNvCxnSpPr/>
            <p:nvPr/>
          </p:nvCxnSpPr>
          <p:spPr>
            <a:xfrm>
              <a:off x="7564839" y="2647491"/>
              <a:ext cx="432048"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124E831-6A68-29F8-B3DB-1541B427DCD2}"/>
                </a:ext>
              </a:extLst>
            </p:cNvPr>
            <p:cNvCxnSpPr/>
            <p:nvPr/>
          </p:nvCxnSpPr>
          <p:spPr>
            <a:xfrm>
              <a:off x="8152397" y="2647491"/>
              <a:ext cx="432048"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1E62BA8-EA34-BFFC-8D5D-EDE0EA726C80}"/>
                </a:ext>
              </a:extLst>
            </p:cNvPr>
            <p:cNvSpPr txBox="1"/>
            <p:nvPr/>
          </p:nvSpPr>
          <p:spPr>
            <a:xfrm>
              <a:off x="8203335" y="2657356"/>
              <a:ext cx="514440" cy="451262"/>
            </a:xfrm>
            <a:prstGeom prst="rect">
              <a:avLst/>
            </a:prstGeom>
            <a:noFill/>
          </p:spPr>
          <p:txBody>
            <a:bodyPr wrap="square" rtlCol="0" anchor="ctr">
              <a:spAutoFit/>
            </a:bodyPr>
            <a:lstStyle/>
            <a:p>
              <a:pPr defTabSz="914400" eaLnBrk="1" fontAlgn="auto" hangingPunct="1">
                <a:spcBef>
                  <a:spcPts val="0"/>
                </a:spcBef>
                <a:spcAft>
                  <a:spcPts val="0"/>
                </a:spcAft>
                <a:defRPr/>
              </a:pPr>
              <a:r>
                <a:rPr lang="en-GB">
                  <a:solidFill>
                    <a:prstClr val="white">
                      <a:lumMod val="50000"/>
                    </a:prstClr>
                  </a:solidFill>
                  <a:latin typeface="Agency FB" panose="020B0503020202020204" pitchFamily="34" charset="0"/>
                  <a:ea typeface="+mn-ea"/>
                  <a:cs typeface="+mn-cs"/>
                </a:rPr>
                <a:t>£8k</a:t>
              </a:r>
            </a:p>
          </p:txBody>
        </p:sp>
      </p:grpSp>
      <p:sp>
        <p:nvSpPr>
          <p:cNvPr id="64" name="TextBox 63">
            <a:extLst>
              <a:ext uri="{FF2B5EF4-FFF2-40B4-BE49-F238E27FC236}">
                <a16:creationId xmlns:a16="http://schemas.microsoft.com/office/drawing/2014/main" id="{F95C5B2E-AB96-2B51-2FFA-7D254283DE0E}"/>
              </a:ext>
            </a:extLst>
          </p:cNvPr>
          <p:cNvSpPr txBox="1"/>
          <p:nvPr/>
        </p:nvSpPr>
        <p:spPr>
          <a:xfrm>
            <a:off x="814094" y="3178027"/>
            <a:ext cx="2462977" cy="369332"/>
          </a:xfrm>
          <a:prstGeom prst="rect">
            <a:avLst/>
          </a:prstGeom>
          <a:noFill/>
        </p:spPr>
        <p:txBody>
          <a:bodyPr wrap="square" lIns="0">
            <a:spAutoFit/>
          </a:bodyPr>
          <a:lstStyle/>
          <a:p>
            <a:r>
              <a:rPr lang="en-GB">
                <a:solidFill>
                  <a:srgbClr val="000000"/>
                </a:solidFill>
                <a:latin typeface="Aptos" panose="020B0004020202020204" pitchFamily="34" charset="0"/>
                <a:ea typeface="+mn-ea"/>
                <a:cs typeface="+mn-cs"/>
              </a:rPr>
              <a:t> or £2,000 per year</a:t>
            </a:r>
            <a:endParaRPr lang="en-GB">
              <a:solidFill>
                <a:srgbClr val="000000"/>
              </a:solidFill>
              <a:latin typeface="Aptos" panose="020B0004020202020204" pitchFamily="34" charset="0"/>
            </a:endParaRPr>
          </a:p>
        </p:txBody>
      </p:sp>
      <p:sp>
        <p:nvSpPr>
          <p:cNvPr id="65" name="TextBox 64">
            <a:extLst>
              <a:ext uri="{FF2B5EF4-FFF2-40B4-BE49-F238E27FC236}">
                <a16:creationId xmlns:a16="http://schemas.microsoft.com/office/drawing/2014/main" id="{E011DB01-2DF6-F3B9-F498-C1AF2DC4B6E2}"/>
              </a:ext>
            </a:extLst>
          </p:cNvPr>
          <p:cNvSpPr txBox="1"/>
          <p:nvPr/>
        </p:nvSpPr>
        <p:spPr>
          <a:xfrm>
            <a:off x="10054252" y="4208326"/>
            <a:ext cx="607642" cy="369332"/>
          </a:xfrm>
          <a:prstGeom prst="rect">
            <a:avLst/>
          </a:prstGeom>
          <a:noFill/>
        </p:spPr>
        <p:txBody>
          <a:bodyPr wrap="square" rtlCol="0" anchor="ctr">
            <a:spAutoFit/>
          </a:bodyPr>
          <a:lstStyle/>
          <a:p>
            <a:pPr defTabSz="914400" eaLnBrk="1" fontAlgn="auto" hangingPunct="1">
              <a:spcBef>
                <a:spcPts val="0"/>
              </a:spcBef>
              <a:spcAft>
                <a:spcPts val="0"/>
              </a:spcAft>
              <a:defRPr/>
            </a:pPr>
            <a:r>
              <a:rPr lang="en-GB">
                <a:solidFill>
                  <a:prstClr val="white">
                    <a:lumMod val="50000"/>
                  </a:prstClr>
                </a:solidFill>
                <a:latin typeface="Agency FB" panose="020B0503020202020204" pitchFamily="34" charset="0"/>
                <a:ea typeface="+mn-ea"/>
                <a:cs typeface="+mn-cs"/>
              </a:rPr>
              <a:t>£500</a:t>
            </a:r>
          </a:p>
        </p:txBody>
      </p:sp>
      <p:grpSp>
        <p:nvGrpSpPr>
          <p:cNvPr id="66" name="Group 65">
            <a:extLst>
              <a:ext uri="{FF2B5EF4-FFF2-40B4-BE49-F238E27FC236}">
                <a16:creationId xmlns:a16="http://schemas.microsoft.com/office/drawing/2014/main" id="{3E540AFE-485C-801E-9409-82991D274D6A}"/>
              </a:ext>
            </a:extLst>
          </p:cNvPr>
          <p:cNvGrpSpPr/>
          <p:nvPr/>
        </p:nvGrpSpPr>
        <p:grpSpPr>
          <a:xfrm>
            <a:off x="9462357" y="4541737"/>
            <a:ext cx="1152936" cy="377406"/>
            <a:chOff x="7564839" y="2647491"/>
            <a:chExt cx="1152936" cy="461127"/>
          </a:xfrm>
        </p:grpSpPr>
        <p:cxnSp>
          <p:nvCxnSpPr>
            <p:cNvPr id="67" name="Straight Connector 66">
              <a:extLst>
                <a:ext uri="{FF2B5EF4-FFF2-40B4-BE49-F238E27FC236}">
                  <a16:creationId xmlns:a16="http://schemas.microsoft.com/office/drawing/2014/main" id="{D2B282D0-D01D-3FC4-9583-01C4FBE6657C}"/>
                </a:ext>
              </a:extLst>
            </p:cNvPr>
            <p:cNvCxnSpPr/>
            <p:nvPr/>
          </p:nvCxnSpPr>
          <p:spPr>
            <a:xfrm>
              <a:off x="7564839" y="2647491"/>
              <a:ext cx="432048"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14730A6-59D7-CF6A-8145-F4F26E757A49}"/>
                </a:ext>
              </a:extLst>
            </p:cNvPr>
            <p:cNvCxnSpPr/>
            <p:nvPr/>
          </p:nvCxnSpPr>
          <p:spPr>
            <a:xfrm>
              <a:off x="8152397" y="2647491"/>
              <a:ext cx="432048"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6FE8FD7E-A7C5-5FFE-AEF9-E0A863B08F5B}"/>
                </a:ext>
              </a:extLst>
            </p:cNvPr>
            <p:cNvSpPr txBox="1"/>
            <p:nvPr/>
          </p:nvSpPr>
          <p:spPr>
            <a:xfrm>
              <a:off x="8203335" y="2657356"/>
              <a:ext cx="514440" cy="451262"/>
            </a:xfrm>
            <a:prstGeom prst="rect">
              <a:avLst/>
            </a:prstGeom>
            <a:noFill/>
          </p:spPr>
          <p:txBody>
            <a:bodyPr wrap="square" rtlCol="0" anchor="ctr">
              <a:spAutoFit/>
            </a:bodyPr>
            <a:lstStyle/>
            <a:p>
              <a:pPr defTabSz="914400" eaLnBrk="1" fontAlgn="auto" hangingPunct="1">
                <a:spcBef>
                  <a:spcPts val="0"/>
                </a:spcBef>
                <a:spcAft>
                  <a:spcPts val="0"/>
                </a:spcAft>
                <a:defRPr/>
              </a:pPr>
              <a:r>
                <a:rPr lang="en-GB">
                  <a:solidFill>
                    <a:prstClr val="white">
                      <a:lumMod val="50000"/>
                    </a:prstClr>
                  </a:solidFill>
                  <a:latin typeface="Agency FB" panose="020B0503020202020204" pitchFamily="34" charset="0"/>
                  <a:ea typeface="+mn-ea"/>
                  <a:cs typeface="+mn-cs"/>
                </a:rPr>
                <a:t>£2k</a:t>
              </a:r>
            </a:p>
          </p:txBody>
        </p:sp>
      </p:grpSp>
      <p:grpSp>
        <p:nvGrpSpPr>
          <p:cNvPr id="70" name="Group 69">
            <a:extLst>
              <a:ext uri="{FF2B5EF4-FFF2-40B4-BE49-F238E27FC236}">
                <a16:creationId xmlns:a16="http://schemas.microsoft.com/office/drawing/2014/main" id="{262188DF-53D3-A7DA-AAD9-3840215C6A43}"/>
              </a:ext>
            </a:extLst>
          </p:cNvPr>
          <p:cNvGrpSpPr/>
          <p:nvPr/>
        </p:nvGrpSpPr>
        <p:grpSpPr>
          <a:xfrm>
            <a:off x="9431001" y="1631406"/>
            <a:ext cx="1244389" cy="526644"/>
            <a:chOff x="2169992" y="1113267"/>
            <a:chExt cx="720000" cy="566228"/>
          </a:xfrm>
        </p:grpSpPr>
        <p:sp>
          <p:nvSpPr>
            <p:cNvPr id="71" name="Freeform 117">
              <a:extLst>
                <a:ext uri="{FF2B5EF4-FFF2-40B4-BE49-F238E27FC236}">
                  <a16:creationId xmlns:a16="http://schemas.microsoft.com/office/drawing/2014/main" id="{BBB4554D-0E8B-74E3-36E8-9E08EC537A15}"/>
                </a:ext>
              </a:extLst>
            </p:cNvPr>
            <p:cNvSpPr/>
            <p:nvPr/>
          </p:nvSpPr>
          <p:spPr>
            <a:xfrm>
              <a:off x="2169992" y="1263668"/>
              <a:ext cx="720000" cy="415827"/>
            </a:xfrm>
            <a:custGeom>
              <a:avLst/>
              <a:gdLst>
                <a:gd name="connsiteX0" fmla="*/ 0 w 720000"/>
                <a:gd name="connsiteY0" fmla="*/ 0 h 772350"/>
                <a:gd name="connsiteX1" fmla="*/ 720000 w 720000"/>
                <a:gd name="connsiteY1" fmla="*/ 0 h 772350"/>
                <a:gd name="connsiteX2" fmla="*/ 720000 w 720000"/>
                <a:gd name="connsiteY2" fmla="*/ 553986 h 772350"/>
                <a:gd name="connsiteX3" fmla="*/ 720000 w 720000"/>
                <a:gd name="connsiteY3" fmla="*/ 581850 h 772350"/>
                <a:gd name="connsiteX4" fmla="*/ 715369 w 720000"/>
                <a:gd name="connsiteY4" fmla="*/ 581850 h 772350"/>
                <a:gd name="connsiteX5" fmla="*/ 712686 w 720000"/>
                <a:gd name="connsiteY5" fmla="*/ 597994 h 772350"/>
                <a:gd name="connsiteX6" fmla="*/ 360000 w 720000"/>
                <a:gd name="connsiteY6" fmla="*/ 772350 h 772350"/>
                <a:gd name="connsiteX7" fmla="*/ 7314 w 720000"/>
                <a:gd name="connsiteY7" fmla="*/ 597994 h 772350"/>
                <a:gd name="connsiteX8" fmla="*/ 4631 w 720000"/>
                <a:gd name="connsiteY8" fmla="*/ 581850 h 772350"/>
                <a:gd name="connsiteX9" fmla="*/ 0 w 720000"/>
                <a:gd name="connsiteY9" fmla="*/ 581850 h 772350"/>
                <a:gd name="connsiteX10" fmla="*/ 0 w 720000"/>
                <a:gd name="connsiteY10" fmla="*/ 553986 h 77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000" h="772350">
                  <a:moveTo>
                    <a:pt x="0" y="0"/>
                  </a:moveTo>
                  <a:lnTo>
                    <a:pt x="720000" y="0"/>
                  </a:lnTo>
                  <a:lnTo>
                    <a:pt x="720000" y="553986"/>
                  </a:lnTo>
                  <a:lnTo>
                    <a:pt x="720000" y="581850"/>
                  </a:lnTo>
                  <a:lnTo>
                    <a:pt x="715369" y="581850"/>
                  </a:lnTo>
                  <a:lnTo>
                    <a:pt x="712686" y="597994"/>
                  </a:lnTo>
                  <a:cubicBezTo>
                    <a:pt x="679118" y="697499"/>
                    <a:pt x="533970" y="772350"/>
                    <a:pt x="360000" y="772350"/>
                  </a:cubicBezTo>
                  <a:cubicBezTo>
                    <a:pt x="186030" y="772350"/>
                    <a:pt x="40883" y="697499"/>
                    <a:pt x="7314" y="597994"/>
                  </a:cubicBezTo>
                  <a:lnTo>
                    <a:pt x="4631" y="581850"/>
                  </a:lnTo>
                  <a:lnTo>
                    <a:pt x="0" y="581850"/>
                  </a:lnTo>
                  <a:lnTo>
                    <a:pt x="0" y="553986"/>
                  </a:lnTo>
                  <a:close/>
                </a:path>
              </a:pathLst>
            </a:custGeom>
            <a:gradFill>
              <a:gsLst>
                <a:gs pos="85000">
                  <a:schemeClr val="bg1">
                    <a:lumMod val="75000"/>
                  </a:schemeClr>
                </a:gs>
                <a:gs pos="39000">
                  <a:schemeClr val="bg1"/>
                </a:gs>
                <a:gs pos="15000">
                  <a:srgbClr val="B3B3B3"/>
                </a:gs>
                <a:gs pos="0">
                  <a:schemeClr val="bg1">
                    <a:lumMod val="95000"/>
                  </a:schemeClr>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sz="1600">
                <a:solidFill>
                  <a:prstClr val="white"/>
                </a:solidFill>
                <a:latin typeface="Arial"/>
              </a:endParaRPr>
            </a:p>
          </p:txBody>
        </p:sp>
        <p:sp>
          <p:nvSpPr>
            <p:cNvPr id="72" name="Oval 71">
              <a:extLst>
                <a:ext uri="{FF2B5EF4-FFF2-40B4-BE49-F238E27FC236}">
                  <a16:creationId xmlns:a16="http://schemas.microsoft.com/office/drawing/2014/main" id="{31021FB6-8258-41E2-9B27-9E350F852AD4}"/>
                </a:ext>
              </a:extLst>
            </p:cNvPr>
            <p:cNvSpPr/>
            <p:nvPr/>
          </p:nvSpPr>
          <p:spPr>
            <a:xfrm>
              <a:off x="2169992" y="1113267"/>
              <a:ext cx="720000" cy="300803"/>
            </a:xfrm>
            <a:prstGeom prst="ellipse">
              <a:avLst/>
            </a:prstGeom>
            <a:gradFill flip="none" rotWithShape="1">
              <a:gsLst>
                <a:gs pos="35000">
                  <a:srgbClr val="F7F7F7"/>
                </a:gs>
                <a:gs pos="26000">
                  <a:srgbClr val="FBFBFB"/>
                </a:gs>
                <a:gs pos="0">
                  <a:schemeClr val="bg1"/>
                </a:gs>
                <a:gs pos="100000">
                  <a:schemeClr val="bg1">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sz="1600">
                <a:solidFill>
                  <a:prstClr val="white"/>
                </a:solidFill>
                <a:latin typeface="Arial"/>
              </a:endParaRPr>
            </a:p>
          </p:txBody>
        </p:sp>
      </p:grpSp>
      <p:sp>
        <p:nvSpPr>
          <p:cNvPr id="8" name="TextBox 7">
            <a:extLst>
              <a:ext uri="{FF2B5EF4-FFF2-40B4-BE49-F238E27FC236}">
                <a16:creationId xmlns:a16="http://schemas.microsoft.com/office/drawing/2014/main" id="{4DF84B8F-CB41-C9A4-0500-B6F57F53B62B}"/>
              </a:ext>
            </a:extLst>
          </p:cNvPr>
          <p:cNvSpPr txBox="1"/>
          <p:nvPr/>
        </p:nvSpPr>
        <p:spPr>
          <a:xfrm>
            <a:off x="802799" y="6263706"/>
            <a:ext cx="7963829" cy="276999"/>
          </a:xfrm>
          <a:prstGeom prst="rect">
            <a:avLst/>
          </a:prstGeom>
        </p:spPr>
        <p:txBody>
          <a:bodyPr wrap="square" lIns="0">
            <a:spAutoFit/>
          </a:bodyPr>
          <a:lstStyle>
            <a:defPPr>
              <a:defRPr lang="en-US"/>
            </a:defPPr>
            <a:lvl1pPr marR="0" lvl="0" indent="0" fontAlgn="auto">
              <a:lnSpc>
                <a:spcPct val="100000"/>
              </a:lnSpc>
              <a:spcBef>
                <a:spcPts val="0"/>
              </a:spcBef>
              <a:spcAft>
                <a:spcPts val="600"/>
              </a:spcAft>
              <a:buClr>
                <a:srgbClr val="635A54"/>
              </a:buClr>
              <a:buSzTx/>
              <a:buFontTx/>
              <a:buNone/>
              <a:tabLst/>
              <a:defRPr kumimoji="0" sz="1400" b="0" i="0" u="none" strike="noStrike" cap="none" spc="0" normalizeH="0" baseline="0">
                <a:ln>
                  <a:noFill/>
                </a:ln>
                <a:solidFill>
                  <a:srgbClr val="000000"/>
                </a:solidFill>
                <a:effectLst/>
                <a:uLnTx/>
                <a:uFillTx/>
                <a:latin typeface="Arial"/>
              </a:defRPr>
            </a:lvl1pPr>
          </a:lstStyle>
          <a:p>
            <a:r>
              <a:rPr lang="en-GB" sz="1200" dirty="0">
                <a:latin typeface="Aptos" panose="020B0004020202020204" pitchFamily="34" charset="0"/>
              </a:rPr>
              <a:t>*If you’re working, you may be able to get up to £4,000 a year to help pay for childcare for a disabled child until age 17.</a:t>
            </a:r>
          </a:p>
        </p:txBody>
      </p:sp>
      <p:sp>
        <p:nvSpPr>
          <p:cNvPr id="5" name="RefTextBox123">
            <a:extLst>
              <a:ext uri="{FF2B5EF4-FFF2-40B4-BE49-F238E27FC236}">
                <a16:creationId xmlns:a16="http://schemas.microsoft.com/office/drawing/2014/main" id="{BC8D7B3C-048F-D429-8F64-5E5F482B82B6}"/>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644354846</a:t>
            </a:r>
          </a:p>
        </p:txBody>
      </p:sp>
    </p:spTree>
    <p:custDataLst>
      <p:tags r:id="rId1"/>
    </p:custDataLst>
    <p:extLst>
      <p:ext uri="{BB962C8B-B14F-4D97-AF65-F5344CB8AC3E}">
        <p14:creationId xmlns:p14="http://schemas.microsoft.com/office/powerpoint/2010/main" val="7773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500"/>
                                        <p:tgtEl>
                                          <p:spTgt spid="55"/>
                                        </p:tgtEl>
                                      </p:cBhvr>
                                    </p:animEffect>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par>
                                <p:cTn id="22" presetID="10" presetClass="entr" presetSubtype="0" fill="hold" nodeType="with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fade">
                                      <p:cBhvr>
                                        <p:cTn id="24" dur="500"/>
                                        <p:tgtEl>
                                          <p:spTgt spid="56"/>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wipe(down)">
                                      <p:cBhvr>
                                        <p:cTn id="39" dur="1000"/>
                                        <p:tgtEl>
                                          <p:spTgt spid="62"/>
                                        </p:tgtEl>
                                      </p:cBhvr>
                                    </p:animEffect>
                                  </p:childTnLst>
                                </p:cTn>
                              </p:par>
                            </p:childTnLst>
                          </p:cTn>
                        </p:par>
                        <p:par>
                          <p:cTn id="40" fill="hold">
                            <p:stCondLst>
                              <p:cond delay="1000"/>
                            </p:stCondLst>
                            <p:childTnLst>
                              <p:par>
                                <p:cTn id="41" presetID="22" presetClass="entr" presetSubtype="4"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wipe(down)">
                                      <p:cBhvr>
                                        <p:cTn id="43" dur="1000"/>
                                        <p:tgtEl>
                                          <p:spTgt spid="61"/>
                                        </p:tgtEl>
                                      </p:cBhvr>
                                    </p:animEffect>
                                  </p:childTnLst>
                                </p:cTn>
                              </p:par>
                            </p:childTnLst>
                          </p:cTn>
                        </p:par>
                        <p:par>
                          <p:cTn id="44" fill="hold">
                            <p:stCondLst>
                              <p:cond delay="2000"/>
                            </p:stCondLst>
                            <p:childTnLst>
                              <p:par>
                                <p:cTn id="45" presetID="22" presetClass="entr" presetSubtype="2"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wipe(right)">
                                      <p:cBhvr>
                                        <p:cTn id="47" dur="500"/>
                                        <p:tgtEl>
                                          <p:spTgt spid="66"/>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fade">
                                      <p:cBhvr>
                                        <p:cTn id="51" dur="500"/>
                                        <p:tgtEl>
                                          <p:spTgt spid="6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ipe(down)">
                                      <p:cBhvr>
                                        <p:cTn id="56" dur="2000"/>
                                        <p:tgtEl>
                                          <p:spTgt spid="5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fade">
                                      <p:cBhvr>
                                        <p:cTn id="59" dur="500"/>
                                        <p:tgtEl>
                                          <p:spTgt spid="64"/>
                                        </p:tgtEl>
                                      </p:cBhvr>
                                    </p:animEffect>
                                  </p:childTnLst>
                                </p:cTn>
                              </p:par>
                              <p:par>
                                <p:cTn id="60" presetID="10" presetClass="exit" presetSubtype="0" fill="hold" nodeType="withEffect">
                                  <p:stCondLst>
                                    <p:cond delay="0"/>
                                  </p:stCondLst>
                                  <p:childTnLst>
                                    <p:animEffect transition="out" filter="fade">
                                      <p:cBhvr>
                                        <p:cTn id="61" dur="500"/>
                                        <p:tgtEl>
                                          <p:spTgt spid="66"/>
                                        </p:tgtEl>
                                      </p:cBhvr>
                                    </p:animEffect>
                                    <p:set>
                                      <p:cBhvr>
                                        <p:cTn id="62" dur="1" fill="hold">
                                          <p:stCondLst>
                                            <p:cond delay="499"/>
                                          </p:stCondLst>
                                        </p:cTn>
                                        <p:tgtEl>
                                          <p:spTgt spid="66"/>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65"/>
                                        </p:tgtEl>
                                      </p:cBhvr>
                                    </p:animEffect>
                                    <p:set>
                                      <p:cBhvr>
                                        <p:cTn id="65" dur="1" fill="hold">
                                          <p:stCondLst>
                                            <p:cond delay="499"/>
                                          </p:stCondLst>
                                        </p:cTn>
                                        <p:tgtEl>
                                          <p:spTgt spid="65"/>
                                        </p:tgtEl>
                                        <p:attrNameLst>
                                          <p:attrName>style.visibility</p:attrName>
                                        </p:attrNameLst>
                                      </p:cBhvr>
                                      <p:to>
                                        <p:strVal val="hidden"/>
                                      </p:to>
                                    </p:set>
                                  </p:childTnLst>
                                </p:cTn>
                              </p:par>
                            </p:childTnLst>
                          </p:cTn>
                        </p:par>
                        <p:par>
                          <p:cTn id="66" fill="hold">
                            <p:stCondLst>
                              <p:cond delay="2000"/>
                            </p:stCondLst>
                            <p:childTnLst>
                              <p:par>
                                <p:cTn id="67" presetID="22" presetClass="entr" presetSubtype="2" fill="hold" nodeType="after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wipe(right)">
                                      <p:cBhvr>
                                        <p:cTn id="69" dur="500"/>
                                        <p:tgtEl>
                                          <p:spTgt spid="12"/>
                                        </p:tgtEl>
                                      </p:cBhvr>
                                    </p:animEffect>
                                  </p:childTnLst>
                                </p:cTn>
                              </p:par>
                            </p:childTnLst>
                          </p:cTn>
                        </p:par>
                        <p:par>
                          <p:cTn id="70" fill="hold">
                            <p:stCondLst>
                              <p:cond delay="2500"/>
                            </p:stCondLst>
                            <p:childTnLst>
                              <p:par>
                                <p:cTn id="71" presetID="22" presetClass="entr" presetSubtype="4"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down)">
                                      <p:cBhvr>
                                        <p:cTn id="73" dur="1000"/>
                                        <p:tgtEl>
                                          <p:spTgt spid="51"/>
                                        </p:tgtEl>
                                      </p:cBhvr>
                                    </p:animEffect>
                                  </p:childTnLst>
                                </p:cTn>
                              </p:par>
                            </p:childTnLst>
                          </p:cTn>
                        </p:par>
                        <p:par>
                          <p:cTn id="74" fill="hold">
                            <p:stCondLst>
                              <p:cond delay="3500"/>
                            </p:stCondLst>
                            <p:childTnLst>
                              <p:par>
                                <p:cTn id="75" presetID="10" presetClass="entr" presetSubtype="0"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500"/>
                                        <p:tgtEl>
                                          <p:spTgt spid="1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fade">
                                      <p:cBhvr>
                                        <p:cTn id="82" dur="500"/>
                                        <p:tgtEl>
                                          <p:spTgt spid="41"/>
                                        </p:tgtEl>
                                      </p:cBhvr>
                                    </p:animEffect>
                                  </p:childTnLst>
                                </p:cTn>
                              </p:par>
                            </p:childTnLst>
                          </p:cTn>
                        </p:par>
                        <p:par>
                          <p:cTn id="83" fill="hold">
                            <p:stCondLst>
                              <p:cond delay="500"/>
                            </p:stCondLst>
                            <p:childTnLst>
                              <p:par>
                                <p:cTn id="84" presetID="10" presetClass="entr" presetSubtype="0"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500"/>
                                        <p:tgtEl>
                                          <p:spTgt spid="42"/>
                                        </p:tgtEl>
                                      </p:cBhvr>
                                    </p:animEffect>
                                  </p:childTnLst>
                                </p:cTn>
                              </p:par>
                            </p:childTnLst>
                          </p:cTn>
                        </p:par>
                        <p:par>
                          <p:cTn id="87" fill="hold">
                            <p:stCondLst>
                              <p:cond delay="1000"/>
                            </p:stCondLst>
                            <p:childTnLst>
                              <p:par>
                                <p:cTn id="88" presetID="10" presetClass="entr" presetSubtype="0" fill="hold" grpId="0" nodeType="afterEffect">
                                  <p:stCondLst>
                                    <p:cond delay="500"/>
                                  </p:stCondLst>
                                  <p:childTnLst>
                                    <p:set>
                                      <p:cBhvr>
                                        <p:cTn id="89" dur="1" fill="hold">
                                          <p:stCondLst>
                                            <p:cond delay="0"/>
                                          </p:stCondLst>
                                        </p:cTn>
                                        <p:tgtEl>
                                          <p:spTgt spid="43"/>
                                        </p:tgtEl>
                                        <p:attrNameLst>
                                          <p:attrName>style.visibility</p:attrName>
                                        </p:attrNameLst>
                                      </p:cBhvr>
                                      <p:to>
                                        <p:strVal val="visible"/>
                                      </p:to>
                                    </p:set>
                                    <p:animEffect transition="in" filter="fade">
                                      <p:cBhvr>
                                        <p:cTn id="90" dur="500"/>
                                        <p:tgtEl>
                                          <p:spTgt spid="43"/>
                                        </p:tgtEl>
                                      </p:cBhvr>
                                    </p:animEffect>
                                  </p:childTnLst>
                                </p:cTn>
                              </p:par>
                            </p:childTnLst>
                          </p:cTn>
                        </p:par>
                        <p:par>
                          <p:cTn id="91" fill="hold">
                            <p:stCondLst>
                              <p:cond delay="2000"/>
                            </p:stCondLst>
                            <p:childTnLst>
                              <p:par>
                                <p:cTn id="92" presetID="10" presetClass="entr" presetSubtype="0" fill="hold" grpId="0" nodeType="afterEffect">
                                  <p:stCondLst>
                                    <p:cond delay="500"/>
                                  </p:stCondLst>
                                  <p:childTnLst>
                                    <p:set>
                                      <p:cBhvr>
                                        <p:cTn id="93" dur="1" fill="hold">
                                          <p:stCondLst>
                                            <p:cond delay="0"/>
                                          </p:stCondLst>
                                        </p:cTn>
                                        <p:tgtEl>
                                          <p:spTgt spid="44"/>
                                        </p:tgtEl>
                                        <p:attrNameLst>
                                          <p:attrName>style.visibility</p:attrName>
                                        </p:attrNameLst>
                                      </p:cBhvr>
                                      <p:to>
                                        <p:strVal val="visible"/>
                                      </p:to>
                                    </p:set>
                                    <p:animEffect transition="in" filter="fade">
                                      <p:cBhvr>
                                        <p:cTn id="94" dur="500"/>
                                        <p:tgtEl>
                                          <p:spTgt spid="44"/>
                                        </p:tgtEl>
                                      </p:cBhvr>
                                    </p:animEffect>
                                  </p:childTnLst>
                                </p:cTn>
                              </p:par>
                            </p:childTnLst>
                          </p:cTn>
                        </p:par>
                        <p:par>
                          <p:cTn id="95" fill="hold">
                            <p:stCondLst>
                              <p:cond delay="3000"/>
                            </p:stCondLst>
                            <p:childTnLst>
                              <p:par>
                                <p:cTn id="96" presetID="10" presetClass="entr" presetSubtype="0" fill="hold" nodeType="after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fade">
                                      <p:cBhvr>
                                        <p:cTn id="98" dur="500"/>
                                        <p:tgtEl>
                                          <p:spTgt spid="26"/>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36" grpId="0"/>
      <p:bldP spid="37" grpId="0"/>
      <p:bldP spid="38" grpId="0"/>
      <p:bldP spid="39" grpId="0"/>
      <p:bldP spid="41" grpId="0"/>
      <p:bldP spid="42" grpId="0"/>
      <p:bldP spid="43" grpId="0"/>
      <p:bldP spid="44" grpId="0"/>
      <p:bldP spid="46" grpId="0"/>
      <p:bldP spid="61" grpId="0" animBg="1"/>
      <p:bldP spid="62" grpId="0" animBg="1"/>
      <p:bldP spid="51" grpId="0" animBg="1"/>
      <p:bldP spid="52" grpId="0" animBg="1"/>
      <p:bldP spid="11" grpId="0"/>
      <p:bldP spid="64" grpId="0"/>
      <p:bldP spid="65" grpId="0"/>
      <p:bldP spid="65" grpId="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B96C8B-D3F9-40D1-8052-A54E0EB43D4E}"/>
              </a:ext>
            </a:extLst>
          </p:cNvPr>
          <p:cNvSpPr txBox="1">
            <a:spLocks/>
          </p:cNvSpPr>
          <p:nvPr/>
        </p:nvSpPr>
        <p:spPr bwMode="auto">
          <a:xfrm>
            <a:off x="802800" y="1059680"/>
            <a:ext cx="10585450" cy="52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sz="3600">
                <a:solidFill>
                  <a:srgbClr val="391C66"/>
                </a:solidFill>
                <a:latin typeface="Aptos Display" panose="020B0004020202020204" pitchFamily="34" charset="0"/>
              </a:rPr>
              <a:t>Returning to work considerations</a:t>
            </a:r>
            <a:endParaRPr lang="en-GB" sz="3600" dirty="0">
              <a:solidFill>
                <a:srgbClr val="391C66"/>
              </a:solidFill>
              <a:latin typeface="Aptos Display" panose="020B0004020202020204" pitchFamily="34" charset="0"/>
            </a:endParaRPr>
          </a:p>
        </p:txBody>
      </p:sp>
      <p:sp>
        <p:nvSpPr>
          <p:cNvPr id="7" name="Donut 6">
            <a:extLst>
              <a:ext uri="{FF2B5EF4-FFF2-40B4-BE49-F238E27FC236}">
                <a16:creationId xmlns:a16="http://schemas.microsoft.com/office/drawing/2014/main" id="{73801773-DC36-4B11-BEF4-E7475EA49B5E}"/>
              </a:ext>
            </a:extLst>
          </p:cNvPr>
          <p:cNvSpPr/>
          <p:nvPr/>
        </p:nvSpPr>
        <p:spPr>
          <a:xfrm>
            <a:off x="0" y="1801219"/>
            <a:ext cx="1953158" cy="3906315"/>
          </a:xfrm>
          <a:custGeom>
            <a:avLst/>
            <a:gdLst/>
            <a:ahLst/>
            <a:cxnLst/>
            <a:rect l="l" t="t" r="r" b="b"/>
            <a:pathLst>
              <a:path w="2016224" h="4032448">
                <a:moveTo>
                  <a:pt x="0" y="0"/>
                </a:moveTo>
                <a:cubicBezTo>
                  <a:pt x="1113530" y="0"/>
                  <a:pt x="2016224" y="902694"/>
                  <a:pt x="2016224" y="2016224"/>
                </a:cubicBezTo>
                <a:cubicBezTo>
                  <a:pt x="2016224" y="3129754"/>
                  <a:pt x="1113530" y="4032448"/>
                  <a:pt x="0" y="4032448"/>
                </a:cubicBezTo>
                <a:lnTo>
                  <a:pt x="0" y="3980067"/>
                </a:lnTo>
                <a:cubicBezTo>
                  <a:pt x="1084601" y="3980067"/>
                  <a:pt x="1963843" y="3100825"/>
                  <a:pt x="1963843" y="2016224"/>
                </a:cubicBezTo>
                <a:cubicBezTo>
                  <a:pt x="1963843" y="931623"/>
                  <a:pt x="1084601" y="52381"/>
                  <a:pt x="0" y="52381"/>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1B66E"/>
              </a:solidFill>
              <a:latin typeface="Arial"/>
            </a:endParaRPr>
          </a:p>
        </p:txBody>
      </p:sp>
      <p:sp>
        <p:nvSpPr>
          <p:cNvPr id="8" name="TextBox 7">
            <a:extLst>
              <a:ext uri="{FF2B5EF4-FFF2-40B4-BE49-F238E27FC236}">
                <a16:creationId xmlns:a16="http://schemas.microsoft.com/office/drawing/2014/main" id="{F5F64DCC-0A66-4097-935D-AA58E99FDE3D}"/>
              </a:ext>
            </a:extLst>
          </p:cNvPr>
          <p:cNvSpPr txBox="1"/>
          <p:nvPr/>
        </p:nvSpPr>
        <p:spPr>
          <a:xfrm>
            <a:off x="-36105" y="2816484"/>
            <a:ext cx="1843182" cy="1631216"/>
          </a:xfrm>
          <a:prstGeom prst="rect">
            <a:avLst/>
          </a:prstGeom>
          <a:noFill/>
        </p:spPr>
        <p:txBody>
          <a:bodyPr wrap="square" rtlCol="0">
            <a:spAutoFit/>
          </a:bodyPr>
          <a:lstStyle/>
          <a:p>
            <a:pPr algn="ctr" defTabSz="914400" eaLnBrk="1" fontAlgn="auto" hangingPunct="1">
              <a:spcBef>
                <a:spcPts val="0"/>
              </a:spcBef>
              <a:spcAft>
                <a:spcPts val="0"/>
              </a:spcAft>
              <a:defRPr/>
            </a:pPr>
            <a:r>
              <a:rPr lang="en-GB" sz="2000" b="1" dirty="0">
                <a:solidFill>
                  <a:srgbClr val="000000"/>
                </a:solidFill>
                <a:latin typeface="Aptos" panose="020B0004020202020204" pitchFamily="34" charset="0"/>
                <a:ea typeface="+mn-ea"/>
                <a:cs typeface="+mn-cs"/>
              </a:rPr>
              <a:t>Weighing             up childcare costs and reduced working hours</a:t>
            </a:r>
          </a:p>
        </p:txBody>
      </p:sp>
      <p:grpSp>
        <p:nvGrpSpPr>
          <p:cNvPr id="26" name="Group 25">
            <a:extLst>
              <a:ext uri="{FF2B5EF4-FFF2-40B4-BE49-F238E27FC236}">
                <a16:creationId xmlns:a16="http://schemas.microsoft.com/office/drawing/2014/main" id="{17D0FDAC-4C75-44B2-984E-28DCEE51A086}"/>
              </a:ext>
            </a:extLst>
          </p:cNvPr>
          <p:cNvGrpSpPr/>
          <p:nvPr/>
        </p:nvGrpSpPr>
        <p:grpSpPr>
          <a:xfrm>
            <a:off x="1314369" y="4735055"/>
            <a:ext cx="7450098" cy="696605"/>
            <a:chOff x="1314369" y="3897773"/>
            <a:chExt cx="7450098" cy="696605"/>
          </a:xfrm>
        </p:grpSpPr>
        <p:sp>
          <p:nvSpPr>
            <p:cNvPr id="27" name="Rectangle 26">
              <a:extLst>
                <a:ext uri="{FF2B5EF4-FFF2-40B4-BE49-F238E27FC236}">
                  <a16:creationId xmlns:a16="http://schemas.microsoft.com/office/drawing/2014/main" id="{E292D124-B4EA-4A59-8416-CC18B1D73844}"/>
                </a:ext>
              </a:extLst>
            </p:cNvPr>
            <p:cNvSpPr/>
            <p:nvPr/>
          </p:nvSpPr>
          <p:spPr>
            <a:xfrm rot="2700000">
              <a:off x="1314369" y="4177243"/>
              <a:ext cx="139496" cy="139496"/>
            </a:xfrm>
            <a:prstGeom prst="rect">
              <a:avLst/>
            </a:prstGeom>
            <a:solidFill>
              <a:srgbClr val="00A2E2"/>
            </a:solidFill>
            <a:ln w="254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grpSp>
          <p:nvGrpSpPr>
            <p:cNvPr id="28" name="Group 27">
              <a:extLst>
                <a:ext uri="{FF2B5EF4-FFF2-40B4-BE49-F238E27FC236}">
                  <a16:creationId xmlns:a16="http://schemas.microsoft.com/office/drawing/2014/main" id="{E3F3324B-B428-425F-AF82-CE40CD0ED01F}"/>
                </a:ext>
              </a:extLst>
            </p:cNvPr>
            <p:cNvGrpSpPr/>
            <p:nvPr/>
          </p:nvGrpSpPr>
          <p:grpSpPr>
            <a:xfrm>
              <a:off x="1582871" y="4211199"/>
              <a:ext cx="1235409" cy="71584"/>
              <a:chOff x="1417968" y="4936400"/>
              <a:chExt cx="1235409" cy="71584"/>
            </a:xfrm>
          </p:grpSpPr>
          <p:cxnSp>
            <p:nvCxnSpPr>
              <p:cNvPr id="33" name="Straight Connector 32">
                <a:extLst>
                  <a:ext uri="{FF2B5EF4-FFF2-40B4-BE49-F238E27FC236}">
                    <a16:creationId xmlns:a16="http://schemas.microsoft.com/office/drawing/2014/main" id="{E3651FDB-61A0-4D19-93A3-F2ECC7339B8D}"/>
                  </a:ext>
                </a:extLst>
              </p:cNvPr>
              <p:cNvCxnSpPr/>
              <p:nvPr/>
            </p:nvCxnSpPr>
            <p:spPr>
              <a:xfrm>
                <a:off x="1440831" y="4971277"/>
                <a:ext cx="1185846"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a:extLst>
                  <a:ext uri="{FF2B5EF4-FFF2-40B4-BE49-F238E27FC236}">
                    <a16:creationId xmlns:a16="http://schemas.microsoft.com/office/drawing/2014/main" id="{1248CB3B-7800-46B9-9BA5-588D6E8C702B}"/>
                  </a:ext>
                </a:extLst>
              </p:cNvPr>
              <p:cNvSpPr/>
              <p:nvPr/>
            </p:nvSpPr>
            <p:spPr>
              <a:xfrm>
                <a:off x="1417968" y="4936400"/>
                <a:ext cx="69756" cy="69756"/>
              </a:xfrm>
              <a:prstGeom prst="ellipse">
                <a:avLst/>
              </a:prstGeom>
              <a:solidFill>
                <a:srgbClr val="00A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35" name="Oval 34">
                <a:extLst>
                  <a:ext uri="{FF2B5EF4-FFF2-40B4-BE49-F238E27FC236}">
                    <a16:creationId xmlns:a16="http://schemas.microsoft.com/office/drawing/2014/main" id="{F15FE1C3-8C12-44BE-ACDD-FDA13A0E5C11}"/>
                  </a:ext>
                </a:extLst>
              </p:cNvPr>
              <p:cNvSpPr/>
              <p:nvPr/>
            </p:nvSpPr>
            <p:spPr>
              <a:xfrm>
                <a:off x="2583621" y="4938228"/>
                <a:ext cx="69756" cy="69756"/>
              </a:xfrm>
              <a:prstGeom prst="ellipse">
                <a:avLst/>
              </a:prstGeom>
              <a:solidFill>
                <a:srgbClr val="00A2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grpSp>
        <p:grpSp>
          <p:nvGrpSpPr>
            <p:cNvPr id="29" name="Group 28">
              <a:extLst>
                <a:ext uri="{FF2B5EF4-FFF2-40B4-BE49-F238E27FC236}">
                  <a16:creationId xmlns:a16="http://schemas.microsoft.com/office/drawing/2014/main" id="{0BB7AA7E-502B-4348-9F57-C6886514033E}"/>
                </a:ext>
              </a:extLst>
            </p:cNvPr>
            <p:cNvGrpSpPr/>
            <p:nvPr/>
          </p:nvGrpSpPr>
          <p:grpSpPr>
            <a:xfrm>
              <a:off x="2926467" y="3897773"/>
              <a:ext cx="5838000" cy="696605"/>
              <a:chOff x="2761564" y="4622974"/>
              <a:chExt cx="5838000" cy="696605"/>
            </a:xfrm>
          </p:grpSpPr>
          <p:sp>
            <p:nvSpPr>
              <p:cNvPr id="31" name="Oval 30">
                <a:extLst>
                  <a:ext uri="{FF2B5EF4-FFF2-40B4-BE49-F238E27FC236}">
                    <a16:creationId xmlns:a16="http://schemas.microsoft.com/office/drawing/2014/main" id="{836AAE5C-4C1B-4BBF-8969-097D61EF3782}"/>
                  </a:ext>
                </a:extLst>
              </p:cNvPr>
              <p:cNvSpPr/>
              <p:nvPr/>
            </p:nvSpPr>
            <p:spPr>
              <a:xfrm>
                <a:off x="2761564" y="4622974"/>
                <a:ext cx="696605" cy="696605"/>
              </a:xfrm>
              <a:prstGeom prst="ellipse">
                <a:avLst/>
              </a:prstGeom>
              <a:solidFill>
                <a:srgbClr val="00A2E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32" name="Rectangle 31">
                <a:extLst>
                  <a:ext uri="{FF2B5EF4-FFF2-40B4-BE49-F238E27FC236}">
                    <a16:creationId xmlns:a16="http://schemas.microsoft.com/office/drawing/2014/main" id="{5DB7975F-BD3B-452C-9DE2-01F21BE19546}"/>
                  </a:ext>
                </a:extLst>
              </p:cNvPr>
              <p:cNvSpPr/>
              <p:nvPr/>
            </p:nvSpPr>
            <p:spPr>
              <a:xfrm>
                <a:off x="3559004" y="4786631"/>
                <a:ext cx="5040560" cy="369332"/>
              </a:xfrm>
              <a:prstGeom prst="rect">
                <a:avLst/>
              </a:prstGeom>
              <a:noFill/>
            </p:spPr>
            <p:txBody>
              <a:bodyPr wrap="square" rtlCol="0">
                <a:spAutoFit/>
              </a:bodyPr>
              <a:lstStyle/>
              <a:p>
                <a:pPr marL="0" lvl="1" defTabSz="914400" eaLnBrk="1" fontAlgn="auto" hangingPunct="1">
                  <a:spcBef>
                    <a:spcPts val="0"/>
                  </a:spcBef>
                  <a:spcAft>
                    <a:spcPts val="0"/>
                  </a:spcAft>
                  <a:defRPr/>
                </a:pPr>
                <a:r>
                  <a:rPr lang="en-GB" dirty="0">
                    <a:solidFill>
                      <a:srgbClr val="000000"/>
                    </a:solidFill>
                    <a:latin typeface="Aptos" panose="020B0004020202020204" pitchFamily="34" charset="0"/>
                    <a:ea typeface="+mn-ea"/>
                    <a:cs typeface="+mn-cs"/>
                  </a:rPr>
                  <a:t>Consider your family’s overall financial picture</a:t>
                </a:r>
              </a:p>
            </p:txBody>
          </p:sp>
        </p:grpSp>
        <p:pic>
          <p:nvPicPr>
            <p:cNvPr id="30" name="Graphic 29" descr="Magnifying glass">
              <a:extLst>
                <a:ext uri="{FF2B5EF4-FFF2-40B4-BE49-F238E27FC236}">
                  <a16:creationId xmlns:a16="http://schemas.microsoft.com/office/drawing/2014/main" id="{B9CA34D4-E10F-4E2D-9798-9E5B2C69EE9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27302" y="4003261"/>
              <a:ext cx="500210" cy="500210"/>
            </a:xfrm>
            <a:prstGeom prst="rect">
              <a:avLst/>
            </a:prstGeom>
          </p:spPr>
        </p:pic>
      </p:grpSp>
      <p:grpSp>
        <p:nvGrpSpPr>
          <p:cNvPr id="67" name="Group 66">
            <a:extLst>
              <a:ext uri="{FF2B5EF4-FFF2-40B4-BE49-F238E27FC236}">
                <a16:creationId xmlns:a16="http://schemas.microsoft.com/office/drawing/2014/main" id="{40E0B064-850A-4CD8-A746-B5323C380BDB}"/>
              </a:ext>
            </a:extLst>
          </p:cNvPr>
          <p:cNvGrpSpPr/>
          <p:nvPr/>
        </p:nvGrpSpPr>
        <p:grpSpPr>
          <a:xfrm>
            <a:off x="755576" y="5580937"/>
            <a:ext cx="7808580" cy="1176166"/>
            <a:chOff x="755576" y="4743656"/>
            <a:chExt cx="7808580" cy="1176166"/>
          </a:xfrm>
        </p:grpSpPr>
        <p:grpSp>
          <p:nvGrpSpPr>
            <p:cNvPr id="9" name="Group 8">
              <a:extLst>
                <a:ext uri="{FF2B5EF4-FFF2-40B4-BE49-F238E27FC236}">
                  <a16:creationId xmlns:a16="http://schemas.microsoft.com/office/drawing/2014/main" id="{22EE89C2-9257-4017-9330-CF32DA983E60}"/>
                </a:ext>
              </a:extLst>
            </p:cNvPr>
            <p:cNvGrpSpPr/>
            <p:nvPr/>
          </p:nvGrpSpPr>
          <p:grpSpPr>
            <a:xfrm>
              <a:off x="755576" y="4743656"/>
              <a:ext cx="7808580" cy="1150407"/>
              <a:chOff x="611560" y="4861361"/>
              <a:chExt cx="7808580" cy="1150407"/>
            </a:xfrm>
          </p:grpSpPr>
          <p:grpSp>
            <p:nvGrpSpPr>
              <p:cNvPr id="12" name="Group 11">
                <a:extLst>
                  <a:ext uri="{FF2B5EF4-FFF2-40B4-BE49-F238E27FC236}">
                    <a16:creationId xmlns:a16="http://schemas.microsoft.com/office/drawing/2014/main" id="{BE2A9149-75D4-442C-83C3-CCC3A6AED656}"/>
                  </a:ext>
                </a:extLst>
              </p:cNvPr>
              <p:cNvGrpSpPr/>
              <p:nvPr/>
            </p:nvGrpSpPr>
            <p:grpSpPr>
              <a:xfrm>
                <a:off x="611560" y="5048426"/>
                <a:ext cx="7808580" cy="963342"/>
                <a:chOff x="357226" y="4951221"/>
                <a:chExt cx="7808580" cy="963342"/>
              </a:xfrm>
            </p:grpSpPr>
            <p:sp>
              <p:nvSpPr>
                <p:cNvPr id="14" name="Rounded Rectangle 19">
                  <a:extLst>
                    <a:ext uri="{FF2B5EF4-FFF2-40B4-BE49-F238E27FC236}">
                      <a16:creationId xmlns:a16="http://schemas.microsoft.com/office/drawing/2014/main" id="{DC145ECC-E59A-4F00-B7A0-7ECD5F44D147}"/>
                    </a:ext>
                  </a:extLst>
                </p:cNvPr>
                <p:cNvSpPr/>
                <p:nvPr/>
              </p:nvSpPr>
              <p:spPr>
                <a:xfrm>
                  <a:off x="357226" y="4951221"/>
                  <a:ext cx="7808580" cy="963342"/>
                </a:xfrm>
                <a:prstGeom prst="roundRect">
                  <a:avLst/>
                </a:prstGeom>
                <a:noFill/>
                <a:ln w="38100">
                  <a:solidFill>
                    <a:srgbClr val="7DC202"/>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hangingPunct="1">
                    <a:defRPr/>
                  </a:pPr>
                  <a:endParaRPr lang="en-GB" sz="1000">
                    <a:solidFill>
                      <a:prstClr val="white"/>
                    </a:solidFill>
                    <a:latin typeface="Arial"/>
                  </a:endParaRPr>
                </a:p>
              </p:txBody>
            </p:sp>
            <p:sp>
              <p:nvSpPr>
                <p:cNvPr id="15" name="Rectangle 14">
                  <a:extLst>
                    <a:ext uri="{FF2B5EF4-FFF2-40B4-BE49-F238E27FC236}">
                      <a16:creationId xmlns:a16="http://schemas.microsoft.com/office/drawing/2014/main" id="{01D40542-4028-4889-94D5-9C7B0AD70C91}"/>
                    </a:ext>
                  </a:extLst>
                </p:cNvPr>
                <p:cNvSpPr/>
                <p:nvPr/>
              </p:nvSpPr>
              <p:spPr>
                <a:xfrm>
                  <a:off x="465810" y="5091801"/>
                  <a:ext cx="7699996" cy="646331"/>
                </a:xfrm>
                <a:prstGeom prst="rect">
                  <a:avLst/>
                </a:prstGeom>
              </p:spPr>
              <p:txBody>
                <a:bodyPr wrap="square">
                  <a:spAutoFit/>
                </a:bodyPr>
                <a:lstStyle/>
                <a:p>
                  <a:pPr algn="ctr" defTabSz="914400" eaLnBrk="1" hangingPunct="1">
                    <a:defRPr/>
                  </a:pPr>
                  <a:r>
                    <a:rPr lang="en-GB" dirty="0">
                      <a:solidFill>
                        <a:srgbClr val="000000"/>
                      </a:solidFill>
                      <a:latin typeface="Aptos" panose="020B0004020202020204" pitchFamily="34" charset="0"/>
                      <a:cs typeface="Calibri" panose="020F0502020204030204" pitchFamily="34" charset="0"/>
                    </a:rPr>
                    <a:t>Registered childminder, 25 hours for a child under 2 = £172 per week</a:t>
                  </a:r>
                  <a:endParaRPr lang="en-GB" sz="400" dirty="0">
                    <a:solidFill>
                      <a:srgbClr val="000000"/>
                    </a:solidFill>
                    <a:latin typeface="Aptos" panose="020B0004020202020204" pitchFamily="34" charset="0"/>
                    <a:cs typeface="Calibri" panose="020F0502020204030204" pitchFamily="34" charset="0"/>
                  </a:endParaRPr>
                </a:p>
                <a:p>
                  <a:pPr algn="ctr" defTabSz="914400" eaLnBrk="1" hangingPunct="1">
                    <a:defRPr/>
                  </a:pPr>
                  <a:r>
                    <a:rPr lang="en-GB" dirty="0">
                      <a:solidFill>
                        <a:srgbClr val="000000"/>
                      </a:solidFill>
                      <a:latin typeface="Aptos" panose="020B0004020202020204" pitchFamily="34" charset="0"/>
                      <a:cs typeface="Calibri" panose="020F0502020204030204" pitchFamily="34" charset="0"/>
                    </a:rPr>
                    <a:t>Day nursery, 25 hours for a child under 2 = £184 per week</a:t>
                  </a:r>
                </a:p>
              </p:txBody>
            </p:sp>
          </p:grpSp>
          <p:sp>
            <p:nvSpPr>
              <p:cNvPr id="11" name="Rectangle: Rounded Corners 10">
                <a:extLst>
                  <a:ext uri="{FF2B5EF4-FFF2-40B4-BE49-F238E27FC236}">
                    <a16:creationId xmlns:a16="http://schemas.microsoft.com/office/drawing/2014/main" id="{7B0A1902-A124-4703-BC26-85899327FA46}"/>
                  </a:ext>
                </a:extLst>
              </p:cNvPr>
              <p:cNvSpPr/>
              <p:nvPr/>
            </p:nvSpPr>
            <p:spPr>
              <a:xfrm>
                <a:off x="2375694" y="4861361"/>
                <a:ext cx="4684712" cy="336265"/>
              </a:xfrm>
              <a:prstGeom prst="roundRect">
                <a:avLst/>
              </a:pr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r>
                  <a:rPr lang="en-GB" dirty="0">
                    <a:solidFill>
                      <a:srgbClr val="FFFFFF"/>
                    </a:solidFill>
                    <a:latin typeface="Aptos" panose="020B0004020202020204" pitchFamily="34" charset="0"/>
                  </a:rPr>
                  <a:t>Average childcare costs in inner London</a:t>
                </a:r>
              </a:p>
            </p:txBody>
          </p:sp>
        </p:grpSp>
        <p:sp>
          <p:nvSpPr>
            <p:cNvPr id="58" name="TextBox 57">
              <a:extLst>
                <a:ext uri="{FF2B5EF4-FFF2-40B4-BE49-F238E27FC236}">
                  <a16:creationId xmlns:a16="http://schemas.microsoft.com/office/drawing/2014/main" id="{5937D8BA-9203-40B0-A6BC-E22EF5162F4E}"/>
                </a:ext>
              </a:extLst>
            </p:cNvPr>
            <p:cNvSpPr txBox="1"/>
            <p:nvPr/>
          </p:nvSpPr>
          <p:spPr>
            <a:xfrm>
              <a:off x="755576" y="5642823"/>
              <a:ext cx="7808580" cy="276999"/>
            </a:xfrm>
            <a:prstGeom prst="rect">
              <a:avLst/>
            </a:prstGeom>
            <a:noFill/>
          </p:spPr>
          <p:txBody>
            <a:bodyPr wrap="square">
              <a:spAutoFit/>
            </a:bodyPr>
            <a:lstStyle/>
            <a:p>
              <a:pPr algn="ctr" defTabSz="914400" eaLnBrk="1" hangingPunct="1">
                <a:defRPr/>
              </a:pPr>
              <a:r>
                <a:rPr lang="en-GB" sz="1200" dirty="0">
                  <a:solidFill>
                    <a:srgbClr val="000000"/>
                  </a:solidFill>
                  <a:latin typeface="Aptos" panose="020B0004020202020204" pitchFamily="34" charset="0"/>
                  <a:cs typeface="Calibri" panose="020F0502020204030204" pitchFamily="34" charset="0"/>
                </a:rPr>
                <a:t>Source: Family and Childcare Trust – Childcare Survey</a:t>
              </a:r>
              <a:endParaRPr lang="en-GB" sz="1100" dirty="0">
                <a:solidFill>
                  <a:srgbClr val="000000"/>
                </a:solidFill>
                <a:latin typeface="Aptos" panose="020B0004020202020204" pitchFamily="34" charset="0"/>
                <a:cs typeface="Calibri" panose="020F0502020204030204" pitchFamily="34" charset="0"/>
              </a:endParaRPr>
            </a:p>
          </p:txBody>
        </p:sp>
      </p:grpSp>
      <p:grpSp>
        <p:nvGrpSpPr>
          <p:cNvPr id="64" name="Group 63">
            <a:extLst>
              <a:ext uri="{FF2B5EF4-FFF2-40B4-BE49-F238E27FC236}">
                <a16:creationId xmlns:a16="http://schemas.microsoft.com/office/drawing/2014/main" id="{608A04A6-37E9-46F4-A6E2-B6DD8FAF8E46}"/>
              </a:ext>
            </a:extLst>
          </p:cNvPr>
          <p:cNvGrpSpPr/>
          <p:nvPr/>
        </p:nvGrpSpPr>
        <p:grpSpPr>
          <a:xfrm>
            <a:off x="1203226" y="1948799"/>
            <a:ext cx="7388398" cy="696605"/>
            <a:chOff x="1203226" y="1111517"/>
            <a:chExt cx="7388398" cy="696605"/>
          </a:xfrm>
        </p:grpSpPr>
        <p:grpSp>
          <p:nvGrpSpPr>
            <p:cNvPr id="46" name="Group 45">
              <a:extLst>
                <a:ext uri="{FF2B5EF4-FFF2-40B4-BE49-F238E27FC236}">
                  <a16:creationId xmlns:a16="http://schemas.microsoft.com/office/drawing/2014/main" id="{062EE427-9194-4937-AF49-5A70B49A9273}"/>
                </a:ext>
              </a:extLst>
            </p:cNvPr>
            <p:cNvGrpSpPr/>
            <p:nvPr/>
          </p:nvGrpSpPr>
          <p:grpSpPr>
            <a:xfrm>
              <a:off x="1203226" y="1111517"/>
              <a:ext cx="7388398" cy="696605"/>
              <a:chOff x="1203226" y="1111517"/>
              <a:chExt cx="7388398" cy="696605"/>
            </a:xfrm>
          </p:grpSpPr>
          <p:sp>
            <p:nvSpPr>
              <p:cNvPr id="47" name="Rectangle 46">
                <a:extLst>
                  <a:ext uri="{FF2B5EF4-FFF2-40B4-BE49-F238E27FC236}">
                    <a16:creationId xmlns:a16="http://schemas.microsoft.com/office/drawing/2014/main" id="{4292E495-B992-4F37-8081-7185E09A9C2D}"/>
                  </a:ext>
                </a:extLst>
              </p:cNvPr>
              <p:cNvSpPr/>
              <p:nvPr/>
            </p:nvSpPr>
            <p:spPr>
              <a:xfrm rot="2700000">
                <a:off x="1203226" y="1390072"/>
                <a:ext cx="139496" cy="139496"/>
              </a:xfrm>
              <a:prstGeom prst="rect">
                <a:avLst/>
              </a:prstGeom>
              <a:solidFill>
                <a:srgbClr val="5DD6F9"/>
              </a:solidFill>
              <a:ln w="254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grpSp>
            <p:nvGrpSpPr>
              <p:cNvPr id="48" name="Group 47">
                <a:extLst>
                  <a:ext uri="{FF2B5EF4-FFF2-40B4-BE49-F238E27FC236}">
                    <a16:creationId xmlns:a16="http://schemas.microsoft.com/office/drawing/2014/main" id="{0F5241C0-A1F5-418F-9244-20073B3C12FC}"/>
                  </a:ext>
                </a:extLst>
              </p:cNvPr>
              <p:cNvGrpSpPr/>
              <p:nvPr/>
            </p:nvGrpSpPr>
            <p:grpSpPr>
              <a:xfrm>
                <a:off x="1439699" y="1408820"/>
                <a:ext cx="1235409" cy="71584"/>
                <a:chOff x="1410087" y="1983791"/>
                <a:chExt cx="1235409" cy="71584"/>
              </a:xfrm>
            </p:grpSpPr>
            <p:cxnSp>
              <p:nvCxnSpPr>
                <p:cNvPr id="53" name="Straight Connector 52">
                  <a:extLst>
                    <a:ext uri="{FF2B5EF4-FFF2-40B4-BE49-F238E27FC236}">
                      <a16:creationId xmlns:a16="http://schemas.microsoft.com/office/drawing/2014/main" id="{C2384624-C08D-444C-AAEA-30D840A9DB55}"/>
                    </a:ext>
                  </a:extLst>
                </p:cNvPr>
                <p:cNvCxnSpPr/>
                <p:nvPr/>
              </p:nvCxnSpPr>
              <p:spPr>
                <a:xfrm>
                  <a:off x="1432950" y="2018669"/>
                  <a:ext cx="1185846"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4" name="Oval 53">
                  <a:extLst>
                    <a:ext uri="{FF2B5EF4-FFF2-40B4-BE49-F238E27FC236}">
                      <a16:creationId xmlns:a16="http://schemas.microsoft.com/office/drawing/2014/main" id="{B11F81B5-9409-49E9-807F-DE651342FBEC}"/>
                    </a:ext>
                  </a:extLst>
                </p:cNvPr>
                <p:cNvSpPr/>
                <p:nvPr/>
              </p:nvSpPr>
              <p:spPr>
                <a:xfrm>
                  <a:off x="1410087" y="1983791"/>
                  <a:ext cx="69756" cy="69756"/>
                </a:xfrm>
                <a:prstGeom prst="ellipse">
                  <a:avLst/>
                </a:prstGeom>
                <a:solidFill>
                  <a:srgbClr val="5DD6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00A2E2"/>
                    </a:solidFill>
                    <a:latin typeface="Arial"/>
                  </a:endParaRPr>
                </a:p>
              </p:txBody>
            </p:sp>
            <p:sp>
              <p:nvSpPr>
                <p:cNvPr id="55" name="Oval 54">
                  <a:extLst>
                    <a:ext uri="{FF2B5EF4-FFF2-40B4-BE49-F238E27FC236}">
                      <a16:creationId xmlns:a16="http://schemas.microsoft.com/office/drawing/2014/main" id="{F298B271-0FE4-4D6C-9DDD-AC1F0A61760C}"/>
                    </a:ext>
                  </a:extLst>
                </p:cNvPr>
                <p:cNvSpPr/>
                <p:nvPr/>
              </p:nvSpPr>
              <p:spPr>
                <a:xfrm>
                  <a:off x="2575740" y="1985619"/>
                  <a:ext cx="69756" cy="69756"/>
                </a:xfrm>
                <a:prstGeom prst="ellipse">
                  <a:avLst/>
                </a:prstGeom>
                <a:solidFill>
                  <a:srgbClr val="5DD6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00A2E2"/>
                    </a:solidFill>
                    <a:latin typeface="Arial"/>
                  </a:endParaRPr>
                </a:p>
              </p:txBody>
            </p:sp>
          </p:grpSp>
          <p:grpSp>
            <p:nvGrpSpPr>
              <p:cNvPr id="49" name="Group 48">
                <a:extLst>
                  <a:ext uri="{FF2B5EF4-FFF2-40B4-BE49-F238E27FC236}">
                    <a16:creationId xmlns:a16="http://schemas.microsoft.com/office/drawing/2014/main" id="{4EA136AC-FE39-428A-BAE3-269FD0F84A17}"/>
                  </a:ext>
                </a:extLst>
              </p:cNvPr>
              <p:cNvGrpSpPr/>
              <p:nvPr/>
            </p:nvGrpSpPr>
            <p:grpSpPr>
              <a:xfrm>
                <a:off x="2791176" y="1111517"/>
                <a:ext cx="5800448" cy="696605"/>
                <a:chOff x="2761564" y="1686488"/>
                <a:chExt cx="5800448" cy="696605"/>
              </a:xfrm>
            </p:grpSpPr>
            <p:sp>
              <p:nvSpPr>
                <p:cNvPr id="51" name="Oval 50">
                  <a:extLst>
                    <a:ext uri="{FF2B5EF4-FFF2-40B4-BE49-F238E27FC236}">
                      <a16:creationId xmlns:a16="http://schemas.microsoft.com/office/drawing/2014/main" id="{C33A6710-2AAA-4030-992C-0AB8757A12AE}"/>
                    </a:ext>
                  </a:extLst>
                </p:cNvPr>
                <p:cNvSpPr/>
                <p:nvPr/>
              </p:nvSpPr>
              <p:spPr>
                <a:xfrm>
                  <a:off x="2761564" y="1686488"/>
                  <a:ext cx="696605" cy="696605"/>
                </a:xfrm>
                <a:prstGeom prst="ellipse">
                  <a:avLst/>
                </a:prstGeom>
                <a:solidFill>
                  <a:srgbClr val="5DD6F9"/>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52" name="TextBox 51">
                  <a:extLst>
                    <a:ext uri="{FF2B5EF4-FFF2-40B4-BE49-F238E27FC236}">
                      <a16:creationId xmlns:a16="http://schemas.microsoft.com/office/drawing/2014/main" id="{149147FF-FED8-4C3A-A71C-223EDB550335}"/>
                    </a:ext>
                  </a:extLst>
                </p:cNvPr>
                <p:cNvSpPr txBox="1"/>
                <p:nvPr/>
              </p:nvSpPr>
              <p:spPr>
                <a:xfrm>
                  <a:off x="3593460" y="1825836"/>
                  <a:ext cx="4968552" cy="369332"/>
                </a:xfrm>
                <a:prstGeom prst="rect">
                  <a:avLst/>
                </a:prstGeom>
                <a:noFill/>
              </p:spPr>
              <p:txBody>
                <a:bodyPr wrap="square" rtlCol="0">
                  <a:spAutoFit/>
                </a:bodyPr>
                <a:lstStyle/>
                <a:p>
                  <a:pPr marL="0" lvl="1" defTabSz="914400" eaLnBrk="1" fontAlgn="auto" hangingPunct="1">
                    <a:spcBef>
                      <a:spcPts val="0"/>
                    </a:spcBef>
                    <a:spcAft>
                      <a:spcPts val="0"/>
                    </a:spcAft>
                    <a:defRPr/>
                  </a:pPr>
                  <a:r>
                    <a:rPr lang="en-GB" dirty="0">
                      <a:solidFill>
                        <a:srgbClr val="000000"/>
                      </a:solidFill>
                      <a:latin typeface="Aptos" panose="020B0004020202020204" pitchFamily="34" charset="0"/>
                      <a:ea typeface="+mn-ea"/>
                      <a:cs typeface="+mn-cs"/>
                    </a:rPr>
                    <a:t>Understand how much childcare will cost you </a:t>
                  </a:r>
                </a:p>
              </p:txBody>
            </p:sp>
          </p:grpSp>
        </p:grpSp>
        <p:pic>
          <p:nvPicPr>
            <p:cNvPr id="60" name="Graphic 59" descr="Coins">
              <a:extLst>
                <a:ext uri="{FF2B5EF4-FFF2-40B4-BE49-F238E27FC236}">
                  <a16:creationId xmlns:a16="http://schemas.microsoft.com/office/drawing/2014/main" id="{CB99A237-1FFE-45EB-89BD-804E2D361A7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84395" y="1192025"/>
              <a:ext cx="510165" cy="510165"/>
            </a:xfrm>
            <a:prstGeom prst="rect">
              <a:avLst/>
            </a:prstGeom>
          </p:spPr>
        </p:pic>
      </p:grpSp>
      <p:grpSp>
        <p:nvGrpSpPr>
          <p:cNvPr id="65" name="Group 64">
            <a:extLst>
              <a:ext uri="{FF2B5EF4-FFF2-40B4-BE49-F238E27FC236}">
                <a16:creationId xmlns:a16="http://schemas.microsoft.com/office/drawing/2014/main" id="{477FE656-9258-44AE-BBED-05CD0978833B}"/>
              </a:ext>
            </a:extLst>
          </p:cNvPr>
          <p:cNvGrpSpPr/>
          <p:nvPr/>
        </p:nvGrpSpPr>
        <p:grpSpPr>
          <a:xfrm>
            <a:off x="1800200" y="2924947"/>
            <a:ext cx="7201963" cy="696605"/>
            <a:chOff x="1800199" y="2087665"/>
            <a:chExt cx="7201963" cy="696605"/>
          </a:xfrm>
        </p:grpSpPr>
        <p:grpSp>
          <p:nvGrpSpPr>
            <p:cNvPr id="36" name="Group 35">
              <a:extLst>
                <a:ext uri="{FF2B5EF4-FFF2-40B4-BE49-F238E27FC236}">
                  <a16:creationId xmlns:a16="http://schemas.microsoft.com/office/drawing/2014/main" id="{6A448C1C-EB6C-4AF9-935A-B418FEA4DBCB}"/>
                </a:ext>
              </a:extLst>
            </p:cNvPr>
            <p:cNvGrpSpPr/>
            <p:nvPr/>
          </p:nvGrpSpPr>
          <p:grpSpPr>
            <a:xfrm>
              <a:off x="1800199" y="2087665"/>
              <a:ext cx="7201963" cy="696605"/>
              <a:chOff x="1800199" y="2087665"/>
              <a:chExt cx="7201963" cy="696605"/>
            </a:xfrm>
          </p:grpSpPr>
          <p:sp>
            <p:nvSpPr>
              <p:cNvPr id="37" name="Rectangle 36">
                <a:extLst>
                  <a:ext uri="{FF2B5EF4-FFF2-40B4-BE49-F238E27FC236}">
                    <a16:creationId xmlns:a16="http://schemas.microsoft.com/office/drawing/2014/main" id="{6649FB24-38EF-4FD3-8988-557A7DCB8C6E}"/>
                  </a:ext>
                </a:extLst>
              </p:cNvPr>
              <p:cNvSpPr/>
              <p:nvPr/>
            </p:nvSpPr>
            <p:spPr>
              <a:xfrm rot="2700000">
                <a:off x="1800199" y="2365306"/>
                <a:ext cx="139496" cy="139496"/>
              </a:xfrm>
              <a:prstGeom prst="rect">
                <a:avLst/>
              </a:prstGeom>
              <a:solidFill>
                <a:srgbClr val="F24979"/>
              </a:solidFill>
              <a:ln w="254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grpSp>
            <p:nvGrpSpPr>
              <p:cNvPr id="38" name="Group 37">
                <a:extLst>
                  <a:ext uri="{FF2B5EF4-FFF2-40B4-BE49-F238E27FC236}">
                    <a16:creationId xmlns:a16="http://schemas.microsoft.com/office/drawing/2014/main" id="{A59AB989-983A-4B73-8FAE-3054371D84F0}"/>
                  </a:ext>
                </a:extLst>
              </p:cNvPr>
              <p:cNvGrpSpPr/>
              <p:nvPr/>
            </p:nvGrpSpPr>
            <p:grpSpPr>
              <a:xfrm>
                <a:off x="2092669" y="2399262"/>
                <a:ext cx="1235409" cy="71584"/>
                <a:chOff x="2063057" y="2974233"/>
                <a:chExt cx="1235409" cy="71584"/>
              </a:xfrm>
            </p:grpSpPr>
            <p:cxnSp>
              <p:nvCxnSpPr>
                <p:cNvPr id="43" name="Straight Connector 42">
                  <a:extLst>
                    <a:ext uri="{FF2B5EF4-FFF2-40B4-BE49-F238E27FC236}">
                      <a16:creationId xmlns:a16="http://schemas.microsoft.com/office/drawing/2014/main" id="{49986554-83E6-4C0C-BE7E-FB326EF4AF36}"/>
                    </a:ext>
                  </a:extLst>
                </p:cNvPr>
                <p:cNvCxnSpPr/>
                <p:nvPr/>
              </p:nvCxnSpPr>
              <p:spPr>
                <a:xfrm>
                  <a:off x="2085920" y="3009111"/>
                  <a:ext cx="1185846"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4" name="Oval 43">
                  <a:extLst>
                    <a:ext uri="{FF2B5EF4-FFF2-40B4-BE49-F238E27FC236}">
                      <a16:creationId xmlns:a16="http://schemas.microsoft.com/office/drawing/2014/main" id="{859854EA-24A0-4A1D-8ADC-166AC271B7F5}"/>
                    </a:ext>
                  </a:extLst>
                </p:cNvPr>
                <p:cNvSpPr/>
                <p:nvPr/>
              </p:nvSpPr>
              <p:spPr>
                <a:xfrm>
                  <a:off x="2063057" y="2974233"/>
                  <a:ext cx="69756" cy="69756"/>
                </a:xfrm>
                <a:prstGeom prst="ellipse">
                  <a:avLst/>
                </a:pr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45" name="Oval 44">
                  <a:extLst>
                    <a:ext uri="{FF2B5EF4-FFF2-40B4-BE49-F238E27FC236}">
                      <a16:creationId xmlns:a16="http://schemas.microsoft.com/office/drawing/2014/main" id="{66DEB208-E93D-4E71-8102-D6775FA0DA2F}"/>
                    </a:ext>
                  </a:extLst>
                </p:cNvPr>
                <p:cNvSpPr/>
                <p:nvPr/>
              </p:nvSpPr>
              <p:spPr>
                <a:xfrm>
                  <a:off x="3228710" y="2976061"/>
                  <a:ext cx="69756" cy="69756"/>
                </a:xfrm>
                <a:prstGeom prst="ellipse">
                  <a:avLst/>
                </a:pr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grpSp>
          <p:grpSp>
            <p:nvGrpSpPr>
              <p:cNvPr id="39" name="Group 38">
                <a:extLst>
                  <a:ext uri="{FF2B5EF4-FFF2-40B4-BE49-F238E27FC236}">
                    <a16:creationId xmlns:a16="http://schemas.microsoft.com/office/drawing/2014/main" id="{570793F6-A9A0-4B11-A66F-3F38B1E4B0BA}"/>
                  </a:ext>
                </a:extLst>
              </p:cNvPr>
              <p:cNvGrpSpPr/>
              <p:nvPr/>
            </p:nvGrpSpPr>
            <p:grpSpPr>
              <a:xfrm>
                <a:off x="3487781" y="2087665"/>
                <a:ext cx="5514381" cy="696605"/>
                <a:chOff x="3458169" y="2662636"/>
                <a:chExt cx="5514381" cy="696605"/>
              </a:xfrm>
            </p:grpSpPr>
            <p:sp>
              <p:nvSpPr>
                <p:cNvPr id="41" name="Oval 40">
                  <a:extLst>
                    <a:ext uri="{FF2B5EF4-FFF2-40B4-BE49-F238E27FC236}">
                      <a16:creationId xmlns:a16="http://schemas.microsoft.com/office/drawing/2014/main" id="{1B0BFF36-00AD-4D96-ABF3-E50BD69A440B}"/>
                    </a:ext>
                  </a:extLst>
                </p:cNvPr>
                <p:cNvSpPr/>
                <p:nvPr/>
              </p:nvSpPr>
              <p:spPr>
                <a:xfrm>
                  <a:off x="3458169" y="2662636"/>
                  <a:ext cx="696605" cy="696605"/>
                </a:xfrm>
                <a:prstGeom prst="ellipse">
                  <a:avLst/>
                </a:prstGeom>
                <a:solidFill>
                  <a:srgbClr val="F24979"/>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42" name="Rectangle 41">
                  <a:extLst>
                    <a:ext uri="{FF2B5EF4-FFF2-40B4-BE49-F238E27FC236}">
                      <a16:creationId xmlns:a16="http://schemas.microsoft.com/office/drawing/2014/main" id="{3E71C3A1-1C7A-4195-8923-A0BC20EADCE6}"/>
                    </a:ext>
                  </a:extLst>
                </p:cNvPr>
                <p:cNvSpPr/>
                <p:nvPr/>
              </p:nvSpPr>
              <p:spPr>
                <a:xfrm>
                  <a:off x="4329459" y="2682965"/>
                  <a:ext cx="4643091" cy="646331"/>
                </a:xfrm>
                <a:prstGeom prst="rect">
                  <a:avLst/>
                </a:prstGeom>
                <a:noFill/>
              </p:spPr>
              <p:txBody>
                <a:bodyPr wrap="square" rtlCol="0">
                  <a:spAutoFit/>
                </a:bodyPr>
                <a:lstStyle/>
                <a:p>
                  <a:pPr marL="0" lvl="1" defTabSz="914400" eaLnBrk="1" fontAlgn="auto" hangingPunct="1">
                    <a:spcBef>
                      <a:spcPts val="0"/>
                    </a:spcBef>
                    <a:spcAft>
                      <a:spcPts val="0"/>
                    </a:spcAft>
                    <a:defRPr/>
                  </a:pPr>
                  <a:r>
                    <a:rPr lang="en-GB" dirty="0">
                      <a:solidFill>
                        <a:srgbClr val="000000"/>
                      </a:solidFill>
                      <a:latin typeface="Aptos" panose="020B0004020202020204" pitchFamily="34" charset="0"/>
                      <a:ea typeface="+mn-ea"/>
                      <a:cs typeface="+mn-cs"/>
                    </a:rPr>
                    <a:t>Calculate your income after tax on your reduced earnings</a:t>
                  </a:r>
                </a:p>
              </p:txBody>
            </p:sp>
          </p:grpSp>
        </p:grpSp>
        <p:pic>
          <p:nvPicPr>
            <p:cNvPr id="62" name="Graphic 61" descr="Calculator">
              <a:extLst>
                <a:ext uri="{FF2B5EF4-FFF2-40B4-BE49-F238E27FC236}">
                  <a16:creationId xmlns:a16="http://schemas.microsoft.com/office/drawing/2014/main" id="{05189466-A38B-4170-B711-B08E337B68E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54780" y="2146539"/>
              <a:ext cx="562606" cy="562606"/>
            </a:xfrm>
            <a:prstGeom prst="rect">
              <a:avLst/>
            </a:prstGeom>
          </p:spPr>
        </p:pic>
      </p:grpSp>
      <p:grpSp>
        <p:nvGrpSpPr>
          <p:cNvPr id="66" name="Group 65">
            <a:extLst>
              <a:ext uri="{FF2B5EF4-FFF2-40B4-BE49-F238E27FC236}">
                <a16:creationId xmlns:a16="http://schemas.microsoft.com/office/drawing/2014/main" id="{615FB8B9-AED3-4B55-9A3C-52D42592F82E}"/>
              </a:ext>
            </a:extLst>
          </p:cNvPr>
          <p:cNvGrpSpPr/>
          <p:nvPr/>
        </p:nvGrpSpPr>
        <p:grpSpPr>
          <a:xfrm>
            <a:off x="1800536" y="3905663"/>
            <a:ext cx="7201627" cy="696605"/>
            <a:chOff x="1800535" y="3068381"/>
            <a:chExt cx="7201627" cy="696605"/>
          </a:xfrm>
        </p:grpSpPr>
        <p:grpSp>
          <p:nvGrpSpPr>
            <p:cNvPr id="16" name="Group 15">
              <a:extLst>
                <a:ext uri="{FF2B5EF4-FFF2-40B4-BE49-F238E27FC236}">
                  <a16:creationId xmlns:a16="http://schemas.microsoft.com/office/drawing/2014/main" id="{962540EB-9820-4CF5-A585-B9AAAC443945}"/>
                </a:ext>
              </a:extLst>
            </p:cNvPr>
            <p:cNvGrpSpPr/>
            <p:nvPr/>
          </p:nvGrpSpPr>
          <p:grpSpPr>
            <a:xfrm>
              <a:off x="1800535" y="3068381"/>
              <a:ext cx="7201627" cy="696605"/>
              <a:chOff x="1800535" y="3068381"/>
              <a:chExt cx="7201627" cy="696605"/>
            </a:xfrm>
          </p:grpSpPr>
          <p:sp>
            <p:nvSpPr>
              <p:cNvPr id="17" name="Rectangle 16">
                <a:extLst>
                  <a:ext uri="{FF2B5EF4-FFF2-40B4-BE49-F238E27FC236}">
                    <a16:creationId xmlns:a16="http://schemas.microsoft.com/office/drawing/2014/main" id="{26A38945-43E9-434D-863F-CC1B4F34DDB9}"/>
                  </a:ext>
                </a:extLst>
              </p:cNvPr>
              <p:cNvSpPr/>
              <p:nvPr/>
            </p:nvSpPr>
            <p:spPr>
              <a:xfrm rot="2700000">
                <a:off x="1800535" y="3345476"/>
                <a:ext cx="139496" cy="139496"/>
              </a:xfrm>
              <a:prstGeom prst="rect">
                <a:avLst/>
              </a:prstGeom>
              <a:solidFill>
                <a:srgbClr val="0076BE"/>
              </a:solidFill>
              <a:ln w="254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grpSp>
            <p:nvGrpSpPr>
              <p:cNvPr id="18" name="Group 17">
                <a:extLst>
                  <a:ext uri="{FF2B5EF4-FFF2-40B4-BE49-F238E27FC236}">
                    <a16:creationId xmlns:a16="http://schemas.microsoft.com/office/drawing/2014/main" id="{E2012E34-8B0B-43C3-B357-5F34ADDA56B6}"/>
                  </a:ext>
                </a:extLst>
              </p:cNvPr>
              <p:cNvGrpSpPr/>
              <p:nvPr/>
            </p:nvGrpSpPr>
            <p:grpSpPr>
              <a:xfrm>
                <a:off x="2092669" y="3379432"/>
                <a:ext cx="1235409" cy="71584"/>
                <a:chOff x="2063057" y="3954403"/>
                <a:chExt cx="1235409" cy="71584"/>
              </a:xfrm>
            </p:grpSpPr>
            <p:cxnSp>
              <p:nvCxnSpPr>
                <p:cNvPr id="23" name="Straight Connector 22">
                  <a:extLst>
                    <a:ext uri="{FF2B5EF4-FFF2-40B4-BE49-F238E27FC236}">
                      <a16:creationId xmlns:a16="http://schemas.microsoft.com/office/drawing/2014/main" id="{7F4B55EF-3763-47CB-8E08-1D43B422718D}"/>
                    </a:ext>
                  </a:extLst>
                </p:cNvPr>
                <p:cNvCxnSpPr/>
                <p:nvPr/>
              </p:nvCxnSpPr>
              <p:spPr>
                <a:xfrm>
                  <a:off x="2085920" y="3989281"/>
                  <a:ext cx="1185846"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4" name="Oval 23">
                  <a:extLst>
                    <a:ext uri="{FF2B5EF4-FFF2-40B4-BE49-F238E27FC236}">
                      <a16:creationId xmlns:a16="http://schemas.microsoft.com/office/drawing/2014/main" id="{3F966FAB-D983-4864-A10F-8B8B16C4FA77}"/>
                    </a:ext>
                  </a:extLst>
                </p:cNvPr>
                <p:cNvSpPr/>
                <p:nvPr/>
              </p:nvSpPr>
              <p:spPr>
                <a:xfrm>
                  <a:off x="2063057" y="3954403"/>
                  <a:ext cx="69756" cy="69756"/>
                </a:xfrm>
                <a:prstGeom prst="ellipse">
                  <a:avLst/>
                </a:pr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25" name="Oval 24">
                  <a:extLst>
                    <a:ext uri="{FF2B5EF4-FFF2-40B4-BE49-F238E27FC236}">
                      <a16:creationId xmlns:a16="http://schemas.microsoft.com/office/drawing/2014/main" id="{BE3F5416-23AE-4FA5-8011-8280D634A917}"/>
                    </a:ext>
                  </a:extLst>
                </p:cNvPr>
                <p:cNvSpPr/>
                <p:nvPr/>
              </p:nvSpPr>
              <p:spPr>
                <a:xfrm>
                  <a:off x="3228710" y="3956231"/>
                  <a:ext cx="69756" cy="69756"/>
                </a:xfrm>
                <a:prstGeom prst="ellipse">
                  <a:avLst/>
                </a:pr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grpSp>
          <p:grpSp>
            <p:nvGrpSpPr>
              <p:cNvPr id="19" name="Group 18">
                <a:extLst>
                  <a:ext uri="{FF2B5EF4-FFF2-40B4-BE49-F238E27FC236}">
                    <a16:creationId xmlns:a16="http://schemas.microsoft.com/office/drawing/2014/main" id="{DF1CFB13-56ED-4EA1-9136-30CB282CC702}"/>
                  </a:ext>
                </a:extLst>
              </p:cNvPr>
              <p:cNvGrpSpPr/>
              <p:nvPr/>
            </p:nvGrpSpPr>
            <p:grpSpPr>
              <a:xfrm>
                <a:off x="3487781" y="3068381"/>
                <a:ext cx="5514381" cy="696605"/>
                <a:chOff x="3458169" y="3643352"/>
                <a:chExt cx="5514381" cy="696605"/>
              </a:xfrm>
            </p:grpSpPr>
            <p:sp>
              <p:nvSpPr>
                <p:cNvPr id="21" name="Oval 20">
                  <a:extLst>
                    <a:ext uri="{FF2B5EF4-FFF2-40B4-BE49-F238E27FC236}">
                      <a16:creationId xmlns:a16="http://schemas.microsoft.com/office/drawing/2014/main" id="{2496363C-1BDF-4CBF-B6A9-3B1B1ABFB7A0}"/>
                    </a:ext>
                  </a:extLst>
                </p:cNvPr>
                <p:cNvSpPr/>
                <p:nvPr/>
              </p:nvSpPr>
              <p:spPr>
                <a:xfrm>
                  <a:off x="3458169" y="3643352"/>
                  <a:ext cx="696605" cy="696605"/>
                </a:xfrm>
                <a:prstGeom prst="ellipse">
                  <a:avLst/>
                </a:prstGeom>
                <a:solidFill>
                  <a:srgbClr val="0076B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22" name="Rectangle 21">
                  <a:extLst>
                    <a:ext uri="{FF2B5EF4-FFF2-40B4-BE49-F238E27FC236}">
                      <a16:creationId xmlns:a16="http://schemas.microsoft.com/office/drawing/2014/main" id="{7C5B2350-0067-4CAB-AABD-F12DA0AACFCA}"/>
                    </a:ext>
                  </a:extLst>
                </p:cNvPr>
                <p:cNvSpPr/>
                <p:nvPr/>
              </p:nvSpPr>
              <p:spPr>
                <a:xfrm>
                  <a:off x="4329459" y="3677190"/>
                  <a:ext cx="4643091" cy="646331"/>
                </a:xfrm>
                <a:prstGeom prst="rect">
                  <a:avLst/>
                </a:prstGeom>
                <a:noFill/>
              </p:spPr>
              <p:txBody>
                <a:bodyPr wrap="square" rtlCol="0">
                  <a:spAutoFit/>
                </a:bodyPr>
                <a:lstStyle/>
                <a:p>
                  <a:pPr marL="0" lvl="1" defTabSz="914400" eaLnBrk="1" fontAlgn="auto" hangingPunct="1">
                    <a:spcBef>
                      <a:spcPts val="0"/>
                    </a:spcBef>
                    <a:spcAft>
                      <a:spcPts val="0"/>
                    </a:spcAft>
                    <a:defRPr/>
                  </a:pPr>
                  <a:r>
                    <a:rPr lang="en-GB" dirty="0">
                      <a:solidFill>
                        <a:srgbClr val="000000"/>
                      </a:solidFill>
                      <a:latin typeface="Aptos" panose="020B0004020202020204" pitchFamily="34" charset="0"/>
                      <a:ea typeface="+mn-ea"/>
                      <a:cs typeface="+mn-cs"/>
                    </a:rPr>
                    <a:t>Understand what work &amp;/or government benefits you may be entitled to claim</a:t>
                  </a:r>
                </a:p>
              </p:txBody>
            </p:sp>
          </p:grpSp>
        </p:grpSp>
        <p:sp>
          <p:nvSpPr>
            <p:cNvPr id="63" name="Freeform 114">
              <a:extLst>
                <a:ext uri="{FF2B5EF4-FFF2-40B4-BE49-F238E27FC236}">
                  <a16:creationId xmlns:a16="http://schemas.microsoft.com/office/drawing/2014/main" id="{259BF56C-B91F-4A16-B1D3-ED0A1DC2628C}"/>
                </a:ext>
              </a:extLst>
            </p:cNvPr>
            <p:cNvSpPr/>
            <p:nvPr/>
          </p:nvSpPr>
          <p:spPr>
            <a:xfrm rot="2170915">
              <a:off x="3632954" y="3217951"/>
              <a:ext cx="416396" cy="462472"/>
            </a:xfrm>
            <a:custGeom>
              <a:avLst/>
              <a:gdLst>
                <a:gd name="connsiteX0" fmla="*/ 3276854 w 4570967"/>
                <a:gd name="connsiteY0" fmla="*/ 439989 h 5076773"/>
                <a:gd name="connsiteX1" fmla="*/ 3318216 w 4570967"/>
                <a:gd name="connsiteY1" fmla="*/ 418343 h 5076773"/>
                <a:gd name="connsiteX2" fmla="*/ 3483714 w 4570967"/>
                <a:gd name="connsiteY2" fmla="*/ 523419 h 5076773"/>
                <a:gd name="connsiteX3" fmla="*/ 4073091 w 4570967"/>
                <a:gd name="connsiteY3" fmla="*/ 1428815 h 5076773"/>
                <a:gd name="connsiteX4" fmla="*/ 4375992 w 4570967"/>
                <a:gd name="connsiteY4" fmla="*/ 1982932 h 5076773"/>
                <a:gd name="connsiteX5" fmla="*/ 4389426 w 4570967"/>
                <a:gd name="connsiteY5" fmla="*/ 2098344 h 5076773"/>
                <a:gd name="connsiteX6" fmla="*/ 4302703 w 4570967"/>
                <a:gd name="connsiteY6" fmla="*/ 2627538 h 5076773"/>
                <a:gd name="connsiteX7" fmla="*/ 4293908 w 4570967"/>
                <a:gd name="connsiteY7" fmla="*/ 2613314 h 5076773"/>
                <a:gd name="connsiteX8" fmla="*/ 4168374 w 4570967"/>
                <a:gd name="connsiteY8" fmla="*/ 3474071 h 5076773"/>
                <a:gd name="connsiteX9" fmla="*/ 4441971 w 4570967"/>
                <a:gd name="connsiteY9" fmla="*/ 3810947 h 5076773"/>
                <a:gd name="connsiteX10" fmla="*/ 4570967 w 4570967"/>
                <a:gd name="connsiteY10" fmla="*/ 3914877 h 5076773"/>
                <a:gd name="connsiteX11" fmla="*/ 3913520 w 4570967"/>
                <a:gd name="connsiteY11" fmla="*/ 4395738 h 5076773"/>
                <a:gd name="connsiteX12" fmla="*/ 3821159 w 4570967"/>
                <a:gd name="connsiteY12" fmla="*/ 4280788 h 5076773"/>
                <a:gd name="connsiteX13" fmla="*/ 3652292 w 4570967"/>
                <a:gd name="connsiteY13" fmla="*/ 4059227 h 5076773"/>
                <a:gd name="connsiteX14" fmla="*/ 3208655 w 4570967"/>
                <a:gd name="connsiteY14" fmla="*/ 3487640 h 5076773"/>
                <a:gd name="connsiteX15" fmla="*/ 3073134 w 4570967"/>
                <a:gd name="connsiteY15" fmla="*/ 3308897 h 5076773"/>
                <a:gd name="connsiteX16" fmla="*/ 3403700 w 4570967"/>
                <a:gd name="connsiteY16" fmla="*/ 1927323 h 5076773"/>
                <a:gd name="connsiteX17" fmla="*/ 3478827 w 4570967"/>
                <a:gd name="connsiteY17" fmla="*/ 1714452 h 5076773"/>
                <a:gd name="connsiteX18" fmla="*/ 3558964 w 4570967"/>
                <a:gd name="connsiteY18" fmla="*/ 1690432 h 5076773"/>
                <a:gd name="connsiteX19" fmla="*/ 3617270 w 4570967"/>
                <a:gd name="connsiteY19" fmla="*/ 1695244 h 5076773"/>
                <a:gd name="connsiteX20" fmla="*/ 3683053 w 4570967"/>
                <a:gd name="connsiteY20" fmla="*/ 2156576 h 5076773"/>
                <a:gd name="connsiteX21" fmla="*/ 3635684 w 4570967"/>
                <a:gd name="connsiteY21" fmla="*/ 2623493 h 5076773"/>
                <a:gd name="connsiteX22" fmla="*/ 3646762 w 4570967"/>
                <a:gd name="connsiteY22" fmla="*/ 2728648 h 5076773"/>
                <a:gd name="connsiteX23" fmla="*/ 3772051 w 4570967"/>
                <a:gd name="connsiteY23" fmla="*/ 2637011 h 5076773"/>
                <a:gd name="connsiteX24" fmla="*/ 3890723 w 4570967"/>
                <a:gd name="connsiteY24" fmla="*/ 1871213 h 5076773"/>
                <a:gd name="connsiteX25" fmla="*/ 3813570 w 4570967"/>
                <a:gd name="connsiteY25" fmla="*/ 1703875 h 5076773"/>
                <a:gd name="connsiteX26" fmla="*/ 3714612 w 4570967"/>
                <a:gd name="connsiteY26" fmla="*/ 1454993 h 5076773"/>
                <a:gd name="connsiteX27" fmla="*/ 3325781 w 4570967"/>
                <a:gd name="connsiteY27" fmla="*/ 595864 h 5076773"/>
                <a:gd name="connsiteX28" fmla="*/ 3276854 w 4570967"/>
                <a:gd name="connsiteY28" fmla="*/ 439989 h 5076773"/>
                <a:gd name="connsiteX29" fmla="*/ 62898 w 4570967"/>
                <a:gd name="connsiteY29" fmla="*/ 2790692 h 5076773"/>
                <a:gd name="connsiteX30" fmla="*/ 196623 w 4570967"/>
                <a:gd name="connsiteY30" fmla="*/ 2884545 h 5076773"/>
                <a:gd name="connsiteX31" fmla="*/ 897568 w 4570967"/>
                <a:gd name="connsiteY31" fmla="*/ 3515392 h 5076773"/>
                <a:gd name="connsiteX32" fmla="*/ 1104771 w 4570967"/>
                <a:gd name="connsiteY32" fmla="*/ 3685103 h 5076773"/>
                <a:gd name="connsiteX33" fmla="*/ 1240869 w 4570967"/>
                <a:gd name="connsiteY33" fmla="*/ 3809329 h 5076773"/>
                <a:gd name="connsiteX34" fmla="*/ 2006628 w 4570967"/>
                <a:gd name="connsiteY34" fmla="*/ 3928250 h 5076773"/>
                <a:gd name="connsiteX35" fmla="*/ 2131917 w 4570967"/>
                <a:gd name="connsiteY35" fmla="*/ 3836613 h 5076773"/>
                <a:gd name="connsiteX36" fmla="*/ 2035061 w 4570967"/>
                <a:gd name="connsiteY36" fmla="*/ 3794196 h 5076773"/>
                <a:gd name="connsiteX37" fmla="*/ 1575738 w 4570967"/>
                <a:gd name="connsiteY37" fmla="*/ 3697876 h 5076773"/>
                <a:gd name="connsiteX38" fmla="*/ 1156019 w 4570967"/>
                <a:gd name="connsiteY38" fmla="*/ 3495415 h 5076773"/>
                <a:gd name="connsiteX39" fmla="*/ 1169098 w 4570967"/>
                <a:gd name="connsiteY39" fmla="*/ 3438391 h 5076773"/>
                <a:gd name="connsiteX40" fmla="*/ 1216268 w 4570967"/>
                <a:gd name="connsiteY40" fmla="*/ 3369298 h 5076773"/>
                <a:gd name="connsiteX41" fmla="*/ 1441896 w 4570967"/>
                <a:gd name="connsiteY41" fmla="*/ 3362196 h 5076773"/>
                <a:gd name="connsiteX42" fmla="*/ 2858688 w 4570967"/>
                <a:gd name="connsiteY42" fmla="*/ 3465744 h 5076773"/>
                <a:gd name="connsiteX43" fmla="*/ 2987971 w 4570967"/>
                <a:gd name="connsiteY43" fmla="*/ 3649050 h 5076773"/>
                <a:gd name="connsiteX44" fmla="*/ 3398283 w 4570967"/>
                <a:gd name="connsiteY44" fmla="*/ 4245010 h 5076773"/>
                <a:gd name="connsiteX45" fmla="*/ 3558269 w 4570967"/>
                <a:gd name="connsiteY45" fmla="*/ 4473067 h 5076773"/>
                <a:gd name="connsiteX46" fmla="*/ 3639833 w 4570967"/>
                <a:gd name="connsiteY46" fmla="*/ 4595913 h 5076773"/>
                <a:gd name="connsiteX47" fmla="*/ 2982386 w 4570967"/>
                <a:gd name="connsiteY47" fmla="*/ 5076773 h 5076773"/>
                <a:gd name="connsiteX48" fmla="*/ 2922422 w 4570967"/>
                <a:gd name="connsiteY48" fmla="*/ 4922352 h 5076773"/>
                <a:gd name="connsiteX49" fmla="*/ 2684272 w 4570967"/>
                <a:gd name="connsiteY49" fmla="*/ 4559551 h 5076773"/>
                <a:gd name="connsiteX50" fmla="*/ 1825938 w 4570967"/>
                <a:gd name="connsiteY50" fmla="*/ 4418399 h 5076773"/>
                <a:gd name="connsiteX51" fmla="*/ 1836828 w 4570967"/>
                <a:gd name="connsiteY51" fmla="*/ 4431091 h 5076773"/>
                <a:gd name="connsiteX52" fmla="*/ 1306232 w 4570967"/>
                <a:gd name="connsiteY52" fmla="*/ 4353407 h 5076773"/>
                <a:gd name="connsiteX53" fmla="*/ 1200314 w 4570967"/>
                <a:gd name="connsiteY53" fmla="*/ 4305638 h 5076773"/>
                <a:gd name="connsiteX54" fmla="*/ 764011 w 4570967"/>
                <a:gd name="connsiteY54" fmla="*/ 3849092 h 5076773"/>
                <a:gd name="connsiteX55" fmla="*/ 79734 w 4570967"/>
                <a:gd name="connsiteY55" fmla="*/ 3013106 h 5076773"/>
                <a:gd name="connsiteX56" fmla="*/ 29738 w 4570967"/>
                <a:gd name="connsiteY56" fmla="*/ 2823552 h 5076773"/>
                <a:gd name="connsiteX57" fmla="*/ 62898 w 4570967"/>
                <a:gd name="connsiteY57" fmla="*/ 2790692 h 5076773"/>
                <a:gd name="connsiteX58" fmla="*/ 576574 w 4570967"/>
                <a:gd name="connsiteY58" fmla="*/ 120543 h 5076773"/>
                <a:gd name="connsiteX59" fmla="*/ 1449773 w 4570967"/>
                <a:gd name="connsiteY59" fmla="*/ 256003 h 5076773"/>
                <a:gd name="connsiteX60" fmla="*/ 1533291 w 4570967"/>
                <a:gd name="connsiteY60" fmla="*/ 836832 h 5076773"/>
                <a:gd name="connsiteX61" fmla="*/ 1512639 w 4570967"/>
                <a:gd name="connsiteY61" fmla="*/ 880471 h 5076773"/>
                <a:gd name="connsiteX62" fmla="*/ 1570443 w 4570967"/>
                <a:gd name="connsiteY62" fmla="*/ 838193 h 5076773"/>
                <a:gd name="connsiteX63" fmla="*/ 2323801 w 4570967"/>
                <a:gd name="connsiteY63" fmla="*/ 955063 h 5076773"/>
                <a:gd name="connsiteX64" fmla="*/ 3040351 w 4570967"/>
                <a:gd name="connsiteY64" fmla="*/ 1934751 h 5076773"/>
                <a:gd name="connsiteX65" fmla="*/ 1559060 w 4570967"/>
                <a:gd name="connsiteY65" fmla="*/ 3018175 h 5076773"/>
                <a:gd name="connsiteX66" fmla="*/ 842511 w 4570967"/>
                <a:gd name="connsiteY66" fmla="*/ 2038486 h 5076773"/>
                <a:gd name="connsiteX67" fmla="*/ 959380 w 4570967"/>
                <a:gd name="connsiteY67" fmla="*/ 1285127 h 5076773"/>
                <a:gd name="connsiteX68" fmla="*/ 1017186 w 4570967"/>
                <a:gd name="connsiteY68" fmla="*/ 1242848 h 5076773"/>
                <a:gd name="connsiteX69" fmla="*/ 969340 w 4570967"/>
                <a:gd name="connsiteY69" fmla="*/ 1249308 h 5076773"/>
                <a:gd name="connsiteX70" fmla="*/ 441114 w 4570967"/>
                <a:gd name="connsiteY70" fmla="*/ 993741 h 5076773"/>
                <a:gd name="connsiteX71" fmla="*/ 576574 w 4570967"/>
                <a:gd name="connsiteY71" fmla="*/ 120543 h 50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570967" h="5076773">
                  <a:moveTo>
                    <a:pt x="3276854" y="439989"/>
                  </a:moveTo>
                  <a:cubicBezTo>
                    <a:pt x="3285001" y="434821"/>
                    <a:pt x="3298509" y="429131"/>
                    <a:pt x="3318216" y="418343"/>
                  </a:cubicBezTo>
                  <a:cubicBezTo>
                    <a:pt x="3397038" y="375192"/>
                    <a:pt x="3440563" y="444596"/>
                    <a:pt x="3483714" y="523419"/>
                  </a:cubicBezTo>
                  <a:cubicBezTo>
                    <a:pt x="3608501" y="692580"/>
                    <a:pt x="3918140" y="1157338"/>
                    <a:pt x="4073091" y="1428815"/>
                  </a:cubicBezTo>
                  <a:cubicBezTo>
                    <a:pt x="4189305" y="1632422"/>
                    <a:pt x="4300736" y="1821710"/>
                    <a:pt x="4375992" y="1982932"/>
                  </a:cubicBezTo>
                  <a:cubicBezTo>
                    <a:pt x="4382334" y="1998404"/>
                    <a:pt x="4383085" y="2082870"/>
                    <a:pt x="4389426" y="2098344"/>
                  </a:cubicBezTo>
                  <a:lnTo>
                    <a:pt x="4302703" y="2627538"/>
                  </a:lnTo>
                  <a:lnTo>
                    <a:pt x="4293908" y="2613314"/>
                  </a:lnTo>
                  <a:lnTo>
                    <a:pt x="4168374" y="3474071"/>
                  </a:lnTo>
                  <a:cubicBezTo>
                    <a:pt x="4218538" y="3585087"/>
                    <a:pt x="4322355" y="3703606"/>
                    <a:pt x="4441971" y="3810947"/>
                  </a:cubicBezTo>
                  <a:lnTo>
                    <a:pt x="4570967" y="3914877"/>
                  </a:lnTo>
                  <a:lnTo>
                    <a:pt x="3913520" y="4395738"/>
                  </a:lnTo>
                  <a:lnTo>
                    <a:pt x="3821159" y="4280788"/>
                  </a:lnTo>
                  <a:cubicBezTo>
                    <a:pt x="3763589" y="4207872"/>
                    <a:pt x="3706979" y="4134253"/>
                    <a:pt x="3652292" y="4059227"/>
                  </a:cubicBezTo>
                  <a:cubicBezTo>
                    <a:pt x="3519724" y="3878740"/>
                    <a:pt x="3356534" y="3678168"/>
                    <a:pt x="3208655" y="3487640"/>
                  </a:cubicBezTo>
                  <a:lnTo>
                    <a:pt x="3073134" y="3308897"/>
                  </a:lnTo>
                  <a:cubicBezTo>
                    <a:pt x="3027960" y="3249317"/>
                    <a:pt x="3336084" y="2193064"/>
                    <a:pt x="3403700" y="1927323"/>
                  </a:cubicBezTo>
                  <a:cubicBezTo>
                    <a:pt x="3471316" y="1661582"/>
                    <a:pt x="3452950" y="1753933"/>
                    <a:pt x="3478827" y="1714452"/>
                  </a:cubicBezTo>
                  <a:cubicBezTo>
                    <a:pt x="3504704" y="1674970"/>
                    <a:pt x="3543075" y="1685381"/>
                    <a:pt x="3558964" y="1690432"/>
                  </a:cubicBezTo>
                  <a:lnTo>
                    <a:pt x="3617270" y="1695244"/>
                  </a:lnTo>
                  <a:cubicBezTo>
                    <a:pt x="3680820" y="1715447"/>
                    <a:pt x="3701632" y="2098134"/>
                    <a:pt x="3683053" y="2156576"/>
                  </a:cubicBezTo>
                  <a:cubicBezTo>
                    <a:pt x="3626240" y="2335282"/>
                    <a:pt x="3624124" y="2483232"/>
                    <a:pt x="3635684" y="2623493"/>
                  </a:cubicBezTo>
                  <a:lnTo>
                    <a:pt x="3646762" y="2728648"/>
                  </a:lnTo>
                  <a:lnTo>
                    <a:pt x="3772051" y="2637011"/>
                  </a:lnTo>
                  <a:lnTo>
                    <a:pt x="3890723" y="1871213"/>
                  </a:lnTo>
                  <a:lnTo>
                    <a:pt x="3813570" y="1703875"/>
                  </a:lnTo>
                  <a:cubicBezTo>
                    <a:pt x="3777967" y="1621358"/>
                    <a:pt x="3744673" y="1538139"/>
                    <a:pt x="3714612" y="1454993"/>
                  </a:cubicBezTo>
                  <a:cubicBezTo>
                    <a:pt x="3500022" y="1044652"/>
                    <a:pt x="3391847" y="768637"/>
                    <a:pt x="3325781" y="595864"/>
                  </a:cubicBezTo>
                  <a:cubicBezTo>
                    <a:pt x="3276230" y="466283"/>
                    <a:pt x="3252412" y="455490"/>
                    <a:pt x="3276854" y="439989"/>
                  </a:cubicBezTo>
                  <a:close/>
                  <a:moveTo>
                    <a:pt x="62898" y="2790692"/>
                  </a:moveTo>
                  <a:cubicBezTo>
                    <a:pt x="85076" y="2772095"/>
                    <a:pt x="88145" y="2798064"/>
                    <a:pt x="196623" y="2884545"/>
                  </a:cubicBezTo>
                  <a:cubicBezTo>
                    <a:pt x="341260" y="2999851"/>
                    <a:pt x="571528" y="3186567"/>
                    <a:pt x="897568" y="3515392"/>
                  </a:cubicBezTo>
                  <a:cubicBezTo>
                    <a:pt x="967699" y="3569231"/>
                    <a:pt x="1036919" y="3626173"/>
                    <a:pt x="1104771" y="3685103"/>
                  </a:cubicBezTo>
                  <a:lnTo>
                    <a:pt x="1240869" y="3809329"/>
                  </a:lnTo>
                  <a:lnTo>
                    <a:pt x="2006628" y="3928250"/>
                  </a:lnTo>
                  <a:lnTo>
                    <a:pt x="2131917" y="3836613"/>
                  </a:lnTo>
                  <a:lnTo>
                    <a:pt x="2035061" y="3794196"/>
                  </a:lnTo>
                  <a:cubicBezTo>
                    <a:pt x="1904895" y="3740685"/>
                    <a:pt x="1763258" y="3697876"/>
                    <a:pt x="1575738" y="3697876"/>
                  </a:cubicBezTo>
                  <a:cubicBezTo>
                    <a:pt x="1514414" y="3697876"/>
                    <a:pt x="1156019" y="3562099"/>
                    <a:pt x="1156019" y="3495415"/>
                  </a:cubicBezTo>
                  <a:lnTo>
                    <a:pt x="1169098" y="3438391"/>
                  </a:lnTo>
                  <a:cubicBezTo>
                    <a:pt x="1169098" y="3421719"/>
                    <a:pt x="1170802" y="3381997"/>
                    <a:pt x="1216268" y="3369298"/>
                  </a:cubicBezTo>
                  <a:cubicBezTo>
                    <a:pt x="1261734" y="3356599"/>
                    <a:pt x="1168159" y="3346122"/>
                    <a:pt x="1441896" y="3362196"/>
                  </a:cubicBezTo>
                  <a:cubicBezTo>
                    <a:pt x="1715633" y="3378270"/>
                    <a:pt x="2815594" y="3404642"/>
                    <a:pt x="2858688" y="3465744"/>
                  </a:cubicBezTo>
                  <a:lnTo>
                    <a:pt x="2987971" y="3649050"/>
                  </a:lnTo>
                  <a:cubicBezTo>
                    <a:pt x="3124741" y="3847703"/>
                    <a:pt x="3266444" y="4063991"/>
                    <a:pt x="3398283" y="4245010"/>
                  </a:cubicBezTo>
                  <a:cubicBezTo>
                    <a:pt x="3453214" y="4319858"/>
                    <a:pt x="3506222" y="4396111"/>
                    <a:pt x="3558269" y="4473067"/>
                  </a:cubicBezTo>
                  <a:lnTo>
                    <a:pt x="3639833" y="4595913"/>
                  </a:lnTo>
                  <a:lnTo>
                    <a:pt x="2982386" y="5076773"/>
                  </a:lnTo>
                  <a:lnTo>
                    <a:pt x="2922422" y="4922352"/>
                  </a:lnTo>
                  <a:cubicBezTo>
                    <a:pt x="2856366" y="4775837"/>
                    <a:pt x="2774871" y="4640992"/>
                    <a:pt x="2684272" y="4559551"/>
                  </a:cubicBezTo>
                  <a:lnTo>
                    <a:pt x="1825938" y="4418399"/>
                  </a:lnTo>
                  <a:lnTo>
                    <a:pt x="1836828" y="4431091"/>
                  </a:lnTo>
                  <a:lnTo>
                    <a:pt x="1306232" y="4353407"/>
                  </a:lnTo>
                  <a:cubicBezTo>
                    <a:pt x="1293407" y="4342676"/>
                    <a:pt x="1213138" y="4316369"/>
                    <a:pt x="1200314" y="4305638"/>
                  </a:cubicBezTo>
                  <a:cubicBezTo>
                    <a:pt x="1069471" y="4185073"/>
                    <a:pt x="922839" y="4021531"/>
                    <a:pt x="764011" y="3849092"/>
                  </a:cubicBezTo>
                  <a:cubicBezTo>
                    <a:pt x="552240" y="3619174"/>
                    <a:pt x="203137" y="3183279"/>
                    <a:pt x="79734" y="3013106"/>
                  </a:cubicBezTo>
                  <a:cubicBezTo>
                    <a:pt x="17689" y="2948102"/>
                    <a:pt x="-35266" y="2885596"/>
                    <a:pt x="29738" y="2823552"/>
                  </a:cubicBezTo>
                  <a:cubicBezTo>
                    <a:pt x="45989" y="2808040"/>
                    <a:pt x="55505" y="2796890"/>
                    <a:pt x="62898" y="2790692"/>
                  </a:cubicBezTo>
                  <a:close/>
                  <a:moveTo>
                    <a:pt x="576574" y="120543"/>
                  </a:moveTo>
                  <a:cubicBezTo>
                    <a:pt x="855108" y="-83178"/>
                    <a:pt x="1246052" y="-22530"/>
                    <a:pt x="1449773" y="256003"/>
                  </a:cubicBezTo>
                  <a:cubicBezTo>
                    <a:pt x="1577099" y="430087"/>
                    <a:pt x="1601154" y="648081"/>
                    <a:pt x="1533291" y="836832"/>
                  </a:cubicBezTo>
                  <a:lnTo>
                    <a:pt x="1512639" y="880471"/>
                  </a:lnTo>
                  <a:lnTo>
                    <a:pt x="1570443" y="838193"/>
                  </a:lnTo>
                  <a:cubicBezTo>
                    <a:pt x="1810750" y="662431"/>
                    <a:pt x="2148040" y="714756"/>
                    <a:pt x="2323801" y="955063"/>
                  </a:cubicBezTo>
                  <a:lnTo>
                    <a:pt x="3040351" y="1934751"/>
                  </a:lnTo>
                  <a:lnTo>
                    <a:pt x="1559060" y="3018175"/>
                  </a:lnTo>
                  <a:lnTo>
                    <a:pt x="842511" y="2038486"/>
                  </a:lnTo>
                  <a:cubicBezTo>
                    <a:pt x="666749" y="1798179"/>
                    <a:pt x="719073" y="1460889"/>
                    <a:pt x="959380" y="1285127"/>
                  </a:cubicBezTo>
                  <a:lnTo>
                    <a:pt x="1017186" y="1242848"/>
                  </a:lnTo>
                  <a:lnTo>
                    <a:pt x="969340" y="1249308"/>
                  </a:lnTo>
                  <a:cubicBezTo>
                    <a:pt x="768899" y="1256796"/>
                    <a:pt x="568440" y="1167825"/>
                    <a:pt x="441114" y="993741"/>
                  </a:cubicBezTo>
                  <a:cubicBezTo>
                    <a:pt x="237393" y="715208"/>
                    <a:pt x="298041" y="324264"/>
                    <a:pt x="576574" y="120543"/>
                  </a:cubicBezTo>
                  <a:close/>
                </a:path>
              </a:pathLst>
            </a:cu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pic>
        <p:nvPicPr>
          <p:cNvPr id="4" name="Picture 3">
            <a:extLst>
              <a:ext uri="{FF2B5EF4-FFF2-40B4-BE49-F238E27FC236}">
                <a16:creationId xmlns:a16="http://schemas.microsoft.com/office/drawing/2014/main" id="{A061061A-B9C8-C136-4B25-234F7B6C787D}"/>
              </a:ext>
            </a:extLst>
          </p:cNvPr>
          <p:cNvPicPr>
            <a:picLocks noChangeAspect="1"/>
          </p:cNvPicPr>
          <p:nvPr/>
        </p:nvPicPr>
        <p:blipFill>
          <a:blip r:embed="rId7"/>
          <a:stretch>
            <a:fillRect/>
          </a:stretch>
        </p:blipFill>
        <p:spPr>
          <a:xfrm>
            <a:off x="12585465" y="288720"/>
            <a:ext cx="8734425" cy="4991100"/>
          </a:xfrm>
          <a:prstGeom prst="rect">
            <a:avLst/>
          </a:prstGeom>
        </p:spPr>
      </p:pic>
    </p:spTree>
    <p:custDataLst>
      <p:tags r:id="rId1"/>
    </p:custDataLst>
    <p:extLst>
      <p:ext uri="{BB962C8B-B14F-4D97-AF65-F5344CB8AC3E}">
        <p14:creationId xmlns:p14="http://schemas.microsoft.com/office/powerpoint/2010/main" val="256734532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wipe(left)">
                                      <p:cBhvr>
                                        <p:cTn id="11" dur="1000"/>
                                        <p:tgtEl>
                                          <p:spTgt spid="6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fade">
                                      <p:cBhvr>
                                        <p:cTn id="16" dur="500"/>
                                        <p:tgtEl>
                                          <p:spTgt spid="6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wipe(left)">
                                      <p:cBhvr>
                                        <p:cTn id="21" dur="1000"/>
                                        <p:tgtEl>
                                          <p:spTgt spid="6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wipe(left)">
                                      <p:cBhvr>
                                        <p:cTn id="26" dur="1000"/>
                                        <p:tgtEl>
                                          <p:spTgt spid="6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03275" y="1671402"/>
            <a:ext cx="4563205" cy="275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p>
            <a:pPr eaLnBrk="1" hangingPunct="1"/>
            <a:r>
              <a:rPr lang="en-GB" sz="5400">
                <a:solidFill>
                  <a:srgbClr val="391C66"/>
                </a:solidFill>
                <a:latin typeface="Aptos Display" panose="020B0004020202020204" pitchFamily="34" charset="0"/>
              </a:rPr>
              <a:t>Managing finances with a young family</a:t>
            </a:r>
            <a:endParaRPr lang="en-GB" sz="5400" dirty="0">
              <a:solidFill>
                <a:srgbClr val="391C66"/>
              </a:solidFill>
              <a:latin typeface="Aptos Display" panose="020B0004020202020204" pitchFamily="34" charset="0"/>
            </a:endParaRPr>
          </a:p>
        </p:txBody>
      </p:sp>
    </p:spTree>
    <p:custDataLst>
      <p:tags r:id="rId1"/>
    </p:custDataLst>
    <p:extLst>
      <p:ext uri="{BB962C8B-B14F-4D97-AF65-F5344CB8AC3E}">
        <p14:creationId xmlns:p14="http://schemas.microsoft.com/office/powerpoint/2010/main" val="2571948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034C6BE6-AFD8-43FE-83F1-2D3D19F2F67D}"/>
              </a:ext>
            </a:extLst>
          </p:cNvPr>
          <p:cNvGrpSpPr/>
          <p:nvPr/>
        </p:nvGrpSpPr>
        <p:grpSpPr>
          <a:xfrm>
            <a:off x="2279576" y="2348880"/>
            <a:ext cx="2824958" cy="1587735"/>
            <a:chOff x="683568" y="1268760"/>
            <a:chExt cx="2824958" cy="1587735"/>
          </a:xfrm>
        </p:grpSpPr>
        <p:grpSp>
          <p:nvGrpSpPr>
            <p:cNvPr id="4" name="Group 3">
              <a:extLst>
                <a:ext uri="{FF2B5EF4-FFF2-40B4-BE49-F238E27FC236}">
                  <a16:creationId xmlns:a16="http://schemas.microsoft.com/office/drawing/2014/main" id="{DBF9FCD5-3E68-47B0-8FC2-FE1CC2167C67}"/>
                </a:ext>
              </a:extLst>
            </p:cNvPr>
            <p:cNvGrpSpPr/>
            <p:nvPr/>
          </p:nvGrpSpPr>
          <p:grpSpPr>
            <a:xfrm>
              <a:off x="683568" y="1268760"/>
              <a:ext cx="1890975" cy="1587735"/>
              <a:chOff x="1816930" y="2417329"/>
              <a:chExt cx="1890975" cy="1587735"/>
            </a:xfrm>
          </p:grpSpPr>
          <p:sp>
            <p:nvSpPr>
              <p:cNvPr id="5" name="Freeform: Shape 4">
                <a:extLst>
                  <a:ext uri="{FF2B5EF4-FFF2-40B4-BE49-F238E27FC236}">
                    <a16:creationId xmlns:a16="http://schemas.microsoft.com/office/drawing/2014/main" id="{A59AA0F4-7AE6-4087-BC63-4D28238AEA31}"/>
                  </a:ext>
                </a:extLst>
              </p:cNvPr>
              <p:cNvSpPr/>
              <p:nvPr/>
            </p:nvSpPr>
            <p:spPr>
              <a:xfrm>
                <a:off x="1816930" y="2511932"/>
                <a:ext cx="563176" cy="1262221"/>
              </a:xfrm>
              <a:custGeom>
                <a:avLst/>
                <a:gdLst>
                  <a:gd name="connsiteX0" fmla="*/ 551111 w 642551"/>
                  <a:gd name="connsiteY0" fmla="*/ 1259681 h 1351121"/>
                  <a:gd name="connsiteX1" fmla="*/ 310642 w 642551"/>
                  <a:gd name="connsiteY1" fmla="*/ 1259681 h 1351121"/>
                  <a:gd name="connsiteX2" fmla="*/ 310642 w 642551"/>
                  <a:gd name="connsiteY2" fmla="*/ 353430 h 1351121"/>
                  <a:gd name="connsiteX3" fmla="*/ 0 w 642551"/>
                  <a:gd name="connsiteY3" fmla="*/ 535707 h 1351121"/>
                  <a:gd name="connsiteX4" fmla="*/ 0 w 642551"/>
                  <a:gd name="connsiteY4" fmla="*/ 317488 h 1351121"/>
                  <a:gd name="connsiteX5" fmla="*/ 204528 w 642551"/>
                  <a:gd name="connsiteY5" fmla="*/ 200676 h 1351121"/>
                  <a:gd name="connsiteX6" fmla="*/ 355997 w 642551"/>
                  <a:gd name="connsiteY6" fmla="*/ 0 h 1351121"/>
                  <a:gd name="connsiteX7" fmla="*/ 551111 w 642551"/>
                  <a:gd name="connsiteY7" fmla="*/ 0 h 1351121"/>
                  <a:gd name="connsiteX8" fmla="*/ 642551 w 642551"/>
                  <a:gd name="connsiteY8" fmla="*/ 1351121 h 1351121"/>
                  <a:gd name="connsiteX0" fmla="*/ 310642 w 642551"/>
                  <a:gd name="connsiteY0" fmla="*/ 1259681 h 1351121"/>
                  <a:gd name="connsiteX1" fmla="*/ 310642 w 642551"/>
                  <a:gd name="connsiteY1" fmla="*/ 353430 h 1351121"/>
                  <a:gd name="connsiteX2" fmla="*/ 0 w 642551"/>
                  <a:gd name="connsiteY2" fmla="*/ 535707 h 1351121"/>
                  <a:gd name="connsiteX3" fmla="*/ 0 w 642551"/>
                  <a:gd name="connsiteY3" fmla="*/ 317488 h 1351121"/>
                  <a:gd name="connsiteX4" fmla="*/ 204528 w 642551"/>
                  <a:gd name="connsiteY4" fmla="*/ 200676 h 1351121"/>
                  <a:gd name="connsiteX5" fmla="*/ 355997 w 642551"/>
                  <a:gd name="connsiteY5" fmla="*/ 0 h 1351121"/>
                  <a:gd name="connsiteX6" fmla="*/ 551111 w 642551"/>
                  <a:gd name="connsiteY6" fmla="*/ 0 h 1351121"/>
                  <a:gd name="connsiteX7" fmla="*/ 642551 w 642551"/>
                  <a:gd name="connsiteY7" fmla="*/ 1351121 h 1351121"/>
                  <a:gd name="connsiteX0" fmla="*/ 310642 w 563176"/>
                  <a:gd name="connsiteY0" fmla="*/ 1259681 h 1262221"/>
                  <a:gd name="connsiteX1" fmla="*/ 310642 w 563176"/>
                  <a:gd name="connsiteY1" fmla="*/ 353430 h 1262221"/>
                  <a:gd name="connsiteX2" fmla="*/ 0 w 563176"/>
                  <a:gd name="connsiteY2" fmla="*/ 535707 h 1262221"/>
                  <a:gd name="connsiteX3" fmla="*/ 0 w 563176"/>
                  <a:gd name="connsiteY3" fmla="*/ 317488 h 1262221"/>
                  <a:gd name="connsiteX4" fmla="*/ 204528 w 563176"/>
                  <a:gd name="connsiteY4" fmla="*/ 200676 h 1262221"/>
                  <a:gd name="connsiteX5" fmla="*/ 355997 w 563176"/>
                  <a:gd name="connsiteY5" fmla="*/ 0 h 1262221"/>
                  <a:gd name="connsiteX6" fmla="*/ 551111 w 563176"/>
                  <a:gd name="connsiteY6" fmla="*/ 0 h 1262221"/>
                  <a:gd name="connsiteX7" fmla="*/ 563176 w 563176"/>
                  <a:gd name="connsiteY7" fmla="*/ 1262221 h 126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176" h="1262221">
                    <a:moveTo>
                      <a:pt x="310642" y="1259681"/>
                    </a:moveTo>
                    <a:lnTo>
                      <a:pt x="310642" y="353430"/>
                    </a:lnTo>
                    <a:cubicBezTo>
                      <a:pt x="222784" y="435583"/>
                      <a:pt x="119237" y="496342"/>
                      <a:pt x="0" y="535707"/>
                    </a:cubicBezTo>
                    <a:lnTo>
                      <a:pt x="0" y="317488"/>
                    </a:lnTo>
                    <a:cubicBezTo>
                      <a:pt x="62756" y="296949"/>
                      <a:pt x="130932" y="258012"/>
                      <a:pt x="204528" y="200676"/>
                    </a:cubicBezTo>
                    <a:cubicBezTo>
                      <a:pt x="278123" y="143340"/>
                      <a:pt x="328613" y="76448"/>
                      <a:pt x="355997" y="0"/>
                    </a:cubicBezTo>
                    <a:lnTo>
                      <a:pt x="551111" y="0"/>
                    </a:lnTo>
                    <a:cubicBezTo>
                      <a:pt x="551111" y="419894"/>
                      <a:pt x="563176" y="1262221"/>
                      <a:pt x="563176" y="1262221"/>
                    </a:cubicBezTo>
                  </a:path>
                </a:pathLst>
              </a:custGeom>
              <a:noFill/>
              <a:ln w="412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Freeform: Shape 5">
                <a:extLst>
                  <a:ext uri="{FF2B5EF4-FFF2-40B4-BE49-F238E27FC236}">
                    <a16:creationId xmlns:a16="http://schemas.microsoft.com/office/drawing/2014/main" id="{2A58A913-5C5D-4006-8F3B-BB438E9253FB}"/>
                  </a:ext>
                </a:extLst>
              </p:cNvPr>
              <p:cNvSpPr/>
              <p:nvPr/>
            </p:nvSpPr>
            <p:spPr>
              <a:xfrm>
                <a:off x="2358894" y="2420888"/>
                <a:ext cx="1349011" cy="1584176"/>
              </a:xfrm>
              <a:custGeom>
                <a:avLst/>
                <a:gdLst>
                  <a:gd name="connsiteX0" fmla="*/ 556923 w 1349011"/>
                  <a:gd name="connsiteY0" fmla="*/ 0 h 1584176"/>
                  <a:gd name="connsiteX1" fmla="*/ 1349011 w 1349011"/>
                  <a:gd name="connsiteY1" fmla="*/ 792088 h 1584176"/>
                  <a:gd name="connsiteX2" fmla="*/ 556923 w 1349011"/>
                  <a:gd name="connsiteY2" fmla="*/ 1584176 h 1584176"/>
                  <a:gd name="connsiteX3" fmla="*/ 114059 w 1349011"/>
                  <a:gd name="connsiteY3" fmla="*/ 1448900 h 1584176"/>
                  <a:gd name="connsiteX4" fmla="*/ 0 w 1349011"/>
                  <a:gd name="connsiteY4" fmla="*/ 1354793 h 1584176"/>
                  <a:gd name="connsiteX5" fmla="*/ 0 w 1349011"/>
                  <a:gd name="connsiteY5" fmla="*/ 1290727 h 1584176"/>
                  <a:gd name="connsiteX6" fmla="*/ 26349 w 1349011"/>
                  <a:gd name="connsiteY6" fmla="*/ 1322662 h 1584176"/>
                  <a:gd name="connsiteX7" fmla="*/ 556923 w 1349011"/>
                  <a:gd name="connsiteY7" fmla="*/ 1542433 h 1584176"/>
                  <a:gd name="connsiteX8" fmla="*/ 1307268 w 1349011"/>
                  <a:gd name="connsiteY8" fmla="*/ 792088 h 1584176"/>
                  <a:gd name="connsiteX9" fmla="*/ 556923 w 1349011"/>
                  <a:gd name="connsiteY9" fmla="*/ 41743 h 1584176"/>
                  <a:gd name="connsiteX10" fmla="*/ 405703 w 1349011"/>
                  <a:gd name="connsiteY10" fmla="*/ 56987 h 1584176"/>
                  <a:gd name="connsiteX11" fmla="*/ 336323 w 1349011"/>
                  <a:gd name="connsiteY11" fmla="*/ 78524 h 1584176"/>
                  <a:gd name="connsiteX12" fmla="*/ 336323 w 1349011"/>
                  <a:gd name="connsiteY12" fmla="*/ 32167 h 1584176"/>
                  <a:gd name="connsiteX13" fmla="*/ 436296 w 1349011"/>
                  <a:gd name="connsiteY13" fmla="*/ 9127 h 1584176"/>
                  <a:gd name="connsiteX14" fmla="*/ 556923 w 1349011"/>
                  <a:gd name="connsiteY14" fmla="*/ 0 h 15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49011" h="1584176">
                    <a:moveTo>
                      <a:pt x="556923" y="0"/>
                    </a:moveTo>
                    <a:cubicBezTo>
                      <a:pt x="994381" y="0"/>
                      <a:pt x="1349011" y="354630"/>
                      <a:pt x="1349011" y="792088"/>
                    </a:cubicBezTo>
                    <a:cubicBezTo>
                      <a:pt x="1349011" y="1229546"/>
                      <a:pt x="994381" y="1584176"/>
                      <a:pt x="556923" y="1584176"/>
                    </a:cubicBezTo>
                    <a:cubicBezTo>
                      <a:pt x="392876" y="1584176"/>
                      <a:pt x="240477" y="1534306"/>
                      <a:pt x="114059" y="1448900"/>
                    </a:cubicBezTo>
                    <a:lnTo>
                      <a:pt x="0" y="1354793"/>
                    </a:lnTo>
                    <a:lnTo>
                      <a:pt x="0" y="1290727"/>
                    </a:lnTo>
                    <a:lnTo>
                      <a:pt x="26349" y="1322662"/>
                    </a:lnTo>
                    <a:cubicBezTo>
                      <a:pt x="162135" y="1458448"/>
                      <a:pt x="349721" y="1542433"/>
                      <a:pt x="556923" y="1542433"/>
                    </a:cubicBezTo>
                    <a:cubicBezTo>
                      <a:pt x="971327" y="1542433"/>
                      <a:pt x="1307268" y="1206492"/>
                      <a:pt x="1307268" y="792088"/>
                    </a:cubicBezTo>
                    <a:cubicBezTo>
                      <a:pt x="1307268" y="377684"/>
                      <a:pt x="971327" y="41743"/>
                      <a:pt x="556923" y="41743"/>
                    </a:cubicBezTo>
                    <a:cubicBezTo>
                      <a:pt x="505123" y="41743"/>
                      <a:pt x="454548" y="46992"/>
                      <a:pt x="405703" y="56987"/>
                    </a:cubicBezTo>
                    <a:lnTo>
                      <a:pt x="336323" y="78524"/>
                    </a:lnTo>
                    <a:lnTo>
                      <a:pt x="336323" y="32167"/>
                    </a:lnTo>
                    <a:lnTo>
                      <a:pt x="436296" y="9127"/>
                    </a:lnTo>
                    <a:cubicBezTo>
                      <a:pt x="475628" y="3117"/>
                      <a:pt x="515911" y="0"/>
                      <a:pt x="556923" y="0"/>
                    </a:cubicBez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7" name="Isosceles Triangle 6">
                <a:extLst>
                  <a:ext uri="{FF2B5EF4-FFF2-40B4-BE49-F238E27FC236}">
                    <a16:creationId xmlns:a16="http://schemas.microsoft.com/office/drawing/2014/main" id="{FA5768D1-7D7F-4B36-B329-4C37C0EFB0BB}"/>
                  </a:ext>
                </a:extLst>
              </p:cNvPr>
              <p:cNvSpPr/>
              <p:nvPr/>
            </p:nvSpPr>
            <p:spPr>
              <a:xfrm rot="14644601">
                <a:off x="2537864" y="2413977"/>
                <a:ext cx="184443" cy="191147"/>
              </a:xfrm>
              <a:prstGeom prst="triangl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4AEB0145-F917-44D4-BCBC-37AE0B89CEE0}"/>
                  </a:ext>
                </a:extLst>
              </p:cNvPr>
              <p:cNvSpPr/>
              <p:nvPr/>
            </p:nvSpPr>
            <p:spPr>
              <a:xfrm>
                <a:off x="2067696" y="3736978"/>
                <a:ext cx="125633" cy="125633"/>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id="{28801A8F-D07B-4772-8822-260B140E4449}"/>
                </a:ext>
              </a:extLst>
            </p:cNvPr>
            <p:cNvGrpSpPr/>
            <p:nvPr/>
          </p:nvGrpSpPr>
          <p:grpSpPr>
            <a:xfrm>
              <a:off x="1367376" y="1432048"/>
              <a:ext cx="2141150" cy="369332"/>
              <a:chOff x="1479018" y="2874552"/>
              <a:chExt cx="2141150" cy="369332"/>
            </a:xfrm>
          </p:grpSpPr>
          <p:sp>
            <p:nvSpPr>
              <p:cNvPr id="20" name="Freeform: Shape 19">
                <a:extLst>
                  <a:ext uri="{FF2B5EF4-FFF2-40B4-BE49-F238E27FC236}">
                    <a16:creationId xmlns:a16="http://schemas.microsoft.com/office/drawing/2014/main" id="{18D3855C-8285-45AC-973C-FF8EF33EC5E6}"/>
                  </a:ext>
                </a:extLst>
              </p:cNvPr>
              <p:cNvSpPr/>
              <p:nvPr/>
            </p:nvSpPr>
            <p:spPr>
              <a:xfrm>
                <a:off x="1479018" y="2900876"/>
                <a:ext cx="2141150" cy="335686"/>
              </a:xfrm>
              <a:custGeom>
                <a:avLst/>
                <a:gdLst>
                  <a:gd name="connsiteX0" fmla="*/ 150066 w 2598461"/>
                  <a:gd name="connsiteY0" fmla="*/ 0 h 466821"/>
                  <a:gd name="connsiteX1" fmla="*/ 2598461 w 2598461"/>
                  <a:gd name="connsiteY1" fmla="*/ 0 h 466821"/>
                  <a:gd name="connsiteX2" fmla="*/ 2448396 w 2598461"/>
                  <a:gd name="connsiteY2" fmla="*/ 466821 h 466821"/>
                  <a:gd name="connsiteX3" fmla="*/ 0 w 2598461"/>
                  <a:gd name="connsiteY3" fmla="*/ 466821 h 466821"/>
                </a:gdLst>
                <a:ahLst/>
                <a:cxnLst>
                  <a:cxn ang="0">
                    <a:pos x="connsiteX0" y="connsiteY0"/>
                  </a:cxn>
                  <a:cxn ang="0">
                    <a:pos x="connsiteX1" y="connsiteY1"/>
                  </a:cxn>
                  <a:cxn ang="0">
                    <a:pos x="connsiteX2" y="connsiteY2"/>
                  </a:cxn>
                  <a:cxn ang="0">
                    <a:pos x="connsiteX3" y="connsiteY3"/>
                  </a:cxn>
                </a:cxnLst>
                <a:rect l="l" t="t" r="r" b="b"/>
                <a:pathLst>
                  <a:path w="2598461" h="466821">
                    <a:moveTo>
                      <a:pt x="150066" y="0"/>
                    </a:moveTo>
                    <a:lnTo>
                      <a:pt x="2598461" y="0"/>
                    </a:lnTo>
                    <a:lnTo>
                      <a:pt x="2448396" y="466821"/>
                    </a:lnTo>
                    <a:lnTo>
                      <a:pt x="0" y="466821"/>
                    </a:lnTo>
                    <a:close/>
                  </a:path>
                </a:pathLst>
              </a:cu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21FBA263-5D24-4903-B489-03CBAF7D3990}"/>
                  </a:ext>
                </a:extLst>
              </p:cNvPr>
              <p:cNvSpPr txBox="1"/>
              <p:nvPr/>
            </p:nvSpPr>
            <p:spPr>
              <a:xfrm>
                <a:off x="1494859" y="2874552"/>
                <a:ext cx="2099098" cy="369332"/>
              </a:xfrm>
              <a:prstGeom prst="rect">
                <a:avLst/>
              </a:prstGeom>
              <a:noFill/>
            </p:spPr>
            <p:txBody>
              <a:bodyPr wrap="square" rtlCol="0">
                <a:spAutoFit/>
              </a:bodyPr>
              <a:lstStyle/>
              <a:p>
                <a:r>
                  <a:rPr lang="en-GB" dirty="0">
                    <a:solidFill>
                      <a:schemeClr val="bg2"/>
                    </a:solidFill>
                    <a:latin typeface="Aptos" panose="020B0004020202020204" pitchFamily="34" charset="0"/>
                  </a:rPr>
                  <a:t>Flexible Workweek</a:t>
                </a:r>
              </a:p>
            </p:txBody>
          </p:sp>
        </p:grpSp>
        <p:sp>
          <p:nvSpPr>
            <p:cNvPr id="28" name="TextBox 27">
              <a:extLst>
                <a:ext uri="{FF2B5EF4-FFF2-40B4-BE49-F238E27FC236}">
                  <a16:creationId xmlns:a16="http://schemas.microsoft.com/office/drawing/2014/main" id="{D532350E-24DF-4334-BAD3-A7CD7E55E952}"/>
                </a:ext>
              </a:extLst>
            </p:cNvPr>
            <p:cNvSpPr txBox="1"/>
            <p:nvPr/>
          </p:nvSpPr>
          <p:spPr>
            <a:xfrm>
              <a:off x="1282731" y="1793798"/>
              <a:ext cx="1176980" cy="954107"/>
            </a:xfrm>
            <a:prstGeom prst="rect">
              <a:avLst/>
            </a:prstGeom>
            <a:noFill/>
          </p:spPr>
          <p:txBody>
            <a:bodyPr wrap="square" rtlCol="0">
              <a:spAutoFit/>
            </a:bodyPr>
            <a:lstStyle/>
            <a:p>
              <a:pPr algn="ctr"/>
              <a:r>
                <a:rPr lang="en-GB" sz="1400" dirty="0">
                  <a:latin typeface="Aptos" panose="020B0004020202020204" pitchFamily="34" charset="0"/>
                </a:rPr>
                <a:t>Change: hours, days, start/end times</a:t>
              </a:r>
            </a:p>
          </p:txBody>
        </p:sp>
      </p:grpSp>
      <p:grpSp>
        <p:nvGrpSpPr>
          <p:cNvPr id="73" name="Group 72">
            <a:extLst>
              <a:ext uri="{FF2B5EF4-FFF2-40B4-BE49-F238E27FC236}">
                <a16:creationId xmlns:a16="http://schemas.microsoft.com/office/drawing/2014/main" id="{86F84D1E-B5F8-4767-9CA6-0FE57B9C7501}"/>
              </a:ext>
            </a:extLst>
          </p:cNvPr>
          <p:cNvGrpSpPr/>
          <p:nvPr/>
        </p:nvGrpSpPr>
        <p:grpSpPr>
          <a:xfrm>
            <a:off x="5132923" y="2329398"/>
            <a:ext cx="2420465" cy="1675665"/>
            <a:chOff x="3536914" y="1249278"/>
            <a:chExt cx="2420465" cy="1675665"/>
          </a:xfrm>
        </p:grpSpPr>
        <p:grpSp>
          <p:nvGrpSpPr>
            <p:cNvPr id="9" name="Group 8">
              <a:extLst>
                <a:ext uri="{FF2B5EF4-FFF2-40B4-BE49-F238E27FC236}">
                  <a16:creationId xmlns:a16="http://schemas.microsoft.com/office/drawing/2014/main" id="{55A69CDD-85A0-47CB-B5BB-F286765E2BEF}"/>
                </a:ext>
              </a:extLst>
            </p:cNvPr>
            <p:cNvGrpSpPr/>
            <p:nvPr/>
          </p:nvGrpSpPr>
          <p:grpSpPr>
            <a:xfrm>
              <a:off x="3536914" y="1249278"/>
              <a:ext cx="2222796" cy="1675665"/>
              <a:chOff x="3967953" y="2417329"/>
              <a:chExt cx="2186838" cy="1607216"/>
            </a:xfrm>
          </p:grpSpPr>
          <p:sp>
            <p:nvSpPr>
              <p:cNvPr id="10" name="Freeform: Shape 9">
                <a:extLst>
                  <a:ext uri="{FF2B5EF4-FFF2-40B4-BE49-F238E27FC236}">
                    <a16:creationId xmlns:a16="http://schemas.microsoft.com/office/drawing/2014/main" id="{4C39D428-51D6-409C-B223-6027888C422B}"/>
                  </a:ext>
                </a:extLst>
              </p:cNvPr>
              <p:cNvSpPr/>
              <p:nvPr/>
            </p:nvSpPr>
            <p:spPr>
              <a:xfrm>
                <a:off x="3967953" y="2514472"/>
                <a:ext cx="993896" cy="1259681"/>
              </a:xfrm>
              <a:custGeom>
                <a:avLst/>
                <a:gdLst>
                  <a:gd name="connsiteX0" fmla="*/ 842925 w 934365"/>
                  <a:gd name="connsiteY0" fmla="*/ 1036327 h 1259681"/>
                  <a:gd name="connsiteX1" fmla="*/ 842925 w 934365"/>
                  <a:gd name="connsiteY1" fmla="*/ 1259681 h 1259681"/>
                  <a:gd name="connsiteX2" fmla="*/ 0 w 934365"/>
                  <a:gd name="connsiteY2" fmla="*/ 1259681 h 1259681"/>
                  <a:gd name="connsiteX3" fmla="*/ 82153 w 934365"/>
                  <a:gd name="connsiteY3" fmla="*/ 1019640 h 1259681"/>
                  <a:gd name="connsiteX4" fmla="*/ 352574 w 934365"/>
                  <a:gd name="connsiteY4" fmla="*/ 718840 h 1259681"/>
                  <a:gd name="connsiteX5" fmla="*/ 551966 w 934365"/>
                  <a:gd name="connsiteY5" fmla="*/ 513457 h 1259681"/>
                  <a:gd name="connsiteX6" fmla="*/ 601600 w 934365"/>
                  <a:gd name="connsiteY6" fmla="*/ 366266 h 1259681"/>
                  <a:gd name="connsiteX7" fmla="*/ 558385 w 934365"/>
                  <a:gd name="connsiteY7" fmla="*/ 242608 h 1259681"/>
                  <a:gd name="connsiteX8" fmla="*/ 439006 w 934365"/>
                  <a:gd name="connsiteY8" fmla="*/ 199392 h 1259681"/>
                  <a:gd name="connsiteX9" fmla="*/ 319199 w 934365"/>
                  <a:gd name="connsiteY9" fmla="*/ 244748 h 1259681"/>
                  <a:gd name="connsiteX10" fmla="*/ 267853 w 934365"/>
                  <a:gd name="connsiteY10" fmla="*/ 395362 h 1259681"/>
                  <a:gd name="connsiteX11" fmla="*/ 28240 w 934365"/>
                  <a:gd name="connsiteY11" fmla="*/ 371401 h 1259681"/>
                  <a:gd name="connsiteX12" fmla="*/ 162595 w 934365"/>
                  <a:gd name="connsiteY12" fmla="*/ 86432 h 1259681"/>
                  <a:gd name="connsiteX13" fmla="*/ 444996 w 934365"/>
                  <a:gd name="connsiteY13" fmla="*/ 0 h 1259681"/>
                  <a:gd name="connsiteX14" fmla="*/ 736811 w 934365"/>
                  <a:gd name="connsiteY14" fmla="*/ 100124 h 1259681"/>
                  <a:gd name="connsiteX15" fmla="*/ 842925 w 934365"/>
                  <a:gd name="connsiteY15" fmla="*/ 349151 h 1259681"/>
                  <a:gd name="connsiteX16" fmla="*/ 812546 w 934365"/>
                  <a:gd name="connsiteY16" fmla="*/ 510462 h 1259681"/>
                  <a:gd name="connsiteX17" fmla="*/ 716273 w 934365"/>
                  <a:gd name="connsiteY17" fmla="*/ 670917 h 1259681"/>
                  <a:gd name="connsiteX18" fmla="*/ 558812 w 934365"/>
                  <a:gd name="connsiteY18" fmla="*/ 830945 h 1259681"/>
                  <a:gd name="connsiteX19" fmla="*/ 414617 w 934365"/>
                  <a:gd name="connsiteY19" fmla="*/ 969578 h 1259681"/>
                  <a:gd name="connsiteX20" fmla="*/ 365410 w 934365"/>
                  <a:gd name="connsiteY20" fmla="*/ 1036327 h 1259681"/>
                  <a:gd name="connsiteX21" fmla="*/ 934365 w 934365"/>
                  <a:gd name="connsiteY21" fmla="*/ 1127767 h 1259681"/>
                  <a:gd name="connsiteX0" fmla="*/ 842925 w 934365"/>
                  <a:gd name="connsiteY0" fmla="*/ 1259681 h 1259681"/>
                  <a:gd name="connsiteX1" fmla="*/ 0 w 934365"/>
                  <a:gd name="connsiteY1" fmla="*/ 1259681 h 1259681"/>
                  <a:gd name="connsiteX2" fmla="*/ 82153 w 934365"/>
                  <a:gd name="connsiteY2" fmla="*/ 1019640 h 1259681"/>
                  <a:gd name="connsiteX3" fmla="*/ 352574 w 934365"/>
                  <a:gd name="connsiteY3" fmla="*/ 718840 h 1259681"/>
                  <a:gd name="connsiteX4" fmla="*/ 551966 w 934365"/>
                  <a:gd name="connsiteY4" fmla="*/ 513457 h 1259681"/>
                  <a:gd name="connsiteX5" fmla="*/ 601600 w 934365"/>
                  <a:gd name="connsiteY5" fmla="*/ 366266 h 1259681"/>
                  <a:gd name="connsiteX6" fmla="*/ 558385 w 934365"/>
                  <a:gd name="connsiteY6" fmla="*/ 242608 h 1259681"/>
                  <a:gd name="connsiteX7" fmla="*/ 439006 w 934365"/>
                  <a:gd name="connsiteY7" fmla="*/ 199392 h 1259681"/>
                  <a:gd name="connsiteX8" fmla="*/ 319199 w 934365"/>
                  <a:gd name="connsiteY8" fmla="*/ 244748 h 1259681"/>
                  <a:gd name="connsiteX9" fmla="*/ 267853 w 934365"/>
                  <a:gd name="connsiteY9" fmla="*/ 395362 h 1259681"/>
                  <a:gd name="connsiteX10" fmla="*/ 28240 w 934365"/>
                  <a:gd name="connsiteY10" fmla="*/ 371401 h 1259681"/>
                  <a:gd name="connsiteX11" fmla="*/ 162595 w 934365"/>
                  <a:gd name="connsiteY11" fmla="*/ 86432 h 1259681"/>
                  <a:gd name="connsiteX12" fmla="*/ 444996 w 934365"/>
                  <a:gd name="connsiteY12" fmla="*/ 0 h 1259681"/>
                  <a:gd name="connsiteX13" fmla="*/ 736811 w 934365"/>
                  <a:gd name="connsiteY13" fmla="*/ 100124 h 1259681"/>
                  <a:gd name="connsiteX14" fmla="*/ 842925 w 934365"/>
                  <a:gd name="connsiteY14" fmla="*/ 349151 h 1259681"/>
                  <a:gd name="connsiteX15" fmla="*/ 812546 w 934365"/>
                  <a:gd name="connsiteY15" fmla="*/ 510462 h 1259681"/>
                  <a:gd name="connsiteX16" fmla="*/ 716273 w 934365"/>
                  <a:gd name="connsiteY16" fmla="*/ 670917 h 1259681"/>
                  <a:gd name="connsiteX17" fmla="*/ 558812 w 934365"/>
                  <a:gd name="connsiteY17" fmla="*/ 830945 h 1259681"/>
                  <a:gd name="connsiteX18" fmla="*/ 414617 w 934365"/>
                  <a:gd name="connsiteY18" fmla="*/ 969578 h 1259681"/>
                  <a:gd name="connsiteX19" fmla="*/ 365410 w 934365"/>
                  <a:gd name="connsiteY19" fmla="*/ 1036327 h 1259681"/>
                  <a:gd name="connsiteX20" fmla="*/ 934365 w 934365"/>
                  <a:gd name="connsiteY20" fmla="*/ 1127767 h 1259681"/>
                  <a:gd name="connsiteX0" fmla="*/ 842925 w 858165"/>
                  <a:gd name="connsiteY0" fmla="*/ 1259681 h 1259681"/>
                  <a:gd name="connsiteX1" fmla="*/ 0 w 858165"/>
                  <a:gd name="connsiteY1" fmla="*/ 1259681 h 1259681"/>
                  <a:gd name="connsiteX2" fmla="*/ 82153 w 858165"/>
                  <a:gd name="connsiteY2" fmla="*/ 1019640 h 1259681"/>
                  <a:gd name="connsiteX3" fmla="*/ 352574 w 858165"/>
                  <a:gd name="connsiteY3" fmla="*/ 718840 h 1259681"/>
                  <a:gd name="connsiteX4" fmla="*/ 551966 w 858165"/>
                  <a:gd name="connsiteY4" fmla="*/ 513457 h 1259681"/>
                  <a:gd name="connsiteX5" fmla="*/ 601600 w 858165"/>
                  <a:gd name="connsiteY5" fmla="*/ 366266 h 1259681"/>
                  <a:gd name="connsiteX6" fmla="*/ 558385 w 858165"/>
                  <a:gd name="connsiteY6" fmla="*/ 242608 h 1259681"/>
                  <a:gd name="connsiteX7" fmla="*/ 439006 w 858165"/>
                  <a:gd name="connsiteY7" fmla="*/ 199392 h 1259681"/>
                  <a:gd name="connsiteX8" fmla="*/ 319199 w 858165"/>
                  <a:gd name="connsiteY8" fmla="*/ 244748 h 1259681"/>
                  <a:gd name="connsiteX9" fmla="*/ 267853 w 858165"/>
                  <a:gd name="connsiteY9" fmla="*/ 395362 h 1259681"/>
                  <a:gd name="connsiteX10" fmla="*/ 28240 w 858165"/>
                  <a:gd name="connsiteY10" fmla="*/ 371401 h 1259681"/>
                  <a:gd name="connsiteX11" fmla="*/ 162595 w 858165"/>
                  <a:gd name="connsiteY11" fmla="*/ 86432 h 1259681"/>
                  <a:gd name="connsiteX12" fmla="*/ 444996 w 858165"/>
                  <a:gd name="connsiteY12" fmla="*/ 0 h 1259681"/>
                  <a:gd name="connsiteX13" fmla="*/ 736811 w 858165"/>
                  <a:gd name="connsiteY13" fmla="*/ 100124 h 1259681"/>
                  <a:gd name="connsiteX14" fmla="*/ 842925 w 858165"/>
                  <a:gd name="connsiteY14" fmla="*/ 349151 h 1259681"/>
                  <a:gd name="connsiteX15" fmla="*/ 812546 w 858165"/>
                  <a:gd name="connsiteY15" fmla="*/ 510462 h 1259681"/>
                  <a:gd name="connsiteX16" fmla="*/ 716273 w 858165"/>
                  <a:gd name="connsiteY16" fmla="*/ 670917 h 1259681"/>
                  <a:gd name="connsiteX17" fmla="*/ 558812 w 858165"/>
                  <a:gd name="connsiteY17" fmla="*/ 830945 h 1259681"/>
                  <a:gd name="connsiteX18" fmla="*/ 414617 w 858165"/>
                  <a:gd name="connsiteY18" fmla="*/ 969578 h 1259681"/>
                  <a:gd name="connsiteX19" fmla="*/ 365410 w 858165"/>
                  <a:gd name="connsiteY19" fmla="*/ 1036327 h 1259681"/>
                  <a:gd name="connsiteX20" fmla="*/ 858165 w 858165"/>
                  <a:gd name="connsiteY20" fmla="*/ 1045217 h 1259681"/>
                  <a:gd name="connsiteX0" fmla="*/ 842925 w 855784"/>
                  <a:gd name="connsiteY0" fmla="*/ 1259681 h 1259681"/>
                  <a:gd name="connsiteX1" fmla="*/ 0 w 855784"/>
                  <a:gd name="connsiteY1" fmla="*/ 1259681 h 1259681"/>
                  <a:gd name="connsiteX2" fmla="*/ 82153 w 855784"/>
                  <a:gd name="connsiteY2" fmla="*/ 1019640 h 1259681"/>
                  <a:gd name="connsiteX3" fmla="*/ 352574 w 855784"/>
                  <a:gd name="connsiteY3" fmla="*/ 718840 h 1259681"/>
                  <a:gd name="connsiteX4" fmla="*/ 551966 w 855784"/>
                  <a:gd name="connsiteY4" fmla="*/ 513457 h 1259681"/>
                  <a:gd name="connsiteX5" fmla="*/ 601600 w 855784"/>
                  <a:gd name="connsiteY5" fmla="*/ 366266 h 1259681"/>
                  <a:gd name="connsiteX6" fmla="*/ 558385 w 855784"/>
                  <a:gd name="connsiteY6" fmla="*/ 242608 h 1259681"/>
                  <a:gd name="connsiteX7" fmla="*/ 439006 w 855784"/>
                  <a:gd name="connsiteY7" fmla="*/ 199392 h 1259681"/>
                  <a:gd name="connsiteX8" fmla="*/ 319199 w 855784"/>
                  <a:gd name="connsiteY8" fmla="*/ 244748 h 1259681"/>
                  <a:gd name="connsiteX9" fmla="*/ 267853 w 855784"/>
                  <a:gd name="connsiteY9" fmla="*/ 395362 h 1259681"/>
                  <a:gd name="connsiteX10" fmla="*/ 28240 w 855784"/>
                  <a:gd name="connsiteY10" fmla="*/ 371401 h 1259681"/>
                  <a:gd name="connsiteX11" fmla="*/ 162595 w 855784"/>
                  <a:gd name="connsiteY11" fmla="*/ 86432 h 1259681"/>
                  <a:gd name="connsiteX12" fmla="*/ 444996 w 855784"/>
                  <a:gd name="connsiteY12" fmla="*/ 0 h 1259681"/>
                  <a:gd name="connsiteX13" fmla="*/ 736811 w 855784"/>
                  <a:gd name="connsiteY13" fmla="*/ 100124 h 1259681"/>
                  <a:gd name="connsiteX14" fmla="*/ 842925 w 855784"/>
                  <a:gd name="connsiteY14" fmla="*/ 349151 h 1259681"/>
                  <a:gd name="connsiteX15" fmla="*/ 812546 w 855784"/>
                  <a:gd name="connsiteY15" fmla="*/ 510462 h 1259681"/>
                  <a:gd name="connsiteX16" fmla="*/ 716273 w 855784"/>
                  <a:gd name="connsiteY16" fmla="*/ 670917 h 1259681"/>
                  <a:gd name="connsiteX17" fmla="*/ 558812 w 855784"/>
                  <a:gd name="connsiteY17" fmla="*/ 830945 h 1259681"/>
                  <a:gd name="connsiteX18" fmla="*/ 414617 w 855784"/>
                  <a:gd name="connsiteY18" fmla="*/ 969578 h 1259681"/>
                  <a:gd name="connsiteX19" fmla="*/ 365410 w 855784"/>
                  <a:gd name="connsiteY19" fmla="*/ 1036327 h 1259681"/>
                  <a:gd name="connsiteX20" fmla="*/ 855784 w 855784"/>
                  <a:gd name="connsiteY20" fmla="*/ 1035692 h 1259681"/>
                  <a:gd name="connsiteX0" fmla="*/ 842925 w 993896"/>
                  <a:gd name="connsiteY0" fmla="*/ 1259681 h 1259681"/>
                  <a:gd name="connsiteX1" fmla="*/ 0 w 993896"/>
                  <a:gd name="connsiteY1" fmla="*/ 1259681 h 1259681"/>
                  <a:gd name="connsiteX2" fmla="*/ 82153 w 993896"/>
                  <a:gd name="connsiteY2" fmla="*/ 1019640 h 1259681"/>
                  <a:gd name="connsiteX3" fmla="*/ 352574 w 993896"/>
                  <a:gd name="connsiteY3" fmla="*/ 718840 h 1259681"/>
                  <a:gd name="connsiteX4" fmla="*/ 551966 w 993896"/>
                  <a:gd name="connsiteY4" fmla="*/ 513457 h 1259681"/>
                  <a:gd name="connsiteX5" fmla="*/ 601600 w 993896"/>
                  <a:gd name="connsiteY5" fmla="*/ 366266 h 1259681"/>
                  <a:gd name="connsiteX6" fmla="*/ 558385 w 993896"/>
                  <a:gd name="connsiteY6" fmla="*/ 242608 h 1259681"/>
                  <a:gd name="connsiteX7" fmla="*/ 439006 w 993896"/>
                  <a:gd name="connsiteY7" fmla="*/ 199392 h 1259681"/>
                  <a:gd name="connsiteX8" fmla="*/ 319199 w 993896"/>
                  <a:gd name="connsiteY8" fmla="*/ 244748 h 1259681"/>
                  <a:gd name="connsiteX9" fmla="*/ 267853 w 993896"/>
                  <a:gd name="connsiteY9" fmla="*/ 395362 h 1259681"/>
                  <a:gd name="connsiteX10" fmla="*/ 28240 w 993896"/>
                  <a:gd name="connsiteY10" fmla="*/ 371401 h 1259681"/>
                  <a:gd name="connsiteX11" fmla="*/ 162595 w 993896"/>
                  <a:gd name="connsiteY11" fmla="*/ 86432 h 1259681"/>
                  <a:gd name="connsiteX12" fmla="*/ 444996 w 993896"/>
                  <a:gd name="connsiteY12" fmla="*/ 0 h 1259681"/>
                  <a:gd name="connsiteX13" fmla="*/ 736811 w 993896"/>
                  <a:gd name="connsiteY13" fmla="*/ 100124 h 1259681"/>
                  <a:gd name="connsiteX14" fmla="*/ 842925 w 993896"/>
                  <a:gd name="connsiteY14" fmla="*/ 349151 h 1259681"/>
                  <a:gd name="connsiteX15" fmla="*/ 812546 w 993896"/>
                  <a:gd name="connsiteY15" fmla="*/ 510462 h 1259681"/>
                  <a:gd name="connsiteX16" fmla="*/ 716273 w 993896"/>
                  <a:gd name="connsiteY16" fmla="*/ 670917 h 1259681"/>
                  <a:gd name="connsiteX17" fmla="*/ 558812 w 993896"/>
                  <a:gd name="connsiteY17" fmla="*/ 830945 h 1259681"/>
                  <a:gd name="connsiteX18" fmla="*/ 414617 w 993896"/>
                  <a:gd name="connsiteY18" fmla="*/ 969578 h 1259681"/>
                  <a:gd name="connsiteX19" fmla="*/ 365410 w 993896"/>
                  <a:gd name="connsiteY19" fmla="*/ 1036327 h 1259681"/>
                  <a:gd name="connsiteX20" fmla="*/ 993896 w 993896"/>
                  <a:gd name="connsiteY20" fmla="*/ 1030930 h 125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3896" h="1259681">
                    <a:moveTo>
                      <a:pt x="842925" y="1259681"/>
                    </a:moveTo>
                    <a:lnTo>
                      <a:pt x="0" y="1259681"/>
                    </a:lnTo>
                    <a:cubicBezTo>
                      <a:pt x="9128" y="1175246"/>
                      <a:pt x="36512" y="1095232"/>
                      <a:pt x="82153" y="1019640"/>
                    </a:cubicBezTo>
                    <a:cubicBezTo>
                      <a:pt x="127794" y="944048"/>
                      <a:pt x="217934" y="843781"/>
                      <a:pt x="352574" y="718840"/>
                    </a:cubicBezTo>
                    <a:cubicBezTo>
                      <a:pt x="460970" y="617860"/>
                      <a:pt x="527434" y="549399"/>
                      <a:pt x="551966" y="513457"/>
                    </a:cubicBezTo>
                    <a:cubicBezTo>
                      <a:pt x="585056" y="463823"/>
                      <a:pt x="601600" y="414759"/>
                      <a:pt x="601600" y="366266"/>
                    </a:cubicBezTo>
                    <a:cubicBezTo>
                      <a:pt x="601600" y="312638"/>
                      <a:pt x="587195" y="271419"/>
                      <a:pt x="558385" y="242608"/>
                    </a:cubicBezTo>
                    <a:cubicBezTo>
                      <a:pt x="529574" y="213798"/>
                      <a:pt x="489781" y="199392"/>
                      <a:pt x="439006" y="199392"/>
                    </a:cubicBezTo>
                    <a:cubicBezTo>
                      <a:pt x="388801" y="199392"/>
                      <a:pt x="348865" y="214511"/>
                      <a:pt x="319199" y="244748"/>
                    </a:cubicBezTo>
                    <a:cubicBezTo>
                      <a:pt x="289533" y="274985"/>
                      <a:pt x="272417" y="325189"/>
                      <a:pt x="267853" y="395362"/>
                    </a:cubicBezTo>
                    <a:lnTo>
                      <a:pt x="28240" y="371401"/>
                    </a:lnTo>
                    <a:cubicBezTo>
                      <a:pt x="42503" y="239043"/>
                      <a:pt x="87288" y="144053"/>
                      <a:pt x="162595" y="86432"/>
                    </a:cubicBezTo>
                    <a:cubicBezTo>
                      <a:pt x="237902" y="28810"/>
                      <a:pt x="332036" y="0"/>
                      <a:pt x="444996" y="0"/>
                    </a:cubicBezTo>
                    <a:cubicBezTo>
                      <a:pt x="568796" y="0"/>
                      <a:pt x="666068" y="33375"/>
                      <a:pt x="736811" y="100124"/>
                    </a:cubicBezTo>
                    <a:cubicBezTo>
                      <a:pt x="807554" y="166873"/>
                      <a:pt x="842925" y="249882"/>
                      <a:pt x="842925" y="349151"/>
                    </a:cubicBezTo>
                    <a:cubicBezTo>
                      <a:pt x="842925" y="405631"/>
                      <a:pt x="832799" y="459401"/>
                      <a:pt x="812546" y="510462"/>
                    </a:cubicBezTo>
                    <a:cubicBezTo>
                      <a:pt x="792293" y="561522"/>
                      <a:pt x="760202" y="615007"/>
                      <a:pt x="716273" y="670917"/>
                    </a:cubicBezTo>
                    <a:cubicBezTo>
                      <a:pt x="687177" y="708000"/>
                      <a:pt x="634690" y="761343"/>
                      <a:pt x="558812" y="830945"/>
                    </a:cubicBezTo>
                    <a:cubicBezTo>
                      <a:pt x="482935" y="900547"/>
                      <a:pt x="434870" y="946758"/>
                      <a:pt x="414617" y="969578"/>
                    </a:cubicBezTo>
                    <a:cubicBezTo>
                      <a:pt x="394364" y="992398"/>
                      <a:pt x="377961" y="1014648"/>
                      <a:pt x="365410" y="1036327"/>
                    </a:cubicBezTo>
                    <a:lnTo>
                      <a:pt x="993896" y="1030930"/>
                    </a:lnTo>
                  </a:path>
                </a:pathLst>
              </a:custGeom>
              <a:noFill/>
              <a:ln w="412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9CDBD72F-6530-432D-88B8-676F3CD2719B}"/>
                  </a:ext>
                </a:extLst>
              </p:cNvPr>
              <p:cNvSpPr/>
              <p:nvPr/>
            </p:nvSpPr>
            <p:spPr>
              <a:xfrm>
                <a:off x="4805780" y="2440369"/>
                <a:ext cx="1349011" cy="1584176"/>
              </a:xfrm>
              <a:custGeom>
                <a:avLst/>
                <a:gdLst>
                  <a:gd name="connsiteX0" fmla="*/ 556923 w 1349011"/>
                  <a:gd name="connsiteY0" fmla="*/ 0 h 1584176"/>
                  <a:gd name="connsiteX1" fmla="*/ 1349011 w 1349011"/>
                  <a:gd name="connsiteY1" fmla="*/ 792088 h 1584176"/>
                  <a:gd name="connsiteX2" fmla="*/ 556923 w 1349011"/>
                  <a:gd name="connsiteY2" fmla="*/ 1584176 h 1584176"/>
                  <a:gd name="connsiteX3" fmla="*/ 114059 w 1349011"/>
                  <a:gd name="connsiteY3" fmla="*/ 1448900 h 1584176"/>
                  <a:gd name="connsiteX4" fmla="*/ 0 w 1349011"/>
                  <a:gd name="connsiteY4" fmla="*/ 1354793 h 1584176"/>
                  <a:gd name="connsiteX5" fmla="*/ 0 w 1349011"/>
                  <a:gd name="connsiteY5" fmla="*/ 1314525 h 1584176"/>
                  <a:gd name="connsiteX6" fmla="*/ 26349 w 1349011"/>
                  <a:gd name="connsiteY6" fmla="*/ 1322662 h 1584176"/>
                  <a:gd name="connsiteX7" fmla="*/ 556923 w 1349011"/>
                  <a:gd name="connsiteY7" fmla="*/ 1542433 h 1584176"/>
                  <a:gd name="connsiteX8" fmla="*/ 1307268 w 1349011"/>
                  <a:gd name="connsiteY8" fmla="*/ 792088 h 1584176"/>
                  <a:gd name="connsiteX9" fmla="*/ 556923 w 1349011"/>
                  <a:gd name="connsiteY9" fmla="*/ 41743 h 1584176"/>
                  <a:gd name="connsiteX10" fmla="*/ 405703 w 1349011"/>
                  <a:gd name="connsiteY10" fmla="*/ 56987 h 1584176"/>
                  <a:gd name="connsiteX11" fmla="*/ 308400 w 1349011"/>
                  <a:gd name="connsiteY11" fmla="*/ 87192 h 1584176"/>
                  <a:gd name="connsiteX12" fmla="*/ 308400 w 1349011"/>
                  <a:gd name="connsiteY12" fmla="*/ 40725 h 1584176"/>
                  <a:gd name="connsiteX13" fmla="*/ 321380 w 1349011"/>
                  <a:gd name="connsiteY13" fmla="*/ 35611 h 1584176"/>
                  <a:gd name="connsiteX14" fmla="*/ 556923 w 1349011"/>
                  <a:gd name="connsiteY14" fmla="*/ 0 h 15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49011" h="1584176">
                    <a:moveTo>
                      <a:pt x="556923" y="0"/>
                    </a:moveTo>
                    <a:cubicBezTo>
                      <a:pt x="994381" y="0"/>
                      <a:pt x="1349011" y="354630"/>
                      <a:pt x="1349011" y="792088"/>
                    </a:cubicBezTo>
                    <a:cubicBezTo>
                      <a:pt x="1349011" y="1229546"/>
                      <a:pt x="994381" y="1584176"/>
                      <a:pt x="556923" y="1584176"/>
                    </a:cubicBezTo>
                    <a:cubicBezTo>
                      <a:pt x="392876" y="1584176"/>
                      <a:pt x="240477" y="1534306"/>
                      <a:pt x="114059" y="1448900"/>
                    </a:cubicBezTo>
                    <a:lnTo>
                      <a:pt x="0" y="1354793"/>
                    </a:lnTo>
                    <a:lnTo>
                      <a:pt x="0" y="1314525"/>
                    </a:lnTo>
                    <a:lnTo>
                      <a:pt x="26349" y="1322662"/>
                    </a:lnTo>
                    <a:cubicBezTo>
                      <a:pt x="162135" y="1458448"/>
                      <a:pt x="349721" y="1542433"/>
                      <a:pt x="556923" y="1542433"/>
                    </a:cubicBezTo>
                    <a:cubicBezTo>
                      <a:pt x="971327" y="1542433"/>
                      <a:pt x="1307268" y="1206492"/>
                      <a:pt x="1307268" y="792088"/>
                    </a:cubicBezTo>
                    <a:cubicBezTo>
                      <a:pt x="1307268" y="377684"/>
                      <a:pt x="971327" y="41743"/>
                      <a:pt x="556923" y="41743"/>
                    </a:cubicBezTo>
                    <a:cubicBezTo>
                      <a:pt x="505123" y="41743"/>
                      <a:pt x="454548" y="46992"/>
                      <a:pt x="405703" y="56987"/>
                    </a:cubicBezTo>
                    <a:lnTo>
                      <a:pt x="308400" y="87192"/>
                    </a:lnTo>
                    <a:lnTo>
                      <a:pt x="308400" y="40725"/>
                    </a:lnTo>
                    <a:lnTo>
                      <a:pt x="321380" y="35611"/>
                    </a:lnTo>
                    <a:cubicBezTo>
                      <a:pt x="395788" y="12468"/>
                      <a:pt x="474900" y="0"/>
                      <a:pt x="556923" y="0"/>
                    </a:cubicBez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2" name="Isosceles Triangle 11">
                <a:extLst>
                  <a:ext uri="{FF2B5EF4-FFF2-40B4-BE49-F238E27FC236}">
                    <a16:creationId xmlns:a16="http://schemas.microsoft.com/office/drawing/2014/main" id="{CE5412DE-71CA-4258-8A9A-A2167FC4FF9E}"/>
                  </a:ext>
                </a:extLst>
              </p:cNvPr>
              <p:cNvSpPr/>
              <p:nvPr/>
            </p:nvSpPr>
            <p:spPr>
              <a:xfrm rot="14644601">
                <a:off x="4984726" y="2413977"/>
                <a:ext cx="184443" cy="191147"/>
              </a:xfrm>
              <a:prstGeom prst="triangl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CF2B65F1-38F7-43EF-9884-8CE705723BBE}"/>
                  </a:ext>
                </a:extLst>
              </p:cNvPr>
              <p:cNvSpPr/>
              <p:nvPr/>
            </p:nvSpPr>
            <p:spPr>
              <a:xfrm>
                <a:off x="4900867" y="3481960"/>
                <a:ext cx="125633" cy="125633"/>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FA0B66A6-3DA3-4F82-BCF4-B1A19A3A0065}"/>
                </a:ext>
              </a:extLst>
            </p:cNvPr>
            <p:cNvGrpSpPr/>
            <p:nvPr/>
          </p:nvGrpSpPr>
          <p:grpSpPr>
            <a:xfrm>
              <a:off x="4467999" y="1439211"/>
              <a:ext cx="1489380" cy="369332"/>
              <a:chOff x="1478126" y="2873592"/>
              <a:chExt cx="1489380" cy="369332"/>
            </a:xfrm>
          </p:grpSpPr>
          <p:sp>
            <p:nvSpPr>
              <p:cNvPr id="23" name="Freeform: Shape 22">
                <a:extLst>
                  <a:ext uri="{FF2B5EF4-FFF2-40B4-BE49-F238E27FC236}">
                    <a16:creationId xmlns:a16="http://schemas.microsoft.com/office/drawing/2014/main" id="{72E21A1C-F242-49B4-9A72-D1E17C9E5C16}"/>
                  </a:ext>
                </a:extLst>
              </p:cNvPr>
              <p:cNvSpPr/>
              <p:nvPr/>
            </p:nvSpPr>
            <p:spPr>
              <a:xfrm>
                <a:off x="1479019" y="2900876"/>
                <a:ext cx="1403842" cy="335686"/>
              </a:xfrm>
              <a:custGeom>
                <a:avLst/>
                <a:gdLst>
                  <a:gd name="connsiteX0" fmla="*/ 150066 w 2598461"/>
                  <a:gd name="connsiteY0" fmla="*/ 0 h 466821"/>
                  <a:gd name="connsiteX1" fmla="*/ 2598461 w 2598461"/>
                  <a:gd name="connsiteY1" fmla="*/ 0 h 466821"/>
                  <a:gd name="connsiteX2" fmla="*/ 2448396 w 2598461"/>
                  <a:gd name="connsiteY2" fmla="*/ 466821 h 466821"/>
                  <a:gd name="connsiteX3" fmla="*/ 0 w 2598461"/>
                  <a:gd name="connsiteY3" fmla="*/ 466821 h 466821"/>
                </a:gdLst>
                <a:ahLst/>
                <a:cxnLst>
                  <a:cxn ang="0">
                    <a:pos x="connsiteX0" y="connsiteY0"/>
                  </a:cxn>
                  <a:cxn ang="0">
                    <a:pos x="connsiteX1" y="connsiteY1"/>
                  </a:cxn>
                  <a:cxn ang="0">
                    <a:pos x="connsiteX2" y="connsiteY2"/>
                  </a:cxn>
                  <a:cxn ang="0">
                    <a:pos x="connsiteX3" y="connsiteY3"/>
                  </a:cxn>
                </a:cxnLst>
                <a:rect l="l" t="t" r="r" b="b"/>
                <a:pathLst>
                  <a:path w="2598461" h="466821">
                    <a:moveTo>
                      <a:pt x="150066" y="0"/>
                    </a:moveTo>
                    <a:lnTo>
                      <a:pt x="2598461" y="0"/>
                    </a:lnTo>
                    <a:lnTo>
                      <a:pt x="2448396" y="466821"/>
                    </a:lnTo>
                    <a:lnTo>
                      <a:pt x="0" y="466821"/>
                    </a:lnTo>
                    <a:close/>
                  </a:path>
                </a:pathLst>
              </a:cu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97B19F00-4E06-4449-89BC-753B46B31F93}"/>
                  </a:ext>
                </a:extLst>
              </p:cNvPr>
              <p:cNvSpPr txBox="1"/>
              <p:nvPr/>
            </p:nvSpPr>
            <p:spPr>
              <a:xfrm>
                <a:off x="1478126" y="2873592"/>
                <a:ext cx="1489380" cy="369332"/>
              </a:xfrm>
              <a:prstGeom prst="rect">
                <a:avLst/>
              </a:prstGeom>
              <a:noFill/>
            </p:spPr>
            <p:txBody>
              <a:bodyPr wrap="square" rtlCol="0">
                <a:spAutoFit/>
              </a:bodyPr>
              <a:lstStyle/>
              <a:p>
                <a:r>
                  <a:rPr lang="en-GB" dirty="0">
                    <a:solidFill>
                      <a:schemeClr val="bg2"/>
                    </a:solidFill>
                    <a:latin typeface="Aptos" panose="020B0004020202020204" pitchFamily="34" charset="0"/>
                  </a:rPr>
                  <a:t>Job Sharing </a:t>
                </a:r>
              </a:p>
            </p:txBody>
          </p:sp>
        </p:grpSp>
        <p:sp>
          <p:nvSpPr>
            <p:cNvPr id="29" name="TextBox 28">
              <a:extLst>
                <a:ext uri="{FF2B5EF4-FFF2-40B4-BE49-F238E27FC236}">
                  <a16:creationId xmlns:a16="http://schemas.microsoft.com/office/drawing/2014/main" id="{A34EAB12-70B7-472A-947F-A412FAF7D684}"/>
                </a:ext>
              </a:extLst>
            </p:cNvPr>
            <p:cNvSpPr txBox="1"/>
            <p:nvPr/>
          </p:nvSpPr>
          <p:spPr>
            <a:xfrm>
              <a:off x="4279444" y="1793798"/>
              <a:ext cx="1489380" cy="954107"/>
            </a:xfrm>
            <a:prstGeom prst="rect">
              <a:avLst/>
            </a:prstGeom>
            <a:noFill/>
          </p:spPr>
          <p:txBody>
            <a:bodyPr wrap="square" rtlCol="0">
              <a:spAutoFit/>
            </a:bodyPr>
            <a:lstStyle/>
            <a:p>
              <a:pPr algn="ctr"/>
              <a:r>
                <a:rPr lang="en-GB" sz="1400" dirty="0">
                  <a:latin typeface="Aptos" panose="020B0004020202020204" pitchFamily="34" charset="0"/>
                </a:rPr>
                <a:t>Two part-time employees sharing a             full-time job</a:t>
              </a:r>
            </a:p>
          </p:txBody>
        </p:sp>
      </p:grpSp>
      <p:grpSp>
        <p:nvGrpSpPr>
          <p:cNvPr id="74" name="Group 73">
            <a:extLst>
              <a:ext uri="{FF2B5EF4-FFF2-40B4-BE49-F238E27FC236}">
                <a16:creationId xmlns:a16="http://schemas.microsoft.com/office/drawing/2014/main" id="{93409113-698F-4019-AA42-2427EC38ED55}"/>
              </a:ext>
            </a:extLst>
          </p:cNvPr>
          <p:cNvGrpSpPr/>
          <p:nvPr/>
        </p:nvGrpSpPr>
        <p:grpSpPr>
          <a:xfrm>
            <a:off x="8065808" y="2322476"/>
            <a:ext cx="2491301" cy="1604111"/>
            <a:chOff x="6469799" y="1242356"/>
            <a:chExt cx="2491301" cy="1604111"/>
          </a:xfrm>
        </p:grpSpPr>
        <p:grpSp>
          <p:nvGrpSpPr>
            <p:cNvPr id="14" name="Group 13">
              <a:extLst>
                <a:ext uri="{FF2B5EF4-FFF2-40B4-BE49-F238E27FC236}">
                  <a16:creationId xmlns:a16="http://schemas.microsoft.com/office/drawing/2014/main" id="{7B089787-233D-41AD-853B-8C58B3F17C69}"/>
                </a:ext>
              </a:extLst>
            </p:cNvPr>
            <p:cNvGrpSpPr/>
            <p:nvPr/>
          </p:nvGrpSpPr>
          <p:grpSpPr>
            <a:xfrm>
              <a:off x="6469799" y="1242356"/>
              <a:ext cx="1750397" cy="1604111"/>
              <a:chOff x="6549697" y="2417329"/>
              <a:chExt cx="1750397" cy="1604111"/>
            </a:xfrm>
          </p:grpSpPr>
          <p:sp>
            <p:nvSpPr>
              <p:cNvPr id="15" name="Freeform: Shape 14">
                <a:extLst>
                  <a:ext uri="{FF2B5EF4-FFF2-40B4-BE49-F238E27FC236}">
                    <a16:creationId xmlns:a16="http://schemas.microsoft.com/office/drawing/2014/main" id="{85A5C5F8-8CDE-42C0-AD47-9938499EEAE3}"/>
                  </a:ext>
                </a:extLst>
              </p:cNvPr>
              <p:cNvSpPr/>
              <p:nvPr/>
            </p:nvSpPr>
            <p:spPr>
              <a:xfrm>
                <a:off x="6549697" y="2492896"/>
                <a:ext cx="777373" cy="1281257"/>
              </a:xfrm>
              <a:custGeom>
                <a:avLst/>
                <a:gdLst>
                  <a:gd name="connsiteX0" fmla="*/ 596466 w 833512"/>
                  <a:gd name="connsiteY0" fmla="*/ 585341 h 1281075"/>
                  <a:gd name="connsiteX1" fmla="*/ 768902 w 833512"/>
                  <a:gd name="connsiteY1" fmla="*/ 688888 h 1281075"/>
                  <a:gd name="connsiteX2" fmla="*/ 833512 w 833512"/>
                  <a:gd name="connsiteY2" fmla="*/ 883146 h 1281075"/>
                  <a:gd name="connsiteX3" fmla="*/ 712849 w 833512"/>
                  <a:gd name="connsiteY3" fmla="*/ 1164692 h 1281075"/>
                  <a:gd name="connsiteX4" fmla="*/ 412477 w 833512"/>
                  <a:gd name="connsiteY4" fmla="*/ 1281075 h 1281075"/>
                  <a:gd name="connsiteX5" fmla="*/ 130076 w 833512"/>
                  <a:gd name="connsiteY5" fmla="*/ 1183091 h 1281075"/>
                  <a:gd name="connsiteX6" fmla="*/ 0 w 833512"/>
                  <a:gd name="connsiteY6" fmla="*/ 926790 h 1281075"/>
                  <a:gd name="connsiteX7" fmla="*/ 232767 w 833512"/>
                  <a:gd name="connsiteY7" fmla="*/ 898550 h 1281075"/>
                  <a:gd name="connsiteX8" fmla="*/ 292670 w 833512"/>
                  <a:gd name="connsiteY8" fmla="*/ 1034616 h 1281075"/>
                  <a:gd name="connsiteX9" fmla="*/ 410765 w 833512"/>
                  <a:gd name="connsiteY9" fmla="*/ 1081683 h 1281075"/>
                  <a:gd name="connsiteX10" fmla="*/ 536135 w 833512"/>
                  <a:gd name="connsiteY10" fmla="*/ 1025203 h 1281075"/>
                  <a:gd name="connsiteX11" fmla="*/ 587052 w 833512"/>
                  <a:gd name="connsiteY11" fmla="*/ 872877 h 1281075"/>
                  <a:gd name="connsiteX12" fmla="*/ 538274 w 833512"/>
                  <a:gd name="connsiteY12" fmla="*/ 729109 h 1281075"/>
                  <a:gd name="connsiteX13" fmla="*/ 419323 w 833512"/>
                  <a:gd name="connsiteY13" fmla="*/ 676052 h 1281075"/>
                  <a:gd name="connsiteX14" fmla="*/ 308930 w 833512"/>
                  <a:gd name="connsiteY14" fmla="*/ 694023 h 1281075"/>
                  <a:gd name="connsiteX15" fmla="*/ 335458 w 833512"/>
                  <a:gd name="connsiteY15" fmla="*/ 498053 h 1281075"/>
                  <a:gd name="connsiteX16" fmla="*/ 484361 w 833512"/>
                  <a:gd name="connsiteY16" fmla="*/ 455693 h 1281075"/>
                  <a:gd name="connsiteX17" fmla="*/ 535707 w 833512"/>
                  <a:gd name="connsiteY17" fmla="*/ 336314 h 1281075"/>
                  <a:gd name="connsiteX18" fmla="*/ 498053 w 833512"/>
                  <a:gd name="connsiteY18" fmla="*/ 235334 h 1281075"/>
                  <a:gd name="connsiteX19" fmla="*/ 397929 w 833512"/>
                  <a:gd name="connsiteY19" fmla="*/ 197681 h 1281075"/>
                  <a:gd name="connsiteX20" fmla="*/ 292670 w 833512"/>
                  <a:gd name="connsiteY20" fmla="*/ 240469 h 1281075"/>
                  <a:gd name="connsiteX21" fmla="*/ 239613 w 833512"/>
                  <a:gd name="connsiteY21" fmla="*/ 365410 h 1281075"/>
                  <a:gd name="connsiteX22" fmla="*/ 17971 w 833512"/>
                  <a:gd name="connsiteY22" fmla="*/ 327757 h 1281075"/>
                  <a:gd name="connsiteX23" fmla="*/ 87715 w 833512"/>
                  <a:gd name="connsiteY23" fmla="*/ 145907 h 1281075"/>
                  <a:gd name="connsiteX24" fmla="*/ 217791 w 833512"/>
                  <a:gd name="connsiteY24" fmla="*/ 38937 h 1281075"/>
                  <a:gd name="connsiteX25" fmla="*/ 404775 w 833512"/>
                  <a:gd name="connsiteY25" fmla="*/ 0 h 1281075"/>
                  <a:gd name="connsiteX26" fmla="*/ 688888 w 833512"/>
                  <a:gd name="connsiteY26" fmla="*/ 112960 h 1281075"/>
                  <a:gd name="connsiteX27" fmla="*/ 777031 w 833512"/>
                  <a:gd name="connsiteY27" fmla="*/ 321766 h 1281075"/>
                  <a:gd name="connsiteX28" fmla="*/ 687906 w 833512"/>
                  <a:gd name="connsiteY28" fmla="*/ 676781 h 1281075"/>
                  <a:gd name="connsiteX0" fmla="*/ 768902 w 833512"/>
                  <a:gd name="connsiteY0" fmla="*/ 688888 h 1281075"/>
                  <a:gd name="connsiteX1" fmla="*/ 833512 w 833512"/>
                  <a:gd name="connsiteY1" fmla="*/ 883146 h 1281075"/>
                  <a:gd name="connsiteX2" fmla="*/ 712849 w 833512"/>
                  <a:gd name="connsiteY2" fmla="*/ 1164692 h 1281075"/>
                  <a:gd name="connsiteX3" fmla="*/ 412477 w 833512"/>
                  <a:gd name="connsiteY3" fmla="*/ 1281075 h 1281075"/>
                  <a:gd name="connsiteX4" fmla="*/ 130076 w 833512"/>
                  <a:gd name="connsiteY4" fmla="*/ 1183091 h 1281075"/>
                  <a:gd name="connsiteX5" fmla="*/ 0 w 833512"/>
                  <a:gd name="connsiteY5" fmla="*/ 926790 h 1281075"/>
                  <a:gd name="connsiteX6" fmla="*/ 232767 w 833512"/>
                  <a:gd name="connsiteY6" fmla="*/ 898550 h 1281075"/>
                  <a:gd name="connsiteX7" fmla="*/ 292670 w 833512"/>
                  <a:gd name="connsiteY7" fmla="*/ 1034616 h 1281075"/>
                  <a:gd name="connsiteX8" fmla="*/ 410765 w 833512"/>
                  <a:gd name="connsiteY8" fmla="*/ 1081683 h 1281075"/>
                  <a:gd name="connsiteX9" fmla="*/ 536135 w 833512"/>
                  <a:gd name="connsiteY9" fmla="*/ 1025203 h 1281075"/>
                  <a:gd name="connsiteX10" fmla="*/ 587052 w 833512"/>
                  <a:gd name="connsiteY10" fmla="*/ 872877 h 1281075"/>
                  <a:gd name="connsiteX11" fmla="*/ 538274 w 833512"/>
                  <a:gd name="connsiteY11" fmla="*/ 729109 h 1281075"/>
                  <a:gd name="connsiteX12" fmla="*/ 419323 w 833512"/>
                  <a:gd name="connsiteY12" fmla="*/ 676052 h 1281075"/>
                  <a:gd name="connsiteX13" fmla="*/ 308930 w 833512"/>
                  <a:gd name="connsiteY13" fmla="*/ 694023 h 1281075"/>
                  <a:gd name="connsiteX14" fmla="*/ 335458 w 833512"/>
                  <a:gd name="connsiteY14" fmla="*/ 498053 h 1281075"/>
                  <a:gd name="connsiteX15" fmla="*/ 484361 w 833512"/>
                  <a:gd name="connsiteY15" fmla="*/ 455693 h 1281075"/>
                  <a:gd name="connsiteX16" fmla="*/ 535707 w 833512"/>
                  <a:gd name="connsiteY16" fmla="*/ 336314 h 1281075"/>
                  <a:gd name="connsiteX17" fmla="*/ 498053 w 833512"/>
                  <a:gd name="connsiteY17" fmla="*/ 235334 h 1281075"/>
                  <a:gd name="connsiteX18" fmla="*/ 397929 w 833512"/>
                  <a:gd name="connsiteY18" fmla="*/ 197681 h 1281075"/>
                  <a:gd name="connsiteX19" fmla="*/ 292670 w 833512"/>
                  <a:gd name="connsiteY19" fmla="*/ 240469 h 1281075"/>
                  <a:gd name="connsiteX20" fmla="*/ 239613 w 833512"/>
                  <a:gd name="connsiteY20" fmla="*/ 365410 h 1281075"/>
                  <a:gd name="connsiteX21" fmla="*/ 17971 w 833512"/>
                  <a:gd name="connsiteY21" fmla="*/ 327757 h 1281075"/>
                  <a:gd name="connsiteX22" fmla="*/ 87715 w 833512"/>
                  <a:gd name="connsiteY22" fmla="*/ 145907 h 1281075"/>
                  <a:gd name="connsiteX23" fmla="*/ 217791 w 833512"/>
                  <a:gd name="connsiteY23" fmla="*/ 38937 h 1281075"/>
                  <a:gd name="connsiteX24" fmla="*/ 404775 w 833512"/>
                  <a:gd name="connsiteY24" fmla="*/ 0 h 1281075"/>
                  <a:gd name="connsiteX25" fmla="*/ 688888 w 833512"/>
                  <a:gd name="connsiteY25" fmla="*/ 112960 h 1281075"/>
                  <a:gd name="connsiteX26" fmla="*/ 777031 w 833512"/>
                  <a:gd name="connsiteY26" fmla="*/ 321766 h 1281075"/>
                  <a:gd name="connsiteX27" fmla="*/ 687906 w 833512"/>
                  <a:gd name="connsiteY27" fmla="*/ 676781 h 1281075"/>
                  <a:gd name="connsiteX0" fmla="*/ 768902 w 833512"/>
                  <a:gd name="connsiteY0" fmla="*/ 688888 h 1281075"/>
                  <a:gd name="connsiteX1" fmla="*/ 833512 w 833512"/>
                  <a:gd name="connsiteY1" fmla="*/ 883146 h 1281075"/>
                  <a:gd name="connsiteX2" fmla="*/ 712849 w 833512"/>
                  <a:gd name="connsiteY2" fmla="*/ 1164692 h 1281075"/>
                  <a:gd name="connsiteX3" fmla="*/ 412477 w 833512"/>
                  <a:gd name="connsiteY3" fmla="*/ 1281075 h 1281075"/>
                  <a:gd name="connsiteX4" fmla="*/ 130076 w 833512"/>
                  <a:gd name="connsiteY4" fmla="*/ 1183091 h 1281075"/>
                  <a:gd name="connsiteX5" fmla="*/ 0 w 833512"/>
                  <a:gd name="connsiteY5" fmla="*/ 926790 h 1281075"/>
                  <a:gd name="connsiteX6" fmla="*/ 232767 w 833512"/>
                  <a:gd name="connsiteY6" fmla="*/ 898550 h 1281075"/>
                  <a:gd name="connsiteX7" fmla="*/ 292670 w 833512"/>
                  <a:gd name="connsiteY7" fmla="*/ 1034616 h 1281075"/>
                  <a:gd name="connsiteX8" fmla="*/ 410765 w 833512"/>
                  <a:gd name="connsiteY8" fmla="*/ 1081683 h 1281075"/>
                  <a:gd name="connsiteX9" fmla="*/ 536135 w 833512"/>
                  <a:gd name="connsiteY9" fmla="*/ 1025203 h 1281075"/>
                  <a:gd name="connsiteX10" fmla="*/ 587052 w 833512"/>
                  <a:gd name="connsiteY10" fmla="*/ 872877 h 1281075"/>
                  <a:gd name="connsiteX11" fmla="*/ 538274 w 833512"/>
                  <a:gd name="connsiteY11" fmla="*/ 729109 h 1281075"/>
                  <a:gd name="connsiteX12" fmla="*/ 419323 w 833512"/>
                  <a:gd name="connsiteY12" fmla="*/ 676052 h 1281075"/>
                  <a:gd name="connsiteX13" fmla="*/ 308930 w 833512"/>
                  <a:gd name="connsiteY13" fmla="*/ 694023 h 1281075"/>
                  <a:gd name="connsiteX14" fmla="*/ 335458 w 833512"/>
                  <a:gd name="connsiteY14" fmla="*/ 498053 h 1281075"/>
                  <a:gd name="connsiteX15" fmla="*/ 484361 w 833512"/>
                  <a:gd name="connsiteY15" fmla="*/ 455693 h 1281075"/>
                  <a:gd name="connsiteX16" fmla="*/ 535707 w 833512"/>
                  <a:gd name="connsiteY16" fmla="*/ 336314 h 1281075"/>
                  <a:gd name="connsiteX17" fmla="*/ 498053 w 833512"/>
                  <a:gd name="connsiteY17" fmla="*/ 235334 h 1281075"/>
                  <a:gd name="connsiteX18" fmla="*/ 397929 w 833512"/>
                  <a:gd name="connsiteY18" fmla="*/ 197681 h 1281075"/>
                  <a:gd name="connsiteX19" fmla="*/ 292670 w 833512"/>
                  <a:gd name="connsiteY19" fmla="*/ 240469 h 1281075"/>
                  <a:gd name="connsiteX20" fmla="*/ 239613 w 833512"/>
                  <a:gd name="connsiteY20" fmla="*/ 365410 h 1281075"/>
                  <a:gd name="connsiteX21" fmla="*/ 17971 w 833512"/>
                  <a:gd name="connsiteY21" fmla="*/ 327757 h 1281075"/>
                  <a:gd name="connsiteX22" fmla="*/ 87715 w 833512"/>
                  <a:gd name="connsiteY22" fmla="*/ 145907 h 1281075"/>
                  <a:gd name="connsiteX23" fmla="*/ 217791 w 833512"/>
                  <a:gd name="connsiteY23" fmla="*/ 38937 h 1281075"/>
                  <a:gd name="connsiteX24" fmla="*/ 404775 w 833512"/>
                  <a:gd name="connsiteY24" fmla="*/ 0 h 1281075"/>
                  <a:gd name="connsiteX25" fmla="*/ 688888 w 833512"/>
                  <a:gd name="connsiteY25" fmla="*/ 112960 h 1281075"/>
                  <a:gd name="connsiteX26" fmla="*/ 777031 w 833512"/>
                  <a:gd name="connsiteY26" fmla="*/ 321766 h 1281075"/>
                  <a:gd name="connsiteX27" fmla="*/ 649806 w 833512"/>
                  <a:gd name="connsiteY27" fmla="*/ 625981 h 1281075"/>
                  <a:gd name="connsiteX0" fmla="*/ 833512 w 833512"/>
                  <a:gd name="connsiteY0" fmla="*/ 883146 h 1281075"/>
                  <a:gd name="connsiteX1" fmla="*/ 712849 w 833512"/>
                  <a:gd name="connsiteY1" fmla="*/ 1164692 h 1281075"/>
                  <a:gd name="connsiteX2" fmla="*/ 412477 w 833512"/>
                  <a:gd name="connsiteY2" fmla="*/ 1281075 h 1281075"/>
                  <a:gd name="connsiteX3" fmla="*/ 130076 w 833512"/>
                  <a:gd name="connsiteY3" fmla="*/ 1183091 h 1281075"/>
                  <a:gd name="connsiteX4" fmla="*/ 0 w 833512"/>
                  <a:gd name="connsiteY4" fmla="*/ 926790 h 1281075"/>
                  <a:gd name="connsiteX5" fmla="*/ 232767 w 833512"/>
                  <a:gd name="connsiteY5" fmla="*/ 898550 h 1281075"/>
                  <a:gd name="connsiteX6" fmla="*/ 292670 w 833512"/>
                  <a:gd name="connsiteY6" fmla="*/ 1034616 h 1281075"/>
                  <a:gd name="connsiteX7" fmla="*/ 410765 w 833512"/>
                  <a:gd name="connsiteY7" fmla="*/ 1081683 h 1281075"/>
                  <a:gd name="connsiteX8" fmla="*/ 536135 w 833512"/>
                  <a:gd name="connsiteY8" fmla="*/ 1025203 h 1281075"/>
                  <a:gd name="connsiteX9" fmla="*/ 587052 w 833512"/>
                  <a:gd name="connsiteY9" fmla="*/ 872877 h 1281075"/>
                  <a:gd name="connsiteX10" fmla="*/ 538274 w 833512"/>
                  <a:gd name="connsiteY10" fmla="*/ 729109 h 1281075"/>
                  <a:gd name="connsiteX11" fmla="*/ 419323 w 833512"/>
                  <a:gd name="connsiteY11" fmla="*/ 676052 h 1281075"/>
                  <a:gd name="connsiteX12" fmla="*/ 308930 w 833512"/>
                  <a:gd name="connsiteY12" fmla="*/ 694023 h 1281075"/>
                  <a:gd name="connsiteX13" fmla="*/ 335458 w 833512"/>
                  <a:gd name="connsiteY13" fmla="*/ 498053 h 1281075"/>
                  <a:gd name="connsiteX14" fmla="*/ 484361 w 833512"/>
                  <a:gd name="connsiteY14" fmla="*/ 455693 h 1281075"/>
                  <a:gd name="connsiteX15" fmla="*/ 535707 w 833512"/>
                  <a:gd name="connsiteY15" fmla="*/ 336314 h 1281075"/>
                  <a:gd name="connsiteX16" fmla="*/ 498053 w 833512"/>
                  <a:gd name="connsiteY16" fmla="*/ 235334 h 1281075"/>
                  <a:gd name="connsiteX17" fmla="*/ 397929 w 833512"/>
                  <a:gd name="connsiteY17" fmla="*/ 197681 h 1281075"/>
                  <a:gd name="connsiteX18" fmla="*/ 292670 w 833512"/>
                  <a:gd name="connsiteY18" fmla="*/ 240469 h 1281075"/>
                  <a:gd name="connsiteX19" fmla="*/ 239613 w 833512"/>
                  <a:gd name="connsiteY19" fmla="*/ 365410 h 1281075"/>
                  <a:gd name="connsiteX20" fmla="*/ 17971 w 833512"/>
                  <a:gd name="connsiteY20" fmla="*/ 327757 h 1281075"/>
                  <a:gd name="connsiteX21" fmla="*/ 87715 w 833512"/>
                  <a:gd name="connsiteY21" fmla="*/ 145907 h 1281075"/>
                  <a:gd name="connsiteX22" fmla="*/ 217791 w 833512"/>
                  <a:gd name="connsiteY22" fmla="*/ 38937 h 1281075"/>
                  <a:gd name="connsiteX23" fmla="*/ 404775 w 833512"/>
                  <a:gd name="connsiteY23" fmla="*/ 0 h 1281075"/>
                  <a:gd name="connsiteX24" fmla="*/ 688888 w 833512"/>
                  <a:gd name="connsiteY24" fmla="*/ 112960 h 1281075"/>
                  <a:gd name="connsiteX25" fmla="*/ 777031 w 833512"/>
                  <a:gd name="connsiteY25" fmla="*/ 321766 h 1281075"/>
                  <a:gd name="connsiteX26" fmla="*/ 649806 w 833512"/>
                  <a:gd name="connsiteY26" fmla="*/ 625981 h 1281075"/>
                  <a:gd name="connsiteX0" fmla="*/ 833512 w 833512"/>
                  <a:gd name="connsiteY0" fmla="*/ 883146 h 1281075"/>
                  <a:gd name="connsiteX1" fmla="*/ 712849 w 833512"/>
                  <a:gd name="connsiteY1" fmla="*/ 1164692 h 1281075"/>
                  <a:gd name="connsiteX2" fmla="*/ 412477 w 833512"/>
                  <a:gd name="connsiteY2" fmla="*/ 1281075 h 1281075"/>
                  <a:gd name="connsiteX3" fmla="*/ 130076 w 833512"/>
                  <a:gd name="connsiteY3" fmla="*/ 1183091 h 1281075"/>
                  <a:gd name="connsiteX4" fmla="*/ 0 w 833512"/>
                  <a:gd name="connsiteY4" fmla="*/ 926790 h 1281075"/>
                  <a:gd name="connsiteX5" fmla="*/ 232767 w 833512"/>
                  <a:gd name="connsiteY5" fmla="*/ 898550 h 1281075"/>
                  <a:gd name="connsiteX6" fmla="*/ 292670 w 833512"/>
                  <a:gd name="connsiteY6" fmla="*/ 1034616 h 1281075"/>
                  <a:gd name="connsiteX7" fmla="*/ 410765 w 833512"/>
                  <a:gd name="connsiteY7" fmla="*/ 1081683 h 1281075"/>
                  <a:gd name="connsiteX8" fmla="*/ 536135 w 833512"/>
                  <a:gd name="connsiteY8" fmla="*/ 1025203 h 1281075"/>
                  <a:gd name="connsiteX9" fmla="*/ 587052 w 833512"/>
                  <a:gd name="connsiteY9" fmla="*/ 872877 h 1281075"/>
                  <a:gd name="connsiteX10" fmla="*/ 538274 w 833512"/>
                  <a:gd name="connsiteY10" fmla="*/ 729109 h 1281075"/>
                  <a:gd name="connsiteX11" fmla="*/ 419323 w 833512"/>
                  <a:gd name="connsiteY11" fmla="*/ 676052 h 1281075"/>
                  <a:gd name="connsiteX12" fmla="*/ 308930 w 833512"/>
                  <a:gd name="connsiteY12" fmla="*/ 694023 h 1281075"/>
                  <a:gd name="connsiteX13" fmla="*/ 335458 w 833512"/>
                  <a:gd name="connsiteY13" fmla="*/ 498053 h 1281075"/>
                  <a:gd name="connsiteX14" fmla="*/ 484361 w 833512"/>
                  <a:gd name="connsiteY14" fmla="*/ 455693 h 1281075"/>
                  <a:gd name="connsiteX15" fmla="*/ 535707 w 833512"/>
                  <a:gd name="connsiteY15" fmla="*/ 336314 h 1281075"/>
                  <a:gd name="connsiteX16" fmla="*/ 498053 w 833512"/>
                  <a:gd name="connsiteY16" fmla="*/ 235334 h 1281075"/>
                  <a:gd name="connsiteX17" fmla="*/ 397929 w 833512"/>
                  <a:gd name="connsiteY17" fmla="*/ 197681 h 1281075"/>
                  <a:gd name="connsiteX18" fmla="*/ 292670 w 833512"/>
                  <a:gd name="connsiteY18" fmla="*/ 240469 h 1281075"/>
                  <a:gd name="connsiteX19" fmla="*/ 239613 w 833512"/>
                  <a:gd name="connsiteY19" fmla="*/ 365410 h 1281075"/>
                  <a:gd name="connsiteX20" fmla="*/ 17971 w 833512"/>
                  <a:gd name="connsiteY20" fmla="*/ 327757 h 1281075"/>
                  <a:gd name="connsiteX21" fmla="*/ 87715 w 833512"/>
                  <a:gd name="connsiteY21" fmla="*/ 145907 h 1281075"/>
                  <a:gd name="connsiteX22" fmla="*/ 217791 w 833512"/>
                  <a:gd name="connsiteY22" fmla="*/ 38937 h 1281075"/>
                  <a:gd name="connsiteX23" fmla="*/ 404775 w 833512"/>
                  <a:gd name="connsiteY23" fmla="*/ 0 h 1281075"/>
                  <a:gd name="connsiteX24" fmla="*/ 688888 w 833512"/>
                  <a:gd name="connsiteY24" fmla="*/ 112960 h 1281075"/>
                  <a:gd name="connsiteX25" fmla="*/ 777031 w 833512"/>
                  <a:gd name="connsiteY25" fmla="*/ 321766 h 1281075"/>
                  <a:gd name="connsiteX26" fmla="*/ 649806 w 833512"/>
                  <a:gd name="connsiteY26" fmla="*/ 625981 h 1281075"/>
                  <a:gd name="connsiteX0" fmla="*/ 833512 w 833512"/>
                  <a:gd name="connsiteY0" fmla="*/ 883146 h 1281075"/>
                  <a:gd name="connsiteX1" fmla="*/ 712849 w 833512"/>
                  <a:gd name="connsiteY1" fmla="*/ 1164692 h 1281075"/>
                  <a:gd name="connsiteX2" fmla="*/ 412477 w 833512"/>
                  <a:gd name="connsiteY2" fmla="*/ 1281075 h 1281075"/>
                  <a:gd name="connsiteX3" fmla="*/ 130076 w 833512"/>
                  <a:gd name="connsiteY3" fmla="*/ 1183091 h 1281075"/>
                  <a:gd name="connsiteX4" fmla="*/ 0 w 833512"/>
                  <a:gd name="connsiteY4" fmla="*/ 926790 h 1281075"/>
                  <a:gd name="connsiteX5" fmla="*/ 232767 w 833512"/>
                  <a:gd name="connsiteY5" fmla="*/ 898550 h 1281075"/>
                  <a:gd name="connsiteX6" fmla="*/ 292670 w 833512"/>
                  <a:gd name="connsiteY6" fmla="*/ 1034616 h 1281075"/>
                  <a:gd name="connsiteX7" fmla="*/ 410765 w 833512"/>
                  <a:gd name="connsiteY7" fmla="*/ 1081683 h 1281075"/>
                  <a:gd name="connsiteX8" fmla="*/ 536135 w 833512"/>
                  <a:gd name="connsiteY8" fmla="*/ 1025203 h 1281075"/>
                  <a:gd name="connsiteX9" fmla="*/ 587052 w 833512"/>
                  <a:gd name="connsiteY9" fmla="*/ 872877 h 1281075"/>
                  <a:gd name="connsiteX10" fmla="*/ 538274 w 833512"/>
                  <a:gd name="connsiteY10" fmla="*/ 729109 h 1281075"/>
                  <a:gd name="connsiteX11" fmla="*/ 419323 w 833512"/>
                  <a:gd name="connsiteY11" fmla="*/ 676052 h 1281075"/>
                  <a:gd name="connsiteX12" fmla="*/ 308930 w 833512"/>
                  <a:gd name="connsiteY12" fmla="*/ 694023 h 1281075"/>
                  <a:gd name="connsiteX13" fmla="*/ 335458 w 833512"/>
                  <a:gd name="connsiteY13" fmla="*/ 498053 h 1281075"/>
                  <a:gd name="connsiteX14" fmla="*/ 484361 w 833512"/>
                  <a:gd name="connsiteY14" fmla="*/ 455693 h 1281075"/>
                  <a:gd name="connsiteX15" fmla="*/ 535707 w 833512"/>
                  <a:gd name="connsiteY15" fmla="*/ 336314 h 1281075"/>
                  <a:gd name="connsiteX16" fmla="*/ 498053 w 833512"/>
                  <a:gd name="connsiteY16" fmla="*/ 235334 h 1281075"/>
                  <a:gd name="connsiteX17" fmla="*/ 397929 w 833512"/>
                  <a:gd name="connsiteY17" fmla="*/ 197681 h 1281075"/>
                  <a:gd name="connsiteX18" fmla="*/ 292670 w 833512"/>
                  <a:gd name="connsiteY18" fmla="*/ 240469 h 1281075"/>
                  <a:gd name="connsiteX19" fmla="*/ 239613 w 833512"/>
                  <a:gd name="connsiteY19" fmla="*/ 365410 h 1281075"/>
                  <a:gd name="connsiteX20" fmla="*/ 17971 w 833512"/>
                  <a:gd name="connsiteY20" fmla="*/ 327757 h 1281075"/>
                  <a:gd name="connsiteX21" fmla="*/ 87715 w 833512"/>
                  <a:gd name="connsiteY21" fmla="*/ 145907 h 1281075"/>
                  <a:gd name="connsiteX22" fmla="*/ 217791 w 833512"/>
                  <a:gd name="connsiteY22" fmla="*/ 38937 h 1281075"/>
                  <a:gd name="connsiteX23" fmla="*/ 404775 w 833512"/>
                  <a:gd name="connsiteY23" fmla="*/ 0 h 1281075"/>
                  <a:gd name="connsiteX24" fmla="*/ 688888 w 833512"/>
                  <a:gd name="connsiteY24" fmla="*/ 112960 h 1281075"/>
                  <a:gd name="connsiteX25" fmla="*/ 777031 w 833512"/>
                  <a:gd name="connsiteY25" fmla="*/ 321766 h 1281075"/>
                  <a:gd name="connsiteX26" fmla="*/ 649806 w 833512"/>
                  <a:gd name="connsiteY26" fmla="*/ 625981 h 1281075"/>
                  <a:gd name="connsiteX0" fmla="*/ 712849 w 777790"/>
                  <a:gd name="connsiteY0" fmla="*/ 1164692 h 1281075"/>
                  <a:gd name="connsiteX1" fmla="*/ 412477 w 777790"/>
                  <a:gd name="connsiteY1" fmla="*/ 1281075 h 1281075"/>
                  <a:gd name="connsiteX2" fmla="*/ 130076 w 777790"/>
                  <a:gd name="connsiteY2" fmla="*/ 1183091 h 1281075"/>
                  <a:gd name="connsiteX3" fmla="*/ 0 w 777790"/>
                  <a:gd name="connsiteY3" fmla="*/ 926790 h 1281075"/>
                  <a:gd name="connsiteX4" fmla="*/ 232767 w 777790"/>
                  <a:gd name="connsiteY4" fmla="*/ 898550 h 1281075"/>
                  <a:gd name="connsiteX5" fmla="*/ 292670 w 777790"/>
                  <a:gd name="connsiteY5" fmla="*/ 1034616 h 1281075"/>
                  <a:gd name="connsiteX6" fmla="*/ 410765 w 777790"/>
                  <a:gd name="connsiteY6" fmla="*/ 1081683 h 1281075"/>
                  <a:gd name="connsiteX7" fmla="*/ 536135 w 777790"/>
                  <a:gd name="connsiteY7" fmla="*/ 1025203 h 1281075"/>
                  <a:gd name="connsiteX8" fmla="*/ 587052 w 777790"/>
                  <a:gd name="connsiteY8" fmla="*/ 872877 h 1281075"/>
                  <a:gd name="connsiteX9" fmla="*/ 538274 w 777790"/>
                  <a:gd name="connsiteY9" fmla="*/ 729109 h 1281075"/>
                  <a:gd name="connsiteX10" fmla="*/ 419323 w 777790"/>
                  <a:gd name="connsiteY10" fmla="*/ 676052 h 1281075"/>
                  <a:gd name="connsiteX11" fmla="*/ 308930 w 777790"/>
                  <a:gd name="connsiteY11" fmla="*/ 694023 h 1281075"/>
                  <a:gd name="connsiteX12" fmla="*/ 335458 w 777790"/>
                  <a:gd name="connsiteY12" fmla="*/ 498053 h 1281075"/>
                  <a:gd name="connsiteX13" fmla="*/ 484361 w 777790"/>
                  <a:gd name="connsiteY13" fmla="*/ 455693 h 1281075"/>
                  <a:gd name="connsiteX14" fmla="*/ 535707 w 777790"/>
                  <a:gd name="connsiteY14" fmla="*/ 336314 h 1281075"/>
                  <a:gd name="connsiteX15" fmla="*/ 498053 w 777790"/>
                  <a:gd name="connsiteY15" fmla="*/ 235334 h 1281075"/>
                  <a:gd name="connsiteX16" fmla="*/ 397929 w 777790"/>
                  <a:gd name="connsiteY16" fmla="*/ 197681 h 1281075"/>
                  <a:gd name="connsiteX17" fmla="*/ 292670 w 777790"/>
                  <a:gd name="connsiteY17" fmla="*/ 240469 h 1281075"/>
                  <a:gd name="connsiteX18" fmla="*/ 239613 w 777790"/>
                  <a:gd name="connsiteY18" fmla="*/ 365410 h 1281075"/>
                  <a:gd name="connsiteX19" fmla="*/ 17971 w 777790"/>
                  <a:gd name="connsiteY19" fmla="*/ 327757 h 1281075"/>
                  <a:gd name="connsiteX20" fmla="*/ 87715 w 777790"/>
                  <a:gd name="connsiteY20" fmla="*/ 145907 h 1281075"/>
                  <a:gd name="connsiteX21" fmla="*/ 217791 w 777790"/>
                  <a:gd name="connsiteY21" fmla="*/ 38937 h 1281075"/>
                  <a:gd name="connsiteX22" fmla="*/ 404775 w 777790"/>
                  <a:gd name="connsiteY22" fmla="*/ 0 h 1281075"/>
                  <a:gd name="connsiteX23" fmla="*/ 688888 w 777790"/>
                  <a:gd name="connsiteY23" fmla="*/ 112960 h 1281075"/>
                  <a:gd name="connsiteX24" fmla="*/ 777031 w 777790"/>
                  <a:gd name="connsiteY24" fmla="*/ 321766 h 1281075"/>
                  <a:gd name="connsiteX25" fmla="*/ 649806 w 777790"/>
                  <a:gd name="connsiteY25" fmla="*/ 625981 h 1281075"/>
                  <a:gd name="connsiteX0" fmla="*/ 712849 w 777790"/>
                  <a:gd name="connsiteY0" fmla="*/ 1164692 h 1281257"/>
                  <a:gd name="connsiteX1" fmla="*/ 412477 w 777790"/>
                  <a:gd name="connsiteY1" fmla="*/ 1281075 h 1281257"/>
                  <a:gd name="connsiteX2" fmla="*/ 130076 w 777790"/>
                  <a:gd name="connsiteY2" fmla="*/ 1183091 h 1281257"/>
                  <a:gd name="connsiteX3" fmla="*/ 0 w 777790"/>
                  <a:gd name="connsiteY3" fmla="*/ 926790 h 1281257"/>
                  <a:gd name="connsiteX4" fmla="*/ 232767 w 777790"/>
                  <a:gd name="connsiteY4" fmla="*/ 898550 h 1281257"/>
                  <a:gd name="connsiteX5" fmla="*/ 292670 w 777790"/>
                  <a:gd name="connsiteY5" fmla="*/ 1034616 h 1281257"/>
                  <a:gd name="connsiteX6" fmla="*/ 410765 w 777790"/>
                  <a:gd name="connsiteY6" fmla="*/ 1081683 h 1281257"/>
                  <a:gd name="connsiteX7" fmla="*/ 536135 w 777790"/>
                  <a:gd name="connsiteY7" fmla="*/ 1025203 h 1281257"/>
                  <a:gd name="connsiteX8" fmla="*/ 587052 w 777790"/>
                  <a:gd name="connsiteY8" fmla="*/ 872877 h 1281257"/>
                  <a:gd name="connsiteX9" fmla="*/ 538274 w 777790"/>
                  <a:gd name="connsiteY9" fmla="*/ 729109 h 1281257"/>
                  <a:gd name="connsiteX10" fmla="*/ 419323 w 777790"/>
                  <a:gd name="connsiteY10" fmla="*/ 676052 h 1281257"/>
                  <a:gd name="connsiteX11" fmla="*/ 308930 w 777790"/>
                  <a:gd name="connsiteY11" fmla="*/ 694023 h 1281257"/>
                  <a:gd name="connsiteX12" fmla="*/ 335458 w 777790"/>
                  <a:gd name="connsiteY12" fmla="*/ 498053 h 1281257"/>
                  <a:gd name="connsiteX13" fmla="*/ 484361 w 777790"/>
                  <a:gd name="connsiteY13" fmla="*/ 455693 h 1281257"/>
                  <a:gd name="connsiteX14" fmla="*/ 535707 w 777790"/>
                  <a:gd name="connsiteY14" fmla="*/ 336314 h 1281257"/>
                  <a:gd name="connsiteX15" fmla="*/ 498053 w 777790"/>
                  <a:gd name="connsiteY15" fmla="*/ 235334 h 1281257"/>
                  <a:gd name="connsiteX16" fmla="*/ 397929 w 777790"/>
                  <a:gd name="connsiteY16" fmla="*/ 197681 h 1281257"/>
                  <a:gd name="connsiteX17" fmla="*/ 292670 w 777790"/>
                  <a:gd name="connsiteY17" fmla="*/ 240469 h 1281257"/>
                  <a:gd name="connsiteX18" fmla="*/ 239613 w 777790"/>
                  <a:gd name="connsiteY18" fmla="*/ 365410 h 1281257"/>
                  <a:gd name="connsiteX19" fmla="*/ 17971 w 777790"/>
                  <a:gd name="connsiteY19" fmla="*/ 327757 h 1281257"/>
                  <a:gd name="connsiteX20" fmla="*/ 87715 w 777790"/>
                  <a:gd name="connsiteY20" fmla="*/ 145907 h 1281257"/>
                  <a:gd name="connsiteX21" fmla="*/ 217791 w 777790"/>
                  <a:gd name="connsiteY21" fmla="*/ 38937 h 1281257"/>
                  <a:gd name="connsiteX22" fmla="*/ 404775 w 777790"/>
                  <a:gd name="connsiteY22" fmla="*/ 0 h 1281257"/>
                  <a:gd name="connsiteX23" fmla="*/ 688888 w 777790"/>
                  <a:gd name="connsiteY23" fmla="*/ 112960 h 1281257"/>
                  <a:gd name="connsiteX24" fmla="*/ 777031 w 777790"/>
                  <a:gd name="connsiteY24" fmla="*/ 321766 h 1281257"/>
                  <a:gd name="connsiteX25" fmla="*/ 649806 w 777790"/>
                  <a:gd name="connsiteY25" fmla="*/ 625981 h 1281257"/>
                  <a:gd name="connsiteX0" fmla="*/ 412477 w 777790"/>
                  <a:gd name="connsiteY0" fmla="*/ 1281075 h 1281257"/>
                  <a:gd name="connsiteX1" fmla="*/ 130076 w 777790"/>
                  <a:gd name="connsiteY1" fmla="*/ 1183091 h 1281257"/>
                  <a:gd name="connsiteX2" fmla="*/ 0 w 777790"/>
                  <a:gd name="connsiteY2" fmla="*/ 926790 h 1281257"/>
                  <a:gd name="connsiteX3" fmla="*/ 232767 w 777790"/>
                  <a:gd name="connsiteY3" fmla="*/ 898550 h 1281257"/>
                  <a:gd name="connsiteX4" fmla="*/ 292670 w 777790"/>
                  <a:gd name="connsiteY4" fmla="*/ 1034616 h 1281257"/>
                  <a:gd name="connsiteX5" fmla="*/ 410765 w 777790"/>
                  <a:gd name="connsiteY5" fmla="*/ 1081683 h 1281257"/>
                  <a:gd name="connsiteX6" fmla="*/ 536135 w 777790"/>
                  <a:gd name="connsiteY6" fmla="*/ 1025203 h 1281257"/>
                  <a:gd name="connsiteX7" fmla="*/ 587052 w 777790"/>
                  <a:gd name="connsiteY7" fmla="*/ 872877 h 1281257"/>
                  <a:gd name="connsiteX8" fmla="*/ 538274 w 777790"/>
                  <a:gd name="connsiteY8" fmla="*/ 729109 h 1281257"/>
                  <a:gd name="connsiteX9" fmla="*/ 419323 w 777790"/>
                  <a:gd name="connsiteY9" fmla="*/ 676052 h 1281257"/>
                  <a:gd name="connsiteX10" fmla="*/ 308930 w 777790"/>
                  <a:gd name="connsiteY10" fmla="*/ 694023 h 1281257"/>
                  <a:gd name="connsiteX11" fmla="*/ 335458 w 777790"/>
                  <a:gd name="connsiteY11" fmla="*/ 498053 h 1281257"/>
                  <a:gd name="connsiteX12" fmla="*/ 484361 w 777790"/>
                  <a:gd name="connsiteY12" fmla="*/ 455693 h 1281257"/>
                  <a:gd name="connsiteX13" fmla="*/ 535707 w 777790"/>
                  <a:gd name="connsiteY13" fmla="*/ 336314 h 1281257"/>
                  <a:gd name="connsiteX14" fmla="*/ 498053 w 777790"/>
                  <a:gd name="connsiteY14" fmla="*/ 235334 h 1281257"/>
                  <a:gd name="connsiteX15" fmla="*/ 397929 w 777790"/>
                  <a:gd name="connsiteY15" fmla="*/ 197681 h 1281257"/>
                  <a:gd name="connsiteX16" fmla="*/ 292670 w 777790"/>
                  <a:gd name="connsiteY16" fmla="*/ 240469 h 1281257"/>
                  <a:gd name="connsiteX17" fmla="*/ 239613 w 777790"/>
                  <a:gd name="connsiteY17" fmla="*/ 365410 h 1281257"/>
                  <a:gd name="connsiteX18" fmla="*/ 17971 w 777790"/>
                  <a:gd name="connsiteY18" fmla="*/ 327757 h 1281257"/>
                  <a:gd name="connsiteX19" fmla="*/ 87715 w 777790"/>
                  <a:gd name="connsiteY19" fmla="*/ 145907 h 1281257"/>
                  <a:gd name="connsiteX20" fmla="*/ 217791 w 777790"/>
                  <a:gd name="connsiteY20" fmla="*/ 38937 h 1281257"/>
                  <a:gd name="connsiteX21" fmla="*/ 404775 w 777790"/>
                  <a:gd name="connsiteY21" fmla="*/ 0 h 1281257"/>
                  <a:gd name="connsiteX22" fmla="*/ 688888 w 777790"/>
                  <a:gd name="connsiteY22" fmla="*/ 112960 h 1281257"/>
                  <a:gd name="connsiteX23" fmla="*/ 777031 w 777790"/>
                  <a:gd name="connsiteY23" fmla="*/ 321766 h 1281257"/>
                  <a:gd name="connsiteX24" fmla="*/ 649806 w 777790"/>
                  <a:gd name="connsiteY24" fmla="*/ 625981 h 1281257"/>
                  <a:gd name="connsiteX0" fmla="*/ 412477 w 782386"/>
                  <a:gd name="connsiteY0" fmla="*/ 1281075 h 1281257"/>
                  <a:gd name="connsiteX1" fmla="*/ 130076 w 782386"/>
                  <a:gd name="connsiteY1" fmla="*/ 1183091 h 1281257"/>
                  <a:gd name="connsiteX2" fmla="*/ 0 w 782386"/>
                  <a:gd name="connsiteY2" fmla="*/ 926790 h 1281257"/>
                  <a:gd name="connsiteX3" fmla="*/ 232767 w 782386"/>
                  <a:gd name="connsiteY3" fmla="*/ 898550 h 1281257"/>
                  <a:gd name="connsiteX4" fmla="*/ 292670 w 782386"/>
                  <a:gd name="connsiteY4" fmla="*/ 1034616 h 1281257"/>
                  <a:gd name="connsiteX5" fmla="*/ 410765 w 782386"/>
                  <a:gd name="connsiteY5" fmla="*/ 1081683 h 1281257"/>
                  <a:gd name="connsiteX6" fmla="*/ 536135 w 782386"/>
                  <a:gd name="connsiteY6" fmla="*/ 1025203 h 1281257"/>
                  <a:gd name="connsiteX7" fmla="*/ 587052 w 782386"/>
                  <a:gd name="connsiteY7" fmla="*/ 872877 h 1281257"/>
                  <a:gd name="connsiteX8" fmla="*/ 538274 w 782386"/>
                  <a:gd name="connsiteY8" fmla="*/ 729109 h 1281257"/>
                  <a:gd name="connsiteX9" fmla="*/ 419323 w 782386"/>
                  <a:gd name="connsiteY9" fmla="*/ 676052 h 1281257"/>
                  <a:gd name="connsiteX10" fmla="*/ 308930 w 782386"/>
                  <a:gd name="connsiteY10" fmla="*/ 694023 h 1281257"/>
                  <a:gd name="connsiteX11" fmla="*/ 335458 w 782386"/>
                  <a:gd name="connsiteY11" fmla="*/ 498053 h 1281257"/>
                  <a:gd name="connsiteX12" fmla="*/ 484361 w 782386"/>
                  <a:gd name="connsiteY12" fmla="*/ 455693 h 1281257"/>
                  <a:gd name="connsiteX13" fmla="*/ 535707 w 782386"/>
                  <a:gd name="connsiteY13" fmla="*/ 336314 h 1281257"/>
                  <a:gd name="connsiteX14" fmla="*/ 498053 w 782386"/>
                  <a:gd name="connsiteY14" fmla="*/ 235334 h 1281257"/>
                  <a:gd name="connsiteX15" fmla="*/ 397929 w 782386"/>
                  <a:gd name="connsiteY15" fmla="*/ 197681 h 1281257"/>
                  <a:gd name="connsiteX16" fmla="*/ 292670 w 782386"/>
                  <a:gd name="connsiteY16" fmla="*/ 240469 h 1281257"/>
                  <a:gd name="connsiteX17" fmla="*/ 239613 w 782386"/>
                  <a:gd name="connsiteY17" fmla="*/ 365410 h 1281257"/>
                  <a:gd name="connsiteX18" fmla="*/ 17971 w 782386"/>
                  <a:gd name="connsiteY18" fmla="*/ 327757 h 1281257"/>
                  <a:gd name="connsiteX19" fmla="*/ 87715 w 782386"/>
                  <a:gd name="connsiteY19" fmla="*/ 145907 h 1281257"/>
                  <a:gd name="connsiteX20" fmla="*/ 217791 w 782386"/>
                  <a:gd name="connsiteY20" fmla="*/ 38937 h 1281257"/>
                  <a:gd name="connsiteX21" fmla="*/ 404775 w 782386"/>
                  <a:gd name="connsiteY21" fmla="*/ 0 h 1281257"/>
                  <a:gd name="connsiteX22" fmla="*/ 688888 w 782386"/>
                  <a:gd name="connsiteY22" fmla="*/ 112960 h 1281257"/>
                  <a:gd name="connsiteX23" fmla="*/ 777031 w 782386"/>
                  <a:gd name="connsiteY23" fmla="*/ 321766 h 1281257"/>
                  <a:gd name="connsiteX24" fmla="*/ 649806 w 782386"/>
                  <a:gd name="connsiteY24" fmla="*/ 625981 h 1281257"/>
                  <a:gd name="connsiteX0" fmla="*/ 412477 w 783264"/>
                  <a:gd name="connsiteY0" fmla="*/ 1281075 h 1281257"/>
                  <a:gd name="connsiteX1" fmla="*/ 130076 w 783264"/>
                  <a:gd name="connsiteY1" fmla="*/ 1183091 h 1281257"/>
                  <a:gd name="connsiteX2" fmla="*/ 0 w 783264"/>
                  <a:gd name="connsiteY2" fmla="*/ 926790 h 1281257"/>
                  <a:gd name="connsiteX3" fmla="*/ 232767 w 783264"/>
                  <a:gd name="connsiteY3" fmla="*/ 898550 h 1281257"/>
                  <a:gd name="connsiteX4" fmla="*/ 292670 w 783264"/>
                  <a:gd name="connsiteY4" fmla="*/ 1034616 h 1281257"/>
                  <a:gd name="connsiteX5" fmla="*/ 410765 w 783264"/>
                  <a:gd name="connsiteY5" fmla="*/ 1081683 h 1281257"/>
                  <a:gd name="connsiteX6" fmla="*/ 536135 w 783264"/>
                  <a:gd name="connsiteY6" fmla="*/ 1025203 h 1281257"/>
                  <a:gd name="connsiteX7" fmla="*/ 587052 w 783264"/>
                  <a:gd name="connsiteY7" fmla="*/ 872877 h 1281257"/>
                  <a:gd name="connsiteX8" fmla="*/ 538274 w 783264"/>
                  <a:gd name="connsiteY8" fmla="*/ 729109 h 1281257"/>
                  <a:gd name="connsiteX9" fmla="*/ 419323 w 783264"/>
                  <a:gd name="connsiteY9" fmla="*/ 676052 h 1281257"/>
                  <a:gd name="connsiteX10" fmla="*/ 308930 w 783264"/>
                  <a:gd name="connsiteY10" fmla="*/ 694023 h 1281257"/>
                  <a:gd name="connsiteX11" fmla="*/ 335458 w 783264"/>
                  <a:gd name="connsiteY11" fmla="*/ 498053 h 1281257"/>
                  <a:gd name="connsiteX12" fmla="*/ 484361 w 783264"/>
                  <a:gd name="connsiteY12" fmla="*/ 455693 h 1281257"/>
                  <a:gd name="connsiteX13" fmla="*/ 535707 w 783264"/>
                  <a:gd name="connsiteY13" fmla="*/ 336314 h 1281257"/>
                  <a:gd name="connsiteX14" fmla="*/ 498053 w 783264"/>
                  <a:gd name="connsiteY14" fmla="*/ 235334 h 1281257"/>
                  <a:gd name="connsiteX15" fmla="*/ 397929 w 783264"/>
                  <a:gd name="connsiteY15" fmla="*/ 197681 h 1281257"/>
                  <a:gd name="connsiteX16" fmla="*/ 292670 w 783264"/>
                  <a:gd name="connsiteY16" fmla="*/ 240469 h 1281257"/>
                  <a:gd name="connsiteX17" fmla="*/ 239613 w 783264"/>
                  <a:gd name="connsiteY17" fmla="*/ 365410 h 1281257"/>
                  <a:gd name="connsiteX18" fmla="*/ 17971 w 783264"/>
                  <a:gd name="connsiteY18" fmla="*/ 327757 h 1281257"/>
                  <a:gd name="connsiteX19" fmla="*/ 87715 w 783264"/>
                  <a:gd name="connsiteY19" fmla="*/ 145907 h 1281257"/>
                  <a:gd name="connsiteX20" fmla="*/ 217791 w 783264"/>
                  <a:gd name="connsiteY20" fmla="*/ 38937 h 1281257"/>
                  <a:gd name="connsiteX21" fmla="*/ 404775 w 783264"/>
                  <a:gd name="connsiteY21" fmla="*/ 0 h 1281257"/>
                  <a:gd name="connsiteX22" fmla="*/ 688888 w 783264"/>
                  <a:gd name="connsiteY22" fmla="*/ 112960 h 1281257"/>
                  <a:gd name="connsiteX23" fmla="*/ 777031 w 783264"/>
                  <a:gd name="connsiteY23" fmla="*/ 321766 h 1281257"/>
                  <a:gd name="connsiteX24" fmla="*/ 649806 w 783264"/>
                  <a:gd name="connsiteY24" fmla="*/ 625981 h 1281257"/>
                  <a:gd name="connsiteX0" fmla="*/ 412477 w 783183"/>
                  <a:gd name="connsiteY0" fmla="*/ 1281075 h 1281257"/>
                  <a:gd name="connsiteX1" fmla="*/ 130076 w 783183"/>
                  <a:gd name="connsiteY1" fmla="*/ 1183091 h 1281257"/>
                  <a:gd name="connsiteX2" fmla="*/ 0 w 783183"/>
                  <a:gd name="connsiteY2" fmla="*/ 926790 h 1281257"/>
                  <a:gd name="connsiteX3" fmla="*/ 232767 w 783183"/>
                  <a:gd name="connsiteY3" fmla="*/ 898550 h 1281257"/>
                  <a:gd name="connsiteX4" fmla="*/ 292670 w 783183"/>
                  <a:gd name="connsiteY4" fmla="*/ 1034616 h 1281257"/>
                  <a:gd name="connsiteX5" fmla="*/ 410765 w 783183"/>
                  <a:gd name="connsiteY5" fmla="*/ 1081683 h 1281257"/>
                  <a:gd name="connsiteX6" fmla="*/ 536135 w 783183"/>
                  <a:gd name="connsiteY6" fmla="*/ 1025203 h 1281257"/>
                  <a:gd name="connsiteX7" fmla="*/ 587052 w 783183"/>
                  <a:gd name="connsiteY7" fmla="*/ 872877 h 1281257"/>
                  <a:gd name="connsiteX8" fmla="*/ 538274 w 783183"/>
                  <a:gd name="connsiteY8" fmla="*/ 729109 h 1281257"/>
                  <a:gd name="connsiteX9" fmla="*/ 419323 w 783183"/>
                  <a:gd name="connsiteY9" fmla="*/ 676052 h 1281257"/>
                  <a:gd name="connsiteX10" fmla="*/ 308930 w 783183"/>
                  <a:gd name="connsiteY10" fmla="*/ 694023 h 1281257"/>
                  <a:gd name="connsiteX11" fmla="*/ 335458 w 783183"/>
                  <a:gd name="connsiteY11" fmla="*/ 498053 h 1281257"/>
                  <a:gd name="connsiteX12" fmla="*/ 484361 w 783183"/>
                  <a:gd name="connsiteY12" fmla="*/ 455693 h 1281257"/>
                  <a:gd name="connsiteX13" fmla="*/ 535707 w 783183"/>
                  <a:gd name="connsiteY13" fmla="*/ 336314 h 1281257"/>
                  <a:gd name="connsiteX14" fmla="*/ 498053 w 783183"/>
                  <a:gd name="connsiteY14" fmla="*/ 235334 h 1281257"/>
                  <a:gd name="connsiteX15" fmla="*/ 397929 w 783183"/>
                  <a:gd name="connsiteY15" fmla="*/ 197681 h 1281257"/>
                  <a:gd name="connsiteX16" fmla="*/ 292670 w 783183"/>
                  <a:gd name="connsiteY16" fmla="*/ 240469 h 1281257"/>
                  <a:gd name="connsiteX17" fmla="*/ 239613 w 783183"/>
                  <a:gd name="connsiteY17" fmla="*/ 365410 h 1281257"/>
                  <a:gd name="connsiteX18" fmla="*/ 17971 w 783183"/>
                  <a:gd name="connsiteY18" fmla="*/ 327757 h 1281257"/>
                  <a:gd name="connsiteX19" fmla="*/ 87715 w 783183"/>
                  <a:gd name="connsiteY19" fmla="*/ 145907 h 1281257"/>
                  <a:gd name="connsiteX20" fmla="*/ 217791 w 783183"/>
                  <a:gd name="connsiteY20" fmla="*/ 38937 h 1281257"/>
                  <a:gd name="connsiteX21" fmla="*/ 404775 w 783183"/>
                  <a:gd name="connsiteY21" fmla="*/ 0 h 1281257"/>
                  <a:gd name="connsiteX22" fmla="*/ 688888 w 783183"/>
                  <a:gd name="connsiteY22" fmla="*/ 112960 h 1281257"/>
                  <a:gd name="connsiteX23" fmla="*/ 777031 w 783183"/>
                  <a:gd name="connsiteY23" fmla="*/ 321766 h 1281257"/>
                  <a:gd name="connsiteX24" fmla="*/ 649806 w 783183"/>
                  <a:gd name="connsiteY24" fmla="*/ 625981 h 1281257"/>
                  <a:gd name="connsiteX0" fmla="*/ 412477 w 780041"/>
                  <a:gd name="connsiteY0" fmla="*/ 1281075 h 1281257"/>
                  <a:gd name="connsiteX1" fmla="*/ 130076 w 780041"/>
                  <a:gd name="connsiteY1" fmla="*/ 1183091 h 1281257"/>
                  <a:gd name="connsiteX2" fmla="*/ 0 w 780041"/>
                  <a:gd name="connsiteY2" fmla="*/ 926790 h 1281257"/>
                  <a:gd name="connsiteX3" fmla="*/ 232767 w 780041"/>
                  <a:gd name="connsiteY3" fmla="*/ 898550 h 1281257"/>
                  <a:gd name="connsiteX4" fmla="*/ 292670 w 780041"/>
                  <a:gd name="connsiteY4" fmla="*/ 1034616 h 1281257"/>
                  <a:gd name="connsiteX5" fmla="*/ 410765 w 780041"/>
                  <a:gd name="connsiteY5" fmla="*/ 1081683 h 1281257"/>
                  <a:gd name="connsiteX6" fmla="*/ 536135 w 780041"/>
                  <a:gd name="connsiteY6" fmla="*/ 1025203 h 1281257"/>
                  <a:gd name="connsiteX7" fmla="*/ 587052 w 780041"/>
                  <a:gd name="connsiteY7" fmla="*/ 872877 h 1281257"/>
                  <a:gd name="connsiteX8" fmla="*/ 538274 w 780041"/>
                  <a:gd name="connsiteY8" fmla="*/ 729109 h 1281257"/>
                  <a:gd name="connsiteX9" fmla="*/ 419323 w 780041"/>
                  <a:gd name="connsiteY9" fmla="*/ 676052 h 1281257"/>
                  <a:gd name="connsiteX10" fmla="*/ 308930 w 780041"/>
                  <a:gd name="connsiteY10" fmla="*/ 694023 h 1281257"/>
                  <a:gd name="connsiteX11" fmla="*/ 335458 w 780041"/>
                  <a:gd name="connsiteY11" fmla="*/ 498053 h 1281257"/>
                  <a:gd name="connsiteX12" fmla="*/ 484361 w 780041"/>
                  <a:gd name="connsiteY12" fmla="*/ 455693 h 1281257"/>
                  <a:gd name="connsiteX13" fmla="*/ 535707 w 780041"/>
                  <a:gd name="connsiteY13" fmla="*/ 336314 h 1281257"/>
                  <a:gd name="connsiteX14" fmla="*/ 498053 w 780041"/>
                  <a:gd name="connsiteY14" fmla="*/ 235334 h 1281257"/>
                  <a:gd name="connsiteX15" fmla="*/ 397929 w 780041"/>
                  <a:gd name="connsiteY15" fmla="*/ 197681 h 1281257"/>
                  <a:gd name="connsiteX16" fmla="*/ 292670 w 780041"/>
                  <a:gd name="connsiteY16" fmla="*/ 240469 h 1281257"/>
                  <a:gd name="connsiteX17" fmla="*/ 239613 w 780041"/>
                  <a:gd name="connsiteY17" fmla="*/ 365410 h 1281257"/>
                  <a:gd name="connsiteX18" fmla="*/ 17971 w 780041"/>
                  <a:gd name="connsiteY18" fmla="*/ 327757 h 1281257"/>
                  <a:gd name="connsiteX19" fmla="*/ 87715 w 780041"/>
                  <a:gd name="connsiteY19" fmla="*/ 145907 h 1281257"/>
                  <a:gd name="connsiteX20" fmla="*/ 217791 w 780041"/>
                  <a:gd name="connsiteY20" fmla="*/ 38937 h 1281257"/>
                  <a:gd name="connsiteX21" fmla="*/ 404775 w 780041"/>
                  <a:gd name="connsiteY21" fmla="*/ 0 h 1281257"/>
                  <a:gd name="connsiteX22" fmla="*/ 688888 w 780041"/>
                  <a:gd name="connsiteY22" fmla="*/ 112960 h 1281257"/>
                  <a:gd name="connsiteX23" fmla="*/ 777031 w 780041"/>
                  <a:gd name="connsiteY23" fmla="*/ 321766 h 1281257"/>
                  <a:gd name="connsiteX24" fmla="*/ 649806 w 780041"/>
                  <a:gd name="connsiteY24" fmla="*/ 625981 h 1281257"/>
                  <a:gd name="connsiteX0" fmla="*/ 412477 w 777373"/>
                  <a:gd name="connsiteY0" fmla="*/ 1281075 h 1281257"/>
                  <a:gd name="connsiteX1" fmla="*/ 130076 w 777373"/>
                  <a:gd name="connsiteY1" fmla="*/ 1183091 h 1281257"/>
                  <a:gd name="connsiteX2" fmla="*/ 0 w 777373"/>
                  <a:gd name="connsiteY2" fmla="*/ 926790 h 1281257"/>
                  <a:gd name="connsiteX3" fmla="*/ 232767 w 777373"/>
                  <a:gd name="connsiteY3" fmla="*/ 898550 h 1281257"/>
                  <a:gd name="connsiteX4" fmla="*/ 292670 w 777373"/>
                  <a:gd name="connsiteY4" fmla="*/ 1034616 h 1281257"/>
                  <a:gd name="connsiteX5" fmla="*/ 410765 w 777373"/>
                  <a:gd name="connsiteY5" fmla="*/ 1081683 h 1281257"/>
                  <a:gd name="connsiteX6" fmla="*/ 536135 w 777373"/>
                  <a:gd name="connsiteY6" fmla="*/ 1025203 h 1281257"/>
                  <a:gd name="connsiteX7" fmla="*/ 587052 w 777373"/>
                  <a:gd name="connsiteY7" fmla="*/ 872877 h 1281257"/>
                  <a:gd name="connsiteX8" fmla="*/ 538274 w 777373"/>
                  <a:gd name="connsiteY8" fmla="*/ 729109 h 1281257"/>
                  <a:gd name="connsiteX9" fmla="*/ 419323 w 777373"/>
                  <a:gd name="connsiteY9" fmla="*/ 676052 h 1281257"/>
                  <a:gd name="connsiteX10" fmla="*/ 308930 w 777373"/>
                  <a:gd name="connsiteY10" fmla="*/ 694023 h 1281257"/>
                  <a:gd name="connsiteX11" fmla="*/ 335458 w 777373"/>
                  <a:gd name="connsiteY11" fmla="*/ 498053 h 1281257"/>
                  <a:gd name="connsiteX12" fmla="*/ 484361 w 777373"/>
                  <a:gd name="connsiteY12" fmla="*/ 455693 h 1281257"/>
                  <a:gd name="connsiteX13" fmla="*/ 535707 w 777373"/>
                  <a:gd name="connsiteY13" fmla="*/ 336314 h 1281257"/>
                  <a:gd name="connsiteX14" fmla="*/ 498053 w 777373"/>
                  <a:gd name="connsiteY14" fmla="*/ 235334 h 1281257"/>
                  <a:gd name="connsiteX15" fmla="*/ 397929 w 777373"/>
                  <a:gd name="connsiteY15" fmla="*/ 197681 h 1281257"/>
                  <a:gd name="connsiteX16" fmla="*/ 292670 w 777373"/>
                  <a:gd name="connsiteY16" fmla="*/ 240469 h 1281257"/>
                  <a:gd name="connsiteX17" fmla="*/ 239613 w 777373"/>
                  <a:gd name="connsiteY17" fmla="*/ 365410 h 1281257"/>
                  <a:gd name="connsiteX18" fmla="*/ 17971 w 777373"/>
                  <a:gd name="connsiteY18" fmla="*/ 327757 h 1281257"/>
                  <a:gd name="connsiteX19" fmla="*/ 87715 w 777373"/>
                  <a:gd name="connsiteY19" fmla="*/ 145907 h 1281257"/>
                  <a:gd name="connsiteX20" fmla="*/ 217791 w 777373"/>
                  <a:gd name="connsiteY20" fmla="*/ 38937 h 1281257"/>
                  <a:gd name="connsiteX21" fmla="*/ 404775 w 777373"/>
                  <a:gd name="connsiteY21" fmla="*/ 0 h 1281257"/>
                  <a:gd name="connsiteX22" fmla="*/ 688888 w 777373"/>
                  <a:gd name="connsiteY22" fmla="*/ 112960 h 1281257"/>
                  <a:gd name="connsiteX23" fmla="*/ 777031 w 777373"/>
                  <a:gd name="connsiteY23" fmla="*/ 321766 h 1281257"/>
                  <a:gd name="connsiteX24" fmla="*/ 664093 w 777373"/>
                  <a:gd name="connsiteY24" fmla="*/ 609312 h 1281257"/>
                  <a:gd name="connsiteX0" fmla="*/ 412477 w 777373"/>
                  <a:gd name="connsiteY0" fmla="*/ 1281075 h 1281257"/>
                  <a:gd name="connsiteX1" fmla="*/ 130076 w 777373"/>
                  <a:gd name="connsiteY1" fmla="*/ 1183091 h 1281257"/>
                  <a:gd name="connsiteX2" fmla="*/ 0 w 777373"/>
                  <a:gd name="connsiteY2" fmla="*/ 926790 h 1281257"/>
                  <a:gd name="connsiteX3" fmla="*/ 232767 w 777373"/>
                  <a:gd name="connsiteY3" fmla="*/ 898550 h 1281257"/>
                  <a:gd name="connsiteX4" fmla="*/ 292670 w 777373"/>
                  <a:gd name="connsiteY4" fmla="*/ 1034616 h 1281257"/>
                  <a:gd name="connsiteX5" fmla="*/ 410765 w 777373"/>
                  <a:gd name="connsiteY5" fmla="*/ 1081683 h 1281257"/>
                  <a:gd name="connsiteX6" fmla="*/ 536135 w 777373"/>
                  <a:gd name="connsiteY6" fmla="*/ 1025203 h 1281257"/>
                  <a:gd name="connsiteX7" fmla="*/ 587052 w 777373"/>
                  <a:gd name="connsiteY7" fmla="*/ 872877 h 1281257"/>
                  <a:gd name="connsiteX8" fmla="*/ 538274 w 777373"/>
                  <a:gd name="connsiteY8" fmla="*/ 729109 h 1281257"/>
                  <a:gd name="connsiteX9" fmla="*/ 419323 w 777373"/>
                  <a:gd name="connsiteY9" fmla="*/ 676052 h 1281257"/>
                  <a:gd name="connsiteX10" fmla="*/ 308930 w 777373"/>
                  <a:gd name="connsiteY10" fmla="*/ 694023 h 1281257"/>
                  <a:gd name="connsiteX11" fmla="*/ 335458 w 777373"/>
                  <a:gd name="connsiteY11" fmla="*/ 498053 h 1281257"/>
                  <a:gd name="connsiteX12" fmla="*/ 484361 w 777373"/>
                  <a:gd name="connsiteY12" fmla="*/ 455693 h 1281257"/>
                  <a:gd name="connsiteX13" fmla="*/ 535707 w 777373"/>
                  <a:gd name="connsiteY13" fmla="*/ 336314 h 1281257"/>
                  <a:gd name="connsiteX14" fmla="*/ 498053 w 777373"/>
                  <a:gd name="connsiteY14" fmla="*/ 235334 h 1281257"/>
                  <a:gd name="connsiteX15" fmla="*/ 397929 w 777373"/>
                  <a:gd name="connsiteY15" fmla="*/ 197681 h 1281257"/>
                  <a:gd name="connsiteX16" fmla="*/ 292670 w 777373"/>
                  <a:gd name="connsiteY16" fmla="*/ 240469 h 1281257"/>
                  <a:gd name="connsiteX17" fmla="*/ 239613 w 777373"/>
                  <a:gd name="connsiteY17" fmla="*/ 365410 h 1281257"/>
                  <a:gd name="connsiteX18" fmla="*/ 17971 w 777373"/>
                  <a:gd name="connsiteY18" fmla="*/ 327757 h 1281257"/>
                  <a:gd name="connsiteX19" fmla="*/ 87715 w 777373"/>
                  <a:gd name="connsiteY19" fmla="*/ 145907 h 1281257"/>
                  <a:gd name="connsiteX20" fmla="*/ 217791 w 777373"/>
                  <a:gd name="connsiteY20" fmla="*/ 38937 h 1281257"/>
                  <a:gd name="connsiteX21" fmla="*/ 404775 w 777373"/>
                  <a:gd name="connsiteY21" fmla="*/ 0 h 1281257"/>
                  <a:gd name="connsiteX22" fmla="*/ 688888 w 777373"/>
                  <a:gd name="connsiteY22" fmla="*/ 112960 h 1281257"/>
                  <a:gd name="connsiteX23" fmla="*/ 777031 w 777373"/>
                  <a:gd name="connsiteY23" fmla="*/ 321766 h 1281257"/>
                  <a:gd name="connsiteX24" fmla="*/ 664093 w 777373"/>
                  <a:gd name="connsiteY24" fmla="*/ 609312 h 1281257"/>
                  <a:gd name="connsiteX0" fmla="*/ 412477 w 777373"/>
                  <a:gd name="connsiteY0" fmla="*/ 1281075 h 1281257"/>
                  <a:gd name="connsiteX1" fmla="*/ 130076 w 777373"/>
                  <a:gd name="connsiteY1" fmla="*/ 1183091 h 1281257"/>
                  <a:gd name="connsiteX2" fmla="*/ 0 w 777373"/>
                  <a:gd name="connsiteY2" fmla="*/ 926790 h 1281257"/>
                  <a:gd name="connsiteX3" fmla="*/ 232767 w 777373"/>
                  <a:gd name="connsiteY3" fmla="*/ 898550 h 1281257"/>
                  <a:gd name="connsiteX4" fmla="*/ 292670 w 777373"/>
                  <a:gd name="connsiteY4" fmla="*/ 1034616 h 1281257"/>
                  <a:gd name="connsiteX5" fmla="*/ 410765 w 777373"/>
                  <a:gd name="connsiteY5" fmla="*/ 1081683 h 1281257"/>
                  <a:gd name="connsiteX6" fmla="*/ 536135 w 777373"/>
                  <a:gd name="connsiteY6" fmla="*/ 1025203 h 1281257"/>
                  <a:gd name="connsiteX7" fmla="*/ 587052 w 777373"/>
                  <a:gd name="connsiteY7" fmla="*/ 872877 h 1281257"/>
                  <a:gd name="connsiteX8" fmla="*/ 538274 w 777373"/>
                  <a:gd name="connsiteY8" fmla="*/ 729109 h 1281257"/>
                  <a:gd name="connsiteX9" fmla="*/ 419323 w 777373"/>
                  <a:gd name="connsiteY9" fmla="*/ 676052 h 1281257"/>
                  <a:gd name="connsiteX10" fmla="*/ 308930 w 777373"/>
                  <a:gd name="connsiteY10" fmla="*/ 694023 h 1281257"/>
                  <a:gd name="connsiteX11" fmla="*/ 335458 w 777373"/>
                  <a:gd name="connsiteY11" fmla="*/ 498053 h 1281257"/>
                  <a:gd name="connsiteX12" fmla="*/ 484361 w 777373"/>
                  <a:gd name="connsiteY12" fmla="*/ 455693 h 1281257"/>
                  <a:gd name="connsiteX13" fmla="*/ 535707 w 777373"/>
                  <a:gd name="connsiteY13" fmla="*/ 336314 h 1281257"/>
                  <a:gd name="connsiteX14" fmla="*/ 498053 w 777373"/>
                  <a:gd name="connsiteY14" fmla="*/ 235334 h 1281257"/>
                  <a:gd name="connsiteX15" fmla="*/ 397929 w 777373"/>
                  <a:gd name="connsiteY15" fmla="*/ 197681 h 1281257"/>
                  <a:gd name="connsiteX16" fmla="*/ 292670 w 777373"/>
                  <a:gd name="connsiteY16" fmla="*/ 240469 h 1281257"/>
                  <a:gd name="connsiteX17" fmla="*/ 239613 w 777373"/>
                  <a:gd name="connsiteY17" fmla="*/ 365410 h 1281257"/>
                  <a:gd name="connsiteX18" fmla="*/ 17971 w 777373"/>
                  <a:gd name="connsiteY18" fmla="*/ 327757 h 1281257"/>
                  <a:gd name="connsiteX19" fmla="*/ 87715 w 777373"/>
                  <a:gd name="connsiteY19" fmla="*/ 145907 h 1281257"/>
                  <a:gd name="connsiteX20" fmla="*/ 217791 w 777373"/>
                  <a:gd name="connsiteY20" fmla="*/ 38937 h 1281257"/>
                  <a:gd name="connsiteX21" fmla="*/ 404775 w 777373"/>
                  <a:gd name="connsiteY21" fmla="*/ 0 h 1281257"/>
                  <a:gd name="connsiteX22" fmla="*/ 688888 w 777373"/>
                  <a:gd name="connsiteY22" fmla="*/ 112960 h 1281257"/>
                  <a:gd name="connsiteX23" fmla="*/ 777031 w 777373"/>
                  <a:gd name="connsiteY23" fmla="*/ 321766 h 1281257"/>
                  <a:gd name="connsiteX24" fmla="*/ 664093 w 777373"/>
                  <a:gd name="connsiteY24" fmla="*/ 609312 h 128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77373" h="1281257">
                    <a:moveTo>
                      <a:pt x="412477" y="1281075"/>
                    </a:moveTo>
                    <a:cubicBezTo>
                      <a:pt x="315348" y="1284141"/>
                      <a:pt x="204812" y="1248414"/>
                      <a:pt x="130076" y="1183091"/>
                    </a:cubicBezTo>
                    <a:cubicBezTo>
                      <a:pt x="55339" y="1117767"/>
                      <a:pt x="11980" y="1032334"/>
                      <a:pt x="0" y="926790"/>
                    </a:cubicBezTo>
                    <a:lnTo>
                      <a:pt x="232767" y="898550"/>
                    </a:lnTo>
                    <a:cubicBezTo>
                      <a:pt x="240184" y="957883"/>
                      <a:pt x="260151" y="1003238"/>
                      <a:pt x="292670" y="1034616"/>
                    </a:cubicBezTo>
                    <a:cubicBezTo>
                      <a:pt x="325189" y="1065994"/>
                      <a:pt x="364554" y="1081683"/>
                      <a:pt x="410765" y="1081683"/>
                    </a:cubicBezTo>
                    <a:cubicBezTo>
                      <a:pt x="460400" y="1081683"/>
                      <a:pt x="502189" y="1062856"/>
                      <a:pt x="536135" y="1025203"/>
                    </a:cubicBezTo>
                    <a:cubicBezTo>
                      <a:pt x="570080" y="987549"/>
                      <a:pt x="587052" y="936774"/>
                      <a:pt x="587052" y="872877"/>
                    </a:cubicBezTo>
                    <a:cubicBezTo>
                      <a:pt x="587052" y="812403"/>
                      <a:pt x="570793" y="764480"/>
                      <a:pt x="538274" y="729109"/>
                    </a:cubicBezTo>
                    <a:cubicBezTo>
                      <a:pt x="505755" y="693737"/>
                      <a:pt x="466105" y="676052"/>
                      <a:pt x="419323" y="676052"/>
                    </a:cubicBezTo>
                    <a:cubicBezTo>
                      <a:pt x="388516" y="676052"/>
                      <a:pt x="351718" y="682042"/>
                      <a:pt x="308930" y="694023"/>
                    </a:cubicBezTo>
                    <a:lnTo>
                      <a:pt x="335458" y="498053"/>
                    </a:lnTo>
                    <a:cubicBezTo>
                      <a:pt x="400496" y="499765"/>
                      <a:pt x="450131" y="485645"/>
                      <a:pt x="484361" y="455693"/>
                    </a:cubicBezTo>
                    <a:cubicBezTo>
                      <a:pt x="518591" y="425741"/>
                      <a:pt x="535707" y="385948"/>
                      <a:pt x="535707" y="336314"/>
                    </a:cubicBezTo>
                    <a:cubicBezTo>
                      <a:pt x="535707" y="294097"/>
                      <a:pt x="523155" y="260437"/>
                      <a:pt x="498053" y="235334"/>
                    </a:cubicBezTo>
                    <a:cubicBezTo>
                      <a:pt x="472951" y="210232"/>
                      <a:pt x="439576" y="197681"/>
                      <a:pt x="397929" y="197681"/>
                    </a:cubicBezTo>
                    <a:cubicBezTo>
                      <a:pt x="356853" y="197681"/>
                      <a:pt x="321766" y="211944"/>
                      <a:pt x="292670" y="240469"/>
                    </a:cubicBezTo>
                    <a:cubicBezTo>
                      <a:pt x="263574" y="268994"/>
                      <a:pt x="245889" y="310641"/>
                      <a:pt x="239613" y="365410"/>
                    </a:cubicBezTo>
                    <a:lnTo>
                      <a:pt x="17971" y="327757"/>
                    </a:lnTo>
                    <a:cubicBezTo>
                      <a:pt x="33374" y="251879"/>
                      <a:pt x="56623" y="191263"/>
                      <a:pt x="87715" y="145907"/>
                    </a:cubicBezTo>
                    <a:cubicBezTo>
                      <a:pt x="118808" y="100552"/>
                      <a:pt x="162167" y="64895"/>
                      <a:pt x="217791" y="38937"/>
                    </a:cubicBezTo>
                    <a:cubicBezTo>
                      <a:pt x="273416" y="12979"/>
                      <a:pt x="335744" y="0"/>
                      <a:pt x="404775" y="0"/>
                    </a:cubicBezTo>
                    <a:cubicBezTo>
                      <a:pt x="522870" y="0"/>
                      <a:pt x="617575" y="37653"/>
                      <a:pt x="688888" y="112960"/>
                    </a:cubicBezTo>
                    <a:cubicBezTo>
                      <a:pt x="747650" y="174575"/>
                      <a:pt x="781163" y="239041"/>
                      <a:pt x="777031" y="321766"/>
                    </a:cubicBezTo>
                    <a:cubicBezTo>
                      <a:pt x="772899" y="404491"/>
                      <a:pt x="723986" y="473695"/>
                      <a:pt x="664093" y="609312"/>
                    </a:cubicBezTo>
                  </a:path>
                </a:pathLst>
              </a:custGeom>
              <a:noFill/>
              <a:ln w="41275">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F817CE07-071A-487D-8818-F920C908766C}"/>
                  </a:ext>
                </a:extLst>
              </p:cNvPr>
              <p:cNvSpPr/>
              <p:nvPr/>
            </p:nvSpPr>
            <p:spPr>
              <a:xfrm>
                <a:off x="6951083" y="2437264"/>
                <a:ext cx="1349011" cy="1584176"/>
              </a:xfrm>
              <a:custGeom>
                <a:avLst/>
                <a:gdLst>
                  <a:gd name="connsiteX0" fmla="*/ 556923 w 1349011"/>
                  <a:gd name="connsiteY0" fmla="*/ 0 h 1584176"/>
                  <a:gd name="connsiteX1" fmla="*/ 1349011 w 1349011"/>
                  <a:gd name="connsiteY1" fmla="*/ 792088 h 1584176"/>
                  <a:gd name="connsiteX2" fmla="*/ 556923 w 1349011"/>
                  <a:gd name="connsiteY2" fmla="*/ 1584176 h 1584176"/>
                  <a:gd name="connsiteX3" fmla="*/ 114059 w 1349011"/>
                  <a:gd name="connsiteY3" fmla="*/ 1448900 h 1584176"/>
                  <a:gd name="connsiteX4" fmla="*/ 0 w 1349011"/>
                  <a:gd name="connsiteY4" fmla="*/ 1354793 h 1584176"/>
                  <a:gd name="connsiteX5" fmla="*/ 0 w 1349011"/>
                  <a:gd name="connsiteY5" fmla="*/ 1314525 h 1584176"/>
                  <a:gd name="connsiteX6" fmla="*/ 26349 w 1349011"/>
                  <a:gd name="connsiteY6" fmla="*/ 1322662 h 1584176"/>
                  <a:gd name="connsiteX7" fmla="*/ 556923 w 1349011"/>
                  <a:gd name="connsiteY7" fmla="*/ 1542433 h 1584176"/>
                  <a:gd name="connsiteX8" fmla="*/ 1307268 w 1349011"/>
                  <a:gd name="connsiteY8" fmla="*/ 792088 h 1584176"/>
                  <a:gd name="connsiteX9" fmla="*/ 556923 w 1349011"/>
                  <a:gd name="connsiteY9" fmla="*/ 41743 h 1584176"/>
                  <a:gd name="connsiteX10" fmla="*/ 494271 w 1349011"/>
                  <a:gd name="connsiteY10" fmla="*/ 48059 h 1584176"/>
                  <a:gd name="connsiteX11" fmla="*/ 494271 w 1349011"/>
                  <a:gd name="connsiteY11" fmla="*/ 4740 h 15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9011" h="1584176">
                    <a:moveTo>
                      <a:pt x="556923" y="0"/>
                    </a:moveTo>
                    <a:cubicBezTo>
                      <a:pt x="994381" y="0"/>
                      <a:pt x="1349011" y="354630"/>
                      <a:pt x="1349011" y="792088"/>
                    </a:cubicBezTo>
                    <a:cubicBezTo>
                      <a:pt x="1349011" y="1229546"/>
                      <a:pt x="994381" y="1584176"/>
                      <a:pt x="556923" y="1584176"/>
                    </a:cubicBezTo>
                    <a:cubicBezTo>
                      <a:pt x="392876" y="1584176"/>
                      <a:pt x="240477" y="1534306"/>
                      <a:pt x="114059" y="1448900"/>
                    </a:cubicBezTo>
                    <a:lnTo>
                      <a:pt x="0" y="1354793"/>
                    </a:lnTo>
                    <a:lnTo>
                      <a:pt x="0" y="1314525"/>
                    </a:lnTo>
                    <a:lnTo>
                      <a:pt x="26349" y="1322662"/>
                    </a:lnTo>
                    <a:cubicBezTo>
                      <a:pt x="162135" y="1458448"/>
                      <a:pt x="349721" y="1542433"/>
                      <a:pt x="556923" y="1542433"/>
                    </a:cubicBezTo>
                    <a:cubicBezTo>
                      <a:pt x="971327" y="1542433"/>
                      <a:pt x="1307268" y="1206492"/>
                      <a:pt x="1307268" y="792088"/>
                    </a:cubicBezTo>
                    <a:cubicBezTo>
                      <a:pt x="1307268" y="377684"/>
                      <a:pt x="971327" y="41743"/>
                      <a:pt x="556923" y="41743"/>
                    </a:cubicBezTo>
                    <a:lnTo>
                      <a:pt x="494271" y="48059"/>
                    </a:lnTo>
                    <a:lnTo>
                      <a:pt x="494271" y="4740"/>
                    </a:ln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7" name="Isosceles Triangle 16">
                <a:extLst>
                  <a:ext uri="{FF2B5EF4-FFF2-40B4-BE49-F238E27FC236}">
                    <a16:creationId xmlns:a16="http://schemas.microsoft.com/office/drawing/2014/main" id="{C7579DBF-6F4F-4EA6-8D6C-2439AFACF42A}"/>
                  </a:ext>
                </a:extLst>
              </p:cNvPr>
              <p:cNvSpPr/>
              <p:nvPr/>
            </p:nvSpPr>
            <p:spPr>
              <a:xfrm rot="14644601">
                <a:off x="7283665" y="2413977"/>
                <a:ext cx="184443" cy="191147"/>
              </a:xfrm>
              <a:prstGeom prst="triangl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4641B767-1891-4515-A975-02AA86B88E89}"/>
                  </a:ext>
                </a:extLst>
              </p:cNvPr>
              <p:cNvSpPr/>
              <p:nvPr/>
            </p:nvSpPr>
            <p:spPr>
              <a:xfrm>
                <a:off x="7138266" y="3059341"/>
                <a:ext cx="125633" cy="125633"/>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25" name="Group 24">
              <a:extLst>
                <a:ext uri="{FF2B5EF4-FFF2-40B4-BE49-F238E27FC236}">
                  <a16:creationId xmlns:a16="http://schemas.microsoft.com/office/drawing/2014/main" id="{6A167E10-E01E-40B1-96A5-5787EC7F7507}"/>
                </a:ext>
              </a:extLst>
            </p:cNvPr>
            <p:cNvGrpSpPr/>
            <p:nvPr/>
          </p:nvGrpSpPr>
          <p:grpSpPr>
            <a:xfrm>
              <a:off x="7286411" y="1407433"/>
              <a:ext cx="1674689" cy="529379"/>
              <a:chOff x="1479019" y="2852343"/>
              <a:chExt cx="1674689" cy="529379"/>
            </a:xfrm>
          </p:grpSpPr>
          <p:sp>
            <p:nvSpPr>
              <p:cNvPr id="26" name="Freeform: Shape 25">
                <a:extLst>
                  <a:ext uri="{FF2B5EF4-FFF2-40B4-BE49-F238E27FC236}">
                    <a16:creationId xmlns:a16="http://schemas.microsoft.com/office/drawing/2014/main" id="{5E0FF5F2-D55F-49F9-901B-4E39D4BD131A}"/>
                  </a:ext>
                </a:extLst>
              </p:cNvPr>
              <p:cNvSpPr/>
              <p:nvPr/>
            </p:nvSpPr>
            <p:spPr>
              <a:xfrm>
                <a:off x="1479019" y="2852343"/>
                <a:ext cx="1641265" cy="512671"/>
              </a:xfrm>
              <a:custGeom>
                <a:avLst/>
                <a:gdLst>
                  <a:gd name="connsiteX0" fmla="*/ 150066 w 2598461"/>
                  <a:gd name="connsiteY0" fmla="*/ 0 h 466821"/>
                  <a:gd name="connsiteX1" fmla="*/ 2598461 w 2598461"/>
                  <a:gd name="connsiteY1" fmla="*/ 0 h 466821"/>
                  <a:gd name="connsiteX2" fmla="*/ 2448396 w 2598461"/>
                  <a:gd name="connsiteY2" fmla="*/ 466821 h 466821"/>
                  <a:gd name="connsiteX3" fmla="*/ 0 w 2598461"/>
                  <a:gd name="connsiteY3" fmla="*/ 466821 h 466821"/>
                </a:gdLst>
                <a:ahLst/>
                <a:cxnLst>
                  <a:cxn ang="0">
                    <a:pos x="connsiteX0" y="connsiteY0"/>
                  </a:cxn>
                  <a:cxn ang="0">
                    <a:pos x="connsiteX1" y="connsiteY1"/>
                  </a:cxn>
                  <a:cxn ang="0">
                    <a:pos x="connsiteX2" y="connsiteY2"/>
                  </a:cxn>
                  <a:cxn ang="0">
                    <a:pos x="connsiteX3" y="connsiteY3"/>
                  </a:cxn>
                </a:cxnLst>
                <a:rect l="l" t="t" r="r" b="b"/>
                <a:pathLst>
                  <a:path w="2598461" h="466821">
                    <a:moveTo>
                      <a:pt x="150066" y="0"/>
                    </a:moveTo>
                    <a:lnTo>
                      <a:pt x="2598461" y="0"/>
                    </a:lnTo>
                    <a:lnTo>
                      <a:pt x="2448396" y="466821"/>
                    </a:lnTo>
                    <a:lnTo>
                      <a:pt x="0" y="466821"/>
                    </a:lnTo>
                    <a:close/>
                  </a:path>
                </a:pathLst>
              </a:cu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CBE82583-8EA4-49E8-8FD5-6847AC5E168E}"/>
                  </a:ext>
                </a:extLst>
              </p:cNvPr>
              <p:cNvSpPr txBox="1"/>
              <p:nvPr/>
            </p:nvSpPr>
            <p:spPr>
              <a:xfrm>
                <a:off x="1503262" y="2858502"/>
                <a:ext cx="1650446" cy="523220"/>
              </a:xfrm>
              <a:prstGeom prst="rect">
                <a:avLst/>
              </a:prstGeom>
              <a:noFill/>
            </p:spPr>
            <p:txBody>
              <a:bodyPr wrap="square" rtlCol="0">
                <a:spAutoFit/>
              </a:bodyPr>
              <a:lstStyle/>
              <a:p>
                <a:r>
                  <a:rPr lang="en-GB" sz="1400" dirty="0">
                    <a:solidFill>
                      <a:schemeClr val="bg2"/>
                    </a:solidFill>
                    <a:latin typeface="Aptos" panose="020B0004020202020204" pitchFamily="34" charset="0"/>
                  </a:rPr>
                  <a:t>Work from a different location</a:t>
                </a:r>
              </a:p>
            </p:txBody>
          </p:sp>
        </p:grpSp>
        <p:sp>
          <p:nvSpPr>
            <p:cNvPr id="30" name="TextBox 29">
              <a:extLst>
                <a:ext uri="{FF2B5EF4-FFF2-40B4-BE49-F238E27FC236}">
                  <a16:creationId xmlns:a16="http://schemas.microsoft.com/office/drawing/2014/main" id="{C6361615-E808-4A44-A314-EC80E4262137}"/>
                </a:ext>
              </a:extLst>
            </p:cNvPr>
            <p:cNvSpPr txBox="1"/>
            <p:nvPr/>
          </p:nvSpPr>
          <p:spPr>
            <a:xfrm>
              <a:off x="6988155" y="1981454"/>
              <a:ext cx="1147722" cy="738664"/>
            </a:xfrm>
            <a:prstGeom prst="rect">
              <a:avLst/>
            </a:prstGeom>
            <a:noFill/>
          </p:spPr>
          <p:txBody>
            <a:bodyPr wrap="square" rtlCol="0">
              <a:spAutoFit/>
            </a:bodyPr>
            <a:lstStyle/>
            <a:p>
              <a:pPr algn="ctr"/>
              <a:r>
                <a:rPr lang="en-GB" sz="1400" dirty="0">
                  <a:latin typeface="Aptos" panose="020B0004020202020204" pitchFamily="34" charset="0"/>
                </a:rPr>
                <a:t>On a partial or full week basis</a:t>
              </a:r>
            </a:p>
          </p:txBody>
        </p:sp>
      </p:grpSp>
      <p:pic>
        <p:nvPicPr>
          <p:cNvPr id="33" name="Graphic 32" descr="Information">
            <a:extLst>
              <a:ext uri="{FF2B5EF4-FFF2-40B4-BE49-F238E27FC236}">
                <a16:creationId xmlns:a16="http://schemas.microsoft.com/office/drawing/2014/main" id="{85C28209-C8EC-48AE-B85E-99868E25613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50543" y="4122206"/>
            <a:ext cx="925658" cy="919084"/>
          </a:xfrm>
          <a:prstGeom prst="rect">
            <a:avLst/>
          </a:prstGeom>
        </p:spPr>
      </p:pic>
      <p:sp>
        <p:nvSpPr>
          <p:cNvPr id="34" name="TextBox 33">
            <a:extLst>
              <a:ext uri="{FF2B5EF4-FFF2-40B4-BE49-F238E27FC236}">
                <a16:creationId xmlns:a16="http://schemas.microsoft.com/office/drawing/2014/main" id="{BFE51316-2FDE-46F4-8694-70C67324DA7D}"/>
              </a:ext>
            </a:extLst>
          </p:cNvPr>
          <p:cNvSpPr txBox="1"/>
          <p:nvPr/>
        </p:nvSpPr>
        <p:spPr>
          <a:xfrm>
            <a:off x="2876202" y="4131795"/>
            <a:ext cx="7912375" cy="1431161"/>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GB" dirty="0">
                <a:latin typeface="Aptos" panose="020B0004020202020204" pitchFamily="34" charset="0"/>
              </a:rPr>
              <a:t>Not every job or person is suited to a flexible working arrangement (FWA)</a:t>
            </a:r>
          </a:p>
          <a:p>
            <a:pPr marL="285750" indent="-285750">
              <a:spcBef>
                <a:spcPts val="600"/>
              </a:spcBef>
              <a:spcAft>
                <a:spcPts val="600"/>
              </a:spcAft>
              <a:buFont typeface="Arial" panose="020B0604020202020204" pitchFamily="34" charset="0"/>
              <a:buChar char="•"/>
            </a:pPr>
            <a:r>
              <a:rPr lang="en-GB" dirty="0">
                <a:latin typeface="Aptos" panose="020B0004020202020204" pitchFamily="34" charset="0"/>
              </a:rPr>
              <a:t>You should speak to your manager if you would like to be considered for a flexible working arrangement</a:t>
            </a:r>
          </a:p>
          <a:p>
            <a:pPr marL="285750" indent="-285750">
              <a:buFont typeface="Arial" panose="020B0604020202020204" pitchFamily="34" charset="0"/>
              <a:buChar char="•"/>
            </a:pPr>
            <a:endParaRPr lang="en-GB" dirty="0"/>
          </a:p>
        </p:txBody>
      </p:sp>
      <p:sp>
        <p:nvSpPr>
          <p:cNvPr id="76" name="Title 1">
            <a:extLst>
              <a:ext uri="{FF2B5EF4-FFF2-40B4-BE49-F238E27FC236}">
                <a16:creationId xmlns:a16="http://schemas.microsoft.com/office/drawing/2014/main" id="{E48DEE85-55B2-44F6-A541-E8541236B335}"/>
              </a:ext>
            </a:extLst>
          </p:cNvPr>
          <p:cNvSpPr txBox="1">
            <a:spLocks/>
          </p:cNvSpPr>
          <p:nvPr/>
        </p:nvSpPr>
        <p:spPr bwMode="auto">
          <a:xfrm>
            <a:off x="802800" y="1059680"/>
            <a:ext cx="10585450" cy="52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sz="3600">
                <a:solidFill>
                  <a:srgbClr val="391C66"/>
                </a:solidFill>
                <a:latin typeface="Aptos Display" panose="020B0004020202020204" pitchFamily="34" charset="0"/>
              </a:rPr>
              <a:t>Flexible working arrangements</a:t>
            </a:r>
            <a:endParaRPr lang="en-GB" sz="3600" dirty="0">
              <a:solidFill>
                <a:srgbClr val="391C66"/>
              </a:solidFill>
              <a:latin typeface="Aptos Display" panose="020B0004020202020204" pitchFamily="34" charset="0"/>
            </a:endParaRPr>
          </a:p>
        </p:txBody>
      </p:sp>
      <p:grpSp>
        <p:nvGrpSpPr>
          <p:cNvPr id="3" name="Group 2">
            <a:extLst>
              <a:ext uri="{FF2B5EF4-FFF2-40B4-BE49-F238E27FC236}">
                <a16:creationId xmlns:a16="http://schemas.microsoft.com/office/drawing/2014/main" id="{2B5269D7-30AC-0300-80C4-4C3235AB3855}"/>
              </a:ext>
            </a:extLst>
          </p:cNvPr>
          <p:cNvGrpSpPr/>
          <p:nvPr/>
        </p:nvGrpSpPr>
        <p:grpSpPr>
          <a:xfrm>
            <a:off x="2359521" y="5634107"/>
            <a:ext cx="8057010" cy="719554"/>
            <a:chOff x="-3644943" y="5185858"/>
            <a:chExt cx="8057010" cy="719554"/>
          </a:xfrm>
        </p:grpSpPr>
        <p:sp>
          <p:nvSpPr>
            <p:cNvPr id="32" name="Rectangle: Rounded Corners 31">
              <a:extLst>
                <a:ext uri="{FF2B5EF4-FFF2-40B4-BE49-F238E27FC236}">
                  <a16:creationId xmlns:a16="http://schemas.microsoft.com/office/drawing/2014/main" id="{C823908E-C3EC-A990-353F-1ED2A5257505}"/>
                </a:ext>
              </a:extLst>
            </p:cNvPr>
            <p:cNvSpPr/>
            <p:nvPr/>
          </p:nvSpPr>
          <p:spPr>
            <a:xfrm>
              <a:off x="-3644943" y="5185858"/>
              <a:ext cx="7912374" cy="390565"/>
            </a:xfrm>
            <a:prstGeom prst="roundRect">
              <a:avLst>
                <a:gd name="adj" fmla="val 8806"/>
              </a:avLst>
            </a:prstGeom>
            <a:solidFill>
              <a:srgbClr val="0076BE"/>
            </a:solidFill>
            <a:ln w="28575">
              <a:solidFill>
                <a:srgbClr val="9875A7"/>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5" name="Graphic 34" descr="Information">
              <a:extLst>
                <a:ext uri="{FF2B5EF4-FFF2-40B4-BE49-F238E27FC236}">
                  <a16:creationId xmlns:a16="http://schemas.microsoft.com/office/drawing/2014/main" id="{FD2CF18C-C280-79B5-6C55-5D45CF94D840}"/>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35514" y="5211504"/>
              <a:ext cx="395113" cy="338554"/>
            </a:xfrm>
            <a:prstGeom prst="rect">
              <a:avLst/>
            </a:prstGeom>
          </p:spPr>
        </p:pic>
        <p:pic>
          <p:nvPicPr>
            <p:cNvPr id="36" name="Graphic 35" descr="Badge Question Mark">
              <a:extLst>
                <a:ext uri="{FF2B5EF4-FFF2-40B4-BE49-F238E27FC236}">
                  <a16:creationId xmlns:a16="http://schemas.microsoft.com/office/drawing/2014/main" id="{5D613F72-E512-0C44-3955-3B9248C2A057}"/>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90091" y="5566858"/>
              <a:ext cx="338554" cy="338554"/>
            </a:xfrm>
            <a:prstGeom prst="rect">
              <a:avLst/>
            </a:prstGeom>
          </p:spPr>
        </p:pic>
        <p:sp>
          <p:nvSpPr>
            <p:cNvPr id="37" name="TextBox 36">
              <a:extLst>
                <a:ext uri="{FF2B5EF4-FFF2-40B4-BE49-F238E27FC236}">
                  <a16:creationId xmlns:a16="http://schemas.microsoft.com/office/drawing/2014/main" id="{CCDE2814-CD41-2B57-7EE0-2984DB186B06}"/>
                </a:ext>
              </a:extLst>
            </p:cNvPr>
            <p:cNvSpPr txBox="1"/>
            <p:nvPr/>
          </p:nvSpPr>
          <p:spPr>
            <a:xfrm>
              <a:off x="-3202924" y="5237869"/>
              <a:ext cx="7614991" cy="307777"/>
            </a:xfrm>
            <a:prstGeom prst="rect">
              <a:avLst/>
            </a:prstGeom>
            <a:noFill/>
          </p:spPr>
          <p:txBody>
            <a:bodyPr wrap="square" rtlCol="0">
              <a:spAutoFit/>
            </a:bodyPr>
            <a:lstStyle/>
            <a:p>
              <a:r>
                <a:rPr lang="en-GB" sz="1400" b="1" dirty="0">
                  <a:solidFill>
                    <a:schemeClr val="bg2"/>
                  </a:solidFill>
                  <a:latin typeface="Aptos" panose="020B0004020202020204" pitchFamily="34" charset="0"/>
                </a:rPr>
                <a:t>For further information you should approach your line manager in the first instance</a:t>
              </a:r>
              <a:endParaRPr lang="en-GB" sz="1400" b="1" dirty="0">
                <a:solidFill>
                  <a:schemeClr val="bg2"/>
                </a:solidFill>
                <a:latin typeface="Aptos" panose="020B0004020202020204" pitchFamily="34" charset="0"/>
                <a:ea typeface="Calibri" panose="020F0502020204030204" pitchFamily="34" charset="0"/>
                <a:cs typeface="+mn-cs"/>
              </a:endParaRPr>
            </a:p>
          </p:txBody>
        </p:sp>
      </p:grpSp>
    </p:spTree>
    <p:custDataLst>
      <p:tags r:id="rId1"/>
    </p:custDataLst>
    <p:extLst>
      <p:ext uri="{BB962C8B-B14F-4D97-AF65-F5344CB8AC3E}">
        <p14:creationId xmlns:p14="http://schemas.microsoft.com/office/powerpoint/2010/main" val="346712740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fade">
                                      <p:cBhvr>
                                        <p:cTn id="12" dur="500"/>
                                        <p:tgtEl>
                                          <p:spTgt spid="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fade">
                                      <p:cBhvr>
                                        <p:cTn id="17" dur="500"/>
                                        <p:tgtEl>
                                          <p:spTgt spid="7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a:extLst>
              <a:ext uri="{FF2B5EF4-FFF2-40B4-BE49-F238E27FC236}">
                <a16:creationId xmlns:a16="http://schemas.microsoft.com/office/drawing/2014/main" id="{E8719422-6CE6-4C3C-9427-C244B1AE4758}"/>
              </a:ext>
            </a:extLst>
          </p:cNvPr>
          <p:cNvGrpSpPr/>
          <p:nvPr/>
        </p:nvGrpSpPr>
        <p:grpSpPr>
          <a:xfrm>
            <a:off x="6552224" y="2078064"/>
            <a:ext cx="4003447" cy="1933948"/>
            <a:chOff x="4807893" y="1855092"/>
            <a:chExt cx="4003447" cy="1933948"/>
          </a:xfrm>
        </p:grpSpPr>
        <p:sp>
          <p:nvSpPr>
            <p:cNvPr id="25" name="Rectangle: Rounded Corners 24">
              <a:extLst>
                <a:ext uri="{FF2B5EF4-FFF2-40B4-BE49-F238E27FC236}">
                  <a16:creationId xmlns:a16="http://schemas.microsoft.com/office/drawing/2014/main" id="{C6AE66FE-718D-4444-B040-C6388D0D3821}"/>
                </a:ext>
              </a:extLst>
            </p:cNvPr>
            <p:cNvSpPr/>
            <p:nvPr/>
          </p:nvSpPr>
          <p:spPr>
            <a:xfrm>
              <a:off x="4807893" y="2132856"/>
              <a:ext cx="3744416" cy="1656184"/>
            </a:xfrm>
            <a:prstGeom prst="roundRect">
              <a:avLst/>
            </a:prstGeom>
            <a:noFill/>
            <a:ln w="28575">
              <a:solidFill>
                <a:srgbClr val="00A5E3"/>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FFFFFF"/>
                </a:solidFill>
                <a:latin typeface="Arial"/>
              </a:endParaRPr>
            </a:p>
          </p:txBody>
        </p:sp>
        <p:sp>
          <p:nvSpPr>
            <p:cNvPr id="53" name="Oval 52">
              <a:extLst>
                <a:ext uri="{FF2B5EF4-FFF2-40B4-BE49-F238E27FC236}">
                  <a16:creationId xmlns:a16="http://schemas.microsoft.com/office/drawing/2014/main" id="{3FF2B523-B9F7-4307-B191-5B423DA6A02D}"/>
                </a:ext>
              </a:extLst>
            </p:cNvPr>
            <p:cNvSpPr/>
            <p:nvPr/>
          </p:nvSpPr>
          <p:spPr>
            <a:xfrm>
              <a:off x="8053762" y="1855092"/>
              <a:ext cx="757578" cy="75757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FFFFFF"/>
                </a:solidFill>
                <a:latin typeface="Arial"/>
              </a:endParaRPr>
            </a:p>
          </p:txBody>
        </p:sp>
        <p:sp>
          <p:nvSpPr>
            <p:cNvPr id="32" name="TextBox 31">
              <a:extLst>
                <a:ext uri="{FF2B5EF4-FFF2-40B4-BE49-F238E27FC236}">
                  <a16:creationId xmlns:a16="http://schemas.microsoft.com/office/drawing/2014/main" id="{7290B6E2-6490-4194-BFD3-C349514E354C}"/>
                </a:ext>
              </a:extLst>
            </p:cNvPr>
            <p:cNvSpPr txBox="1"/>
            <p:nvPr/>
          </p:nvSpPr>
          <p:spPr>
            <a:xfrm>
              <a:off x="5756947" y="2161136"/>
              <a:ext cx="2324372" cy="369332"/>
            </a:xfrm>
            <a:prstGeom prst="rect">
              <a:avLst/>
            </a:prstGeom>
            <a:noFill/>
          </p:spPr>
          <p:txBody>
            <a:bodyPr wrap="square">
              <a:spAutoFit/>
            </a:bodyPr>
            <a:lstStyle/>
            <a:p>
              <a:pPr defTabSz="914400" eaLnBrk="1" fontAlgn="auto" hangingPunct="1">
                <a:spcBef>
                  <a:spcPts val="0"/>
                </a:spcBef>
                <a:spcAft>
                  <a:spcPts val="0"/>
                </a:spcAft>
                <a:defRPr/>
              </a:pPr>
              <a:r>
                <a:rPr lang="en-GB" dirty="0">
                  <a:solidFill>
                    <a:srgbClr val="0094C8"/>
                  </a:solidFill>
                  <a:latin typeface="Aptos" panose="020B0004020202020204" pitchFamily="34" charset="0"/>
                  <a:ea typeface="+mn-ea"/>
                  <a:cs typeface="+mn-cs"/>
                </a:rPr>
                <a:t>REDUCED HOURS</a:t>
              </a:r>
            </a:p>
          </p:txBody>
        </p:sp>
        <p:grpSp>
          <p:nvGrpSpPr>
            <p:cNvPr id="54" name="Group 53">
              <a:extLst>
                <a:ext uri="{FF2B5EF4-FFF2-40B4-BE49-F238E27FC236}">
                  <a16:creationId xmlns:a16="http://schemas.microsoft.com/office/drawing/2014/main" id="{233D33D8-5CCD-4608-894C-2C51BFB37172}"/>
                </a:ext>
              </a:extLst>
            </p:cNvPr>
            <p:cNvGrpSpPr/>
            <p:nvPr/>
          </p:nvGrpSpPr>
          <p:grpSpPr>
            <a:xfrm>
              <a:off x="8233632" y="1910570"/>
              <a:ext cx="428553" cy="526441"/>
              <a:chOff x="3735652" y="447366"/>
              <a:chExt cx="450557" cy="553469"/>
            </a:xfrm>
            <a:solidFill>
              <a:srgbClr val="00A5E3"/>
            </a:solidFill>
          </p:grpSpPr>
          <p:sp>
            <p:nvSpPr>
              <p:cNvPr id="55" name="Oval 54">
                <a:extLst>
                  <a:ext uri="{FF2B5EF4-FFF2-40B4-BE49-F238E27FC236}">
                    <a16:creationId xmlns:a16="http://schemas.microsoft.com/office/drawing/2014/main" id="{8D39A1B0-8936-41FF-95DA-A3817F7E077D}"/>
                  </a:ext>
                </a:extLst>
              </p:cNvPr>
              <p:cNvSpPr/>
              <p:nvPr/>
            </p:nvSpPr>
            <p:spPr>
              <a:xfrm>
                <a:off x="3835375" y="447366"/>
                <a:ext cx="251112" cy="25111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Arial"/>
                </a:endParaRPr>
              </a:p>
            </p:txBody>
          </p:sp>
          <p:sp>
            <p:nvSpPr>
              <p:cNvPr id="56" name="Round Same Side Corner Rectangle 4">
                <a:extLst>
                  <a:ext uri="{FF2B5EF4-FFF2-40B4-BE49-F238E27FC236}">
                    <a16:creationId xmlns:a16="http://schemas.microsoft.com/office/drawing/2014/main" id="{F12AAF9E-20E1-4D6A-998C-D647EA0E9DFA}"/>
                  </a:ext>
                </a:extLst>
              </p:cNvPr>
              <p:cNvSpPr/>
              <p:nvPr/>
            </p:nvSpPr>
            <p:spPr>
              <a:xfrm>
                <a:off x="3735652" y="710690"/>
                <a:ext cx="450557" cy="290145"/>
              </a:xfrm>
              <a:custGeom>
                <a:avLst/>
                <a:gdLst/>
                <a:ahLst/>
                <a:cxnLst/>
                <a:rect l="l" t="t" r="r" b="b"/>
                <a:pathLst>
                  <a:path w="972424" h="626212">
                    <a:moveTo>
                      <a:pt x="595805" y="0"/>
                    </a:moveTo>
                    <a:lnTo>
                      <a:pt x="620805" y="0"/>
                    </a:lnTo>
                    <a:cubicBezTo>
                      <a:pt x="838356" y="0"/>
                      <a:pt x="972424" y="183408"/>
                      <a:pt x="972424" y="400960"/>
                    </a:cubicBezTo>
                    <a:lnTo>
                      <a:pt x="967630" y="464090"/>
                    </a:lnTo>
                    <a:cubicBezTo>
                      <a:pt x="968457" y="465023"/>
                      <a:pt x="968482" y="465998"/>
                      <a:pt x="968482" y="466975"/>
                    </a:cubicBezTo>
                    <a:lnTo>
                      <a:pt x="967041" y="471858"/>
                    </a:lnTo>
                    <a:cubicBezTo>
                      <a:pt x="967304" y="478112"/>
                      <a:pt x="966504" y="484240"/>
                      <a:pt x="965636" y="490357"/>
                    </a:cubicBezTo>
                    <a:lnTo>
                      <a:pt x="962329" y="487815"/>
                    </a:lnTo>
                    <a:cubicBezTo>
                      <a:pt x="936803" y="559602"/>
                      <a:pt x="776829" y="616503"/>
                      <a:pt x="571529" y="626212"/>
                    </a:cubicBezTo>
                    <a:lnTo>
                      <a:pt x="517352" y="201991"/>
                    </a:lnTo>
                    <a:lnTo>
                      <a:pt x="504988" y="72351"/>
                    </a:lnTo>
                    <a:close/>
                    <a:moveTo>
                      <a:pt x="351619" y="0"/>
                    </a:moveTo>
                    <a:lnTo>
                      <a:pt x="376620" y="0"/>
                    </a:lnTo>
                    <a:lnTo>
                      <a:pt x="467438" y="72352"/>
                    </a:lnTo>
                    <a:lnTo>
                      <a:pt x="455081" y="201918"/>
                    </a:lnTo>
                    <a:lnTo>
                      <a:pt x="400895" y="626212"/>
                    </a:lnTo>
                    <a:cubicBezTo>
                      <a:pt x="195595" y="616502"/>
                      <a:pt x="35622" y="559601"/>
                      <a:pt x="10097" y="487814"/>
                    </a:cubicBezTo>
                    <a:cubicBezTo>
                      <a:pt x="8841" y="488492"/>
                      <a:pt x="7814" y="489423"/>
                      <a:pt x="6789" y="490357"/>
                    </a:cubicBezTo>
                    <a:lnTo>
                      <a:pt x="5383" y="471850"/>
                    </a:lnTo>
                    <a:cubicBezTo>
                      <a:pt x="4017" y="470302"/>
                      <a:pt x="3944" y="468641"/>
                      <a:pt x="3944" y="466975"/>
                    </a:cubicBezTo>
                    <a:lnTo>
                      <a:pt x="4795" y="464095"/>
                    </a:lnTo>
                    <a:cubicBezTo>
                      <a:pt x="1293" y="443291"/>
                      <a:pt x="0" y="422218"/>
                      <a:pt x="0" y="400960"/>
                    </a:cubicBezTo>
                    <a:cubicBezTo>
                      <a:pt x="0" y="183408"/>
                      <a:pt x="134068" y="0"/>
                      <a:pt x="351619"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Arial"/>
                </a:endParaRPr>
              </a:p>
            </p:txBody>
          </p:sp>
        </p:grpSp>
      </p:grpSp>
      <p:sp>
        <p:nvSpPr>
          <p:cNvPr id="5" name="Title 1">
            <a:extLst>
              <a:ext uri="{FF2B5EF4-FFF2-40B4-BE49-F238E27FC236}">
                <a16:creationId xmlns:a16="http://schemas.microsoft.com/office/drawing/2014/main" id="{BD7506A7-A082-4B27-982A-6B9396B8AF04}"/>
              </a:ext>
            </a:extLst>
          </p:cNvPr>
          <p:cNvSpPr txBox="1">
            <a:spLocks/>
          </p:cNvSpPr>
          <p:nvPr/>
        </p:nvSpPr>
        <p:spPr bwMode="auto">
          <a:xfrm>
            <a:off x="802800" y="1059680"/>
            <a:ext cx="10585450" cy="52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sz="3600">
                <a:solidFill>
                  <a:srgbClr val="391C66"/>
                </a:solidFill>
                <a:latin typeface="Aptos Display" panose="020B0004020202020204" pitchFamily="34" charset="0"/>
              </a:rPr>
              <a:t>Reduced hours - tax considerations</a:t>
            </a:r>
            <a:endParaRPr lang="en-GB" sz="3600" dirty="0">
              <a:solidFill>
                <a:srgbClr val="391C66"/>
              </a:solidFill>
              <a:latin typeface="Aptos Display" panose="020B0004020202020204" pitchFamily="34" charset="0"/>
            </a:endParaRPr>
          </a:p>
        </p:txBody>
      </p:sp>
      <p:sp>
        <p:nvSpPr>
          <p:cNvPr id="7" name="TextBox 6">
            <a:extLst>
              <a:ext uri="{FF2B5EF4-FFF2-40B4-BE49-F238E27FC236}">
                <a16:creationId xmlns:a16="http://schemas.microsoft.com/office/drawing/2014/main" id="{2AC10AEB-7F1A-43A4-AB38-57CC848292CF}"/>
              </a:ext>
            </a:extLst>
          </p:cNvPr>
          <p:cNvSpPr txBox="1"/>
          <p:nvPr/>
        </p:nvSpPr>
        <p:spPr>
          <a:xfrm>
            <a:off x="728285" y="1582665"/>
            <a:ext cx="8509000" cy="369332"/>
          </a:xfrm>
          <a:prstGeom prst="rect">
            <a:avLst/>
          </a:prstGeom>
          <a:noFill/>
        </p:spPr>
        <p:txBody>
          <a:bodyPr wrap="square">
            <a:spAutoFit/>
          </a:bodyPr>
          <a:lstStyle/>
          <a:p>
            <a:r>
              <a:rPr lang="en-GB" dirty="0">
                <a:solidFill>
                  <a:srgbClr val="000000"/>
                </a:solidFill>
                <a:latin typeface="Aptos" panose="020B0004020202020204" pitchFamily="34" charset="0"/>
              </a:rPr>
              <a:t>Ensure you understand the impact on your net income.</a:t>
            </a:r>
          </a:p>
        </p:txBody>
      </p:sp>
      <p:grpSp>
        <p:nvGrpSpPr>
          <p:cNvPr id="60" name="Group 59">
            <a:extLst>
              <a:ext uri="{FF2B5EF4-FFF2-40B4-BE49-F238E27FC236}">
                <a16:creationId xmlns:a16="http://schemas.microsoft.com/office/drawing/2014/main" id="{EFB6971E-B08C-4D1F-96B2-8783236F9F9D}"/>
              </a:ext>
            </a:extLst>
          </p:cNvPr>
          <p:cNvGrpSpPr/>
          <p:nvPr/>
        </p:nvGrpSpPr>
        <p:grpSpPr>
          <a:xfrm>
            <a:off x="2471331" y="3101572"/>
            <a:ext cx="3528392" cy="369332"/>
            <a:chOff x="727001" y="2878600"/>
            <a:chExt cx="3528392" cy="369332"/>
          </a:xfrm>
        </p:grpSpPr>
        <p:sp>
          <p:nvSpPr>
            <p:cNvPr id="19" name="TextBox 18">
              <a:extLst>
                <a:ext uri="{FF2B5EF4-FFF2-40B4-BE49-F238E27FC236}">
                  <a16:creationId xmlns:a16="http://schemas.microsoft.com/office/drawing/2014/main" id="{77162919-330A-45A2-A5BD-70E05D995C9C}"/>
                </a:ext>
              </a:extLst>
            </p:cNvPr>
            <p:cNvSpPr txBox="1"/>
            <p:nvPr/>
          </p:nvSpPr>
          <p:spPr>
            <a:xfrm>
              <a:off x="727001" y="2885098"/>
              <a:ext cx="2592288" cy="338554"/>
            </a:xfrm>
            <a:prstGeom prst="rect">
              <a:avLst/>
            </a:prstGeom>
            <a:noFill/>
          </p:spPr>
          <p:txBody>
            <a:bodyPr wrap="square">
              <a:spAutoFit/>
            </a:bodyPr>
            <a:lstStyle/>
            <a:p>
              <a:pPr defTabSz="914400" eaLnBrk="1" fontAlgn="auto" hangingPunct="1">
                <a:spcBef>
                  <a:spcPts val="0"/>
                </a:spcBef>
                <a:spcAft>
                  <a:spcPts val="0"/>
                </a:spcAft>
                <a:defRPr/>
              </a:pPr>
              <a:r>
                <a:rPr lang="en-GB" sz="1600" dirty="0">
                  <a:solidFill>
                    <a:srgbClr val="111111"/>
                  </a:solidFill>
                  <a:latin typeface="Aptos" panose="020B0004020202020204" pitchFamily="34" charset="0"/>
                  <a:ea typeface="+mn-ea"/>
                  <a:cs typeface="+mn-cs"/>
                </a:rPr>
                <a:t>Full time gross salary….</a:t>
              </a:r>
            </a:p>
          </p:txBody>
        </p:sp>
        <p:sp>
          <p:nvSpPr>
            <p:cNvPr id="21" name="TextBox 20">
              <a:extLst>
                <a:ext uri="{FF2B5EF4-FFF2-40B4-BE49-F238E27FC236}">
                  <a16:creationId xmlns:a16="http://schemas.microsoft.com/office/drawing/2014/main" id="{65FFEF12-0FDF-4850-BB61-90C43B71D7D2}"/>
                </a:ext>
              </a:extLst>
            </p:cNvPr>
            <p:cNvSpPr txBox="1"/>
            <p:nvPr/>
          </p:nvSpPr>
          <p:spPr>
            <a:xfrm>
              <a:off x="3103265" y="2878600"/>
              <a:ext cx="1152128" cy="369332"/>
            </a:xfrm>
            <a:prstGeom prst="rect">
              <a:avLst/>
            </a:prstGeom>
            <a:noFill/>
          </p:spPr>
          <p:txBody>
            <a:bodyPr wrap="square">
              <a:spAutoFit/>
            </a:bodyPr>
            <a:lstStyle/>
            <a:p>
              <a:pPr defTabSz="914400" eaLnBrk="1" fontAlgn="auto" hangingPunct="1">
                <a:spcBef>
                  <a:spcPts val="0"/>
                </a:spcBef>
                <a:spcAft>
                  <a:spcPts val="0"/>
                </a:spcAft>
                <a:defRPr/>
              </a:pPr>
              <a:r>
                <a:rPr lang="en-GB" dirty="0">
                  <a:solidFill>
                    <a:srgbClr val="0094C8"/>
                  </a:solidFill>
                  <a:latin typeface="Aptos" panose="020B0004020202020204" pitchFamily="34" charset="0"/>
                  <a:ea typeface="+mn-ea"/>
                  <a:cs typeface="+mn-cs"/>
                </a:rPr>
                <a:t>£50,000</a:t>
              </a:r>
            </a:p>
          </p:txBody>
        </p:sp>
      </p:grpSp>
      <p:grpSp>
        <p:nvGrpSpPr>
          <p:cNvPr id="59" name="Group 58">
            <a:extLst>
              <a:ext uri="{FF2B5EF4-FFF2-40B4-BE49-F238E27FC236}">
                <a16:creationId xmlns:a16="http://schemas.microsoft.com/office/drawing/2014/main" id="{F0A1D239-3C9C-4ACD-A6D8-37D531CB8CC5}"/>
              </a:ext>
            </a:extLst>
          </p:cNvPr>
          <p:cNvGrpSpPr/>
          <p:nvPr/>
        </p:nvGrpSpPr>
        <p:grpSpPr>
          <a:xfrm>
            <a:off x="2471331" y="2758773"/>
            <a:ext cx="3528392" cy="374402"/>
            <a:chOff x="727001" y="2535801"/>
            <a:chExt cx="3528392" cy="374402"/>
          </a:xfrm>
        </p:grpSpPr>
        <p:sp>
          <p:nvSpPr>
            <p:cNvPr id="18" name="TextBox 17">
              <a:extLst>
                <a:ext uri="{FF2B5EF4-FFF2-40B4-BE49-F238E27FC236}">
                  <a16:creationId xmlns:a16="http://schemas.microsoft.com/office/drawing/2014/main" id="{40FC9781-8572-4086-97BE-98C7032697E7}"/>
                </a:ext>
              </a:extLst>
            </p:cNvPr>
            <p:cNvSpPr txBox="1"/>
            <p:nvPr/>
          </p:nvSpPr>
          <p:spPr>
            <a:xfrm>
              <a:off x="727001" y="2535801"/>
              <a:ext cx="2160240" cy="338554"/>
            </a:xfrm>
            <a:prstGeom prst="rect">
              <a:avLst/>
            </a:prstGeom>
            <a:noFill/>
          </p:spPr>
          <p:txBody>
            <a:bodyPr wrap="square">
              <a:spAutoFit/>
            </a:bodyPr>
            <a:lstStyle/>
            <a:p>
              <a:pPr defTabSz="914400" eaLnBrk="1" fontAlgn="auto" hangingPunct="1">
                <a:spcBef>
                  <a:spcPts val="0"/>
                </a:spcBef>
                <a:spcAft>
                  <a:spcPts val="0"/>
                </a:spcAft>
                <a:defRPr/>
              </a:pPr>
              <a:r>
                <a:rPr lang="en-GB" sz="1600" dirty="0">
                  <a:solidFill>
                    <a:srgbClr val="111111"/>
                  </a:solidFill>
                  <a:latin typeface="Aptos" panose="020B0004020202020204" pitchFamily="34" charset="0"/>
                  <a:ea typeface="+mn-ea"/>
                  <a:cs typeface="+mn-cs"/>
                </a:rPr>
                <a:t>Days worked……….</a:t>
              </a:r>
            </a:p>
          </p:txBody>
        </p:sp>
        <p:sp>
          <p:nvSpPr>
            <p:cNvPr id="22" name="TextBox 21">
              <a:extLst>
                <a:ext uri="{FF2B5EF4-FFF2-40B4-BE49-F238E27FC236}">
                  <a16:creationId xmlns:a16="http://schemas.microsoft.com/office/drawing/2014/main" id="{84E87CE1-150B-46B1-A4ED-856573BB2D6E}"/>
                </a:ext>
              </a:extLst>
            </p:cNvPr>
            <p:cNvSpPr txBox="1"/>
            <p:nvPr/>
          </p:nvSpPr>
          <p:spPr>
            <a:xfrm>
              <a:off x="3103265" y="2540871"/>
              <a:ext cx="1152128" cy="369332"/>
            </a:xfrm>
            <a:prstGeom prst="rect">
              <a:avLst/>
            </a:prstGeom>
            <a:noFill/>
          </p:spPr>
          <p:txBody>
            <a:bodyPr wrap="square">
              <a:spAutoFit/>
            </a:bodyPr>
            <a:lstStyle/>
            <a:p>
              <a:pPr defTabSz="914400" eaLnBrk="1" fontAlgn="auto" hangingPunct="1">
                <a:spcBef>
                  <a:spcPts val="0"/>
                </a:spcBef>
                <a:spcAft>
                  <a:spcPts val="0"/>
                </a:spcAft>
                <a:defRPr/>
              </a:pPr>
              <a:r>
                <a:rPr lang="en-GB" dirty="0">
                  <a:solidFill>
                    <a:srgbClr val="0094C8"/>
                  </a:solidFill>
                  <a:latin typeface="Aptos" panose="020B0004020202020204" pitchFamily="34" charset="0"/>
                  <a:ea typeface="+mn-ea"/>
                  <a:cs typeface="+mn-cs"/>
                </a:rPr>
                <a:t>5 days</a:t>
              </a:r>
            </a:p>
          </p:txBody>
        </p:sp>
      </p:grpSp>
      <p:grpSp>
        <p:nvGrpSpPr>
          <p:cNvPr id="61" name="Group 60">
            <a:extLst>
              <a:ext uri="{FF2B5EF4-FFF2-40B4-BE49-F238E27FC236}">
                <a16:creationId xmlns:a16="http://schemas.microsoft.com/office/drawing/2014/main" id="{EA96E370-0DC5-4FA3-8E9C-D3F65FAB4012}"/>
              </a:ext>
            </a:extLst>
          </p:cNvPr>
          <p:cNvGrpSpPr/>
          <p:nvPr/>
        </p:nvGrpSpPr>
        <p:grpSpPr>
          <a:xfrm>
            <a:off x="2471331" y="3439302"/>
            <a:ext cx="3528392" cy="369332"/>
            <a:chOff x="727001" y="3216330"/>
            <a:chExt cx="3528392" cy="369332"/>
          </a:xfrm>
        </p:grpSpPr>
        <p:sp>
          <p:nvSpPr>
            <p:cNvPr id="20" name="TextBox 19">
              <a:extLst>
                <a:ext uri="{FF2B5EF4-FFF2-40B4-BE49-F238E27FC236}">
                  <a16:creationId xmlns:a16="http://schemas.microsoft.com/office/drawing/2014/main" id="{84386D60-F423-4B38-92C8-D2024DB26450}"/>
                </a:ext>
              </a:extLst>
            </p:cNvPr>
            <p:cNvSpPr txBox="1"/>
            <p:nvPr/>
          </p:nvSpPr>
          <p:spPr>
            <a:xfrm>
              <a:off x="727001" y="3234395"/>
              <a:ext cx="2160240" cy="338554"/>
            </a:xfrm>
            <a:prstGeom prst="rect">
              <a:avLst/>
            </a:prstGeom>
            <a:noFill/>
          </p:spPr>
          <p:txBody>
            <a:bodyPr wrap="square">
              <a:spAutoFit/>
            </a:bodyPr>
            <a:lstStyle/>
            <a:p>
              <a:pPr defTabSz="914400" eaLnBrk="1" fontAlgn="auto" hangingPunct="1">
                <a:spcBef>
                  <a:spcPts val="0"/>
                </a:spcBef>
                <a:spcAft>
                  <a:spcPts val="0"/>
                </a:spcAft>
                <a:defRPr/>
              </a:pPr>
              <a:r>
                <a:rPr lang="en-GB" sz="1600" dirty="0">
                  <a:solidFill>
                    <a:srgbClr val="111111"/>
                  </a:solidFill>
                  <a:latin typeface="Aptos" panose="020B0004020202020204" pitchFamily="34" charset="0"/>
                  <a:ea typeface="+mn-ea"/>
                  <a:cs typeface="+mn-cs"/>
                </a:rPr>
                <a:t>Monthly net salary…..</a:t>
              </a:r>
            </a:p>
          </p:txBody>
        </p:sp>
        <p:sp>
          <p:nvSpPr>
            <p:cNvPr id="23" name="TextBox 22">
              <a:extLst>
                <a:ext uri="{FF2B5EF4-FFF2-40B4-BE49-F238E27FC236}">
                  <a16:creationId xmlns:a16="http://schemas.microsoft.com/office/drawing/2014/main" id="{3B252659-ACDD-4ECC-BCEE-CD42F6057C4B}"/>
                </a:ext>
              </a:extLst>
            </p:cNvPr>
            <p:cNvSpPr txBox="1"/>
            <p:nvPr/>
          </p:nvSpPr>
          <p:spPr>
            <a:xfrm>
              <a:off x="3103265" y="3216330"/>
              <a:ext cx="1152128" cy="369332"/>
            </a:xfrm>
            <a:prstGeom prst="rect">
              <a:avLst/>
            </a:prstGeom>
            <a:noFill/>
          </p:spPr>
          <p:txBody>
            <a:bodyPr wrap="square">
              <a:spAutoFit/>
            </a:bodyPr>
            <a:lstStyle/>
            <a:p>
              <a:pPr defTabSz="914400" eaLnBrk="1" fontAlgn="auto" hangingPunct="1">
                <a:spcBef>
                  <a:spcPts val="0"/>
                </a:spcBef>
                <a:spcAft>
                  <a:spcPts val="0"/>
                </a:spcAft>
                <a:defRPr/>
              </a:pPr>
              <a:r>
                <a:rPr lang="en-GB" dirty="0">
                  <a:solidFill>
                    <a:srgbClr val="0094C8"/>
                  </a:solidFill>
                  <a:latin typeface="Aptos" panose="020B0004020202020204" pitchFamily="34" charset="0"/>
                  <a:ea typeface="+mn-ea"/>
                  <a:cs typeface="+mn-cs"/>
                </a:rPr>
                <a:t>£3,293</a:t>
              </a:r>
            </a:p>
          </p:txBody>
        </p:sp>
      </p:grpSp>
      <p:grpSp>
        <p:nvGrpSpPr>
          <p:cNvPr id="63" name="Group 62">
            <a:extLst>
              <a:ext uri="{FF2B5EF4-FFF2-40B4-BE49-F238E27FC236}">
                <a16:creationId xmlns:a16="http://schemas.microsoft.com/office/drawing/2014/main" id="{4B5F1018-FC6D-4DDF-90FC-3B29EEA071CE}"/>
              </a:ext>
            </a:extLst>
          </p:cNvPr>
          <p:cNvGrpSpPr/>
          <p:nvPr/>
        </p:nvGrpSpPr>
        <p:grpSpPr>
          <a:xfrm>
            <a:off x="6739672" y="3101572"/>
            <a:ext cx="3528392" cy="369332"/>
            <a:chOff x="4995342" y="2878600"/>
            <a:chExt cx="3528392" cy="369332"/>
          </a:xfrm>
        </p:grpSpPr>
        <p:sp>
          <p:nvSpPr>
            <p:cNvPr id="27" name="TextBox 26">
              <a:extLst>
                <a:ext uri="{FF2B5EF4-FFF2-40B4-BE49-F238E27FC236}">
                  <a16:creationId xmlns:a16="http://schemas.microsoft.com/office/drawing/2014/main" id="{12ABD4BC-72E5-48EF-B58F-EAB76692FECB}"/>
                </a:ext>
              </a:extLst>
            </p:cNvPr>
            <p:cNvSpPr txBox="1"/>
            <p:nvPr/>
          </p:nvSpPr>
          <p:spPr>
            <a:xfrm>
              <a:off x="4995342" y="2885098"/>
              <a:ext cx="2592288" cy="338554"/>
            </a:xfrm>
            <a:prstGeom prst="rect">
              <a:avLst/>
            </a:prstGeom>
            <a:noFill/>
          </p:spPr>
          <p:txBody>
            <a:bodyPr wrap="square">
              <a:spAutoFit/>
            </a:bodyPr>
            <a:lstStyle/>
            <a:p>
              <a:pPr defTabSz="914400" eaLnBrk="1" fontAlgn="auto" hangingPunct="1">
                <a:spcBef>
                  <a:spcPts val="0"/>
                </a:spcBef>
                <a:spcAft>
                  <a:spcPts val="0"/>
                </a:spcAft>
                <a:defRPr/>
              </a:pPr>
              <a:r>
                <a:rPr lang="en-GB" sz="1600" dirty="0">
                  <a:solidFill>
                    <a:srgbClr val="111111"/>
                  </a:solidFill>
                  <a:latin typeface="Aptos" panose="020B0004020202020204" pitchFamily="34" charset="0"/>
                  <a:ea typeface="+mn-ea"/>
                  <a:cs typeface="+mn-cs"/>
                </a:rPr>
                <a:t>Reduced gross salary….</a:t>
              </a:r>
            </a:p>
          </p:txBody>
        </p:sp>
        <p:sp>
          <p:nvSpPr>
            <p:cNvPr id="29" name="TextBox 28">
              <a:extLst>
                <a:ext uri="{FF2B5EF4-FFF2-40B4-BE49-F238E27FC236}">
                  <a16:creationId xmlns:a16="http://schemas.microsoft.com/office/drawing/2014/main" id="{C8D863E7-8966-4553-9471-EDDA0FE8A46E}"/>
                </a:ext>
              </a:extLst>
            </p:cNvPr>
            <p:cNvSpPr txBox="1"/>
            <p:nvPr/>
          </p:nvSpPr>
          <p:spPr>
            <a:xfrm>
              <a:off x="7371606" y="2878600"/>
              <a:ext cx="1152128" cy="369332"/>
            </a:xfrm>
            <a:prstGeom prst="rect">
              <a:avLst/>
            </a:prstGeom>
            <a:noFill/>
          </p:spPr>
          <p:txBody>
            <a:bodyPr wrap="square">
              <a:spAutoFit/>
            </a:bodyPr>
            <a:lstStyle/>
            <a:p>
              <a:pPr defTabSz="914400" eaLnBrk="1" fontAlgn="auto" hangingPunct="1">
                <a:spcBef>
                  <a:spcPts val="0"/>
                </a:spcBef>
                <a:spcAft>
                  <a:spcPts val="0"/>
                </a:spcAft>
                <a:defRPr/>
              </a:pPr>
              <a:r>
                <a:rPr lang="en-GB" dirty="0">
                  <a:solidFill>
                    <a:srgbClr val="0094C8"/>
                  </a:solidFill>
                  <a:latin typeface="Aptos" panose="020B0004020202020204" pitchFamily="34" charset="0"/>
                  <a:ea typeface="+mn-ea"/>
                  <a:cs typeface="+mn-cs"/>
                </a:rPr>
                <a:t>£40,000</a:t>
              </a:r>
            </a:p>
          </p:txBody>
        </p:sp>
      </p:grpSp>
      <p:grpSp>
        <p:nvGrpSpPr>
          <p:cNvPr id="62" name="Group 61">
            <a:extLst>
              <a:ext uri="{FF2B5EF4-FFF2-40B4-BE49-F238E27FC236}">
                <a16:creationId xmlns:a16="http://schemas.microsoft.com/office/drawing/2014/main" id="{8A087F9B-1135-4BB6-A118-388CCA10BA11}"/>
              </a:ext>
            </a:extLst>
          </p:cNvPr>
          <p:cNvGrpSpPr/>
          <p:nvPr/>
        </p:nvGrpSpPr>
        <p:grpSpPr>
          <a:xfrm>
            <a:off x="6739672" y="2758773"/>
            <a:ext cx="3528392" cy="374402"/>
            <a:chOff x="4995342" y="2535801"/>
            <a:chExt cx="3528392" cy="374402"/>
          </a:xfrm>
        </p:grpSpPr>
        <p:sp>
          <p:nvSpPr>
            <p:cNvPr id="26" name="TextBox 25">
              <a:extLst>
                <a:ext uri="{FF2B5EF4-FFF2-40B4-BE49-F238E27FC236}">
                  <a16:creationId xmlns:a16="http://schemas.microsoft.com/office/drawing/2014/main" id="{A0DB0D17-5403-4D41-B90E-F78221FD4BBD}"/>
                </a:ext>
              </a:extLst>
            </p:cNvPr>
            <p:cNvSpPr txBox="1"/>
            <p:nvPr/>
          </p:nvSpPr>
          <p:spPr>
            <a:xfrm>
              <a:off x="4995342" y="2535801"/>
              <a:ext cx="2160240" cy="338554"/>
            </a:xfrm>
            <a:prstGeom prst="rect">
              <a:avLst/>
            </a:prstGeom>
            <a:noFill/>
          </p:spPr>
          <p:txBody>
            <a:bodyPr wrap="square">
              <a:spAutoFit/>
            </a:bodyPr>
            <a:lstStyle/>
            <a:p>
              <a:pPr defTabSz="914400" eaLnBrk="1" fontAlgn="auto" hangingPunct="1">
                <a:spcBef>
                  <a:spcPts val="0"/>
                </a:spcBef>
                <a:spcAft>
                  <a:spcPts val="0"/>
                </a:spcAft>
                <a:defRPr/>
              </a:pPr>
              <a:r>
                <a:rPr lang="en-GB" sz="1600" dirty="0">
                  <a:solidFill>
                    <a:srgbClr val="111111"/>
                  </a:solidFill>
                  <a:latin typeface="Aptos" panose="020B0004020202020204" pitchFamily="34" charset="0"/>
                  <a:ea typeface="+mn-ea"/>
                  <a:cs typeface="+mn-cs"/>
                </a:rPr>
                <a:t>Days worked……….</a:t>
              </a:r>
            </a:p>
          </p:txBody>
        </p:sp>
        <p:sp>
          <p:nvSpPr>
            <p:cNvPr id="30" name="TextBox 29">
              <a:extLst>
                <a:ext uri="{FF2B5EF4-FFF2-40B4-BE49-F238E27FC236}">
                  <a16:creationId xmlns:a16="http://schemas.microsoft.com/office/drawing/2014/main" id="{3033A63A-98D6-41C2-B3D5-80D8A9E2C084}"/>
                </a:ext>
              </a:extLst>
            </p:cNvPr>
            <p:cNvSpPr txBox="1"/>
            <p:nvPr/>
          </p:nvSpPr>
          <p:spPr>
            <a:xfrm>
              <a:off x="7371606" y="2540871"/>
              <a:ext cx="1152128" cy="369332"/>
            </a:xfrm>
            <a:prstGeom prst="rect">
              <a:avLst/>
            </a:prstGeom>
            <a:noFill/>
          </p:spPr>
          <p:txBody>
            <a:bodyPr wrap="square">
              <a:spAutoFit/>
            </a:bodyPr>
            <a:lstStyle/>
            <a:p>
              <a:pPr defTabSz="914400" eaLnBrk="1" fontAlgn="auto" hangingPunct="1">
                <a:spcBef>
                  <a:spcPts val="0"/>
                </a:spcBef>
                <a:spcAft>
                  <a:spcPts val="0"/>
                </a:spcAft>
                <a:defRPr/>
              </a:pPr>
              <a:r>
                <a:rPr lang="en-GB" dirty="0">
                  <a:solidFill>
                    <a:srgbClr val="0094C8"/>
                  </a:solidFill>
                  <a:latin typeface="Aptos" panose="020B0004020202020204" pitchFamily="34" charset="0"/>
                  <a:ea typeface="+mn-ea"/>
                  <a:cs typeface="+mn-cs"/>
                </a:rPr>
                <a:t>4 days</a:t>
              </a:r>
            </a:p>
          </p:txBody>
        </p:sp>
      </p:grpSp>
      <p:grpSp>
        <p:nvGrpSpPr>
          <p:cNvPr id="64" name="Group 63">
            <a:extLst>
              <a:ext uri="{FF2B5EF4-FFF2-40B4-BE49-F238E27FC236}">
                <a16:creationId xmlns:a16="http://schemas.microsoft.com/office/drawing/2014/main" id="{0F655353-6113-4DC0-879B-B5B56A3EB4BF}"/>
              </a:ext>
            </a:extLst>
          </p:cNvPr>
          <p:cNvGrpSpPr/>
          <p:nvPr/>
        </p:nvGrpSpPr>
        <p:grpSpPr>
          <a:xfrm>
            <a:off x="6739672" y="3439302"/>
            <a:ext cx="3528392" cy="369332"/>
            <a:chOff x="4995342" y="3216330"/>
            <a:chExt cx="3528392" cy="369332"/>
          </a:xfrm>
        </p:grpSpPr>
        <p:sp>
          <p:nvSpPr>
            <p:cNvPr id="28" name="TextBox 27">
              <a:extLst>
                <a:ext uri="{FF2B5EF4-FFF2-40B4-BE49-F238E27FC236}">
                  <a16:creationId xmlns:a16="http://schemas.microsoft.com/office/drawing/2014/main" id="{95EC993D-6D30-4D5B-9415-4A5E676AF712}"/>
                </a:ext>
              </a:extLst>
            </p:cNvPr>
            <p:cNvSpPr txBox="1"/>
            <p:nvPr/>
          </p:nvSpPr>
          <p:spPr>
            <a:xfrm>
              <a:off x="4995342" y="3234395"/>
              <a:ext cx="2160240" cy="338554"/>
            </a:xfrm>
            <a:prstGeom prst="rect">
              <a:avLst/>
            </a:prstGeom>
            <a:noFill/>
          </p:spPr>
          <p:txBody>
            <a:bodyPr wrap="square">
              <a:spAutoFit/>
            </a:bodyPr>
            <a:lstStyle/>
            <a:p>
              <a:pPr defTabSz="914400" eaLnBrk="1" fontAlgn="auto" hangingPunct="1">
                <a:spcBef>
                  <a:spcPts val="0"/>
                </a:spcBef>
                <a:spcAft>
                  <a:spcPts val="0"/>
                </a:spcAft>
                <a:defRPr/>
              </a:pPr>
              <a:r>
                <a:rPr lang="en-GB" sz="1600" dirty="0">
                  <a:solidFill>
                    <a:srgbClr val="111111"/>
                  </a:solidFill>
                  <a:latin typeface="Aptos" panose="020B0004020202020204" pitchFamily="34" charset="0"/>
                  <a:ea typeface="+mn-ea"/>
                  <a:cs typeface="+mn-cs"/>
                </a:rPr>
                <a:t>Monthly net salary…..</a:t>
              </a:r>
            </a:p>
          </p:txBody>
        </p:sp>
        <p:sp>
          <p:nvSpPr>
            <p:cNvPr id="31" name="TextBox 30">
              <a:extLst>
                <a:ext uri="{FF2B5EF4-FFF2-40B4-BE49-F238E27FC236}">
                  <a16:creationId xmlns:a16="http://schemas.microsoft.com/office/drawing/2014/main" id="{63840DFB-5AF9-4F20-B6F0-D178E2D5276E}"/>
                </a:ext>
              </a:extLst>
            </p:cNvPr>
            <p:cNvSpPr txBox="1"/>
            <p:nvPr/>
          </p:nvSpPr>
          <p:spPr>
            <a:xfrm>
              <a:off x="7371606" y="3216330"/>
              <a:ext cx="1152128" cy="369332"/>
            </a:xfrm>
            <a:prstGeom prst="rect">
              <a:avLst/>
            </a:prstGeom>
            <a:noFill/>
          </p:spPr>
          <p:txBody>
            <a:bodyPr wrap="square">
              <a:spAutoFit/>
            </a:bodyPr>
            <a:lstStyle/>
            <a:p>
              <a:pPr defTabSz="914400" eaLnBrk="1" fontAlgn="auto" hangingPunct="1">
                <a:spcBef>
                  <a:spcPts val="0"/>
                </a:spcBef>
                <a:spcAft>
                  <a:spcPts val="0"/>
                </a:spcAft>
                <a:defRPr/>
              </a:pPr>
              <a:r>
                <a:rPr lang="en-GB" dirty="0">
                  <a:solidFill>
                    <a:srgbClr val="0094C8"/>
                  </a:solidFill>
                  <a:latin typeface="Aptos" panose="020B0004020202020204" pitchFamily="34" charset="0"/>
                  <a:ea typeface="+mn-ea"/>
                  <a:cs typeface="+mn-cs"/>
                </a:rPr>
                <a:t>£2,693</a:t>
              </a:r>
            </a:p>
          </p:txBody>
        </p:sp>
      </p:grpSp>
      <p:grpSp>
        <p:nvGrpSpPr>
          <p:cNvPr id="65" name="Group 64">
            <a:extLst>
              <a:ext uri="{FF2B5EF4-FFF2-40B4-BE49-F238E27FC236}">
                <a16:creationId xmlns:a16="http://schemas.microsoft.com/office/drawing/2014/main" id="{6D84A169-7350-4391-AE94-9DAE8E8F07D6}"/>
              </a:ext>
            </a:extLst>
          </p:cNvPr>
          <p:cNvGrpSpPr/>
          <p:nvPr/>
        </p:nvGrpSpPr>
        <p:grpSpPr>
          <a:xfrm>
            <a:off x="3477913" y="4161051"/>
            <a:ext cx="5759372" cy="584775"/>
            <a:chOff x="415658" y="4089243"/>
            <a:chExt cx="5759372" cy="584775"/>
          </a:xfrm>
        </p:grpSpPr>
        <p:sp>
          <p:nvSpPr>
            <p:cNvPr id="33" name="TextBox 32">
              <a:extLst>
                <a:ext uri="{FF2B5EF4-FFF2-40B4-BE49-F238E27FC236}">
                  <a16:creationId xmlns:a16="http://schemas.microsoft.com/office/drawing/2014/main" id="{0D762681-8A65-4CD7-AC09-AC61BA4B42D6}"/>
                </a:ext>
              </a:extLst>
            </p:cNvPr>
            <p:cNvSpPr txBox="1"/>
            <p:nvPr/>
          </p:nvSpPr>
          <p:spPr>
            <a:xfrm>
              <a:off x="415658" y="4196964"/>
              <a:ext cx="1285390" cy="369332"/>
            </a:xfrm>
            <a:prstGeom prst="rect">
              <a:avLst/>
            </a:prstGeom>
            <a:noFill/>
          </p:spPr>
          <p:txBody>
            <a:bodyPr wrap="square">
              <a:spAutoFit/>
            </a:bodyPr>
            <a:lstStyle/>
            <a:p>
              <a:pPr defTabSz="914400" eaLnBrk="1" fontAlgn="auto" hangingPunct="1">
                <a:spcBef>
                  <a:spcPts val="0"/>
                </a:spcBef>
                <a:spcAft>
                  <a:spcPts val="0"/>
                </a:spcAft>
                <a:defRPr/>
              </a:pPr>
              <a:r>
                <a:rPr lang="en-GB" dirty="0">
                  <a:solidFill>
                    <a:srgbClr val="0094C8"/>
                  </a:solidFill>
                  <a:latin typeface="Aptos" panose="020B0004020202020204" pitchFamily="34" charset="0"/>
                  <a:ea typeface="+mn-ea"/>
                  <a:cs typeface="+mn-cs"/>
                </a:rPr>
                <a:t>£50,000pa</a:t>
              </a:r>
            </a:p>
          </p:txBody>
        </p:sp>
        <p:sp>
          <p:nvSpPr>
            <p:cNvPr id="34" name="TextBox 33">
              <a:extLst>
                <a:ext uri="{FF2B5EF4-FFF2-40B4-BE49-F238E27FC236}">
                  <a16:creationId xmlns:a16="http://schemas.microsoft.com/office/drawing/2014/main" id="{7DAC6B7E-E509-4DDB-87EA-61F3169F92DC}"/>
                </a:ext>
              </a:extLst>
            </p:cNvPr>
            <p:cNvSpPr txBox="1"/>
            <p:nvPr/>
          </p:nvSpPr>
          <p:spPr>
            <a:xfrm>
              <a:off x="2601554" y="4196964"/>
              <a:ext cx="1285389" cy="369332"/>
            </a:xfrm>
            <a:prstGeom prst="rect">
              <a:avLst/>
            </a:prstGeom>
            <a:noFill/>
          </p:spPr>
          <p:txBody>
            <a:bodyPr wrap="square">
              <a:spAutoFit/>
            </a:bodyPr>
            <a:lstStyle/>
            <a:p>
              <a:pPr defTabSz="914400" eaLnBrk="1" fontAlgn="auto" hangingPunct="1">
                <a:spcBef>
                  <a:spcPts val="0"/>
                </a:spcBef>
                <a:spcAft>
                  <a:spcPts val="0"/>
                </a:spcAft>
                <a:defRPr/>
              </a:pPr>
              <a:r>
                <a:rPr lang="en-GB" dirty="0">
                  <a:solidFill>
                    <a:srgbClr val="0094C8"/>
                  </a:solidFill>
                  <a:latin typeface="Aptos" panose="020B0004020202020204" pitchFamily="34" charset="0"/>
                  <a:ea typeface="+mn-ea"/>
                  <a:cs typeface="+mn-cs"/>
                </a:rPr>
                <a:t>£40,000pa</a:t>
              </a:r>
            </a:p>
          </p:txBody>
        </p:sp>
        <p:sp>
          <p:nvSpPr>
            <p:cNvPr id="37" name="Graphic 35" descr="Arrow: Straight">
              <a:extLst>
                <a:ext uri="{FF2B5EF4-FFF2-40B4-BE49-F238E27FC236}">
                  <a16:creationId xmlns:a16="http://schemas.microsoft.com/office/drawing/2014/main" id="{B6D35C8F-8371-4A77-966C-1926BB8F52CB}"/>
                </a:ext>
              </a:extLst>
            </p:cNvPr>
            <p:cNvSpPr/>
            <p:nvPr/>
          </p:nvSpPr>
          <p:spPr>
            <a:xfrm flipH="1">
              <a:off x="1723212" y="4293095"/>
              <a:ext cx="802842" cy="177071"/>
            </a:xfrm>
            <a:custGeom>
              <a:avLst/>
              <a:gdLst>
                <a:gd name="connsiteX0" fmla="*/ 152594 w 559465"/>
                <a:gd name="connsiteY0" fmla="*/ 56859 h 227434"/>
                <a:gd name="connsiteX1" fmla="*/ 152594 w 559465"/>
                <a:gd name="connsiteY1" fmla="*/ 0 h 227434"/>
                <a:gd name="connsiteX2" fmla="*/ 18 w 559465"/>
                <a:gd name="connsiteY2" fmla="*/ 113717 h 227434"/>
                <a:gd name="connsiteX3" fmla="*/ 152594 w 559465"/>
                <a:gd name="connsiteY3" fmla="*/ 227434 h 227434"/>
                <a:gd name="connsiteX4" fmla="*/ 152594 w 559465"/>
                <a:gd name="connsiteY4" fmla="*/ 170576 h 227434"/>
                <a:gd name="connsiteX5" fmla="*/ 559466 w 559465"/>
                <a:gd name="connsiteY5" fmla="*/ 113717 h 227434"/>
                <a:gd name="connsiteX6" fmla="*/ 152594 w 559465"/>
                <a:gd name="connsiteY6" fmla="*/ 56859 h 22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465" h="227434">
                  <a:moveTo>
                    <a:pt x="152594" y="56859"/>
                  </a:moveTo>
                  <a:lnTo>
                    <a:pt x="152594" y="0"/>
                  </a:lnTo>
                  <a:lnTo>
                    <a:pt x="18" y="113717"/>
                  </a:lnTo>
                  <a:cubicBezTo>
                    <a:pt x="-1890" y="113717"/>
                    <a:pt x="152594" y="227434"/>
                    <a:pt x="152594" y="227434"/>
                  </a:cubicBezTo>
                  <a:lnTo>
                    <a:pt x="152594" y="170576"/>
                  </a:lnTo>
                  <a:lnTo>
                    <a:pt x="559466" y="113717"/>
                  </a:lnTo>
                  <a:lnTo>
                    <a:pt x="152594" y="56859"/>
                  </a:lnTo>
                  <a:close/>
                </a:path>
              </a:pathLst>
            </a:custGeom>
            <a:gradFill flip="none" rotWithShape="1">
              <a:gsLst>
                <a:gs pos="100000">
                  <a:schemeClr val="accent1">
                    <a:lumMod val="5000"/>
                    <a:lumOff val="95000"/>
                  </a:schemeClr>
                </a:gs>
                <a:gs pos="56000">
                  <a:srgbClr val="7DD0F1"/>
                </a:gs>
                <a:gs pos="0">
                  <a:srgbClr val="00A5E3"/>
                </a:gs>
              </a:gsLst>
              <a:lin ang="0" scaled="1"/>
              <a:tileRect/>
            </a:gradFill>
            <a:ln w="6350" cap="flat">
              <a:noFill/>
              <a:prstDash val="solid"/>
              <a:miter/>
            </a:ln>
          </p:spPr>
          <p:txBody>
            <a:bodyPr rtlCol="0" anchor="ctr"/>
            <a:lstStyle/>
            <a:p>
              <a:pPr defTabSz="914400" eaLnBrk="1" fontAlgn="auto" hangingPunct="1">
                <a:spcBef>
                  <a:spcPts val="0"/>
                </a:spcBef>
                <a:spcAft>
                  <a:spcPts val="0"/>
                </a:spcAft>
                <a:defRPr/>
              </a:pPr>
              <a:endParaRPr lang="en-GB">
                <a:solidFill>
                  <a:srgbClr val="111111"/>
                </a:solidFill>
                <a:latin typeface="Arial"/>
                <a:ea typeface="+mn-ea"/>
                <a:cs typeface="+mn-cs"/>
              </a:endParaRPr>
            </a:p>
          </p:txBody>
        </p:sp>
        <p:sp>
          <p:nvSpPr>
            <p:cNvPr id="38" name="TextBox 37">
              <a:extLst>
                <a:ext uri="{FF2B5EF4-FFF2-40B4-BE49-F238E27FC236}">
                  <a16:creationId xmlns:a16="http://schemas.microsoft.com/office/drawing/2014/main" id="{2058A0F0-4DE0-42B2-A03B-807773825988}"/>
                </a:ext>
              </a:extLst>
            </p:cNvPr>
            <p:cNvSpPr txBox="1"/>
            <p:nvPr/>
          </p:nvSpPr>
          <p:spPr>
            <a:xfrm>
              <a:off x="4419278" y="4196964"/>
              <a:ext cx="1152128" cy="369332"/>
            </a:xfrm>
            <a:prstGeom prst="rect">
              <a:avLst/>
            </a:prstGeom>
            <a:noFill/>
          </p:spPr>
          <p:txBody>
            <a:bodyPr wrap="square">
              <a:spAutoFit/>
            </a:bodyPr>
            <a:lstStyle/>
            <a:p>
              <a:pPr defTabSz="914400" eaLnBrk="1" fontAlgn="auto" hangingPunct="1">
                <a:spcBef>
                  <a:spcPts val="0"/>
                </a:spcBef>
                <a:spcAft>
                  <a:spcPts val="0"/>
                </a:spcAft>
                <a:defRPr/>
              </a:pPr>
              <a:r>
                <a:rPr lang="en-GB" dirty="0">
                  <a:solidFill>
                    <a:srgbClr val="0094C8"/>
                  </a:solidFill>
                  <a:latin typeface="Aptos" panose="020B0004020202020204" pitchFamily="34" charset="0"/>
                  <a:ea typeface="+mn-ea"/>
                  <a:cs typeface="+mn-cs"/>
                </a:rPr>
                <a:t>20%</a:t>
              </a:r>
            </a:p>
          </p:txBody>
        </p:sp>
        <p:sp>
          <p:nvSpPr>
            <p:cNvPr id="39" name="TextBox 38">
              <a:extLst>
                <a:ext uri="{FF2B5EF4-FFF2-40B4-BE49-F238E27FC236}">
                  <a16:creationId xmlns:a16="http://schemas.microsoft.com/office/drawing/2014/main" id="{F6A9045F-1473-4F99-BC44-0CDEC9344512}"/>
                </a:ext>
              </a:extLst>
            </p:cNvPr>
            <p:cNvSpPr txBox="1"/>
            <p:nvPr/>
          </p:nvSpPr>
          <p:spPr>
            <a:xfrm>
              <a:off x="3843214" y="4089243"/>
              <a:ext cx="655763" cy="584775"/>
            </a:xfrm>
            <a:prstGeom prst="rect">
              <a:avLst/>
            </a:prstGeom>
            <a:noFill/>
          </p:spPr>
          <p:txBody>
            <a:bodyPr wrap="square">
              <a:spAutoFit/>
            </a:bodyPr>
            <a:lstStyle/>
            <a:p>
              <a:pPr algn="ctr" defTabSz="914400" eaLnBrk="1" fontAlgn="auto" hangingPunct="1">
                <a:spcBef>
                  <a:spcPts val="0"/>
                </a:spcBef>
                <a:spcAft>
                  <a:spcPts val="0"/>
                </a:spcAft>
                <a:defRPr/>
              </a:pPr>
              <a:r>
                <a:rPr lang="en-GB" sz="3200" dirty="0">
                  <a:solidFill>
                    <a:srgbClr val="0094C8"/>
                  </a:solidFill>
                  <a:latin typeface="Aptos" panose="020B0004020202020204" pitchFamily="34" charset="0"/>
                  <a:ea typeface="+mn-ea"/>
                  <a:cs typeface="+mn-cs"/>
                </a:rPr>
                <a:t>=</a:t>
              </a:r>
            </a:p>
          </p:txBody>
        </p:sp>
        <p:sp>
          <p:nvSpPr>
            <p:cNvPr id="40" name="TextBox 39">
              <a:extLst>
                <a:ext uri="{FF2B5EF4-FFF2-40B4-BE49-F238E27FC236}">
                  <a16:creationId xmlns:a16="http://schemas.microsoft.com/office/drawing/2014/main" id="{4B2F47D5-54E5-4FC5-AACF-6964C82A68E2}"/>
                </a:ext>
              </a:extLst>
            </p:cNvPr>
            <p:cNvSpPr txBox="1"/>
            <p:nvPr/>
          </p:nvSpPr>
          <p:spPr>
            <a:xfrm>
              <a:off x="5022902" y="4196964"/>
              <a:ext cx="1152128" cy="369332"/>
            </a:xfrm>
            <a:prstGeom prst="rect">
              <a:avLst/>
            </a:prstGeom>
            <a:noFill/>
          </p:spPr>
          <p:txBody>
            <a:bodyPr wrap="square">
              <a:spAutoFit/>
            </a:bodyPr>
            <a:lstStyle/>
            <a:p>
              <a:pPr defTabSz="914400" eaLnBrk="1" fontAlgn="auto" hangingPunct="1">
                <a:spcBef>
                  <a:spcPts val="0"/>
                </a:spcBef>
                <a:spcAft>
                  <a:spcPts val="0"/>
                </a:spcAft>
                <a:defRPr/>
              </a:pPr>
              <a:r>
                <a:rPr lang="en-GB" dirty="0">
                  <a:solidFill>
                    <a:srgbClr val="0094C8"/>
                  </a:solidFill>
                  <a:latin typeface="Aptos" panose="020B0004020202020204" pitchFamily="34" charset="0"/>
                  <a:ea typeface="+mn-ea"/>
                  <a:cs typeface="+mn-cs"/>
                </a:rPr>
                <a:t>reduction</a:t>
              </a:r>
            </a:p>
          </p:txBody>
        </p:sp>
      </p:grpSp>
      <p:grpSp>
        <p:nvGrpSpPr>
          <p:cNvPr id="66" name="Group 65">
            <a:extLst>
              <a:ext uri="{FF2B5EF4-FFF2-40B4-BE49-F238E27FC236}">
                <a16:creationId xmlns:a16="http://schemas.microsoft.com/office/drawing/2014/main" id="{4A0650E1-179D-4749-9174-595ED7759D6B}"/>
              </a:ext>
            </a:extLst>
          </p:cNvPr>
          <p:cNvGrpSpPr/>
          <p:nvPr/>
        </p:nvGrpSpPr>
        <p:grpSpPr>
          <a:xfrm>
            <a:off x="3477912" y="4753641"/>
            <a:ext cx="5862660" cy="584775"/>
            <a:chOff x="415657" y="4681833"/>
            <a:chExt cx="5862660" cy="584775"/>
          </a:xfrm>
        </p:grpSpPr>
        <p:sp>
          <p:nvSpPr>
            <p:cNvPr id="41" name="TextBox 40">
              <a:extLst>
                <a:ext uri="{FF2B5EF4-FFF2-40B4-BE49-F238E27FC236}">
                  <a16:creationId xmlns:a16="http://schemas.microsoft.com/office/drawing/2014/main" id="{913C9694-69B9-4540-A22E-DB4ECA081B70}"/>
                </a:ext>
              </a:extLst>
            </p:cNvPr>
            <p:cNvSpPr txBox="1"/>
            <p:nvPr/>
          </p:nvSpPr>
          <p:spPr>
            <a:xfrm>
              <a:off x="415657" y="4789554"/>
              <a:ext cx="1285389" cy="369332"/>
            </a:xfrm>
            <a:prstGeom prst="rect">
              <a:avLst/>
            </a:prstGeom>
            <a:noFill/>
          </p:spPr>
          <p:txBody>
            <a:bodyPr wrap="square">
              <a:spAutoFit/>
            </a:bodyPr>
            <a:lstStyle/>
            <a:p>
              <a:pPr defTabSz="914400" eaLnBrk="1" fontAlgn="auto" hangingPunct="1">
                <a:spcBef>
                  <a:spcPts val="0"/>
                </a:spcBef>
                <a:spcAft>
                  <a:spcPts val="0"/>
                </a:spcAft>
                <a:defRPr/>
              </a:pPr>
              <a:r>
                <a:rPr lang="en-GB" dirty="0">
                  <a:solidFill>
                    <a:srgbClr val="0094C8"/>
                  </a:solidFill>
                  <a:latin typeface="Aptos" panose="020B0004020202020204" pitchFamily="34" charset="0"/>
                  <a:ea typeface="+mn-ea"/>
                  <a:cs typeface="+mn-cs"/>
                </a:rPr>
                <a:t>£3,293pm</a:t>
              </a:r>
            </a:p>
          </p:txBody>
        </p:sp>
        <p:sp>
          <p:nvSpPr>
            <p:cNvPr id="42" name="TextBox 41">
              <a:extLst>
                <a:ext uri="{FF2B5EF4-FFF2-40B4-BE49-F238E27FC236}">
                  <a16:creationId xmlns:a16="http://schemas.microsoft.com/office/drawing/2014/main" id="{43FC63E6-5B40-41AC-AD14-F5F7004200EC}"/>
                </a:ext>
              </a:extLst>
            </p:cNvPr>
            <p:cNvSpPr txBox="1"/>
            <p:nvPr/>
          </p:nvSpPr>
          <p:spPr>
            <a:xfrm>
              <a:off x="2601555" y="4789554"/>
              <a:ext cx="1293798" cy="369332"/>
            </a:xfrm>
            <a:prstGeom prst="rect">
              <a:avLst/>
            </a:prstGeom>
            <a:noFill/>
          </p:spPr>
          <p:txBody>
            <a:bodyPr wrap="square">
              <a:spAutoFit/>
            </a:bodyPr>
            <a:lstStyle/>
            <a:p>
              <a:pPr defTabSz="914400" eaLnBrk="1" fontAlgn="auto" hangingPunct="1">
                <a:spcBef>
                  <a:spcPts val="0"/>
                </a:spcBef>
                <a:spcAft>
                  <a:spcPts val="0"/>
                </a:spcAft>
                <a:defRPr/>
              </a:pPr>
              <a:r>
                <a:rPr lang="en-GB" dirty="0">
                  <a:solidFill>
                    <a:srgbClr val="0094C8"/>
                  </a:solidFill>
                  <a:latin typeface="Aptos" panose="020B0004020202020204" pitchFamily="34" charset="0"/>
                  <a:ea typeface="+mn-ea"/>
                  <a:cs typeface="+mn-cs"/>
                </a:rPr>
                <a:t>£2,693pm</a:t>
              </a:r>
            </a:p>
          </p:txBody>
        </p:sp>
        <p:sp>
          <p:nvSpPr>
            <p:cNvPr id="43" name="Graphic 35" descr="Arrow: Straight">
              <a:extLst>
                <a:ext uri="{FF2B5EF4-FFF2-40B4-BE49-F238E27FC236}">
                  <a16:creationId xmlns:a16="http://schemas.microsoft.com/office/drawing/2014/main" id="{220963AF-2032-44AF-9B80-C45B39212CCF}"/>
                </a:ext>
              </a:extLst>
            </p:cNvPr>
            <p:cNvSpPr/>
            <p:nvPr/>
          </p:nvSpPr>
          <p:spPr>
            <a:xfrm flipH="1">
              <a:off x="1723212" y="4885685"/>
              <a:ext cx="802842" cy="177071"/>
            </a:xfrm>
            <a:custGeom>
              <a:avLst/>
              <a:gdLst>
                <a:gd name="connsiteX0" fmla="*/ 152594 w 559465"/>
                <a:gd name="connsiteY0" fmla="*/ 56859 h 227434"/>
                <a:gd name="connsiteX1" fmla="*/ 152594 w 559465"/>
                <a:gd name="connsiteY1" fmla="*/ 0 h 227434"/>
                <a:gd name="connsiteX2" fmla="*/ 18 w 559465"/>
                <a:gd name="connsiteY2" fmla="*/ 113717 h 227434"/>
                <a:gd name="connsiteX3" fmla="*/ 152594 w 559465"/>
                <a:gd name="connsiteY3" fmla="*/ 227434 h 227434"/>
                <a:gd name="connsiteX4" fmla="*/ 152594 w 559465"/>
                <a:gd name="connsiteY4" fmla="*/ 170576 h 227434"/>
                <a:gd name="connsiteX5" fmla="*/ 559466 w 559465"/>
                <a:gd name="connsiteY5" fmla="*/ 113717 h 227434"/>
                <a:gd name="connsiteX6" fmla="*/ 152594 w 559465"/>
                <a:gd name="connsiteY6" fmla="*/ 56859 h 22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465" h="227434">
                  <a:moveTo>
                    <a:pt x="152594" y="56859"/>
                  </a:moveTo>
                  <a:lnTo>
                    <a:pt x="152594" y="0"/>
                  </a:lnTo>
                  <a:lnTo>
                    <a:pt x="18" y="113717"/>
                  </a:lnTo>
                  <a:cubicBezTo>
                    <a:pt x="-1890" y="113717"/>
                    <a:pt x="152594" y="227434"/>
                    <a:pt x="152594" y="227434"/>
                  </a:cubicBezTo>
                  <a:lnTo>
                    <a:pt x="152594" y="170576"/>
                  </a:lnTo>
                  <a:lnTo>
                    <a:pt x="559466" y="113717"/>
                  </a:lnTo>
                  <a:lnTo>
                    <a:pt x="152594" y="56859"/>
                  </a:lnTo>
                  <a:close/>
                </a:path>
              </a:pathLst>
            </a:custGeom>
            <a:gradFill flip="none" rotWithShape="1">
              <a:gsLst>
                <a:gs pos="100000">
                  <a:schemeClr val="accent1">
                    <a:lumMod val="5000"/>
                    <a:lumOff val="95000"/>
                  </a:schemeClr>
                </a:gs>
                <a:gs pos="56000">
                  <a:srgbClr val="7DD0F1"/>
                </a:gs>
                <a:gs pos="0">
                  <a:srgbClr val="00A5E3"/>
                </a:gs>
              </a:gsLst>
              <a:lin ang="0" scaled="1"/>
              <a:tileRect/>
            </a:gradFill>
            <a:ln w="6350" cap="flat">
              <a:noFill/>
              <a:prstDash val="solid"/>
              <a:miter/>
            </a:ln>
          </p:spPr>
          <p:txBody>
            <a:bodyPr rtlCol="0" anchor="ctr"/>
            <a:lstStyle/>
            <a:p>
              <a:pPr defTabSz="914400" eaLnBrk="1" fontAlgn="auto" hangingPunct="1">
                <a:spcBef>
                  <a:spcPts val="0"/>
                </a:spcBef>
                <a:spcAft>
                  <a:spcPts val="0"/>
                </a:spcAft>
                <a:defRPr/>
              </a:pPr>
              <a:endParaRPr lang="en-GB">
                <a:solidFill>
                  <a:srgbClr val="111111"/>
                </a:solidFill>
                <a:latin typeface="Arial"/>
                <a:ea typeface="+mn-ea"/>
                <a:cs typeface="+mn-cs"/>
              </a:endParaRPr>
            </a:p>
          </p:txBody>
        </p:sp>
        <p:sp>
          <p:nvSpPr>
            <p:cNvPr id="44" name="TextBox 43">
              <a:extLst>
                <a:ext uri="{FF2B5EF4-FFF2-40B4-BE49-F238E27FC236}">
                  <a16:creationId xmlns:a16="http://schemas.microsoft.com/office/drawing/2014/main" id="{D27B434B-492A-4DA8-88F1-0332FDB48758}"/>
                </a:ext>
              </a:extLst>
            </p:cNvPr>
            <p:cNvSpPr txBox="1"/>
            <p:nvPr/>
          </p:nvSpPr>
          <p:spPr>
            <a:xfrm>
              <a:off x="4419278" y="4789554"/>
              <a:ext cx="1152128" cy="369332"/>
            </a:xfrm>
            <a:prstGeom prst="rect">
              <a:avLst/>
            </a:prstGeom>
            <a:noFill/>
          </p:spPr>
          <p:txBody>
            <a:bodyPr wrap="square">
              <a:spAutoFit/>
            </a:bodyPr>
            <a:lstStyle/>
            <a:p>
              <a:pPr defTabSz="914400" eaLnBrk="1" fontAlgn="auto" hangingPunct="1">
                <a:spcBef>
                  <a:spcPts val="0"/>
                </a:spcBef>
                <a:spcAft>
                  <a:spcPts val="0"/>
                </a:spcAft>
                <a:defRPr/>
              </a:pPr>
              <a:r>
                <a:rPr lang="en-GB" dirty="0">
                  <a:solidFill>
                    <a:srgbClr val="0094C8"/>
                  </a:solidFill>
                  <a:latin typeface="Aptos" panose="020B0004020202020204" pitchFamily="34" charset="0"/>
                </a:rPr>
                <a:t>18</a:t>
              </a:r>
              <a:r>
                <a:rPr lang="en-GB" dirty="0">
                  <a:solidFill>
                    <a:srgbClr val="0094C8"/>
                  </a:solidFill>
                  <a:latin typeface="Aptos" panose="020B0004020202020204" pitchFamily="34" charset="0"/>
                  <a:ea typeface="+mn-ea"/>
                  <a:cs typeface="+mn-cs"/>
                </a:rPr>
                <a:t>%</a:t>
              </a:r>
            </a:p>
          </p:txBody>
        </p:sp>
        <p:sp>
          <p:nvSpPr>
            <p:cNvPr id="45" name="TextBox 44">
              <a:extLst>
                <a:ext uri="{FF2B5EF4-FFF2-40B4-BE49-F238E27FC236}">
                  <a16:creationId xmlns:a16="http://schemas.microsoft.com/office/drawing/2014/main" id="{704486E2-889C-4ABB-96AA-B582E0833DA5}"/>
                </a:ext>
              </a:extLst>
            </p:cNvPr>
            <p:cNvSpPr txBox="1"/>
            <p:nvPr/>
          </p:nvSpPr>
          <p:spPr>
            <a:xfrm>
              <a:off x="3843214" y="4681833"/>
              <a:ext cx="655763" cy="584775"/>
            </a:xfrm>
            <a:prstGeom prst="rect">
              <a:avLst/>
            </a:prstGeom>
            <a:noFill/>
          </p:spPr>
          <p:txBody>
            <a:bodyPr wrap="square">
              <a:spAutoFit/>
            </a:bodyPr>
            <a:lstStyle/>
            <a:p>
              <a:pPr algn="ctr" defTabSz="914400" eaLnBrk="1" fontAlgn="auto" hangingPunct="1">
                <a:spcBef>
                  <a:spcPts val="0"/>
                </a:spcBef>
                <a:spcAft>
                  <a:spcPts val="0"/>
                </a:spcAft>
                <a:defRPr/>
              </a:pPr>
              <a:r>
                <a:rPr lang="en-GB" sz="3200" dirty="0">
                  <a:solidFill>
                    <a:srgbClr val="0094C8"/>
                  </a:solidFill>
                  <a:latin typeface="Aptos" panose="020B0004020202020204" pitchFamily="34" charset="0"/>
                  <a:ea typeface="+mn-ea"/>
                  <a:cs typeface="+mn-cs"/>
                </a:rPr>
                <a:t>=</a:t>
              </a:r>
            </a:p>
          </p:txBody>
        </p:sp>
        <p:sp>
          <p:nvSpPr>
            <p:cNvPr id="46" name="TextBox 45">
              <a:extLst>
                <a:ext uri="{FF2B5EF4-FFF2-40B4-BE49-F238E27FC236}">
                  <a16:creationId xmlns:a16="http://schemas.microsoft.com/office/drawing/2014/main" id="{442FC047-E69B-45E3-BE2F-D55EE7E1E76D}"/>
                </a:ext>
              </a:extLst>
            </p:cNvPr>
            <p:cNvSpPr txBox="1"/>
            <p:nvPr/>
          </p:nvSpPr>
          <p:spPr>
            <a:xfrm>
              <a:off x="5126189" y="4789554"/>
              <a:ext cx="1152128" cy="369332"/>
            </a:xfrm>
            <a:prstGeom prst="rect">
              <a:avLst/>
            </a:prstGeom>
            <a:noFill/>
          </p:spPr>
          <p:txBody>
            <a:bodyPr wrap="square">
              <a:spAutoFit/>
            </a:bodyPr>
            <a:lstStyle/>
            <a:p>
              <a:pPr defTabSz="914400" eaLnBrk="1" fontAlgn="auto" hangingPunct="1">
                <a:spcBef>
                  <a:spcPts val="0"/>
                </a:spcBef>
                <a:spcAft>
                  <a:spcPts val="0"/>
                </a:spcAft>
                <a:defRPr/>
              </a:pPr>
              <a:r>
                <a:rPr lang="en-GB" dirty="0">
                  <a:solidFill>
                    <a:srgbClr val="0094C8"/>
                  </a:solidFill>
                  <a:latin typeface="Aptos" panose="020B0004020202020204" pitchFamily="34" charset="0"/>
                  <a:ea typeface="+mn-ea"/>
                  <a:cs typeface="+mn-cs"/>
                </a:rPr>
                <a:t>reduction</a:t>
              </a:r>
            </a:p>
          </p:txBody>
        </p:sp>
      </p:grpSp>
      <p:grpSp>
        <p:nvGrpSpPr>
          <p:cNvPr id="68" name="Group 67">
            <a:extLst>
              <a:ext uri="{FF2B5EF4-FFF2-40B4-BE49-F238E27FC236}">
                <a16:creationId xmlns:a16="http://schemas.microsoft.com/office/drawing/2014/main" id="{7C1DBE23-6D78-4F70-A78E-07CE49FEE9F1}"/>
              </a:ext>
            </a:extLst>
          </p:cNvPr>
          <p:cNvGrpSpPr/>
          <p:nvPr/>
        </p:nvGrpSpPr>
        <p:grpSpPr>
          <a:xfrm>
            <a:off x="2002782" y="2078064"/>
            <a:ext cx="4025516" cy="1933948"/>
            <a:chOff x="258452" y="1855092"/>
            <a:chExt cx="4025516" cy="1933948"/>
          </a:xfrm>
        </p:grpSpPr>
        <p:grpSp>
          <p:nvGrpSpPr>
            <p:cNvPr id="67" name="Group 66">
              <a:extLst>
                <a:ext uri="{FF2B5EF4-FFF2-40B4-BE49-F238E27FC236}">
                  <a16:creationId xmlns:a16="http://schemas.microsoft.com/office/drawing/2014/main" id="{0340317C-441D-4D10-B0EA-4F7934360556}"/>
                </a:ext>
              </a:extLst>
            </p:cNvPr>
            <p:cNvGrpSpPr/>
            <p:nvPr/>
          </p:nvGrpSpPr>
          <p:grpSpPr>
            <a:xfrm>
              <a:off x="258452" y="1855092"/>
              <a:ext cx="4025516" cy="1933948"/>
              <a:chOff x="258452" y="1855092"/>
              <a:chExt cx="4025516" cy="1933948"/>
            </a:xfrm>
          </p:grpSpPr>
          <p:sp>
            <p:nvSpPr>
              <p:cNvPr id="24" name="TextBox 23">
                <a:extLst>
                  <a:ext uri="{FF2B5EF4-FFF2-40B4-BE49-F238E27FC236}">
                    <a16:creationId xmlns:a16="http://schemas.microsoft.com/office/drawing/2014/main" id="{21A0B386-66FC-4D99-8298-A937AB26ED0C}"/>
                  </a:ext>
                </a:extLst>
              </p:cNvPr>
              <p:cNvSpPr txBox="1"/>
              <p:nvPr/>
            </p:nvSpPr>
            <p:spPr>
              <a:xfrm>
                <a:off x="1651695" y="2161136"/>
                <a:ext cx="2016224" cy="369332"/>
              </a:xfrm>
              <a:prstGeom prst="rect">
                <a:avLst/>
              </a:prstGeom>
              <a:noFill/>
            </p:spPr>
            <p:txBody>
              <a:bodyPr wrap="square">
                <a:spAutoFit/>
              </a:bodyPr>
              <a:lstStyle/>
              <a:p>
                <a:pPr defTabSz="914400" eaLnBrk="1" fontAlgn="auto" hangingPunct="1">
                  <a:spcBef>
                    <a:spcPts val="0"/>
                  </a:spcBef>
                  <a:spcAft>
                    <a:spcPts val="0"/>
                  </a:spcAft>
                  <a:defRPr/>
                </a:pPr>
                <a:r>
                  <a:rPr lang="en-GB" dirty="0">
                    <a:solidFill>
                      <a:srgbClr val="0094C8"/>
                    </a:solidFill>
                    <a:latin typeface="Aptos" panose="020B0004020202020204" pitchFamily="34" charset="0"/>
                    <a:ea typeface="+mn-ea"/>
                    <a:cs typeface="+mn-cs"/>
                  </a:rPr>
                  <a:t>FULL TIME</a:t>
                </a:r>
              </a:p>
            </p:txBody>
          </p:sp>
          <p:grpSp>
            <p:nvGrpSpPr>
              <p:cNvPr id="57" name="Group 56">
                <a:extLst>
                  <a:ext uri="{FF2B5EF4-FFF2-40B4-BE49-F238E27FC236}">
                    <a16:creationId xmlns:a16="http://schemas.microsoft.com/office/drawing/2014/main" id="{BBF859FE-2E61-4565-A9D2-9765FD8D8F73}"/>
                  </a:ext>
                </a:extLst>
              </p:cNvPr>
              <p:cNvGrpSpPr/>
              <p:nvPr/>
            </p:nvGrpSpPr>
            <p:grpSpPr>
              <a:xfrm>
                <a:off x="258452" y="1855092"/>
                <a:ext cx="4025516" cy="1933948"/>
                <a:chOff x="258452" y="1855092"/>
                <a:chExt cx="4025516" cy="1933948"/>
              </a:xfrm>
            </p:grpSpPr>
            <p:sp>
              <p:nvSpPr>
                <p:cNvPr id="16" name="Rectangle: Rounded Corners 15">
                  <a:extLst>
                    <a:ext uri="{FF2B5EF4-FFF2-40B4-BE49-F238E27FC236}">
                      <a16:creationId xmlns:a16="http://schemas.microsoft.com/office/drawing/2014/main" id="{4932B142-58A1-44ED-91AC-0464E060B668}"/>
                    </a:ext>
                  </a:extLst>
                </p:cNvPr>
                <p:cNvSpPr/>
                <p:nvPr/>
              </p:nvSpPr>
              <p:spPr>
                <a:xfrm>
                  <a:off x="539552" y="2132856"/>
                  <a:ext cx="3744416" cy="1656184"/>
                </a:xfrm>
                <a:prstGeom prst="roundRect">
                  <a:avLst/>
                </a:prstGeom>
                <a:noFill/>
                <a:ln w="28575">
                  <a:solidFill>
                    <a:srgbClr val="00A5E3"/>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FFFFFF"/>
                    </a:solidFill>
                    <a:latin typeface="Arial"/>
                  </a:endParaRPr>
                </a:p>
              </p:txBody>
            </p:sp>
            <p:sp>
              <p:nvSpPr>
                <p:cNvPr id="50" name="Oval 49">
                  <a:extLst>
                    <a:ext uri="{FF2B5EF4-FFF2-40B4-BE49-F238E27FC236}">
                      <a16:creationId xmlns:a16="http://schemas.microsoft.com/office/drawing/2014/main" id="{57A30132-7D15-473A-A82F-25CC691A088E}"/>
                    </a:ext>
                  </a:extLst>
                </p:cNvPr>
                <p:cNvSpPr/>
                <p:nvPr/>
              </p:nvSpPr>
              <p:spPr>
                <a:xfrm>
                  <a:off x="258452" y="1855092"/>
                  <a:ext cx="757578" cy="75757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FFFFFF"/>
                    </a:solidFill>
                    <a:latin typeface="Arial"/>
                  </a:endParaRPr>
                </a:p>
              </p:txBody>
            </p:sp>
          </p:grpSp>
        </p:grpSp>
        <p:grpSp>
          <p:nvGrpSpPr>
            <p:cNvPr id="47" name="Group 46">
              <a:extLst>
                <a:ext uri="{FF2B5EF4-FFF2-40B4-BE49-F238E27FC236}">
                  <a16:creationId xmlns:a16="http://schemas.microsoft.com/office/drawing/2014/main" id="{437A4AF5-80C0-41A6-8DAB-5AB408957D4E}"/>
                </a:ext>
              </a:extLst>
            </p:cNvPr>
            <p:cNvGrpSpPr/>
            <p:nvPr/>
          </p:nvGrpSpPr>
          <p:grpSpPr>
            <a:xfrm>
              <a:off x="438322" y="1910570"/>
              <a:ext cx="428553" cy="526441"/>
              <a:chOff x="3735652" y="447366"/>
              <a:chExt cx="450557" cy="553469"/>
            </a:xfrm>
            <a:solidFill>
              <a:srgbClr val="00A5E3"/>
            </a:solidFill>
          </p:grpSpPr>
          <p:sp>
            <p:nvSpPr>
              <p:cNvPr id="48" name="Oval 47">
                <a:extLst>
                  <a:ext uri="{FF2B5EF4-FFF2-40B4-BE49-F238E27FC236}">
                    <a16:creationId xmlns:a16="http://schemas.microsoft.com/office/drawing/2014/main" id="{00F874E9-34A8-4448-80C1-9EF5448B94A6}"/>
                  </a:ext>
                </a:extLst>
              </p:cNvPr>
              <p:cNvSpPr/>
              <p:nvPr/>
            </p:nvSpPr>
            <p:spPr>
              <a:xfrm>
                <a:off x="3835375" y="447366"/>
                <a:ext cx="251112" cy="25111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Arial"/>
                </a:endParaRPr>
              </a:p>
            </p:txBody>
          </p:sp>
          <p:sp>
            <p:nvSpPr>
              <p:cNvPr id="49" name="Round Same Side Corner Rectangle 4">
                <a:extLst>
                  <a:ext uri="{FF2B5EF4-FFF2-40B4-BE49-F238E27FC236}">
                    <a16:creationId xmlns:a16="http://schemas.microsoft.com/office/drawing/2014/main" id="{1CC2111C-81B7-4728-A8B7-64ECB1B0D35E}"/>
                  </a:ext>
                </a:extLst>
              </p:cNvPr>
              <p:cNvSpPr/>
              <p:nvPr/>
            </p:nvSpPr>
            <p:spPr>
              <a:xfrm>
                <a:off x="3735652" y="710690"/>
                <a:ext cx="450557" cy="290145"/>
              </a:xfrm>
              <a:custGeom>
                <a:avLst/>
                <a:gdLst/>
                <a:ahLst/>
                <a:cxnLst/>
                <a:rect l="l" t="t" r="r" b="b"/>
                <a:pathLst>
                  <a:path w="972424" h="626212">
                    <a:moveTo>
                      <a:pt x="595805" y="0"/>
                    </a:moveTo>
                    <a:lnTo>
                      <a:pt x="620805" y="0"/>
                    </a:lnTo>
                    <a:cubicBezTo>
                      <a:pt x="838356" y="0"/>
                      <a:pt x="972424" y="183408"/>
                      <a:pt x="972424" y="400960"/>
                    </a:cubicBezTo>
                    <a:lnTo>
                      <a:pt x="967630" y="464090"/>
                    </a:lnTo>
                    <a:cubicBezTo>
                      <a:pt x="968457" y="465023"/>
                      <a:pt x="968482" y="465998"/>
                      <a:pt x="968482" y="466975"/>
                    </a:cubicBezTo>
                    <a:lnTo>
                      <a:pt x="967041" y="471858"/>
                    </a:lnTo>
                    <a:cubicBezTo>
                      <a:pt x="967304" y="478112"/>
                      <a:pt x="966504" y="484240"/>
                      <a:pt x="965636" y="490357"/>
                    </a:cubicBezTo>
                    <a:lnTo>
                      <a:pt x="962329" y="487815"/>
                    </a:lnTo>
                    <a:cubicBezTo>
                      <a:pt x="936803" y="559602"/>
                      <a:pt x="776829" y="616503"/>
                      <a:pt x="571529" y="626212"/>
                    </a:cubicBezTo>
                    <a:lnTo>
                      <a:pt x="517352" y="201991"/>
                    </a:lnTo>
                    <a:lnTo>
                      <a:pt x="504988" y="72351"/>
                    </a:lnTo>
                    <a:close/>
                    <a:moveTo>
                      <a:pt x="351619" y="0"/>
                    </a:moveTo>
                    <a:lnTo>
                      <a:pt x="376620" y="0"/>
                    </a:lnTo>
                    <a:lnTo>
                      <a:pt x="467438" y="72352"/>
                    </a:lnTo>
                    <a:lnTo>
                      <a:pt x="455081" y="201918"/>
                    </a:lnTo>
                    <a:lnTo>
                      <a:pt x="400895" y="626212"/>
                    </a:lnTo>
                    <a:cubicBezTo>
                      <a:pt x="195595" y="616502"/>
                      <a:pt x="35622" y="559601"/>
                      <a:pt x="10097" y="487814"/>
                    </a:cubicBezTo>
                    <a:cubicBezTo>
                      <a:pt x="8841" y="488492"/>
                      <a:pt x="7814" y="489423"/>
                      <a:pt x="6789" y="490357"/>
                    </a:cubicBezTo>
                    <a:lnTo>
                      <a:pt x="5383" y="471850"/>
                    </a:lnTo>
                    <a:cubicBezTo>
                      <a:pt x="4017" y="470302"/>
                      <a:pt x="3944" y="468641"/>
                      <a:pt x="3944" y="466975"/>
                    </a:cubicBezTo>
                    <a:lnTo>
                      <a:pt x="4795" y="464095"/>
                    </a:lnTo>
                    <a:cubicBezTo>
                      <a:pt x="1293" y="443291"/>
                      <a:pt x="0" y="422218"/>
                      <a:pt x="0" y="400960"/>
                    </a:cubicBezTo>
                    <a:cubicBezTo>
                      <a:pt x="0" y="183408"/>
                      <a:pt x="134068" y="0"/>
                      <a:pt x="351619"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dirty="0">
                  <a:solidFill>
                    <a:prstClr val="white"/>
                  </a:solidFill>
                  <a:latin typeface="Arial"/>
                </a:endParaRPr>
              </a:p>
            </p:txBody>
          </p:sp>
        </p:grpSp>
      </p:grpSp>
      <p:grpSp>
        <p:nvGrpSpPr>
          <p:cNvPr id="12" name="Group 11">
            <a:extLst>
              <a:ext uri="{FF2B5EF4-FFF2-40B4-BE49-F238E27FC236}">
                <a16:creationId xmlns:a16="http://schemas.microsoft.com/office/drawing/2014/main" id="{2AAE8B2E-2717-4981-B9CF-24C2E0246EF0}"/>
              </a:ext>
            </a:extLst>
          </p:cNvPr>
          <p:cNvGrpSpPr/>
          <p:nvPr/>
        </p:nvGrpSpPr>
        <p:grpSpPr>
          <a:xfrm>
            <a:off x="1832958" y="5134563"/>
            <a:ext cx="8722713" cy="1346956"/>
            <a:chOff x="136520" y="4522854"/>
            <a:chExt cx="8722713" cy="1346956"/>
          </a:xfrm>
        </p:grpSpPr>
        <p:grpSp>
          <p:nvGrpSpPr>
            <p:cNvPr id="11" name="Group 10">
              <a:extLst>
                <a:ext uri="{FF2B5EF4-FFF2-40B4-BE49-F238E27FC236}">
                  <a16:creationId xmlns:a16="http://schemas.microsoft.com/office/drawing/2014/main" id="{5B6E729B-F833-4DCC-BB8F-2BFE8EAB7C32}"/>
                </a:ext>
              </a:extLst>
            </p:cNvPr>
            <p:cNvGrpSpPr/>
            <p:nvPr/>
          </p:nvGrpSpPr>
          <p:grpSpPr>
            <a:xfrm>
              <a:off x="136520" y="4534164"/>
              <a:ext cx="8722713" cy="1335646"/>
              <a:chOff x="136520" y="4534164"/>
              <a:chExt cx="8722713" cy="1335646"/>
            </a:xfrm>
          </p:grpSpPr>
          <p:sp>
            <p:nvSpPr>
              <p:cNvPr id="58" name="TextBox 57">
                <a:extLst>
                  <a:ext uri="{FF2B5EF4-FFF2-40B4-BE49-F238E27FC236}">
                    <a16:creationId xmlns:a16="http://schemas.microsoft.com/office/drawing/2014/main" id="{46347D54-71CE-4DCF-9118-2D9EC0D770D8}"/>
                  </a:ext>
                </a:extLst>
              </p:cNvPr>
              <p:cNvSpPr txBox="1"/>
              <p:nvPr/>
            </p:nvSpPr>
            <p:spPr>
              <a:xfrm>
                <a:off x="2847499" y="5471367"/>
                <a:ext cx="4572000" cy="369332"/>
              </a:xfrm>
              <a:prstGeom prst="rect">
                <a:avLst/>
              </a:prstGeom>
              <a:noFill/>
            </p:spPr>
            <p:txBody>
              <a:bodyPr wrap="square">
                <a:spAutoFit/>
              </a:bodyPr>
              <a:lstStyle/>
              <a:p>
                <a:pPr defTabSz="914400" eaLnBrk="1" fontAlgn="auto" hangingPunct="1">
                  <a:spcBef>
                    <a:spcPts val="0"/>
                  </a:spcBef>
                  <a:spcAft>
                    <a:spcPts val="0"/>
                  </a:spcAft>
                  <a:defRPr/>
                </a:pPr>
                <a:r>
                  <a:rPr lang="en-GB" dirty="0">
                    <a:solidFill>
                      <a:srgbClr val="111111"/>
                    </a:solidFill>
                    <a:latin typeface="Aptos" panose="020B0004020202020204" pitchFamily="34" charset="0"/>
                    <a:ea typeface="+mn-ea"/>
                    <a:cs typeface="+mn-cs"/>
                  </a:rPr>
                  <a:t>www.gov.uk/estimate-income-tax</a:t>
                </a:r>
              </a:p>
            </p:txBody>
          </p:sp>
          <p:sp>
            <p:nvSpPr>
              <p:cNvPr id="6" name="Rectangle: Rounded Corners 5">
                <a:extLst>
                  <a:ext uri="{FF2B5EF4-FFF2-40B4-BE49-F238E27FC236}">
                    <a16:creationId xmlns:a16="http://schemas.microsoft.com/office/drawing/2014/main" id="{E330EF42-9614-4438-8A59-06E7BECCBFA5}"/>
                  </a:ext>
                </a:extLst>
              </p:cNvPr>
              <p:cNvSpPr/>
              <p:nvPr/>
            </p:nvSpPr>
            <p:spPr>
              <a:xfrm>
                <a:off x="306345" y="4875744"/>
                <a:ext cx="8552888" cy="994066"/>
              </a:xfrm>
              <a:prstGeom prst="roundRect">
                <a:avLst/>
              </a:prstGeom>
              <a:noFill/>
              <a:ln w="38100">
                <a:solidFill>
                  <a:srgbClr val="9875A7"/>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dirty="0">
                  <a:solidFill>
                    <a:srgbClr val="FFFFFF"/>
                  </a:solidFill>
                  <a:latin typeface="Arial"/>
                </a:endParaRPr>
              </a:p>
            </p:txBody>
          </p:sp>
          <p:sp>
            <p:nvSpPr>
              <p:cNvPr id="8" name="TextBox 7">
                <a:extLst>
                  <a:ext uri="{FF2B5EF4-FFF2-40B4-BE49-F238E27FC236}">
                    <a16:creationId xmlns:a16="http://schemas.microsoft.com/office/drawing/2014/main" id="{A1D58E75-63B5-41F1-A1A1-902AE14B61FB}"/>
                  </a:ext>
                </a:extLst>
              </p:cNvPr>
              <p:cNvSpPr txBox="1"/>
              <p:nvPr/>
            </p:nvSpPr>
            <p:spPr>
              <a:xfrm>
                <a:off x="266236" y="5137663"/>
                <a:ext cx="8552888" cy="369332"/>
              </a:xfrm>
              <a:prstGeom prst="rect">
                <a:avLst/>
              </a:prstGeom>
              <a:noFill/>
            </p:spPr>
            <p:txBody>
              <a:bodyPr wrap="square" rtlCol="0">
                <a:spAutoFit/>
              </a:bodyPr>
              <a:lstStyle/>
              <a:p>
                <a:pPr algn="ctr" defTabSz="914400" eaLnBrk="1" fontAlgn="auto" hangingPunct="1">
                  <a:spcBef>
                    <a:spcPts val="0"/>
                  </a:spcBef>
                  <a:spcAft>
                    <a:spcPts val="0"/>
                  </a:spcAft>
                  <a:defRPr/>
                </a:pPr>
                <a:r>
                  <a:rPr lang="en-GB" dirty="0">
                    <a:solidFill>
                      <a:srgbClr val="111111"/>
                    </a:solidFill>
                    <a:latin typeface="Aptos" panose="020B0004020202020204" pitchFamily="34" charset="0"/>
                    <a:ea typeface="+mn-ea"/>
                    <a:cs typeface="+mn-cs"/>
                  </a:rPr>
                  <a:t>Use HMRC’s Income Tax and National Insurance calculator to estimate your tax:</a:t>
                </a:r>
              </a:p>
            </p:txBody>
          </p:sp>
          <p:sp>
            <p:nvSpPr>
              <p:cNvPr id="10" name="Rectangle 9">
                <a:extLst>
                  <a:ext uri="{FF2B5EF4-FFF2-40B4-BE49-F238E27FC236}">
                    <a16:creationId xmlns:a16="http://schemas.microsoft.com/office/drawing/2014/main" id="{E99D8881-2D70-46C5-9454-53A3C02D7484}"/>
                  </a:ext>
                </a:extLst>
              </p:cNvPr>
              <p:cNvSpPr/>
              <p:nvPr/>
            </p:nvSpPr>
            <p:spPr>
              <a:xfrm>
                <a:off x="136520" y="4534164"/>
                <a:ext cx="638374" cy="584775"/>
              </a:xfrm>
              <a:prstGeom prst="rect">
                <a:avLst/>
              </a:prstGeom>
              <a:solidFill>
                <a:schemeClr val="bg1"/>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FFFFFF"/>
                  </a:solidFill>
                  <a:latin typeface="Arial"/>
                </a:endParaRPr>
              </a:p>
            </p:txBody>
          </p:sp>
        </p:grpSp>
        <p:pic>
          <p:nvPicPr>
            <p:cNvPr id="4" name="Graphic 3" descr="Mathematics with solid fill">
              <a:extLst>
                <a:ext uri="{FF2B5EF4-FFF2-40B4-BE49-F238E27FC236}">
                  <a16:creationId xmlns:a16="http://schemas.microsoft.com/office/drawing/2014/main" id="{C0D57D91-857A-414C-AB65-76359458F7A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6047" y="4522854"/>
              <a:ext cx="725914" cy="725914"/>
            </a:xfrm>
            <a:prstGeom prst="rect">
              <a:avLst/>
            </a:prstGeom>
          </p:spPr>
        </p:pic>
      </p:grpSp>
      <p:pic>
        <p:nvPicPr>
          <p:cNvPr id="2" name="Picture 1">
            <a:extLst>
              <a:ext uri="{FF2B5EF4-FFF2-40B4-BE49-F238E27FC236}">
                <a16:creationId xmlns:a16="http://schemas.microsoft.com/office/drawing/2014/main" id="{C140237F-2414-FB33-E8EB-FDCAD4E23227}"/>
              </a:ext>
            </a:extLst>
          </p:cNvPr>
          <p:cNvPicPr>
            <a:picLocks noChangeAspect="1"/>
          </p:cNvPicPr>
          <p:nvPr/>
        </p:nvPicPr>
        <p:blipFill>
          <a:blip r:embed="rId5"/>
          <a:stretch>
            <a:fillRect/>
          </a:stretch>
        </p:blipFill>
        <p:spPr>
          <a:xfrm>
            <a:off x="-4629702" y="1697354"/>
            <a:ext cx="4526280" cy="3124200"/>
          </a:xfrm>
          <a:prstGeom prst="rect">
            <a:avLst/>
          </a:prstGeom>
        </p:spPr>
      </p:pic>
      <p:pic>
        <p:nvPicPr>
          <p:cNvPr id="3" name="Picture 2">
            <a:extLst>
              <a:ext uri="{FF2B5EF4-FFF2-40B4-BE49-F238E27FC236}">
                <a16:creationId xmlns:a16="http://schemas.microsoft.com/office/drawing/2014/main" id="{967171A6-A17C-EE85-7710-A65628AD8DBB}"/>
              </a:ext>
            </a:extLst>
          </p:cNvPr>
          <p:cNvPicPr>
            <a:picLocks noChangeAspect="1"/>
          </p:cNvPicPr>
          <p:nvPr/>
        </p:nvPicPr>
        <p:blipFill>
          <a:blip r:embed="rId6"/>
          <a:stretch>
            <a:fillRect/>
          </a:stretch>
        </p:blipFill>
        <p:spPr>
          <a:xfrm>
            <a:off x="12589389" y="1845144"/>
            <a:ext cx="4526280" cy="3124200"/>
          </a:xfrm>
          <a:prstGeom prst="rect">
            <a:avLst/>
          </a:prstGeom>
        </p:spPr>
      </p:pic>
    </p:spTree>
    <p:custDataLst>
      <p:tags r:id="rId1"/>
    </p:custDataLst>
    <p:extLst>
      <p:ext uri="{BB962C8B-B14F-4D97-AF65-F5344CB8AC3E}">
        <p14:creationId xmlns:p14="http://schemas.microsoft.com/office/powerpoint/2010/main" val="60739370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left)">
                                      <p:cBhvr>
                                        <p:cTn id="11" dur="500"/>
                                        <p:tgtEl>
                                          <p:spTgt spid="5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ipe(left)">
                                      <p:cBhvr>
                                        <p:cTn id="16" dur="500"/>
                                        <p:tgtEl>
                                          <p:spTgt spid="6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wipe(left)">
                                      <p:cBhvr>
                                        <p:cTn id="21" dur="500"/>
                                        <p:tgtEl>
                                          <p:spTgt spid="6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fade">
                                      <p:cBhvr>
                                        <p:cTn id="26" dur="500"/>
                                        <p:tgtEl>
                                          <p:spTgt spid="69"/>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wipe(left)">
                                      <p:cBhvr>
                                        <p:cTn id="30" dur="500"/>
                                        <p:tgtEl>
                                          <p:spTgt spid="6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wipe(left)">
                                      <p:cBhvr>
                                        <p:cTn id="40" dur="500"/>
                                        <p:tgtEl>
                                          <p:spTgt spid="6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650"/>
                                        <p:tgtEl>
                                          <p:spTgt spid="6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66"/>
                                        </p:tgtEl>
                                        <p:attrNameLst>
                                          <p:attrName>style.visibility</p:attrName>
                                        </p:attrNameLst>
                                      </p:cBhvr>
                                      <p:to>
                                        <p:strVal val="visible"/>
                                      </p:to>
                                    </p:set>
                                    <p:animEffect transition="in" filter="wipe(left)">
                                      <p:cBhvr>
                                        <p:cTn id="50" dur="650"/>
                                        <p:tgtEl>
                                          <p:spTgt spid="6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8A2CA-CD00-CB0F-F6E5-FF37685F1ACD}"/>
              </a:ext>
            </a:extLst>
          </p:cNvPr>
          <p:cNvSpPr txBox="1">
            <a:spLocks/>
          </p:cNvSpPr>
          <p:nvPr/>
        </p:nvSpPr>
        <p:spPr bwMode="auto">
          <a:xfrm>
            <a:off x="802800" y="1059680"/>
            <a:ext cx="10585450" cy="52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sz="3600" dirty="0">
                <a:solidFill>
                  <a:srgbClr val="391C66"/>
                </a:solidFill>
                <a:latin typeface="Aptos Display" panose="020B0004020202020204" pitchFamily="34" charset="0"/>
              </a:rPr>
              <a:t>Child benefit</a:t>
            </a:r>
          </a:p>
        </p:txBody>
      </p:sp>
      <p:grpSp>
        <p:nvGrpSpPr>
          <p:cNvPr id="37" name="Group 36">
            <a:extLst>
              <a:ext uri="{FF2B5EF4-FFF2-40B4-BE49-F238E27FC236}">
                <a16:creationId xmlns:a16="http://schemas.microsoft.com/office/drawing/2014/main" id="{483B392A-EE52-37CD-9DF3-6614BC34FBD4}"/>
              </a:ext>
            </a:extLst>
          </p:cNvPr>
          <p:cNvGrpSpPr/>
          <p:nvPr/>
        </p:nvGrpSpPr>
        <p:grpSpPr>
          <a:xfrm>
            <a:off x="8575110" y="2873314"/>
            <a:ext cx="2999052" cy="1797483"/>
            <a:chOff x="6035354" y="2469238"/>
            <a:chExt cx="2999052" cy="1797483"/>
          </a:xfrm>
        </p:grpSpPr>
        <p:sp>
          <p:nvSpPr>
            <p:cNvPr id="39" name="Rectangle 38">
              <a:extLst>
                <a:ext uri="{FF2B5EF4-FFF2-40B4-BE49-F238E27FC236}">
                  <a16:creationId xmlns:a16="http://schemas.microsoft.com/office/drawing/2014/main" id="{2538E087-BF40-D66A-C7CD-31FA271D2FC5}"/>
                </a:ext>
              </a:extLst>
            </p:cNvPr>
            <p:cNvSpPr/>
            <p:nvPr/>
          </p:nvSpPr>
          <p:spPr>
            <a:xfrm>
              <a:off x="6123464" y="3031424"/>
              <a:ext cx="2910942" cy="11961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hangingPunct="1">
                <a:defRPr/>
              </a:pPr>
              <a:endParaRPr lang="en-GB" sz="1000">
                <a:solidFill>
                  <a:prstClr val="white"/>
                </a:solidFill>
                <a:latin typeface="Arial"/>
              </a:endParaRPr>
            </a:p>
          </p:txBody>
        </p:sp>
        <p:grpSp>
          <p:nvGrpSpPr>
            <p:cNvPr id="45" name="Group 44">
              <a:extLst>
                <a:ext uri="{FF2B5EF4-FFF2-40B4-BE49-F238E27FC236}">
                  <a16:creationId xmlns:a16="http://schemas.microsoft.com/office/drawing/2014/main" id="{10DE29A1-7915-ED61-3AFB-033CACDDAD13}"/>
                </a:ext>
              </a:extLst>
            </p:cNvPr>
            <p:cNvGrpSpPr/>
            <p:nvPr/>
          </p:nvGrpSpPr>
          <p:grpSpPr>
            <a:xfrm>
              <a:off x="6035354" y="2469238"/>
              <a:ext cx="2999052" cy="1797483"/>
              <a:chOff x="6035354" y="3282022"/>
              <a:chExt cx="2999052" cy="1797483"/>
            </a:xfrm>
          </p:grpSpPr>
          <p:sp>
            <p:nvSpPr>
              <p:cNvPr id="46" name="Rectangle 45">
                <a:extLst>
                  <a:ext uri="{FF2B5EF4-FFF2-40B4-BE49-F238E27FC236}">
                    <a16:creationId xmlns:a16="http://schemas.microsoft.com/office/drawing/2014/main" id="{1976C986-1379-50BF-1403-B34C33828FE7}"/>
                  </a:ext>
                </a:extLst>
              </p:cNvPr>
              <p:cNvSpPr/>
              <p:nvPr/>
            </p:nvSpPr>
            <p:spPr>
              <a:xfrm>
                <a:off x="6035354" y="4124031"/>
                <a:ext cx="2949342" cy="584775"/>
              </a:xfrm>
              <a:prstGeom prst="rect">
                <a:avLst/>
              </a:prstGeom>
            </p:spPr>
            <p:txBody>
              <a:bodyPr wrap="square">
                <a:spAutoFit/>
              </a:bodyPr>
              <a:lstStyle/>
              <a:p>
                <a:pPr algn="ctr" defTabSz="914400" eaLnBrk="1" hangingPunct="1">
                  <a:defRPr/>
                </a:pPr>
                <a:r>
                  <a:rPr lang="en-US" sz="1600" dirty="0">
                    <a:latin typeface="Aptos" panose="020B0004020202020204" pitchFamily="34" charset="0"/>
                  </a:rPr>
                  <a:t>You can still opt to receive entitlements but not payments </a:t>
                </a:r>
                <a:endParaRPr lang="en-GB" sz="1600" dirty="0">
                  <a:latin typeface="Aptos" panose="020B0004020202020204" pitchFamily="34" charset="0"/>
                </a:endParaRPr>
              </a:p>
            </p:txBody>
          </p:sp>
          <p:grpSp>
            <p:nvGrpSpPr>
              <p:cNvPr id="47" name="Group 46">
                <a:extLst>
                  <a:ext uri="{FF2B5EF4-FFF2-40B4-BE49-F238E27FC236}">
                    <a16:creationId xmlns:a16="http://schemas.microsoft.com/office/drawing/2014/main" id="{6B686985-FF24-3816-8ABA-F9DC91FDBD39}"/>
                  </a:ext>
                </a:extLst>
              </p:cNvPr>
              <p:cNvGrpSpPr/>
              <p:nvPr/>
            </p:nvGrpSpPr>
            <p:grpSpPr>
              <a:xfrm>
                <a:off x="6108316" y="3282022"/>
                <a:ext cx="2926090" cy="1797483"/>
                <a:chOff x="6748195" y="3600328"/>
                <a:chExt cx="2926090" cy="1797483"/>
              </a:xfrm>
            </p:grpSpPr>
            <p:sp>
              <p:nvSpPr>
                <p:cNvPr id="48" name="Round Same Side Corner Rectangle 3">
                  <a:extLst>
                    <a:ext uri="{FF2B5EF4-FFF2-40B4-BE49-F238E27FC236}">
                      <a16:creationId xmlns:a16="http://schemas.microsoft.com/office/drawing/2014/main" id="{929F4F24-398F-99C5-AC35-C72A573F5FA0}"/>
                    </a:ext>
                  </a:extLst>
                </p:cNvPr>
                <p:cNvSpPr/>
                <p:nvPr/>
              </p:nvSpPr>
              <p:spPr>
                <a:xfrm>
                  <a:off x="6748195" y="3600328"/>
                  <a:ext cx="845851" cy="558601"/>
                </a:xfrm>
                <a:custGeom>
                  <a:avLst/>
                  <a:gdLst/>
                  <a:ahLst/>
                  <a:cxnLst/>
                  <a:rect l="l" t="t" r="r" b="b"/>
                  <a:pathLst>
                    <a:path w="763257" h="504056">
                      <a:moveTo>
                        <a:pt x="72105" y="0"/>
                      </a:moveTo>
                      <a:lnTo>
                        <a:pt x="763257" y="0"/>
                      </a:lnTo>
                      <a:lnTo>
                        <a:pt x="625913" y="504056"/>
                      </a:lnTo>
                      <a:lnTo>
                        <a:pt x="0" y="504056"/>
                      </a:lnTo>
                      <a:lnTo>
                        <a:pt x="0" y="72105"/>
                      </a:lnTo>
                      <a:cubicBezTo>
                        <a:pt x="0" y="32283"/>
                        <a:pt x="32283" y="0"/>
                        <a:pt x="72105" y="0"/>
                      </a:cubicBezTo>
                      <a:close/>
                    </a:path>
                  </a:pathLst>
                </a:custGeom>
                <a:solidFill>
                  <a:srgbClr val="F24979"/>
                </a:solidFill>
                <a:ln w="254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hangingPunct="1">
                    <a:defRPr/>
                  </a:pPr>
                  <a:endParaRPr lang="en-GB" sz="1000">
                    <a:solidFill>
                      <a:prstClr val="white"/>
                    </a:solidFill>
                    <a:latin typeface="Arial"/>
                  </a:endParaRPr>
                </a:p>
              </p:txBody>
            </p:sp>
            <p:sp>
              <p:nvSpPr>
                <p:cNvPr id="49" name="Round Same Side Corner Rectangle 7">
                  <a:extLst>
                    <a:ext uri="{FF2B5EF4-FFF2-40B4-BE49-F238E27FC236}">
                      <a16:creationId xmlns:a16="http://schemas.microsoft.com/office/drawing/2014/main" id="{6D3FE55B-9175-C577-9E12-0B1E0F68D2F6}"/>
                    </a:ext>
                  </a:extLst>
                </p:cNvPr>
                <p:cNvSpPr/>
                <p:nvPr/>
              </p:nvSpPr>
              <p:spPr>
                <a:xfrm>
                  <a:off x="7440008" y="3600328"/>
                  <a:ext cx="2207888" cy="558601"/>
                </a:xfrm>
                <a:custGeom>
                  <a:avLst/>
                  <a:gdLst/>
                  <a:ahLst/>
                  <a:cxnLst/>
                  <a:rect l="l" t="t" r="r" b="b"/>
                  <a:pathLst>
                    <a:path w="1992297" h="504056">
                      <a:moveTo>
                        <a:pt x="137343" y="0"/>
                      </a:moveTo>
                      <a:lnTo>
                        <a:pt x="1920192" y="0"/>
                      </a:lnTo>
                      <a:cubicBezTo>
                        <a:pt x="1960014" y="0"/>
                        <a:pt x="1992297" y="32283"/>
                        <a:pt x="1992297" y="72105"/>
                      </a:cubicBezTo>
                      <a:lnTo>
                        <a:pt x="1992297" y="504056"/>
                      </a:lnTo>
                      <a:lnTo>
                        <a:pt x="0" y="504056"/>
                      </a:lnTo>
                      <a:close/>
                    </a:path>
                  </a:pathLst>
                </a:custGeom>
                <a:solidFill>
                  <a:srgbClr val="F24979"/>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hangingPunct="1">
                    <a:defRPr/>
                  </a:pPr>
                  <a:endParaRPr lang="en-GB" sz="1000">
                    <a:solidFill>
                      <a:prstClr val="white"/>
                    </a:solidFill>
                    <a:latin typeface="Arial"/>
                  </a:endParaRPr>
                </a:p>
              </p:txBody>
            </p:sp>
            <p:sp>
              <p:nvSpPr>
                <p:cNvPr id="50" name="Rounded Rectangle 70">
                  <a:extLst>
                    <a:ext uri="{FF2B5EF4-FFF2-40B4-BE49-F238E27FC236}">
                      <a16:creationId xmlns:a16="http://schemas.microsoft.com/office/drawing/2014/main" id="{C74F4A73-F083-D17D-EE78-FD17612BD5F4}"/>
                    </a:ext>
                  </a:extLst>
                </p:cNvPr>
                <p:cNvSpPr/>
                <p:nvPr/>
              </p:nvSpPr>
              <p:spPr>
                <a:xfrm>
                  <a:off x="6748195" y="5307720"/>
                  <a:ext cx="2926090" cy="90091"/>
                </a:xfrm>
                <a:prstGeom prst="roundRect">
                  <a:avLst>
                    <a:gd name="adj" fmla="val 50000"/>
                  </a:avLst>
                </a:prstGeom>
                <a:solidFill>
                  <a:srgbClr val="F2497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hangingPunct="1">
                    <a:defRPr/>
                  </a:pPr>
                  <a:endParaRPr lang="en-GB" sz="1000">
                    <a:solidFill>
                      <a:prstClr val="white"/>
                    </a:solidFill>
                    <a:latin typeface="Arial"/>
                  </a:endParaRPr>
                </a:p>
              </p:txBody>
            </p:sp>
            <p:pic>
              <p:nvPicPr>
                <p:cNvPr id="51" name="Picture 4">
                  <a:extLst>
                    <a:ext uri="{FF2B5EF4-FFF2-40B4-BE49-F238E27FC236}">
                      <a16:creationId xmlns:a16="http://schemas.microsoft.com/office/drawing/2014/main" id="{40A8692E-549B-2426-EC20-96F62E3A81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7922" y="3675632"/>
                  <a:ext cx="380786" cy="406232"/>
                </a:xfrm>
                <a:prstGeom prst="rect">
                  <a:avLst/>
                </a:prstGeom>
                <a:noFill/>
                <a:ln>
                  <a:noFill/>
                </a:ln>
                <a:effectLst/>
                <a:extLst>
                  <a:ext uri="{909E8E84-426E-40DD-AFC4-6F175D3DCCD1}">
                    <a14:hiddenFill xmlns:a14="http://schemas.microsoft.com/office/drawing/2010/main">
                      <a:solidFill>
                        <a:srgbClr val="EF882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Rectangle 51">
                  <a:extLst>
                    <a:ext uri="{FF2B5EF4-FFF2-40B4-BE49-F238E27FC236}">
                      <a16:creationId xmlns:a16="http://schemas.microsoft.com/office/drawing/2014/main" id="{C2396C53-346D-39F5-1C7B-CD11C0DCD926}"/>
                    </a:ext>
                  </a:extLst>
                </p:cNvPr>
                <p:cNvSpPr/>
                <p:nvPr/>
              </p:nvSpPr>
              <p:spPr>
                <a:xfrm>
                  <a:off x="7574141" y="3689892"/>
                  <a:ext cx="2059241" cy="338554"/>
                </a:xfrm>
                <a:prstGeom prst="rect">
                  <a:avLst/>
                </a:prstGeom>
              </p:spPr>
              <p:txBody>
                <a:bodyPr wrap="square">
                  <a:spAutoFit/>
                </a:bodyPr>
                <a:lstStyle/>
                <a:p>
                  <a:pPr defTabSz="914400" eaLnBrk="1" hangingPunct="1">
                    <a:defRPr/>
                  </a:pPr>
                  <a:r>
                    <a:rPr lang="en-US" sz="1600" b="1">
                      <a:solidFill>
                        <a:prstClr val="white"/>
                      </a:solidFill>
                      <a:latin typeface="Aptos" panose="020B0004020202020204" pitchFamily="34" charset="0"/>
                      <a:ea typeface="ヒラギノ角ゴ Pro W3" charset="-128"/>
                      <a:cs typeface="Arial" pitchFamily="34" charset="0"/>
                    </a:rPr>
                    <a:t>Still Claim</a:t>
                  </a:r>
                  <a:endParaRPr lang="en-GB" sz="1600" b="1">
                    <a:solidFill>
                      <a:prstClr val="white"/>
                    </a:solidFill>
                    <a:latin typeface="Aptos" panose="020B0004020202020204" pitchFamily="34" charset="0"/>
                    <a:ea typeface="+mn-ea"/>
                    <a:cs typeface="+mn-cs"/>
                  </a:endParaRPr>
                </a:p>
              </p:txBody>
            </p:sp>
          </p:grpSp>
        </p:grpSp>
      </p:grpSp>
      <p:grpSp>
        <p:nvGrpSpPr>
          <p:cNvPr id="53" name="Group 52">
            <a:extLst>
              <a:ext uri="{FF2B5EF4-FFF2-40B4-BE49-F238E27FC236}">
                <a16:creationId xmlns:a16="http://schemas.microsoft.com/office/drawing/2014/main" id="{37B4A272-5FB0-B872-D37E-D9C312F9D728}"/>
              </a:ext>
            </a:extLst>
          </p:cNvPr>
          <p:cNvGrpSpPr/>
          <p:nvPr/>
        </p:nvGrpSpPr>
        <p:grpSpPr>
          <a:xfrm>
            <a:off x="4706240" y="2873313"/>
            <a:ext cx="2990244" cy="1906046"/>
            <a:chOff x="3097716" y="2469238"/>
            <a:chExt cx="2990244" cy="1906046"/>
          </a:xfrm>
        </p:grpSpPr>
        <p:sp>
          <p:nvSpPr>
            <p:cNvPr id="54" name="Rectangle 53">
              <a:extLst>
                <a:ext uri="{FF2B5EF4-FFF2-40B4-BE49-F238E27FC236}">
                  <a16:creationId xmlns:a16="http://schemas.microsoft.com/office/drawing/2014/main" id="{D01B0D8E-BA1B-E8B2-F782-75849F4EEE24}"/>
                </a:ext>
              </a:extLst>
            </p:cNvPr>
            <p:cNvSpPr/>
            <p:nvPr/>
          </p:nvSpPr>
          <p:spPr>
            <a:xfrm>
              <a:off x="3097716" y="2980488"/>
              <a:ext cx="2910942" cy="11961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hangingPunct="1">
                <a:defRPr/>
              </a:pPr>
              <a:endParaRPr lang="en-GB" sz="1000">
                <a:solidFill>
                  <a:prstClr val="white"/>
                </a:solidFill>
                <a:latin typeface="Arial"/>
              </a:endParaRPr>
            </a:p>
          </p:txBody>
        </p:sp>
        <p:grpSp>
          <p:nvGrpSpPr>
            <p:cNvPr id="55" name="Group 54">
              <a:extLst>
                <a:ext uri="{FF2B5EF4-FFF2-40B4-BE49-F238E27FC236}">
                  <a16:creationId xmlns:a16="http://schemas.microsoft.com/office/drawing/2014/main" id="{70A80F21-CF45-25C3-2D1C-C4DA00A93ADE}"/>
                </a:ext>
              </a:extLst>
            </p:cNvPr>
            <p:cNvGrpSpPr/>
            <p:nvPr/>
          </p:nvGrpSpPr>
          <p:grpSpPr>
            <a:xfrm>
              <a:off x="3108955" y="2469238"/>
              <a:ext cx="2979005" cy="1906046"/>
              <a:chOff x="3108955" y="2469238"/>
              <a:chExt cx="2979005" cy="1906046"/>
            </a:xfrm>
          </p:grpSpPr>
          <p:sp>
            <p:nvSpPr>
              <p:cNvPr id="56" name="Rectangle 55">
                <a:extLst>
                  <a:ext uri="{FF2B5EF4-FFF2-40B4-BE49-F238E27FC236}">
                    <a16:creationId xmlns:a16="http://schemas.microsoft.com/office/drawing/2014/main" id="{416D246F-4396-D3C1-FBC8-0C63A8F9F5A6}"/>
                  </a:ext>
                </a:extLst>
              </p:cNvPr>
              <p:cNvSpPr/>
              <p:nvPr/>
            </p:nvSpPr>
            <p:spPr>
              <a:xfrm>
                <a:off x="3108955" y="3311247"/>
                <a:ext cx="2899702" cy="584775"/>
              </a:xfrm>
              <a:prstGeom prst="rect">
                <a:avLst/>
              </a:prstGeom>
            </p:spPr>
            <p:txBody>
              <a:bodyPr wrap="square">
                <a:spAutoFit/>
              </a:bodyPr>
              <a:lstStyle/>
              <a:p>
                <a:pPr algn="ctr" defTabSz="914400" eaLnBrk="1" hangingPunct="1">
                  <a:defRPr/>
                </a:pPr>
                <a:r>
                  <a:rPr lang="en-US" sz="1600" dirty="0">
                    <a:latin typeface="Aptos" panose="020B0004020202020204" pitchFamily="34" charset="0"/>
                  </a:rPr>
                  <a:t>You will repay all your child benefit as income tax</a:t>
                </a:r>
                <a:endParaRPr lang="en-GB" sz="1600" dirty="0">
                  <a:latin typeface="Aptos" panose="020B0004020202020204" pitchFamily="34" charset="0"/>
                </a:endParaRPr>
              </a:p>
            </p:txBody>
          </p:sp>
          <p:sp>
            <p:nvSpPr>
              <p:cNvPr id="57" name="Round Same Side Corner Rectangle 3">
                <a:extLst>
                  <a:ext uri="{FF2B5EF4-FFF2-40B4-BE49-F238E27FC236}">
                    <a16:creationId xmlns:a16="http://schemas.microsoft.com/office/drawing/2014/main" id="{D93A1CAE-52FA-0392-0A27-47699778DA2D}"/>
                  </a:ext>
                </a:extLst>
              </p:cNvPr>
              <p:cNvSpPr/>
              <p:nvPr/>
            </p:nvSpPr>
            <p:spPr>
              <a:xfrm>
                <a:off x="3108955" y="2469238"/>
                <a:ext cx="845851" cy="558601"/>
              </a:xfrm>
              <a:custGeom>
                <a:avLst/>
                <a:gdLst/>
                <a:ahLst/>
                <a:cxnLst/>
                <a:rect l="l" t="t" r="r" b="b"/>
                <a:pathLst>
                  <a:path w="763257" h="504056">
                    <a:moveTo>
                      <a:pt x="72105" y="0"/>
                    </a:moveTo>
                    <a:lnTo>
                      <a:pt x="763257" y="0"/>
                    </a:lnTo>
                    <a:lnTo>
                      <a:pt x="625913" y="504056"/>
                    </a:lnTo>
                    <a:lnTo>
                      <a:pt x="0" y="504056"/>
                    </a:lnTo>
                    <a:lnTo>
                      <a:pt x="0" y="72105"/>
                    </a:lnTo>
                    <a:cubicBezTo>
                      <a:pt x="0" y="32283"/>
                      <a:pt x="32283" y="0"/>
                      <a:pt x="72105" y="0"/>
                    </a:cubicBezTo>
                    <a:close/>
                  </a:path>
                </a:pathLst>
              </a:custGeom>
              <a:solidFill>
                <a:srgbClr val="EF882B"/>
              </a:solidFill>
              <a:ln w="254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hangingPunct="1">
                  <a:defRPr/>
                </a:pPr>
                <a:endParaRPr lang="en-GB" sz="1000">
                  <a:solidFill>
                    <a:prstClr val="white"/>
                  </a:solidFill>
                  <a:latin typeface="Arial"/>
                </a:endParaRPr>
              </a:p>
            </p:txBody>
          </p:sp>
          <p:sp>
            <p:nvSpPr>
              <p:cNvPr id="58" name="Round Same Side Corner Rectangle 7">
                <a:extLst>
                  <a:ext uri="{FF2B5EF4-FFF2-40B4-BE49-F238E27FC236}">
                    <a16:creationId xmlns:a16="http://schemas.microsoft.com/office/drawing/2014/main" id="{0012E904-C96A-22BA-8B30-05DAE4A474A9}"/>
                  </a:ext>
                </a:extLst>
              </p:cNvPr>
              <p:cNvSpPr/>
              <p:nvPr/>
            </p:nvSpPr>
            <p:spPr>
              <a:xfrm>
                <a:off x="3800769" y="2469238"/>
                <a:ext cx="2207888" cy="558601"/>
              </a:xfrm>
              <a:custGeom>
                <a:avLst/>
                <a:gdLst/>
                <a:ahLst/>
                <a:cxnLst/>
                <a:rect l="l" t="t" r="r" b="b"/>
                <a:pathLst>
                  <a:path w="1992297" h="504056">
                    <a:moveTo>
                      <a:pt x="137343" y="0"/>
                    </a:moveTo>
                    <a:lnTo>
                      <a:pt x="1920192" y="0"/>
                    </a:lnTo>
                    <a:cubicBezTo>
                      <a:pt x="1960014" y="0"/>
                      <a:pt x="1992297" y="32283"/>
                      <a:pt x="1992297" y="72105"/>
                    </a:cubicBezTo>
                    <a:lnTo>
                      <a:pt x="1992297" y="504056"/>
                    </a:lnTo>
                    <a:lnTo>
                      <a:pt x="0" y="504056"/>
                    </a:lnTo>
                    <a:close/>
                  </a:path>
                </a:pathLst>
              </a:custGeom>
              <a:solidFill>
                <a:srgbClr val="EF882B"/>
              </a:solidFill>
              <a:ln w="254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hangingPunct="1">
                  <a:defRPr/>
                </a:pPr>
                <a:endParaRPr lang="en-GB" sz="1000">
                  <a:solidFill>
                    <a:prstClr val="white"/>
                  </a:solidFill>
                  <a:latin typeface="Arial"/>
                </a:endParaRPr>
              </a:p>
            </p:txBody>
          </p:sp>
          <p:pic>
            <p:nvPicPr>
              <p:cNvPr id="59" name="Picture 3">
                <a:extLst>
                  <a:ext uri="{FF2B5EF4-FFF2-40B4-BE49-F238E27FC236}">
                    <a16:creationId xmlns:a16="http://schemas.microsoft.com/office/drawing/2014/main" id="{25F14CE3-EC36-D0E1-E802-493E051E8B1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8274" y="2558802"/>
                <a:ext cx="381933" cy="379475"/>
              </a:xfrm>
              <a:prstGeom prst="rect">
                <a:avLst/>
              </a:prstGeom>
              <a:noFill/>
              <a:ln>
                <a:noFill/>
              </a:ln>
              <a:effectLst/>
              <a:extLst>
                <a:ext uri="{909E8E84-426E-40DD-AFC4-6F175D3DCCD1}">
                  <a14:hiddenFill xmlns:a14="http://schemas.microsoft.com/office/drawing/2010/main">
                    <a:solidFill>
                      <a:srgbClr val="EF882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Rectangle 59">
                <a:extLst>
                  <a:ext uri="{FF2B5EF4-FFF2-40B4-BE49-F238E27FC236}">
                    <a16:creationId xmlns:a16="http://schemas.microsoft.com/office/drawing/2014/main" id="{24B4CF6E-7575-10F6-5980-AF942918EF01}"/>
                  </a:ext>
                </a:extLst>
              </p:cNvPr>
              <p:cNvSpPr/>
              <p:nvPr/>
            </p:nvSpPr>
            <p:spPr>
              <a:xfrm>
                <a:off x="3954685" y="2574816"/>
                <a:ext cx="1918154" cy="338554"/>
              </a:xfrm>
              <a:prstGeom prst="rect">
                <a:avLst/>
              </a:prstGeom>
            </p:spPr>
            <p:txBody>
              <a:bodyPr wrap="none">
                <a:spAutoFit/>
              </a:bodyPr>
              <a:lstStyle/>
              <a:p>
                <a:pPr defTabSz="914400" eaLnBrk="1" hangingPunct="1">
                  <a:defRPr/>
                </a:pPr>
                <a:r>
                  <a:rPr lang="en-US" sz="1600" b="1" dirty="0">
                    <a:solidFill>
                      <a:prstClr val="white"/>
                    </a:solidFill>
                    <a:latin typeface="Aptos" panose="020B0004020202020204" pitchFamily="34" charset="0"/>
                    <a:ea typeface="ヒラギノ角ゴ Pro W3" charset="-128"/>
                    <a:cs typeface="Arial" pitchFamily="34" charset="0"/>
                  </a:rPr>
                  <a:t>Earn over £80,000?</a:t>
                </a:r>
                <a:endParaRPr lang="en-GB" sz="1600" b="1" dirty="0">
                  <a:solidFill>
                    <a:prstClr val="white"/>
                  </a:solidFill>
                  <a:latin typeface="Aptos" panose="020B0004020202020204" pitchFamily="34" charset="0"/>
                  <a:ea typeface="+mn-ea"/>
                  <a:cs typeface="+mn-cs"/>
                </a:endParaRPr>
              </a:p>
            </p:txBody>
          </p:sp>
          <p:sp>
            <p:nvSpPr>
              <p:cNvPr id="61" name="Isosceles Triangle 97">
                <a:extLst>
                  <a:ext uri="{FF2B5EF4-FFF2-40B4-BE49-F238E27FC236}">
                    <a16:creationId xmlns:a16="http://schemas.microsoft.com/office/drawing/2014/main" id="{4DE74BBA-C9E5-EA9D-5128-51C61EC9CF2F}"/>
                  </a:ext>
                </a:extLst>
              </p:cNvPr>
              <p:cNvSpPr/>
              <p:nvPr/>
            </p:nvSpPr>
            <p:spPr>
              <a:xfrm rot="5400000">
                <a:off x="4448433" y="2735757"/>
                <a:ext cx="300049" cy="2979005"/>
              </a:xfrm>
              <a:custGeom>
                <a:avLst/>
                <a:gdLst/>
                <a:ahLst/>
                <a:cxnLst/>
                <a:rect l="l" t="t" r="r" b="b"/>
                <a:pathLst>
                  <a:path w="300049" h="2979005">
                    <a:moveTo>
                      <a:pt x="146440" y="2979005"/>
                    </a:moveTo>
                    <a:cubicBezTo>
                      <a:pt x="146440" y="2979005"/>
                      <a:pt x="146441" y="2979005"/>
                      <a:pt x="146441" y="2979005"/>
                    </a:cubicBezTo>
                    <a:lnTo>
                      <a:pt x="146441" y="2979005"/>
                    </a:lnTo>
                    <a:close/>
                    <a:moveTo>
                      <a:pt x="0" y="217715"/>
                    </a:moveTo>
                    <a:lnTo>
                      <a:pt x="150025" y="0"/>
                    </a:lnTo>
                    <a:lnTo>
                      <a:pt x="300049" y="217715"/>
                    </a:lnTo>
                    <a:lnTo>
                      <a:pt x="191487" y="217715"/>
                    </a:lnTo>
                    <a:lnTo>
                      <a:pt x="191486" y="2933959"/>
                    </a:lnTo>
                    <a:cubicBezTo>
                      <a:pt x="191486" y="2958837"/>
                      <a:pt x="171319" y="2979005"/>
                      <a:pt x="146441" y="2979005"/>
                    </a:cubicBezTo>
                    <a:cubicBezTo>
                      <a:pt x="121563" y="2979005"/>
                      <a:pt x="101395" y="2958837"/>
                      <a:pt x="101395" y="2933959"/>
                    </a:cubicBezTo>
                    <a:lnTo>
                      <a:pt x="101395" y="217715"/>
                    </a:lnTo>
                    <a:close/>
                  </a:path>
                </a:pathLst>
              </a:custGeom>
              <a:solidFill>
                <a:srgbClr val="EF882B"/>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hangingPunct="1">
                  <a:defRPr/>
                </a:pPr>
                <a:endParaRPr lang="en-GB" sz="1000">
                  <a:solidFill>
                    <a:prstClr val="white"/>
                  </a:solidFill>
                  <a:latin typeface="Arial"/>
                </a:endParaRPr>
              </a:p>
            </p:txBody>
          </p:sp>
        </p:grpSp>
      </p:grpSp>
      <p:grpSp>
        <p:nvGrpSpPr>
          <p:cNvPr id="62" name="Group 61">
            <a:extLst>
              <a:ext uri="{FF2B5EF4-FFF2-40B4-BE49-F238E27FC236}">
                <a16:creationId xmlns:a16="http://schemas.microsoft.com/office/drawing/2014/main" id="{211CDD84-44CE-3694-DC57-723713E9BFC6}"/>
              </a:ext>
            </a:extLst>
          </p:cNvPr>
          <p:cNvGrpSpPr/>
          <p:nvPr/>
        </p:nvGrpSpPr>
        <p:grpSpPr>
          <a:xfrm>
            <a:off x="845480" y="2873314"/>
            <a:ext cx="2988121" cy="1902461"/>
            <a:chOff x="109594" y="2469238"/>
            <a:chExt cx="2988121" cy="1902461"/>
          </a:xfrm>
        </p:grpSpPr>
        <p:sp>
          <p:nvSpPr>
            <p:cNvPr id="63" name="Rectangle 62">
              <a:extLst>
                <a:ext uri="{FF2B5EF4-FFF2-40B4-BE49-F238E27FC236}">
                  <a16:creationId xmlns:a16="http://schemas.microsoft.com/office/drawing/2014/main" id="{15FA97F9-E1AE-9DBB-53E8-E4A8C59C74D0}"/>
                </a:ext>
              </a:extLst>
            </p:cNvPr>
            <p:cNvSpPr/>
            <p:nvPr/>
          </p:nvSpPr>
          <p:spPr>
            <a:xfrm>
              <a:off x="148183" y="3025533"/>
              <a:ext cx="2910942" cy="11961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hangingPunct="1">
                <a:defRPr/>
              </a:pPr>
              <a:endParaRPr lang="en-GB" sz="1000">
                <a:solidFill>
                  <a:prstClr val="white"/>
                </a:solidFill>
                <a:latin typeface="Arial"/>
              </a:endParaRPr>
            </a:p>
          </p:txBody>
        </p:sp>
        <p:grpSp>
          <p:nvGrpSpPr>
            <p:cNvPr id="64" name="Group 63">
              <a:extLst>
                <a:ext uri="{FF2B5EF4-FFF2-40B4-BE49-F238E27FC236}">
                  <a16:creationId xmlns:a16="http://schemas.microsoft.com/office/drawing/2014/main" id="{358F3563-72B1-C052-2394-BBC8015942CC}"/>
                </a:ext>
              </a:extLst>
            </p:cNvPr>
            <p:cNvGrpSpPr/>
            <p:nvPr/>
          </p:nvGrpSpPr>
          <p:grpSpPr>
            <a:xfrm>
              <a:off x="109594" y="2469238"/>
              <a:ext cx="2988121" cy="1902461"/>
              <a:chOff x="109594" y="2469238"/>
              <a:chExt cx="2988121" cy="1902461"/>
            </a:xfrm>
          </p:grpSpPr>
          <p:sp>
            <p:nvSpPr>
              <p:cNvPr id="65" name="Rectangle 64">
                <a:extLst>
                  <a:ext uri="{FF2B5EF4-FFF2-40B4-BE49-F238E27FC236}">
                    <a16:creationId xmlns:a16="http://schemas.microsoft.com/office/drawing/2014/main" id="{2BDC63DD-3659-A2D2-10F2-4DE40DAE54B9}"/>
                  </a:ext>
                </a:extLst>
              </p:cNvPr>
              <p:cNvSpPr/>
              <p:nvPr/>
            </p:nvSpPr>
            <p:spPr>
              <a:xfrm>
                <a:off x="157258" y="3203897"/>
                <a:ext cx="2737558" cy="830997"/>
              </a:xfrm>
              <a:prstGeom prst="rect">
                <a:avLst/>
              </a:prstGeom>
            </p:spPr>
            <p:txBody>
              <a:bodyPr wrap="square">
                <a:spAutoFit/>
              </a:bodyPr>
              <a:lstStyle/>
              <a:p>
                <a:pPr algn="ctr" defTabSz="914400" eaLnBrk="1" hangingPunct="1">
                  <a:defRPr/>
                </a:pPr>
                <a:r>
                  <a:rPr lang="en-US" sz="1600" dirty="0">
                    <a:latin typeface="Aptos" panose="020B0004020202020204" pitchFamily="34" charset="0"/>
                  </a:rPr>
                  <a:t>Repay 1% of child benefit for every £200 you or your partner earns over £60,000</a:t>
                </a:r>
                <a:endParaRPr lang="en-GB" sz="1600" dirty="0">
                  <a:latin typeface="Aptos" panose="020B0004020202020204" pitchFamily="34" charset="0"/>
                </a:endParaRPr>
              </a:p>
            </p:txBody>
          </p:sp>
          <p:sp>
            <p:nvSpPr>
              <p:cNvPr id="66" name="Round Same Side Corner Rectangle 3">
                <a:extLst>
                  <a:ext uri="{FF2B5EF4-FFF2-40B4-BE49-F238E27FC236}">
                    <a16:creationId xmlns:a16="http://schemas.microsoft.com/office/drawing/2014/main" id="{6E2C6942-61F9-B476-56E2-DB73C331360C}"/>
                  </a:ext>
                </a:extLst>
              </p:cNvPr>
              <p:cNvSpPr/>
              <p:nvPr/>
            </p:nvSpPr>
            <p:spPr>
              <a:xfrm>
                <a:off x="109594" y="2472823"/>
                <a:ext cx="845851" cy="558601"/>
              </a:xfrm>
              <a:custGeom>
                <a:avLst/>
                <a:gdLst/>
                <a:ahLst/>
                <a:cxnLst/>
                <a:rect l="l" t="t" r="r" b="b"/>
                <a:pathLst>
                  <a:path w="763257" h="504056">
                    <a:moveTo>
                      <a:pt x="72105" y="0"/>
                    </a:moveTo>
                    <a:lnTo>
                      <a:pt x="763257" y="0"/>
                    </a:lnTo>
                    <a:lnTo>
                      <a:pt x="625913" y="504056"/>
                    </a:lnTo>
                    <a:lnTo>
                      <a:pt x="0" y="504056"/>
                    </a:lnTo>
                    <a:lnTo>
                      <a:pt x="0" y="72105"/>
                    </a:lnTo>
                    <a:cubicBezTo>
                      <a:pt x="0" y="32283"/>
                      <a:pt x="32283" y="0"/>
                      <a:pt x="72105" y="0"/>
                    </a:cubicBezTo>
                    <a:close/>
                  </a:path>
                </a:pathLst>
              </a:custGeom>
              <a:solidFill>
                <a:srgbClr val="5DD6F9"/>
              </a:solidFill>
              <a:ln w="254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hangingPunct="1">
                  <a:defRPr/>
                </a:pPr>
                <a:endParaRPr lang="en-GB" sz="1000">
                  <a:solidFill>
                    <a:prstClr val="white"/>
                  </a:solidFill>
                  <a:latin typeface="Arial"/>
                </a:endParaRPr>
              </a:p>
            </p:txBody>
          </p:sp>
          <p:sp>
            <p:nvSpPr>
              <p:cNvPr id="67" name="Round Same Side Corner Rectangle 7">
                <a:extLst>
                  <a:ext uri="{FF2B5EF4-FFF2-40B4-BE49-F238E27FC236}">
                    <a16:creationId xmlns:a16="http://schemas.microsoft.com/office/drawing/2014/main" id="{9B2AF155-E77F-8642-1A39-E0D3063B079C}"/>
                  </a:ext>
                </a:extLst>
              </p:cNvPr>
              <p:cNvSpPr/>
              <p:nvPr/>
            </p:nvSpPr>
            <p:spPr>
              <a:xfrm>
                <a:off x="801408" y="2472823"/>
                <a:ext cx="2207888" cy="558601"/>
              </a:xfrm>
              <a:custGeom>
                <a:avLst/>
                <a:gdLst/>
                <a:ahLst/>
                <a:cxnLst/>
                <a:rect l="l" t="t" r="r" b="b"/>
                <a:pathLst>
                  <a:path w="1992297" h="504056">
                    <a:moveTo>
                      <a:pt x="137343" y="0"/>
                    </a:moveTo>
                    <a:lnTo>
                      <a:pt x="1920192" y="0"/>
                    </a:lnTo>
                    <a:cubicBezTo>
                      <a:pt x="1960014" y="0"/>
                      <a:pt x="1992297" y="32283"/>
                      <a:pt x="1992297" y="72105"/>
                    </a:cubicBezTo>
                    <a:lnTo>
                      <a:pt x="1992297" y="504056"/>
                    </a:lnTo>
                    <a:lnTo>
                      <a:pt x="0" y="504056"/>
                    </a:lnTo>
                    <a:close/>
                  </a:path>
                </a:pathLst>
              </a:custGeom>
              <a:solidFill>
                <a:srgbClr val="5DD6F9"/>
              </a:solidFill>
              <a:ln w="254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hangingPunct="1">
                  <a:defRPr/>
                </a:pPr>
                <a:endParaRPr lang="en-GB" sz="1000">
                  <a:solidFill>
                    <a:prstClr val="white"/>
                  </a:solidFill>
                  <a:latin typeface="Arial"/>
                </a:endParaRPr>
              </a:p>
            </p:txBody>
          </p:sp>
          <p:pic>
            <p:nvPicPr>
              <p:cNvPr id="68" name="Picture 2">
                <a:extLst>
                  <a:ext uri="{FF2B5EF4-FFF2-40B4-BE49-F238E27FC236}">
                    <a16:creationId xmlns:a16="http://schemas.microsoft.com/office/drawing/2014/main" id="{4C213683-403D-9AFC-32A6-B8D601B619D2}"/>
                  </a:ext>
                </a:extLst>
              </p:cNvPr>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2470" y="2469238"/>
                <a:ext cx="408816" cy="607993"/>
              </a:xfrm>
              <a:prstGeom prst="rect">
                <a:avLst/>
              </a:prstGeom>
              <a:noFill/>
              <a:ln>
                <a:noFill/>
              </a:ln>
              <a:effectLst/>
              <a:extLst>
                <a:ext uri="{909E8E84-426E-40DD-AFC4-6F175D3DCCD1}">
                  <a14:hiddenFill xmlns:a14="http://schemas.microsoft.com/office/drawing/2010/main">
                    <a:solidFill>
                      <a:srgbClr val="EF882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Rectangle 68">
                <a:extLst>
                  <a:ext uri="{FF2B5EF4-FFF2-40B4-BE49-F238E27FC236}">
                    <a16:creationId xmlns:a16="http://schemas.microsoft.com/office/drawing/2014/main" id="{CA1399C6-C895-F594-6A00-DE662883A492}"/>
                  </a:ext>
                </a:extLst>
              </p:cNvPr>
              <p:cNvSpPr/>
              <p:nvPr/>
            </p:nvSpPr>
            <p:spPr>
              <a:xfrm>
                <a:off x="975387" y="2580705"/>
                <a:ext cx="1918154" cy="338554"/>
              </a:xfrm>
              <a:prstGeom prst="rect">
                <a:avLst/>
              </a:prstGeom>
            </p:spPr>
            <p:txBody>
              <a:bodyPr wrap="none">
                <a:spAutoFit/>
              </a:bodyPr>
              <a:lstStyle/>
              <a:p>
                <a:pPr defTabSz="914400" eaLnBrk="1" hangingPunct="1">
                  <a:defRPr/>
                </a:pPr>
                <a:r>
                  <a:rPr lang="en-US" sz="1600" b="1" dirty="0">
                    <a:solidFill>
                      <a:prstClr val="white"/>
                    </a:solidFill>
                    <a:latin typeface="Aptos" panose="020B0004020202020204" pitchFamily="34" charset="0"/>
                    <a:ea typeface="ヒラギノ角ゴ Pro W3" charset="-128"/>
                    <a:cs typeface="Arial" pitchFamily="34" charset="0"/>
                  </a:rPr>
                  <a:t>Earn over £60,000?</a:t>
                </a:r>
                <a:endParaRPr lang="en-GB" sz="1600" b="1" dirty="0">
                  <a:solidFill>
                    <a:prstClr val="white"/>
                  </a:solidFill>
                  <a:latin typeface="Aptos" panose="020B0004020202020204" pitchFamily="34" charset="0"/>
                  <a:ea typeface="+mn-ea"/>
                  <a:cs typeface="+mn-cs"/>
                </a:endParaRPr>
              </a:p>
            </p:txBody>
          </p:sp>
          <p:sp>
            <p:nvSpPr>
              <p:cNvPr id="70" name="Isosceles Triangle 22">
                <a:extLst>
                  <a:ext uri="{FF2B5EF4-FFF2-40B4-BE49-F238E27FC236}">
                    <a16:creationId xmlns:a16="http://schemas.microsoft.com/office/drawing/2014/main" id="{7B734C7B-8573-6E5E-7D5C-26C5724B8A23}"/>
                  </a:ext>
                </a:extLst>
              </p:cNvPr>
              <p:cNvSpPr/>
              <p:nvPr/>
            </p:nvSpPr>
            <p:spPr>
              <a:xfrm rot="5400000">
                <a:off x="1453630" y="2727614"/>
                <a:ext cx="300049" cy="2988121"/>
              </a:xfrm>
              <a:custGeom>
                <a:avLst/>
                <a:gdLst/>
                <a:ahLst/>
                <a:cxnLst/>
                <a:rect l="l" t="t" r="r" b="b"/>
                <a:pathLst>
                  <a:path w="300049" h="2988121">
                    <a:moveTo>
                      <a:pt x="153610" y="2988121"/>
                    </a:moveTo>
                    <a:cubicBezTo>
                      <a:pt x="153610" y="2988121"/>
                      <a:pt x="153611" y="2988121"/>
                      <a:pt x="153611" y="2988121"/>
                    </a:cubicBezTo>
                    <a:lnTo>
                      <a:pt x="153611" y="2988121"/>
                    </a:lnTo>
                    <a:close/>
                    <a:moveTo>
                      <a:pt x="0" y="217715"/>
                    </a:moveTo>
                    <a:lnTo>
                      <a:pt x="150025" y="0"/>
                    </a:lnTo>
                    <a:lnTo>
                      <a:pt x="300049" y="217715"/>
                    </a:lnTo>
                    <a:lnTo>
                      <a:pt x="198657" y="217715"/>
                    </a:lnTo>
                    <a:lnTo>
                      <a:pt x="198656" y="2943075"/>
                    </a:lnTo>
                    <a:cubicBezTo>
                      <a:pt x="198656" y="2967953"/>
                      <a:pt x="178489" y="2988121"/>
                      <a:pt x="153611" y="2988121"/>
                    </a:cubicBezTo>
                    <a:cubicBezTo>
                      <a:pt x="128733" y="2988121"/>
                      <a:pt x="108565" y="2967953"/>
                      <a:pt x="108565" y="2943075"/>
                    </a:cubicBezTo>
                    <a:lnTo>
                      <a:pt x="108565" y="217715"/>
                    </a:lnTo>
                    <a:close/>
                  </a:path>
                </a:pathLst>
              </a:custGeom>
              <a:solidFill>
                <a:srgbClr val="5DD6F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hangingPunct="1">
                  <a:defRPr/>
                </a:pPr>
                <a:endParaRPr lang="en-GB" sz="1000">
                  <a:solidFill>
                    <a:prstClr val="white"/>
                  </a:solidFill>
                  <a:latin typeface="Arial"/>
                </a:endParaRPr>
              </a:p>
            </p:txBody>
          </p:sp>
        </p:grpSp>
      </p:grpSp>
      <p:grpSp>
        <p:nvGrpSpPr>
          <p:cNvPr id="71" name="Group 70">
            <a:extLst>
              <a:ext uri="{FF2B5EF4-FFF2-40B4-BE49-F238E27FC236}">
                <a16:creationId xmlns:a16="http://schemas.microsoft.com/office/drawing/2014/main" id="{88B2FD7D-91EE-6E72-5013-36A390BF02EB}"/>
              </a:ext>
            </a:extLst>
          </p:cNvPr>
          <p:cNvGrpSpPr/>
          <p:nvPr/>
        </p:nvGrpSpPr>
        <p:grpSpPr>
          <a:xfrm>
            <a:off x="805813" y="4974013"/>
            <a:ext cx="10791102" cy="1432374"/>
            <a:chOff x="308489" y="3740803"/>
            <a:chExt cx="8544279" cy="2100007"/>
          </a:xfrm>
        </p:grpSpPr>
        <p:sp>
          <p:nvSpPr>
            <p:cNvPr id="72" name="Rectangle: Rounded Corners 71">
              <a:extLst>
                <a:ext uri="{FF2B5EF4-FFF2-40B4-BE49-F238E27FC236}">
                  <a16:creationId xmlns:a16="http://schemas.microsoft.com/office/drawing/2014/main" id="{AAB49D8A-395F-24CE-4D53-ABA3080D2E76}"/>
                </a:ext>
              </a:extLst>
            </p:cNvPr>
            <p:cNvSpPr/>
            <p:nvPr/>
          </p:nvSpPr>
          <p:spPr>
            <a:xfrm>
              <a:off x="308489" y="3740803"/>
              <a:ext cx="8544279" cy="2100007"/>
            </a:xfrm>
            <a:prstGeom prst="roundRect">
              <a:avLst>
                <a:gd name="adj" fmla="val 6781"/>
              </a:avLst>
            </a:prstGeom>
            <a:noFill/>
            <a:ln w="38100">
              <a:solidFill>
                <a:srgbClr val="7DC202"/>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3" name="TextBox 72">
              <a:extLst>
                <a:ext uri="{FF2B5EF4-FFF2-40B4-BE49-F238E27FC236}">
                  <a16:creationId xmlns:a16="http://schemas.microsoft.com/office/drawing/2014/main" id="{5696F152-419E-55FE-91D8-490525E7DCBE}"/>
                </a:ext>
              </a:extLst>
            </p:cNvPr>
            <p:cNvSpPr txBox="1"/>
            <p:nvPr/>
          </p:nvSpPr>
          <p:spPr>
            <a:xfrm>
              <a:off x="866363" y="3848578"/>
              <a:ext cx="7870087" cy="1804927"/>
            </a:xfrm>
            <a:prstGeom prst="rect">
              <a:avLst/>
            </a:prstGeom>
            <a:noFill/>
            <a:ln>
              <a:noFill/>
            </a:ln>
          </p:spPr>
          <p:txBody>
            <a:bodyPr wrap="square" rtlCol="0">
              <a:spAutoFit/>
            </a:bodyPr>
            <a:lstStyle/>
            <a:p>
              <a:pPr>
                <a:spcAft>
                  <a:spcPts val="600"/>
                </a:spcAft>
              </a:pPr>
              <a:r>
                <a:rPr lang="en-US" sz="1600">
                  <a:latin typeface="Aptos" panose="020B0004020202020204" pitchFamily="34" charset="0"/>
                </a:rPr>
                <a:t>If you don’t claim you may miss out on:</a:t>
              </a:r>
            </a:p>
            <a:p>
              <a:pPr marL="285750" indent="-285750">
                <a:spcAft>
                  <a:spcPts val="600"/>
                </a:spcAft>
                <a:buFont typeface="Arial" panose="020B0604020202020204" pitchFamily="34" charset="0"/>
                <a:buChar char="•"/>
              </a:pPr>
              <a:r>
                <a:rPr lang="en-US" sz="1600">
                  <a:latin typeface="Aptos" panose="020B0004020202020204" pitchFamily="34" charset="0"/>
                </a:rPr>
                <a:t>National Insurance credits for your State Pension</a:t>
              </a:r>
            </a:p>
            <a:p>
              <a:pPr marL="285750" indent="-285750">
                <a:spcAft>
                  <a:spcPts val="600"/>
                </a:spcAft>
                <a:buFont typeface="Arial" panose="020B0604020202020204" pitchFamily="34" charset="0"/>
                <a:buChar char="•"/>
              </a:pPr>
              <a:r>
                <a:rPr lang="en-US" sz="1600">
                  <a:latin typeface="Aptos" panose="020B0004020202020204" pitchFamily="34" charset="0"/>
                </a:rPr>
                <a:t>Your child being automatically issued with a National Insurance number before their 16th birthday</a:t>
              </a:r>
            </a:p>
          </p:txBody>
        </p:sp>
        <p:pic>
          <p:nvPicPr>
            <p:cNvPr id="74" name="Graphic 73" descr="Warning with solid fill">
              <a:extLst>
                <a:ext uri="{FF2B5EF4-FFF2-40B4-BE49-F238E27FC236}">
                  <a16:creationId xmlns:a16="http://schemas.microsoft.com/office/drawing/2014/main" id="{D1A6CCF2-D33B-B282-F13F-66598BE60A01}"/>
                </a:ext>
              </a:extLst>
            </p:cNvPr>
            <p:cNvPicPr>
              <a:picLocks/>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82754" y="3802362"/>
              <a:ext cx="259390" cy="481949"/>
            </a:xfrm>
            <a:prstGeom prst="rect">
              <a:avLst/>
            </a:prstGeom>
          </p:spPr>
        </p:pic>
      </p:grpSp>
      <p:grpSp>
        <p:nvGrpSpPr>
          <p:cNvPr id="75" name="Group 74">
            <a:extLst>
              <a:ext uri="{FF2B5EF4-FFF2-40B4-BE49-F238E27FC236}">
                <a16:creationId xmlns:a16="http://schemas.microsoft.com/office/drawing/2014/main" id="{06E3957C-AC9A-5F27-BAD6-BEFC4EAB5AFC}"/>
              </a:ext>
            </a:extLst>
          </p:cNvPr>
          <p:cNvGrpSpPr/>
          <p:nvPr/>
        </p:nvGrpSpPr>
        <p:grpSpPr>
          <a:xfrm>
            <a:off x="2317942" y="1743146"/>
            <a:ext cx="3514601" cy="914400"/>
            <a:chOff x="453344" y="1179509"/>
            <a:chExt cx="3514601" cy="914400"/>
          </a:xfrm>
        </p:grpSpPr>
        <p:pic>
          <p:nvPicPr>
            <p:cNvPr id="76" name="Graphic 75" descr="Child with balloon with solid fill">
              <a:extLst>
                <a:ext uri="{FF2B5EF4-FFF2-40B4-BE49-F238E27FC236}">
                  <a16:creationId xmlns:a16="http://schemas.microsoft.com/office/drawing/2014/main" id="{2263231C-F4A7-FD7F-2F49-16AA2B1D71C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3344" y="1179509"/>
              <a:ext cx="914400" cy="914400"/>
            </a:xfrm>
            <a:prstGeom prst="rect">
              <a:avLst/>
            </a:prstGeom>
          </p:spPr>
        </p:pic>
        <p:sp>
          <p:nvSpPr>
            <p:cNvPr id="77" name="TextBox 76">
              <a:extLst>
                <a:ext uri="{FF2B5EF4-FFF2-40B4-BE49-F238E27FC236}">
                  <a16:creationId xmlns:a16="http://schemas.microsoft.com/office/drawing/2014/main" id="{9C0DCFE8-8346-CAFA-CF6A-CCE7280C25EE}"/>
                </a:ext>
              </a:extLst>
            </p:cNvPr>
            <p:cNvSpPr txBox="1"/>
            <p:nvPr/>
          </p:nvSpPr>
          <p:spPr>
            <a:xfrm>
              <a:off x="1314601" y="1349594"/>
              <a:ext cx="2653344" cy="646331"/>
            </a:xfrm>
            <a:prstGeom prst="rect">
              <a:avLst/>
            </a:prstGeom>
            <a:noFill/>
          </p:spPr>
          <p:txBody>
            <a:bodyPr wrap="square">
              <a:spAutoFit/>
            </a:bodyPr>
            <a:lstStyle/>
            <a:p>
              <a:r>
                <a:rPr lang="en-GB" dirty="0">
                  <a:latin typeface="Aptos" panose="020B0004020202020204" pitchFamily="34" charset="0"/>
                </a:rPr>
                <a:t>£27.05 per week </a:t>
              </a:r>
            </a:p>
            <a:p>
              <a:r>
                <a:rPr lang="en-GB" dirty="0">
                  <a:latin typeface="Aptos" panose="020B0004020202020204" pitchFamily="34" charset="0"/>
                  <a:ea typeface="ヒラギノ角ゴ Pro W3"/>
                </a:rPr>
                <a:t>for your first child</a:t>
              </a:r>
              <a:endParaRPr lang="en-GB" dirty="0">
                <a:latin typeface="Aptos" panose="020B0004020202020204" pitchFamily="34" charset="0"/>
              </a:endParaRPr>
            </a:p>
          </p:txBody>
        </p:sp>
      </p:grpSp>
      <p:grpSp>
        <p:nvGrpSpPr>
          <p:cNvPr id="78" name="Group 77">
            <a:extLst>
              <a:ext uri="{FF2B5EF4-FFF2-40B4-BE49-F238E27FC236}">
                <a16:creationId xmlns:a16="http://schemas.microsoft.com/office/drawing/2014/main" id="{60C1EDD7-1E3B-0375-BF0F-9FBAA1688698}"/>
              </a:ext>
            </a:extLst>
          </p:cNvPr>
          <p:cNvGrpSpPr/>
          <p:nvPr/>
        </p:nvGrpSpPr>
        <p:grpSpPr>
          <a:xfrm>
            <a:off x="6350396" y="1672183"/>
            <a:ext cx="3999432" cy="1139297"/>
            <a:chOff x="4826396" y="1108545"/>
            <a:chExt cx="3999432" cy="1139297"/>
          </a:xfrm>
        </p:grpSpPr>
        <p:pic>
          <p:nvPicPr>
            <p:cNvPr id="79" name="Graphic 78" descr="Children with solid fill">
              <a:extLst>
                <a:ext uri="{FF2B5EF4-FFF2-40B4-BE49-F238E27FC236}">
                  <a16:creationId xmlns:a16="http://schemas.microsoft.com/office/drawing/2014/main" id="{2A400634-9517-CFD1-15DB-2EDEB5D2623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26396" y="1108545"/>
              <a:ext cx="1139297" cy="1139297"/>
            </a:xfrm>
            <a:prstGeom prst="rect">
              <a:avLst/>
            </a:prstGeom>
          </p:spPr>
        </p:pic>
        <p:sp>
          <p:nvSpPr>
            <p:cNvPr id="80" name="TextBox 79">
              <a:extLst>
                <a:ext uri="{FF2B5EF4-FFF2-40B4-BE49-F238E27FC236}">
                  <a16:creationId xmlns:a16="http://schemas.microsoft.com/office/drawing/2014/main" id="{FDA6839A-994E-37A5-F77B-2F5548CE019F}"/>
                </a:ext>
              </a:extLst>
            </p:cNvPr>
            <p:cNvSpPr txBox="1"/>
            <p:nvPr/>
          </p:nvSpPr>
          <p:spPr>
            <a:xfrm>
              <a:off x="6172484" y="1398385"/>
              <a:ext cx="2653344" cy="646331"/>
            </a:xfrm>
            <a:prstGeom prst="rect">
              <a:avLst/>
            </a:prstGeom>
            <a:noFill/>
          </p:spPr>
          <p:txBody>
            <a:bodyPr wrap="square">
              <a:spAutoFit/>
            </a:bodyPr>
            <a:lstStyle/>
            <a:p>
              <a:r>
                <a:rPr lang="en-GB" dirty="0">
                  <a:latin typeface="Aptos" panose="020B0004020202020204" pitchFamily="34" charset="0"/>
                </a:rPr>
                <a:t>£17.90 per child each week </a:t>
              </a:r>
              <a:r>
                <a:rPr lang="en-GB" dirty="0">
                  <a:latin typeface="Aptos" panose="020B0004020202020204" pitchFamily="34" charset="0"/>
                  <a:ea typeface="ヒラギノ角ゴ Pro W3"/>
                </a:rPr>
                <a:t>for further children</a:t>
              </a:r>
              <a:endParaRPr lang="en-GB" dirty="0">
                <a:latin typeface="Aptos" panose="020B0004020202020204" pitchFamily="34" charset="0"/>
              </a:endParaRPr>
            </a:p>
          </p:txBody>
        </p:sp>
      </p:grpSp>
      <p:sp>
        <p:nvSpPr>
          <p:cNvPr id="3" name="RefTextBox123">
            <a:extLst>
              <a:ext uri="{FF2B5EF4-FFF2-40B4-BE49-F238E27FC236}">
                <a16:creationId xmlns:a16="http://schemas.microsoft.com/office/drawing/2014/main" id="{87E84BF5-70EF-98F6-F0F5-BD796E79DE22}"/>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dirty="0">
                <a:solidFill>
                  <a:srgbClr val="101012"/>
                </a:solidFill>
                <a:latin typeface="Bierstadt" panose="020B0004020202020204" pitchFamily="34" charset="0"/>
              </a:rPr>
              <a:t>436182552</a:t>
            </a:r>
          </a:p>
        </p:txBody>
      </p:sp>
    </p:spTree>
    <p:custDataLst>
      <p:tags r:id="rId1"/>
    </p:custDataLst>
    <p:extLst>
      <p:ext uri="{BB962C8B-B14F-4D97-AF65-F5344CB8AC3E}">
        <p14:creationId xmlns:p14="http://schemas.microsoft.com/office/powerpoint/2010/main" val="394775552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fade">
                                      <p:cBhvr>
                                        <p:cTn id="12" dur="500"/>
                                        <p:tgtEl>
                                          <p:spTgt spid="7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childTnLst>
                                </p:cTn>
                              </p:par>
                            </p:childTnLst>
                          </p:cTn>
                        </p:par>
                        <p:par>
                          <p:cTn id="22" fill="hold">
                            <p:stCondLst>
                              <p:cond delay="0"/>
                            </p:stCondLst>
                            <p:childTnLst>
                              <p:par>
                                <p:cTn id="23" presetID="35" presetClass="path" presetSubtype="0" accel="50000" decel="50000" fill="hold" nodeType="afterEffect">
                                  <p:stCondLst>
                                    <p:cond delay="0"/>
                                  </p:stCondLst>
                                  <p:childTnLst>
                                    <p:animMotion origin="layout" path="M -3.75E-6 -3.7037E-7 L -0.32708 -3.7037E-7 " pathEditMode="relative" rAng="0" ptsTypes="AA">
                                      <p:cBhvr>
                                        <p:cTn id="24" dur="2000" spd="-100000" fill="hold"/>
                                        <p:tgtEl>
                                          <p:spTgt spid="53"/>
                                        </p:tgtEl>
                                        <p:attrNameLst>
                                          <p:attrName>ppt_x</p:attrName>
                                          <p:attrName>ppt_y</p:attrName>
                                        </p:attrNameLst>
                                      </p:cBhvr>
                                      <p:rCtr x="-16354" y="0"/>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par>
                          <p:cTn id="29" fill="hold">
                            <p:stCondLst>
                              <p:cond delay="0"/>
                            </p:stCondLst>
                            <p:childTnLst>
                              <p:par>
                                <p:cTn id="30" presetID="35" presetClass="path" presetSubtype="0" accel="50000" decel="50000" fill="hold" nodeType="afterEffect">
                                  <p:stCondLst>
                                    <p:cond delay="0"/>
                                  </p:stCondLst>
                                  <p:childTnLst>
                                    <p:animMotion origin="layout" path="M -2.08333E-6 0 L -0.32708 0 " pathEditMode="relative" rAng="0" ptsTypes="AA">
                                      <p:cBhvr>
                                        <p:cTn id="31" dur="2000" spd="-100000" fill="hold"/>
                                        <p:tgtEl>
                                          <p:spTgt spid="37"/>
                                        </p:tgtEl>
                                        <p:attrNameLst>
                                          <p:attrName>ppt_x</p:attrName>
                                          <p:attrName>ppt_y</p:attrName>
                                        </p:attrNameLst>
                                      </p:cBhvr>
                                      <p:rCtr x="-16354" y="0"/>
                                    </p:animMotion>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wipe(up)">
                                      <p:cBhvr>
                                        <p:cTn id="36"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803275" y="1671402"/>
            <a:ext cx="4563205" cy="2758190"/>
          </a:xfrm>
          <a:prstGeom prst="rect">
            <a:avLst/>
          </a:prstGeom>
        </p:spPr>
        <p:txBody>
          <a:bodyPr lIns="0" tIns="0" rIns="0" bIns="0" anchor="b">
            <a:noAutofit/>
          </a:bodyPr>
          <a:lstStyle/>
          <a:p>
            <a:r>
              <a:rPr lang="en-GB" altLang="en-US" sz="5400">
                <a:solidFill>
                  <a:srgbClr val="391C66"/>
                </a:solidFill>
                <a:latin typeface="Aptos Display" panose="020B0004020202020204" pitchFamily="34" charset="0"/>
                <a:ea typeface="ヒラギノ角ゴ Pro W3"/>
              </a:rPr>
              <a:t>Saving for your child’s future</a:t>
            </a:r>
            <a:endParaRPr lang="en-GB" altLang="en-US" sz="5400" dirty="0">
              <a:solidFill>
                <a:srgbClr val="391C66"/>
              </a:solidFill>
              <a:latin typeface="Aptos Display" panose="020B0004020202020204" pitchFamily="34" charset="0"/>
              <a:ea typeface="ヒラギノ角ゴ Pro W3"/>
            </a:endParaRPr>
          </a:p>
        </p:txBody>
      </p:sp>
    </p:spTree>
    <p:custDataLst>
      <p:tags r:id="rId1"/>
    </p:custDataLst>
    <p:extLst>
      <p:ext uri="{BB962C8B-B14F-4D97-AF65-F5344CB8AC3E}">
        <p14:creationId xmlns:p14="http://schemas.microsoft.com/office/powerpoint/2010/main" val="1810127074"/>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802800" y="1059679"/>
            <a:ext cx="10585450" cy="525280"/>
          </a:xfrm>
          <a:prstGeom prst="rect">
            <a:avLst/>
          </a:prstGeom>
        </p:spPr>
        <p:txBody>
          <a:bodyPr lIns="0" tIns="0" rIns="0" bIns="0" anchor="ctr">
            <a:noAutofit/>
          </a:bodyPr>
          <a:lstStyle/>
          <a:p>
            <a:pPr eaLnBrk="1" hangingPunct="1"/>
            <a:r>
              <a:rPr lang="en-GB" altLang="en-US" sz="3600">
                <a:solidFill>
                  <a:srgbClr val="391C66"/>
                </a:solidFill>
                <a:latin typeface="Aptos Display" panose="020B0004020202020204" pitchFamily="34" charset="0"/>
              </a:rPr>
              <a:t>Spending horizon</a:t>
            </a:r>
            <a:endParaRPr lang="en-US" altLang="en-US" sz="3600" dirty="0">
              <a:solidFill>
                <a:srgbClr val="391C66"/>
              </a:solidFill>
              <a:latin typeface="Aptos Display" panose="020B0004020202020204" pitchFamily="34" charset="0"/>
            </a:endParaRPr>
          </a:p>
        </p:txBody>
      </p:sp>
      <p:sp>
        <p:nvSpPr>
          <p:cNvPr id="2" name="RefTextBox123">
            <a:extLst>
              <a:ext uri="{FF2B5EF4-FFF2-40B4-BE49-F238E27FC236}">
                <a16:creationId xmlns:a16="http://schemas.microsoft.com/office/drawing/2014/main" id="{DE65C229-3909-3537-82FF-4559022BDBEA}"/>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819793480</a:t>
            </a:r>
          </a:p>
        </p:txBody>
      </p:sp>
      <p:cxnSp>
        <p:nvCxnSpPr>
          <p:cNvPr id="13" name="Straight Connector 12">
            <a:extLst>
              <a:ext uri="{FF2B5EF4-FFF2-40B4-BE49-F238E27FC236}">
                <a16:creationId xmlns:a16="http://schemas.microsoft.com/office/drawing/2014/main" id="{95E57E03-4628-4B9D-B08E-C578DE1E353E}"/>
              </a:ext>
            </a:extLst>
          </p:cNvPr>
          <p:cNvCxnSpPr>
            <a:cxnSpLocks/>
          </p:cNvCxnSpPr>
          <p:nvPr/>
        </p:nvCxnSpPr>
        <p:spPr>
          <a:xfrm flipH="1">
            <a:off x="2667862" y="5207693"/>
            <a:ext cx="2243390" cy="506640"/>
          </a:xfrm>
          <a:prstGeom prst="line">
            <a:avLst/>
          </a:prstGeom>
          <a:ln w="73025">
            <a:solidFill>
              <a:schemeClr val="bg1">
                <a:lumMod val="85000"/>
              </a:schemeClr>
            </a:solidFill>
          </a:ln>
          <a:effectLst>
            <a:softEdge rad="31750"/>
          </a:effectLst>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FDDA187-51FD-4D61-A065-1BCA06E109D3}"/>
              </a:ext>
            </a:extLst>
          </p:cNvPr>
          <p:cNvCxnSpPr>
            <a:cxnSpLocks/>
          </p:cNvCxnSpPr>
          <p:nvPr/>
        </p:nvCxnSpPr>
        <p:spPr>
          <a:xfrm flipH="1">
            <a:off x="6018122" y="6202156"/>
            <a:ext cx="2213742" cy="596496"/>
          </a:xfrm>
          <a:prstGeom prst="line">
            <a:avLst/>
          </a:prstGeom>
          <a:ln w="95250">
            <a:solidFill>
              <a:schemeClr val="bg1">
                <a:lumMod val="85000"/>
              </a:schemeClr>
            </a:solidFill>
          </a:ln>
          <a:effectLst>
            <a:softEdge rad="31750"/>
          </a:effectLst>
        </p:spPr>
        <p:style>
          <a:lnRef idx="1">
            <a:schemeClr val="accent1"/>
          </a:lnRef>
          <a:fillRef idx="0">
            <a:schemeClr val="accent1"/>
          </a:fillRef>
          <a:effectRef idx="0">
            <a:schemeClr val="accent1"/>
          </a:effectRef>
          <a:fontRef idx="minor">
            <a:schemeClr val="tx1"/>
          </a:fontRef>
        </p:style>
      </p:cxnSp>
      <p:sp>
        <p:nvSpPr>
          <p:cNvPr id="15" name="Freeform: Shape 14">
            <a:extLst>
              <a:ext uri="{FF2B5EF4-FFF2-40B4-BE49-F238E27FC236}">
                <a16:creationId xmlns:a16="http://schemas.microsoft.com/office/drawing/2014/main" id="{72BBEE14-9F55-4A88-B497-06B722C24277}"/>
              </a:ext>
            </a:extLst>
          </p:cNvPr>
          <p:cNvSpPr/>
          <p:nvPr/>
        </p:nvSpPr>
        <p:spPr>
          <a:xfrm>
            <a:off x="0" y="1695963"/>
            <a:ext cx="12196324" cy="5154796"/>
          </a:xfrm>
          <a:custGeom>
            <a:avLst/>
            <a:gdLst>
              <a:gd name="connsiteX0" fmla="*/ 0 w 12191998"/>
              <a:gd name="connsiteY0" fmla="*/ 0 h 5727548"/>
              <a:gd name="connsiteX1" fmla="*/ 11665603 w 12191998"/>
              <a:gd name="connsiteY1" fmla="*/ 0 h 5727548"/>
              <a:gd name="connsiteX2" fmla="*/ 12191998 w 12191998"/>
              <a:gd name="connsiteY2" fmla="*/ 0 h 5727548"/>
              <a:gd name="connsiteX3" fmla="*/ 12191998 w 12191998"/>
              <a:gd name="connsiteY3" fmla="*/ 5727548 h 5727548"/>
              <a:gd name="connsiteX4" fmla="*/ 11665603 w 12191998"/>
              <a:gd name="connsiteY4" fmla="*/ 5727548 h 5727548"/>
              <a:gd name="connsiteX5" fmla="*/ 11516931 w 12191998"/>
              <a:gd name="connsiteY5" fmla="*/ 5727548 h 5727548"/>
              <a:gd name="connsiteX6" fmla="*/ 10415721 w 12191998"/>
              <a:gd name="connsiteY6" fmla="*/ 5727548 h 5727548"/>
              <a:gd name="connsiteX7" fmla="*/ 10356403 w 12191998"/>
              <a:gd name="connsiteY7" fmla="*/ 5727548 h 5727548"/>
              <a:gd name="connsiteX8" fmla="*/ 6523217 w 12191998"/>
              <a:gd name="connsiteY8" fmla="*/ 4443679 h 5727548"/>
              <a:gd name="connsiteX9" fmla="*/ 6532437 w 12191998"/>
              <a:gd name="connsiteY9" fmla="*/ 4416394 h 5727548"/>
              <a:gd name="connsiteX10" fmla="*/ 0 w 12191998"/>
              <a:gd name="connsiteY10" fmla="*/ 2208964 h 572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1998" h="5727548">
                <a:moveTo>
                  <a:pt x="0" y="0"/>
                </a:moveTo>
                <a:lnTo>
                  <a:pt x="11665603" y="0"/>
                </a:lnTo>
                <a:lnTo>
                  <a:pt x="12191998" y="0"/>
                </a:lnTo>
                <a:lnTo>
                  <a:pt x="12191998" y="5727548"/>
                </a:lnTo>
                <a:lnTo>
                  <a:pt x="11665603" y="5727548"/>
                </a:lnTo>
                <a:lnTo>
                  <a:pt x="11516931" y="5727548"/>
                </a:lnTo>
                <a:lnTo>
                  <a:pt x="10415721" y="5727548"/>
                </a:lnTo>
                <a:lnTo>
                  <a:pt x="10356403" y="5727548"/>
                </a:lnTo>
                <a:lnTo>
                  <a:pt x="6523217" y="4443679"/>
                </a:lnTo>
                <a:lnTo>
                  <a:pt x="6532437" y="4416394"/>
                </a:lnTo>
                <a:lnTo>
                  <a:pt x="0" y="2208964"/>
                </a:lnTo>
                <a:close/>
              </a:path>
            </a:pathLst>
          </a:custGeom>
          <a:pattFill prst="horzBrick">
            <a:fgClr>
              <a:srgbClr val="E4E4E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a:p>
        </p:txBody>
      </p:sp>
      <p:sp>
        <p:nvSpPr>
          <p:cNvPr id="16" name="Freeform: Shape 15">
            <a:extLst>
              <a:ext uri="{FF2B5EF4-FFF2-40B4-BE49-F238E27FC236}">
                <a16:creationId xmlns:a16="http://schemas.microsoft.com/office/drawing/2014/main" id="{EB4F80B4-629D-480D-88AF-BD8A80472C34}"/>
              </a:ext>
            </a:extLst>
          </p:cNvPr>
          <p:cNvSpPr/>
          <p:nvPr/>
        </p:nvSpPr>
        <p:spPr>
          <a:xfrm rot="1011953">
            <a:off x="2388757" y="5697572"/>
            <a:ext cx="8284732" cy="166709"/>
          </a:xfrm>
          <a:custGeom>
            <a:avLst/>
            <a:gdLst>
              <a:gd name="connsiteX0" fmla="*/ 17694 w 8907770"/>
              <a:gd name="connsiteY0" fmla="*/ 22396 h 270964"/>
              <a:gd name="connsiteX1" fmla="*/ 8907770 w 8907770"/>
              <a:gd name="connsiteY1" fmla="*/ 0 h 270964"/>
              <a:gd name="connsiteX2" fmla="*/ 8073830 w 8907770"/>
              <a:gd name="connsiteY2" fmla="*/ 270964 h 270964"/>
              <a:gd name="connsiteX3" fmla="*/ 0 w 8907770"/>
              <a:gd name="connsiteY3" fmla="*/ 32486 h 270964"/>
            </a:gdLst>
            <a:ahLst/>
            <a:cxnLst>
              <a:cxn ang="0">
                <a:pos x="connsiteX0" y="connsiteY0"/>
              </a:cxn>
              <a:cxn ang="0">
                <a:pos x="connsiteX1" y="connsiteY1"/>
              </a:cxn>
              <a:cxn ang="0">
                <a:pos x="connsiteX2" y="connsiteY2"/>
              </a:cxn>
              <a:cxn ang="0">
                <a:pos x="connsiteX3" y="connsiteY3"/>
              </a:cxn>
            </a:cxnLst>
            <a:rect l="l" t="t" r="r" b="b"/>
            <a:pathLst>
              <a:path w="8907770" h="270964">
                <a:moveTo>
                  <a:pt x="17694" y="22396"/>
                </a:moveTo>
                <a:lnTo>
                  <a:pt x="8907770" y="0"/>
                </a:lnTo>
                <a:lnTo>
                  <a:pt x="8073830" y="270964"/>
                </a:lnTo>
                <a:lnTo>
                  <a:pt x="0" y="32486"/>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350" dirty="0"/>
          </a:p>
        </p:txBody>
      </p:sp>
      <p:sp>
        <p:nvSpPr>
          <p:cNvPr id="19" name="Oval 18">
            <a:extLst>
              <a:ext uri="{FF2B5EF4-FFF2-40B4-BE49-F238E27FC236}">
                <a16:creationId xmlns:a16="http://schemas.microsoft.com/office/drawing/2014/main" id="{24EC80C9-997A-4C5D-AA3F-C6A4B77E54A8}"/>
              </a:ext>
            </a:extLst>
          </p:cNvPr>
          <p:cNvSpPr/>
          <p:nvPr/>
        </p:nvSpPr>
        <p:spPr>
          <a:xfrm>
            <a:off x="4611449" y="5095241"/>
            <a:ext cx="551602" cy="165736"/>
          </a:xfrm>
          <a:prstGeom prst="ellipse">
            <a:avLst/>
          </a:prstGeom>
          <a:noFill/>
          <a:ln w="15875">
            <a:solidFill>
              <a:srgbClr val="047B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0" name="Oval 19">
            <a:extLst>
              <a:ext uri="{FF2B5EF4-FFF2-40B4-BE49-F238E27FC236}">
                <a16:creationId xmlns:a16="http://schemas.microsoft.com/office/drawing/2014/main" id="{38013339-738F-4C97-B6E9-98055C95EAB5}"/>
              </a:ext>
            </a:extLst>
          </p:cNvPr>
          <p:cNvSpPr/>
          <p:nvPr/>
        </p:nvSpPr>
        <p:spPr>
          <a:xfrm>
            <a:off x="4781646" y="5137925"/>
            <a:ext cx="211204" cy="803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1" name="Oval 20">
            <a:extLst>
              <a:ext uri="{FF2B5EF4-FFF2-40B4-BE49-F238E27FC236}">
                <a16:creationId xmlns:a16="http://schemas.microsoft.com/office/drawing/2014/main" id="{27173F1F-5518-489A-8FFE-17B3E414773D}"/>
              </a:ext>
            </a:extLst>
          </p:cNvPr>
          <p:cNvSpPr/>
          <p:nvPr/>
        </p:nvSpPr>
        <p:spPr>
          <a:xfrm>
            <a:off x="7868373" y="6099160"/>
            <a:ext cx="654823" cy="151187"/>
          </a:xfrm>
          <a:prstGeom prst="ellipse">
            <a:avLst/>
          </a:prstGeom>
          <a:noFill/>
          <a:ln w="15875">
            <a:solidFill>
              <a:srgbClr val="F36F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2" name="Oval 21">
            <a:extLst>
              <a:ext uri="{FF2B5EF4-FFF2-40B4-BE49-F238E27FC236}">
                <a16:creationId xmlns:a16="http://schemas.microsoft.com/office/drawing/2014/main" id="{95503476-BCA9-4F33-AEEF-E9A773B0E396}"/>
              </a:ext>
            </a:extLst>
          </p:cNvPr>
          <p:cNvSpPr/>
          <p:nvPr/>
        </p:nvSpPr>
        <p:spPr>
          <a:xfrm>
            <a:off x="8089364" y="6123519"/>
            <a:ext cx="217604" cy="83630"/>
          </a:xfrm>
          <a:prstGeom prst="ellipse">
            <a:avLst/>
          </a:prstGeom>
          <a:solidFill>
            <a:srgbClr val="F36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cxnSp>
        <p:nvCxnSpPr>
          <p:cNvPr id="23" name="Straight Connector 22">
            <a:extLst>
              <a:ext uri="{FF2B5EF4-FFF2-40B4-BE49-F238E27FC236}">
                <a16:creationId xmlns:a16="http://schemas.microsoft.com/office/drawing/2014/main" id="{7D75DD9F-1FF6-4F8E-8134-8AE044655A9F}"/>
              </a:ext>
            </a:extLst>
          </p:cNvPr>
          <p:cNvCxnSpPr>
            <a:cxnSpLocks/>
          </p:cNvCxnSpPr>
          <p:nvPr/>
        </p:nvCxnSpPr>
        <p:spPr>
          <a:xfrm flipV="1">
            <a:off x="2743313" y="2768812"/>
            <a:ext cx="0" cy="1758333"/>
          </a:xfrm>
          <a:prstGeom prst="line">
            <a:avLst/>
          </a:prstGeom>
          <a:ln w="22225">
            <a:solidFill>
              <a:srgbClr val="00B7C9"/>
            </a:solidFill>
          </a:ln>
          <a:effectLst/>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11B0B8C-F955-4EDF-9DDD-E9036530C107}"/>
              </a:ext>
            </a:extLst>
          </p:cNvPr>
          <p:cNvCxnSpPr>
            <a:cxnSpLocks/>
          </p:cNvCxnSpPr>
          <p:nvPr/>
        </p:nvCxnSpPr>
        <p:spPr>
          <a:xfrm flipV="1">
            <a:off x="4887248" y="3547488"/>
            <a:ext cx="24005" cy="1630624"/>
          </a:xfrm>
          <a:prstGeom prst="line">
            <a:avLst/>
          </a:prstGeom>
          <a:ln w="22225">
            <a:solidFill>
              <a:srgbClr val="047BC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F0C9051-123C-4BFB-82E5-AE26671F66C4}"/>
              </a:ext>
            </a:extLst>
          </p:cNvPr>
          <p:cNvCxnSpPr>
            <a:cxnSpLocks/>
          </p:cNvCxnSpPr>
          <p:nvPr/>
        </p:nvCxnSpPr>
        <p:spPr>
          <a:xfrm flipV="1">
            <a:off x="8192337" y="4560354"/>
            <a:ext cx="5827" cy="1600698"/>
          </a:xfrm>
          <a:prstGeom prst="line">
            <a:avLst/>
          </a:prstGeom>
          <a:ln w="22225">
            <a:solidFill>
              <a:srgbClr val="F36F21"/>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11A7F4DD-A173-4B93-B752-C31743E68A2C}"/>
              </a:ext>
            </a:extLst>
          </p:cNvPr>
          <p:cNvGrpSpPr/>
          <p:nvPr/>
        </p:nvGrpSpPr>
        <p:grpSpPr>
          <a:xfrm>
            <a:off x="8061710" y="3866134"/>
            <a:ext cx="4333490" cy="749916"/>
            <a:chOff x="8905939" y="3444168"/>
            <a:chExt cx="4331954" cy="833240"/>
          </a:xfrm>
        </p:grpSpPr>
        <p:sp>
          <p:nvSpPr>
            <p:cNvPr id="27" name="TextBox 26">
              <a:extLst>
                <a:ext uri="{FF2B5EF4-FFF2-40B4-BE49-F238E27FC236}">
                  <a16:creationId xmlns:a16="http://schemas.microsoft.com/office/drawing/2014/main" id="{FA129A78-25E4-4D1A-9BFE-3EBCE12BD935}"/>
                </a:ext>
              </a:extLst>
            </p:cNvPr>
            <p:cNvSpPr txBox="1"/>
            <p:nvPr/>
          </p:nvSpPr>
          <p:spPr>
            <a:xfrm>
              <a:off x="8905940" y="3444168"/>
              <a:ext cx="2244711" cy="492442"/>
            </a:xfrm>
            <a:prstGeom prst="rect">
              <a:avLst/>
            </a:prstGeom>
            <a:noFill/>
          </p:spPr>
          <p:txBody>
            <a:bodyPr wrap="square" rtlCol="0">
              <a:spAutoFit/>
            </a:bodyPr>
            <a:lstStyle/>
            <a:p>
              <a:r>
                <a:rPr lang="en-GB" dirty="0">
                  <a:solidFill>
                    <a:srgbClr val="F36F21"/>
                  </a:solidFill>
                  <a:latin typeface="Agency FB" panose="020B0503020202020204" pitchFamily="34" charset="0"/>
                </a:rPr>
                <a:t>Short Term</a:t>
              </a:r>
            </a:p>
          </p:txBody>
        </p:sp>
        <p:sp>
          <p:nvSpPr>
            <p:cNvPr id="28" name="TextBox 27">
              <a:extLst>
                <a:ext uri="{FF2B5EF4-FFF2-40B4-BE49-F238E27FC236}">
                  <a16:creationId xmlns:a16="http://schemas.microsoft.com/office/drawing/2014/main" id="{6EEF8007-7CC0-4F72-8B89-37FB230585C7}"/>
                </a:ext>
              </a:extLst>
            </p:cNvPr>
            <p:cNvSpPr txBox="1"/>
            <p:nvPr/>
          </p:nvSpPr>
          <p:spPr>
            <a:xfrm>
              <a:off x="8905939" y="3826003"/>
              <a:ext cx="4331954" cy="451405"/>
            </a:xfrm>
            <a:prstGeom prst="rect">
              <a:avLst/>
            </a:prstGeom>
            <a:noFill/>
          </p:spPr>
          <p:txBody>
            <a:bodyPr wrap="square" rtlCol="0">
              <a:spAutoFit/>
            </a:bodyPr>
            <a:lstStyle/>
            <a:p>
              <a:r>
                <a:rPr lang="en-GB" sz="1600" dirty="0">
                  <a:solidFill>
                    <a:srgbClr val="000000"/>
                  </a:solidFill>
                  <a:latin typeface="Aptos" panose="020B0004020202020204" pitchFamily="34" charset="0"/>
                </a:rPr>
                <a:t>Home adaptations &amp; baby costs</a:t>
              </a:r>
            </a:p>
          </p:txBody>
        </p:sp>
      </p:grpSp>
      <p:grpSp>
        <p:nvGrpSpPr>
          <p:cNvPr id="29" name="Group 28">
            <a:extLst>
              <a:ext uri="{FF2B5EF4-FFF2-40B4-BE49-F238E27FC236}">
                <a16:creationId xmlns:a16="http://schemas.microsoft.com/office/drawing/2014/main" id="{3A8D1C9E-A8EC-4E92-AD57-142F692C7877}"/>
              </a:ext>
            </a:extLst>
          </p:cNvPr>
          <p:cNvGrpSpPr/>
          <p:nvPr/>
        </p:nvGrpSpPr>
        <p:grpSpPr>
          <a:xfrm>
            <a:off x="4774016" y="2803174"/>
            <a:ext cx="5742202" cy="781022"/>
            <a:chOff x="8945943" y="3687949"/>
            <a:chExt cx="5740165" cy="867800"/>
          </a:xfrm>
        </p:grpSpPr>
        <p:sp>
          <p:nvSpPr>
            <p:cNvPr id="30" name="TextBox 29">
              <a:extLst>
                <a:ext uri="{FF2B5EF4-FFF2-40B4-BE49-F238E27FC236}">
                  <a16:creationId xmlns:a16="http://schemas.microsoft.com/office/drawing/2014/main" id="{6E68D634-37D4-4CD1-86BE-A7F11C1EC7C4}"/>
                </a:ext>
              </a:extLst>
            </p:cNvPr>
            <p:cNvSpPr txBox="1"/>
            <p:nvPr/>
          </p:nvSpPr>
          <p:spPr>
            <a:xfrm>
              <a:off x="8968124" y="3687949"/>
              <a:ext cx="2244711" cy="492442"/>
            </a:xfrm>
            <a:prstGeom prst="rect">
              <a:avLst/>
            </a:prstGeom>
            <a:noFill/>
          </p:spPr>
          <p:txBody>
            <a:bodyPr wrap="square" rtlCol="0">
              <a:spAutoFit/>
            </a:bodyPr>
            <a:lstStyle/>
            <a:p>
              <a:r>
                <a:rPr lang="en-GB" dirty="0">
                  <a:solidFill>
                    <a:srgbClr val="036CAD"/>
                  </a:solidFill>
                  <a:latin typeface="Agency FB" panose="020B0503020202020204" pitchFamily="34" charset="0"/>
                </a:rPr>
                <a:t>Medium term</a:t>
              </a:r>
            </a:p>
          </p:txBody>
        </p:sp>
        <p:sp>
          <p:nvSpPr>
            <p:cNvPr id="31" name="TextBox 30">
              <a:extLst>
                <a:ext uri="{FF2B5EF4-FFF2-40B4-BE49-F238E27FC236}">
                  <a16:creationId xmlns:a16="http://schemas.microsoft.com/office/drawing/2014/main" id="{68848D5F-5C3C-4891-81EB-1C27D6F11E8D}"/>
                </a:ext>
              </a:extLst>
            </p:cNvPr>
            <p:cNvSpPr txBox="1"/>
            <p:nvPr/>
          </p:nvSpPr>
          <p:spPr>
            <a:xfrm>
              <a:off x="8945943" y="4104344"/>
              <a:ext cx="5740165" cy="451405"/>
            </a:xfrm>
            <a:prstGeom prst="rect">
              <a:avLst/>
            </a:prstGeom>
            <a:noFill/>
          </p:spPr>
          <p:txBody>
            <a:bodyPr wrap="square" rtlCol="0">
              <a:spAutoFit/>
            </a:bodyPr>
            <a:lstStyle/>
            <a:p>
              <a:r>
                <a:rPr lang="en-GB" sz="1600" dirty="0">
                  <a:solidFill>
                    <a:srgbClr val="000000"/>
                  </a:solidFill>
                  <a:latin typeface="Aptos" panose="020B0004020202020204" pitchFamily="34" charset="0"/>
                </a:rPr>
                <a:t>Education &amp; extra curricular activities</a:t>
              </a:r>
            </a:p>
          </p:txBody>
        </p:sp>
      </p:grpSp>
      <p:grpSp>
        <p:nvGrpSpPr>
          <p:cNvPr id="32" name="Group 31">
            <a:extLst>
              <a:ext uri="{FF2B5EF4-FFF2-40B4-BE49-F238E27FC236}">
                <a16:creationId xmlns:a16="http://schemas.microsoft.com/office/drawing/2014/main" id="{4C8FF435-1EAC-44D5-B0AA-61AF196A0E46}"/>
              </a:ext>
            </a:extLst>
          </p:cNvPr>
          <p:cNvGrpSpPr/>
          <p:nvPr/>
        </p:nvGrpSpPr>
        <p:grpSpPr>
          <a:xfrm>
            <a:off x="2667864" y="2050270"/>
            <a:ext cx="4913373" cy="749916"/>
            <a:chOff x="8905939" y="3444168"/>
            <a:chExt cx="4911632" cy="833240"/>
          </a:xfrm>
        </p:grpSpPr>
        <p:sp>
          <p:nvSpPr>
            <p:cNvPr id="33" name="TextBox 32">
              <a:extLst>
                <a:ext uri="{FF2B5EF4-FFF2-40B4-BE49-F238E27FC236}">
                  <a16:creationId xmlns:a16="http://schemas.microsoft.com/office/drawing/2014/main" id="{D8F33704-863A-41ED-8AC4-C39C2EF0DAF3}"/>
                </a:ext>
              </a:extLst>
            </p:cNvPr>
            <p:cNvSpPr txBox="1"/>
            <p:nvPr/>
          </p:nvSpPr>
          <p:spPr>
            <a:xfrm>
              <a:off x="8905940" y="3444168"/>
              <a:ext cx="2244711" cy="492442"/>
            </a:xfrm>
            <a:prstGeom prst="rect">
              <a:avLst/>
            </a:prstGeom>
            <a:noFill/>
          </p:spPr>
          <p:txBody>
            <a:bodyPr wrap="square" rtlCol="0">
              <a:spAutoFit/>
            </a:bodyPr>
            <a:lstStyle/>
            <a:p>
              <a:r>
                <a:rPr lang="en-GB" dirty="0">
                  <a:solidFill>
                    <a:srgbClr val="00B7C9"/>
                  </a:solidFill>
                  <a:latin typeface="Agency FB" panose="020B0503020202020204" pitchFamily="34" charset="0"/>
                </a:rPr>
                <a:t>Long term</a:t>
              </a:r>
            </a:p>
          </p:txBody>
        </p:sp>
        <p:sp>
          <p:nvSpPr>
            <p:cNvPr id="34" name="TextBox 33">
              <a:extLst>
                <a:ext uri="{FF2B5EF4-FFF2-40B4-BE49-F238E27FC236}">
                  <a16:creationId xmlns:a16="http://schemas.microsoft.com/office/drawing/2014/main" id="{33314736-08CF-4099-A67A-4B010FF0ACAD}"/>
                </a:ext>
              </a:extLst>
            </p:cNvPr>
            <p:cNvSpPr txBox="1"/>
            <p:nvPr/>
          </p:nvSpPr>
          <p:spPr>
            <a:xfrm>
              <a:off x="8905939" y="3826003"/>
              <a:ext cx="4911632" cy="451405"/>
            </a:xfrm>
            <a:prstGeom prst="rect">
              <a:avLst/>
            </a:prstGeom>
            <a:noFill/>
          </p:spPr>
          <p:txBody>
            <a:bodyPr wrap="square" rtlCol="0">
              <a:spAutoFit/>
            </a:bodyPr>
            <a:lstStyle/>
            <a:p>
              <a:r>
                <a:rPr lang="en-GB" sz="1600" dirty="0">
                  <a:solidFill>
                    <a:srgbClr val="000000"/>
                  </a:solidFill>
                  <a:latin typeface="Aptos" panose="020B0004020202020204" pitchFamily="34" charset="0"/>
                </a:rPr>
                <a:t>University fees &amp; house deposit</a:t>
              </a:r>
            </a:p>
          </p:txBody>
        </p:sp>
      </p:grpSp>
      <p:sp>
        <p:nvSpPr>
          <p:cNvPr id="35" name="TextBox 34">
            <a:extLst>
              <a:ext uri="{FF2B5EF4-FFF2-40B4-BE49-F238E27FC236}">
                <a16:creationId xmlns:a16="http://schemas.microsoft.com/office/drawing/2014/main" id="{10CEF763-F8D2-4937-895D-51F31F446607}"/>
              </a:ext>
            </a:extLst>
          </p:cNvPr>
          <p:cNvSpPr txBox="1"/>
          <p:nvPr/>
        </p:nvSpPr>
        <p:spPr>
          <a:xfrm>
            <a:off x="2758788" y="2733892"/>
            <a:ext cx="2112984" cy="443199"/>
          </a:xfrm>
          <a:prstGeom prst="rect">
            <a:avLst/>
          </a:prstGeom>
          <a:noFill/>
        </p:spPr>
        <p:txBody>
          <a:bodyPr wrap="square" rtlCol="0">
            <a:spAutoFit/>
          </a:bodyPr>
          <a:lstStyle/>
          <a:p>
            <a:pPr>
              <a:buClr>
                <a:schemeClr val="tx1"/>
              </a:buClr>
            </a:pPr>
            <a:r>
              <a:rPr lang="en-GB" dirty="0">
                <a:solidFill>
                  <a:srgbClr val="00B7C9"/>
                </a:solidFill>
                <a:latin typeface="Aptos" panose="020B0004020202020204" pitchFamily="34" charset="0"/>
              </a:rPr>
              <a:t>Equities</a:t>
            </a:r>
          </a:p>
        </p:txBody>
      </p:sp>
      <p:sp>
        <p:nvSpPr>
          <p:cNvPr id="36" name="TextBox 35">
            <a:extLst>
              <a:ext uri="{FF2B5EF4-FFF2-40B4-BE49-F238E27FC236}">
                <a16:creationId xmlns:a16="http://schemas.microsoft.com/office/drawing/2014/main" id="{23CC6EBE-DCC3-4E34-A99F-D72375FDBEA2}"/>
              </a:ext>
            </a:extLst>
          </p:cNvPr>
          <p:cNvSpPr txBox="1"/>
          <p:nvPr/>
        </p:nvSpPr>
        <p:spPr>
          <a:xfrm>
            <a:off x="2743313" y="3074219"/>
            <a:ext cx="2112984" cy="443199"/>
          </a:xfrm>
          <a:prstGeom prst="rect">
            <a:avLst/>
          </a:prstGeom>
          <a:noFill/>
        </p:spPr>
        <p:txBody>
          <a:bodyPr wrap="square" rtlCol="0">
            <a:spAutoFit/>
          </a:bodyPr>
          <a:lstStyle/>
          <a:p>
            <a:pPr>
              <a:buClr>
                <a:schemeClr val="tx1"/>
              </a:buClr>
            </a:pPr>
            <a:r>
              <a:rPr lang="en-GB" dirty="0">
                <a:solidFill>
                  <a:srgbClr val="00B7C9"/>
                </a:solidFill>
                <a:latin typeface="Aptos" panose="020B0004020202020204" pitchFamily="34" charset="0"/>
              </a:rPr>
              <a:t>Property</a:t>
            </a:r>
          </a:p>
        </p:txBody>
      </p:sp>
      <p:sp>
        <p:nvSpPr>
          <p:cNvPr id="37" name="TextBox 36">
            <a:extLst>
              <a:ext uri="{FF2B5EF4-FFF2-40B4-BE49-F238E27FC236}">
                <a16:creationId xmlns:a16="http://schemas.microsoft.com/office/drawing/2014/main" id="{034BB9E0-3375-4E39-B6DD-76074C98EC6F}"/>
              </a:ext>
            </a:extLst>
          </p:cNvPr>
          <p:cNvSpPr txBox="1"/>
          <p:nvPr/>
        </p:nvSpPr>
        <p:spPr>
          <a:xfrm>
            <a:off x="4961630" y="3535582"/>
            <a:ext cx="2112984" cy="443199"/>
          </a:xfrm>
          <a:prstGeom prst="rect">
            <a:avLst/>
          </a:prstGeom>
          <a:noFill/>
        </p:spPr>
        <p:txBody>
          <a:bodyPr wrap="square" rtlCol="0">
            <a:spAutoFit/>
          </a:bodyPr>
          <a:lstStyle/>
          <a:p>
            <a:pPr>
              <a:buClr>
                <a:schemeClr val="tx1"/>
              </a:buClr>
            </a:pPr>
            <a:r>
              <a:rPr lang="en-GB" dirty="0">
                <a:solidFill>
                  <a:srgbClr val="047BC1"/>
                </a:solidFill>
                <a:latin typeface="Aptos" panose="020B0004020202020204" pitchFamily="34" charset="0"/>
              </a:rPr>
              <a:t>Bonds</a:t>
            </a:r>
          </a:p>
        </p:txBody>
      </p:sp>
      <p:sp>
        <p:nvSpPr>
          <p:cNvPr id="38" name="TextBox 37">
            <a:extLst>
              <a:ext uri="{FF2B5EF4-FFF2-40B4-BE49-F238E27FC236}">
                <a16:creationId xmlns:a16="http://schemas.microsoft.com/office/drawing/2014/main" id="{0E54C967-5BA5-40DC-99DC-B2E2AA4F04B3}"/>
              </a:ext>
            </a:extLst>
          </p:cNvPr>
          <p:cNvSpPr txBox="1"/>
          <p:nvPr/>
        </p:nvSpPr>
        <p:spPr>
          <a:xfrm>
            <a:off x="4990202" y="3929313"/>
            <a:ext cx="3413032" cy="443199"/>
          </a:xfrm>
          <a:prstGeom prst="rect">
            <a:avLst/>
          </a:prstGeom>
          <a:noFill/>
        </p:spPr>
        <p:txBody>
          <a:bodyPr wrap="square" rtlCol="0">
            <a:spAutoFit/>
          </a:bodyPr>
          <a:lstStyle/>
          <a:p>
            <a:pPr>
              <a:buClr>
                <a:schemeClr val="tx1"/>
              </a:buClr>
            </a:pPr>
            <a:r>
              <a:rPr lang="en-GB" dirty="0">
                <a:solidFill>
                  <a:srgbClr val="047BC1"/>
                </a:solidFill>
                <a:latin typeface="Aptos" panose="020B0004020202020204" pitchFamily="34" charset="0"/>
              </a:rPr>
              <a:t>Fixed term savings</a:t>
            </a:r>
          </a:p>
        </p:txBody>
      </p:sp>
      <p:sp>
        <p:nvSpPr>
          <p:cNvPr id="40" name="TextBox 39">
            <a:extLst>
              <a:ext uri="{FF2B5EF4-FFF2-40B4-BE49-F238E27FC236}">
                <a16:creationId xmlns:a16="http://schemas.microsoft.com/office/drawing/2014/main" id="{18BB8F49-34F9-4DB7-A5D6-E8D76CEFB5A2}"/>
              </a:ext>
            </a:extLst>
          </p:cNvPr>
          <p:cNvSpPr txBox="1"/>
          <p:nvPr/>
        </p:nvSpPr>
        <p:spPr>
          <a:xfrm>
            <a:off x="8244002" y="4567440"/>
            <a:ext cx="3413032" cy="443199"/>
          </a:xfrm>
          <a:prstGeom prst="rect">
            <a:avLst/>
          </a:prstGeom>
          <a:noFill/>
        </p:spPr>
        <p:txBody>
          <a:bodyPr wrap="square" rtlCol="0">
            <a:spAutoFit/>
          </a:bodyPr>
          <a:lstStyle/>
          <a:p>
            <a:pPr>
              <a:buClr>
                <a:schemeClr val="tx1"/>
              </a:buClr>
            </a:pPr>
            <a:r>
              <a:rPr lang="en-GB" dirty="0">
                <a:solidFill>
                  <a:srgbClr val="F36F21"/>
                </a:solidFill>
                <a:latin typeface="Aptos" panose="020B0004020202020204" pitchFamily="34" charset="0"/>
              </a:rPr>
              <a:t>Easy access savings</a:t>
            </a:r>
          </a:p>
        </p:txBody>
      </p:sp>
      <p:sp>
        <p:nvSpPr>
          <p:cNvPr id="41" name="TextBox 40">
            <a:extLst>
              <a:ext uri="{FF2B5EF4-FFF2-40B4-BE49-F238E27FC236}">
                <a16:creationId xmlns:a16="http://schemas.microsoft.com/office/drawing/2014/main" id="{B9B42902-1465-4198-BAF9-8F5033387A03}"/>
              </a:ext>
            </a:extLst>
          </p:cNvPr>
          <p:cNvSpPr txBox="1"/>
          <p:nvPr/>
        </p:nvSpPr>
        <p:spPr>
          <a:xfrm>
            <a:off x="8244002" y="4959702"/>
            <a:ext cx="3413032" cy="443199"/>
          </a:xfrm>
          <a:prstGeom prst="rect">
            <a:avLst/>
          </a:prstGeom>
          <a:noFill/>
        </p:spPr>
        <p:txBody>
          <a:bodyPr wrap="square" rtlCol="0">
            <a:spAutoFit/>
          </a:bodyPr>
          <a:lstStyle/>
          <a:p>
            <a:pPr>
              <a:buClr>
                <a:schemeClr val="tx1"/>
              </a:buClr>
            </a:pPr>
            <a:r>
              <a:rPr lang="en-GB" dirty="0">
                <a:solidFill>
                  <a:srgbClr val="F36F21"/>
                </a:solidFill>
                <a:latin typeface="Aptos" panose="020B0004020202020204" pitchFamily="34" charset="0"/>
              </a:rPr>
              <a:t>Current account</a:t>
            </a:r>
          </a:p>
        </p:txBody>
      </p:sp>
      <p:sp>
        <p:nvSpPr>
          <p:cNvPr id="3" name="Oval 2">
            <a:extLst>
              <a:ext uri="{FF2B5EF4-FFF2-40B4-BE49-F238E27FC236}">
                <a16:creationId xmlns:a16="http://schemas.microsoft.com/office/drawing/2014/main" id="{7C3EB52D-1EF7-EF85-BE22-8ACE3BD3DDAE}"/>
              </a:ext>
            </a:extLst>
          </p:cNvPr>
          <p:cNvSpPr/>
          <p:nvPr/>
        </p:nvSpPr>
        <p:spPr>
          <a:xfrm>
            <a:off x="2467512" y="4444388"/>
            <a:ext cx="551602" cy="165736"/>
          </a:xfrm>
          <a:prstGeom prst="ellipse">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Oval 3">
            <a:extLst>
              <a:ext uri="{FF2B5EF4-FFF2-40B4-BE49-F238E27FC236}">
                <a16:creationId xmlns:a16="http://schemas.microsoft.com/office/drawing/2014/main" id="{55729DC5-CBA4-01C0-EF49-FBAC92F2148F}"/>
              </a:ext>
            </a:extLst>
          </p:cNvPr>
          <p:cNvSpPr/>
          <p:nvPr/>
        </p:nvSpPr>
        <p:spPr>
          <a:xfrm>
            <a:off x="2637710" y="4487072"/>
            <a:ext cx="211204" cy="803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custDataLst>
      <p:tags r:id="rId1"/>
    </p:custDataLst>
    <p:extLst>
      <p:ext uri="{BB962C8B-B14F-4D97-AF65-F5344CB8AC3E}">
        <p14:creationId xmlns:p14="http://schemas.microsoft.com/office/powerpoint/2010/main" val="9563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5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left)">
                                      <p:cBhvr>
                                        <p:cTn id="25" dur="500"/>
                                        <p:tgtEl>
                                          <p:spTgt spid="36"/>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left)">
                                      <p:cBhvr>
                                        <p:cTn id="2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40" grpId="0"/>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2">
            <a:extLst>
              <a:ext uri="{FF2B5EF4-FFF2-40B4-BE49-F238E27FC236}">
                <a16:creationId xmlns:a16="http://schemas.microsoft.com/office/drawing/2014/main" id="{FE2A067E-9ADE-4DAF-AC4A-7C5E3E9DE0F3}"/>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dirty="0">
                <a:solidFill>
                  <a:srgbClr val="391C66"/>
                </a:solidFill>
                <a:latin typeface="Aptos Display" panose="020B0004020202020204" pitchFamily="34" charset="0"/>
                <a:cs typeface="+mn-cs"/>
              </a:rPr>
              <a:t>Using the chat box</a:t>
            </a:r>
          </a:p>
        </p:txBody>
      </p:sp>
      <p:grpSp>
        <p:nvGrpSpPr>
          <p:cNvPr id="13" name="Group 12">
            <a:extLst>
              <a:ext uri="{FF2B5EF4-FFF2-40B4-BE49-F238E27FC236}">
                <a16:creationId xmlns:a16="http://schemas.microsoft.com/office/drawing/2014/main" id="{35932213-D046-4E19-A4D6-3D969D740BCD}"/>
              </a:ext>
            </a:extLst>
          </p:cNvPr>
          <p:cNvGrpSpPr/>
          <p:nvPr/>
        </p:nvGrpSpPr>
        <p:grpSpPr>
          <a:xfrm rot="3217853">
            <a:off x="9028096" y="3829704"/>
            <a:ext cx="714234" cy="626743"/>
            <a:chOff x="6934436" y="4159588"/>
            <a:chExt cx="801677" cy="703474"/>
          </a:xfrm>
        </p:grpSpPr>
        <p:cxnSp>
          <p:nvCxnSpPr>
            <p:cNvPr id="66" name="Straight Connector 65">
              <a:extLst>
                <a:ext uri="{FF2B5EF4-FFF2-40B4-BE49-F238E27FC236}">
                  <a16:creationId xmlns:a16="http://schemas.microsoft.com/office/drawing/2014/main" id="{0A3637DC-A639-4883-9E10-69A58798D20D}"/>
                </a:ext>
              </a:extLst>
            </p:cNvPr>
            <p:cNvCxnSpPr>
              <a:cxnSpLocks/>
            </p:cNvCxnSpPr>
            <p:nvPr/>
          </p:nvCxnSpPr>
          <p:spPr>
            <a:xfrm rot="18382147" flipH="1">
              <a:off x="7094439" y="3999585"/>
              <a:ext cx="481672" cy="801677"/>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8CD36FEE-6D87-4E33-A799-F8F5795BD299}"/>
                </a:ext>
              </a:extLst>
            </p:cNvPr>
            <p:cNvSpPr/>
            <p:nvPr/>
          </p:nvSpPr>
          <p:spPr>
            <a:xfrm>
              <a:off x="7488223" y="4809062"/>
              <a:ext cx="54000" cy="54000"/>
            </a:xfrm>
            <a:prstGeom prst="ellipse">
              <a:avLst/>
            </a:prstGeo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600">
                <a:solidFill>
                  <a:srgbClr val="FFFFFF"/>
                </a:solidFill>
                <a:latin typeface="Arial"/>
              </a:endParaRPr>
            </a:p>
          </p:txBody>
        </p:sp>
      </p:grpSp>
      <p:grpSp>
        <p:nvGrpSpPr>
          <p:cNvPr id="36" name="Group 35">
            <a:extLst>
              <a:ext uri="{FF2B5EF4-FFF2-40B4-BE49-F238E27FC236}">
                <a16:creationId xmlns:a16="http://schemas.microsoft.com/office/drawing/2014/main" id="{95137FF0-C260-4EEA-9F60-F1B3B873D467}"/>
              </a:ext>
            </a:extLst>
          </p:cNvPr>
          <p:cNvGrpSpPr/>
          <p:nvPr/>
        </p:nvGrpSpPr>
        <p:grpSpPr>
          <a:xfrm>
            <a:off x="7507923" y="1171727"/>
            <a:ext cx="280262" cy="336332"/>
            <a:chOff x="5432451" y="1433656"/>
            <a:chExt cx="314574" cy="377509"/>
          </a:xfrm>
        </p:grpSpPr>
        <p:sp>
          <p:nvSpPr>
            <p:cNvPr id="41" name="Graphic 8" descr="Cursor">
              <a:extLst>
                <a:ext uri="{FF2B5EF4-FFF2-40B4-BE49-F238E27FC236}">
                  <a16:creationId xmlns:a16="http://schemas.microsoft.com/office/drawing/2014/main" id="{C7CE938E-FE4D-48AF-BD42-A2B66C70F1EF}"/>
                </a:ext>
              </a:extLst>
            </p:cNvPr>
            <p:cNvSpPr/>
            <p:nvPr/>
          </p:nvSpPr>
          <p:spPr>
            <a:xfrm rot="16200000">
              <a:off x="5537921" y="1433586"/>
              <a:ext cx="209034" cy="209174"/>
            </a:xfrm>
            <a:custGeom>
              <a:avLst/>
              <a:gdLst>
                <a:gd name="connsiteX0" fmla="*/ 533045 w 533044"/>
                <a:gd name="connsiteY0" fmla="*/ 448628 h 533400"/>
                <a:gd name="connsiteX1" fmla="*/ 340640 w 533044"/>
                <a:gd name="connsiteY1" fmla="*/ 256318 h 533400"/>
                <a:gd name="connsiteX2" fmla="*/ 510185 w 533044"/>
                <a:gd name="connsiteY2" fmla="*/ 195263 h 533400"/>
                <a:gd name="connsiteX3" fmla="*/ 520531 w 533044"/>
                <a:gd name="connsiteY3" fmla="*/ 174082 h 533400"/>
                <a:gd name="connsiteX4" fmla="*/ 510185 w 533044"/>
                <a:gd name="connsiteY4" fmla="*/ 163735 h 533400"/>
                <a:gd name="connsiteX5" fmla="*/ 21648 w 533044"/>
                <a:gd name="connsiteY5" fmla="*/ 857 h 533400"/>
                <a:gd name="connsiteX6" fmla="*/ 16218 w 533044"/>
                <a:gd name="connsiteY6" fmla="*/ 0 h 533400"/>
                <a:gd name="connsiteX7" fmla="*/ 16218 w 533044"/>
                <a:gd name="connsiteY7" fmla="*/ 0 h 533400"/>
                <a:gd name="connsiteX8" fmla="*/ 4 w 533044"/>
                <a:gd name="connsiteY8" fmla="*/ 16925 h 533400"/>
                <a:gd name="connsiteX9" fmla="*/ 883 w 533044"/>
                <a:gd name="connsiteY9" fmla="*/ 21908 h 533400"/>
                <a:gd name="connsiteX10" fmla="*/ 163380 w 533044"/>
                <a:gd name="connsiteY10" fmla="*/ 510921 h 533400"/>
                <a:gd name="connsiteX11" fmla="*/ 184650 w 533044"/>
                <a:gd name="connsiteY11" fmla="*/ 521083 h 533400"/>
                <a:gd name="connsiteX12" fmla="*/ 194812 w 533044"/>
                <a:gd name="connsiteY12" fmla="*/ 510921 h 533400"/>
                <a:gd name="connsiteX13" fmla="*/ 255963 w 533044"/>
                <a:gd name="connsiteY13" fmla="*/ 341186 h 533400"/>
                <a:gd name="connsiteX14" fmla="*/ 448177 w 533044"/>
                <a:gd name="connsiteY14" fmla="*/ 5334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044" h="533400">
                  <a:moveTo>
                    <a:pt x="533045" y="448628"/>
                  </a:moveTo>
                  <a:lnTo>
                    <a:pt x="340640" y="256318"/>
                  </a:lnTo>
                  <a:lnTo>
                    <a:pt x="510185" y="195263"/>
                  </a:lnTo>
                  <a:cubicBezTo>
                    <a:pt x="518891" y="192271"/>
                    <a:pt x="523524" y="182788"/>
                    <a:pt x="520531" y="174082"/>
                  </a:cubicBezTo>
                  <a:cubicBezTo>
                    <a:pt x="518861" y="169222"/>
                    <a:pt x="515044" y="165405"/>
                    <a:pt x="510185" y="163735"/>
                  </a:cubicBezTo>
                  <a:lnTo>
                    <a:pt x="21648" y="857"/>
                  </a:lnTo>
                  <a:cubicBezTo>
                    <a:pt x="19896" y="280"/>
                    <a:pt x="18062" y="-9"/>
                    <a:pt x="16218" y="0"/>
                  </a:cubicBezTo>
                  <a:lnTo>
                    <a:pt x="16218" y="0"/>
                  </a:lnTo>
                  <a:cubicBezTo>
                    <a:pt x="7067" y="196"/>
                    <a:pt x="-192" y="7774"/>
                    <a:pt x="4" y="16925"/>
                  </a:cubicBezTo>
                  <a:cubicBezTo>
                    <a:pt x="40" y="18622"/>
                    <a:pt x="336" y="20302"/>
                    <a:pt x="883" y="21908"/>
                  </a:cubicBezTo>
                  <a:lnTo>
                    <a:pt x="163380" y="510921"/>
                  </a:lnTo>
                  <a:cubicBezTo>
                    <a:pt x="166447" y="519601"/>
                    <a:pt x="175970" y="524151"/>
                    <a:pt x="184650" y="521083"/>
                  </a:cubicBezTo>
                  <a:cubicBezTo>
                    <a:pt x="189399" y="519405"/>
                    <a:pt x="193134" y="515670"/>
                    <a:pt x="194812" y="510921"/>
                  </a:cubicBezTo>
                  <a:lnTo>
                    <a:pt x="255963" y="341186"/>
                  </a:lnTo>
                  <a:lnTo>
                    <a:pt x="448177" y="533400"/>
                  </a:lnTo>
                  <a:close/>
                </a:path>
              </a:pathLst>
            </a:custGeom>
            <a:noFill/>
            <a:ln w="19050" cap="flat">
              <a:solidFill>
                <a:schemeClr val="tx1"/>
              </a:solidFill>
              <a:prstDash val="solid"/>
              <a:miter/>
            </a:ln>
          </p:spPr>
          <p:txBody>
            <a:bodyPr rtlCol="0" anchor="ctr"/>
            <a:lstStyle/>
            <a:p>
              <a:pPr>
                <a:defRPr/>
              </a:pPr>
              <a:endParaRPr lang="en-GB" sz="1600">
                <a:solidFill>
                  <a:srgbClr val="FFFFFF"/>
                </a:solidFill>
              </a:endParaRPr>
            </a:p>
          </p:txBody>
        </p:sp>
        <p:grpSp>
          <p:nvGrpSpPr>
            <p:cNvPr id="42" name="Group 41">
              <a:extLst>
                <a:ext uri="{FF2B5EF4-FFF2-40B4-BE49-F238E27FC236}">
                  <a16:creationId xmlns:a16="http://schemas.microsoft.com/office/drawing/2014/main" id="{E8358264-75C3-405B-974E-DFC85B45EE9B}"/>
                </a:ext>
              </a:extLst>
            </p:cNvPr>
            <p:cNvGrpSpPr/>
            <p:nvPr/>
          </p:nvGrpSpPr>
          <p:grpSpPr>
            <a:xfrm rot="13537615">
              <a:off x="5370558" y="1611166"/>
              <a:ext cx="261892" cy="138106"/>
              <a:chOff x="-551323" y="603845"/>
              <a:chExt cx="1734244" cy="914531"/>
            </a:xfrm>
          </p:grpSpPr>
          <p:cxnSp>
            <p:nvCxnSpPr>
              <p:cNvPr id="52" name="Straight Connector 51">
                <a:extLst>
                  <a:ext uri="{FF2B5EF4-FFF2-40B4-BE49-F238E27FC236}">
                    <a16:creationId xmlns:a16="http://schemas.microsoft.com/office/drawing/2014/main" id="{F0BE7357-609E-4918-A498-7C018A5351F9}"/>
                  </a:ext>
                </a:extLst>
              </p:cNvPr>
              <p:cNvCxnSpPr/>
              <p:nvPr/>
            </p:nvCxnSpPr>
            <p:spPr>
              <a:xfrm>
                <a:off x="312071" y="603845"/>
                <a:ext cx="0" cy="508778"/>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0784D54C-D5FC-4D21-B8B9-9F65A6354927}"/>
                  </a:ext>
                </a:extLst>
              </p:cNvPr>
              <p:cNvGrpSpPr/>
              <p:nvPr/>
            </p:nvGrpSpPr>
            <p:grpSpPr>
              <a:xfrm>
                <a:off x="599084" y="887180"/>
                <a:ext cx="583837" cy="628086"/>
                <a:chOff x="599084" y="887180"/>
                <a:chExt cx="583837" cy="628086"/>
              </a:xfrm>
            </p:grpSpPr>
            <p:cxnSp>
              <p:nvCxnSpPr>
                <p:cNvPr id="57" name="Straight Connector 56">
                  <a:extLst>
                    <a:ext uri="{FF2B5EF4-FFF2-40B4-BE49-F238E27FC236}">
                      <a16:creationId xmlns:a16="http://schemas.microsoft.com/office/drawing/2014/main" id="{F880D5DA-3B5F-41EF-BE29-32CDF3E1F0A1}"/>
                    </a:ext>
                  </a:extLst>
                </p:cNvPr>
                <p:cNvCxnSpPr>
                  <a:cxnSpLocks/>
                </p:cNvCxnSpPr>
                <p:nvPr/>
              </p:nvCxnSpPr>
              <p:spPr>
                <a:xfrm flipH="1">
                  <a:off x="599084" y="887180"/>
                  <a:ext cx="342402" cy="345493"/>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6B08332-EAD7-4224-A16F-C9035E29CCCC}"/>
                    </a:ext>
                  </a:extLst>
                </p:cNvPr>
                <p:cNvCxnSpPr>
                  <a:cxnSpLocks/>
                </p:cNvCxnSpPr>
                <p:nvPr/>
              </p:nvCxnSpPr>
              <p:spPr>
                <a:xfrm flipH="1" flipV="1">
                  <a:off x="702338" y="1510266"/>
                  <a:ext cx="480583" cy="5000"/>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0DD49B31-1915-4643-9118-4F204BCDC6DB}"/>
                  </a:ext>
                </a:extLst>
              </p:cNvPr>
              <p:cNvGrpSpPr/>
              <p:nvPr/>
            </p:nvGrpSpPr>
            <p:grpSpPr>
              <a:xfrm flipH="1">
                <a:off x="-551323" y="890301"/>
                <a:ext cx="583821" cy="628075"/>
                <a:chOff x="3329374" y="887195"/>
                <a:chExt cx="583821" cy="628075"/>
              </a:xfrm>
            </p:grpSpPr>
            <p:cxnSp>
              <p:nvCxnSpPr>
                <p:cNvPr id="55" name="Straight Connector 54">
                  <a:extLst>
                    <a:ext uri="{FF2B5EF4-FFF2-40B4-BE49-F238E27FC236}">
                      <a16:creationId xmlns:a16="http://schemas.microsoft.com/office/drawing/2014/main" id="{76C20A95-01F9-49C4-808A-B35BD4F24413}"/>
                    </a:ext>
                  </a:extLst>
                </p:cNvPr>
                <p:cNvCxnSpPr>
                  <a:cxnSpLocks/>
                </p:cNvCxnSpPr>
                <p:nvPr/>
              </p:nvCxnSpPr>
              <p:spPr>
                <a:xfrm flipH="1">
                  <a:off x="3329374" y="887195"/>
                  <a:ext cx="342403" cy="345497"/>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5413B7D-7A39-4068-947C-24EB6AE177B9}"/>
                    </a:ext>
                  </a:extLst>
                </p:cNvPr>
                <p:cNvCxnSpPr>
                  <a:cxnSpLocks/>
                </p:cNvCxnSpPr>
                <p:nvPr/>
              </p:nvCxnSpPr>
              <p:spPr>
                <a:xfrm flipH="1" flipV="1">
                  <a:off x="3432616" y="1510270"/>
                  <a:ext cx="480579" cy="5000"/>
                </a:xfrm>
                <a:prstGeom prst="line">
                  <a:avLst/>
                </a:prstGeom>
                <a:ln w="6350" cap="rnd">
                  <a:solidFill>
                    <a:schemeClr val="tx1"/>
                  </a:solidFill>
                </a:ln>
              </p:spPr>
              <p:style>
                <a:lnRef idx="1">
                  <a:schemeClr val="accent1"/>
                </a:lnRef>
                <a:fillRef idx="0">
                  <a:schemeClr val="accent1"/>
                </a:fillRef>
                <a:effectRef idx="0">
                  <a:schemeClr val="accent1"/>
                </a:effectRef>
                <a:fontRef idx="minor">
                  <a:schemeClr val="tx1"/>
                </a:fontRef>
              </p:style>
            </p:cxnSp>
          </p:grpSp>
        </p:grpSp>
      </p:grpSp>
      <p:cxnSp>
        <p:nvCxnSpPr>
          <p:cNvPr id="38" name="Straight Connector 37">
            <a:extLst>
              <a:ext uri="{FF2B5EF4-FFF2-40B4-BE49-F238E27FC236}">
                <a16:creationId xmlns:a16="http://schemas.microsoft.com/office/drawing/2014/main" id="{D7640232-CE5B-4A89-A27C-6BC6FA19A85F}"/>
              </a:ext>
            </a:extLst>
          </p:cNvPr>
          <p:cNvCxnSpPr>
            <a:cxnSpLocks/>
          </p:cNvCxnSpPr>
          <p:nvPr/>
        </p:nvCxnSpPr>
        <p:spPr>
          <a:xfrm>
            <a:off x="7359299" y="1566680"/>
            <a:ext cx="0" cy="648267"/>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88" name="Group 87">
            <a:extLst>
              <a:ext uri="{FF2B5EF4-FFF2-40B4-BE49-F238E27FC236}">
                <a16:creationId xmlns:a16="http://schemas.microsoft.com/office/drawing/2014/main" id="{0A9D21CF-3515-4E59-8D47-5E00425EE285}"/>
              </a:ext>
            </a:extLst>
          </p:cNvPr>
          <p:cNvGrpSpPr/>
          <p:nvPr/>
        </p:nvGrpSpPr>
        <p:grpSpPr>
          <a:xfrm>
            <a:off x="9639643" y="3192298"/>
            <a:ext cx="1446843" cy="505635"/>
            <a:chOff x="7255803" y="3779628"/>
            <a:chExt cx="1623979" cy="567539"/>
          </a:xfrm>
        </p:grpSpPr>
        <p:sp>
          <p:nvSpPr>
            <p:cNvPr id="2" name="TextBox 1">
              <a:extLst>
                <a:ext uri="{FF2B5EF4-FFF2-40B4-BE49-F238E27FC236}">
                  <a16:creationId xmlns:a16="http://schemas.microsoft.com/office/drawing/2014/main" id="{3A53F094-884A-4F9E-BD91-6235BA4C72E1}"/>
                </a:ext>
              </a:extLst>
            </p:cNvPr>
            <p:cNvSpPr txBox="1"/>
            <p:nvPr/>
          </p:nvSpPr>
          <p:spPr>
            <a:xfrm>
              <a:off x="7255803" y="3779628"/>
              <a:ext cx="1609523" cy="310912"/>
            </a:xfrm>
            <a:prstGeom prst="rect">
              <a:avLst/>
            </a:prstGeom>
            <a:noFill/>
          </p:spPr>
          <p:txBody>
            <a:bodyPr wrap="square" rtlCol="0">
              <a:spAutoFit/>
            </a:bodyPr>
            <a:lstStyle/>
            <a:p>
              <a:pPr>
                <a:defRPr/>
              </a:pPr>
              <a:r>
                <a:rPr lang="en-GB" sz="1200" dirty="0">
                  <a:solidFill>
                    <a:srgbClr val="000000"/>
                  </a:solidFill>
                  <a:latin typeface="Aptos" panose="020B0004020202020204" pitchFamily="34" charset="0"/>
                  <a:cs typeface="Arial" panose="020B0604020202020204" pitchFamily="34" charset="0"/>
                </a:rPr>
                <a:t>type a message</a:t>
              </a:r>
            </a:p>
          </p:txBody>
        </p:sp>
        <p:sp>
          <p:nvSpPr>
            <p:cNvPr id="26" name="Rectangle 25">
              <a:extLst>
                <a:ext uri="{FF2B5EF4-FFF2-40B4-BE49-F238E27FC236}">
                  <a16:creationId xmlns:a16="http://schemas.microsoft.com/office/drawing/2014/main" id="{746AF6B6-0DC4-4C04-BA00-7D18A06907D1}"/>
                </a:ext>
              </a:extLst>
            </p:cNvPr>
            <p:cNvSpPr/>
            <p:nvPr/>
          </p:nvSpPr>
          <p:spPr>
            <a:xfrm>
              <a:off x="7319850" y="4098836"/>
              <a:ext cx="1559932" cy="220429"/>
            </a:xfrm>
            <a:prstGeom prst="rect">
              <a:avLst/>
            </a:prstGeom>
            <a:noFill/>
            <a:ln>
              <a:solidFill>
                <a:srgbClr val="000000"/>
              </a:solidFill>
            </a:ln>
            <a:effectLst>
              <a:outerShdw blurRad="38100" dist="38100" dir="2700000" sx="99000" sy="99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600">
                <a:solidFill>
                  <a:srgbClr val="FFFFFF"/>
                </a:solidFill>
                <a:latin typeface="Arial"/>
              </a:endParaRPr>
            </a:p>
          </p:txBody>
        </p:sp>
        <p:sp>
          <p:nvSpPr>
            <p:cNvPr id="63" name="TextBox 62">
              <a:extLst>
                <a:ext uri="{FF2B5EF4-FFF2-40B4-BE49-F238E27FC236}">
                  <a16:creationId xmlns:a16="http://schemas.microsoft.com/office/drawing/2014/main" id="{75972DC4-C2EE-4CAC-A8C6-A2A9D4A43064}"/>
                </a:ext>
              </a:extLst>
            </p:cNvPr>
            <p:cNvSpPr txBox="1"/>
            <p:nvPr/>
          </p:nvSpPr>
          <p:spPr>
            <a:xfrm>
              <a:off x="7338184" y="4062164"/>
              <a:ext cx="1070624" cy="285003"/>
            </a:xfrm>
            <a:prstGeom prst="rect">
              <a:avLst/>
            </a:prstGeom>
            <a:noFill/>
          </p:spPr>
          <p:txBody>
            <a:bodyPr wrap="square" anchor="ctr">
              <a:spAutoFit/>
            </a:bodyPr>
            <a:lstStyle/>
            <a:p>
              <a:pPr>
                <a:defRPr/>
              </a:pPr>
              <a:r>
                <a:rPr lang="en-GB" sz="1050" dirty="0">
                  <a:solidFill>
                    <a:srgbClr val="000000"/>
                  </a:solidFill>
                  <a:latin typeface="Meta" panose="020B0502030101020104" pitchFamily="34" charset="0"/>
                  <a:cs typeface="Arial" panose="020B0604020202020204" pitchFamily="34" charset="0"/>
                </a:rPr>
                <a:t>Hello  all…</a:t>
              </a:r>
              <a:endParaRPr lang="en-GB" sz="1050" dirty="0">
                <a:solidFill>
                  <a:srgbClr val="111111"/>
                </a:solidFill>
                <a:latin typeface="Meta" panose="020B0502030101020104" pitchFamily="34" charset="0"/>
              </a:endParaRPr>
            </a:p>
          </p:txBody>
        </p:sp>
      </p:grpSp>
      <p:sp>
        <p:nvSpPr>
          <p:cNvPr id="10" name="Rectangle 9">
            <a:extLst>
              <a:ext uri="{FF2B5EF4-FFF2-40B4-BE49-F238E27FC236}">
                <a16:creationId xmlns:a16="http://schemas.microsoft.com/office/drawing/2014/main" id="{34620F3A-A29C-4FEE-A8A5-BB96AA97F0E8}"/>
              </a:ext>
            </a:extLst>
          </p:cNvPr>
          <p:cNvSpPr/>
          <p:nvPr/>
        </p:nvSpPr>
        <p:spPr>
          <a:xfrm>
            <a:off x="5333405" y="2544666"/>
            <a:ext cx="3573352" cy="2117690"/>
          </a:xfrm>
          <a:prstGeom prst="rect">
            <a:avLst/>
          </a:prstGeom>
          <a:pattFill prst="shingle">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600">
              <a:solidFill>
                <a:srgbClr val="FFFFFF"/>
              </a:solidFill>
              <a:latin typeface="Arial"/>
            </a:endParaRPr>
          </a:p>
        </p:txBody>
      </p:sp>
      <p:grpSp>
        <p:nvGrpSpPr>
          <p:cNvPr id="17" name="Group 16">
            <a:extLst>
              <a:ext uri="{FF2B5EF4-FFF2-40B4-BE49-F238E27FC236}">
                <a16:creationId xmlns:a16="http://schemas.microsoft.com/office/drawing/2014/main" id="{A1F21A09-2371-4BAA-BBBB-0097E4775883}"/>
              </a:ext>
            </a:extLst>
          </p:cNvPr>
          <p:cNvGrpSpPr/>
          <p:nvPr/>
        </p:nvGrpSpPr>
        <p:grpSpPr>
          <a:xfrm>
            <a:off x="8071493" y="2558674"/>
            <a:ext cx="930864" cy="2147467"/>
            <a:chOff x="6481135" y="1356982"/>
            <a:chExt cx="1983582" cy="4576048"/>
          </a:xfrm>
        </p:grpSpPr>
        <p:pic>
          <p:nvPicPr>
            <p:cNvPr id="5" name="Picture 4">
              <a:extLst>
                <a:ext uri="{FF2B5EF4-FFF2-40B4-BE49-F238E27FC236}">
                  <a16:creationId xmlns:a16="http://schemas.microsoft.com/office/drawing/2014/main" id="{8153F6E7-B1D8-4694-9AD0-A7483F2934F6}"/>
                </a:ext>
              </a:extLst>
            </p:cNvPr>
            <p:cNvPicPr>
              <a:picLocks noChangeAspect="1"/>
            </p:cNvPicPr>
            <p:nvPr/>
          </p:nvPicPr>
          <p:blipFill>
            <a:blip r:embed="rId4"/>
            <a:stretch>
              <a:fillRect/>
            </a:stretch>
          </p:blipFill>
          <p:spPr>
            <a:xfrm>
              <a:off x="6481135" y="1356982"/>
              <a:ext cx="1983582" cy="4576048"/>
            </a:xfrm>
            <a:prstGeom prst="rect">
              <a:avLst/>
            </a:prstGeom>
          </p:spPr>
        </p:pic>
        <p:sp>
          <p:nvSpPr>
            <p:cNvPr id="7" name="Rectangle 6">
              <a:extLst>
                <a:ext uri="{FF2B5EF4-FFF2-40B4-BE49-F238E27FC236}">
                  <a16:creationId xmlns:a16="http://schemas.microsoft.com/office/drawing/2014/main" id="{382A12E4-80EC-4A05-99B7-DC90FC8D4821}"/>
                </a:ext>
              </a:extLst>
            </p:cNvPr>
            <p:cNvSpPr/>
            <p:nvPr/>
          </p:nvSpPr>
          <p:spPr>
            <a:xfrm>
              <a:off x="6576922" y="1788994"/>
              <a:ext cx="1792008" cy="2695920"/>
            </a:xfrm>
            <a:prstGeom prst="rect">
              <a:avLst/>
            </a:prstGeom>
            <a:solidFill>
              <a:srgbClr val="201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600">
                <a:solidFill>
                  <a:srgbClr val="FFFFFF"/>
                </a:solidFill>
                <a:latin typeface="Arial"/>
              </a:endParaRPr>
            </a:p>
          </p:txBody>
        </p:sp>
      </p:grpSp>
      <p:grpSp>
        <p:nvGrpSpPr>
          <p:cNvPr id="18" name="Group 17">
            <a:extLst>
              <a:ext uri="{FF2B5EF4-FFF2-40B4-BE49-F238E27FC236}">
                <a16:creationId xmlns:a16="http://schemas.microsoft.com/office/drawing/2014/main" id="{FE385944-2BC6-49AD-B5E9-6E278949D398}"/>
              </a:ext>
            </a:extLst>
          </p:cNvPr>
          <p:cNvGrpSpPr/>
          <p:nvPr/>
        </p:nvGrpSpPr>
        <p:grpSpPr>
          <a:xfrm>
            <a:off x="5482634" y="2370826"/>
            <a:ext cx="3509893" cy="202736"/>
            <a:chOff x="985475" y="924970"/>
            <a:chExt cx="7479242" cy="432012"/>
          </a:xfrm>
        </p:grpSpPr>
        <p:pic>
          <p:nvPicPr>
            <p:cNvPr id="4" name="Picture 3">
              <a:extLst>
                <a:ext uri="{FF2B5EF4-FFF2-40B4-BE49-F238E27FC236}">
                  <a16:creationId xmlns:a16="http://schemas.microsoft.com/office/drawing/2014/main" id="{00BA9261-B24A-4439-A9B0-FE8D96BA22C8}"/>
                </a:ext>
              </a:extLst>
            </p:cNvPr>
            <p:cNvPicPr>
              <a:picLocks noChangeAspect="1"/>
            </p:cNvPicPr>
            <p:nvPr/>
          </p:nvPicPr>
          <p:blipFill>
            <a:blip r:embed="rId5"/>
            <a:stretch>
              <a:fillRect/>
            </a:stretch>
          </p:blipFill>
          <p:spPr>
            <a:xfrm>
              <a:off x="4963143" y="924970"/>
              <a:ext cx="3501574" cy="432012"/>
            </a:xfrm>
            <a:prstGeom prst="rect">
              <a:avLst/>
            </a:prstGeom>
          </p:spPr>
        </p:pic>
        <p:sp>
          <p:nvSpPr>
            <p:cNvPr id="3" name="Rectangle 2">
              <a:extLst>
                <a:ext uri="{FF2B5EF4-FFF2-40B4-BE49-F238E27FC236}">
                  <a16:creationId xmlns:a16="http://schemas.microsoft.com/office/drawing/2014/main" id="{EEAC3229-F3DD-4766-925B-E60C9B6E816B}"/>
                </a:ext>
              </a:extLst>
            </p:cNvPr>
            <p:cNvSpPr/>
            <p:nvPr/>
          </p:nvSpPr>
          <p:spPr>
            <a:xfrm>
              <a:off x="985475" y="924970"/>
              <a:ext cx="3977668" cy="432012"/>
            </a:xfrm>
            <a:prstGeom prst="rect">
              <a:avLst/>
            </a:prstGeom>
            <a:solidFill>
              <a:srgbClr val="201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600">
                <a:solidFill>
                  <a:srgbClr val="FFFFFF"/>
                </a:solidFill>
                <a:latin typeface="Arial"/>
              </a:endParaRPr>
            </a:p>
          </p:txBody>
        </p:sp>
      </p:grpSp>
      <p:grpSp>
        <p:nvGrpSpPr>
          <p:cNvPr id="6" name="Group 5">
            <a:extLst>
              <a:ext uri="{FF2B5EF4-FFF2-40B4-BE49-F238E27FC236}">
                <a16:creationId xmlns:a16="http://schemas.microsoft.com/office/drawing/2014/main" id="{E75B1C58-1220-42A2-A111-22BC85CE10E2}"/>
              </a:ext>
            </a:extLst>
          </p:cNvPr>
          <p:cNvGrpSpPr/>
          <p:nvPr/>
        </p:nvGrpSpPr>
        <p:grpSpPr>
          <a:xfrm>
            <a:off x="6388890" y="3650140"/>
            <a:ext cx="858522" cy="1019494"/>
            <a:chOff x="3169329" y="3860899"/>
            <a:chExt cx="1252519" cy="1487365"/>
          </a:xfrm>
        </p:grpSpPr>
        <p:sp>
          <p:nvSpPr>
            <p:cNvPr id="20" name="Freeform: Shape 19">
              <a:extLst>
                <a:ext uri="{FF2B5EF4-FFF2-40B4-BE49-F238E27FC236}">
                  <a16:creationId xmlns:a16="http://schemas.microsoft.com/office/drawing/2014/main" id="{EBEB8A8F-C9F8-4E95-9A16-A5CECA02CD0B}"/>
                </a:ext>
              </a:extLst>
            </p:cNvPr>
            <p:cNvSpPr/>
            <p:nvPr/>
          </p:nvSpPr>
          <p:spPr>
            <a:xfrm>
              <a:off x="3169329" y="4722005"/>
              <a:ext cx="1252519" cy="626259"/>
            </a:xfrm>
            <a:custGeom>
              <a:avLst/>
              <a:gdLst>
                <a:gd name="connsiteX0" fmla="*/ 1737957 w 1829428"/>
                <a:gd name="connsiteY0" fmla="*/ 274414 h 914714"/>
                <a:gd name="connsiteX1" fmla="*/ 1292034 w 1829428"/>
                <a:gd name="connsiteY1" fmla="*/ 57170 h 914714"/>
                <a:gd name="connsiteX2" fmla="*/ 914714 w 1829428"/>
                <a:gd name="connsiteY2" fmla="*/ 0 h 914714"/>
                <a:gd name="connsiteX3" fmla="*/ 537395 w 1829428"/>
                <a:gd name="connsiteY3" fmla="*/ 57170 h 914714"/>
                <a:gd name="connsiteX4" fmla="*/ 91471 w 1829428"/>
                <a:gd name="connsiteY4" fmla="*/ 274414 h 914714"/>
                <a:gd name="connsiteX5" fmla="*/ 0 w 1829428"/>
                <a:gd name="connsiteY5" fmla="*/ 457357 h 914714"/>
                <a:gd name="connsiteX6" fmla="*/ 0 w 1829428"/>
                <a:gd name="connsiteY6" fmla="*/ 914714 h 914714"/>
                <a:gd name="connsiteX7" fmla="*/ 1829429 w 1829428"/>
                <a:gd name="connsiteY7" fmla="*/ 914714 h 914714"/>
                <a:gd name="connsiteX8" fmla="*/ 1829429 w 1829428"/>
                <a:gd name="connsiteY8" fmla="*/ 457357 h 914714"/>
                <a:gd name="connsiteX9" fmla="*/ 1737957 w 1829428"/>
                <a:gd name="connsiteY9" fmla="*/ 274414 h 91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9428" h="914714">
                  <a:moveTo>
                    <a:pt x="1737957" y="274414"/>
                  </a:moveTo>
                  <a:cubicBezTo>
                    <a:pt x="1612184" y="171509"/>
                    <a:pt x="1452109" y="102905"/>
                    <a:pt x="1292034" y="57170"/>
                  </a:cubicBezTo>
                  <a:cubicBezTo>
                    <a:pt x="1177695" y="22868"/>
                    <a:pt x="1051922" y="0"/>
                    <a:pt x="914714" y="0"/>
                  </a:cubicBezTo>
                  <a:cubicBezTo>
                    <a:pt x="788941" y="0"/>
                    <a:pt x="663168" y="22868"/>
                    <a:pt x="537395" y="57170"/>
                  </a:cubicBezTo>
                  <a:cubicBezTo>
                    <a:pt x="377320" y="102905"/>
                    <a:pt x="217245" y="182943"/>
                    <a:pt x="91471" y="274414"/>
                  </a:cubicBezTo>
                  <a:cubicBezTo>
                    <a:pt x="34302" y="320150"/>
                    <a:pt x="0" y="388754"/>
                    <a:pt x="0" y="457357"/>
                  </a:cubicBezTo>
                  <a:lnTo>
                    <a:pt x="0" y="914714"/>
                  </a:lnTo>
                  <a:lnTo>
                    <a:pt x="1829429" y="914714"/>
                  </a:lnTo>
                  <a:lnTo>
                    <a:pt x="1829429" y="457357"/>
                  </a:lnTo>
                  <a:cubicBezTo>
                    <a:pt x="1829429" y="388754"/>
                    <a:pt x="1795127" y="320150"/>
                    <a:pt x="1737957" y="274414"/>
                  </a:cubicBezTo>
                  <a:close/>
                </a:path>
              </a:pathLst>
            </a:custGeom>
            <a:solidFill>
              <a:srgbClr val="0094C8"/>
            </a:solidFill>
            <a:ln w="28575" cap="flat">
              <a:noFill/>
              <a:prstDash val="solid"/>
              <a:miter/>
            </a:ln>
          </p:spPr>
          <p:txBody>
            <a:bodyPr rtlCol="0" anchor="ctr"/>
            <a:lstStyle/>
            <a:p>
              <a:pPr>
                <a:defRPr/>
              </a:pPr>
              <a:endParaRPr lang="en-GB" sz="1600">
                <a:solidFill>
                  <a:srgbClr val="111111"/>
                </a:solidFill>
              </a:endParaRPr>
            </a:p>
          </p:txBody>
        </p:sp>
        <p:sp>
          <p:nvSpPr>
            <p:cNvPr id="21" name="Freeform: Shape 20">
              <a:extLst>
                <a:ext uri="{FF2B5EF4-FFF2-40B4-BE49-F238E27FC236}">
                  <a16:creationId xmlns:a16="http://schemas.microsoft.com/office/drawing/2014/main" id="{6E623C52-E0AE-4C4B-97EF-ED919C93A183}"/>
                </a:ext>
              </a:extLst>
            </p:cNvPr>
            <p:cNvSpPr/>
            <p:nvPr/>
          </p:nvSpPr>
          <p:spPr>
            <a:xfrm>
              <a:off x="3451146" y="3860899"/>
              <a:ext cx="874806" cy="743683"/>
            </a:xfrm>
            <a:custGeom>
              <a:avLst/>
              <a:gdLst>
                <a:gd name="connsiteX0" fmla="*/ 57170 w 1277741"/>
                <a:gd name="connsiteY0" fmla="*/ 297282 h 1086223"/>
                <a:gd name="connsiteX1" fmla="*/ 97188 w 1277741"/>
                <a:gd name="connsiteY1" fmla="*/ 280131 h 1086223"/>
                <a:gd name="connsiteX2" fmla="*/ 97188 w 1277741"/>
                <a:gd name="connsiteY2" fmla="*/ 280131 h 1086223"/>
                <a:gd name="connsiteX3" fmla="*/ 503093 w 1277741"/>
                <a:gd name="connsiteY3" fmla="*/ 114339 h 1086223"/>
                <a:gd name="connsiteX4" fmla="*/ 1074789 w 1277741"/>
                <a:gd name="connsiteY4" fmla="*/ 686036 h 1086223"/>
                <a:gd name="connsiteX5" fmla="*/ 1074789 w 1277741"/>
                <a:gd name="connsiteY5" fmla="*/ 817526 h 1086223"/>
                <a:gd name="connsiteX6" fmla="*/ 746064 w 1277741"/>
                <a:gd name="connsiteY6" fmla="*/ 926148 h 1086223"/>
                <a:gd name="connsiteX7" fmla="*/ 703187 w 1277741"/>
                <a:gd name="connsiteY7" fmla="*/ 914714 h 1086223"/>
                <a:gd name="connsiteX8" fmla="*/ 617432 w 1277741"/>
                <a:gd name="connsiteY8" fmla="*/ 1000469 h 1086223"/>
                <a:gd name="connsiteX9" fmla="*/ 703187 w 1277741"/>
                <a:gd name="connsiteY9" fmla="*/ 1086223 h 1086223"/>
                <a:gd name="connsiteX10" fmla="*/ 783224 w 1277741"/>
                <a:gd name="connsiteY10" fmla="*/ 1034771 h 1086223"/>
                <a:gd name="connsiteX11" fmla="*/ 1237723 w 1277741"/>
                <a:gd name="connsiteY11" fmla="*/ 883271 h 1086223"/>
                <a:gd name="connsiteX12" fmla="*/ 1277742 w 1277741"/>
                <a:gd name="connsiteY12" fmla="*/ 828960 h 1086223"/>
                <a:gd name="connsiteX13" fmla="*/ 1277742 w 1277741"/>
                <a:gd name="connsiteY13" fmla="*/ 571696 h 1086223"/>
                <a:gd name="connsiteX14" fmla="*/ 1220572 w 1277741"/>
                <a:gd name="connsiteY14" fmla="*/ 514527 h 1086223"/>
                <a:gd name="connsiteX15" fmla="*/ 1169119 w 1277741"/>
                <a:gd name="connsiteY15" fmla="*/ 514527 h 1086223"/>
                <a:gd name="connsiteX16" fmla="*/ 503093 w 1277741"/>
                <a:gd name="connsiteY16" fmla="*/ 0 h 1086223"/>
                <a:gd name="connsiteX17" fmla="*/ 22868 w 1277741"/>
                <a:gd name="connsiteY17" fmla="*/ 194377 h 1086223"/>
                <a:gd name="connsiteX18" fmla="*/ 0 w 1277741"/>
                <a:gd name="connsiteY18" fmla="*/ 240113 h 1086223"/>
                <a:gd name="connsiteX19" fmla="*/ 57170 w 1277741"/>
                <a:gd name="connsiteY19" fmla="*/ 297282 h 108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7741" h="1086223">
                  <a:moveTo>
                    <a:pt x="57170" y="297282"/>
                  </a:moveTo>
                  <a:cubicBezTo>
                    <a:pt x="74321" y="297282"/>
                    <a:pt x="88613" y="291565"/>
                    <a:pt x="97188" y="280131"/>
                  </a:cubicBezTo>
                  <a:lnTo>
                    <a:pt x="97188" y="280131"/>
                  </a:lnTo>
                  <a:cubicBezTo>
                    <a:pt x="202952" y="177226"/>
                    <a:pt x="345876" y="114339"/>
                    <a:pt x="503093" y="114339"/>
                  </a:cubicBezTo>
                  <a:cubicBezTo>
                    <a:pt x="817526" y="114339"/>
                    <a:pt x="1074789" y="371603"/>
                    <a:pt x="1074789" y="686036"/>
                  </a:cubicBezTo>
                  <a:lnTo>
                    <a:pt x="1074789" y="817526"/>
                  </a:lnTo>
                  <a:lnTo>
                    <a:pt x="746064" y="926148"/>
                  </a:lnTo>
                  <a:cubicBezTo>
                    <a:pt x="731772" y="920431"/>
                    <a:pt x="717479" y="914714"/>
                    <a:pt x="703187" y="914714"/>
                  </a:cubicBezTo>
                  <a:cubicBezTo>
                    <a:pt x="654592" y="914714"/>
                    <a:pt x="617432" y="951875"/>
                    <a:pt x="617432" y="1000469"/>
                  </a:cubicBezTo>
                  <a:cubicBezTo>
                    <a:pt x="617432" y="1049063"/>
                    <a:pt x="654592" y="1086223"/>
                    <a:pt x="703187" y="1086223"/>
                  </a:cubicBezTo>
                  <a:cubicBezTo>
                    <a:pt x="737488" y="1086223"/>
                    <a:pt x="768932" y="1066214"/>
                    <a:pt x="783224" y="1034771"/>
                  </a:cubicBezTo>
                  <a:lnTo>
                    <a:pt x="1237723" y="883271"/>
                  </a:lnTo>
                  <a:cubicBezTo>
                    <a:pt x="1260591" y="874696"/>
                    <a:pt x="1277742" y="854686"/>
                    <a:pt x="1277742" y="828960"/>
                  </a:cubicBezTo>
                  <a:lnTo>
                    <a:pt x="1277742" y="571696"/>
                  </a:lnTo>
                  <a:cubicBezTo>
                    <a:pt x="1277742" y="540253"/>
                    <a:pt x="1252015" y="514527"/>
                    <a:pt x="1220572" y="514527"/>
                  </a:cubicBezTo>
                  <a:lnTo>
                    <a:pt x="1169119" y="514527"/>
                  </a:lnTo>
                  <a:cubicBezTo>
                    <a:pt x="1091940" y="220103"/>
                    <a:pt x="823243" y="0"/>
                    <a:pt x="503093" y="0"/>
                  </a:cubicBezTo>
                  <a:cubicBezTo>
                    <a:pt x="317292" y="0"/>
                    <a:pt x="148641" y="74321"/>
                    <a:pt x="22868" y="194377"/>
                  </a:cubicBezTo>
                  <a:cubicBezTo>
                    <a:pt x="8575" y="205811"/>
                    <a:pt x="0" y="220103"/>
                    <a:pt x="0" y="240113"/>
                  </a:cubicBezTo>
                  <a:cubicBezTo>
                    <a:pt x="0" y="271556"/>
                    <a:pt x="25726" y="297282"/>
                    <a:pt x="57170" y="297282"/>
                  </a:cubicBezTo>
                  <a:close/>
                </a:path>
              </a:pathLst>
            </a:custGeom>
            <a:solidFill>
              <a:srgbClr val="753743"/>
            </a:solidFill>
            <a:ln w="28575" cap="flat">
              <a:noFill/>
              <a:prstDash val="solid"/>
              <a:miter/>
            </a:ln>
          </p:spPr>
          <p:txBody>
            <a:bodyPr rtlCol="0" anchor="ctr"/>
            <a:lstStyle/>
            <a:p>
              <a:pPr>
                <a:defRPr/>
              </a:pPr>
              <a:endParaRPr lang="en-GB" sz="1600">
                <a:solidFill>
                  <a:srgbClr val="111111"/>
                </a:solidFill>
              </a:endParaRPr>
            </a:p>
          </p:txBody>
        </p:sp>
        <p:sp>
          <p:nvSpPr>
            <p:cNvPr id="22" name="Freeform: Shape 21">
              <a:extLst>
                <a:ext uri="{FF2B5EF4-FFF2-40B4-BE49-F238E27FC236}">
                  <a16:creationId xmlns:a16="http://schemas.microsoft.com/office/drawing/2014/main" id="{79558DAB-2CD2-428F-89A1-17CF8573A97E}"/>
                </a:ext>
              </a:extLst>
            </p:cNvPr>
            <p:cNvSpPr/>
            <p:nvPr/>
          </p:nvSpPr>
          <p:spPr>
            <a:xfrm>
              <a:off x="3482459" y="4017463"/>
              <a:ext cx="626260" cy="626259"/>
            </a:xfrm>
            <a:custGeom>
              <a:avLst/>
              <a:gdLst>
                <a:gd name="connsiteX0" fmla="*/ 911856 w 914714"/>
                <a:gd name="connsiteY0" fmla="*/ 505951 h 914714"/>
                <a:gd name="connsiteX1" fmla="*/ 914714 w 914714"/>
                <a:gd name="connsiteY1" fmla="*/ 457357 h 914714"/>
                <a:gd name="connsiteX2" fmla="*/ 457357 w 914714"/>
                <a:gd name="connsiteY2" fmla="*/ 0 h 914714"/>
                <a:gd name="connsiteX3" fmla="*/ 0 w 914714"/>
                <a:gd name="connsiteY3" fmla="*/ 457357 h 914714"/>
                <a:gd name="connsiteX4" fmla="*/ 457357 w 914714"/>
                <a:gd name="connsiteY4" fmla="*/ 914714 h 914714"/>
                <a:gd name="connsiteX5" fmla="*/ 485942 w 914714"/>
                <a:gd name="connsiteY5" fmla="*/ 911856 h 914714"/>
                <a:gd name="connsiteX6" fmla="*/ 485942 w 914714"/>
                <a:gd name="connsiteY6" fmla="*/ 771790 h 914714"/>
                <a:gd name="connsiteX7" fmla="*/ 485942 w 914714"/>
                <a:gd name="connsiteY7" fmla="*/ 771790 h 914714"/>
                <a:gd name="connsiteX8" fmla="*/ 503093 w 914714"/>
                <a:gd name="connsiteY8" fmla="*/ 694611 h 914714"/>
                <a:gd name="connsiteX9" fmla="*/ 603140 w 914714"/>
                <a:gd name="connsiteY9" fmla="*/ 608857 h 914714"/>
                <a:gd name="connsiteX10" fmla="*/ 911856 w 914714"/>
                <a:gd name="connsiteY10" fmla="*/ 505951 h 91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714" h="914714">
                  <a:moveTo>
                    <a:pt x="911856" y="505951"/>
                  </a:moveTo>
                  <a:cubicBezTo>
                    <a:pt x="914714" y="488800"/>
                    <a:pt x="914714" y="474508"/>
                    <a:pt x="914714" y="457357"/>
                  </a:cubicBezTo>
                  <a:cubicBezTo>
                    <a:pt x="914714" y="205811"/>
                    <a:pt x="708904" y="0"/>
                    <a:pt x="457357" y="0"/>
                  </a:cubicBezTo>
                  <a:cubicBezTo>
                    <a:pt x="205811" y="0"/>
                    <a:pt x="0" y="205811"/>
                    <a:pt x="0" y="457357"/>
                  </a:cubicBezTo>
                  <a:cubicBezTo>
                    <a:pt x="0" y="708904"/>
                    <a:pt x="205811" y="914714"/>
                    <a:pt x="457357" y="914714"/>
                  </a:cubicBezTo>
                  <a:cubicBezTo>
                    <a:pt x="465933" y="914714"/>
                    <a:pt x="477367" y="914714"/>
                    <a:pt x="485942" y="911856"/>
                  </a:cubicBezTo>
                  <a:lnTo>
                    <a:pt x="485942" y="771790"/>
                  </a:lnTo>
                  <a:lnTo>
                    <a:pt x="485942" y="771790"/>
                  </a:lnTo>
                  <a:cubicBezTo>
                    <a:pt x="485942" y="746064"/>
                    <a:pt x="491659" y="720338"/>
                    <a:pt x="503093" y="694611"/>
                  </a:cubicBezTo>
                  <a:cubicBezTo>
                    <a:pt x="523102" y="654593"/>
                    <a:pt x="557404" y="623149"/>
                    <a:pt x="603140" y="608857"/>
                  </a:cubicBezTo>
                  <a:lnTo>
                    <a:pt x="911856" y="505951"/>
                  </a:lnTo>
                  <a:close/>
                </a:path>
              </a:pathLst>
            </a:custGeom>
            <a:solidFill>
              <a:srgbClr val="0094C8"/>
            </a:solidFill>
            <a:ln w="28575" cap="flat">
              <a:noFill/>
              <a:prstDash val="solid"/>
              <a:miter/>
            </a:ln>
          </p:spPr>
          <p:txBody>
            <a:bodyPr rtlCol="0" anchor="ctr"/>
            <a:lstStyle/>
            <a:p>
              <a:pPr>
                <a:defRPr/>
              </a:pPr>
              <a:endParaRPr lang="en-GB" sz="1600">
                <a:solidFill>
                  <a:srgbClr val="111111"/>
                </a:solidFill>
              </a:endParaRPr>
            </a:p>
          </p:txBody>
        </p:sp>
      </p:grpSp>
      <p:sp>
        <p:nvSpPr>
          <p:cNvPr id="29" name="Freeform: Shape 28">
            <a:extLst>
              <a:ext uri="{FF2B5EF4-FFF2-40B4-BE49-F238E27FC236}">
                <a16:creationId xmlns:a16="http://schemas.microsoft.com/office/drawing/2014/main" id="{34059148-76AE-427E-96FB-D3FF7FDEB198}"/>
              </a:ext>
            </a:extLst>
          </p:cNvPr>
          <p:cNvSpPr/>
          <p:nvPr/>
        </p:nvSpPr>
        <p:spPr>
          <a:xfrm>
            <a:off x="5333405" y="2214946"/>
            <a:ext cx="3828015" cy="2524834"/>
          </a:xfrm>
          <a:custGeom>
            <a:avLst/>
            <a:gdLst>
              <a:gd name="connsiteX0" fmla="*/ 270941 w 5584785"/>
              <a:gd name="connsiteY0" fmla="*/ 231178 h 3683543"/>
              <a:gd name="connsiteX1" fmla="*/ 235859 w 5584785"/>
              <a:gd name="connsiteY1" fmla="*/ 266260 h 3683543"/>
              <a:gd name="connsiteX2" fmla="*/ 235859 w 5584785"/>
              <a:gd name="connsiteY2" fmla="*/ 3438382 h 3683543"/>
              <a:gd name="connsiteX3" fmla="*/ 270941 w 5584785"/>
              <a:gd name="connsiteY3" fmla="*/ 3473464 h 3683543"/>
              <a:gd name="connsiteX4" fmla="*/ 5313844 w 5584785"/>
              <a:gd name="connsiteY4" fmla="*/ 3473464 h 3683543"/>
              <a:gd name="connsiteX5" fmla="*/ 5348926 w 5584785"/>
              <a:gd name="connsiteY5" fmla="*/ 3438382 h 3683543"/>
              <a:gd name="connsiteX6" fmla="*/ 5348926 w 5584785"/>
              <a:gd name="connsiteY6" fmla="*/ 266260 h 3683543"/>
              <a:gd name="connsiteX7" fmla="*/ 5313844 w 5584785"/>
              <a:gd name="connsiteY7" fmla="*/ 231178 h 3683543"/>
              <a:gd name="connsiteX8" fmla="*/ 181060 w 5584785"/>
              <a:gd name="connsiteY8" fmla="*/ 0 h 3683543"/>
              <a:gd name="connsiteX9" fmla="*/ 5403726 w 5584785"/>
              <a:gd name="connsiteY9" fmla="*/ 0 h 3683543"/>
              <a:gd name="connsiteX10" fmla="*/ 5584785 w 5584785"/>
              <a:gd name="connsiteY10" fmla="*/ 181059 h 3683543"/>
              <a:gd name="connsiteX11" fmla="*/ 5584785 w 5584785"/>
              <a:gd name="connsiteY11" fmla="*/ 3683543 h 3683543"/>
              <a:gd name="connsiteX12" fmla="*/ 0 w 5584785"/>
              <a:gd name="connsiteY12" fmla="*/ 3683543 h 3683543"/>
              <a:gd name="connsiteX13" fmla="*/ 0 w 5584785"/>
              <a:gd name="connsiteY13" fmla="*/ 181059 h 3683543"/>
              <a:gd name="connsiteX14" fmla="*/ 181060 w 5584785"/>
              <a:gd name="connsiteY14" fmla="*/ 0 h 368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84785" h="3683543">
                <a:moveTo>
                  <a:pt x="270941" y="231178"/>
                </a:moveTo>
                <a:cubicBezTo>
                  <a:pt x="251566" y="231178"/>
                  <a:pt x="235859" y="246885"/>
                  <a:pt x="235859" y="266260"/>
                </a:cubicBezTo>
                <a:lnTo>
                  <a:pt x="235859" y="3438382"/>
                </a:lnTo>
                <a:cubicBezTo>
                  <a:pt x="235859" y="3457757"/>
                  <a:pt x="251566" y="3473464"/>
                  <a:pt x="270941" y="3473464"/>
                </a:cubicBezTo>
                <a:lnTo>
                  <a:pt x="5313844" y="3473464"/>
                </a:lnTo>
                <a:cubicBezTo>
                  <a:pt x="5333219" y="3473464"/>
                  <a:pt x="5348926" y="3457757"/>
                  <a:pt x="5348926" y="3438382"/>
                </a:cubicBezTo>
                <a:lnTo>
                  <a:pt x="5348926" y="266260"/>
                </a:lnTo>
                <a:cubicBezTo>
                  <a:pt x="5348926" y="246885"/>
                  <a:pt x="5333219" y="231178"/>
                  <a:pt x="5313844" y="231178"/>
                </a:cubicBezTo>
                <a:close/>
                <a:moveTo>
                  <a:pt x="181060" y="0"/>
                </a:moveTo>
                <a:lnTo>
                  <a:pt x="5403726" y="0"/>
                </a:lnTo>
                <a:cubicBezTo>
                  <a:pt x="5503722" y="0"/>
                  <a:pt x="5584785" y="81063"/>
                  <a:pt x="5584785" y="181059"/>
                </a:cubicBezTo>
                <a:lnTo>
                  <a:pt x="5584785" y="3683543"/>
                </a:lnTo>
                <a:lnTo>
                  <a:pt x="0" y="3683543"/>
                </a:lnTo>
                <a:lnTo>
                  <a:pt x="0" y="181059"/>
                </a:lnTo>
                <a:cubicBezTo>
                  <a:pt x="0" y="81063"/>
                  <a:pt x="81063" y="0"/>
                  <a:pt x="181060" y="0"/>
                </a:cubicBez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defRPr/>
            </a:pPr>
            <a:endParaRPr lang="en-GB" sz="1600">
              <a:solidFill>
                <a:srgbClr val="FFFFFF"/>
              </a:solidFill>
              <a:latin typeface="Arial"/>
            </a:endParaRPr>
          </a:p>
        </p:txBody>
      </p:sp>
      <p:grpSp>
        <p:nvGrpSpPr>
          <p:cNvPr id="15" name="Group 14">
            <a:extLst>
              <a:ext uri="{FF2B5EF4-FFF2-40B4-BE49-F238E27FC236}">
                <a16:creationId xmlns:a16="http://schemas.microsoft.com/office/drawing/2014/main" id="{B516E973-C20D-4CA4-9BDA-33C02D1E941C}"/>
              </a:ext>
            </a:extLst>
          </p:cNvPr>
          <p:cNvGrpSpPr/>
          <p:nvPr/>
        </p:nvGrpSpPr>
        <p:grpSpPr>
          <a:xfrm>
            <a:off x="4709935" y="4729074"/>
            <a:ext cx="5074954" cy="215907"/>
            <a:chOff x="561975" y="3521871"/>
            <a:chExt cx="3248025" cy="138183"/>
          </a:xfrm>
          <a:effectLst>
            <a:reflection blurRad="6350" stA="55000" endPos="88000" dir="5400000" sy="-100000" algn="bl" rotWithShape="0"/>
          </a:effectLst>
        </p:grpSpPr>
        <p:grpSp>
          <p:nvGrpSpPr>
            <p:cNvPr id="16" name="Group 15">
              <a:extLst>
                <a:ext uri="{FF2B5EF4-FFF2-40B4-BE49-F238E27FC236}">
                  <a16:creationId xmlns:a16="http://schemas.microsoft.com/office/drawing/2014/main" id="{31A80588-F1F4-47B4-877D-CDD48F50B344}"/>
                </a:ext>
              </a:extLst>
            </p:cNvPr>
            <p:cNvGrpSpPr/>
            <p:nvPr/>
          </p:nvGrpSpPr>
          <p:grpSpPr>
            <a:xfrm>
              <a:off x="561975" y="3521871"/>
              <a:ext cx="3248025" cy="138183"/>
              <a:chOff x="1514475" y="5594433"/>
              <a:chExt cx="5543550" cy="235843"/>
            </a:xfrm>
          </p:grpSpPr>
          <p:sp>
            <p:nvSpPr>
              <p:cNvPr id="24" name="Rectangle 23">
                <a:extLst>
                  <a:ext uri="{FF2B5EF4-FFF2-40B4-BE49-F238E27FC236}">
                    <a16:creationId xmlns:a16="http://schemas.microsoft.com/office/drawing/2014/main" id="{1DD79D34-E3B9-4197-A60A-F184CD1FF978}"/>
                  </a:ext>
                </a:extLst>
              </p:cNvPr>
              <p:cNvSpPr/>
              <p:nvPr/>
            </p:nvSpPr>
            <p:spPr>
              <a:xfrm>
                <a:off x="1514475" y="5594433"/>
                <a:ext cx="5543550" cy="141552"/>
              </a:xfrm>
              <a:prstGeom prst="rect">
                <a:avLst/>
              </a:prstGeom>
              <a:gradFill flip="none" rotWithShape="1">
                <a:gsLst>
                  <a:gs pos="0">
                    <a:schemeClr val="bg1">
                      <a:lumMod val="50000"/>
                    </a:schemeClr>
                  </a:gs>
                  <a:gs pos="2000">
                    <a:schemeClr val="bg1"/>
                  </a:gs>
                  <a:gs pos="9000">
                    <a:schemeClr val="bg1">
                      <a:lumMod val="85000"/>
                    </a:schemeClr>
                  </a:gs>
                  <a:gs pos="92000">
                    <a:srgbClr val="ECECED"/>
                  </a:gs>
                  <a:gs pos="98000">
                    <a:schemeClr val="bg1"/>
                  </a:gs>
                  <a:gs pos="100000">
                    <a:schemeClr val="bg1">
                      <a:lumMod val="65000"/>
                    </a:schemeClr>
                  </a:gs>
                  <a:gs pos="70000">
                    <a:schemeClr val="bg1">
                      <a:lumMod val="85000"/>
                    </a:schemeClr>
                  </a:gs>
                  <a:gs pos="34000">
                    <a:srgbClr val="F7F7F7"/>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sz="1600">
                  <a:solidFill>
                    <a:srgbClr val="FFFFFF"/>
                  </a:solidFill>
                  <a:latin typeface="Arial"/>
                </a:endParaRPr>
              </a:p>
            </p:txBody>
          </p:sp>
          <p:sp>
            <p:nvSpPr>
              <p:cNvPr id="25" name="Flowchart: Manual Operation 24">
                <a:extLst>
                  <a:ext uri="{FF2B5EF4-FFF2-40B4-BE49-F238E27FC236}">
                    <a16:creationId xmlns:a16="http://schemas.microsoft.com/office/drawing/2014/main" id="{14C82C2C-D08B-48DD-A57B-441053E65EE7}"/>
                  </a:ext>
                </a:extLst>
              </p:cNvPr>
              <p:cNvSpPr/>
              <p:nvPr/>
            </p:nvSpPr>
            <p:spPr>
              <a:xfrm>
                <a:off x="1514475" y="5735985"/>
                <a:ext cx="5543550" cy="94291"/>
              </a:xfrm>
              <a:prstGeom prst="flowChartManualOperation">
                <a:avLst/>
              </a:prstGeom>
              <a:gradFill flip="none" rotWithShape="1">
                <a:gsLst>
                  <a:gs pos="100000">
                    <a:schemeClr val="bg1">
                      <a:lumMod val="65000"/>
                    </a:schemeClr>
                  </a:gs>
                  <a:gs pos="0">
                    <a:schemeClr val="bg1">
                      <a:lumMod val="50000"/>
                    </a:schemeClr>
                  </a:gs>
                  <a:gs pos="59000">
                    <a:schemeClr val="bg1">
                      <a:lumMod val="65000"/>
                    </a:schemeClr>
                  </a:gs>
                  <a:gs pos="38000">
                    <a:schemeClr val="bg1">
                      <a:lumMod val="65000"/>
                    </a:schemeClr>
                  </a:gs>
                  <a:gs pos="47000">
                    <a:schemeClr val="bg1">
                      <a:lumMod val="85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sz="1600">
                  <a:solidFill>
                    <a:srgbClr val="FFFFFF"/>
                  </a:solidFill>
                  <a:latin typeface="Arial"/>
                </a:endParaRPr>
              </a:p>
            </p:txBody>
          </p:sp>
        </p:grpSp>
        <p:sp>
          <p:nvSpPr>
            <p:cNvPr id="19" name="Trapezoid 18">
              <a:extLst>
                <a:ext uri="{FF2B5EF4-FFF2-40B4-BE49-F238E27FC236}">
                  <a16:creationId xmlns:a16="http://schemas.microsoft.com/office/drawing/2014/main" id="{30030932-0527-48E3-B274-5214342975FB}"/>
                </a:ext>
              </a:extLst>
            </p:cNvPr>
            <p:cNvSpPr/>
            <p:nvPr/>
          </p:nvSpPr>
          <p:spPr>
            <a:xfrm flipV="1">
              <a:off x="1899145" y="3543401"/>
              <a:ext cx="573685" cy="21849"/>
            </a:xfrm>
            <a:prstGeom prst="trapezoid">
              <a:avLst>
                <a:gd name="adj" fmla="val 72676"/>
              </a:avLst>
            </a:prstGeom>
            <a:solidFill>
              <a:srgbClr val="8B90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sz="1600">
                <a:solidFill>
                  <a:srgbClr val="FFFFFF"/>
                </a:solidFill>
                <a:latin typeface="Arial"/>
              </a:endParaRPr>
            </a:p>
          </p:txBody>
        </p:sp>
        <p:sp>
          <p:nvSpPr>
            <p:cNvPr id="23" name="Rectangle 22">
              <a:extLst>
                <a:ext uri="{FF2B5EF4-FFF2-40B4-BE49-F238E27FC236}">
                  <a16:creationId xmlns:a16="http://schemas.microsoft.com/office/drawing/2014/main" id="{FDB7829D-9320-49A9-95EB-248B7FCF9039}"/>
                </a:ext>
              </a:extLst>
            </p:cNvPr>
            <p:cNvSpPr/>
            <p:nvPr/>
          </p:nvSpPr>
          <p:spPr>
            <a:xfrm>
              <a:off x="3450214" y="3553414"/>
              <a:ext cx="130504" cy="17626"/>
            </a:xfrm>
            <a:prstGeom prst="rect">
              <a:avLst/>
            </a:prstGeom>
            <a:solidFill>
              <a:srgbClr val="8B90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sz="1600">
                <a:solidFill>
                  <a:srgbClr val="FFFFFF"/>
                </a:solidFill>
                <a:latin typeface="Arial"/>
              </a:endParaRPr>
            </a:p>
          </p:txBody>
        </p:sp>
      </p:grpSp>
      <p:pic>
        <p:nvPicPr>
          <p:cNvPr id="14" name="Picture 13">
            <a:extLst>
              <a:ext uri="{FF2B5EF4-FFF2-40B4-BE49-F238E27FC236}">
                <a16:creationId xmlns:a16="http://schemas.microsoft.com/office/drawing/2014/main" id="{87C66671-7B33-41E2-8C7F-2930B534DA9B}"/>
              </a:ext>
            </a:extLst>
          </p:cNvPr>
          <p:cNvPicPr>
            <a:picLocks noChangeAspect="1"/>
          </p:cNvPicPr>
          <p:nvPr/>
        </p:nvPicPr>
        <p:blipFill>
          <a:blip r:embed="rId6"/>
          <a:stretch>
            <a:fillRect/>
          </a:stretch>
        </p:blipFill>
        <p:spPr>
          <a:xfrm>
            <a:off x="7113947" y="2386112"/>
            <a:ext cx="1872340" cy="157277"/>
          </a:xfrm>
          <a:prstGeom prst="rect">
            <a:avLst/>
          </a:prstGeom>
        </p:spPr>
      </p:pic>
      <p:pic>
        <p:nvPicPr>
          <p:cNvPr id="2050" name="Picture 2" descr="Free Icon | Circular black speech bubble with text lines">
            <a:extLst>
              <a:ext uri="{FF2B5EF4-FFF2-40B4-BE49-F238E27FC236}">
                <a16:creationId xmlns:a16="http://schemas.microsoft.com/office/drawing/2014/main" id="{4A151655-2AA8-4C91-B32B-CA44A89AA64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25745" y="1218221"/>
            <a:ext cx="270221" cy="270221"/>
          </a:xfrm>
          <a:prstGeom prst="rect">
            <a:avLst/>
          </a:prstGeom>
          <a:noFill/>
          <a:extLst>
            <a:ext uri="{909E8E84-426E-40DD-AFC4-6F175D3DCCD1}">
              <a14:hiddenFill xmlns:a14="http://schemas.microsoft.com/office/drawing/2010/main">
                <a:solidFill>
                  <a:srgbClr val="FFFFFF"/>
                </a:solidFill>
              </a14:hiddenFill>
            </a:ext>
          </a:extLst>
        </p:spPr>
      </p:pic>
      <p:sp>
        <p:nvSpPr>
          <p:cNvPr id="39" name="Oval 38">
            <a:extLst>
              <a:ext uri="{FF2B5EF4-FFF2-40B4-BE49-F238E27FC236}">
                <a16:creationId xmlns:a16="http://schemas.microsoft.com/office/drawing/2014/main" id="{D378BCD9-A747-49A4-BB66-32870ACB9CD0}"/>
              </a:ext>
            </a:extLst>
          </p:cNvPr>
          <p:cNvSpPr/>
          <p:nvPr/>
        </p:nvSpPr>
        <p:spPr>
          <a:xfrm>
            <a:off x="7329891" y="2285506"/>
            <a:ext cx="48110" cy="48110"/>
          </a:xfrm>
          <a:prstGeom prst="ellipse">
            <a:avLst/>
          </a:prstGeo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600">
              <a:solidFill>
                <a:srgbClr val="FFFFFF"/>
              </a:solidFill>
              <a:latin typeface="Arial"/>
            </a:endParaRPr>
          </a:p>
        </p:txBody>
      </p:sp>
      <p:grpSp>
        <p:nvGrpSpPr>
          <p:cNvPr id="46" name="Group 45">
            <a:extLst>
              <a:ext uri="{FF2B5EF4-FFF2-40B4-BE49-F238E27FC236}">
                <a16:creationId xmlns:a16="http://schemas.microsoft.com/office/drawing/2014/main" id="{6954193C-A285-45F0-B195-DED26189F5EE}"/>
              </a:ext>
            </a:extLst>
          </p:cNvPr>
          <p:cNvGrpSpPr/>
          <p:nvPr/>
        </p:nvGrpSpPr>
        <p:grpSpPr>
          <a:xfrm>
            <a:off x="1717070" y="2275642"/>
            <a:ext cx="1222996" cy="2273177"/>
            <a:chOff x="914871" y="1727517"/>
            <a:chExt cx="1222996" cy="2273177"/>
          </a:xfrm>
        </p:grpSpPr>
        <p:grpSp>
          <p:nvGrpSpPr>
            <p:cNvPr id="31" name="Group 30">
              <a:extLst>
                <a:ext uri="{FF2B5EF4-FFF2-40B4-BE49-F238E27FC236}">
                  <a16:creationId xmlns:a16="http://schemas.microsoft.com/office/drawing/2014/main" id="{93001B05-6467-44E5-967D-65552AC7DDCA}"/>
                </a:ext>
              </a:extLst>
            </p:cNvPr>
            <p:cNvGrpSpPr/>
            <p:nvPr/>
          </p:nvGrpSpPr>
          <p:grpSpPr>
            <a:xfrm>
              <a:off x="914871" y="1727517"/>
              <a:ext cx="1222996" cy="2273177"/>
              <a:chOff x="-2426929" y="2060923"/>
              <a:chExt cx="3537523" cy="6575178"/>
            </a:xfrm>
          </p:grpSpPr>
          <p:sp>
            <p:nvSpPr>
              <p:cNvPr id="51" name="Freeform 76">
                <a:extLst>
                  <a:ext uri="{FF2B5EF4-FFF2-40B4-BE49-F238E27FC236}">
                    <a16:creationId xmlns:a16="http://schemas.microsoft.com/office/drawing/2014/main" id="{656AECF1-785B-4907-B58F-6AEB5A9D1D97}"/>
                  </a:ext>
                </a:extLst>
              </p:cNvPr>
              <p:cNvSpPr>
                <a:spLocks noChangeArrowheads="1"/>
              </p:cNvSpPr>
              <p:nvPr/>
            </p:nvSpPr>
            <p:spPr bwMode="auto">
              <a:xfrm>
                <a:off x="-2426929" y="2060923"/>
                <a:ext cx="3537523" cy="6575178"/>
              </a:xfrm>
              <a:custGeom>
                <a:avLst/>
                <a:gdLst>
                  <a:gd name="T0" fmla="*/ 2610 w 2840"/>
                  <a:gd name="T1" fmla="*/ 5278 h 5279"/>
                  <a:gd name="T2" fmla="*/ 230 w 2840"/>
                  <a:gd name="T3" fmla="*/ 5278 h 5279"/>
                  <a:gd name="T4" fmla="*/ 230 w 2840"/>
                  <a:gd name="T5" fmla="*/ 5278 h 5279"/>
                  <a:gd name="T6" fmla="*/ 0 w 2840"/>
                  <a:gd name="T7" fmla="*/ 5049 h 5279"/>
                  <a:gd name="T8" fmla="*/ 0 w 2840"/>
                  <a:gd name="T9" fmla="*/ 230 h 5279"/>
                  <a:gd name="T10" fmla="*/ 0 w 2840"/>
                  <a:gd name="T11" fmla="*/ 230 h 5279"/>
                  <a:gd name="T12" fmla="*/ 230 w 2840"/>
                  <a:gd name="T13" fmla="*/ 0 h 5279"/>
                  <a:gd name="T14" fmla="*/ 2610 w 2840"/>
                  <a:gd name="T15" fmla="*/ 0 h 5279"/>
                  <a:gd name="T16" fmla="*/ 2610 w 2840"/>
                  <a:gd name="T17" fmla="*/ 0 h 5279"/>
                  <a:gd name="T18" fmla="*/ 2839 w 2840"/>
                  <a:gd name="T19" fmla="*/ 230 h 5279"/>
                  <a:gd name="T20" fmla="*/ 2839 w 2840"/>
                  <a:gd name="T21" fmla="*/ 5049 h 5279"/>
                  <a:gd name="T22" fmla="*/ 2839 w 2840"/>
                  <a:gd name="T23" fmla="*/ 5049 h 5279"/>
                  <a:gd name="T24" fmla="*/ 2610 w 2840"/>
                  <a:gd name="T25" fmla="*/ 5278 h 5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0" h="5279">
                    <a:moveTo>
                      <a:pt x="2610" y="5278"/>
                    </a:moveTo>
                    <a:lnTo>
                      <a:pt x="230" y="5278"/>
                    </a:lnTo>
                    <a:lnTo>
                      <a:pt x="230" y="5278"/>
                    </a:lnTo>
                    <a:cubicBezTo>
                      <a:pt x="103" y="5278"/>
                      <a:pt x="0" y="5176"/>
                      <a:pt x="0" y="5049"/>
                    </a:cubicBezTo>
                    <a:lnTo>
                      <a:pt x="0" y="230"/>
                    </a:lnTo>
                    <a:lnTo>
                      <a:pt x="0" y="230"/>
                    </a:lnTo>
                    <a:cubicBezTo>
                      <a:pt x="0" y="103"/>
                      <a:pt x="103" y="0"/>
                      <a:pt x="230" y="0"/>
                    </a:cubicBezTo>
                    <a:lnTo>
                      <a:pt x="2610" y="0"/>
                    </a:lnTo>
                    <a:lnTo>
                      <a:pt x="2610" y="0"/>
                    </a:lnTo>
                    <a:cubicBezTo>
                      <a:pt x="2736" y="0"/>
                      <a:pt x="2839" y="103"/>
                      <a:pt x="2839" y="230"/>
                    </a:cubicBezTo>
                    <a:lnTo>
                      <a:pt x="2839" y="5049"/>
                    </a:lnTo>
                    <a:lnTo>
                      <a:pt x="2839" y="5049"/>
                    </a:lnTo>
                    <a:cubicBezTo>
                      <a:pt x="2839" y="5176"/>
                      <a:pt x="2736" y="5278"/>
                      <a:pt x="2610" y="5278"/>
                    </a:cubicBezTo>
                  </a:path>
                </a:pathLst>
              </a:custGeom>
              <a:solidFill>
                <a:srgbClr val="000000"/>
              </a:solidFill>
              <a:ln>
                <a:noFill/>
              </a:ln>
              <a:effectLst/>
            </p:spPr>
            <p:txBody>
              <a:bodyPr wrap="none" anchor="ctr"/>
              <a:lstStyle/>
              <a:p>
                <a:pPr>
                  <a:defRPr/>
                </a:pPr>
                <a:endParaRPr lang="en-US" sz="3599">
                  <a:solidFill>
                    <a:srgbClr val="111111"/>
                  </a:solidFill>
                  <a:latin typeface="Poppins" pitchFamily="2" charset="77"/>
                </a:endParaRPr>
              </a:p>
            </p:txBody>
          </p:sp>
          <p:sp>
            <p:nvSpPr>
              <p:cNvPr id="59" name="Freeform 77">
                <a:extLst>
                  <a:ext uri="{FF2B5EF4-FFF2-40B4-BE49-F238E27FC236}">
                    <a16:creationId xmlns:a16="http://schemas.microsoft.com/office/drawing/2014/main" id="{B5D9947A-3CEC-4917-9410-1D176E5E1CD7}"/>
                  </a:ext>
                </a:extLst>
              </p:cNvPr>
              <p:cNvSpPr>
                <a:spLocks noChangeArrowheads="1"/>
              </p:cNvSpPr>
              <p:nvPr/>
            </p:nvSpPr>
            <p:spPr bwMode="auto">
              <a:xfrm>
                <a:off x="-2196218" y="2308115"/>
                <a:ext cx="3070615" cy="5833614"/>
              </a:xfrm>
              <a:custGeom>
                <a:avLst/>
                <a:gdLst>
                  <a:gd name="T0" fmla="*/ 2360 w 2467"/>
                  <a:gd name="T1" fmla="*/ 4684 h 4685"/>
                  <a:gd name="T2" fmla="*/ 106 w 2467"/>
                  <a:gd name="T3" fmla="*/ 4684 h 4685"/>
                  <a:gd name="T4" fmla="*/ 106 w 2467"/>
                  <a:gd name="T5" fmla="*/ 4684 h 4685"/>
                  <a:gd name="T6" fmla="*/ 0 w 2467"/>
                  <a:gd name="T7" fmla="*/ 4579 h 4685"/>
                  <a:gd name="T8" fmla="*/ 0 w 2467"/>
                  <a:gd name="T9" fmla="*/ 105 h 4685"/>
                  <a:gd name="T10" fmla="*/ 0 w 2467"/>
                  <a:gd name="T11" fmla="*/ 105 h 4685"/>
                  <a:gd name="T12" fmla="*/ 106 w 2467"/>
                  <a:gd name="T13" fmla="*/ 0 h 4685"/>
                  <a:gd name="T14" fmla="*/ 2360 w 2467"/>
                  <a:gd name="T15" fmla="*/ 0 h 4685"/>
                  <a:gd name="T16" fmla="*/ 2360 w 2467"/>
                  <a:gd name="T17" fmla="*/ 0 h 4685"/>
                  <a:gd name="T18" fmla="*/ 2466 w 2467"/>
                  <a:gd name="T19" fmla="*/ 105 h 4685"/>
                  <a:gd name="T20" fmla="*/ 2466 w 2467"/>
                  <a:gd name="T21" fmla="*/ 4579 h 4685"/>
                  <a:gd name="T22" fmla="*/ 2466 w 2467"/>
                  <a:gd name="T23" fmla="*/ 4579 h 4685"/>
                  <a:gd name="T24" fmla="*/ 2360 w 2467"/>
                  <a:gd name="T25" fmla="*/ 4684 h 4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7" h="4685">
                    <a:moveTo>
                      <a:pt x="2360" y="4684"/>
                    </a:moveTo>
                    <a:lnTo>
                      <a:pt x="106" y="4684"/>
                    </a:lnTo>
                    <a:lnTo>
                      <a:pt x="106" y="4684"/>
                    </a:lnTo>
                    <a:cubicBezTo>
                      <a:pt x="47" y="4684"/>
                      <a:pt x="0" y="4637"/>
                      <a:pt x="0" y="4579"/>
                    </a:cubicBezTo>
                    <a:lnTo>
                      <a:pt x="0" y="105"/>
                    </a:lnTo>
                    <a:lnTo>
                      <a:pt x="0" y="105"/>
                    </a:lnTo>
                    <a:cubicBezTo>
                      <a:pt x="0" y="47"/>
                      <a:pt x="47" y="0"/>
                      <a:pt x="106" y="0"/>
                    </a:cubicBezTo>
                    <a:lnTo>
                      <a:pt x="2360" y="0"/>
                    </a:lnTo>
                    <a:lnTo>
                      <a:pt x="2360" y="0"/>
                    </a:lnTo>
                    <a:cubicBezTo>
                      <a:pt x="2418" y="0"/>
                      <a:pt x="2466" y="47"/>
                      <a:pt x="2466" y="105"/>
                    </a:cubicBezTo>
                    <a:lnTo>
                      <a:pt x="2466" y="4579"/>
                    </a:lnTo>
                    <a:lnTo>
                      <a:pt x="2466" y="4579"/>
                    </a:lnTo>
                    <a:cubicBezTo>
                      <a:pt x="2466" y="4637"/>
                      <a:pt x="2418" y="4684"/>
                      <a:pt x="2360" y="4684"/>
                    </a:cubicBezTo>
                  </a:path>
                </a:pathLst>
              </a:custGeom>
              <a:gradFill>
                <a:gsLst>
                  <a:gs pos="1000">
                    <a:srgbClr val="B7CCEF"/>
                  </a:gs>
                  <a:gs pos="99000">
                    <a:srgbClr val="FFFFFF"/>
                  </a:gs>
                </a:gsLst>
                <a:lin ang="16200000" scaled="0"/>
              </a:gradFill>
              <a:ln>
                <a:noFill/>
              </a:ln>
              <a:effectLst/>
            </p:spPr>
            <p:txBody>
              <a:bodyPr wrap="none" anchor="ctr"/>
              <a:lstStyle/>
              <a:p>
                <a:pPr>
                  <a:defRPr/>
                </a:pPr>
                <a:endParaRPr lang="en-US" sz="3599">
                  <a:solidFill>
                    <a:srgbClr val="111111"/>
                  </a:solidFill>
                  <a:latin typeface="Poppins" pitchFamily="2" charset="77"/>
                </a:endParaRPr>
              </a:p>
            </p:txBody>
          </p:sp>
          <p:sp>
            <p:nvSpPr>
              <p:cNvPr id="61" name="Freeform 103">
                <a:extLst>
                  <a:ext uri="{FF2B5EF4-FFF2-40B4-BE49-F238E27FC236}">
                    <a16:creationId xmlns:a16="http://schemas.microsoft.com/office/drawing/2014/main" id="{D780C645-E95B-42B8-A876-56CD0455BB14}"/>
                  </a:ext>
                </a:extLst>
              </p:cNvPr>
              <p:cNvSpPr>
                <a:spLocks noChangeArrowheads="1"/>
              </p:cNvSpPr>
              <p:nvPr/>
            </p:nvSpPr>
            <p:spPr bwMode="auto">
              <a:xfrm>
                <a:off x="-2196218" y="2308115"/>
                <a:ext cx="3074857" cy="5832369"/>
              </a:xfrm>
              <a:custGeom>
                <a:avLst/>
                <a:gdLst>
                  <a:gd name="connsiteX0" fmla="*/ 3074857 w 3074857"/>
                  <a:gd name="connsiteY0" fmla="*/ 1719320 h 5832369"/>
                  <a:gd name="connsiteX1" fmla="*/ 3074857 w 3074857"/>
                  <a:gd name="connsiteY1" fmla="*/ 2413132 h 5832369"/>
                  <a:gd name="connsiteX2" fmla="*/ 1605465 w 3074857"/>
                  <a:gd name="connsiteY2" fmla="*/ 5832367 h 5832369"/>
                  <a:gd name="connsiteX3" fmla="*/ 1307345 w 3074857"/>
                  <a:gd name="connsiteY3" fmla="*/ 5832367 h 5832369"/>
                  <a:gd name="connsiteX4" fmla="*/ 2744393 w 3074857"/>
                  <a:gd name="connsiteY4" fmla="*/ 0 h 5832369"/>
                  <a:gd name="connsiteX5" fmla="*/ 2913729 w 3074857"/>
                  <a:gd name="connsiteY5" fmla="*/ 0 h 5832369"/>
                  <a:gd name="connsiteX6" fmla="*/ 2975985 w 3074857"/>
                  <a:gd name="connsiteY6" fmla="*/ 12452 h 5832369"/>
                  <a:gd name="connsiteX7" fmla="*/ 478267 w 3074857"/>
                  <a:gd name="connsiteY7" fmla="*/ 5832369 h 5832369"/>
                  <a:gd name="connsiteX8" fmla="*/ 241693 w 3074857"/>
                  <a:gd name="connsiteY8" fmla="*/ 5832369 h 5832369"/>
                  <a:gd name="connsiteX9" fmla="*/ 1778901 w 3074857"/>
                  <a:gd name="connsiteY9" fmla="*/ 0 h 5832369"/>
                  <a:gd name="connsiteX10" fmla="*/ 2426681 w 3074857"/>
                  <a:gd name="connsiteY10" fmla="*/ 0 h 5832369"/>
                  <a:gd name="connsiteX11" fmla="*/ 0 w 3074857"/>
                  <a:gd name="connsiteY11" fmla="*/ 5656590 h 5832369"/>
                  <a:gd name="connsiteX12" fmla="*/ 0 w 3074857"/>
                  <a:gd name="connsiteY12" fmla="*/ 4146505 h 583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4857" h="5832369">
                    <a:moveTo>
                      <a:pt x="3074857" y="1719320"/>
                    </a:moveTo>
                    <a:lnTo>
                      <a:pt x="3074857" y="2413132"/>
                    </a:lnTo>
                    <a:lnTo>
                      <a:pt x="1605465" y="5832367"/>
                    </a:lnTo>
                    <a:lnTo>
                      <a:pt x="1307345" y="5832367"/>
                    </a:lnTo>
                    <a:close/>
                    <a:moveTo>
                      <a:pt x="2744393" y="0"/>
                    </a:moveTo>
                    <a:lnTo>
                      <a:pt x="2913729" y="0"/>
                    </a:lnTo>
                    <a:cubicBezTo>
                      <a:pt x="2936141" y="0"/>
                      <a:pt x="2957309" y="3736"/>
                      <a:pt x="2975985" y="12452"/>
                    </a:cubicBezTo>
                    <a:lnTo>
                      <a:pt x="478267" y="5832369"/>
                    </a:lnTo>
                    <a:lnTo>
                      <a:pt x="241693" y="5832369"/>
                    </a:lnTo>
                    <a:close/>
                    <a:moveTo>
                      <a:pt x="1778901" y="0"/>
                    </a:moveTo>
                    <a:lnTo>
                      <a:pt x="2426681" y="0"/>
                    </a:lnTo>
                    <a:lnTo>
                      <a:pt x="0" y="5656590"/>
                    </a:lnTo>
                    <a:lnTo>
                      <a:pt x="0" y="4146505"/>
                    </a:lnTo>
                    <a:close/>
                  </a:path>
                </a:pathLst>
              </a:custGeom>
              <a:solidFill>
                <a:srgbClr val="FFFFFF">
                  <a:alpha val="50000"/>
                </a:srgbClr>
              </a:solidFill>
              <a:ln>
                <a:noFill/>
              </a:ln>
              <a:effectLst/>
            </p:spPr>
            <p:txBody>
              <a:bodyPr wrap="square" anchor="ctr">
                <a:noAutofit/>
              </a:bodyPr>
              <a:lstStyle/>
              <a:p>
                <a:pPr>
                  <a:defRPr/>
                </a:pPr>
                <a:endParaRPr lang="en-US" sz="3599">
                  <a:solidFill>
                    <a:srgbClr val="111111"/>
                  </a:solidFill>
                  <a:latin typeface="Poppins" pitchFamily="2" charset="77"/>
                </a:endParaRPr>
              </a:p>
            </p:txBody>
          </p:sp>
          <p:sp>
            <p:nvSpPr>
              <p:cNvPr id="60" name="Freeform 79">
                <a:extLst>
                  <a:ext uri="{FF2B5EF4-FFF2-40B4-BE49-F238E27FC236}">
                    <a16:creationId xmlns:a16="http://schemas.microsoft.com/office/drawing/2014/main" id="{DDA6255E-BFA6-4540-8962-87CCFA0F3CD3}"/>
                  </a:ext>
                </a:extLst>
              </p:cNvPr>
              <p:cNvSpPr>
                <a:spLocks noChangeArrowheads="1"/>
              </p:cNvSpPr>
              <p:nvPr/>
            </p:nvSpPr>
            <p:spPr bwMode="auto">
              <a:xfrm>
                <a:off x="-757041" y="8279054"/>
                <a:ext cx="214231" cy="164791"/>
              </a:xfrm>
              <a:custGeom>
                <a:avLst/>
                <a:gdLst>
                  <a:gd name="T0" fmla="*/ 169 w 170"/>
                  <a:gd name="T1" fmla="*/ 85 h 132"/>
                  <a:gd name="T2" fmla="*/ 169 w 170"/>
                  <a:gd name="T3" fmla="*/ 85 h 132"/>
                  <a:gd name="T4" fmla="*/ 84 w 170"/>
                  <a:gd name="T5" fmla="*/ 106 h 132"/>
                  <a:gd name="T6" fmla="*/ 84 w 170"/>
                  <a:gd name="T7" fmla="*/ 106 h 132"/>
                  <a:gd name="T8" fmla="*/ 0 w 170"/>
                  <a:gd name="T9" fmla="*/ 85 h 132"/>
                  <a:gd name="T10" fmla="*/ 0 w 170"/>
                  <a:gd name="T11" fmla="*/ 85 h 132"/>
                  <a:gd name="T12" fmla="*/ 84 w 170"/>
                  <a:gd name="T13" fmla="*/ 0 h 132"/>
                  <a:gd name="T14" fmla="*/ 84 w 170"/>
                  <a:gd name="T15" fmla="*/ 0 h 132"/>
                  <a:gd name="T16" fmla="*/ 169 w 170"/>
                  <a:gd name="T17" fmla="*/ 8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132">
                    <a:moveTo>
                      <a:pt x="169" y="85"/>
                    </a:moveTo>
                    <a:lnTo>
                      <a:pt x="169" y="85"/>
                    </a:lnTo>
                    <a:cubicBezTo>
                      <a:pt x="169" y="131"/>
                      <a:pt x="131" y="106"/>
                      <a:pt x="84" y="106"/>
                    </a:cubicBezTo>
                    <a:lnTo>
                      <a:pt x="84" y="106"/>
                    </a:lnTo>
                    <a:cubicBezTo>
                      <a:pt x="38" y="106"/>
                      <a:pt x="0" y="131"/>
                      <a:pt x="0" y="85"/>
                    </a:cubicBezTo>
                    <a:lnTo>
                      <a:pt x="0" y="85"/>
                    </a:lnTo>
                    <a:cubicBezTo>
                      <a:pt x="0" y="38"/>
                      <a:pt x="38" y="0"/>
                      <a:pt x="84" y="0"/>
                    </a:cubicBezTo>
                    <a:lnTo>
                      <a:pt x="84" y="0"/>
                    </a:lnTo>
                    <a:cubicBezTo>
                      <a:pt x="131" y="0"/>
                      <a:pt x="169" y="38"/>
                      <a:pt x="169" y="85"/>
                    </a:cubicBezTo>
                  </a:path>
                </a:pathLst>
              </a:custGeom>
              <a:solidFill>
                <a:srgbClr val="B7CCE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sz="3599">
                  <a:solidFill>
                    <a:srgbClr val="111111"/>
                  </a:solidFill>
                  <a:latin typeface="Poppins" pitchFamily="2" charset="77"/>
                </a:endParaRPr>
              </a:p>
            </p:txBody>
          </p:sp>
        </p:grpSp>
        <p:grpSp>
          <p:nvGrpSpPr>
            <p:cNvPr id="64" name="Group 63">
              <a:extLst>
                <a:ext uri="{FF2B5EF4-FFF2-40B4-BE49-F238E27FC236}">
                  <a16:creationId xmlns:a16="http://schemas.microsoft.com/office/drawing/2014/main" id="{B5ABDBE2-237A-4920-851C-596512014004}"/>
                </a:ext>
              </a:extLst>
            </p:cNvPr>
            <p:cNvGrpSpPr/>
            <p:nvPr/>
          </p:nvGrpSpPr>
          <p:grpSpPr>
            <a:xfrm>
              <a:off x="1249651" y="2978317"/>
              <a:ext cx="600774" cy="713418"/>
              <a:chOff x="3169329" y="3860899"/>
              <a:chExt cx="1252519" cy="1487365"/>
            </a:xfrm>
          </p:grpSpPr>
          <p:sp>
            <p:nvSpPr>
              <p:cNvPr id="65" name="Freeform: Shape 64">
                <a:extLst>
                  <a:ext uri="{FF2B5EF4-FFF2-40B4-BE49-F238E27FC236}">
                    <a16:creationId xmlns:a16="http://schemas.microsoft.com/office/drawing/2014/main" id="{7DE79A13-AD3B-4112-B0E5-6262707F03E7}"/>
                  </a:ext>
                </a:extLst>
              </p:cNvPr>
              <p:cNvSpPr/>
              <p:nvPr/>
            </p:nvSpPr>
            <p:spPr>
              <a:xfrm>
                <a:off x="3169329" y="4722005"/>
                <a:ext cx="1252519" cy="626259"/>
              </a:xfrm>
              <a:custGeom>
                <a:avLst/>
                <a:gdLst>
                  <a:gd name="connsiteX0" fmla="*/ 1737957 w 1829428"/>
                  <a:gd name="connsiteY0" fmla="*/ 274414 h 914714"/>
                  <a:gd name="connsiteX1" fmla="*/ 1292034 w 1829428"/>
                  <a:gd name="connsiteY1" fmla="*/ 57170 h 914714"/>
                  <a:gd name="connsiteX2" fmla="*/ 914714 w 1829428"/>
                  <a:gd name="connsiteY2" fmla="*/ 0 h 914714"/>
                  <a:gd name="connsiteX3" fmla="*/ 537395 w 1829428"/>
                  <a:gd name="connsiteY3" fmla="*/ 57170 h 914714"/>
                  <a:gd name="connsiteX4" fmla="*/ 91471 w 1829428"/>
                  <a:gd name="connsiteY4" fmla="*/ 274414 h 914714"/>
                  <a:gd name="connsiteX5" fmla="*/ 0 w 1829428"/>
                  <a:gd name="connsiteY5" fmla="*/ 457357 h 914714"/>
                  <a:gd name="connsiteX6" fmla="*/ 0 w 1829428"/>
                  <a:gd name="connsiteY6" fmla="*/ 914714 h 914714"/>
                  <a:gd name="connsiteX7" fmla="*/ 1829429 w 1829428"/>
                  <a:gd name="connsiteY7" fmla="*/ 914714 h 914714"/>
                  <a:gd name="connsiteX8" fmla="*/ 1829429 w 1829428"/>
                  <a:gd name="connsiteY8" fmla="*/ 457357 h 914714"/>
                  <a:gd name="connsiteX9" fmla="*/ 1737957 w 1829428"/>
                  <a:gd name="connsiteY9" fmla="*/ 274414 h 91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9428" h="914714">
                    <a:moveTo>
                      <a:pt x="1737957" y="274414"/>
                    </a:moveTo>
                    <a:cubicBezTo>
                      <a:pt x="1612184" y="171509"/>
                      <a:pt x="1452109" y="102905"/>
                      <a:pt x="1292034" y="57170"/>
                    </a:cubicBezTo>
                    <a:cubicBezTo>
                      <a:pt x="1177695" y="22868"/>
                      <a:pt x="1051922" y="0"/>
                      <a:pt x="914714" y="0"/>
                    </a:cubicBezTo>
                    <a:cubicBezTo>
                      <a:pt x="788941" y="0"/>
                      <a:pt x="663168" y="22868"/>
                      <a:pt x="537395" y="57170"/>
                    </a:cubicBezTo>
                    <a:cubicBezTo>
                      <a:pt x="377320" y="102905"/>
                      <a:pt x="217245" y="182943"/>
                      <a:pt x="91471" y="274414"/>
                    </a:cubicBezTo>
                    <a:cubicBezTo>
                      <a:pt x="34302" y="320150"/>
                      <a:pt x="0" y="388754"/>
                      <a:pt x="0" y="457357"/>
                    </a:cubicBezTo>
                    <a:lnTo>
                      <a:pt x="0" y="914714"/>
                    </a:lnTo>
                    <a:lnTo>
                      <a:pt x="1829429" y="914714"/>
                    </a:lnTo>
                    <a:lnTo>
                      <a:pt x="1829429" y="457357"/>
                    </a:lnTo>
                    <a:cubicBezTo>
                      <a:pt x="1829429" y="388754"/>
                      <a:pt x="1795127" y="320150"/>
                      <a:pt x="1737957" y="274414"/>
                    </a:cubicBezTo>
                    <a:close/>
                  </a:path>
                </a:pathLst>
              </a:custGeom>
              <a:solidFill>
                <a:srgbClr val="0094C8"/>
              </a:solidFill>
              <a:ln w="28575" cap="flat">
                <a:noFill/>
                <a:prstDash val="solid"/>
                <a:miter/>
              </a:ln>
            </p:spPr>
            <p:txBody>
              <a:bodyPr rtlCol="0" anchor="ctr"/>
              <a:lstStyle/>
              <a:p>
                <a:pPr>
                  <a:defRPr/>
                </a:pPr>
                <a:endParaRPr lang="en-GB" sz="1600">
                  <a:solidFill>
                    <a:srgbClr val="111111"/>
                  </a:solidFill>
                </a:endParaRPr>
              </a:p>
            </p:txBody>
          </p:sp>
          <p:sp>
            <p:nvSpPr>
              <p:cNvPr id="67" name="Freeform: Shape 66">
                <a:extLst>
                  <a:ext uri="{FF2B5EF4-FFF2-40B4-BE49-F238E27FC236}">
                    <a16:creationId xmlns:a16="http://schemas.microsoft.com/office/drawing/2014/main" id="{58107B42-C0C2-4E19-9EBF-A665BC58A365}"/>
                  </a:ext>
                </a:extLst>
              </p:cNvPr>
              <p:cNvSpPr/>
              <p:nvPr/>
            </p:nvSpPr>
            <p:spPr>
              <a:xfrm>
                <a:off x="3451146" y="3860899"/>
                <a:ext cx="874806" cy="743683"/>
              </a:xfrm>
              <a:custGeom>
                <a:avLst/>
                <a:gdLst>
                  <a:gd name="connsiteX0" fmla="*/ 57170 w 1277741"/>
                  <a:gd name="connsiteY0" fmla="*/ 297282 h 1086223"/>
                  <a:gd name="connsiteX1" fmla="*/ 97188 w 1277741"/>
                  <a:gd name="connsiteY1" fmla="*/ 280131 h 1086223"/>
                  <a:gd name="connsiteX2" fmla="*/ 97188 w 1277741"/>
                  <a:gd name="connsiteY2" fmla="*/ 280131 h 1086223"/>
                  <a:gd name="connsiteX3" fmla="*/ 503093 w 1277741"/>
                  <a:gd name="connsiteY3" fmla="*/ 114339 h 1086223"/>
                  <a:gd name="connsiteX4" fmla="*/ 1074789 w 1277741"/>
                  <a:gd name="connsiteY4" fmla="*/ 686036 h 1086223"/>
                  <a:gd name="connsiteX5" fmla="*/ 1074789 w 1277741"/>
                  <a:gd name="connsiteY5" fmla="*/ 817526 h 1086223"/>
                  <a:gd name="connsiteX6" fmla="*/ 746064 w 1277741"/>
                  <a:gd name="connsiteY6" fmla="*/ 926148 h 1086223"/>
                  <a:gd name="connsiteX7" fmla="*/ 703187 w 1277741"/>
                  <a:gd name="connsiteY7" fmla="*/ 914714 h 1086223"/>
                  <a:gd name="connsiteX8" fmla="*/ 617432 w 1277741"/>
                  <a:gd name="connsiteY8" fmla="*/ 1000469 h 1086223"/>
                  <a:gd name="connsiteX9" fmla="*/ 703187 w 1277741"/>
                  <a:gd name="connsiteY9" fmla="*/ 1086223 h 1086223"/>
                  <a:gd name="connsiteX10" fmla="*/ 783224 w 1277741"/>
                  <a:gd name="connsiteY10" fmla="*/ 1034771 h 1086223"/>
                  <a:gd name="connsiteX11" fmla="*/ 1237723 w 1277741"/>
                  <a:gd name="connsiteY11" fmla="*/ 883271 h 1086223"/>
                  <a:gd name="connsiteX12" fmla="*/ 1277742 w 1277741"/>
                  <a:gd name="connsiteY12" fmla="*/ 828960 h 1086223"/>
                  <a:gd name="connsiteX13" fmla="*/ 1277742 w 1277741"/>
                  <a:gd name="connsiteY13" fmla="*/ 571696 h 1086223"/>
                  <a:gd name="connsiteX14" fmla="*/ 1220572 w 1277741"/>
                  <a:gd name="connsiteY14" fmla="*/ 514527 h 1086223"/>
                  <a:gd name="connsiteX15" fmla="*/ 1169119 w 1277741"/>
                  <a:gd name="connsiteY15" fmla="*/ 514527 h 1086223"/>
                  <a:gd name="connsiteX16" fmla="*/ 503093 w 1277741"/>
                  <a:gd name="connsiteY16" fmla="*/ 0 h 1086223"/>
                  <a:gd name="connsiteX17" fmla="*/ 22868 w 1277741"/>
                  <a:gd name="connsiteY17" fmla="*/ 194377 h 1086223"/>
                  <a:gd name="connsiteX18" fmla="*/ 0 w 1277741"/>
                  <a:gd name="connsiteY18" fmla="*/ 240113 h 1086223"/>
                  <a:gd name="connsiteX19" fmla="*/ 57170 w 1277741"/>
                  <a:gd name="connsiteY19" fmla="*/ 297282 h 108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7741" h="1086223">
                    <a:moveTo>
                      <a:pt x="57170" y="297282"/>
                    </a:moveTo>
                    <a:cubicBezTo>
                      <a:pt x="74321" y="297282"/>
                      <a:pt x="88613" y="291565"/>
                      <a:pt x="97188" y="280131"/>
                    </a:cubicBezTo>
                    <a:lnTo>
                      <a:pt x="97188" y="280131"/>
                    </a:lnTo>
                    <a:cubicBezTo>
                      <a:pt x="202952" y="177226"/>
                      <a:pt x="345876" y="114339"/>
                      <a:pt x="503093" y="114339"/>
                    </a:cubicBezTo>
                    <a:cubicBezTo>
                      <a:pt x="817526" y="114339"/>
                      <a:pt x="1074789" y="371603"/>
                      <a:pt x="1074789" y="686036"/>
                    </a:cubicBezTo>
                    <a:lnTo>
                      <a:pt x="1074789" y="817526"/>
                    </a:lnTo>
                    <a:lnTo>
                      <a:pt x="746064" y="926148"/>
                    </a:lnTo>
                    <a:cubicBezTo>
                      <a:pt x="731772" y="920431"/>
                      <a:pt x="717479" y="914714"/>
                      <a:pt x="703187" y="914714"/>
                    </a:cubicBezTo>
                    <a:cubicBezTo>
                      <a:pt x="654592" y="914714"/>
                      <a:pt x="617432" y="951875"/>
                      <a:pt x="617432" y="1000469"/>
                    </a:cubicBezTo>
                    <a:cubicBezTo>
                      <a:pt x="617432" y="1049063"/>
                      <a:pt x="654592" y="1086223"/>
                      <a:pt x="703187" y="1086223"/>
                    </a:cubicBezTo>
                    <a:cubicBezTo>
                      <a:pt x="737488" y="1086223"/>
                      <a:pt x="768932" y="1066214"/>
                      <a:pt x="783224" y="1034771"/>
                    </a:cubicBezTo>
                    <a:lnTo>
                      <a:pt x="1237723" y="883271"/>
                    </a:lnTo>
                    <a:cubicBezTo>
                      <a:pt x="1260591" y="874696"/>
                      <a:pt x="1277742" y="854686"/>
                      <a:pt x="1277742" y="828960"/>
                    </a:cubicBezTo>
                    <a:lnTo>
                      <a:pt x="1277742" y="571696"/>
                    </a:lnTo>
                    <a:cubicBezTo>
                      <a:pt x="1277742" y="540253"/>
                      <a:pt x="1252015" y="514527"/>
                      <a:pt x="1220572" y="514527"/>
                    </a:cubicBezTo>
                    <a:lnTo>
                      <a:pt x="1169119" y="514527"/>
                    </a:lnTo>
                    <a:cubicBezTo>
                      <a:pt x="1091940" y="220103"/>
                      <a:pt x="823243" y="0"/>
                      <a:pt x="503093" y="0"/>
                    </a:cubicBezTo>
                    <a:cubicBezTo>
                      <a:pt x="317292" y="0"/>
                      <a:pt x="148641" y="74321"/>
                      <a:pt x="22868" y="194377"/>
                    </a:cubicBezTo>
                    <a:cubicBezTo>
                      <a:pt x="8575" y="205811"/>
                      <a:pt x="0" y="220103"/>
                      <a:pt x="0" y="240113"/>
                    </a:cubicBezTo>
                    <a:cubicBezTo>
                      <a:pt x="0" y="271556"/>
                      <a:pt x="25726" y="297282"/>
                      <a:pt x="57170" y="297282"/>
                    </a:cubicBezTo>
                    <a:close/>
                  </a:path>
                </a:pathLst>
              </a:custGeom>
              <a:solidFill>
                <a:srgbClr val="753743"/>
              </a:solidFill>
              <a:ln w="28575" cap="flat">
                <a:noFill/>
                <a:prstDash val="solid"/>
                <a:miter/>
              </a:ln>
            </p:spPr>
            <p:txBody>
              <a:bodyPr rtlCol="0" anchor="ctr"/>
              <a:lstStyle/>
              <a:p>
                <a:pPr>
                  <a:defRPr/>
                </a:pPr>
                <a:endParaRPr lang="en-GB" sz="1600">
                  <a:solidFill>
                    <a:srgbClr val="111111"/>
                  </a:solidFill>
                </a:endParaRPr>
              </a:p>
            </p:txBody>
          </p:sp>
          <p:sp>
            <p:nvSpPr>
              <p:cNvPr id="69" name="Freeform: Shape 68">
                <a:extLst>
                  <a:ext uri="{FF2B5EF4-FFF2-40B4-BE49-F238E27FC236}">
                    <a16:creationId xmlns:a16="http://schemas.microsoft.com/office/drawing/2014/main" id="{4ADF62DF-0BB4-420B-A1FC-32B77371211E}"/>
                  </a:ext>
                </a:extLst>
              </p:cNvPr>
              <p:cNvSpPr/>
              <p:nvPr/>
            </p:nvSpPr>
            <p:spPr>
              <a:xfrm>
                <a:off x="3482459" y="4017463"/>
                <a:ext cx="626260" cy="626259"/>
              </a:xfrm>
              <a:custGeom>
                <a:avLst/>
                <a:gdLst>
                  <a:gd name="connsiteX0" fmla="*/ 911856 w 914714"/>
                  <a:gd name="connsiteY0" fmla="*/ 505951 h 914714"/>
                  <a:gd name="connsiteX1" fmla="*/ 914714 w 914714"/>
                  <a:gd name="connsiteY1" fmla="*/ 457357 h 914714"/>
                  <a:gd name="connsiteX2" fmla="*/ 457357 w 914714"/>
                  <a:gd name="connsiteY2" fmla="*/ 0 h 914714"/>
                  <a:gd name="connsiteX3" fmla="*/ 0 w 914714"/>
                  <a:gd name="connsiteY3" fmla="*/ 457357 h 914714"/>
                  <a:gd name="connsiteX4" fmla="*/ 457357 w 914714"/>
                  <a:gd name="connsiteY4" fmla="*/ 914714 h 914714"/>
                  <a:gd name="connsiteX5" fmla="*/ 485942 w 914714"/>
                  <a:gd name="connsiteY5" fmla="*/ 911856 h 914714"/>
                  <a:gd name="connsiteX6" fmla="*/ 485942 w 914714"/>
                  <a:gd name="connsiteY6" fmla="*/ 771790 h 914714"/>
                  <a:gd name="connsiteX7" fmla="*/ 485942 w 914714"/>
                  <a:gd name="connsiteY7" fmla="*/ 771790 h 914714"/>
                  <a:gd name="connsiteX8" fmla="*/ 503093 w 914714"/>
                  <a:gd name="connsiteY8" fmla="*/ 694611 h 914714"/>
                  <a:gd name="connsiteX9" fmla="*/ 603140 w 914714"/>
                  <a:gd name="connsiteY9" fmla="*/ 608857 h 914714"/>
                  <a:gd name="connsiteX10" fmla="*/ 911856 w 914714"/>
                  <a:gd name="connsiteY10" fmla="*/ 505951 h 91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714" h="914714">
                    <a:moveTo>
                      <a:pt x="911856" y="505951"/>
                    </a:moveTo>
                    <a:cubicBezTo>
                      <a:pt x="914714" y="488800"/>
                      <a:pt x="914714" y="474508"/>
                      <a:pt x="914714" y="457357"/>
                    </a:cubicBezTo>
                    <a:cubicBezTo>
                      <a:pt x="914714" y="205811"/>
                      <a:pt x="708904" y="0"/>
                      <a:pt x="457357" y="0"/>
                    </a:cubicBezTo>
                    <a:cubicBezTo>
                      <a:pt x="205811" y="0"/>
                      <a:pt x="0" y="205811"/>
                      <a:pt x="0" y="457357"/>
                    </a:cubicBezTo>
                    <a:cubicBezTo>
                      <a:pt x="0" y="708904"/>
                      <a:pt x="205811" y="914714"/>
                      <a:pt x="457357" y="914714"/>
                    </a:cubicBezTo>
                    <a:cubicBezTo>
                      <a:pt x="465933" y="914714"/>
                      <a:pt x="477367" y="914714"/>
                      <a:pt x="485942" y="911856"/>
                    </a:cubicBezTo>
                    <a:lnTo>
                      <a:pt x="485942" y="771790"/>
                    </a:lnTo>
                    <a:lnTo>
                      <a:pt x="485942" y="771790"/>
                    </a:lnTo>
                    <a:cubicBezTo>
                      <a:pt x="485942" y="746064"/>
                      <a:pt x="491659" y="720338"/>
                      <a:pt x="503093" y="694611"/>
                    </a:cubicBezTo>
                    <a:cubicBezTo>
                      <a:pt x="523102" y="654593"/>
                      <a:pt x="557404" y="623149"/>
                      <a:pt x="603140" y="608857"/>
                    </a:cubicBezTo>
                    <a:lnTo>
                      <a:pt x="911856" y="505951"/>
                    </a:lnTo>
                    <a:close/>
                  </a:path>
                </a:pathLst>
              </a:custGeom>
              <a:solidFill>
                <a:srgbClr val="0094C8"/>
              </a:solidFill>
              <a:ln w="28575" cap="flat">
                <a:noFill/>
                <a:prstDash val="solid"/>
                <a:miter/>
              </a:ln>
            </p:spPr>
            <p:txBody>
              <a:bodyPr rtlCol="0" anchor="ctr"/>
              <a:lstStyle/>
              <a:p>
                <a:pPr>
                  <a:defRPr/>
                </a:pPr>
                <a:endParaRPr lang="en-GB" sz="1600">
                  <a:solidFill>
                    <a:srgbClr val="111111"/>
                  </a:solidFill>
                </a:endParaRPr>
              </a:p>
            </p:txBody>
          </p:sp>
        </p:grpSp>
        <p:pic>
          <p:nvPicPr>
            <p:cNvPr id="45" name="Picture 44">
              <a:extLst>
                <a:ext uri="{FF2B5EF4-FFF2-40B4-BE49-F238E27FC236}">
                  <a16:creationId xmlns:a16="http://schemas.microsoft.com/office/drawing/2014/main" id="{C84A8C87-18FB-4F62-A2CF-A9DC85EB3299}"/>
                </a:ext>
              </a:extLst>
            </p:cNvPr>
            <p:cNvPicPr>
              <a:picLocks noChangeAspect="1"/>
            </p:cNvPicPr>
            <p:nvPr/>
          </p:nvPicPr>
          <p:blipFill>
            <a:blip r:embed="rId8"/>
            <a:stretch>
              <a:fillRect/>
            </a:stretch>
          </p:blipFill>
          <p:spPr>
            <a:xfrm>
              <a:off x="994631" y="3688080"/>
              <a:ext cx="1055351" cy="141484"/>
            </a:xfrm>
            <a:prstGeom prst="rect">
              <a:avLst/>
            </a:prstGeom>
          </p:spPr>
        </p:pic>
      </p:grpSp>
      <p:cxnSp>
        <p:nvCxnSpPr>
          <p:cNvPr id="70" name="Straight Connector 69">
            <a:extLst>
              <a:ext uri="{FF2B5EF4-FFF2-40B4-BE49-F238E27FC236}">
                <a16:creationId xmlns:a16="http://schemas.microsoft.com/office/drawing/2014/main" id="{58C709CB-FB91-4018-9A45-FA3E313288C6}"/>
              </a:ext>
            </a:extLst>
          </p:cNvPr>
          <p:cNvCxnSpPr>
            <a:cxnSpLocks/>
          </p:cNvCxnSpPr>
          <p:nvPr/>
        </p:nvCxnSpPr>
        <p:spPr>
          <a:xfrm rot="10800000">
            <a:off x="2098951" y="4448252"/>
            <a:ext cx="0" cy="648267"/>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CC85B5D1-05CA-4C02-A4B8-E97255F54551}"/>
              </a:ext>
            </a:extLst>
          </p:cNvPr>
          <p:cNvSpPr/>
          <p:nvPr/>
        </p:nvSpPr>
        <p:spPr>
          <a:xfrm>
            <a:off x="2074896" y="4440859"/>
            <a:ext cx="48110" cy="48110"/>
          </a:xfrm>
          <a:prstGeom prst="ellipse">
            <a:avLst/>
          </a:prstGeo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600">
              <a:solidFill>
                <a:srgbClr val="FFFFFF"/>
              </a:solidFill>
              <a:latin typeface="Arial"/>
            </a:endParaRPr>
          </a:p>
        </p:txBody>
      </p:sp>
      <p:grpSp>
        <p:nvGrpSpPr>
          <p:cNvPr id="47" name="Group 46">
            <a:extLst>
              <a:ext uri="{FF2B5EF4-FFF2-40B4-BE49-F238E27FC236}">
                <a16:creationId xmlns:a16="http://schemas.microsoft.com/office/drawing/2014/main" id="{3B884DB7-D369-4371-8BCB-EE7D6819ABBD}"/>
              </a:ext>
            </a:extLst>
          </p:cNvPr>
          <p:cNvGrpSpPr/>
          <p:nvPr/>
        </p:nvGrpSpPr>
        <p:grpSpPr>
          <a:xfrm>
            <a:off x="1086894" y="5117513"/>
            <a:ext cx="2200261" cy="638950"/>
            <a:chOff x="155566" y="4191952"/>
            <a:chExt cx="2200261" cy="638950"/>
          </a:xfrm>
        </p:grpSpPr>
        <p:sp>
          <p:nvSpPr>
            <p:cNvPr id="40" name="TextBox 39">
              <a:extLst>
                <a:ext uri="{FF2B5EF4-FFF2-40B4-BE49-F238E27FC236}">
                  <a16:creationId xmlns:a16="http://schemas.microsoft.com/office/drawing/2014/main" id="{0DE57353-C666-429D-AEC3-DE705BD020C3}"/>
                </a:ext>
              </a:extLst>
            </p:cNvPr>
            <p:cNvSpPr txBox="1"/>
            <p:nvPr/>
          </p:nvSpPr>
          <p:spPr>
            <a:xfrm>
              <a:off x="155566" y="4191952"/>
              <a:ext cx="2200261" cy="276999"/>
            </a:xfrm>
            <a:prstGeom prst="rect">
              <a:avLst/>
            </a:prstGeom>
            <a:noFill/>
          </p:spPr>
          <p:txBody>
            <a:bodyPr wrap="square" rtlCol="0">
              <a:spAutoFit/>
            </a:bodyPr>
            <a:lstStyle/>
            <a:p>
              <a:pPr algn="ctr">
                <a:defRPr/>
              </a:pPr>
              <a:r>
                <a:rPr lang="en-GB" sz="1200">
                  <a:solidFill>
                    <a:srgbClr val="000000"/>
                  </a:solidFill>
                  <a:latin typeface="Aptos" panose="020B0004020202020204" pitchFamily="34" charset="0"/>
                  <a:cs typeface="Arial" panose="020B0604020202020204" pitchFamily="34" charset="0"/>
                </a:rPr>
                <a:t>tap the chat box icon</a:t>
              </a:r>
            </a:p>
          </p:txBody>
        </p:sp>
        <p:sp>
          <p:nvSpPr>
            <p:cNvPr id="72" name="TextBox 71">
              <a:extLst>
                <a:ext uri="{FF2B5EF4-FFF2-40B4-BE49-F238E27FC236}">
                  <a16:creationId xmlns:a16="http://schemas.microsoft.com/office/drawing/2014/main" id="{5FFB78F1-4CF4-4285-A760-4140785CBEF9}"/>
                </a:ext>
              </a:extLst>
            </p:cNvPr>
            <p:cNvSpPr txBox="1"/>
            <p:nvPr/>
          </p:nvSpPr>
          <p:spPr>
            <a:xfrm>
              <a:off x="155566" y="4400015"/>
              <a:ext cx="2200261" cy="430887"/>
            </a:xfrm>
            <a:prstGeom prst="rect">
              <a:avLst/>
            </a:prstGeom>
            <a:noFill/>
          </p:spPr>
          <p:txBody>
            <a:bodyPr wrap="square" rtlCol="0">
              <a:spAutoFit/>
            </a:bodyPr>
            <a:lstStyle/>
            <a:p>
              <a:pPr algn="ctr">
                <a:defRPr/>
              </a:pPr>
              <a:r>
                <a:rPr lang="en-GB" sz="1100" dirty="0">
                  <a:solidFill>
                    <a:srgbClr val="000000"/>
                  </a:solidFill>
                  <a:latin typeface="Aptos" panose="020B0004020202020204" pitchFamily="34" charset="0"/>
                  <a:cs typeface="Arial" panose="020B0604020202020204" pitchFamily="34" charset="0"/>
                </a:rPr>
                <a:t>(it may be at the top of your device’s screen)</a:t>
              </a:r>
            </a:p>
          </p:txBody>
        </p:sp>
      </p:grpSp>
      <p:sp>
        <p:nvSpPr>
          <p:cNvPr id="82" name="TextBox 81">
            <a:extLst>
              <a:ext uri="{FF2B5EF4-FFF2-40B4-BE49-F238E27FC236}">
                <a16:creationId xmlns:a16="http://schemas.microsoft.com/office/drawing/2014/main" id="{B23854C5-44BC-46B1-ADD4-BBFC9B59B83B}"/>
              </a:ext>
            </a:extLst>
          </p:cNvPr>
          <p:cNvSpPr txBox="1"/>
          <p:nvPr/>
        </p:nvSpPr>
        <p:spPr>
          <a:xfrm>
            <a:off x="7805257" y="1141939"/>
            <a:ext cx="2469637" cy="307777"/>
          </a:xfrm>
          <a:prstGeom prst="rect">
            <a:avLst/>
          </a:prstGeom>
          <a:noFill/>
        </p:spPr>
        <p:txBody>
          <a:bodyPr wrap="square" rtlCol="0">
            <a:spAutoFit/>
          </a:bodyPr>
          <a:lstStyle/>
          <a:p>
            <a:pPr>
              <a:defRPr/>
            </a:pPr>
            <a:r>
              <a:rPr lang="en-GB" sz="1400">
                <a:solidFill>
                  <a:srgbClr val="000000"/>
                </a:solidFill>
                <a:latin typeface="Aptos" panose="020B0004020202020204" pitchFamily="34" charset="0"/>
                <a:cs typeface="Arial" panose="020B0604020202020204" pitchFamily="34" charset="0"/>
              </a:rPr>
              <a:t>click the chat box icon</a:t>
            </a:r>
          </a:p>
        </p:txBody>
      </p:sp>
      <p:sp>
        <p:nvSpPr>
          <p:cNvPr id="9" name="RefTextBox123">
            <a:extLst>
              <a:ext uri="{FF2B5EF4-FFF2-40B4-BE49-F238E27FC236}">
                <a16:creationId xmlns:a16="http://schemas.microsoft.com/office/drawing/2014/main" id="{F058F6BA-EF0F-05CE-3ABC-574E5CD79D14}"/>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410452555</a:t>
            </a:r>
          </a:p>
        </p:txBody>
      </p:sp>
    </p:spTree>
    <p:custDataLst>
      <p:tags r:id="rId1"/>
    </p:custDataLst>
    <p:extLst>
      <p:ext uri="{BB962C8B-B14F-4D97-AF65-F5344CB8AC3E}">
        <p14:creationId xmlns:p14="http://schemas.microsoft.com/office/powerpoint/2010/main" val="101233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C3161349-739A-4D10-872C-6ABBB79D36DC}"/>
              </a:ext>
            </a:extLst>
          </p:cNvPr>
          <p:cNvSpPr txBox="1"/>
          <p:nvPr/>
        </p:nvSpPr>
        <p:spPr>
          <a:xfrm>
            <a:off x="902704" y="2040718"/>
            <a:ext cx="7852866" cy="72327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dirty="0">
                <a:latin typeface="Aptos" panose="020B0004020202020204" pitchFamily="34" charset="0"/>
              </a:rPr>
              <a:t>Cash savings accounts </a:t>
            </a:r>
          </a:p>
          <a:p>
            <a:pPr marL="285750" indent="-285750">
              <a:spcAft>
                <a:spcPts val="600"/>
              </a:spcAft>
              <a:buFont typeface="Arial" panose="020B0604020202020204" pitchFamily="34" charset="0"/>
              <a:buChar char="•"/>
            </a:pPr>
            <a:r>
              <a:rPr lang="en-GB" dirty="0">
                <a:latin typeface="Aptos" panose="020B0004020202020204" pitchFamily="34" charset="0"/>
              </a:rPr>
              <a:t>Interest may be tax free if it falls within the child’s personal allowance</a:t>
            </a:r>
          </a:p>
        </p:txBody>
      </p:sp>
      <p:grpSp>
        <p:nvGrpSpPr>
          <p:cNvPr id="48" name="Group 47">
            <a:extLst>
              <a:ext uri="{FF2B5EF4-FFF2-40B4-BE49-F238E27FC236}">
                <a16:creationId xmlns:a16="http://schemas.microsoft.com/office/drawing/2014/main" id="{623BAAD8-1754-43BB-A48C-7019C7EE2027}"/>
              </a:ext>
            </a:extLst>
          </p:cNvPr>
          <p:cNvGrpSpPr/>
          <p:nvPr/>
        </p:nvGrpSpPr>
        <p:grpSpPr>
          <a:xfrm>
            <a:off x="2063552" y="3273204"/>
            <a:ext cx="8471608" cy="1357035"/>
            <a:chOff x="336196" y="2562881"/>
            <a:chExt cx="8471608" cy="1357035"/>
          </a:xfrm>
        </p:grpSpPr>
        <p:sp>
          <p:nvSpPr>
            <p:cNvPr id="39" name="Rectangle 38">
              <a:extLst>
                <a:ext uri="{FF2B5EF4-FFF2-40B4-BE49-F238E27FC236}">
                  <a16:creationId xmlns:a16="http://schemas.microsoft.com/office/drawing/2014/main" id="{D311FAD9-DE56-4BAD-A8BF-DD77E38F4FAD}"/>
                </a:ext>
              </a:extLst>
            </p:cNvPr>
            <p:cNvSpPr/>
            <p:nvPr/>
          </p:nvSpPr>
          <p:spPr>
            <a:xfrm>
              <a:off x="336196" y="2724896"/>
              <a:ext cx="8471608" cy="1195020"/>
            </a:xfrm>
            <a:prstGeom prst="rect">
              <a:avLst/>
            </a:prstGeom>
            <a:noFill/>
            <a:ln w="38100">
              <a:solidFill>
                <a:srgbClr val="7DC202"/>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49D9F67F-1E6C-4DB1-BB10-2D73D8895A98}"/>
                </a:ext>
              </a:extLst>
            </p:cNvPr>
            <p:cNvSpPr txBox="1"/>
            <p:nvPr/>
          </p:nvSpPr>
          <p:spPr>
            <a:xfrm>
              <a:off x="336196" y="2888265"/>
              <a:ext cx="8471608" cy="923330"/>
            </a:xfrm>
            <a:prstGeom prst="rect">
              <a:avLst/>
            </a:prstGeom>
            <a:noFill/>
          </p:spPr>
          <p:txBody>
            <a:bodyPr wrap="square" rtlCol="0">
              <a:spAutoFit/>
            </a:bodyPr>
            <a:lstStyle/>
            <a:p>
              <a:pPr algn="ctr"/>
              <a:r>
                <a:rPr lang="en-GB" dirty="0">
                  <a:latin typeface="Aptos" panose="020B0004020202020204" pitchFamily="34" charset="0"/>
                </a:rPr>
                <a:t>Savings given to a child by a parent or step-parent are taxed at the parent’s marginal tax rate if it generates more than £100 a year in interest </a:t>
              </a:r>
            </a:p>
            <a:p>
              <a:pPr algn="ctr"/>
              <a:r>
                <a:rPr lang="en-GB" dirty="0">
                  <a:latin typeface="Aptos" panose="020B0004020202020204" pitchFamily="34" charset="0"/>
                </a:rPr>
                <a:t>– does not apply to grandparents, other family or friends</a:t>
              </a:r>
            </a:p>
          </p:txBody>
        </p:sp>
        <p:sp>
          <p:nvSpPr>
            <p:cNvPr id="47" name="Rectangle: Rounded Corners 46">
              <a:extLst>
                <a:ext uri="{FF2B5EF4-FFF2-40B4-BE49-F238E27FC236}">
                  <a16:creationId xmlns:a16="http://schemas.microsoft.com/office/drawing/2014/main" id="{71971539-08BD-47D0-93C3-CDB3ED6A4710}"/>
                </a:ext>
              </a:extLst>
            </p:cNvPr>
            <p:cNvSpPr/>
            <p:nvPr/>
          </p:nvSpPr>
          <p:spPr>
            <a:xfrm>
              <a:off x="3131840" y="2562881"/>
              <a:ext cx="2448272" cy="338553"/>
            </a:xfrm>
            <a:prstGeom prst="roundRect">
              <a:avLst/>
            </a:prstGeom>
            <a:solidFill>
              <a:srgbClr val="0076BE"/>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Aptos" panose="020B0004020202020204" pitchFamily="34" charset="0"/>
                </a:rPr>
                <a:t>‘£100 rule for parents’</a:t>
              </a:r>
            </a:p>
          </p:txBody>
        </p:sp>
      </p:grpSp>
      <p:sp>
        <p:nvSpPr>
          <p:cNvPr id="54" name="TextBox 53">
            <a:extLst>
              <a:ext uri="{FF2B5EF4-FFF2-40B4-BE49-F238E27FC236}">
                <a16:creationId xmlns:a16="http://schemas.microsoft.com/office/drawing/2014/main" id="{B0040C73-CCA3-4918-AE0B-57C311AE5668}"/>
              </a:ext>
            </a:extLst>
          </p:cNvPr>
          <p:cNvSpPr txBox="1"/>
          <p:nvPr/>
        </p:nvSpPr>
        <p:spPr>
          <a:xfrm>
            <a:off x="653500" y="4986995"/>
            <a:ext cx="8940036" cy="646331"/>
          </a:xfrm>
          <a:prstGeom prst="rect">
            <a:avLst/>
          </a:prstGeom>
          <a:noFill/>
        </p:spPr>
        <p:txBody>
          <a:bodyPr wrap="square">
            <a:spAutoFit/>
          </a:bodyPr>
          <a:lstStyle/>
          <a:p>
            <a:pPr marL="285750" indent="-285750">
              <a:buFont typeface="Arial" panose="020B0604020202020204" pitchFamily="34" charset="0"/>
              <a:buChar char="•"/>
            </a:pPr>
            <a:r>
              <a:rPr lang="en-GB" dirty="0">
                <a:latin typeface="Aptos" panose="020B0004020202020204" pitchFamily="34" charset="0"/>
              </a:rPr>
              <a:t>Subject to the rules of the account, children over 7 can operate their own savings account</a:t>
            </a:r>
          </a:p>
        </p:txBody>
      </p:sp>
      <p:sp>
        <p:nvSpPr>
          <p:cNvPr id="14" name="Title 1">
            <a:extLst>
              <a:ext uri="{FF2B5EF4-FFF2-40B4-BE49-F238E27FC236}">
                <a16:creationId xmlns:a16="http://schemas.microsoft.com/office/drawing/2014/main" id="{084E3CCF-FD6A-420C-AAC1-2FBB998C91E9}"/>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sz="3600" dirty="0">
                <a:solidFill>
                  <a:srgbClr val="391C66"/>
                </a:solidFill>
                <a:latin typeface="Aptos Display" panose="020B0004020202020204" pitchFamily="34" charset="0"/>
              </a:rPr>
              <a:t>Savings in your child’s name</a:t>
            </a:r>
          </a:p>
        </p:txBody>
      </p:sp>
      <p:sp>
        <p:nvSpPr>
          <p:cNvPr id="15" name="TextBox 14">
            <a:extLst>
              <a:ext uri="{FF2B5EF4-FFF2-40B4-BE49-F238E27FC236}">
                <a16:creationId xmlns:a16="http://schemas.microsoft.com/office/drawing/2014/main" id="{A85D08BB-95AA-449B-A166-9288DE11F909}"/>
              </a:ext>
            </a:extLst>
          </p:cNvPr>
          <p:cNvSpPr txBox="1"/>
          <p:nvPr/>
        </p:nvSpPr>
        <p:spPr>
          <a:xfrm>
            <a:off x="802800" y="1584960"/>
            <a:ext cx="6497520" cy="369332"/>
          </a:xfrm>
          <a:prstGeom prst="rect">
            <a:avLst/>
          </a:prstGeom>
          <a:noFill/>
        </p:spPr>
        <p:txBody>
          <a:bodyPr wrap="square" rtlCol="0">
            <a:spAutoFit/>
          </a:bodyPr>
          <a:lstStyle/>
          <a:p>
            <a:r>
              <a:rPr lang="en-GB" b="1" dirty="0">
                <a:latin typeface="Aptos" panose="020B0004020202020204" pitchFamily="34" charset="0"/>
              </a:rPr>
              <a:t>Bank/Building Society Accounts</a:t>
            </a:r>
          </a:p>
        </p:txBody>
      </p:sp>
    </p:spTree>
    <p:custDataLst>
      <p:tags r:id="rId1"/>
    </p:custDataLst>
    <p:extLst>
      <p:ext uri="{BB962C8B-B14F-4D97-AF65-F5344CB8AC3E}">
        <p14:creationId xmlns:p14="http://schemas.microsoft.com/office/powerpoint/2010/main" val="323580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fade">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4">
                                            <p:txEl>
                                              <p:pRg st="0" end="0"/>
                                            </p:txEl>
                                          </p:spTgt>
                                        </p:tgtEl>
                                        <p:attrNameLst>
                                          <p:attrName>style.visibility</p:attrName>
                                        </p:attrNameLst>
                                      </p:cBhvr>
                                      <p:to>
                                        <p:strVal val="visible"/>
                                      </p:to>
                                    </p:set>
                                    <p:animEffect transition="in" filter="fade">
                                      <p:cBhvr>
                                        <p:cTn id="22" dur="500"/>
                                        <p:tgtEl>
                                          <p:spTgt spid="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idx="4294967295"/>
          </p:nvPr>
        </p:nvSpPr>
        <p:spPr>
          <a:xfrm>
            <a:off x="802800" y="1059679"/>
            <a:ext cx="10585450" cy="525280"/>
          </a:xfrm>
          <a:prstGeom prst="rect">
            <a:avLst/>
          </a:prstGeom>
        </p:spPr>
        <p:txBody>
          <a:bodyPr lIns="0" tIns="0" rIns="0" bIns="0" anchor="ctr">
            <a:noAutofit/>
          </a:bodyPr>
          <a:lstStyle/>
          <a:p>
            <a:r>
              <a:rPr lang="en-GB" sz="3600">
                <a:solidFill>
                  <a:srgbClr val="391C66"/>
                </a:solidFill>
                <a:latin typeface="Aptos Display" panose="020B0004020202020204" pitchFamily="34" charset="0"/>
              </a:rPr>
              <a:t>Junior ISA (JISA)</a:t>
            </a:r>
            <a:endParaRPr lang="en-GB" sz="3600" dirty="0">
              <a:solidFill>
                <a:srgbClr val="391C66"/>
              </a:solidFill>
              <a:latin typeface="Aptos Display" panose="020B0004020202020204" pitchFamily="34" charset="0"/>
            </a:endParaRPr>
          </a:p>
        </p:txBody>
      </p:sp>
      <p:sp>
        <p:nvSpPr>
          <p:cNvPr id="14" name="Oval 13">
            <a:extLst>
              <a:ext uri="{FF2B5EF4-FFF2-40B4-BE49-F238E27FC236}">
                <a16:creationId xmlns:a16="http://schemas.microsoft.com/office/drawing/2014/main" id="{EB33FCCC-C7E5-4472-A798-D7C93C54B4B2}"/>
              </a:ext>
            </a:extLst>
          </p:cNvPr>
          <p:cNvSpPr/>
          <p:nvPr/>
        </p:nvSpPr>
        <p:spPr>
          <a:xfrm>
            <a:off x="6982569" y="2083205"/>
            <a:ext cx="3715502" cy="3715502"/>
          </a:xfrm>
          <a:prstGeom prst="ellipse">
            <a:avLst/>
          </a:prstGeom>
          <a:solidFill>
            <a:srgbClr val="7A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aphicFrame>
        <p:nvGraphicFramePr>
          <p:cNvPr id="15" name="Chart 14">
            <a:extLst>
              <a:ext uri="{FF2B5EF4-FFF2-40B4-BE49-F238E27FC236}">
                <a16:creationId xmlns:a16="http://schemas.microsoft.com/office/drawing/2014/main" id="{413B0AD2-BC26-4CD2-A947-BFB4E2DEDC6D}"/>
              </a:ext>
            </a:extLst>
          </p:cNvPr>
          <p:cNvGraphicFramePr/>
          <p:nvPr>
            <p:extLst>
              <p:ext uri="{D42A27DB-BD31-4B8C-83A1-F6EECF244321}">
                <p14:modId xmlns:p14="http://schemas.microsoft.com/office/powerpoint/2010/main" val="592617052"/>
              </p:ext>
            </p:extLst>
          </p:nvPr>
        </p:nvGraphicFramePr>
        <p:xfrm>
          <a:off x="6982570" y="2083205"/>
          <a:ext cx="3715503" cy="3715116"/>
        </p:xfrm>
        <a:graphic>
          <a:graphicData uri="http://schemas.openxmlformats.org/drawingml/2006/chart">
            <c:chart xmlns:c="http://schemas.openxmlformats.org/drawingml/2006/chart" xmlns:r="http://schemas.openxmlformats.org/officeDocument/2006/relationships" r:id="rId4"/>
          </a:graphicData>
        </a:graphic>
      </p:graphicFrame>
      <p:grpSp>
        <p:nvGrpSpPr>
          <p:cNvPr id="17" name="Group 16">
            <a:extLst>
              <a:ext uri="{FF2B5EF4-FFF2-40B4-BE49-F238E27FC236}">
                <a16:creationId xmlns:a16="http://schemas.microsoft.com/office/drawing/2014/main" id="{CCC709D3-8F3B-49CD-B478-8887175B891F}"/>
              </a:ext>
            </a:extLst>
          </p:cNvPr>
          <p:cNvGrpSpPr/>
          <p:nvPr/>
        </p:nvGrpSpPr>
        <p:grpSpPr>
          <a:xfrm>
            <a:off x="8003436" y="3061949"/>
            <a:ext cx="1673768" cy="1673768"/>
            <a:chOff x="2543086" y="2513450"/>
            <a:chExt cx="1673768" cy="1673768"/>
          </a:xfrm>
        </p:grpSpPr>
        <p:sp>
          <p:nvSpPr>
            <p:cNvPr id="18" name="Oval 17">
              <a:extLst>
                <a:ext uri="{FF2B5EF4-FFF2-40B4-BE49-F238E27FC236}">
                  <a16:creationId xmlns:a16="http://schemas.microsoft.com/office/drawing/2014/main" id="{EDD69562-8636-446F-B287-D5C2483A796F}"/>
                </a:ext>
              </a:extLst>
            </p:cNvPr>
            <p:cNvSpPr/>
            <p:nvPr/>
          </p:nvSpPr>
          <p:spPr>
            <a:xfrm>
              <a:off x="2543086" y="2513450"/>
              <a:ext cx="1673768" cy="1673768"/>
            </a:xfrm>
            <a:prstGeom prst="ellipse">
              <a:avLst/>
            </a:prstGeom>
            <a:solidFill>
              <a:srgbClr val="B1B66E"/>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chemeClr val="tx1"/>
                </a:solidFill>
                <a:latin typeface="Arial"/>
              </a:endParaRPr>
            </a:p>
          </p:txBody>
        </p:sp>
        <p:sp>
          <p:nvSpPr>
            <p:cNvPr id="19" name="TextBox 18">
              <a:extLst>
                <a:ext uri="{FF2B5EF4-FFF2-40B4-BE49-F238E27FC236}">
                  <a16:creationId xmlns:a16="http://schemas.microsoft.com/office/drawing/2014/main" id="{9D9AF0FC-3793-495C-A581-DD4D4EB206F6}"/>
                </a:ext>
              </a:extLst>
            </p:cNvPr>
            <p:cNvSpPr txBox="1"/>
            <p:nvPr/>
          </p:nvSpPr>
          <p:spPr>
            <a:xfrm>
              <a:off x="2706696" y="2812026"/>
              <a:ext cx="1346550" cy="1077218"/>
            </a:xfrm>
            <a:prstGeom prst="rect">
              <a:avLst/>
            </a:prstGeom>
            <a:noFill/>
          </p:spPr>
          <p:txBody>
            <a:bodyPr wrap="square" rtlCol="0">
              <a:spAutoFit/>
            </a:bodyPr>
            <a:lstStyle/>
            <a:p>
              <a:pPr algn="ctr" defTabSz="914400" eaLnBrk="1" fontAlgn="auto" hangingPunct="1">
                <a:spcBef>
                  <a:spcPts val="0"/>
                </a:spcBef>
                <a:spcAft>
                  <a:spcPts val="0"/>
                </a:spcAft>
                <a:defRPr/>
              </a:pPr>
              <a:r>
                <a:rPr lang="en-GB" sz="2400" dirty="0">
                  <a:solidFill>
                    <a:srgbClr val="000000"/>
                  </a:solidFill>
                  <a:latin typeface="Aptos" panose="020B0004020202020204" pitchFamily="34" charset="0"/>
                  <a:ea typeface="+mn-ea"/>
                  <a:cs typeface="+mn-cs"/>
                </a:rPr>
                <a:t>ISA </a:t>
              </a:r>
            </a:p>
            <a:p>
              <a:pPr algn="ctr" defTabSz="914400" eaLnBrk="1" fontAlgn="auto" hangingPunct="1">
                <a:spcBef>
                  <a:spcPts val="0"/>
                </a:spcBef>
                <a:spcAft>
                  <a:spcPts val="0"/>
                </a:spcAft>
                <a:defRPr/>
              </a:pPr>
              <a:r>
                <a:rPr lang="en-GB" sz="1100" dirty="0">
                  <a:solidFill>
                    <a:srgbClr val="000000"/>
                  </a:solidFill>
                  <a:latin typeface="Aptos" panose="020B0004020202020204" pitchFamily="34" charset="0"/>
                  <a:ea typeface="+mn-ea"/>
                  <a:cs typeface="+mn-cs"/>
                </a:rPr>
                <a:t>Contribution Limit</a:t>
              </a:r>
            </a:p>
            <a:p>
              <a:pPr algn="ctr" defTabSz="914400" eaLnBrk="1" fontAlgn="auto" hangingPunct="1">
                <a:spcBef>
                  <a:spcPts val="0"/>
                </a:spcBef>
                <a:spcAft>
                  <a:spcPts val="0"/>
                </a:spcAft>
                <a:defRPr/>
              </a:pPr>
              <a:r>
                <a:rPr lang="en-GB" dirty="0">
                  <a:solidFill>
                    <a:srgbClr val="000000"/>
                  </a:solidFill>
                  <a:latin typeface="Aptos" panose="020B0004020202020204" pitchFamily="34" charset="0"/>
                  <a:ea typeface="+mn-ea"/>
                  <a:cs typeface="+mn-cs"/>
                </a:rPr>
                <a:t>£9,000</a:t>
              </a:r>
            </a:p>
            <a:p>
              <a:pPr algn="ctr" defTabSz="914400" eaLnBrk="1" fontAlgn="auto" hangingPunct="1">
                <a:spcBef>
                  <a:spcPts val="0"/>
                </a:spcBef>
                <a:spcAft>
                  <a:spcPts val="0"/>
                </a:spcAft>
                <a:defRPr/>
              </a:pPr>
              <a:r>
                <a:rPr lang="en-GB" sz="1100" kern="0" dirty="0">
                  <a:solidFill>
                    <a:srgbClr val="000000"/>
                  </a:solidFill>
                  <a:latin typeface="Aptos" panose="020B0004020202020204" pitchFamily="34" charset="0"/>
                  <a:cs typeface="+mn-cs"/>
                </a:rPr>
                <a:t>current</a:t>
              </a:r>
              <a:r>
                <a:rPr lang="en-GB" sz="1100" dirty="0">
                  <a:solidFill>
                    <a:srgbClr val="000000"/>
                  </a:solidFill>
                  <a:latin typeface="Aptos" panose="020B0004020202020204" pitchFamily="34" charset="0"/>
                  <a:ea typeface="+mn-ea"/>
                  <a:cs typeface="+mn-cs"/>
                </a:rPr>
                <a:t> tax year</a:t>
              </a:r>
              <a:endParaRPr lang="en-GB" sz="1600" dirty="0">
                <a:solidFill>
                  <a:srgbClr val="000000"/>
                </a:solidFill>
                <a:latin typeface="Aptos" panose="020B0004020202020204" pitchFamily="34" charset="0"/>
                <a:ea typeface="+mn-ea"/>
                <a:cs typeface="+mn-cs"/>
              </a:endParaRPr>
            </a:p>
          </p:txBody>
        </p:sp>
      </p:grpSp>
      <p:sp>
        <p:nvSpPr>
          <p:cNvPr id="20" name="TextBox 19">
            <a:extLst>
              <a:ext uri="{FF2B5EF4-FFF2-40B4-BE49-F238E27FC236}">
                <a16:creationId xmlns:a16="http://schemas.microsoft.com/office/drawing/2014/main" id="{A5750621-78BC-4266-88E5-0E13751CE0CC}"/>
              </a:ext>
            </a:extLst>
          </p:cNvPr>
          <p:cNvSpPr txBox="1"/>
          <p:nvPr/>
        </p:nvSpPr>
        <p:spPr>
          <a:xfrm>
            <a:off x="7147860" y="3286093"/>
            <a:ext cx="1098153" cy="371475"/>
          </a:xfrm>
          <a:prstGeom prst="rect">
            <a:avLst/>
          </a:prstGeom>
          <a:noFill/>
        </p:spPr>
        <p:txBody>
          <a:bodyPr wrap="square" rtlCol="0">
            <a:spAutoFit/>
          </a:bodyPr>
          <a:lstStyle/>
          <a:p>
            <a:pPr algn="ctr"/>
            <a:r>
              <a:rPr lang="en-GB" b="1">
                <a:solidFill>
                  <a:schemeClr val="bg1"/>
                </a:solidFill>
                <a:latin typeface="Aptos" panose="020B0004020202020204" pitchFamily="34" charset="0"/>
              </a:rPr>
              <a:t>Cash</a:t>
            </a:r>
          </a:p>
        </p:txBody>
      </p:sp>
      <p:sp>
        <p:nvSpPr>
          <p:cNvPr id="21" name="TextBox 20">
            <a:extLst>
              <a:ext uri="{FF2B5EF4-FFF2-40B4-BE49-F238E27FC236}">
                <a16:creationId xmlns:a16="http://schemas.microsoft.com/office/drawing/2014/main" id="{18C8AA85-3E77-4844-B541-58F992CDD672}"/>
              </a:ext>
            </a:extLst>
          </p:cNvPr>
          <p:cNvSpPr txBox="1"/>
          <p:nvPr/>
        </p:nvSpPr>
        <p:spPr>
          <a:xfrm>
            <a:off x="9486746" y="3286092"/>
            <a:ext cx="1098153" cy="371475"/>
          </a:xfrm>
          <a:prstGeom prst="rect">
            <a:avLst/>
          </a:prstGeom>
          <a:noFill/>
        </p:spPr>
        <p:txBody>
          <a:bodyPr wrap="square" rtlCol="0">
            <a:spAutoFit/>
          </a:bodyPr>
          <a:lstStyle/>
          <a:p>
            <a:pPr algn="ctr"/>
            <a:r>
              <a:rPr lang="en-GB" b="1">
                <a:solidFill>
                  <a:schemeClr val="bg1"/>
                </a:solidFill>
                <a:latin typeface="Aptos" panose="020B0004020202020204" pitchFamily="34" charset="0"/>
              </a:rPr>
              <a:t>Bonds</a:t>
            </a:r>
          </a:p>
        </p:txBody>
      </p:sp>
      <p:sp>
        <p:nvSpPr>
          <p:cNvPr id="22" name="TextBox 21">
            <a:extLst>
              <a:ext uri="{FF2B5EF4-FFF2-40B4-BE49-F238E27FC236}">
                <a16:creationId xmlns:a16="http://schemas.microsoft.com/office/drawing/2014/main" id="{066560D0-B46E-4177-89BD-EE69E210F048}"/>
              </a:ext>
            </a:extLst>
          </p:cNvPr>
          <p:cNvSpPr txBox="1"/>
          <p:nvPr/>
        </p:nvSpPr>
        <p:spPr>
          <a:xfrm>
            <a:off x="8291244" y="4930621"/>
            <a:ext cx="1098153" cy="371475"/>
          </a:xfrm>
          <a:prstGeom prst="rect">
            <a:avLst/>
          </a:prstGeom>
          <a:noFill/>
        </p:spPr>
        <p:txBody>
          <a:bodyPr wrap="square" rtlCol="0">
            <a:spAutoFit/>
          </a:bodyPr>
          <a:lstStyle/>
          <a:p>
            <a:pPr algn="ctr"/>
            <a:r>
              <a:rPr lang="en-GB" b="1">
                <a:solidFill>
                  <a:schemeClr val="bg1"/>
                </a:solidFill>
                <a:latin typeface="Aptos" panose="020B0004020202020204" pitchFamily="34" charset="0"/>
              </a:rPr>
              <a:t>Equities</a:t>
            </a:r>
          </a:p>
        </p:txBody>
      </p:sp>
      <p:sp>
        <p:nvSpPr>
          <p:cNvPr id="12" name="Rectangle 11">
            <a:extLst>
              <a:ext uri="{FF2B5EF4-FFF2-40B4-BE49-F238E27FC236}">
                <a16:creationId xmlns:a16="http://schemas.microsoft.com/office/drawing/2014/main" id="{8396A534-A51C-47B9-B5F9-0B0091B60696}"/>
              </a:ext>
            </a:extLst>
          </p:cNvPr>
          <p:cNvSpPr/>
          <p:nvPr/>
        </p:nvSpPr>
        <p:spPr>
          <a:xfrm>
            <a:off x="802800" y="1707894"/>
            <a:ext cx="5240953" cy="2292935"/>
          </a:xfrm>
          <a:prstGeom prst="rect">
            <a:avLst/>
          </a:prstGeom>
        </p:spPr>
        <p:txBody>
          <a:bodyPr wrap="square">
            <a:spAutoFit/>
          </a:bodyPr>
          <a:lstStyle/>
          <a:p>
            <a:pPr marL="0" lvl="1">
              <a:spcBef>
                <a:spcPts val="600"/>
              </a:spcBef>
              <a:spcAft>
                <a:spcPts val="600"/>
              </a:spcAft>
              <a:buClr>
                <a:srgbClr val="1F497D"/>
              </a:buClr>
              <a:defRPr/>
            </a:pPr>
            <a:r>
              <a:rPr lang="en-GB" sz="1600" dirty="0">
                <a:solidFill>
                  <a:srgbClr val="000000"/>
                </a:solidFill>
                <a:latin typeface="Aptos" panose="020B0004020202020204" pitchFamily="34" charset="0"/>
              </a:rPr>
              <a:t>A tax efficient long term savings vehicle for your child</a:t>
            </a:r>
          </a:p>
          <a:p>
            <a:pPr marL="0" lvl="1">
              <a:spcBef>
                <a:spcPts val="600"/>
              </a:spcBef>
              <a:spcAft>
                <a:spcPts val="600"/>
              </a:spcAft>
              <a:buClr>
                <a:srgbClr val="1F497D"/>
              </a:buClr>
              <a:defRPr/>
            </a:pPr>
            <a:r>
              <a:rPr lang="en-GB" sz="1600" dirty="0">
                <a:solidFill>
                  <a:srgbClr val="000000"/>
                </a:solidFill>
                <a:latin typeface="Aptos" panose="020B0004020202020204" pitchFamily="34" charset="0"/>
              </a:rPr>
              <a:t>An ISA protects your savings from taxation</a:t>
            </a:r>
          </a:p>
          <a:p>
            <a:pPr marL="0" lvl="1">
              <a:spcBef>
                <a:spcPts val="600"/>
              </a:spcBef>
              <a:spcAft>
                <a:spcPts val="600"/>
              </a:spcAft>
              <a:buClr>
                <a:srgbClr val="1F497D"/>
              </a:buClr>
              <a:defRPr/>
            </a:pPr>
            <a:r>
              <a:rPr lang="en-GB" sz="1600" dirty="0">
                <a:solidFill>
                  <a:srgbClr val="000000"/>
                </a:solidFill>
                <a:latin typeface="Aptos" panose="020B0004020202020204" pitchFamily="34" charset="0"/>
              </a:rPr>
              <a:t>Available as cash ISA or stocks and shares ISA</a:t>
            </a:r>
          </a:p>
          <a:p>
            <a:pPr marL="0" lvl="1">
              <a:spcBef>
                <a:spcPts val="600"/>
              </a:spcBef>
              <a:spcAft>
                <a:spcPts val="600"/>
              </a:spcAft>
              <a:buClr>
                <a:srgbClr val="1F497D"/>
              </a:buClr>
              <a:defRPr/>
            </a:pPr>
            <a:r>
              <a:rPr lang="en-GB" sz="1600" dirty="0">
                <a:solidFill>
                  <a:srgbClr val="000000"/>
                </a:solidFill>
                <a:latin typeface="Aptos" panose="020B0004020202020204" pitchFamily="34" charset="0"/>
              </a:rPr>
              <a:t>Open from birth - access from age 18</a:t>
            </a:r>
          </a:p>
          <a:p>
            <a:pPr marL="0" lvl="1">
              <a:spcBef>
                <a:spcPts val="600"/>
              </a:spcBef>
              <a:spcAft>
                <a:spcPts val="600"/>
              </a:spcAft>
              <a:buClr>
                <a:srgbClr val="1F497D"/>
              </a:buClr>
              <a:defRPr/>
            </a:pPr>
            <a:r>
              <a:rPr lang="en-US" sz="1600" dirty="0">
                <a:solidFill>
                  <a:srgbClr val="000000"/>
                </a:solidFill>
                <a:latin typeface="Aptos" panose="020B0004020202020204" pitchFamily="34" charset="0"/>
              </a:rPr>
              <a:t>Child Trust Fund accounts can transfer to a JISA</a:t>
            </a:r>
            <a:endParaRPr lang="en-GB" sz="1600" dirty="0">
              <a:solidFill>
                <a:srgbClr val="000000"/>
              </a:solidFill>
              <a:latin typeface="Aptos" panose="020B0004020202020204" pitchFamily="34" charset="0"/>
            </a:endParaRPr>
          </a:p>
          <a:p>
            <a:pPr marL="342900" indent="-342900" fontAlgn="auto">
              <a:spcBef>
                <a:spcPts val="0"/>
              </a:spcBef>
              <a:spcAft>
                <a:spcPts val="1200"/>
              </a:spcAft>
              <a:buClr>
                <a:srgbClr val="5781C1"/>
              </a:buClr>
              <a:buSzPct val="80000"/>
              <a:buBlip>
                <a:blip r:embed="rId5"/>
              </a:buBlip>
              <a:defRPr/>
            </a:pPr>
            <a:endParaRPr lang="en-GB" dirty="0">
              <a:solidFill>
                <a:srgbClr val="000000"/>
              </a:solidFill>
              <a:latin typeface="Arial"/>
              <a:ea typeface="ヒラギノ角ゴ Pro W3" charset="-128"/>
              <a:cs typeface="Arial" panose="020B0604020202020204" pitchFamily="34" charset="0"/>
            </a:endParaRPr>
          </a:p>
        </p:txBody>
      </p:sp>
      <p:sp>
        <p:nvSpPr>
          <p:cNvPr id="23" name="Text Placeholder 3">
            <a:extLst>
              <a:ext uri="{FF2B5EF4-FFF2-40B4-BE49-F238E27FC236}">
                <a16:creationId xmlns:a16="http://schemas.microsoft.com/office/drawing/2014/main" id="{A3E3F7B7-9EA2-422C-885F-FC0D8E80F459}"/>
              </a:ext>
            </a:extLst>
          </p:cNvPr>
          <p:cNvSpPr txBox="1">
            <a:spLocks/>
          </p:cNvSpPr>
          <p:nvPr/>
        </p:nvSpPr>
        <p:spPr>
          <a:xfrm>
            <a:off x="1889126" y="1182614"/>
            <a:ext cx="7597775" cy="234950"/>
          </a:xfrm>
          <a:prstGeom prst="rect">
            <a:avLst/>
          </a:prstGeom>
        </p:spPr>
        <p:txBody>
          <a:bodyPr vert="horz" lIns="0" tIns="0" rIns="0" bIns="0" rtlCol="0">
            <a:noAutofit/>
          </a:bodyPr>
          <a:lstStyle>
            <a:lvl1pPr marL="270000" indent="-270000" algn="l" defTabSz="914400" rtl="0" eaLnBrk="1" latinLnBrk="0" hangingPunct="1">
              <a:spcBef>
                <a:spcPts val="0"/>
              </a:spcBef>
              <a:spcAft>
                <a:spcPts val="600"/>
              </a:spcAft>
              <a:buClr>
                <a:schemeClr val="tx1"/>
              </a:buClr>
              <a:buFont typeface="Arial" pitchFamily="34" charset="0"/>
              <a:buChar char="–"/>
              <a:defRPr sz="1600" kern="1200">
                <a:solidFill>
                  <a:schemeClr val="tx1"/>
                </a:solidFill>
                <a:latin typeface="+mn-lt"/>
                <a:ea typeface="+mn-ea"/>
                <a:cs typeface="+mn-cs"/>
              </a:defRPr>
            </a:lvl1pPr>
            <a:lvl2pPr marL="538163" indent="-270000" algn="l" defTabSz="9144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2pPr>
            <a:lvl3pPr marL="81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3pPr>
            <a:lvl4pPr marL="1081088"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4pPr>
            <a:lvl5pPr marL="1350000" indent="-270000" algn="l" defTabSz="914400" rtl="0" eaLnBrk="1" latinLnBrk="0" hangingPunct="1">
              <a:spcBef>
                <a:spcPts val="0"/>
              </a:spcBef>
              <a:spcAft>
                <a:spcPts val="600"/>
              </a:spcAft>
              <a:buFont typeface="Arial" pitchFamily="34" charset="0"/>
              <a:buChar char="–"/>
              <a:defRPr sz="1200" b="0" kern="1200">
                <a:solidFill>
                  <a:schemeClr val="tx1"/>
                </a:solidFill>
                <a:latin typeface="+mn-lt"/>
                <a:ea typeface="+mn-ea"/>
                <a:cs typeface="+mn-cs"/>
              </a:defRPr>
            </a:lvl5pPr>
            <a:lvl6pPr marL="162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6pPr>
            <a:lvl7pPr marL="180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7pPr>
            <a:lvl8pPr marL="207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8pPr>
            <a:lvl9pPr marL="234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9pPr>
          </a:lstStyle>
          <a:p>
            <a:pPr marL="0" indent="0">
              <a:buNone/>
            </a:pPr>
            <a:endParaRPr lang="en-GB"/>
          </a:p>
        </p:txBody>
      </p:sp>
      <p:sp>
        <p:nvSpPr>
          <p:cNvPr id="2" name="RefTextBox123">
            <a:extLst>
              <a:ext uri="{FF2B5EF4-FFF2-40B4-BE49-F238E27FC236}">
                <a16:creationId xmlns:a16="http://schemas.microsoft.com/office/drawing/2014/main" id="{3354F3C8-CAE3-8EC6-75BB-5EE16577C36F}"/>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400293322</a:t>
            </a:r>
          </a:p>
        </p:txBody>
      </p:sp>
    </p:spTree>
    <p:custDataLst>
      <p:tags r:id="rId1"/>
    </p:custDataLst>
    <p:extLst>
      <p:ext uri="{BB962C8B-B14F-4D97-AF65-F5344CB8AC3E}">
        <p14:creationId xmlns:p14="http://schemas.microsoft.com/office/powerpoint/2010/main" val="321034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left)">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left)">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left)">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wipe(left)">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wipe(left)">
                                      <p:cBhvr>
                                        <p:cTn id="3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803275" y="1671402"/>
            <a:ext cx="4563205" cy="2758190"/>
          </a:xfrm>
          <a:prstGeom prst="rect">
            <a:avLst/>
          </a:prstGeom>
        </p:spPr>
        <p:txBody>
          <a:bodyPr lIns="0" tIns="0" rIns="0" bIns="0" anchor="b">
            <a:noAutofit/>
          </a:bodyPr>
          <a:lstStyle/>
          <a:p>
            <a:r>
              <a:rPr lang="en-GB" altLang="en-US" sz="5400" dirty="0">
                <a:solidFill>
                  <a:srgbClr val="391C66"/>
                </a:solidFill>
                <a:latin typeface="Aptos Display" panose="020B0004020202020204" pitchFamily="34" charset="0"/>
                <a:ea typeface="ヒラギノ角ゴ Pro W3"/>
              </a:rPr>
              <a:t>Long term care</a:t>
            </a:r>
          </a:p>
        </p:txBody>
      </p:sp>
      <p:sp>
        <p:nvSpPr>
          <p:cNvPr id="2" name="RefTextBox123">
            <a:extLst>
              <a:ext uri="{FF2B5EF4-FFF2-40B4-BE49-F238E27FC236}">
                <a16:creationId xmlns:a16="http://schemas.microsoft.com/office/drawing/2014/main" id="{02DF911A-BAE9-4B37-F0C7-C5815A6AEE71}"/>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728840750</a:t>
            </a:r>
          </a:p>
        </p:txBody>
      </p:sp>
    </p:spTree>
    <p:custDataLst>
      <p:tags r:id="rId1"/>
    </p:custDataLst>
    <p:extLst>
      <p:ext uri="{BB962C8B-B14F-4D97-AF65-F5344CB8AC3E}">
        <p14:creationId xmlns:p14="http://schemas.microsoft.com/office/powerpoint/2010/main" val="210087310"/>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a:extLst>
              <a:ext uri="{FF2B5EF4-FFF2-40B4-BE49-F238E27FC236}">
                <a16:creationId xmlns:a16="http://schemas.microsoft.com/office/drawing/2014/main" id="{2E7EAD0B-6450-4E37-B078-50E90787A9B0}"/>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altLang="en-US" sz="3600">
                <a:solidFill>
                  <a:srgbClr val="391C66"/>
                </a:solidFill>
                <a:latin typeface="Aptos Display" panose="020B0004020202020204" pitchFamily="34" charset="0"/>
                <a:ea typeface="ヒラギノ角ゴ Pro W3"/>
              </a:rPr>
              <a:t>How much you pay depends on..</a:t>
            </a:r>
          </a:p>
        </p:txBody>
      </p:sp>
      <p:grpSp>
        <p:nvGrpSpPr>
          <p:cNvPr id="61" name="Group 60">
            <a:extLst>
              <a:ext uri="{FF2B5EF4-FFF2-40B4-BE49-F238E27FC236}">
                <a16:creationId xmlns:a16="http://schemas.microsoft.com/office/drawing/2014/main" id="{544C7189-9ED3-F404-91D5-0A7D4671687C}"/>
              </a:ext>
            </a:extLst>
          </p:cNvPr>
          <p:cNvGrpSpPr/>
          <p:nvPr/>
        </p:nvGrpSpPr>
        <p:grpSpPr>
          <a:xfrm>
            <a:off x="-2044827" y="4809994"/>
            <a:ext cx="1757352" cy="713630"/>
            <a:chOff x="6025" y="6022367"/>
            <a:chExt cx="1757352" cy="713630"/>
          </a:xfrm>
        </p:grpSpPr>
        <p:grpSp>
          <p:nvGrpSpPr>
            <p:cNvPr id="66" name="Group 65">
              <a:extLst>
                <a:ext uri="{FF2B5EF4-FFF2-40B4-BE49-F238E27FC236}">
                  <a16:creationId xmlns:a16="http://schemas.microsoft.com/office/drawing/2014/main" id="{D72546A2-AF97-9B0D-B430-7E5E9F82AF70}"/>
                </a:ext>
              </a:extLst>
            </p:cNvPr>
            <p:cNvGrpSpPr/>
            <p:nvPr/>
          </p:nvGrpSpPr>
          <p:grpSpPr>
            <a:xfrm>
              <a:off x="369856" y="6260536"/>
              <a:ext cx="1029690" cy="475461"/>
              <a:chOff x="344016" y="6093296"/>
              <a:chExt cx="1029690" cy="475461"/>
            </a:xfrm>
          </p:grpSpPr>
          <p:sp>
            <p:nvSpPr>
              <p:cNvPr id="68" name="Oval 67">
                <a:extLst>
                  <a:ext uri="{FF2B5EF4-FFF2-40B4-BE49-F238E27FC236}">
                    <a16:creationId xmlns:a16="http://schemas.microsoft.com/office/drawing/2014/main" id="{F29DFFC8-0BA0-6296-AF4F-983C9CFAC6B0}"/>
                  </a:ext>
                </a:extLst>
              </p:cNvPr>
              <p:cNvSpPr/>
              <p:nvPr/>
            </p:nvSpPr>
            <p:spPr>
              <a:xfrm>
                <a:off x="344016" y="6093296"/>
                <a:ext cx="226368" cy="226368"/>
              </a:xfrm>
              <a:prstGeom prst="ellipse">
                <a:avLst/>
              </a:pr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69" name="Oval 68">
                <a:extLst>
                  <a:ext uri="{FF2B5EF4-FFF2-40B4-BE49-F238E27FC236}">
                    <a16:creationId xmlns:a16="http://schemas.microsoft.com/office/drawing/2014/main" id="{55ED3696-A34F-B7D0-D55E-F1D03E64E253}"/>
                  </a:ext>
                </a:extLst>
              </p:cNvPr>
              <p:cNvSpPr/>
              <p:nvPr/>
            </p:nvSpPr>
            <p:spPr>
              <a:xfrm>
                <a:off x="611790" y="6093296"/>
                <a:ext cx="226368" cy="226368"/>
              </a:xfrm>
              <a:prstGeom prst="ellipse">
                <a:avLst/>
              </a:pr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72" name="Oval 71">
                <a:extLst>
                  <a:ext uri="{FF2B5EF4-FFF2-40B4-BE49-F238E27FC236}">
                    <a16:creationId xmlns:a16="http://schemas.microsoft.com/office/drawing/2014/main" id="{01B90951-88CD-DAA1-B11A-23A3DC09CDBC}"/>
                  </a:ext>
                </a:extLst>
              </p:cNvPr>
              <p:cNvSpPr/>
              <p:nvPr/>
            </p:nvSpPr>
            <p:spPr>
              <a:xfrm>
                <a:off x="879564" y="6093296"/>
                <a:ext cx="226368" cy="226368"/>
              </a:xfrm>
              <a:prstGeom prst="ellipse">
                <a:avLst/>
              </a:pr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73" name="Oval 72">
                <a:extLst>
                  <a:ext uri="{FF2B5EF4-FFF2-40B4-BE49-F238E27FC236}">
                    <a16:creationId xmlns:a16="http://schemas.microsoft.com/office/drawing/2014/main" id="{BCA65622-4D10-4678-24EA-D42F932F673D}"/>
                  </a:ext>
                </a:extLst>
              </p:cNvPr>
              <p:cNvSpPr/>
              <p:nvPr/>
            </p:nvSpPr>
            <p:spPr>
              <a:xfrm>
                <a:off x="1147338" y="6093296"/>
                <a:ext cx="226368" cy="226368"/>
              </a:xfrm>
              <a:prstGeom prst="ellipse">
                <a:avLst/>
              </a:prstGeom>
              <a:solidFill>
                <a:srgbClr val="7A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82" name="Oval 81">
                <a:extLst>
                  <a:ext uri="{FF2B5EF4-FFF2-40B4-BE49-F238E27FC236}">
                    <a16:creationId xmlns:a16="http://schemas.microsoft.com/office/drawing/2014/main" id="{85D35E22-3C6A-DB87-A00C-5383E6F899BF}"/>
                  </a:ext>
                </a:extLst>
              </p:cNvPr>
              <p:cNvSpPr/>
              <p:nvPr/>
            </p:nvSpPr>
            <p:spPr>
              <a:xfrm>
                <a:off x="477903" y="6342389"/>
                <a:ext cx="226368" cy="226368"/>
              </a:xfrm>
              <a:prstGeom prst="ellipse">
                <a:avLst/>
              </a:prstGeom>
              <a:solidFill>
                <a:srgbClr val="5DD6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83" name="Oval 82">
                <a:extLst>
                  <a:ext uri="{FF2B5EF4-FFF2-40B4-BE49-F238E27FC236}">
                    <a16:creationId xmlns:a16="http://schemas.microsoft.com/office/drawing/2014/main" id="{541EC4B8-B46F-3459-ABDB-E0A7239CAB7B}"/>
                  </a:ext>
                </a:extLst>
              </p:cNvPr>
              <p:cNvSpPr/>
              <p:nvPr/>
            </p:nvSpPr>
            <p:spPr>
              <a:xfrm>
                <a:off x="745677" y="6342389"/>
                <a:ext cx="226368" cy="226368"/>
              </a:xfrm>
              <a:prstGeom prst="ellipse">
                <a:avLst/>
              </a:prstGeom>
              <a:solidFill>
                <a:srgbClr val="EF88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84" name="Oval 83">
                <a:extLst>
                  <a:ext uri="{FF2B5EF4-FFF2-40B4-BE49-F238E27FC236}">
                    <a16:creationId xmlns:a16="http://schemas.microsoft.com/office/drawing/2014/main" id="{41D868E8-C710-482A-DF4A-F6A724C7BFDC}"/>
                  </a:ext>
                </a:extLst>
              </p:cNvPr>
              <p:cNvSpPr/>
              <p:nvPr/>
            </p:nvSpPr>
            <p:spPr>
              <a:xfrm>
                <a:off x="1013451" y="6342389"/>
                <a:ext cx="226368" cy="226368"/>
              </a:xfrm>
              <a:prstGeom prst="ellipse">
                <a:avLst/>
              </a:prstGeom>
              <a:solidFill>
                <a:srgbClr val="B1B6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grpSp>
        <p:sp>
          <p:nvSpPr>
            <p:cNvPr id="67" name="TextBox 66">
              <a:extLst>
                <a:ext uri="{FF2B5EF4-FFF2-40B4-BE49-F238E27FC236}">
                  <a16:creationId xmlns:a16="http://schemas.microsoft.com/office/drawing/2014/main" id="{1FAB4846-C2B2-FB41-469C-8B2B40C4DE72}"/>
                </a:ext>
              </a:extLst>
            </p:cNvPr>
            <p:cNvSpPr txBox="1"/>
            <p:nvPr/>
          </p:nvSpPr>
          <p:spPr>
            <a:xfrm>
              <a:off x="6025" y="6022367"/>
              <a:ext cx="1757352" cy="215444"/>
            </a:xfrm>
            <a:prstGeom prst="rect">
              <a:avLst/>
            </a:prstGeom>
            <a:noFill/>
          </p:spPr>
          <p:txBody>
            <a:bodyPr wrap="square" rtlCol="0">
              <a:spAutoFit/>
            </a:bodyPr>
            <a:lstStyle/>
            <a:p>
              <a:pPr algn="ctr" defTabSz="914400" eaLnBrk="1" fontAlgn="auto" hangingPunct="1">
                <a:spcBef>
                  <a:spcPts val="0"/>
                </a:spcBef>
                <a:spcAft>
                  <a:spcPts val="0"/>
                </a:spcAft>
                <a:defRPr/>
              </a:pPr>
              <a:r>
                <a:rPr lang="en-GB" sz="800">
                  <a:solidFill>
                    <a:srgbClr val="092149"/>
                  </a:solidFill>
                  <a:latin typeface="Aptos" panose="020B0004020202020204" pitchFamily="34" charset="0"/>
                  <a:ea typeface="+mn-ea"/>
                  <a:cs typeface="+mn-cs"/>
                </a:rPr>
                <a:t>WEALTH at work colours</a:t>
              </a:r>
            </a:p>
          </p:txBody>
        </p:sp>
      </p:grpSp>
      <p:sp>
        <p:nvSpPr>
          <p:cNvPr id="89" name="TextBox 88">
            <a:extLst>
              <a:ext uri="{FF2B5EF4-FFF2-40B4-BE49-F238E27FC236}">
                <a16:creationId xmlns:a16="http://schemas.microsoft.com/office/drawing/2014/main" id="{AC7B4A66-B243-4740-358B-0C49EDB64471}"/>
              </a:ext>
            </a:extLst>
          </p:cNvPr>
          <p:cNvSpPr txBox="1"/>
          <p:nvPr/>
        </p:nvSpPr>
        <p:spPr>
          <a:xfrm>
            <a:off x="6716973" y="1786819"/>
            <a:ext cx="2028571" cy="923330"/>
          </a:xfrm>
          <a:prstGeom prst="rect">
            <a:avLst/>
          </a:prstGeom>
          <a:noFill/>
        </p:spPr>
        <p:txBody>
          <a:bodyPr wrap="square" rtlCol="0">
            <a:spAutoFit/>
          </a:bodyPr>
          <a:lstStyle/>
          <a:p>
            <a:pPr algn="ctr"/>
            <a:r>
              <a:rPr lang="en-GB" dirty="0">
                <a:latin typeface="Aptos" panose="020B0004020202020204" pitchFamily="34" charset="0"/>
              </a:rPr>
              <a:t>The value of your savings, assets and income</a:t>
            </a:r>
          </a:p>
        </p:txBody>
      </p:sp>
      <p:sp>
        <p:nvSpPr>
          <p:cNvPr id="90" name="TextBox 89">
            <a:extLst>
              <a:ext uri="{FF2B5EF4-FFF2-40B4-BE49-F238E27FC236}">
                <a16:creationId xmlns:a16="http://schemas.microsoft.com/office/drawing/2014/main" id="{087B0E2D-396F-B450-1BD5-93D053B20A76}"/>
              </a:ext>
            </a:extLst>
          </p:cNvPr>
          <p:cNvSpPr txBox="1"/>
          <p:nvPr/>
        </p:nvSpPr>
        <p:spPr>
          <a:xfrm>
            <a:off x="9124370" y="2065146"/>
            <a:ext cx="2354323" cy="646331"/>
          </a:xfrm>
          <a:prstGeom prst="rect">
            <a:avLst/>
          </a:prstGeom>
          <a:noFill/>
        </p:spPr>
        <p:txBody>
          <a:bodyPr wrap="square" rtlCol="0">
            <a:spAutoFit/>
          </a:bodyPr>
          <a:lstStyle/>
          <a:p>
            <a:pPr algn="ctr"/>
            <a:r>
              <a:rPr lang="en-GB" dirty="0">
                <a:latin typeface="Aptos" panose="020B0004020202020204" pitchFamily="34" charset="0"/>
              </a:rPr>
              <a:t>What funding you might be entitled to</a:t>
            </a:r>
          </a:p>
        </p:txBody>
      </p:sp>
      <p:cxnSp>
        <p:nvCxnSpPr>
          <p:cNvPr id="140" name="Straight Connector 139">
            <a:extLst>
              <a:ext uri="{FF2B5EF4-FFF2-40B4-BE49-F238E27FC236}">
                <a16:creationId xmlns:a16="http://schemas.microsoft.com/office/drawing/2014/main" id="{4F7591A3-3FA9-15B3-4DBB-C61A9788FD02}"/>
              </a:ext>
            </a:extLst>
          </p:cNvPr>
          <p:cNvCxnSpPr>
            <a:cxnSpLocks/>
          </p:cNvCxnSpPr>
          <p:nvPr/>
        </p:nvCxnSpPr>
        <p:spPr>
          <a:xfrm>
            <a:off x="0" y="3276777"/>
            <a:ext cx="12192000"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131" name="Group 130">
            <a:extLst>
              <a:ext uri="{FF2B5EF4-FFF2-40B4-BE49-F238E27FC236}">
                <a16:creationId xmlns:a16="http://schemas.microsoft.com/office/drawing/2014/main" id="{9C59B0C3-A2DC-E9ED-1EE4-26ADB609662A}"/>
              </a:ext>
            </a:extLst>
          </p:cNvPr>
          <p:cNvGrpSpPr/>
          <p:nvPr/>
        </p:nvGrpSpPr>
        <p:grpSpPr>
          <a:xfrm>
            <a:off x="1389960" y="2330494"/>
            <a:ext cx="1365250" cy="1179787"/>
            <a:chOff x="4742989" y="1205027"/>
            <a:chExt cx="1365250" cy="1179787"/>
          </a:xfrm>
        </p:grpSpPr>
        <p:sp>
          <p:nvSpPr>
            <p:cNvPr id="48" name="Freeform: Shape 387">
              <a:extLst>
                <a:ext uri="{FF2B5EF4-FFF2-40B4-BE49-F238E27FC236}">
                  <a16:creationId xmlns:a16="http://schemas.microsoft.com/office/drawing/2014/main" id="{7C73AEF6-A5C5-9584-7B24-D0E33BA29348}"/>
                </a:ext>
              </a:extLst>
            </p:cNvPr>
            <p:cNvSpPr/>
            <p:nvPr/>
          </p:nvSpPr>
          <p:spPr>
            <a:xfrm>
              <a:off x="5084859" y="1742285"/>
              <a:ext cx="712156" cy="642529"/>
            </a:xfrm>
            <a:custGeom>
              <a:avLst/>
              <a:gdLst/>
              <a:ahLst/>
              <a:cxnLst>
                <a:cxn ang="3cd4">
                  <a:pos x="hc" y="t"/>
                </a:cxn>
                <a:cxn ang="cd2">
                  <a:pos x="l" y="vc"/>
                </a:cxn>
                <a:cxn ang="cd4">
                  <a:pos x="hc" y="b"/>
                </a:cxn>
                <a:cxn ang="0">
                  <a:pos x="r" y="vc"/>
                </a:cxn>
              </a:cxnLst>
              <a:rect l="l" t="t" r="r" b="b"/>
              <a:pathLst>
                <a:path w="1525" h="1376">
                  <a:moveTo>
                    <a:pt x="28" y="583"/>
                  </a:moveTo>
                  <a:lnTo>
                    <a:pt x="305" y="104"/>
                  </a:lnTo>
                  <a:cubicBezTo>
                    <a:pt x="342" y="39"/>
                    <a:pt x="411" y="0"/>
                    <a:pt x="486" y="0"/>
                  </a:cubicBezTo>
                  <a:lnTo>
                    <a:pt x="1039" y="0"/>
                  </a:lnTo>
                  <a:cubicBezTo>
                    <a:pt x="1114" y="0"/>
                    <a:pt x="1183" y="39"/>
                    <a:pt x="1220" y="104"/>
                  </a:cubicBezTo>
                  <a:lnTo>
                    <a:pt x="1497" y="583"/>
                  </a:lnTo>
                  <a:cubicBezTo>
                    <a:pt x="1534" y="648"/>
                    <a:pt x="1534" y="728"/>
                    <a:pt x="1497" y="793"/>
                  </a:cubicBezTo>
                  <a:lnTo>
                    <a:pt x="1220" y="1272"/>
                  </a:lnTo>
                  <a:cubicBezTo>
                    <a:pt x="1183" y="1337"/>
                    <a:pt x="1114" y="1376"/>
                    <a:pt x="1039" y="1376"/>
                  </a:cubicBezTo>
                  <a:lnTo>
                    <a:pt x="486" y="1376"/>
                  </a:lnTo>
                  <a:cubicBezTo>
                    <a:pt x="411" y="1376"/>
                    <a:pt x="342" y="1337"/>
                    <a:pt x="305" y="1272"/>
                  </a:cubicBezTo>
                  <a:lnTo>
                    <a:pt x="28" y="793"/>
                  </a:lnTo>
                  <a:cubicBezTo>
                    <a:pt x="-9" y="728"/>
                    <a:pt x="-9" y="648"/>
                    <a:pt x="28" y="583"/>
                  </a:cubicBezTo>
                  <a:close/>
                </a:path>
              </a:pathLst>
            </a:custGeom>
            <a:solidFill>
              <a:srgbClr val="F24979"/>
            </a:solidFill>
            <a:ln cap="flat">
              <a:noFill/>
              <a:prstDash val="solid"/>
            </a:ln>
          </p:spPr>
          <p:txBody>
            <a:bodyPr vert="horz" wrap="none" lIns="33759" tIns="16880" rIns="33759" bIns="16880" anchor="ctr" anchorCtr="1" compatLnSpc="0"/>
            <a:lstStyle/>
            <a:p>
              <a:pPr defTabSz="228600" eaLnBrk="1" fontAlgn="auto">
                <a:spcBef>
                  <a:spcPts val="0"/>
                </a:spcBef>
                <a:spcAft>
                  <a:spcPts val="0"/>
                </a:spcAft>
              </a:pPr>
              <a:endParaRPr lang="en-US" sz="675">
                <a:solidFill>
                  <a:prstClr val="black"/>
                </a:solidFill>
                <a:latin typeface="Arial" pitchFamily="18"/>
                <a:ea typeface="Microsoft YaHei" pitchFamily="2"/>
                <a:cs typeface="Lucida Sans" pitchFamily="2"/>
              </a:endParaRPr>
            </a:p>
          </p:txBody>
        </p:sp>
        <p:sp>
          <p:nvSpPr>
            <p:cNvPr id="87" name="TextBox 86">
              <a:extLst>
                <a:ext uri="{FF2B5EF4-FFF2-40B4-BE49-F238E27FC236}">
                  <a16:creationId xmlns:a16="http://schemas.microsoft.com/office/drawing/2014/main" id="{E73BB850-639D-DD45-ADB2-E70258EBEC12}"/>
                </a:ext>
              </a:extLst>
            </p:cNvPr>
            <p:cNvSpPr txBox="1"/>
            <p:nvPr/>
          </p:nvSpPr>
          <p:spPr>
            <a:xfrm>
              <a:off x="4742989" y="1205027"/>
              <a:ext cx="1365250" cy="369332"/>
            </a:xfrm>
            <a:prstGeom prst="rect">
              <a:avLst/>
            </a:prstGeom>
            <a:noFill/>
          </p:spPr>
          <p:txBody>
            <a:bodyPr wrap="square" rtlCol="0">
              <a:spAutoFit/>
            </a:bodyPr>
            <a:lstStyle/>
            <a:p>
              <a:r>
                <a:rPr lang="en-GB">
                  <a:latin typeface="Aptos" panose="020B0004020202020204" pitchFamily="34" charset="0"/>
                </a:rPr>
                <a:t>Your health</a:t>
              </a:r>
            </a:p>
          </p:txBody>
        </p:sp>
        <p:pic>
          <p:nvPicPr>
            <p:cNvPr id="106" name="Graphic 105" descr="Medical outline">
              <a:extLst>
                <a:ext uri="{FF2B5EF4-FFF2-40B4-BE49-F238E27FC236}">
                  <a16:creationId xmlns:a16="http://schemas.microsoft.com/office/drawing/2014/main" id="{0A78FE58-609C-6165-16C8-F71D6D71808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152460" y="1776350"/>
              <a:ext cx="576953" cy="576953"/>
            </a:xfrm>
            <a:prstGeom prst="rect">
              <a:avLst/>
            </a:prstGeom>
          </p:spPr>
        </p:pic>
      </p:grpSp>
      <p:grpSp>
        <p:nvGrpSpPr>
          <p:cNvPr id="132" name="Group 131">
            <a:extLst>
              <a:ext uri="{FF2B5EF4-FFF2-40B4-BE49-F238E27FC236}">
                <a16:creationId xmlns:a16="http://schemas.microsoft.com/office/drawing/2014/main" id="{BB9E1BD7-FF76-B8A7-1958-5EA8CA6EECC5}"/>
              </a:ext>
            </a:extLst>
          </p:cNvPr>
          <p:cNvGrpSpPr/>
          <p:nvPr/>
        </p:nvGrpSpPr>
        <p:grpSpPr>
          <a:xfrm>
            <a:off x="4095829" y="2053494"/>
            <a:ext cx="1730496" cy="1456786"/>
            <a:chOff x="4568700" y="2759351"/>
            <a:chExt cx="1730496" cy="1456786"/>
          </a:xfrm>
        </p:grpSpPr>
        <p:sp>
          <p:nvSpPr>
            <p:cNvPr id="47" name="Freeform: Shape 386">
              <a:extLst>
                <a:ext uri="{FF2B5EF4-FFF2-40B4-BE49-F238E27FC236}">
                  <a16:creationId xmlns:a16="http://schemas.microsoft.com/office/drawing/2014/main" id="{D526D954-0B6E-8164-D727-BF239D6CACBF}"/>
                </a:ext>
              </a:extLst>
            </p:cNvPr>
            <p:cNvSpPr/>
            <p:nvPr/>
          </p:nvSpPr>
          <p:spPr>
            <a:xfrm>
              <a:off x="5084859" y="3573608"/>
              <a:ext cx="712156" cy="642529"/>
            </a:xfrm>
            <a:custGeom>
              <a:avLst/>
              <a:gdLst/>
              <a:ahLst/>
              <a:cxnLst>
                <a:cxn ang="3cd4">
                  <a:pos x="hc" y="t"/>
                </a:cxn>
                <a:cxn ang="cd2">
                  <a:pos x="l" y="vc"/>
                </a:cxn>
                <a:cxn ang="cd4">
                  <a:pos x="hc" y="b"/>
                </a:cxn>
                <a:cxn ang="0">
                  <a:pos x="r" y="vc"/>
                </a:cxn>
              </a:cxnLst>
              <a:rect l="l" t="t" r="r" b="b"/>
              <a:pathLst>
                <a:path w="1525" h="1376">
                  <a:moveTo>
                    <a:pt x="28" y="583"/>
                  </a:moveTo>
                  <a:lnTo>
                    <a:pt x="305" y="105"/>
                  </a:lnTo>
                  <a:cubicBezTo>
                    <a:pt x="342" y="40"/>
                    <a:pt x="411" y="0"/>
                    <a:pt x="486" y="0"/>
                  </a:cubicBezTo>
                  <a:lnTo>
                    <a:pt x="1039" y="0"/>
                  </a:lnTo>
                  <a:cubicBezTo>
                    <a:pt x="1114" y="0"/>
                    <a:pt x="1183" y="40"/>
                    <a:pt x="1220" y="105"/>
                  </a:cubicBezTo>
                  <a:lnTo>
                    <a:pt x="1497" y="583"/>
                  </a:lnTo>
                  <a:cubicBezTo>
                    <a:pt x="1534" y="648"/>
                    <a:pt x="1534" y="728"/>
                    <a:pt x="1497" y="793"/>
                  </a:cubicBezTo>
                  <a:lnTo>
                    <a:pt x="1220" y="1272"/>
                  </a:lnTo>
                  <a:cubicBezTo>
                    <a:pt x="1183" y="1337"/>
                    <a:pt x="1114" y="1376"/>
                    <a:pt x="1039" y="1376"/>
                  </a:cubicBezTo>
                  <a:lnTo>
                    <a:pt x="486" y="1376"/>
                  </a:lnTo>
                  <a:cubicBezTo>
                    <a:pt x="411" y="1376"/>
                    <a:pt x="342" y="1337"/>
                    <a:pt x="305" y="1272"/>
                  </a:cubicBezTo>
                  <a:lnTo>
                    <a:pt x="28" y="793"/>
                  </a:lnTo>
                  <a:cubicBezTo>
                    <a:pt x="-9" y="728"/>
                    <a:pt x="-9" y="648"/>
                    <a:pt x="28" y="583"/>
                  </a:cubicBezTo>
                  <a:close/>
                </a:path>
              </a:pathLst>
            </a:custGeom>
            <a:solidFill>
              <a:srgbClr val="0076BE"/>
            </a:solidFill>
            <a:ln cap="flat">
              <a:noFill/>
              <a:prstDash val="solid"/>
            </a:ln>
          </p:spPr>
          <p:txBody>
            <a:bodyPr vert="horz" wrap="none" lIns="33759" tIns="16880" rIns="33759" bIns="16880" anchor="ctr" anchorCtr="1" compatLnSpc="0"/>
            <a:lstStyle/>
            <a:p>
              <a:pPr defTabSz="228600" eaLnBrk="1" fontAlgn="auto">
                <a:spcBef>
                  <a:spcPts val="0"/>
                </a:spcBef>
                <a:spcAft>
                  <a:spcPts val="0"/>
                </a:spcAft>
              </a:pPr>
              <a:endParaRPr lang="en-US" sz="675">
                <a:solidFill>
                  <a:prstClr val="black"/>
                </a:solidFill>
                <a:latin typeface="Arial" pitchFamily="18"/>
                <a:ea typeface="Microsoft YaHei" pitchFamily="2"/>
                <a:cs typeface="Lucida Sans" pitchFamily="2"/>
              </a:endParaRPr>
            </a:p>
          </p:txBody>
        </p:sp>
        <p:sp>
          <p:nvSpPr>
            <p:cNvPr id="88" name="TextBox 87">
              <a:extLst>
                <a:ext uri="{FF2B5EF4-FFF2-40B4-BE49-F238E27FC236}">
                  <a16:creationId xmlns:a16="http://schemas.microsoft.com/office/drawing/2014/main" id="{5115D927-9E13-BB85-2DD2-3CFDFC4F8C97}"/>
                </a:ext>
              </a:extLst>
            </p:cNvPr>
            <p:cNvSpPr txBox="1"/>
            <p:nvPr/>
          </p:nvSpPr>
          <p:spPr>
            <a:xfrm>
              <a:off x="4568700" y="2759351"/>
              <a:ext cx="1730496" cy="646331"/>
            </a:xfrm>
            <a:prstGeom prst="rect">
              <a:avLst/>
            </a:prstGeom>
            <a:noFill/>
          </p:spPr>
          <p:txBody>
            <a:bodyPr wrap="square" rtlCol="0">
              <a:spAutoFit/>
            </a:bodyPr>
            <a:lstStyle/>
            <a:p>
              <a:pPr algn="ctr"/>
              <a:r>
                <a:rPr lang="en-GB">
                  <a:latin typeface="Aptos" panose="020B0004020202020204" pitchFamily="34" charset="0"/>
                </a:rPr>
                <a:t>The level of help you need</a:t>
              </a:r>
            </a:p>
          </p:txBody>
        </p:sp>
        <p:pic>
          <p:nvPicPr>
            <p:cNvPr id="118" name="Graphic 117" descr="Care outline">
              <a:extLst>
                <a:ext uri="{FF2B5EF4-FFF2-40B4-BE49-F238E27FC236}">
                  <a16:creationId xmlns:a16="http://schemas.microsoft.com/office/drawing/2014/main" id="{65E2E009-1811-4A56-13BD-861F9EB024A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182488" y="3642018"/>
              <a:ext cx="502920" cy="502920"/>
            </a:xfrm>
            <a:prstGeom prst="rect">
              <a:avLst/>
            </a:prstGeom>
          </p:spPr>
        </p:pic>
      </p:grpSp>
      <p:grpSp>
        <p:nvGrpSpPr>
          <p:cNvPr id="141" name="Group 140">
            <a:extLst>
              <a:ext uri="{FF2B5EF4-FFF2-40B4-BE49-F238E27FC236}">
                <a16:creationId xmlns:a16="http://schemas.microsoft.com/office/drawing/2014/main" id="{33312494-42A6-A6D1-EE95-0C13A3A534E5}"/>
              </a:ext>
            </a:extLst>
          </p:cNvPr>
          <p:cNvGrpSpPr/>
          <p:nvPr/>
        </p:nvGrpSpPr>
        <p:grpSpPr>
          <a:xfrm>
            <a:off x="7375181" y="2863604"/>
            <a:ext cx="712156" cy="648035"/>
            <a:chOff x="-999631" y="1760267"/>
            <a:chExt cx="712156" cy="648035"/>
          </a:xfrm>
        </p:grpSpPr>
        <p:sp>
          <p:nvSpPr>
            <p:cNvPr id="46" name="Freeform: Shape 385">
              <a:extLst>
                <a:ext uri="{FF2B5EF4-FFF2-40B4-BE49-F238E27FC236}">
                  <a16:creationId xmlns:a16="http://schemas.microsoft.com/office/drawing/2014/main" id="{A618F7D1-D64C-AEF7-3EE9-B87E0B197180}"/>
                </a:ext>
              </a:extLst>
            </p:cNvPr>
            <p:cNvSpPr/>
            <p:nvPr/>
          </p:nvSpPr>
          <p:spPr>
            <a:xfrm>
              <a:off x="-999631" y="1760267"/>
              <a:ext cx="712156" cy="642529"/>
            </a:xfrm>
            <a:custGeom>
              <a:avLst/>
              <a:gdLst/>
              <a:ahLst/>
              <a:cxnLst>
                <a:cxn ang="3cd4">
                  <a:pos x="hc" y="t"/>
                </a:cxn>
                <a:cxn ang="cd2">
                  <a:pos x="l" y="vc"/>
                </a:cxn>
                <a:cxn ang="cd4">
                  <a:pos x="hc" y="b"/>
                </a:cxn>
                <a:cxn ang="0">
                  <a:pos x="r" y="vc"/>
                </a:cxn>
              </a:cxnLst>
              <a:rect l="l" t="t" r="r" b="b"/>
              <a:pathLst>
                <a:path w="1525" h="1376">
                  <a:moveTo>
                    <a:pt x="1497" y="583"/>
                  </a:moveTo>
                  <a:lnTo>
                    <a:pt x="1219" y="105"/>
                  </a:lnTo>
                  <a:cubicBezTo>
                    <a:pt x="1182" y="40"/>
                    <a:pt x="1113" y="0"/>
                    <a:pt x="1039" y="0"/>
                  </a:cubicBezTo>
                  <a:lnTo>
                    <a:pt x="486" y="0"/>
                  </a:lnTo>
                  <a:cubicBezTo>
                    <a:pt x="410" y="0"/>
                    <a:pt x="341" y="40"/>
                    <a:pt x="304" y="105"/>
                  </a:cubicBezTo>
                  <a:lnTo>
                    <a:pt x="28" y="583"/>
                  </a:lnTo>
                  <a:cubicBezTo>
                    <a:pt x="-9" y="648"/>
                    <a:pt x="-9" y="728"/>
                    <a:pt x="28" y="793"/>
                  </a:cubicBezTo>
                  <a:lnTo>
                    <a:pt x="304" y="1272"/>
                  </a:lnTo>
                  <a:cubicBezTo>
                    <a:pt x="341" y="1337"/>
                    <a:pt x="410" y="1376"/>
                    <a:pt x="486" y="1376"/>
                  </a:cubicBezTo>
                  <a:lnTo>
                    <a:pt x="1039" y="1376"/>
                  </a:lnTo>
                  <a:cubicBezTo>
                    <a:pt x="1113" y="1376"/>
                    <a:pt x="1182" y="1337"/>
                    <a:pt x="1219" y="1272"/>
                  </a:cubicBezTo>
                  <a:lnTo>
                    <a:pt x="1497" y="793"/>
                  </a:lnTo>
                  <a:cubicBezTo>
                    <a:pt x="1534" y="728"/>
                    <a:pt x="1534" y="648"/>
                    <a:pt x="1497" y="583"/>
                  </a:cubicBezTo>
                  <a:close/>
                </a:path>
              </a:pathLst>
            </a:custGeom>
            <a:solidFill>
              <a:srgbClr val="5DD6F9"/>
            </a:solidFill>
            <a:ln cap="flat">
              <a:noFill/>
              <a:prstDash val="solid"/>
            </a:ln>
          </p:spPr>
          <p:txBody>
            <a:bodyPr vert="horz" wrap="none" lIns="33759" tIns="16880" rIns="33759" bIns="16880" anchor="ctr" anchorCtr="1" compatLnSpc="0"/>
            <a:lstStyle/>
            <a:p>
              <a:pPr defTabSz="228600" eaLnBrk="1" fontAlgn="auto">
                <a:spcBef>
                  <a:spcPts val="0"/>
                </a:spcBef>
                <a:spcAft>
                  <a:spcPts val="0"/>
                </a:spcAft>
              </a:pPr>
              <a:endParaRPr lang="en-US" sz="675">
                <a:solidFill>
                  <a:prstClr val="black"/>
                </a:solidFill>
                <a:latin typeface="Arial" pitchFamily="18"/>
                <a:ea typeface="Microsoft YaHei" pitchFamily="2"/>
                <a:cs typeface="Lucida Sans" pitchFamily="2"/>
              </a:endParaRPr>
            </a:p>
          </p:txBody>
        </p:sp>
        <p:pic>
          <p:nvPicPr>
            <p:cNvPr id="129" name="Graphic 128" descr="Piggy Bank outline">
              <a:extLst>
                <a:ext uri="{FF2B5EF4-FFF2-40B4-BE49-F238E27FC236}">
                  <a16:creationId xmlns:a16="http://schemas.microsoft.com/office/drawing/2014/main" id="{5B8F9478-0E0C-52CC-A2D7-3CB6C0A0F9C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947322" y="1769415"/>
              <a:ext cx="638887" cy="638887"/>
            </a:xfrm>
            <a:prstGeom prst="rect">
              <a:avLst/>
            </a:prstGeom>
          </p:spPr>
        </p:pic>
      </p:grpSp>
      <p:grpSp>
        <p:nvGrpSpPr>
          <p:cNvPr id="142" name="Group 141">
            <a:extLst>
              <a:ext uri="{FF2B5EF4-FFF2-40B4-BE49-F238E27FC236}">
                <a16:creationId xmlns:a16="http://schemas.microsoft.com/office/drawing/2014/main" id="{28CA46BF-86CE-79BD-9A92-ED0AA049359E}"/>
              </a:ext>
            </a:extLst>
          </p:cNvPr>
          <p:cNvGrpSpPr/>
          <p:nvPr/>
        </p:nvGrpSpPr>
        <p:grpSpPr>
          <a:xfrm>
            <a:off x="9945454" y="2863972"/>
            <a:ext cx="712156" cy="642529"/>
            <a:chOff x="-921980" y="142558"/>
            <a:chExt cx="712156" cy="642529"/>
          </a:xfrm>
        </p:grpSpPr>
        <p:sp>
          <p:nvSpPr>
            <p:cNvPr id="34" name="Freeform: Shape 374">
              <a:extLst>
                <a:ext uri="{FF2B5EF4-FFF2-40B4-BE49-F238E27FC236}">
                  <a16:creationId xmlns:a16="http://schemas.microsoft.com/office/drawing/2014/main" id="{482729D7-45D0-DB21-7CEB-CF54984480E6}"/>
                </a:ext>
              </a:extLst>
            </p:cNvPr>
            <p:cNvSpPr/>
            <p:nvPr/>
          </p:nvSpPr>
          <p:spPr>
            <a:xfrm>
              <a:off x="-921980" y="142558"/>
              <a:ext cx="712156" cy="642529"/>
            </a:xfrm>
            <a:custGeom>
              <a:avLst/>
              <a:gdLst/>
              <a:ahLst/>
              <a:cxnLst>
                <a:cxn ang="3cd4">
                  <a:pos x="hc" y="t"/>
                </a:cxn>
                <a:cxn ang="cd2">
                  <a:pos x="l" y="vc"/>
                </a:cxn>
                <a:cxn ang="cd4">
                  <a:pos x="hc" y="b"/>
                </a:cxn>
                <a:cxn ang="0">
                  <a:pos x="r" y="vc"/>
                </a:cxn>
              </a:cxnLst>
              <a:rect l="l" t="t" r="r" b="b"/>
              <a:pathLst>
                <a:path w="1525" h="1376">
                  <a:moveTo>
                    <a:pt x="1497" y="583"/>
                  </a:moveTo>
                  <a:lnTo>
                    <a:pt x="1219" y="104"/>
                  </a:lnTo>
                  <a:cubicBezTo>
                    <a:pt x="1182" y="39"/>
                    <a:pt x="1113" y="0"/>
                    <a:pt x="1039" y="0"/>
                  </a:cubicBezTo>
                  <a:lnTo>
                    <a:pt x="486" y="0"/>
                  </a:lnTo>
                  <a:cubicBezTo>
                    <a:pt x="410" y="0"/>
                    <a:pt x="341" y="39"/>
                    <a:pt x="304" y="104"/>
                  </a:cubicBezTo>
                  <a:lnTo>
                    <a:pt x="28" y="583"/>
                  </a:lnTo>
                  <a:cubicBezTo>
                    <a:pt x="-9" y="648"/>
                    <a:pt x="-9" y="728"/>
                    <a:pt x="28" y="793"/>
                  </a:cubicBezTo>
                  <a:lnTo>
                    <a:pt x="304" y="1272"/>
                  </a:lnTo>
                  <a:cubicBezTo>
                    <a:pt x="341" y="1337"/>
                    <a:pt x="410" y="1376"/>
                    <a:pt x="486" y="1376"/>
                  </a:cubicBezTo>
                  <a:lnTo>
                    <a:pt x="1039" y="1376"/>
                  </a:lnTo>
                  <a:cubicBezTo>
                    <a:pt x="1113" y="1376"/>
                    <a:pt x="1182" y="1337"/>
                    <a:pt x="1219" y="1272"/>
                  </a:cubicBezTo>
                  <a:lnTo>
                    <a:pt x="1497" y="793"/>
                  </a:lnTo>
                  <a:cubicBezTo>
                    <a:pt x="1534" y="728"/>
                    <a:pt x="1534" y="648"/>
                    <a:pt x="1497" y="583"/>
                  </a:cubicBezTo>
                  <a:close/>
                </a:path>
              </a:pathLst>
            </a:custGeom>
            <a:solidFill>
              <a:srgbClr val="91BF67"/>
            </a:solidFill>
            <a:ln cap="flat">
              <a:noFill/>
              <a:prstDash val="solid"/>
            </a:ln>
          </p:spPr>
          <p:txBody>
            <a:bodyPr vert="horz" wrap="none" lIns="33759" tIns="16880" rIns="33759" bIns="16880" anchor="ctr" anchorCtr="1" compatLnSpc="0"/>
            <a:lstStyle/>
            <a:p>
              <a:pPr defTabSz="228600" eaLnBrk="1" fontAlgn="auto">
                <a:spcBef>
                  <a:spcPts val="0"/>
                </a:spcBef>
                <a:spcAft>
                  <a:spcPts val="0"/>
                </a:spcAft>
              </a:pPr>
              <a:endParaRPr lang="en-US" sz="675">
                <a:solidFill>
                  <a:prstClr val="black"/>
                </a:solidFill>
                <a:latin typeface="Arial" pitchFamily="18"/>
                <a:ea typeface="Microsoft YaHei" pitchFamily="2"/>
                <a:cs typeface="Lucida Sans" pitchFamily="2"/>
              </a:endParaRPr>
            </a:p>
          </p:txBody>
        </p:sp>
        <p:pic>
          <p:nvPicPr>
            <p:cNvPr id="123" name="Graphic 122" descr="Coins outline">
              <a:extLst>
                <a:ext uri="{FF2B5EF4-FFF2-40B4-BE49-F238E27FC236}">
                  <a16:creationId xmlns:a16="http://schemas.microsoft.com/office/drawing/2014/main" id="{209D849A-3675-E152-3C1F-A45CAF8351A6}"/>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38762" y="190747"/>
              <a:ext cx="546149" cy="546149"/>
            </a:xfrm>
            <a:prstGeom prst="rect">
              <a:avLst/>
            </a:prstGeom>
          </p:spPr>
        </p:pic>
      </p:grpSp>
      <p:grpSp>
        <p:nvGrpSpPr>
          <p:cNvPr id="152" name="Group 151">
            <a:extLst>
              <a:ext uri="{FF2B5EF4-FFF2-40B4-BE49-F238E27FC236}">
                <a16:creationId xmlns:a16="http://schemas.microsoft.com/office/drawing/2014/main" id="{4ADC465D-2373-A48D-92ED-4730C09BC22E}"/>
              </a:ext>
            </a:extLst>
          </p:cNvPr>
          <p:cNvGrpSpPr/>
          <p:nvPr/>
        </p:nvGrpSpPr>
        <p:grpSpPr>
          <a:xfrm>
            <a:off x="1477622" y="3833271"/>
            <a:ext cx="9283896" cy="2455767"/>
            <a:chOff x="345440" y="3426870"/>
            <a:chExt cx="8500257" cy="2455767"/>
          </a:xfrm>
        </p:grpSpPr>
        <p:sp>
          <p:nvSpPr>
            <p:cNvPr id="144" name="Rectangle: Rounded Corners 143">
              <a:extLst>
                <a:ext uri="{FF2B5EF4-FFF2-40B4-BE49-F238E27FC236}">
                  <a16:creationId xmlns:a16="http://schemas.microsoft.com/office/drawing/2014/main" id="{57E4D18C-4DCA-0E01-9D63-B29B1C14C6A8}"/>
                </a:ext>
              </a:extLst>
            </p:cNvPr>
            <p:cNvSpPr/>
            <p:nvPr/>
          </p:nvSpPr>
          <p:spPr>
            <a:xfrm>
              <a:off x="345440" y="3426870"/>
              <a:ext cx="8473440" cy="2455767"/>
            </a:xfrm>
            <a:prstGeom prst="roundRect">
              <a:avLst>
                <a:gd name="adj" fmla="val 10021"/>
              </a:avLst>
            </a:prstGeom>
            <a:pattFill prst="shingle">
              <a:fgClr>
                <a:schemeClr val="bg1">
                  <a:lumMod val="95000"/>
                </a:schemeClr>
              </a:fgClr>
              <a:bgClr>
                <a:schemeClr val="bg1"/>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3" name="TextBox 142">
              <a:extLst>
                <a:ext uri="{FF2B5EF4-FFF2-40B4-BE49-F238E27FC236}">
                  <a16:creationId xmlns:a16="http://schemas.microsoft.com/office/drawing/2014/main" id="{5D296B4B-6C00-7C28-5668-41085A9FD51F}"/>
                </a:ext>
              </a:extLst>
            </p:cNvPr>
            <p:cNvSpPr txBox="1"/>
            <p:nvPr/>
          </p:nvSpPr>
          <p:spPr>
            <a:xfrm>
              <a:off x="345440" y="3479967"/>
              <a:ext cx="8473440" cy="369332"/>
            </a:xfrm>
            <a:prstGeom prst="rect">
              <a:avLst/>
            </a:prstGeom>
            <a:noFill/>
          </p:spPr>
          <p:txBody>
            <a:bodyPr wrap="square" rtlCol="0">
              <a:spAutoFit/>
            </a:bodyPr>
            <a:lstStyle/>
            <a:p>
              <a:pPr algn="ctr"/>
              <a:r>
                <a:rPr lang="en-GB" b="1">
                  <a:latin typeface="Aptos" panose="020B0004020202020204" pitchFamily="34" charset="0"/>
                </a:rPr>
                <a:t>Free NHS Continuing Healthcare</a:t>
              </a:r>
            </a:p>
          </p:txBody>
        </p:sp>
        <p:sp>
          <p:nvSpPr>
            <p:cNvPr id="145" name="Rectangle 7">
              <a:extLst>
                <a:ext uri="{FF2B5EF4-FFF2-40B4-BE49-F238E27FC236}">
                  <a16:creationId xmlns:a16="http://schemas.microsoft.com/office/drawing/2014/main" id="{B04705F5-91EA-47CC-01A3-A5AC88F94E2F}"/>
                </a:ext>
              </a:extLst>
            </p:cNvPr>
            <p:cNvSpPr txBox="1">
              <a:spLocks noChangeArrowheads="1"/>
            </p:cNvSpPr>
            <p:nvPr/>
          </p:nvSpPr>
          <p:spPr bwMode="auto">
            <a:xfrm>
              <a:off x="383864" y="3902396"/>
              <a:ext cx="8461833" cy="1726574"/>
            </a:xfrm>
            <a:prstGeom prst="rect">
              <a:avLst/>
            </a:prstGeom>
            <a:noFill/>
            <a:ln w="9525">
              <a:noFill/>
              <a:miter lim="800000"/>
              <a:headEnd/>
              <a:tailEnd/>
            </a:ln>
          </p:spPr>
          <p:txBody>
            <a:bodyPr lIns="0"/>
            <a:lstStyle/>
            <a:p>
              <a:pPr marL="265113" indent="-265113" fontAlgn="auto">
                <a:lnSpc>
                  <a:spcPct val="120000"/>
                </a:lnSpc>
                <a:spcBef>
                  <a:spcPct val="20000"/>
                </a:spcBef>
                <a:spcAft>
                  <a:spcPts val="0"/>
                </a:spcAft>
                <a:buClr>
                  <a:srgbClr val="FFFFFF"/>
                </a:buClr>
                <a:buSzPct val="100000"/>
                <a:buBlip>
                  <a:blip r:embed="rId8"/>
                </a:buBlip>
                <a:defRPr/>
              </a:pPr>
              <a:r>
                <a:rPr lang="en-GB" kern="0" dirty="0">
                  <a:solidFill>
                    <a:srgbClr val="000000"/>
                  </a:solidFill>
                  <a:latin typeface="Aptos" panose="020B0004020202020204" pitchFamily="34" charset="0"/>
                  <a:ea typeface="ヒラギノ角ゴ Pro W3" charset="-128"/>
                  <a:cs typeface="Arial" pitchFamily="34" charset="0"/>
                </a:rPr>
                <a:t>You may qualify if you have mostly healthcare needs rather than social needs  </a:t>
              </a:r>
            </a:p>
            <a:p>
              <a:pPr marL="265113" indent="-265113" fontAlgn="auto">
                <a:lnSpc>
                  <a:spcPct val="120000"/>
                </a:lnSpc>
                <a:spcBef>
                  <a:spcPct val="20000"/>
                </a:spcBef>
                <a:spcAft>
                  <a:spcPts val="0"/>
                </a:spcAft>
                <a:buClr>
                  <a:srgbClr val="FFFFFF"/>
                </a:buClr>
                <a:buSzPct val="100000"/>
                <a:buBlip>
                  <a:blip r:embed="rId8"/>
                </a:buBlip>
                <a:defRPr/>
              </a:pPr>
              <a:r>
                <a:rPr lang="en-GB" kern="0" dirty="0">
                  <a:solidFill>
                    <a:srgbClr val="000000"/>
                  </a:solidFill>
                  <a:latin typeface="Aptos" panose="020B0004020202020204" pitchFamily="34" charset="0"/>
                  <a:ea typeface="ヒラギノ角ゴ Pro W3" charset="-128"/>
                  <a:cs typeface="Arial" pitchFamily="34" charset="0"/>
                </a:rPr>
                <a:t>There’s no clear-cut list of health conditions or illnesses that qualify</a:t>
              </a:r>
            </a:p>
            <a:p>
              <a:pPr marL="265113" indent="-265113" fontAlgn="auto">
                <a:lnSpc>
                  <a:spcPct val="120000"/>
                </a:lnSpc>
                <a:spcBef>
                  <a:spcPct val="20000"/>
                </a:spcBef>
                <a:spcAft>
                  <a:spcPts val="0"/>
                </a:spcAft>
                <a:buClr>
                  <a:srgbClr val="FFFFFF"/>
                </a:buClr>
                <a:buSzPct val="100000"/>
                <a:buBlip>
                  <a:blip r:embed="rId8"/>
                </a:buBlip>
                <a:defRPr/>
              </a:pPr>
              <a:r>
                <a:rPr lang="en-GB" kern="0" dirty="0">
                  <a:solidFill>
                    <a:srgbClr val="000000"/>
                  </a:solidFill>
                  <a:latin typeface="Aptos" panose="020B0004020202020204" pitchFamily="34" charset="0"/>
                  <a:ea typeface="ヒラギノ角ゴ Pro W3" charset="-128"/>
                  <a:cs typeface="Arial" pitchFamily="34" charset="0"/>
                </a:rPr>
                <a:t>The assessment is strict - most people do not qualify</a:t>
              </a:r>
            </a:p>
            <a:p>
              <a:pPr marL="265113" indent="-265113" fontAlgn="auto">
                <a:lnSpc>
                  <a:spcPct val="120000"/>
                </a:lnSpc>
                <a:spcBef>
                  <a:spcPct val="20000"/>
                </a:spcBef>
                <a:spcAft>
                  <a:spcPts val="0"/>
                </a:spcAft>
                <a:buClr>
                  <a:srgbClr val="FFFFFF"/>
                </a:buClr>
                <a:buSzPct val="100000"/>
                <a:buBlip>
                  <a:blip r:embed="rId8"/>
                </a:buBlip>
                <a:defRPr/>
              </a:pPr>
              <a:r>
                <a:rPr lang="en-GB" kern="0" dirty="0">
                  <a:solidFill>
                    <a:srgbClr val="000000"/>
                  </a:solidFill>
                  <a:latin typeface="Aptos" panose="020B0004020202020204" pitchFamily="34" charset="0"/>
                  <a:ea typeface="ヒラギノ角ゴ Pro W3" charset="-128"/>
                  <a:cs typeface="Arial" pitchFamily="34" charset="0"/>
                </a:rPr>
                <a:t>To apply, ask your GP or social worker for a NHS Continuing Healthcare assessment</a:t>
              </a:r>
            </a:p>
            <a:p>
              <a:pPr marL="265113" indent="-265113" fontAlgn="auto">
                <a:lnSpc>
                  <a:spcPct val="120000"/>
                </a:lnSpc>
                <a:spcBef>
                  <a:spcPct val="20000"/>
                </a:spcBef>
                <a:spcAft>
                  <a:spcPts val="0"/>
                </a:spcAft>
                <a:buClr>
                  <a:srgbClr val="FFFFFF"/>
                </a:buClr>
                <a:buSzPct val="100000"/>
                <a:buBlip>
                  <a:blip r:embed="rId8"/>
                </a:buBlip>
                <a:defRPr/>
              </a:pPr>
              <a:endParaRPr lang="en-GB" kern="0" dirty="0">
                <a:solidFill>
                  <a:srgbClr val="000000"/>
                </a:solidFill>
                <a:latin typeface="Arial"/>
                <a:ea typeface="ヒラギノ角ゴ Pro W3" charset="-128"/>
                <a:cs typeface="Arial" pitchFamily="34" charset="0"/>
              </a:endParaRPr>
            </a:p>
          </p:txBody>
        </p:sp>
      </p:grpSp>
      <p:sp>
        <p:nvSpPr>
          <p:cNvPr id="2" name="RefTextBox123">
            <a:extLst>
              <a:ext uri="{FF2B5EF4-FFF2-40B4-BE49-F238E27FC236}">
                <a16:creationId xmlns:a16="http://schemas.microsoft.com/office/drawing/2014/main" id="{A9E9D435-2ED6-DAEB-AF82-72678030ACC5}"/>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163474269</a:t>
            </a:r>
          </a:p>
        </p:txBody>
      </p:sp>
    </p:spTree>
    <p:custDataLst>
      <p:tags r:id="rId1"/>
    </p:custDataLst>
    <p:extLst>
      <p:ext uri="{BB962C8B-B14F-4D97-AF65-F5344CB8AC3E}">
        <p14:creationId xmlns:p14="http://schemas.microsoft.com/office/powerpoint/2010/main" val="39650848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1"/>
                                        </p:tgtEl>
                                        <p:attrNameLst>
                                          <p:attrName>style.visibility</p:attrName>
                                        </p:attrNameLst>
                                      </p:cBhvr>
                                      <p:to>
                                        <p:strVal val="visible"/>
                                      </p:to>
                                    </p:set>
                                    <p:animEffect transition="in" filter="fade">
                                      <p:cBhvr>
                                        <p:cTn id="11" dur="500"/>
                                        <p:tgtEl>
                                          <p:spTgt spid="13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2"/>
                                        </p:tgtEl>
                                        <p:attrNameLst>
                                          <p:attrName>style.visibility</p:attrName>
                                        </p:attrNameLst>
                                      </p:cBhvr>
                                      <p:to>
                                        <p:strVal val="visible"/>
                                      </p:to>
                                    </p:set>
                                    <p:animEffect transition="in" filter="fade">
                                      <p:cBhvr>
                                        <p:cTn id="16" dur="500"/>
                                        <p:tgtEl>
                                          <p:spTgt spid="13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fade">
                                      <p:cBhvr>
                                        <p:cTn id="21" dur="500"/>
                                        <p:tgtEl>
                                          <p:spTgt spid="89"/>
                                        </p:tgtEl>
                                      </p:cBhvr>
                                    </p:animEffect>
                                  </p:childTnLst>
                                </p:cTn>
                              </p:par>
                              <p:par>
                                <p:cTn id="22" presetID="10" presetClass="entr" presetSubtype="0" fill="hold" nodeType="withEffect">
                                  <p:stCondLst>
                                    <p:cond delay="0"/>
                                  </p:stCondLst>
                                  <p:childTnLst>
                                    <p:set>
                                      <p:cBhvr>
                                        <p:cTn id="23" dur="1" fill="hold">
                                          <p:stCondLst>
                                            <p:cond delay="0"/>
                                          </p:stCondLst>
                                        </p:cTn>
                                        <p:tgtEl>
                                          <p:spTgt spid="141"/>
                                        </p:tgtEl>
                                        <p:attrNameLst>
                                          <p:attrName>style.visibility</p:attrName>
                                        </p:attrNameLst>
                                      </p:cBhvr>
                                      <p:to>
                                        <p:strVal val="visible"/>
                                      </p:to>
                                    </p:set>
                                    <p:animEffect transition="in" filter="fade">
                                      <p:cBhvr>
                                        <p:cTn id="24" dur="500"/>
                                        <p:tgtEl>
                                          <p:spTgt spid="14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0"/>
                                        </p:tgtEl>
                                        <p:attrNameLst>
                                          <p:attrName>style.visibility</p:attrName>
                                        </p:attrNameLst>
                                      </p:cBhvr>
                                      <p:to>
                                        <p:strVal val="visible"/>
                                      </p:to>
                                    </p:set>
                                    <p:animEffect transition="in" filter="fade">
                                      <p:cBhvr>
                                        <p:cTn id="29" dur="500"/>
                                        <p:tgtEl>
                                          <p:spTgt spid="90"/>
                                        </p:tgtEl>
                                      </p:cBhvr>
                                    </p:animEffect>
                                  </p:childTnLst>
                                </p:cTn>
                              </p:par>
                              <p:par>
                                <p:cTn id="30" presetID="10" presetClass="entr" presetSubtype="0" fill="hold" nodeType="with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500"/>
                                        <p:tgtEl>
                                          <p:spTgt spid="14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2"/>
                                        </p:tgtEl>
                                        <p:attrNameLst>
                                          <p:attrName>style.visibility</p:attrName>
                                        </p:attrNameLst>
                                      </p:cBhvr>
                                      <p:to>
                                        <p:strVal val="visible"/>
                                      </p:to>
                                    </p:set>
                                    <p:animEffect transition="in" filter="fade">
                                      <p:cBhvr>
                                        <p:cTn id="37"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a:extLst>
              <a:ext uri="{FF2B5EF4-FFF2-40B4-BE49-F238E27FC236}">
                <a16:creationId xmlns:a16="http://schemas.microsoft.com/office/drawing/2014/main" id="{2E7EAD0B-6450-4E37-B078-50E90787A9B0}"/>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altLang="en-US" sz="3600">
                <a:solidFill>
                  <a:srgbClr val="391C66"/>
                </a:solidFill>
                <a:latin typeface="Aptos Display" panose="020B0004020202020204" pitchFamily="34" charset="0"/>
                <a:ea typeface="ヒラギノ角ゴ Pro W3"/>
              </a:rPr>
              <a:t>Local council funded care</a:t>
            </a:r>
          </a:p>
        </p:txBody>
      </p:sp>
      <p:grpSp>
        <p:nvGrpSpPr>
          <p:cNvPr id="3" name="Group 2">
            <a:extLst>
              <a:ext uri="{FF2B5EF4-FFF2-40B4-BE49-F238E27FC236}">
                <a16:creationId xmlns:a16="http://schemas.microsoft.com/office/drawing/2014/main" id="{4ED6E318-8E1A-439F-4E61-702C6194A8BA}"/>
              </a:ext>
            </a:extLst>
          </p:cNvPr>
          <p:cNvGrpSpPr/>
          <p:nvPr/>
        </p:nvGrpSpPr>
        <p:grpSpPr>
          <a:xfrm>
            <a:off x="0" y="1713364"/>
            <a:ext cx="12192000" cy="5137395"/>
            <a:chOff x="-2" y="1484781"/>
            <a:chExt cx="9144002" cy="4495790"/>
          </a:xfrm>
        </p:grpSpPr>
        <p:sp>
          <p:nvSpPr>
            <p:cNvPr id="4" name="Rectangle 3">
              <a:extLst>
                <a:ext uri="{FF2B5EF4-FFF2-40B4-BE49-F238E27FC236}">
                  <a16:creationId xmlns:a16="http://schemas.microsoft.com/office/drawing/2014/main" id="{751AB8E3-6DAE-70B1-98D6-0F4A96612803}"/>
                </a:ext>
              </a:extLst>
            </p:cNvPr>
            <p:cNvSpPr/>
            <p:nvPr/>
          </p:nvSpPr>
          <p:spPr>
            <a:xfrm>
              <a:off x="-2" y="1484781"/>
              <a:ext cx="9143982" cy="4362446"/>
            </a:xfrm>
            <a:prstGeom prst="rect">
              <a:avLst/>
            </a:prstGeom>
            <a:pattFill prst="horzBrick">
              <a:fgClr>
                <a:srgbClr val="FFFFFF">
                  <a:lumMod val="85000"/>
                </a:srgbClr>
              </a:fgClr>
              <a:bgClr>
                <a:srgbClr val="FFFFFF"/>
              </a:bgClr>
            </a:patt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FFFFFF"/>
                </a:solidFill>
                <a:latin typeface="Arial"/>
                <a:ea typeface="+mn-ea"/>
                <a:cs typeface="+mn-cs"/>
              </a:endParaRPr>
            </a:p>
          </p:txBody>
        </p:sp>
        <p:sp>
          <p:nvSpPr>
            <p:cNvPr id="5" name="Rectangle 4">
              <a:extLst>
                <a:ext uri="{FF2B5EF4-FFF2-40B4-BE49-F238E27FC236}">
                  <a16:creationId xmlns:a16="http://schemas.microsoft.com/office/drawing/2014/main" id="{45FB4579-386C-9432-1A7E-7B49AE70563E}"/>
                </a:ext>
              </a:extLst>
            </p:cNvPr>
            <p:cNvSpPr/>
            <p:nvPr/>
          </p:nvSpPr>
          <p:spPr>
            <a:xfrm>
              <a:off x="18" y="1484784"/>
              <a:ext cx="9143982" cy="4495787"/>
            </a:xfrm>
            <a:prstGeom prst="rect">
              <a:avLst/>
            </a:prstGeom>
            <a:gradFill flip="none" rotWithShape="1">
              <a:gsLst>
                <a:gs pos="46000">
                  <a:srgbClr val="ECECEC">
                    <a:alpha val="0"/>
                  </a:srgbClr>
                </a:gs>
                <a:gs pos="33000">
                  <a:srgbClr val="FFFFFF">
                    <a:lumMod val="85000"/>
                    <a:alpha val="32000"/>
                  </a:srgbClr>
                </a:gs>
                <a:gs pos="0">
                  <a:srgbClr val="FFFFFF">
                    <a:lumMod val="50000"/>
                    <a:alpha val="42000"/>
                  </a:srgbClr>
                </a:gs>
                <a:gs pos="83000">
                  <a:srgbClr val="F6F6F6">
                    <a:alpha val="28000"/>
                  </a:srgbClr>
                </a:gs>
                <a:gs pos="100000">
                  <a:srgbClr val="FFFFFF">
                    <a:alpha val="97000"/>
                  </a:srgbClr>
                </a:gs>
              </a:gsLst>
              <a:lin ang="5400000" scaled="1"/>
              <a:tileRect/>
            </a:gra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FFFFFF"/>
                </a:solidFill>
                <a:latin typeface="Arial"/>
                <a:ea typeface="+mn-ea"/>
                <a:cs typeface="+mn-cs"/>
              </a:endParaRPr>
            </a:p>
          </p:txBody>
        </p:sp>
      </p:grpSp>
      <p:grpSp>
        <p:nvGrpSpPr>
          <p:cNvPr id="7" name="Group 6">
            <a:extLst>
              <a:ext uri="{FF2B5EF4-FFF2-40B4-BE49-F238E27FC236}">
                <a16:creationId xmlns:a16="http://schemas.microsoft.com/office/drawing/2014/main" id="{7002AF5E-EB55-B5B0-3097-79FE501B9116}"/>
              </a:ext>
            </a:extLst>
          </p:cNvPr>
          <p:cNvGrpSpPr/>
          <p:nvPr/>
        </p:nvGrpSpPr>
        <p:grpSpPr>
          <a:xfrm>
            <a:off x="1143883" y="3016720"/>
            <a:ext cx="3977105" cy="1585528"/>
            <a:chOff x="826804" y="2774346"/>
            <a:chExt cx="3151055" cy="2146413"/>
          </a:xfrm>
        </p:grpSpPr>
        <p:sp>
          <p:nvSpPr>
            <p:cNvPr id="9" name="Rectangle: Rounded Corners 8">
              <a:extLst>
                <a:ext uri="{FF2B5EF4-FFF2-40B4-BE49-F238E27FC236}">
                  <a16:creationId xmlns:a16="http://schemas.microsoft.com/office/drawing/2014/main" id="{64741821-13D2-5C80-CA70-4F45733A23A0}"/>
                </a:ext>
              </a:extLst>
            </p:cNvPr>
            <p:cNvSpPr/>
            <p:nvPr/>
          </p:nvSpPr>
          <p:spPr bwMode="auto">
            <a:xfrm>
              <a:off x="849347" y="2774346"/>
              <a:ext cx="3128512" cy="2146413"/>
            </a:xfrm>
            <a:prstGeom prst="roundRect">
              <a:avLst>
                <a:gd name="adj" fmla="val 4833"/>
              </a:avLst>
            </a:prstGeom>
            <a:solidFill>
              <a:srgbClr val="5DD6F9"/>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1200" kern="0" err="1">
                <a:solidFill>
                  <a:srgbClr val="B5C2E5"/>
                </a:solidFill>
                <a:latin typeface="Arial"/>
              </a:endParaRPr>
            </a:p>
          </p:txBody>
        </p:sp>
        <p:sp>
          <p:nvSpPr>
            <p:cNvPr id="11" name="TextBox 10">
              <a:extLst>
                <a:ext uri="{FF2B5EF4-FFF2-40B4-BE49-F238E27FC236}">
                  <a16:creationId xmlns:a16="http://schemas.microsoft.com/office/drawing/2014/main" id="{D7C420BD-5F5D-0A1F-0298-A9117AE4667B}"/>
                </a:ext>
              </a:extLst>
            </p:cNvPr>
            <p:cNvSpPr txBox="1"/>
            <p:nvPr/>
          </p:nvSpPr>
          <p:spPr>
            <a:xfrm>
              <a:off x="826804" y="2809886"/>
              <a:ext cx="3148522" cy="499984"/>
            </a:xfrm>
            <a:prstGeom prst="rect">
              <a:avLst/>
            </a:prstGeom>
            <a:noFill/>
          </p:spPr>
          <p:txBody>
            <a:bodyPr wrap="square" rtlCol="0">
              <a:spAutoFit/>
            </a:bodyPr>
            <a:lstStyle/>
            <a:p>
              <a:pPr algn="ctr" defTabSz="914400" eaLnBrk="1" fontAlgn="auto" hangingPunct="1">
                <a:spcBef>
                  <a:spcPts val="0"/>
                </a:spcBef>
                <a:spcAft>
                  <a:spcPts val="0"/>
                </a:spcAft>
                <a:defRPr/>
              </a:pPr>
              <a:r>
                <a:rPr lang="en-GB" b="1" kern="0">
                  <a:solidFill>
                    <a:srgbClr val="FFFFFF"/>
                  </a:solidFill>
                  <a:latin typeface="Aptos" panose="020B0004020202020204" pitchFamily="34" charset="0"/>
                </a:rPr>
                <a:t>STEP 1 – CARE NEEDS ASSESSMENT</a:t>
              </a:r>
            </a:p>
          </p:txBody>
        </p:sp>
      </p:grpSp>
      <p:grpSp>
        <p:nvGrpSpPr>
          <p:cNvPr id="12" name="Group 11">
            <a:extLst>
              <a:ext uri="{FF2B5EF4-FFF2-40B4-BE49-F238E27FC236}">
                <a16:creationId xmlns:a16="http://schemas.microsoft.com/office/drawing/2014/main" id="{B9B19924-6185-78A9-4460-A68C86760DD2}"/>
              </a:ext>
            </a:extLst>
          </p:cNvPr>
          <p:cNvGrpSpPr/>
          <p:nvPr/>
        </p:nvGrpSpPr>
        <p:grpSpPr>
          <a:xfrm>
            <a:off x="6993064" y="3016721"/>
            <a:ext cx="3933051" cy="1499010"/>
            <a:chOff x="4742453" y="2774347"/>
            <a:chExt cx="3933051" cy="1499010"/>
          </a:xfrm>
        </p:grpSpPr>
        <p:sp>
          <p:nvSpPr>
            <p:cNvPr id="13" name="Rectangle: Rounded Corners 12">
              <a:extLst>
                <a:ext uri="{FF2B5EF4-FFF2-40B4-BE49-F238E27FC236}">
                  <a16:creationId xmlns:a16="http://schemas.microsoft.com/office/drawing/2014/main" id="{93788C50-D35A-55FA-AA90-11E24392458F}"/>
                </a:ext>
              </a:extLst>
            </p:cNvPr>
            <p:cNvSpPr/>
            <p:nvPr/>
          </p:nvSpPr>
          <p:spPr bwMode="auto">
            <a:xfrm>
              <a:off x="4742453" y="2774347"/>
              <a:ext cx="3933051" cy="1499010"/>
            </a:xfrm>
            <a:prstGeom prst="roundRect">
              <a:avLst>
                <a:gd name="adj" fmla="val 4833"/>
              </a:avLst>
            </a:prstGeom>
            <a:solidFill>
              <a:srgbClr val="91BF67"/>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sz="1200" kern="0" err="1">
                <a:solidFill>
                  <a:srgbClr val="B5C2E5"/>
                </a:solidFill>
                <a:latin typeface="Arial"/>
              </a:endParaRPr>
            </a:p>
          </p:txBody>
        </p:sp>
        <p:sp>
          <p:nvSpPr>
            <p:cNvPr id="14" name="TextBox 13">
              <a:extLst>
                <a:ext uri="{FF2B5EF4-FFF2-40B4-BE49-F238E27FC236}">
                  <a16:creationId xmlns:a16="http://schemas.microsoft.com/office/drawing/2014/main" id="{D879AC82-560F-E6D6-3047-C876899C9656}"/>
                </a:ext>
              </a:extLst>
            </p:cNvPr>
            <p:cNvSpPr txBox="1"/>
            <p:nvPr/>
          </p:nvSpPr>
          <p:spPr>
            <a:xfrm>
              <a:off x="5001191" y="2810021"/>
              <a:ext cx="3117214" cy="646331"/>
            </a:xfrm>
            <a:prstGeom prst="rect">
              <a:avLst/>
            </a:prstGeom>
            <a:noFill/>
          </p:spPr>
          <p:txBody>
            <a:bodyPr wrap="square" rtlCol="0">
              <a:spAutoFit/>
            </a:bodyPr>
            <a:lstStyle/>
            <a:p>
              <a:pPr algn="ctr" defTabSz="914400" eaLnBrk="1" fontAlgn="auto" hangingPunct="1">
                <a:spcBef>
                  <a:spcPts val="0"/>
                </a:spcBef>
                <a:spcAft>
                  <a:spcPts val="0"/>
                </a:spcAft>
                <a:defRPr/>
              </a:pPr>
              <a:r>
                <a:rPr lang="en-GB" b="1" kern="0">
                  <a:solidFill>
                    <a:srgbClr val="FFFFFF"/>
                  </a:solidFill>
                  <a:latin typeface="Aptos" panose="020B0004020202020204" pitchFamily="34" charset="0"/>
                </a:rPr>
                <a:t>STEP 2 – FINANCIAL ASSESSMENT</a:t>
              </a:r>
            </a:p>
          </p:txBody>
        </p:sp>
      </p:grpSp>
      <p:sp>
        <p:nvSpPr>
          <p:cNvPr id="23" name="Trapezoid 26">
            <a:extLst>
              <a:ext uri="{FF2B5EF4-FFF2-40B4-BE49-F238E27FC236}">
                <a16:creationId xmlns:a16="http://schemas.microsoft.com/office/drawing/2014/main" id="{EE4EDEF9-8304-AFBE-24B1-1C074FCDBB0B}"/>
              </a:ext>
            </a:extLst>
          </p:cNvPr>
          <p:cNvSpPr/>
          <p:nvPr/>
        </p:nvSpPr>
        <p:spPr>
          <a:xfrm>
            <a:off x="2629423" y="2605329"/>
            <a:ext cx="1359656" cy="1032230"/>
          </a:xfrm>
          <a:prstGeom prst="trapezoid">
            <a:avLst>
              <a:gd name="adj" fmla="val 42164"/>
            </a:avLst>
          </a:prstGeom>
          <a:gradFill flip="none" rotWithShape="1">
            <a:gsLst>
              <a:gs pos="57000">
                <a:srgbClr val="ECECEC">
                  <a:alpha val="15000"/>
                </a:srgbClr>
              </a:gs>
              <a:gs pos="100000">
                <a:srgbClr val="FFFFFF">
                  <a:lumMod val="85000"/>
                  <a:alpha val="0"/>
                </a:srgbClr>
              </a:gs>
              <a:gs pos="0">
                <a:srgbClr val="FFFFFF">
                  <a:alpha val="57000"/>
                </a:srgbClr>
              </a:gs>
            </a:gsLst>
            <a:lin ang="5400000" scaled="1"/>
            <a:tileRect/>
          </a:gra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FFFFFF"/>
              </a:solidFill>
              <a:latin typeface="Arial"/>
              <a:ea typeface="+mn-ea"/>
              <a:cs typeface="+mn-cs"/>
            </a:endParaRPr>
          </a:p>
        </p:txBody>
      </p:sp>
      <p:sp>
        <p:nvSpPr>
          <p:cNvPr id="24" name="Trapezoid 27">
            <a:extLst>
              <a:ext uri="{FF2B5EF4-FFF2-40B4-BE49-F238E27FC236}">
                <a16:creationId xmlns:a16="http://schemas.microsoft.com/office/drawing/2014/main" id="{AA677816-EE3F-23B5-D6AC-927220B834EC}"/>
              </a:ext>
            </a:extLst>
          </p:cNvPr>
          <p:cNvSpPr/>
          <p:nvPr/>
        </p:nvSpPr>
        <p:spPr>
          <a:xfrm>
            <a:off x="8208332" y="2605329"/>
            <a:ext cx="1359656" cy="1032230"/>
          </a:xfrm>
          <a:prstGeom prst="trapezoid">
            <a:avLst>
              <a:gd name="adj" fmla="val 42164"/>
            </a:avLst>
          </a:prstGeom>
          <a:gradFill flip="none" rotWithShape="1">
            <a:gsLst>
              <a:gs pos="57000">
                <a:srgbClr val="ECECEC">
                  <a:alpha val="15000"/>
                </a:srgbClr>
              </a:gs>
              <a:gs pos="100000">
                <a:srgbClr val="FFFFFF">
                  <a:lumMod val="85000"/>
                  <a:alpha val="0"/>
                </a:srgbClr>
              </a:gs>
              <a:gs pos="0">
                <a:srgbClr val="FFFFFF">
                  <a:alpha val="57000"/>
                </a:srgbClr>
              </a:gs>
            </a:gsLst>
            <a:lin ang="5400000" scaled="1"/>
            <a:tileRect/>
          </a:gra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FFFFFF"/>
              </a:solidFill>
              <a:latin typeface="Arial"/>
              <a:ea typeface="+mn-ea"/>
              <a:cs typeface="+mn-cs"/>
            </a:endParaRPr>
          </a:p>
        </p:txBody>
      </p:sp>
      <p:grpSp>
        <p:nvGrpSpPr>
          <p:cNvPr id="25" name="Group 24">
            <a:extLst>
              <a:ext uri="{FF2B5EF4-FFF2-40B4-BE49-F238E27FC236}">
                <a16:creationId xmlns:a16="http://schemas.microsoft.com/office/drawing/2014/main" id="{6823320F-EA59-3C08-5330-26C52DA18E5A}"/>
              </a:ext>
            </a:extLst>
          </p:cNvPr>
          <p:cNvGrpSpPr/>
          <p:nvPr/>
        </p:nvGrpSpPr>
        <p:grpSpPr>
          <a:xfrm>
            <a:off x="3008257" y="1727158"/>
            <a:ext cx="598539" cy="1114259"/>
            <a:chOff x="1805280" y="1593850"/>
            <a:chExt cx="598539" cy="1114259"/>
          </a:xfrm>
        </p:grpSpPr>
        <p:cxnSp>
          <p:nvCxnSpPr>
            <p:cNvPr id="26" name="Straight Connector 25">
              <a:extLst>
                <a:ext uri="{FF2B5EF4-FFF2-40B4-BE49-F238E27FC236}">
                  <a16:creationId xmlns:a16="http://schemas.microsoft.com/office/drawing/2014/main" id="{317B6F2B-722C-2C8B-8725-E73E616E69D9}"/>
                </a:ext>
              </a:extLst>
            </p:cNvPr>
            <p:cNvCxnSpPr>
              <a:cxnSpLocks/>
            </p:cNvCxnSpPr>
            <p:nvPr/>
          </p:nvCxnSpPr>
          <p:spPr>
            <a:xfrm flipV="1">
              <a:off x="2101069" y="1593850"/>
              <a:ext cx="0" cy="509965"/>
            </a:xfrm>
            <a:prstGeom prst="line">
              <a:avLst/>
            </a:prstGeom>
            <a:noFill/>
            <a:ln w="25400" cap="flat" cmpd="sng" algn="ctr">
              <a:solidFill>
                <a:srgbClr val="FFFFFF">
                  <a:lumMod val="50000"/>
                </a:srgbClr>
              </a:solidFill>
              <a:prstDash val="solid"/>
            </a:ln>
            <a:effectLst/>
          </p:spPr>
        </p:cxnSp>
        <p:grpSp>
          <p:nvGrpSpPr>
            <p:cNvPr id="27" name="Group 26">
              <a:extLst>
                <a:ext uri="{FF2B5EF4-FFF2-40B4-BE49-F238E27FC236}">
                  <a16:creationId xmlns:a16="http://schemas.microsoft.com/office/drawing/2014/main" id="{39A6A723-8818-8635-A68D-729530C5B1EE}"/>
                </a:ext>
              </a:extLst>
            </p:cNvPr>
            <p:cNvGrpSpPr/>
            <p:nvPr/>
          </p:nvGrpSpPr>
          <p:grpSpPr>
            <a:xfrm>
              <a:off x="1805280" y="2060214"/>
              <a:ext cx="598539" cy="647895"/>
              <a:chOff x="5146818" y="2495551"/>
              <a:chExt cx="409576" cy="443350"/>
            </a:xfrm>
          </p:grpSpPr>
          <p:sp>
            <p:nvSpPr>
              <p:cNvPr id="28" name="Oval 27">
                <a:extLst>
                  <a:ext uri="{FF2B5EF4-FFF2-40B4-BE49-F238E27FC236}">
                    <a16:creationId xmlns:a16="http://schemas.microsoft.com/office/drawing/2014/main" id="{4EA3BC10-047A-636F-3423-F97A034F22AF}"/>
                  </a:ext>
                </a:extLst>
              </p:cNvPr>
              <p:cNvSpPr/>
              <p:nvPr/>
            </p:nvSpPr>
            <p:spPr>
              <a:xfrm>
                <a:off x="5303981" y="2495551"/>
                <a:ext cx="90487" cy="107156"/>
              </a:xfrm>
              <a:prstGeom prst="ellipse">
                <a:avLst/>
              </a:prstGeom>
              <a:gradFill flip="none" rotWithShape="1">
                <a:gsLst>
                  <a:gs pos="0">
                    <a:srgbClr val="2E2E2E"/>
                  </a:gs>
                  <a:gs pos="24000">
                    <a:srgbClr val="A9A9A9"/>
                  </a:gs>
                  <a:gs pos="61000">
                    <a:srgbClr val="474747"/>
                  </a:gs>
                  <a:gs pos="42000">
                    <a:srgbClr val="454545"/>
                  </a:gs>
                  <a:gs pos="71000">
                    <a:srgbClr val="666666"/>
                  </a:gs>
                  <a:gs pos="100000">
                    <a:srgbClr val="ABABAB"/>
                  </a:gs>
                </a:gsLst>
                <a:lin ang="0" scaled="1"/>
                <a:tileRect/>
              </a:gradFill>
              <a:ln w="9525" cap="flat" cmpd="sng" algn="ctr">
                <a:noFill/>
                <a:prstDash val="solid"/>
              </a:ln>
              <a:effectLst/>
            </p:spPr>
            <p:txBody>
              <a:bodyPr wrap="square" rtlCol="0" anchor="ctr">
                <a:noAutofit/>
              </a:bodyPr>
              <a:lstStyle/>
              <a:p>
                <a:pPr algn="ctr" defTabSz="914400" eaLnBrk="1" fontAlgn="auto" hangingPunct="1">
                  <a:spcBef>
                    <a:spcPts val="0"/>
                  </a:spcBef>
                  <a:spcAft>
                    <a:spcPts val="0"/>
                  </a:spcAft>
                  <a:defRPr/>
                </a:pPr>
                <a:endParaRPr lang="en-GB" kern="0">
                  <a:solidFill>
                    <a:srgbClr val="FFFFFF"/>
                  </a:solidFill>
                  <a:latin typeface="Arial"/>
                  <a:ea typeface="+mn-ea"/>
                  <a:cs typeface="+mn-cs"/>
                </a:endParaRPr>
              </a:p>
            </p:txBody>
          </p:sp>
          <p:sp>
            <p:nvSpPr>
              <p:cNvPr id="29" name="Freeform: Shape 32">
                <a:extLst>
                  <a:ext uri="{FF2B5EF4-FFF2-40B4-BE49-F238E27FC236}">
                    <a16:creationId xmlns:a16="http://schemas.microsoft.com/office/drawing/2014/main" id="{B6A35CB1-8279-E8AE-D840-CBD93FD88F19}"/>
                  </a:ext>
                </a:extLst>
              </p:cNvPr>
              <p:cNvSpPr/>
              <p:nvPr/>
            </p:nvSpPr>
            <p:spPr>
              <a:xfrm>
                <a:off x="5270198" y="2525386"/>
                <a:ext cx="162816" cy="222577"/>
              </a:xfrm>
              <a:custGeom>
                <a:avLst/>
                <a:gdLst>
                  <a:gd name="connsiteX0" fmla="*/ 89549 w 179098"/>
                  <a:gd name="connsiteY0" fmla="*/ 0 h 222577"/>
                  <a:gd name="connsiteX1" fmla="*/ 179098 w 179098"/>
                  <a:gd name="connsiteY1" fmla="*/ 22860 h 222577"/>
                  <a:gd name="connsiteX2" fmla="*/ 179098 w 179098"/>
                  <a:gd name="connsiteY2" fmla="*/ 222577 h 222577"/>
                  <a:gd name="connsiteX3" fmla="*/ 1 w 179098"/>
                  <a:gd name="connsiteY3" fmla="*/ 222577 h 222577"/>
                  <a:gd name="connsiteX4" fmla="*/ 1 w 179098"/>
                  <a:gd name="connsiteY4" fmla="*/ 22861 h 222577"/>
                  <a:gd name="connsiteX5" fmla="*/ 0 w 179098"/>
                  <a:gd name="connsiteY5" fmla="*/ 22860 h 222577"/>
                  <a:gd name="connsiteX6" fmla="*/ 89549 w 179098"/>
                  <a:gd name="connsiteY6" fmla="*/ 0 h 22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98" h="222577">
                    <a:moveTo>
                      <a:pt x="89549" y="0"/>
                    </a:moveTo>
                    <a:cubicBezTo>
                      <a:pt x="139006" y="0"/>
                      <a:pt x="179098" y="10235"/>
                      <a:pt x="179098" y="22860"/>
                    </a:cubicBezTo>
                    <a:lnTo>
                      <a:pt x="179098" y="222577"/>
                    </a:lnTo>
                    <a:lnTo>
                      <a:pt x="1" y="222577"/>
                    </a:lnTo>
                    <a:lnTo>
                      <a:pt x="1" y="22861"/>
                    </a:lnTo>
                    <a:lnTo>
                      <a:pt x="0" y="22860"/>
                    </a:lnTo>
                    <a:cubicBezTo>
                      <a:pt x="0" y="10235"/>
                      <a:pt x="40092" y="0"/>
                      <a:pt x="89549" y="0"/>
                    </a:cubicBezTo>
                    <a:close/>
                  </a:path>
                </a:pathLst>
              </a:custGeom>
              <a:gradFill flip="none" rotWithShape="1">
                <a:gsLst>
                  <a:gs pos="0">
                    <a:srgbClr val="2E2E2E"/>
                  </a:gs>
                  <a:gs pos="24000">
                    <a:srgbClr val="A9A9A9"/>
                  </a:gs>
                  <a:gs pos="61000">
                    <a:srgbClr val="474747"/>
                  </a:gs>
                  <a:gs pos="42000">
                    <a:srgbClr val="454545"/>
                  </a:gs>
                  <a:gs pos="71000">
                    <a:srgbClr val="666666"/>
                  </a:gs>
                  <a:gs pos="100000">
                    <a:srgbClr val="ABABAB"/>
                  </a:gs>
                </a:gsLst>
                <a:lin ang="0" scaled="1"/>
                <a:tileRect/>
              </a:gradFill>
              <a:ln w="9525" cap="flat" cmpd="sng" algn="ctr">
                <a:noFill/>
                <a:prstDash val="solid"/>
              </a:ln>
              <a:effectLst/>
            </p:spPr>
            <p:txBody>
              <a:bodyPr wrap="square" rtlCol="0" anchor="ctr">
                <a:noAutofit/>
              </a:bodyPr>
              <a:lstStyle/>
              <a:p>
                <a:pPr algn="ctr" defTabSz="914400" eaLnBrk="1" fontAlgn="auto" hangingPunct="1">
                  <a:spcBef>
                    <a:spcPts val="0"/>
                  </a:spcBef>
                  <a:spcAft>
                    <a:spcPts val="0"/>
                  </a:spcAft>
                  <a:defRPr/>
                </a:pPr>
                <a:endParaRPr lang="en-GB" kern="0">
                  <a:solidFill>
                    <a:srgbClr val="FFFFFF"/>
                  </a:solidFill>
                  <a:latin typeface="Arial"/>
                  <a:ea typeface="+mn-ea"/>
                  <a:cs typeface="+mn-cs"/>
                </a:endParaRPr>
              </a:p>
            </p:txBody>
          </p:sp>
          <p:sp>
            <p:nvSpPr>
              <p:cNvPr id="30" name="Freeform: Shape 33">
                <a:extLst>
                  <a:ext uri="{FF2B5EF4-FFF2-40B4-BE49-F238E27FC236}">
                    <a16:creationId xmlns:a16="http://schemas.microsoft.com/office/drawing/2014/main" id="{509D271E-7D57-6BDF-210A-7A685AC32337}"/>
                  </a:ext>
                </a:extLst>
              </p:cNvPr>
              <p:cNvSpPr/>
              <p:nvPr/>
            </p:nvSpPr>
            <p:spPr>
              <a:xfrm>
                <a:off x="5215875" y="2704685"/>
                <a:ext cx="271462" cy="86556"/>
              </a:xfrm>
              <a:custGeom>
                <a:avLst/>
                <a:gdLst>
                  <a:gd name="connsiteX0" fmla="*/ 135731 w 271462"/>
                  <a:gd name="connsiteY0" fmla="*/ 0 h 86556"/>
                  <a:gd name="connsiteX1" fmla="*/ 271462 w 271462"/>
                  <a:gd name="connsiteY1" fmla="*/ 25146 h 86556"/>
                  <a:gd name="connsiteX2" fmla="*/ 269996 w 271462"/>
                  <a:gd name="connsiteY2" fmla="*/ 25802 h 86556"/>
                  <a:gd name="connsiteX3" fmla="*/ 271462 w 271462"/>
                  <a:gd name="connsiteY3" fmla="*/ 25802 h 86556"/>
                  <a:gd name="connsiteX4" fmla="*/ 271462 w 271462"/>
                  <a:gd name="connsiteY4" fmla="*/ 86556 h 86556"/>
                  <a:gd name="connsiteX5" fmla="*/ 0 w 271462"/>
                  <a:gd name="connsiteY5" fmla="*/ 86556 h 86556"/>
                  <a:gd name="connsiteX6" fmla="*/ 0 w 271462"/>
                  <a:gd name="connsiteY6" fmla="*/ 25802 h 86556"/>
                  <a:gd name="connsiteX7" fmla="*/ 1467 w 271462"/>
                  <a:gd name="connsiteY7" fmla="*/ 25802 h 86556"/>
                  <a:gd name="connsiteX8" fmla="*/ 0 w 271462"/>
                  <a:gd name="connsiteY8" fmla="*/ 25146 h 86556"/>
                  <a:gd name="connsiteX9" fmla="*/ 135731 w 271462"/>
                  <a:gd name="connsiteY9" fmla="*/ 0 h 8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462" h="86556">
                    <a:moveTo>
                      <a:pt x="135731" y="0"/>
                    </a:moveTo>
                    <a:cubicBezTo>
                      <a:pt x="210693" y="0"/>
                      <a:pt x="271462" y="11258"/>
                      <a:pt x="271462" y="25146"/>
                    </a:cubicBezTo>
                    <a:lnTo>
                      <a:pt x="269996" y="25802"/>
                    </a:lnTo>
                    <a:lnTo>
                      <a:pt x="271462" y="25802"/>
                    </a:lnTo>
                    <a:lnTo>
                      <a:pt x="271462" y="86556"/>
                    </a:lnTo>
                    <a:lnTo>
                      <a:pt x="0" y="86556"/>
                    </a:lnTo>
                    <a:lnTo>
                      <a:pt x="0" y="25802"/>
                    </a:lnTo>
                    <a:lnTo>
                      <a:pt x="1467" y="25802"/>
                    </a:lnTo>
                    <a:lnTo>
                      <a:pt x="0" y="25146"/>
                    </a:lnTo>
                    <a:cubicBezTo>
                      <a:pt x="0" y="11258"/>
                      <a:pt x="60769" y="0"/>
                      <a:pt x="135731" y="0"/>
                    </a:cubicBezTo>
                    <a:close/>
                  </a:path>
                </a:pathLst>
              </a:custGeom>
              <a:gradFill flip="none" rotWithShape="1">
                <a:gsLst>
                  <a:gs pos="0">
                    <a:srgbClr val="2E2E2E"/>
                  </a:gs>
                  <a:gs pos="24000">
                    <a:srgbClr val="A9A9A9"/>
                  </a:gs>
                  <a:gs pos="61000">
                    <a:srgbClr val="474747"/>
                  </a:gs>
                  <a:gs pos="42000">
                    <a:srgbClr val="454545"/>
                  </a:gs>
                  <a:gs pos="71000">
                    <a:srgbClr val="666666"/>
                  </a:gs>
                  <a:gs pos="100000">
                    <a:srgbClr val="ABABAB"/>
                  </a:gs>
                </a:gsLst>
                <a:lin ang="0" scaled="1"/>
                <a:tileRect/>
              </a:gradFill>
              <a:ln w="9525" cap="flat" cmpd="sng" algn="ctr">
                <a:noFill/>
                <a:prstDash val="solid"/>
              </a:ln>
              <a:effectLst/>
            </p:spPr>
            <p:txBody>
              <a:bodyPr wrap="square" rtlCol="0" anchor="ctr">
                <a:noAutofit/>
              </a:bodyPr>
              <a:lstStyle/>
              <a:p>
                <a:pPr algn="ctr" defTabSz="914400" eaLnBrk="1" fontAlgn="auto" hangingPunct="1">
                  <a:spcBef>
                    <a:spcPts val="0"/>
                  </a:spcBef>
                  <a:spcAft>
                    <a:spcPts val="0"/>
                  </a:spcAft>
                  <a:defRPr/>
                </a:pPr>
                <a:endParaRPr lang="en-GB" kern="0">
                  <a:solidFill>
                    <a:srgbClr val="FFFFFF"/>
                  </a:solidFill>
                  <a:latin typeface="Arial"/>
                  <a:ea typeface="+mn-ea"/>
                  <a:cs typeface="+mn-cs"/>
                </a:endParaRPr>
              </a:p>
            </p:txBody>
          </p:sp>
          <p:sp>
            <p:nvSpPr>
              <p:cNvPr id="31" name="Freeform: Shape 34">
                <a:extLst>
                  <a:ext uri="{FF2B5EF4-FFF2-40B4-BE49-F238E27FC236}">
                    <a16:creationId xmlns:a16="http://schemas.microsoft.com/office/drawing/2014/main" id="{6A33AD4B-ADC6-56DF-C630-C1AAC1095E19}"/>
                  </a:ext>
                </a:extLst>
              </p:cNvPr>
              <p:cNvSpPr/>
              <p:nvPr/>
            </p:nvSpPr>
            <p:spPr>
              <a:xfrm>
                <a:off x="5146818" y="2759146"/>
                <a:ext cx="409576" cy="110699"/>
              </a:xfrm>
              <a:custGeom>
                <a:avLst/>
                <a:gdLst>
                  <a:gd name="connsiteX0" fmla="*/ 204788 w 409576"/>
                  <a:gd name="connsiteY0" fmla="*/ 0 h 110699"/>
                  <a:gd name="connsiteX1" fmla="*/ 409576 w 409576"/>
                  <a:gd name="connsiteY1" fmla="*/ 64980 h 110699"/>
                  <a:gd name="connsiteX2" fmla="*/ 409576 w 409576"/>
                  <a:gd name="connsiteY2" fmla="*/ 110699 h 110699"/>
                  <a:gd name="connsiteX3" fmla="*/ 407110 w 409576"/>
                  <a:gd name="connsiteY3" fmla="*/ 110699 h 110699"/>
                  <a:gd name="connsiteX4" fmla="*/ 393483 w 409576"/>
                  <a:gd name="connsiteY4" fmla="*/ 87273 h 110699"/>
                  <a:gd name="connsiteX5" fmla="*/ 204788 w 409576"/>
                  <a:gd name="connsiteY5" fmla="*/ 43865 h 110699"/>
                  <a:gd name="connsiteX6" fmla="*/ 16094 w 409576"/>
                  <a:gd name="connsiteY6" fmla="*/ 87273 h 110699"/>
                  <a:gd name="connsiteX7" fmla="*/ 2466 w 409576"/>
                  <a:gd name="connsiteY7" fmla="*/ 110699 h 110699"/>
                  <a:gd name="connsiteX8" fmla="*/ 0 w 409576"/>
                  <a:gd name="connsiteY8" fmla="*/ 110699 h 110699"/>
                  <a:gd name="connsiteX9" fmla="*/ 0 w 409576"/>
                  <a:gd name="connsiteY9" fmla="*/ 64980 h 110699"/>
                  <a:gd name="connsiteX10" fmla="*/ 204788 w 409576"/>
                  <a:gd name="connsiteY10" fmla="*/ 0 h 11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576" h="110699">
                    <a:moveTo>
                      <a:pt x="204788" y="0"/>
                    </a:moveTo>
                    <a:cubicBezTo>
                      <a:pt x="317889" y="0"/>
                      <a:pt x="409576" y="29093"/>
                      <a:pt x="409576" y="64980"/>
                    </a:cubicBezTo>
                    <a:lnTo>
                      <a:pt x="409576" y="110699"/>
                    </a:lnTo>
                    <a:lnTo>
                      <a:pt x="407110" y="110699"/>
                    </a:lnTo>
                    <a:lnTo>
                      <a:pt x="393483" y="87273"/>
                    </a:lnTo>
                    <a:cubicBezTo>
                      <a:pt x="362394" y="61764"/>
                      <a:pt x="289614" y="43865"/>
                      <a:pt x="204788" y="43865"/>
                    </a:cubicBezTo>
                    <a:cubicBezTo>
                      <a:pt x="119963" y="43865"/>
                      <a:pt x="47182" y="61764"/>
                      <a:pt x="16094" y="87273"/>
                    </a:cubicBezTo>
                    <a:lnTo>
                      <a:pt x="2466" y="110699"/>
                    </a:lnTo>
                    <a:lnTo>
                      <a:pt x="0" y="110699"/>
                    </a:lnTo>
                    <a:lnTo>
                      <a:pt x="0" y="64980"/>
                    </a:lnTo>
                    <a:cubicBezTo>
                      <a:pt x="0" y="29093"/>
                      <a:pt x="91687" y="0"/>
                      <a:pt x="204788" y="0"/>
                    </a:cubicBezTo>
                    <a:close/>
                  </a:path>
                </a:pathLst>
              </a:custGeom>
              <a:gradFill flip="none" rotWithShape="1">
                <a:gsLst>
                  <a:gs pos="0">
                    <a:srgbClr val="2E2E2E"/>
                  </a:gs>
                  <a:gs pos="24000">
                    <a:srgbClr val="A9A9A9"/>
                  </a:gs>
                  <a:gs pos="61000">
                    <a:srgbClr val="474747"/>
                  </a:gs>
                  <a:gs pos="42000">
                    <a:srgbClr val="454545"/>
                  </a:gs>
                  <a:gs pos="71000">
                    <a:srgbClr val="666666"/>
                  </a:gs>
                  <a:gs pos="100000">
                    <a:srgbClr val="ABABAB"/>
                  </a:gs>
                </a:gsLst>
                <a:lin ang="0" scaled="1"/>
                <a:tileRect/>
              </a:gradFill>
              <a:ln w="9525" cap="flat" cmpd="sng" algn="ctr">
                <a:noFill/>
                <a:prstDash val="solid"/>
              </a:ln>
              <a:effectLst/>
            </p:spPr>
            <p:txBody>
              <a:bodyPr wrap="square" rtlCol="0" anchor="ctr">
                <a:noAutofit/>
              </a:bodyPr>
              <a:lstStyle/>
              <a:p>
                <a:pPr algn="ctr" defTabSz="914400" eaLnBrk="1" fontAlgn="auto" hangingPunct="1">
                  <a:spcBef>
                    <a:spcPts val="0"/>
                  </a:spcBef>
                  <a:spcAft>
                    <a:spcPts val="0"/>
                  </a:spcAft>
                  <a:defRPr/>
                </a:pPr>
                <a:endParaRPr lang="en-GB" kern="0">
                  <a:solidFill>
                    <a:srgbClr val="FFFFFF"/>
                  </a:solidFill>
                  <a:latin typeface="Arial"/>
                  <a:ea typeface="+mn-ea"/>
                  <a:cs typeface="+mn-cs"/>
                </a:endParaRPr>
              </a:p>
            </p:txBody>
          </p:sp>
          <p:sp>
            <p:nvSpPr>
              <p:cNvPr id="32" name="Oval 31">
                <a:extLst>
                  <a:ext uri="{FF2B5EF4-FFF2-40B4-BE49-F238E27FC236}">
                    <a16:creationId xmlns:a16="http://schemas.microsoft.com/office/drawing/2014/main" id="{A6E44037-051A-2A2C-3147-E4CE9F692F31}"/>
                  </a:ext>
                </a:extLst>
              </p:cNvPr>
              <p:cNvSpPr/>
              <p:nvPr/>
            </p:nvSpPr>
            <p:spPr>
              <a:xfrm>
                <a:off x="5146818" y="2800789"/>
                <a:ext cx="406703" cy="138112"/>
              </a:xfrm>
              <a:prstGeom prst="ellipse">
                <a:avLst/>
              </a:prstGeom>
              <a:solidFill>
                <a:srgbClr val="FFFFFF"/>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FFFFFF"/>
                  </a:solidFill>
                  <a:latin typeface="Arial"/>
                  <a:ea typeface="+mn-ea"/>
                  <a:cs typeface="+mn-cs"/>
                </a:endParaRPr>
              </a:p>
            </p:txBody>
          </p:sp>
        </p:grpSp>
      </p:grpSp>
      <p:grpSp>
        <p:nvGrpSpPr>
          <p:cNvPr id="33" name="Group 32">
            <a:extLst>
              <a:ext uri="{FF2B5EF4-FFF2-40B4-BE49-F238E27FC236}">
                <a16:creationId xmlns:a16="http://schemas.microsoft.com/office/drawing/2014/main" id="{600F305D-CF06-70E1-0C3E-C0A26FE7E167}"/>
              </a:ext>
            </a:extLst>
          </p:cNvPr>
          <p:cNvGrpSpPr/>
          <p:nvPr/>
        </p:nvGrpSpPr>
        <p:grpSpPr>
          <a:xfrm>
            <a:off x="8613680" y="1727158"/>
            <a:ext cx="598539" cy="1114259"/>
            <a:chOff x="1805280" y="1593850"/>
            <a:chExt cx="598539" cy="1114259"/>
          </a:xfrm>
        </p:grpSpPr>
        <p:cxnSp>
          <p:nvCxnSpPr>
            <p:cNvPr id="34" name="Straight Connector 33">
              <a:extLst>
                <a:ext uri="{FF2B5EF4-FFF2-40B4-BE49-F238E27FC236}">
                  <a16:creationId xmlns:a16="http://schemas.microsoft.com/office/drawing/2014/main" id="{59D956B4-89DE-6298-F85D-D9EE8CB42980}"/>
                </a:ext>
              </a:extLst>
            </p:cNvPr>
            <p:cNvCxnSpPr>
              <a:cxnSpLocks/>
            </p:cNvCxnSpPr>
            <p:nvPr/>
          </p:nvCxnSpPr>
          <p:spPr>
            <a:xfrm flipV="1">
              <a:off x="2101069" y="1593850"/>
              <a:ext cx="0" cy="509965"/>
            </a:xfrm>
            <a:prstGeom prst="line">
              <a:avLst/>
            </a:prstGeom>
            <a:noFill/>
            <a:ln w="25400" cap="flat" cmpd="sng" algn="ctr">
              <a:solidFill>
                <a:srgbClr val="FFFFFF">
                  <a:lumMod val="50000"/>
                </a:srgbClr>
              </a:solidFill>
              <a:prstDash val="solid"/>
            </a:ln>
            <a:effectLst/>
          </p:spPr>
        </p:cxnSp>
        <p:grpSp>
          <p:nvGrpSpPr>
            <p:cNvPr id="35" name="Group 34">
              <a:extLst>
                <a:ext uri="{FF2B5EF4-FFF2-40B4-BE49-F238E27FC236}">
                  <a16:creationId xmlns:a16="http://schemas.microsoft.com/office/drawing/2014/main" id="{61A2A3AC-5118-E7E1-8511-98D225CFCA2D}"/>
                </a:ext>
              </a:extLst>
            </p:cNvPr>
            <p:cNvGrpSpPr/>
            <p:nvPr/>
          </p:nvGrpSpPr>
          <p:grpSpPr>
            <a:xfrm>
              <a:off x="1805280" y="2060214"/>
              <a:ext cx="598539" cy="647895"/>
              <a:chOff x="5146818" y="2495551"/>
              <a:chExt cx="409576" cy="443350"/>
            </a:xfrm>
          </p:grpSpPr>
          <p:sp>
            <p:nvSpPr>
              <p:cNvPr id="36" name="Oval 35">
                <a:extLst>
                  <a:ext uri="{FF2B5EF4-FFF2-40B4-BE49-F238E27FC236}">
                    <a16:creationId xmlns:a16="http://schemas.microsoft.com/office/drawing/2014/main" id="{08FFF09F-E645-7C95-E009-236AEAB81261}"/>
                  </a:ext>
                </a:extLst>
              </p:cNvPr>
              <p:cNvSpPr/>
              <p:nvPr/>
            </p:nvSpPr>
            <p:spPr>
              <a:xfrm>
                <a:off x="5303981" y="2495551"/>
                <a:ext cx="90487" cy="107156"/>
              </a:xfrm>
              <a:prstGeom prst="ellipse">
                <a:avLst/>
              </a:prstGeom>
              <a:gradFill flip="none" rotWithShape="1">
                <a:gsLst>
                  <a:gs pos="0">
                    <a:srgbClr val="2E2E2E"/>
                  </a:gs>
                  <a:gs pos="24000">
                    <a:srgbClr val="A9A9A9"/>
                  </a:gs>
                  <a:gs pos="61000">
                    <a:srgbClr val="474747"/>
                  </a:gs>
                  <a:gs pos="42000">
                    <a:srgbClr val="454545"/>
                  </a:gs>
                  <a:gs pos="71000">
                    <a:srgbClr val="666666"/>
                  </a:gs>
                  <a:gs pos="100000">
                    <a:srgbClr val="ABABAB"/>
                  </a:gs>
                </a:gsLst>
                <a:lin ang="0" scaled="1"/>
                <a:tileRect/>
              </a:gradFill>
              <a:ln w="9525" cap="flat" cmpd="sng" algn="ctr">
                <a:noFill/>
                <a:prstDash val="solid"/>
              </a:ln>
              <a:effectLst/>
            </p:spPr>
            <p:txBody>
              <a:bodyPr wrap="square" rtlCol="0" anchor="ctr">
                <a:noAutofit/>
              </a:bodyPr>
              <a:lstStyle/>
              <a:p>
                <a:pPr algn="ctr" defTabSz="914400" eaLnBrk="1" fontAlgn="auto" hangingPunct="1">
                  <a:spcBef>
                    <a:spcPts val="0"/>
                  </a:spcBef>
                  <a:spcAft>
                    <a:spcPts val="0"/>
                  </a:spcAft>
                  <a:defRPr/>
                </a:pPr>
                <a:endParaRPr lang="en-GB" kern="0">
                  <a:solidFill>
                    <a:srgbClr val="FFFFFF"/>
                  </a:solidFill>
                  <a:latin typeface="Arial"/>
                  <a:ea typeface="+mn-ea"/>
                  <a:cs typeface="+mn-cs"/>
                </a:endParaRPr>
              </a:p>
            </p:txBody>
          </p:sp>
          <p:sp>
            <p:nvSpPr>
              <p:cNvPr id="37" name="Freeform: Shape 40">
                <a:extLst>
                  <a:ext uri="{FF2B5EF4-FFF2-40B4-BE49-F238E27FC236}">
                    <a16:creationId xmlns:a16="http://schemas.microsoft.com/office/drawing/2014/main" id="{3B92DD17-BFCE-8E4D-C3AA-01241C79DD3C}"/>
                  </a:ext>
                </a:extLst>
              </p:cNvPr>
              <p:cNvSpPr/>
              <p:nvPr/>
            </p:nvSpPr>
            <p:spPr>
              <a:xfrm>
                <a:off x="5270198" y="2525386"/>
                <a:ext cx="162816" cy="222577"/>
              </a:xfrm>
              <a:custGeom>
                <a:avLst/>
                <a:gdLst>
                  <a:gd name="connsiteX0" fmla="*/ 89549 w 179098"/>
                  <a:gd name="connsiteY0" fmla="*/ 0 h 222577"/>
                  <a:gd name="connsiteX1" fmla="*/ 179098 w 179098"/>
                  <a:gd name="connsiteY1" fmla="*/ 22860 h 222577"/>
                  <a:gd name="connsiteX2" fmla="*/ 179098 w 179098"/>
                  <a:gd name="connsiteY2" fmla="*/ 222577 h 222577"/>
                  <a:gd name="connsiteX3" fmla="*/ 1 w 179098"/>
                  <a:gd name="connsiteY3" fmla="*/ 222577 h 222577"/>
                  <a:gd name="connsiteX4" fmla="*/ 1 w 179098"/>
                  <a:gd name="connsiteY4" fmla="*/ 22861 h 222577"/>
                  <a:gd name="connsiteX5" fmla="*/ 0 w 179098"/>
                  <a:gd name="connsiteY5" fmla="*/ 22860 h 222577"/>
                  <a:gd name="connsiteX6" fmla="*/ 89549 w 179098"/>
                  <a:gd name="connsiteY6" fmla="*/ 0 h 22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98" h="222577">
                    <a:moveTo>
                      <a:pt x="89549" y="0"/>
                    </a:moveTo>
                    <a:cubicBezTo>
                      <a:pt x="139006" y="0"/>
                      <a:pt x="179098" y="10235"/>
                      <a:pt x="179098" y="22860"/>
                    </a:cubicBezTo>
                    <a:lnTo>
                      <a:pt x="179098" y="222577"/>
                    </a:lnTo>
                    <a:lnTo>
                      <a:pt x="1" y="222577"/>
                    </a:lnTo>
                    <a:lnTo>
                      <a:pt x="1" y="22861"/>
                    </a:lnTo>
                    <a:lnTo>
                      <a:pt x="0" y="22860"/>
                    </a:lnTo>
                    <a:cubicBezTo>
                      <a:pt x="0" y="10235"/>
                      <a:pt x="40092" y="0"/>
                      <a:pt x="89549" y="0"/>
                    </a:cubicBezTo>
                    <a:close/>
                  </a:path>
                </a:pathLst>
              </a:custGeom>
              <a:gradFill flip="none" rotWithShape="1">
                <a:gsLst>
                  <a:gs pos="0">
                    <a:srgbClr val="2E2E2E"/>
                  </a:gs>
                  <a:gs pos="24000">
                    <a:srgbClr val="A9A9A9"/>
                  </a:gs>
                  <a:gs pos="61000">
                    <a:srgbClr val="474747"/>
                  </a:gs>
                  <a:gs pos="42000">
                    <a:srgbClr val="454545"/>
                  </a:gs>
                  <a:gs pos="71000">
                    <a:srgbClr val="666666"/>
                  </a:gs>
                  <a:gs pos="100000">
                    <a:srgbClr val="ABABAB"/>
                  </a:gs>
                </a:gsLst>
                <a:lin ang="0" scaled="1"/>
                <a:tileRect/>
              </a:gradFill>
              <a:ln w="9525" cap="flat" cmpd="sng" algn="ctr">
                <a:noFill/>
                <a:prstDash val="solid"/>
              </a:ln>
              <a:effectLst/>
            </p:spPr>
            <p:txBody>
              <a:bodyPr wrap="square" rtlCol="0" anchor="ctr">
                <a:noAutofit/>
              </a:bodyPr>
              <a:lstStyle/>
              <a:p>
                <a:pPr algn="ctr" defTabSz="914400" eaLnBrk="1" fontAlgn="auto" hangingPunct="1">
                  <a:spcBef>
                    <a:spcPts val="0"/>
                  </a:spcBef>
                  <a:spcAft>
                    <a:spcPts val="0"/>
                  </a:spcAft>
                  <a:defRPr/>
                </a:pPr>
                <a:endParaRPr lang="en-GB" kern="0">
                  <a:solidFill>
                    <a:srgbClr val="FFFFFF"/>
                  </a:solidFill>
                  <a:latin typeface="Arial"/>
                  <a:ea typeface="+mn-ea"/>
                  <a:cs typeface="+mn-cs"/>
                </a:endParaRPr>
              </a:p>
            </p:txBody>
          </p:sp>
          <p:sp>
            <p:nvSpPr>
              <p:cNvPr id="38" name="Freeform: Shape 41">
                <a:extLst>
                  <a:ext uri="{FF2B5EF4-FFF2-40B4-BE49-F238E27FC236}">
                    <a16:creationId xmlns:a16="http://schemas.microsoft.com/office/drawing/2014/main" id="{395C7B9F-6969-9971-AE6C-7EDD5295EBC0}"/>
                  </a:ext>
                </a:extLst>
              </p:cNvPr>
              <p:cNvSpPr/>
              <p:nvPr/>
            </p:nvSpPr>
            <p:spPr>
              <a:xfrm>
                <a:off x="5215875" y="2704685"/>
                <a:ext cx="271462" cy="86556"/>
              </a:xfrm>
              <a:custGeom>
                <a:avLst/>
                <a:gdLst>
                  <a:gd name="connsiteX0" fmla="*/ 135731 w 271462"/>
                  <a:gd name="connsiteY0" fmla="*/ 0 h 86556"/>
                  <a:gd name="connsiteX1" fmla="*/ 271462 w 271462"/>
                  <a:gd name="connsiteY1" fmla="*/ 25146 h 86556"/>
                  <a:gd name="connsiteX2" fmla="*/ 269996 w 271462"/>
                  <a:gd name="connsiteY2" fmla="*/ 25802 h 86556"/>
                  <a:gd name="connsiteX3" fmla="*/ 271462 w 271462"/>
                  <a:gd name="connsiteY3" fmla="*/ 25802 h 86556"/>
                  <a:gd name="connsiteX4" fmla="*/ 271462 w 271462"/>
                  <a:gd name="connsiteY4" fmla="*/ 86556 h 86556"/>
                  <a:gd name="connsiteX5" fmla="*/ 0 w 271462"/>
                  <a:gd name="connsiteY5" fmla="*/ 86556 h 86556"/>
                  <a:gd name="connsiteX6" fmla="*/ 0 w 271462"/>
                  <a:gd name="connsiteY6" fmla="*/ 25802 h 86556"/>
                  <a:gd name="connsiteX7" fmla="*/ 1467 w 271462"/>
                  <a:gd name="connsiteY7" fmla="*/ 25802 h 86556"/>
                  <a:gd name="connsiteX8" fmla="*/ 0 w 271462"/>
                  <a:gd name="connsiteY8" fmla="*/ 25146 h 86556"/>
                  <a:gd name="connsiteX9" fmla="*/ 135731 w 271462"/>
                  <a:gd name="connsiteY9" fmla="*/ 0 h 8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462" h="86556">
                    <a:moveTo>
                      <a:pt x="135731" y="0"/>
                    </a:moveTo>
                    <a:cubicBezTo>
                      <a:pt x="210693" y="0"/>
                      <a:pt x="271462" y="11258"/>
                      <a:pt x="271462" y="25146"/>
                    </a:cubicBezTo>
                    <a:lnTo>
                      <a:pt x="269996" y="25802"/>
                    </a:lnTo>
                    <a:lnTo>
                      <a:pt x="271462" y="25802"/>
                    </a:lnTo>
                    <a:lnTo>
                      <a:pt x="271462" y="86556"/>
                    </a:lnTo>
                    <a:lnTo>
                      <a:pt x="0" y="86556"/>
                    </a:lnTo>
                    <a:lnTo>
                      <a:pt x="0" y="25802"/>
                    </a:lnTo>
                    <a:lnTo>
                      <a:pt x="1467" y="25802"/>
                    </a:lnTo>
                    <a:lnTo>
                      <a:pt x="0" y="25146"/>
                    </a:lnTo>
                    <a:cubicBezTo>
                      <a:pt x="0" y="11258"/>
                      <a:pt x="60769" y="0"/>
                      <a:pt x="135731" y="0"/>
                    </a:cubicBezTo>
                    <a:close/>
                  </a:path>
                </a:pathLst>
              </a:custGeom>
              <a:gradFill flip="none" rotWithShape="1">
                <a:gsLst>
                  <a:gs pos="0">
                    <a:srgbClr val="2E2E2E"/>
                  </a:gs>
                  <a:gs pos="24000">
                    <a:srgbClr val="A9A9A9"/>
                  </a:gs>
                  <a:gs pos="61000">
                    <a:srgbClr val="474747"/>
                  </a:gs>
                  <a:gs pos="42000">
                    <a:srgbClr val="454545"/>
                  </a:gs>
                  <a:gs pos="71000">
                    <a:srgbClr val="666666"/>
                  </a:gs>
                  <a:gs pos="100000">
                    <a:srgbClr val="ABABAB"/>
                  </a:gs>
                </a:gsLst>
                <a:lin ang="0" scaled="1"/>
                <a:tileRect/>
              </a:gradFill>
              <a:ln w="9525" cap="flat" cmpd="sng" algn="ctr">
                <a:noFill/>
                <a:prstDash val="solid"/>
              </a:ln>
              <a:effectLst/>
            </p:spPr>
            <p:txBody>
              <a:bodyPr wrap="square" rtlCol="0" anchor="ctr">
                <a:noAutofit/>
              </a:bodyPr>
              <a:lstStyle/>
              <a:p>
                <a:pPr algn="ctr" defTabSz="914400" eaLnBrk="1" fontAlgn="auto" hangingPunct="1">
                  <a:spcBef>
                    <a:spcPts val="0"/>
                  </a:spcBef>
                  <a:spcAft>
                    <a:spcPts val="0"/>
                  </a:spcAft>
                  <a:defRPr/>
                </a:pPr>
                <a:endParaRPr lang="en-GB" kern="0">
                  <a:solidFill>
                    <a:srgbClr val="FFFFFF"/>
                  </a:solidFill>
                  <a:latin typeface="Arial"/>
                  <a:ea typeface="+mn-ea"/>
                  <a:cs typeface="+mn-cs"/>
                </a:endParaRPr>
              </a:p>
            </p:txBody>
          </p:sp>
          <p:sp>
            <p:nvSpPr>
              <p:cNvPr id="39" name="Freeform: Shape 42">
                <a:extLst>
                  <a:ext uri="{FF2B5EF4-FFF2-40B4-BE49-F238E27FC236}">
                    <a16:creationId xmlns:a16="http://schemas.microsoft.com/office/drawing/2014/main" id="{9A22A9EC-6EE3-0705-A697-424E6DAA7500}"/>
                  </a:ext>
                </a:extLst>
              </p:cNvPr>
              <p:cNvSpPr/>
              <p:nvPr/>
            </p:nvSpPr>
            <p:spPr>
              <a:xfrm>
                <a:off x="5146818" y="2759146"/>
                <a:ext cx="409576" cy="110699"/>
              </a:xfrm>
              <a:custGeom>
                <a:avLst/>
                <a:gdLst>
                  <a:gd name="connsiteX0" fmla="*/ 204788 w 409576"/>
                  <a:gd name="connsiteY0" fmla="*/ 0 h 110699"/>
                  <a:gd name="connsiteX1" fmla="*/ 409576 w 409576"/>
                  <a:gd name="connsiteY1" fmla="*/ 64980 h 110699"/>
                  <a:gd name="connsiteX2" fmla="*/ 409576 w 409576"/>
                  <a:gd name="connsiteY2" fmla="*/ 110699 h 110699"/>
                  <a:gd name="connsiteX3" fmla="*/ 407110 w 409576"/>
                  <a:gd name="connsiteY3" fmla="*/ 110699 h 110699"/>
                  <a:gd name="connsiteX4" fmla="*/ 393483 w 409576"/>
                  <a:gd name="connsiteY4" fmla="*/ 87273 h 110699"/>
                  <a:gd name="connsiteX5" fmla="*/ 204788 w 409576"/>
                  <a:gd name="connsiteY5" fmla="*/ 43865 h 110699"/>
                  <a:gd name="connsiteX6" fmla="*/ 16094 w 409576"/>
                  <a:gd name="connsiteY6" fmla="*/ 87273 h 110699"/>
                  <a:gd name="connsiteX7" fmla="*/ 2466 w 409576"/>
                  <a:gd name="connsiteY7" fmla="*/ 110699 h 110699"/>
                  <a:gd name="connsiteX8" fmla="*/ 0 w 409576"/>
                  <a:gd name="connsiteY8" fmla="*/ 110699 h 110699"/>
                  <a:gd name="connsiteX9" fmla="*/ 0 w 409576"/>
                  <a:gd name="connsiteY9" fmla="*/ 64980 h 110699"/>
                  <a:gd name="connsiteX10" fmla="*/ 204788 w 409576"/>
                  <a:gd name="connsiteY10" fmla="*/ 0 h 11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576" h="110699">
                    <a:moveTo>
                      <a:pt x="204788" y="0"/>
                    </a:moveTo>
                    <a:cubicBezTo>
                      <a:pt x="317889" y="0"/>
                      <a:pt x="409576" y="29093"/>
                      <a:pt x="409576" y="64980"/>
                    </a:cubicBezTo>
                    <a:lnTo>
                      <a:pt x="409576" y="110699"/>
                    </a:lnTo>
                    <a:lnTo>
                      <a:pt x="407110" y="110699"/>
                    </a:lnTo>
                    <a:lnTo>
                      <a:pt x="393483" y="87273"/>
                    </a:lnTo>
                    <a:cubicBezTo>
                      <a:pt x="362394" y="61764"/>
                      <a:pt x="289614" y="43865"/>
                      <a:pt x="204788" y="43865"/>
                    </a:cubicBezTo>
                    <a:cubicBezTo>
                      <a:pt x="119963" y="43865"/>
                      <a:pt x="47182" y="61764"/>
                      <a:pt x="16094" y="87273"/>
                    </a:cubicBezTo>
                    <a:lnTo>
                      <a:pt x="2466" y="110699"/>
                    </a:lnTo>
                    <a:lnTo>
                      <a:pt x="0" y="110699"/>
                    </a:lnTo>
                    <a:lnTo>
                      <a:pt x="0" y="64980"/>
                    </a:lnTo>
                    <a:cubicBezTo>
                      <a:pt x="0" y="29093"/>
                      <a:pt x="91687" y="0"/>
                      <a:pt x="204788" y="0"/>
                    </a:cubicBezTo>
                    <a:close/>
                  </a:path>
                </a:pathLst>
              </a:custGeom>
              <a:gradFill flip="none" rotWithShape="1">
                <a:gsLst>
                  <a:gs pos="0">
                    <a:srgbClr val="2E2E2E"/>
                  </a:gs>
                  <a:gs pos="24000">
                    <a:srgbClr val="A9A9A9"/>
                  </a:gs>
                  <a:gs pos="61000">
                    <a:srgbClr val="474747"/>
                  </a:gs>
                  <a:gs pos="42000">
                    <a:srgbClr val="454545"/>
                  </a:gs>
                  <a:gs pos="71000">
                    <a:srgbClr val="666666"/>
                  </a:gs>
                  <a:gs pos="100000">
                    <a:srgbClr val="ABABAB"/>
                  </a:gs>
                </a:gsLst>
                <a:lin ang="0" scaled="1"/>
                <a:tileRect/>
              </a:gradFill>
              <a:ln w="9525" cap="flat" cmpd="sng" algn="ctr">
                <a:noFill/>
                <a:prstDash val="solid"/>
              </a:ln>
              <a:effectLst/>
            </p:spPr>
            <p:txBody>
              <a:bodyPr wrap="square" rtlCol="0" anchor="ctr">
                <a:noAutofit/>
              </a:bodyPr>
              <a:lstStyle/>
              <a:p>
                <a:pPr algn="ctr" defTabSz="914400" eaLnBrk="1" fontAlgn="auto" hangingPunct="1">
                  <a:spcBef>
                    <a:spcPts val="0"/>
                  </a:spcBef>
                  <a:spcAft>
                    <a:spcPts val="0"/>
                  </a:spcAft>
                  <a:defRPr/>
                </a:pPr>
                <a:endParaRPr lang="en-GB" kern="0">
                  <a:solidFill>
                    <a:srgbClr val="FFFFFF"/>
                  </a:solidFill>
                  <a:latin typeface="Arial"/>
                  <a:ea typeface="+mn-ea"/>
                  <a:cs typeface="+mn-cs"/>
                </a:endParaRPr>
              </a:p>
            </p:txBody>
          </p:sp>
          <p:sp>
            <p:nvSpPr>
              <p:cNvPr id="40" name="Oval 39">
                <a:extLst>
                  <a:ext uri="{FF2B5EF4-FFF2-40B4-BE49-F238E27FC236}">
                    <a16:creationId xmlns:a16="http://schemas.microsoft.com/office/drawing/2014/main" id="{DF88CE26-4ACF-2D75-ED01-3D6286F2F6D9}"/>
                  </a:ext>
                </a:extLst>
              </p:cNvPr>
              <p:cNvSpPr/>
              <p:nvPr/>
            </p:nvSpPr>
            <p:spPr>
              <a:xfrm>
                <a:off x="5146818" y="2800789"/>
                <a:ext cx="406703" cy="138112"/>
              </a:xfrm>
              <a:prstGeom prst="ellipse">
                <a:avLst/>
              </a:prstGeom>
              <a:solidFill>
                <a:srgbClr val="FFFFFF"/>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FFFFFF"/>
                  </a:solidFill>
                  <a:latin typeface="Arial"/>
                  <a:ea typeface="+mn-ea"/>
                  <a:cs typeface="+mn-cs"/>
                </a:endParaRPr>
              </a:p>
            </p:txBody>
          </p:sp>
        </p:grpSp>
      </p:grpSp>
      <p:grpSp>
        <p:nvGrpSpPr>
          <p:cNvPr id="41" name="Group 40">
            <a:extLst>
              <a:ext uri="{FF2B5EF4-FFF2-40B4-BE49-F238E27FC236}">
                <a16:creationId xmlns:a16="http://schemas.microsoft.com/office/drawing/2014/main" id="{E976F05E-99A4-F8C6-B831-5F4A7ACDA03C}"/>
              </a:ext>
            </a:extLst>
          </p:cNvPr>
          <p:cNvGrpSpPr/>
          <p:nvPr/>
        </p:nvGrpSpPr>
        <p:grpSpPr>
          <a:xfrm>
            <a:off x="8860638" y="1683088"/>
            <a:ext cx="3331362" cy="114948"/>
            <a:chOff x="6610027" y="1440714"/>
            <a:chExt cx="3331362" cy="114948"/>
          </a:xfrm>
        </p:grpSpPr>
        <p:cxnSp>
          <p:nvCxnSpPr>
            <p:cNvPr id="42" name="Straight Connector 41">
              <a:extLst>
                <a:ext uri="{FF2B5EF4-FFF2-40B4-BE49-F238E27FC236}">
                  <a16:creationId xmlns:a16="http://schemas.microsoft.com/office/drawing/2014/main" id="{47D26DC7-0DED-A1D0-781D-2B497C0D327D}"/>
                </a:ext>
              </a:extLst>
            </p:cNvPr>
            <p:cNvCxnSpPr>
              <a:cxnSpLocks/>
            </p:cNvCxnSpPr>
            <p:nvPr/>
          </p:nvCxnSpPr>
          <p:spPr>
            <a:xfrm>
              <a:off x="6658838" y="1491486"/>
              <a:ext cx="3282551" cy="0"/>
            </a:xfrm>
            <a:prstGeom prst="line">
              <a:avLst/>
            </a:prstGeom>
            <a:noFill/>
            <a:ln w="28575" cap="flat" cmpd="sng" algn="ctr">
              <a:solidFill>
                <a:srgbClr val="FFFFFF">
                  <a:lumMod val="50000"/>
                </a:srgbClr>
              </a:solidFill>
              <a:prstDash val="solid"/>
            </a:ln>
            <a:effectLst/>
          </p:spPr>
        </p:cxnSp>
        <p:grpSp>
          <p:nvGrpSpPr>
            <p:cNvPr id="44" name="Group 43">
              <a:extLst>
                <a:ext uri="{FF2B5EF4-FFF2-40B4-BE49-F238E27FC236}">
                  <a16:creationId xmlns:a16="http://schemas.microsoft.com/office/drawing/2014/main" id="{F2B4CDF3-7378-AF3C-0119-54F0D340C289}"/>
                </a:ext>
              </a:extLst>
            </p:cNvPr>
            <p:cNvGrpSpPr/>
            <p:nvPr/>
          </p:nvGrpSpPr>
          <p:grpSpPr>
            <a:xfrm>
              <a:off x="6610027" y="1440714"/>
              <a:ext cx="114948" cy="114948"/>
              <a:chOff x="3232916" y="1223341"/>
              <a:chExt cx="186956" cy="186956"/>
            </a:xfrm>
            <a:scene3d>
              <a:camera prst="orthographicFront"/>
              <a:lightRig rig="harsh" dir="t"/>
            </a:scene3d>
          </p:grpSpPr>
          <p:sp>
            <p:nvSpPr>
              <p:cNvPr id="45" name="Oval 44">
                <a:extLst>
                  <a:ext uri="{FF2B5EF4-FFF2-40B4-BE49-F238E27FC236}">
                    <a16:creationId xmlns:a16="http://schemas.microsoft.com/office/drawing/2014/main" id="{9409CD7F-B6C5-39D1-C2B6-A80A32E13666}"/>
                  </a:ext>
                </a:extLst>
              </p:cNvPr>
              <p:cNvSpPr/>
              <p:nvPr/>
            </p:nvSpPr>
            <p:spPr bwMode="auto">
              <a:xfrm>
                <a:off x="3232916" y="1223341"/>
                <a:ext cx="186956" cy="186956"/>
              </a:xfrm>
              <a:prstGeom prst="ellipse">
                <a:avLst/>
              </a:prstGeom>
              <a:gradFill flip="none" rotWithShape="1">
                <a:gsLst>
                  <a:gs pos="56000">
                    <a:srgbClr val="FFFFFF">
                      <a:lumMod val="65000"/>
                    </a:srgbClr>
                  </a:gs>
                  <a:gs pos="0">
                    <a:srgbClr val="FFFFFF">
                      <a:lumMod val="50000"/>
                      <a:alpha val="42000"/>
                    </a:srgbClr>
                  </a:gs>
                  <a:gs pos="100000">
                    <a:srgbClr val="FFFFFF">
                      <a:lumMod val="95000"/>
                    </a:srgbClr>
                  </a:gs>
                </a:gsLst>
                <a:lin ang="2700000" scaled="1"/>
                <a:tileRect/>
              </a:gradFill>
              <a:ln w="9525" cap="flat" cmpd="sng" algn="ctr">
                <a:noFill/>
                <a:prstDash val="solid"/>
                <a:headEnd/>
                <a:tailEnd/>
              </a:ln>
              <a:effectLst/>
              <a:sp3d prstMaterial="metal">
                <a:bevelT w="139700" prst="cross"/>
              </a:sp3d>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srgbClr val="FFFFFF"/>
                  </a:buClr>
                  <a:buFont typeface="Arial" pitchFamily="34" charset="0"/>
                  <a:buChar char="–"/>
                  <a:defRPr/>
                </a:pPr>
                <a:endParaRPr lang="en-GB" sz="1200" b="1" kern="0" err="1">
                  <a:solidFill>
                    <a:srgbClr val="FFFFFF"/>
                  </a:solidFill>
                  <a:latin typeface="Arial"/>
                  <a:ea typeface="+mn-ea"/>
                  <a:cs typeface="+mn-cs"/>
                </a:endParaRPr>
              </a:p>
            </p:txBody>
          </p:sp>
          <p:sp>
            <p:nvSpPr>
              <p:cNvPr id="46" name="Oval 45">
                <a:extLst>
                  <a:ext uri="{FF2B5EF4-FFF2-40B4-BE49-F238E27FC236}">
                    <a16:creationId xmlns:a16="http://schemas.microsoft.com/office/drawing/2014/main" id="{5E3AA01C-6271-77B4-1EB2-AD53D2C65DF8}"/>
                  </a:ext>
                </a:extLst>
              </p:cNvPr>
              <p:cNvSpPr/>
              <p:nvPr/>
            </p:nvSpPr>
            <p:spPr bwMode="auto">
              <a:xfrm flipH="1">
                <a:off x="3275021" y="1265446"/>
                <a:ext cx="102747" cy="102747"/>
              </a:xfrm>
              <a:prstGeom prst="ellipse">
                <a:avLst/>
              </a:prstGeom>
              <a:gradFill flip="none" rotWithShape="1">
                <a:gsLst>
                  <a:gs pos="56000">
                    <a:srgbClr val="FFFFFF">
                      <a:lumMod val="65000"/>
                    </a:srgbClr>
                  </a:gs>
                  <a:gs pos="0">
                    <a:srgbClr val="FFFFFF">
                      <a:lumMod val="50000"/>
                      <a:alpha val="42000"/>
                    </a:srgbClr>
                  </a:gs>
                  <a:gs pos="100000">
                    <a:srgbClr val="FFFFFF">
                      <a:lumMod val="95000"/>
                    </a:srgbClr>
                  </a:gs>
                </a:gsLst>
                <a:lin ang="2700000" scaled="1"/>
                <a:tileRect/>
              </a:gradFill>
              <a:ln w="9525" cap="flat" cmpd="sng" algn="ctr">
                <a:noFill/>
                <a:prstDash val="solid"/>
                <a:headEnd/>
                <a:tailEnd/>
              </a:ln>
              <a:effectLst/>
              <a:sp3d prstMaterial="metal">
                <a:bevelT w="139700" prst="cross"/>
              </a:sp3d>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srgbClr val="FFFFFF"/>
                  </a:buClr>
                  <a:buFont typeface="Arial" pitchFamily="34" charset="0"/>
                  <a:buChar char="–"/>
                  <a:defRPr/>
                </a:pPr>
                <a:endParaRPr lang="en-GB" sz="1200" b="1" kern="0" err="1">
                  <a:solidFill>
                    <a:srgbClr val="FFFFFF"/>
                  </a:solidFill>
                  <a:latin typeface="Arial"/>
                  <a:ea typeface="+mn-ea"/>
                  <a:cs typeface="+mn-cs"/>
                </a:endParaRPr>
              </a:p>
            </p:txBody>
          </p:sp>
        </p:grpSp>
      </p:grpSp>
      <p:grpSp>
        <p:nvGrpSpPr>
          <p:cNvPr id="47" name="Group 46">
            <a:extLst>
              <a:ext uri="{FF2B5EF4-FFF2-40B4-BE49-F238E27FC236}">
                <a16:creationId xmlns:a16="http://schemas.microsoft.com/office/drawing/2014/main" id="{67B65C41-EB0F-85DB-ABDB-8350CE96CB5D}"/>
              </a:ext>
            </a:extLst>
          </p:cNvPr>
          <p:cNvGrpSpPr/>
          <p:nvPr/>
        </p:nvGrpSpPr>
        <p:grpSpPr>
          <a:xfrm>
            <a:off x="0" y="1683088"/>
            <a:ext cx="3366283" cy="114948"/>
            <a:chOff x="-802802" y="1440714"/>
            <a:chExt cx="3366283" cy="114948"/>
          </a:xfrm>
        </p:grpSpPr>
        <p:cxnSp>
          <p:nvCxnSpPr>
            <p:cNvPr id="48" name="Straight Connector 47">
              <a:extLst>
                <a:ext uri="{FF2B5EF4-FFF2-40B4-BE49-F238E27FC236}">
                  <a16:creationId xmlns:a16="http://schemas.microsoft.com/office/drawing/2014/main" id="{52D0AD66-930E-CD11-9282-2986F427E023}"/>
                </a:ext>
              </a:extLst>
            </p:cNvPr>
            <p:cNvCxnSpPr>
              <a:cxnSpLocks/>
              <a:endCxn id="50" idx="6"/>
            </p:cNvCxnSpPr>
            <p:nvPr/>
          </p:nvCxnSpPr>
          <p:spPr>
            <a:xfrm>
              <a:off x="-802802" y="1484784"/>
              <a:ext cx="3366283" cy="13404"/>
            </a:xfrm>
            <a:prstGeom prst="line">
              <a:avLst/>
            </a:prstGeom>
            <a:noFill/>
            <a:ln w="28575" cap="flat" cmpd="sng" algn="ctr">
              <a:solidFill>
                <a:srgbClr val="FFFFFF">
                  <a:lumMod val="50000"/>
                </a:srgbClr>
              </a:solidFill>
              <a:prstDash val="solid"/>
            </a:ln>
            <a:effectLst/>
          </p:spPr>
        </p:cxnSp>
        <p:grpSp>
          <p:nvGrpSpPr>
            <p:cNvPr id="49" name="Group 48">
              <a:extLst>
                <a:ext uri="{FF2B5EF4-FFF2-40B4-BE49-F238E27FC236}">
                  <a16:creationId xmlns:a16="http://schemas.microsoft.com/office/drawing/2014/main" id="{6A923FF8-14E7-1880-EF9B-C86836E2079D}"/>
                </a:ext>
              </a:extLst>
            </p:cNvPr>
            <p:cNvGrpSpPr/>
            <p:nvPr/>
          </p:nvGrpSpPr>
          <p:grpSpPr>
            <a:xfrm>
              <a:off x="2448533" y="1440714"/>
              <a:ext cx="114948" cy="114948"/>
              <a:chOff x="3232916" y="1223341"/>
              <a:chExt cx="186956" cy="186956"/>
            </a:xfrm>
            <a:scene3d>
              <a:camera prst="orthographicFront"/>
              <a:lightRig rig="harsh" dir="t"/>
            </a:scene3d>
          </p:grpSpPr>
          <p:sp>
            <p:nvSpPr>
              <p:cNvPr id="50" name="Oval 49">
                <a:extLst>
                  <a:ext uri="{FF2B5EF4-FFF2-40B4-BE49-F238E27FC236}">
                    <a16:creationId xmlns:a16="http://schemas.microsoft.com/office/drawing/2014/main" id="{8828B137-819A-7AF9-3DBC-E9EF51911007}"/>
                  </a:ext>
                </a:extLst>
              </p:cNvPr>
              <p:cNvSpPr/>
              <p:nvPr/>
            </p:nvSpPr>
            <p:spPr bwMode="auto">
              <a:xfrm>
                <a:off x="3232916" y="1223341"/>
                <a:ext cx="186956" cy="186956"/>
              </a:xfrm>
              <a:prstGeom prst="ellipse">
                <a:avLst/>
              </a:prstGeom>
              <a:gradFill flip="none" rotWithShape="1">
                <a:gsLst>
                  <a:gs pos="56000">
                    <a:srgbClr val="FFFFFF">
                      <a:lumMod val="65000"/>
                    </a:srgbClr>
                  </a:gs>
                  <a:gs pos="0">
                    <a:srgbClr val="FFFFFF">
                      <a:lumMod val="50000"/>
                      <a:alpha val="42000"/>
                    </a:srgbClr>
                  </a:gs>
                  <a:gs pos="100000">
                    <a:srgbClr val="FFFFFF">
                      <a:lumMod val="95000"/>
                    </a:srgbClr>
                  </a:gs>
                </a:gsLst>
                <a:lin ang="2700000" scaled="1"/>
                <a:tileRect/>
              </a:gradFill>
              <a:ln w="9525" cap="flat" cmpd="sng" algn="ctr">
                <a:noFill/>
                <a:prstDash val="solid"/>
                <a:headEnd/>
                <a:tailEnd/>
              </a:ln>
              <a:effectLst/>
              <a:sp3d prstMaterial="metal">
                <a:bevelT w="139700" prst="cross"/>
              </a:sp3d>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srgbClr val="FFFFFF"/>
                  </a:buClr>
                  <a:buFont typeface="Arial" pitchFamily="34" charset="0"/>
                  <a:buChar char="–"/>
                  <a:defRPr/>
                </a:pPr>
                <a:endParaRPr lang="en-GB" sz="1200" b="1" kern="0" err="1">
                  <a:solidFill>
                    <a:srgbClr val="FFFFFF"/>
                  </a:solidFill>
                  <a:latin typeface="Arial"/>
                  <a:ea typeface="+mn-ea"/>
                  <a:cs typeface="+mn-cs"/>
                </a:endParaRPr>
              </a:p>
            </p:txBody>
          </p:sp>
          <p:sp>
            <p:nvSpPr>
              <p:cNvPr id="51" name="Oval 50">
                <a:extLst>
                  <a:ext uri="{FF2B5EF4-FFF2-40B4-BE49-F238E27FC236}">
                    <a16:creationId xmlns:a16="http://schemas.microsoft.com/office/drawing/2014/main" id="{9F962288-915A-8844-E8BC-43467C8CFB51}"/>
                  </a:ext>
                </a:extLst>
              </p:cNvPr>
              <p:cNvSpPr/>
              <p:nvPr/>
            </p:nvSpPr>
            <p:spPr bwMode="auto">
              <a:xfrm flipH="1">
                <a:off x="3275021" y="1265446"/>
                <a:ext cx="102747" cy="102747"/>
              </a:xfrm>
              <a:prstGeom prst="ellipse">
                <a:avLst/>
              </a:prstGeom>
              <a:gradFill flip="none" rotWithShape="1">
                <a:gsLst>
                  <a:gs pos="56000">
                    <a:srgbClr val="FFFFFF">
                      <a:lumMod val="65000"/>
                    </a:srgbClr>
                  </a:gs>
                  <a:gs pos="0">
                    <a:srgbClr val="FFFFFF">
                      <a:lumMod val="50000"/>
                      <a:alpha val="42000"/>
                    </a:srgbClr>
                  </a:gs>
                  <a:gs pos="100000">
                    <a:srgbClr val="FFFFFF">
                      <a:lumMod val="95000"/>
                    </a:srgbClr>
                  </a:gs>
                </a:gsLst>
                <a:lin ang="2700000" scaled="1"/>
                <a:tileRect/>
              </a:gradFill>
              <a:ln w="9525" cap="flat" cmpd="sng" algn="ctr">
                <a:noFill/>
                <a:prstDash val="solid"/>
                <a:headEnd/>
                <a:tailEnd/>
              </a:ln>
              <a:effectLst/>
              <a:sp3d prstMaterial="metal">
                <a:bevelT w="139700" prst="cross"/>
              </a:sp3d>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srgbClr val="FFFFFF"/>
                  </a:buClr>
                  <a:buFont typeface="Arial" pitchFamily="34" charset="0"/>
                  <a:buChar char="–"/>
                  <a:defRPr/>
                </a:pPr>
                <a:endParaRPr lang="en-GB" sz="1200" b="1" kern="0" err="1">
                  <a:solidFill>
                    <a:srgbClr val="FFFFFF"/>
                  </a:solidFill>
                  <a:latin typeface="Arial"/>
                  <a:ea typeface="+mn-ea"/>
                  <a:cs typeface="+mn-cs"/>
                </a:endParaRPr>
              </a:p>
            </p:txBody>
          </p:sp>
        </p:grpSp>
      </p:grpSp>
      <p:grpSp>
        <p:nvGrpSpPr>
          <p:cNvPr id="148" name="Group 147">
            <a:extLst>
              <a:ext uri="{FF2B5EF4-FFF2-40B4-BE49-F238E27FC236}">
                <a16:creationId xmlns:a16="http://schemas.microsoft.com/office/drawing/2014/main" id="{308FE0A4-FDFF-7419-7697-E9E181644DB4}"/>
              </a:ext>
            </a:extLst>
          </p:cNvPr>
          <p:cNvGrpSpPr/>
          <p:nvPr/>
        </p:nvGrpSpPr>
        <p:grpSpPr>
          <a:xfrm>
            <a:off x="1151582" y="3735182"/>
            <a:ext cx="3973908" cy="2741043"/>
            <a:chOff x="354814" y="3109051"/>
            <a:chExt cx="3973908" cy="2741043"/>
          </a:xfrm>
        </p:grpSpPr>
        <p:sp>
          <p:nvSpPr>
            <p:cNvPr id="53" name="Freeform: Shape 10">
              <a:extLst>
                <a:ext uri="{FF2B5EF4-FFF2-40B4-BE49-F238E27FC236}">
                  <a16:creationId xmlns:a16="http://schemas.microsoft.com/office/drawing/2014/main" id="{75D4A11C-F56B-C034-BE00-3D68EE9D9EEF}"/>
                </a:ext>
              </a:extLst>
            </p:cNvPr>
            <p:cNvSpPr/>
            <p:nvPr/>
          </p:nvSpPr>
          <p:spPr bwMode="auto">
            <a:xfrm rot="10800000">
              <a:off x="354814" y="3109051"/>
              <a:ext cx="3973908" cy="2741043"/>
            </a:xfrm>
            <a:custGeom>
              <a:avLst/>
              <a:gdLst>
                <a:gd name="connsiteX0" fmla="*/ 3128400 w 3128400"/>
                <a:gd name="connsiteY0" fmla="*/ 2782672 h 2782672"/>
                <a:gd name="connsiteX1" fmla="*/ 1954625 w 3128400"/>
                <a:gd name="connsiteY1" fmla="*/ 2782672 h 2782672"/>
                <a:gd name="connsiteX2" fmla="*/ 1955765 w 3128400"/>
                <a:gd name="connsiteY2" fmla="*/ 2771361 h 2782672"/>
                <a:gd name="connsiteX3" fmla="*/ 1564201 w 3128400"/>
                <a:gd name="connsiteY3" fmla="*/ 2379797 h 2782672"/>
                <a:gd name="connsiteX4" fmla="*/ 1172637 w 3128400"/>
                <a:gd name="connsiteY4" fmla="*/ 2771361 h 2782672"/>
                <a:gd name="connsiteX5" fmla="*/ 1173777 w 3128400"/>
                <a:gd name="connsiteY5" fmla="*/ 2782672 h 2782672"/>
                <a:gd name="connsiteX6" fmla="*/ 0 w 3128400"/>
                <a:gd name="connsiteY6" fmla="*/ 2782672 h 2782672"/>
                <a:gd name="connsiteX7" fmla="*/ 0 w 3128400"/>
                <a:gd name="connsiteY7" fmla="*/ 206947 h 2782672"/>
                <a:gd name="connsiteX8" fmla="*/ 206947 w 3128400"/>
                <a:gd name="connsiteY8" fmla="*/ 0 h 2782672"/>
                <a:gd name="connsiteX9" fmla="*/ 2921453 w 3128400"/>
                <a:gd name="connsiteY9" fmla="*/ 0 h 2782672"/>
                <a:gd name="connsiteX10" fmla="*/ 3128400 w 3128400"/>
                <a:gd name="connsiteY10" fmla="*/ 206947 h 278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8400" h="2782672">
                  <a:moveTo>
                    <a:pt x="3128400" y="2782672"/>
                  </a:moveTo>
                  <a:lnTo>
                    <a:pt x="1954625" y="2782672"/>
                  </a:lnTo>
                  <a:lnTo>
                    <a:pt x="1955765" y="2771361"/>
                  </a:lnTo>
                  <a:cubicBezTo>
                    <a:pt x="1955765" y="2555106"/>
                    <a:pt x="1780456" y="2379797"/>
                    <a:pt x="1564201" y="2379797"/>
                  </a:cubicBezTo>
                  <a:cubicBezTo>
                    <a:pt x="1347946" y="2379797"/>
                    <a:pt x="1172637" y="2555106"/>
                    <a:pt x="1172637" y="2771361"/>
                  </a:cubicBezTo>
                  <a:lnTo>
                    <a:pt x="1173777" y="2782672"/>
                  </a:lnTo>
                  <a:lnTo>
                    <a:pt x="0" y="2782672"/>
                  </a:lnTo>
                  <a:lnTo>
                    <a:pt x="0" y="206947"/>
                  </a:lnTo>
                  <a:cubicBezTo>
                    <a:pt x="0" y="92653"/>
                    <a:pt x="92653" y="0"/>
                    <a:pt x="206947" y="0"/>
                  </a:cubicBezTo>
                  <a:lnTo>
                    <a:pt x="2921453" y="0"/>
                  </a:lnTo>
                  <a:cubicBezTo>
                    <a:pt x="3035747" y="0"/>
                    <a:pt x="3128400" y="92653"/>
                    <a:pt x="3128400" y="206947"/>
                  </a:cubicBezTo>
                  <a:close/>
                </a:path>
              </a:pathLst>
            </a:custGeom>
            <a:solidFill>
              <a:srgbClr val="F2F2F2"/>
            </a:solidFill>
            <a:ln w="9525" cap="flat" cmpd="sng" algn="ctr">
              <a:noFill/>
              <a:prstDash val="solid"/>
            </a:ln>
            <a:effectLst>
              <a:outerShdw blurRad="177800" dist="63500" dir="16200000" sx="101000" sy="101000" rotWithShape="0">
                <a:prstClr val="black">
                  <a:alpha val="40000"/>
                </a:prstClr>
              </a:outerShdw>
            </a:effectLst>
          </p:spPr>
          <p:txBody>
            <a:bodyPr wrap="square" rtlCol="0" anchor="ctr">
              <a:noAutofit/>
            </a:bodyPr>
            <a:lstStyle/>
            <a:p>
              <a:pPr algn="ctr"/>
              <a:endParaRPr lang="en-GB" sz="1200" kern="0" err="1">
                <a:solidFill>
                  <a:srgbClr val="B5C2E5"/>
                </a:solidFill>
                <a:latin typeface="Arial"/>
              </a:endParaRPr>
            </a:p>
          </p:txBody>
        </p:sp>
        <p:grpSp>
          <p:nvGrpSpPr>
            <p:cNvPr id="15" name="Group 14">
              <a:extLst>
                <a:ext uri="{FF2B5EF4-FFF2-40B4-BE49-F238E27FC236}">
                  <a16:creationId xmlns:a16="http://schemas.microsoft.com/office/drawing/2014/main" id="{4753940D-10D4-405D-A390-A00A507352B6}"/>
                </a:ext>
              </a:extLst>
            </p:cNvPr>
            <p:cNvGrpSpPr/>
            <p:nvPr/>
          </p:nvGrpSpPr>
          <p:grpSpPr>
            <a:xfrm>
              <a:off x="441915" y="3515670"/>
              <a:ext cx="3681704" cy="605948"/>
              <a:chOff x="228938" y="3048095"/>
              <a:chExt cx="3681704" cy="605948"/>
            </a:xfrm>
          </p:grpSpPr>
          <p:sp>
            <p:nvSpPr>
              <p:cNvPr id="153" name="Oval 152">
                <a:extLst>
                  <a:ext uri="{FF2B5EF4-FFF2-40B4-BE49-F238E27FC236}">
                    <a16:creationId xmlns:a16="http://schemas.microsoft.com/office/drawing/2014/main" id="{3C3FA15A-931F-4F74-83E0-A165598BAFBF}"/>
                  </a:ext>
                </a:extLst>
              </p:cNvPr>
              <p:cNvSpPr/>
              <p:nvPr/>
            </p:nvSpPr>
            <p:spPr>
              <a:xfrm>
                <a:off x="3304694" y="3048095"/>
                <a:ext cx="605948" cy="605948"/>
              </a:xfrm>
              <a:prstGeom prst="ellipse">
                <a:avLst/>
              </a:prstGeom>
              <a:solidFill>
                <a:srgbClr val="5DD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51">
                  <a:latin typeface="Lato Light" panose="020F0502020204030203" pitchFamily="34" charset="0"/>
                </a:endParaRPr>
              </a:p>
            </p:txBody>
          </p:sp>
          <p:sp>
            <p:nvSpPr>
              <p:cNvPr id="250" name="Rectangle 249">
                <a:extLst>
                  <a:ext uri="{FF2B5EF4-FFF2-40B4-BE49-F238E27FC236}">
                    <a16:creationId xmlns:a16="http://schemas.microsoft.com/office/drawing/2014/main" id="{9ABBDA78-0D7D-4DCB-8767-B1E4CB426515}"/>
                  </a:ext>
                </a:extLst>
              </p:cNvPr>
              <p:cNvSpPr/>
              <p:nvPr/>
            </p:nvSpPr>
            <p:spPr>
              <a:xfrm>
                <a:off x="228938" y="3061989"/>
                <a:ext cx="2997347" cy="584775"/>
              </a:xfrm>
              <a:prstGeom prst="rect">
                <a:avLst/>
              </a:prstGeom>
            </p:spPr>
            <p:txBody>
              <a:bodyPr wrap="square">
                <a:spAutoFit/>
              </a:bodyPr>
              <a:lstStyle/>
              <a:p>
                <a:pPr algn="ctr" eaLnBrk="1" fontAlgn="auto" hangingPunct="1">
                  <a:spcBef>
                    <a:spcPts val="0"/>
                  </a:spcBef>
                  <a:spcAft>
                    <a:spcPts val="600"/>
                  </a:spcAft>
                  <a:buClr>
                    <a:srgbClr val="092149"/>
                  </a:buClr>
                  <a:defRPr/>
                </a:pPr>
                <a:r>
                  <a:rPr lang="en-GB" sz="1600">
                    <a:solidFill>
                      <a:srgbClr val="000000"/>
                    </a:solidFill>
                    <a:latin typeface="Aptos" panose="020B0004020202020204" pitchFamily="34" charset="0"/>
                    <a:ea typeface="+mn-ea"/>
                    <a:cs typeface="+mn-cs"/>
                  </a:rPr>
                  <a:t>A social worker carries out the assessment</a:t>
                </a:r>
              </a:p>
            </p:txBody>
          </p:sp>
          <p:pic>
            <p:nvPicPr>
              <p:cNvPr id="6" name="Graphic 5" descr="Magnifying glass outline">
                <a:extLst>
                  <a:ext uri="{FF2B5EF4-FFF2-40B4-BE49-F238E27FC236}">
                    <a16:creationId xmlns:a16="http://schemas.microsoft.com/office/drawing/2014/main" id="{4AC80443-75D3-4810-8F5D-F5E71DA7BC3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396257" y="3141783"/>
                <a:ext cx="404999" cy="404999"/>
              </a:xfrm>
              <a:prstGeom prst="rect">
                <a:avLst/>
              </a:prstGeom>
            </p:spPr>
          </p:pic>
        </p:grpSp>
        <p:grpSp>
          <p:nvGrpSpPr>
            <p:cNvPr id="16" name="Group 15">
              <a:extLst>
                <a:ext uri="{FF2B5EF4-FFF2-40B4-BE49-F238E27FC236}">
                  <a16:creationId xmlns:a16="http://schemas.microsoft.com/office/drawing/2014/main" id="{E609DF7E-9BE8-41E6-89C2-95704A4CA9CF}"/>
                </a:ext>
              </a:extLst>
            </p:cNvPr>
            <p:cNvGrpSpPr/>
            <p:nvPr/>
          </p:nvGrpSpPr>
          <p:grpSpPr>
            <a:xfrm>
              <a:off x="366800" y="4252338"/>
              <a:ext cx="3756819" cy="605948"/>
              <a:chOff x="153823" y="3984929"/>
              <a:chExt cx="3756819" cy="605948"/>
            </a:xfrm>
          </p:grpSpPr>
          <p:sp>
            <p:nvSpPr>
              <p:cNvPr id="154" name="Oval 153">
                <a:extLst>
                  <a:ext uri="{FF2B5EF4-FFF2-40B4-BE49-F238E27FC236}">
                    <a16:creationId xmlns:a16="http://schemas.microsoft.com/office/drawing/2014/main" id="{27D1CD39-63F4-43BB-B5A2-DA8057391765}"/>
                  </a:ext>
                </a:extLst>
              </p:cNvPr>
              <p:cNvSpPr/>
              <p:nvPr/>
            </p:nvSpPr>
            <p:spPr>
              <a:xfrm>
                <a:off x="3304694" y="3984929"/>
                <a:ext cx="605948" cy="605948"/>
              </a:xfrm>
              <a:prstGeom prst="ellipse">
                <a:avLst/>
              </a:prstGeom>
              <a:solidFill>
                <a:srgbClr val="5DD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51">
                  <a:latin typeface="Lato Light" panose="020F0502020204030203" pitchFamily="34" charset="0"/>
                </a:endParaRPr>
              </a:p>
            </p:txBody>
          </p:sp>
          <p:sp>
            <p:nvSpPr>
              <p:cNvPr id="251" name="Rectangle 250">
                <a:extLst>
                  <a:ext uri="{FF2B5EF4-FFF2-40B4-BE49-F238E27FC236}">
                    <a16:creationId xmlns:a16="http://schemas.microsoft.com/office/drawing/2014/main" id="{F56F9020-8160-4502-9FFD-740434DB32CE}"/>
                  </a:ext>
                </a:extLst>
              </p:cNvPr>
              <p:cNvSpPr/>
              <p:nvPr/>
            </p:nvSpPr>
            <p:spPr>
              <a:xfrm>
                <a:off x="153823" y="3990337"/>
                <a:ext cx="3150871" cy="584775"/>
              </a:xfrm>
              <a:prstGeom prst="rect">
                <a:avLst/>
              </a:prstGeom>
            </p:spPr>
            <p:txBody>
              <a:bodyPr wrap="square">
                <a:spAutoFit/>
              </a:bodyPr>
              <a:lstStyle/>
              <a:p>
                <a:pPr algn="ctr" eaLnBrk="1" fontAlgn="auto" hangingPunct="1">
                  <a:spcBef>
                    <a:spcPts val="0"/>
                  </a:spcBef>
                  <a:spcAft>
                    <a:spcPts val="600"/>
                  </a:spcAft>
                  <a:buClr>
                    <a:srgbClr val="092149"/>
                  </a:buClr>
                  <a:defRPr/>
                </a:pPr>
                <a:r>
                  <a:rPr lang="en-GB" sz="1600">
                    <a:solidFill>
                      <a:srgbClr val="000000"/>
                    </a:solidFill>
                    <a:latin typeface="Aptos" panose="020B0004020202020204" pitchFamily="34" charset="0"/>
                    <a:ea typeface="+mn-ea"/>
                    <a:cs typeface="+mn-cs"/>
                  </a:rPr>
                  <a:t>Needs are checked against nationally agreed criteria</a:t>
                </a:r>
              </a:p>
            </p:txBody>
          </p:sp>
          <p:sp>
            <p:nvSpPr>
              <p:cNvPr id="256" name="Freeform 109">
                <a:extLst>
                  <a:ext uri="{FF2B5EF4-FFF2-40B4-BE49-F238E27FC236}">
                    <a16:creationId xmlns:a16="http://schemas.microsoft.com/office/drawing/2014/main" id="{335E36D1-0DF7-42BF-BF6A-B93082471DB6}"/>
                  </a:ext>
                </a:extLst>
              </p:cNvPr>
              <p:cNvSpPr/>
              <p:nvPr/>
            </p:nvSpPr>
            <p:spPr bwMode="auto">
              <a:xfrm>
                <a:off x="3444693" y="4058165"/>
                <a:ext cx="272749" cy="441985"/>
              </a:xfrm>
              <a:custGeom>
                <a:avLst/>
                <a:gdLst>
                  <a:gd name="connsiteX0" fmla="*/ 53042 w 479171"/>
                  <a:gd name="connsiteY0" fmla="*/ 360100 h 776489"/>
                  <a:gd name="connsiteX1" fmla="*/ 52487 w 479171"/>
                  <a:gd name="connsiteY1" fmla="*/ 363903 h 776489"/>
                  <a:gd name="connsiteX2" fmla="*/ 53075 w 479171"/>
                  <a:gd name="connsiteY2" fmla="*/ 360148 h 776489"/>
                  <a:gd name="connsiteX3" fmla="*/ 104309 w 479171"/>
                  <a:gd name="connsiteY3" fmla="*/ 337249 h 776489"/>
                  <a:gd name="connsiteX4" fmla="*/ 137721 w 479171"/>
                  <a:gd name="connsiteY4" fmla="*/ 416296 h 776489"/>
                  <a:gd name="connsiteX5" fmla="*/ 112565 w 479171"/>
                  <a:gd name="connsiteY5" fmla="*/ 434169 h 776489"/>
                  <a:gd name="connsiteX6" fmla="*/ 114495 w 479171"/>
                  <a:gd name="connsiteY6" fmla="*/ 436669 h 776489"/>
                  <a:gd name="connsiteX7" fmla="*/ 109794 w 479171"/>
                  <a:gd name="connsiteY7" fmla="*/ 436138 h 776489"/>
                  <a:gd name="connsiteX8" fmla="*/ 106754 w 479171"/>
                  <a:gd name="connsiteY8" fmla="*/ 438298 h 776489"/>
                  <a:gd name="connsiteX9" fmla="*/ 104890 w 479171"/>
                  <a:gd name="connsiteY9" fmla="*/ 435584 h 776489"/>
                  <a:gd name="connsiteX10" fmla="*/ 42375 w 479171"/>
                  <a:gd name="connsiteY10" fmla="*/ 428520 h 776489"/>
                  <a:gd name="connsiteX11" fmla="*/ 42570 w 479171"/>
                  <a:gd name="connsiteY11" fmla="*/ 427272 h 776489"/>
                  <a:gd name="connsiteX12" fmla="*/ 0 w 479171"/>
                  <a:gd name="connsiteY12" fmla="*/ 397553 h 776489"/>
                  <a:gd name="connsiteX13" fmla="*/ 51564 w 479171"/>
                  <a:gd name="connsiteY13" fmla="*/ 357948 h 776489"/>
                  <a:gd name="connsiteX14" fmla="*/ 51340 w 479171"/>
                  <a:gd name="connsiteY14" fmla="*/ 357622 h 776489"/>
                  <a:gd name="connsiteX15" fmla="*/ 52639 w 479171"/>
                  <a:gd name="connsiteY15" fmla="*/ 357123 h 776489"/>
                  <a:gd name="connsiteX16" fmla="*/ 53581 w 479171"/>
                  <a:gd name="connsiteY16" fmla="*/ 356399 h 776489"/>
                  <a:gd name="connsiteX17" fmla="*/ 53525 w 479171"/>
                  <a:gd name="connsiteY17" fmla="*/ 356782 h 776489"/>
                  <a:gd name="connsiteX18" fmla="*/ 284451 w 479171"/>
                  <a:gd name="connsiteY18" fmla="*/ 278276 h 776489"/>
                  <a:gd name="connsiteX19" fmla="*/ 284786 w 479171"/>
                  <a:gd name="connsiteY19" fmla="*/ 278704 h 776489"/>
                  <a:gd name="connsiteX20" fmla="*/ 284994 w 479171"/>
                  <a:gd name="connsiteY20" fmla="*/ 278691 h 776489"/>
                  <a:gd name="connsiteX21" fmla="*/ 145870 w 479171"/>
                  <a:gd name="connsiteY21" fmla="*/ 34914 h 776489"/>
                  <a:gd name="connsiteX22" fmla="*/ 141795 w 479171"/>
                  <a:gd name="connsiteY22" fmla="*/ 78919 h 776489"/>
                  <a:gd name="connsiteX23" fmla="*/ 109199 w 479171"/>
                  <a:gd name="connsiteY23" fmla="*/ 97662 h 776489"/>
                  <a:gd name="connsiteX24" fmla="*/ 99420 w 479171"/>
                  <a:gd name="connsiteY24" fmla="*/ 59362 h 776489"/>
                  <a:gd name="connsiteX25" fmla="*/ 316416 w 479171"/>
                  <a:gd name="connsiteY25" fmla="*/ 0 h 776489"/>
                  <a:gd name="connsiteX26" fmla="*/ 332714 w 479171"/>
                  <a:gd name="connsiteY26" fmla="*/ 3259 h 776489"/>
                  <a:gd name="connsiteX27" fmla="*/ 314464 w 479171"/>
                  <a:gd name="connsiteY27" fmla="*/ 55416 h 776489"/>
                  <a:gd name="connsiteX28" fmla="*/ 315322 w 479171"/>
                  <a:gd name="connsiteY28" fmla="*/ 56102 h 776489"/>
                  <a:gd name="connsiteX29" fmla="*/ 313620 w 479171"/>
                  <a:gd name="connsiteY29" fmla="*/ 57828 h 776489"/>
                  <a:gd name="connsiteX30" fmla="*/ 313360 w 479171"/>
                  <a:gd name="connsiteY30" fmla="*/ 58572 h 776489"/>
                  <a:gd name="connsiteX31" fmla="*/ 313099 w 479171"/>
                  <a:gd name="connsiteY31" fmla="*/ 58357 h 776489"/>
                  <a:gd name="connsiteX32" fmla="*/ 245242 w 479171"/>
                  <a:gd name="connsiteY32" fmla="*/ 127169 h 776489"/>
                  <a:gd name="connsiteX33" fmla="*/ 245355 w 479171"/>
                  <a:gd name="connsiteY33" fmla="*/ 127471 h 776489"/>
                  <a:gd name="connsiteX34" fmla="*/ 249793 w 479171"/>
                  <a:gd name="connsiteY34" fmla="*/ 128222 h 776489"/>
                  <a:gd name="connsiteX35" fmla="*/ 248337 w 479171"/>
                  <a:gd name="connsiteY35" fmla="*/ 128862 h 776489"/>
                  <a:gd name="connsiteX36" fmla="*/ 365897 w 479171"/>
                  <a:gd name="connsiteY36" fmla="*/ 148187 h 776489"/>
                  <a:gd name="connsiteX37" fmla="*/ 286443 w 479171"/>
                  <a:gd name="connsiteY37" fmla="*/ 279797 h 776489"/>
                  <a:gd name="connsiteX38" fmla="*/ 285462 w 479171"/>
                  <a:gd name="connsiteY38" fmla="*/ 279048 h 776489"/>
                  <a:gd name="connsiteX39" fmla="*/ 285141 w 479171"/>
                  <a:gd name="connsiteY39" fmla="*/ 279158 h 776489"/>
                  <a:gd name="connsiteX40" fmla="*/ 287158 w 479171"/>
                  <a:gd name="connsiteY40" fmla="*/ 281738 h 776489"/>
                  <a:gd name="connsiteX41" fmla="*/ 347694 w 479171"/>
                  <a:gd name="connsiteY41" fmla="*/ 347045 h 776489"/>
                  <a:gd name="connsiteX42" fmla="*/ 352045 w 479171"/>
                  <a:gd name="connsiteY42" fmla="*/ 345398 h 776489"/>
                  <a:gd name="connsiteX43" fmla="*/ 417303 w 479171"/>
                  <a:gd name="connsiteY43" fmla="*/ 562418 h 776489"/>
                  <a:gd name="connsiteX44" fmla="*/ 421312 w 479171"/>
                  <a:gd name="connsiteY44" fmla="*/ 561759 h 776489"/>
                  <a:gd name="connsiteX45" fmla="*/ 479171 w 479171"/>
                  <a:gd name="connsiteY45" fmla="*/ 592711 h 776489"/>
                  <a:gd name="connsiteX46" fmla="*/ 476726 w 479171"/>
                  <a:gd name="connsiteY46" fmla="*/ 656550 h 776489"/>
                  <a:gd name="connsiteX47" fmla="*/ 418052 w 479171"/>
                  <a:gd name="connsiteY47" fmla="*/ 719421 h 776489"/>
                  <a:gd name="connsiteX48" fmla="*/ 444945 w 479171"/>
                  <a:gd name="connsiteY48" fmla="*/ 742635 h 776489"/>
                  <a:gd name="connsiteX49" fmla="*/ 380566 w 479171"/>
                  <a:gd name="connsiteY49" fmla="*/ 776489 h 776489"/>
                  <a:gd name="connsiteX50" fmla="*/ 332069 w 479171"/>
                  <a:gd name="connsiteY50" fmla="*/ 754395 h 776489"/>
                  <a:gd name="connsiteX51" fmla="*/ 203730 w 479171"/>
                  <a:gd name="connsiteY51" fmla="*/ 749597 h 776489"/>
                  <a:gd name="connsiteX52" fmla="*/ 203915 w 479171"/>
                  <a:gd name="connsiteY52" fmla="*/ 748961 h 776489"/>
                  <a:gd name="connsiteX53" fmla="*/ 88295 w 479171"/>
                  <a:gd name="connsiteY53" fmla="*/ 776489 h 776489"/>
                  <a:gd name="connsiteX54" fmla="*/ 157590 w 479171"/>
                  <a:gd name="connsiteY54" fmla="*/ 707789 h 776489"/>
                  <a:gd name="connsiteX55" fmla="*/ 155067 w 479171"/>
                  <a:gd name="connsiteY55" fmla="*/ 705591 h 776489"/>
                  <a:gd name="connsiteX56" fmla="*/ 213634 w 479171"/>
                  <a:gd name="connsiteY56" fmla="*/ 698785 h 776489"/>
                  <a:gd name="connsiteX57" fmla="*/ 121422 w 479171"/>
                  <a:gd name="connsiteY57" fmla="*/ 629467 h 776489"/>
                  <a:gd name="connsiteX58" fmla="*/ 180096 w 479171"/>
                  <a:gd name="connsiteY58" fmla="*/ 601417 h 776489"/>
                  <a:gd name="connsiteX59" fmla="*/ 181552 w 479171"/>
                  <a:gd name="connsiteY59" fmla="*/ 601177 h 776489"/>
                  <a:gd name="connsiteX60" fmla="*/ 180096 w 479171"/>
                  <a:gd name="connsiteY60" fmla="*/ 511641 h 776489"/>
                  <a:gd name="connsiteX61" fmla="*/ 255785 w 479171"/>
                  <a:gd name="connsiteY61" fmla="*/ 521497 h 776489"/>
                  <a:gd name="connsiteX62" fmla="*/ 238128 w 479171"/>
                  <a:gd name="connsiteY62" fmla="*/ 389872 h 776489"/>
                  <a:gd name="connsiteX63" fmla="*/ 238032 w 479171"/>
                  <a:gd name="connsiteY63" fmla="*/ 389864 h 776489"/>
                  <a:gd name="connsiteX64" fmla="*/ 237955 w 479171"/>
                  <a:gd name="connsiteY64" fmla="*/ 389893 h 776489"/>
                  <a:gd name="connsiteX65" fmla="*/ 237927 w 479171"/>
                  <a:gd name="connsiteY65" fmla="*/ 389854 h 776489"/>
                  <a:gd name="connsiteX66" fmla="*/ 159724 w 479171"/>
                  <a:gd name="connsiteY66" fmla="*/ 382883 h 776489"/>
                  <a:gd name="connsiteX67" fmla="*/ 184484 w 479171"/>
                  <a:gd name="connsiteY67" fmla="*/ 314718 h 776489"/>
                  <a:gd name="connsiteX68" fmla="*/ 182541 w 479171"/>
                  <a:gd name="connsiteY68" fmla="*/ 311987 h 776489"/>
                  <a:gd name="connsiteX69" fmla="*/ 183382 w 479171"/>
                  <a:gd name="connsiteY69" fmla="*/ 311684 h 776489"/>
                  <a:gd name="connsiteX70" fmla="*/ 120307 w 479171"/>
                  <a:gd name="connsiteY70" fmla="*/ 289908 h 776489"/>
                  <a:gd name="connsiteX71" fmla="*/ 114495 w 479171"/>
                  <a:gd name="connsiteY71" fmla="*/ 289983 h 776489"/>
                  <a:gd name="connsiteX72" fmla="*/ 146068 w 479171"/>
                  <a:gd name="connsiteY72" fmla="*/ 172594 h 776489"/>
                  <a:gd name="connsiteX73" fmla="*/ 145055 w 479171"/>
                  <a:gd name="connsiteY73" fmla="*/ 171820 h 776489"/>
                  <a:gd name="connsiteX74" fmla="*/ 148241 w 479171"/>
                  <a:gd name="connsiteY74" fmla="*/ 170469 h 776489"/>
                  <a:gd name="connsiteX75" fmla="*/ 107284 w 479171"/>
                  <a:gd name="connsiteY75" fmla="*/ 119665 h 776489"/>
                  <a:gd name="connsiteX76" fmla="*/ 164058 w 479171"/>
                  <a:gd name="connsiteY76" fmla="*/ 114712 h 776489"/>
                  <a:gd name="connsiteX77" fmla="*/ 209957 w 479171"/>
                  <a:gd name="connsiteY77" fmla="*/ 41273 h 776489"/>
                  <a:gd name="connsiteX78" fmla="*/ 207956 w 479171"/>
                  <a:gd name="connsiteY78" fmla="*/ 35933 h 776489"/>
                  <a:gd name="connsiteX79" fmla="*/ 293811 w 479171"/>
                  <a:gd name="connsiteY79" fmla="*/ 39754 h 77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79171" h="776489">
                    <a:moveTo>
                      <a:pt x="53042" y="360100"/>
                    </a:moveTo>
                    <a:lnTo>
                      <a:pt x="52487" y="363903"/>
                    </a:lnTo>
                    <a:lnTo>
                      <a:pt x="53075" y="360148"/>
                    </a:lnTo>
                    <a:close/>
                    <a:moveTo>
                      <a:pt x="104309" y="337249"/>
                    </a:moveTo>
                    <a:lnTo>
                      <a:pt x="137721" y="416296"/>
                    </a:lnTo>
                    <a:lnTo>
                      <a:pt x="112565" y="434169"/>
                    </a:lnTo>
                    <a:lnTo>
                      <a:pt x="114495" y="436669"/>
                    </a:lnTo>
                    <a:lnTo>
                      <a:pt x="109794" y="436138"/>
                    </a:lnTo>
                    <a:lnTo>
                      <a:pt x="106754" y="438298"/>
                    </a:lnTo>
                    <a:lnTo>
                      <a:pt x="104890" y="435584"/>
                    </a:lnTo>
                    <a:lnTo>
                      <a:pt x="42375" y="428520"/>
                    </a:lnTo>
                    <a:lnTo>
                      <a:pt x="42570" y="427272"/>
                    </a:lnTo>
                    <a:lnTo>
                      <a:pt x="0" y="397553"/>
                    </a:lnTo>
                    <a:lnTo>
                      <a:pt x="51564" y="357948"/>
                    </a:lnTo>
                    <a:lnTo>
                      <a:pt x="51340" y="357622"/>
                    </a:lnTo>
                    <a:lnTo>
                      <a:pt x="52639" y="357123"/>
                    </a:lnTo>
                    <a:lnTo>
                      <a:pt x="53581" y="356399"/>
                    </a:lnTo>
                    <a:lnTo>
                      <a:pt x="53525" y="356782"/>
                    </a:lnTo>
                    <a:close/>
                    <a:moveTo>
                      <a:pt x="284451" y="278276"/>
                    </a:moveTo>
                    <a:lnTo>
                      <a:pt x="284786" y="278704"/>
                    </a:lnTo>
                    <a:lnTo>
                      <a:pt x="284994" y="278691"/>
                    </a:lnTo>
                    <a:close/>
                    <a:moveTo>
                      <a:pt x="145870" y="34914"/>
                    </a:moveTo>
                    <a:lnTo>
                      <a:pt x="141795" y="78919"/>
                    </a:lnTo>
                    <a:lnTo>
                      <a:pt x="109199" y="97662"/>
                    </a:lnTo>
                    <a:lnTo>
                      <a:pt x="99420" y="59362"/>
                    </a:lnTo>
                    <a:close/>
                    <a:moveTo>
                      <a:pt x="316416" y="0"/>
                    </a:moveTo>
                    <a:lnTo>
                      <a:pt x="332714" y="3259"/>
                    </a:lnTo>
                    <a:lnTo>
                      <a:pt x="314464" y="55416"/>
                    </a:lnTo>
                    <a:lnTo>
                      <a:pt x="315322" y="56102"/>
                    </a:lnTo>
                    <a:lnTo>
                      <a:pt x="313620" y="57828"/>
                    </a:lnTo>
                    <a:lnTo>
                      <a:pt x="313360" y="58572"/>
                    </a:lnTo>
                    <a:lnTo>
                      <a:pt x="313099" y="58357"/>
                    </a:lnTo>
                    <a:lnTo>
                      <a:pt x="245242" y="127169"/>
                    </a:lnTo>
                    <a:lnTo>
                      <a:pt x="245355" y="127471"/>
                    </a:lnTo>
                    <a:lnTo>
                      <a:pt x="249793" y="128222"/>
                    </a:lnTo>
                    <a:lnTo>
                      <a:pt x="248337" y="128862"/>
                    </a:lnTo>
                    <a:lnTo>
                      <a:pt x="365897" y="148187"/>
                    </a:lnTo>
                    <a:lnTo>
                      <a:pt x="286443" y="279797"/>
                    </a:lnTo>
                    <a:lnTo>
                      <a:pt x="285462" y="279048"/>
                    </a:lnTo>
                    <a:lnTo>
                      <a:pt x="285141" y="279158"/>
                    </a:lnTo>
                    <a:lnTo>
                      <a:pt x="287158" y="281738"/>
                    </a:lnTo>
                    <a:lnTo>
                      <a:pt x="347694" y="347045"/>
                    </a:lnTo>
                    <a:lnTo>
                      <a:pt x="352045" y="345398"/>
                    </a:lnTo>
                    <a:lnTo>
                      <a:pt x="417303" y="562418"/>
                    </a:lnTo>
                    <a:lnTo>
                      <a:pt x="421312" y="561759"/>
                    </a:lnTo>
                    <a:lnTo>
                      <a:pt x="479171" y="592711"/>
                    </a:lnTo>
                    <a:lnTo>
                      <a:pt x="476726" y="656550"/>
                    </a:lnTo>
                    <a:lnTo>
                      <a:pt x="418052" y="719421"/>
                    </a:lnTo>
                    <a:lnTo>
                      <a:pt x="444945" y="742635"/>
                    </a:lnTo>
                    <a:lnTo>
                      <a:pt x="380566" y="776489"/>
                    </a:lnTo>
                    <a:lnTo>
                      <a:pt x="332069" y="754395"/>
                    </a:lnTo>
                    <a:lnTo>
                      <a:pt x="203730" y="749597"/>
                    </a:lnTo>
                    <a:lnTo>
                      <a:pt x="203915" y="748961"/>
                    </a:lnTo>
                    <a:lnTo>
                      <a:pt x="88295" y="776489"/>
                    </a:lnTo>
                    <a:lnTo>
                      <a:pt x="157590" y="707789"/>
                    </a:lnTo>
                    <a:lnTo>
                      <a:pt x="155067" y="705591"/>
                    </a:lnTo>
                    <a:lnTo>
                      <a:pt x="213634" y="698785"/>
                    </a:lnTo>
                    <a:lnTo>
                      <a:pt x="121422" y="629467"/>
                    </a:lnTo>
                    <a:lnTo>
                      <a:pt x="180096" y="601417"/>
                    </a:lnTo>
                    <a:lnTo>
                      <a:pt x="181552" y="601177"/>
                    </a:lnTo>
                    <a:lnTo>
                      <a:pt x="180096" y="511641"/>
                    </a:lnTo>
                    <a:lnTo>
                      <a:pt x="255785" y="521497"/>
                    </a:lnTo>
                    <a:lnTo>
                      <a:pt x="238128" y="389872"/>
                    </a:lnTo>
                    <a:lnTo>
                      <a:pt x="238032" y="389864"/>
                    </a:lnTo>
                    <a:lnTo>
                      <a:pt x="237955" y="389893"/>
                    </a:lnTo>
                    <a:lnTo>
                      <a:pt x="237927" y="389854"/>
                    </a:lnTo>
                    <a:lnTo>
                      <a:pt x="159724" y="382883"/>
                    </a:lnTo>
                    <a:lnTo>
                      <a:pt x="184484" y="314718"/>
                    </a:lnTo>
                    <a:lnTo>
                      <a:pt x="182541" y="311987"/>
                    </a:lnTo>
                    <a:lnTo>
                      <a:pt x="183382" y="311684"/>
                    </a:lnTo>
                    <a:lnTo>
                      <a:pt x="120307" y="289908"/>
                    </a:lnTo>
                    <a:lnTo>
                      <a:pt x="114495" y="289983"/>
                    </a:lnTo>
                    <a:lnTo>
                      <a:pt x="146068" y="172594"/>
                    </a:lnTo>
                    <a:lnTo>
                      <a:pt x="145055" y="171820"/>
                    </a:lnTo>
                    <a:lnTo>
                      <a:pt x="148241" y="170469"/>
                    </a:lnTo>
                    <a:lnTo>
                      <a:pt x="107284" y="119665"/>
                    </a:lnTo>
                    <a:lnTo>
                      <a:pt x="164058" y="114712"/>
                    </a:lnTo>
                    <a:lnTo>
                      <a:pt x="209957" y="41273"/>
                    </a:lnTo>
                    <a:lnTo>
                      <a:pt x="207956" y="35933"/>
                    </a:lnTo>
                    <a:lnTo>
                      <a:pt x="293811" y="39754"/>
                    </a:lnTo>
                    <a:close/>
                  </a:path>
                </a:pathLst>
              </a:custGeom>
              <a:solidFill>
                <a:schemeClr val="bg1"/>
              </a:solidFill>
              <a:ln w="9525" cap="flat" cmpd="sng" algn="ctr">
                <a:solidFill>
                  <a:schemeClr val="bg1"/>
                </a:solidFill>
                <a:prstDash val="solid"/>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fontAlgn="auto">
                  <a:spcBef>
                    <a:spcPts val="0"/>
                  </a:spcBef>
                  <a:spcAft>
                    <a:spcPts val="0"/>
                  </a:spcAft>
                  <a:buClr>
                    <a:srgbClr val="FFFFFF"/>
                  </a:buClr>
                  <a:buFont typeface="Arial" pitchFamily="34" charset="0"/>
                  <a:buChar char="–"/>
                  <a:defRPr/>
                </a:pPr>
                <a:endParaRPr lang="en-GB" sz="1200" b="1" kern="0">
                  <a:solidFill>
                    <a:srgbClr val="FFFFFF"/>
                  </a:solidFill>
                  <a:latin typeface="Arial"/>
                  <a:ea typeface="+mn-ea"/>
                  <a:cs typeface="+mn-cs"/>
                </a:endParaRPr>
              </a:p>
            </p:txBody>
          </p:sp>
        </p:grpSp>
        <p:grpSp>
          <p:nvGrpSpPr>
            <p:cNvPr id="17" name="Group 16">
              <a:extLst>
                <a:ext uri="{FF2B5EF4-FFF2-40B4-BE49-F238E27FC236}">
                  <a16:creationId xmlns:a16="http://schemas.microsoft.com/office/drawing/2014/main" id="{0FA85A54-C615-464E-B1A3-371FF03555B1}"/>
                </a:ext>
              </a:extLst>
            </p:cNvPr>
            <p:cNvGrpSpPr/>
            <p:nvPr/>
          </p:nvGrpSpPr>
          <p:grpSpPr>
            <a:xfrm>
              <a:off x="366800" y="4994414"/>
              <a:ext cx="3786612" cy="605948"/>
              <a:chOff x="424609" y="4899523"/>
              <a:chExt cx="3486033" cy="605948"/>
            </a:xfrm>
          </p:grpSpPr>
          <p:sp>
            <p:nvSpPr>
              <p:cNvPr id="155" name="Oval 154">
                <a:extLst>
                  <a:ext uri="{FF2B5EF4-FFF2-40B4-BE49-F238E27FC236}">
                    <a16:creationId xmlns:a16="http://schemas.microsoft.com/office/drawing/2014/main" id="{1F225C9A-43D8-41D1-BA95-9090B6E275A6}"/>
                  </a:ext>
                </a:extLst>
              </p:cNvPr>
              <p:cNvSpPr/>
              <p:nvPr/>
            </p:nvSpPr>
            <p:spPr>
              <a:xfrm>
                <a:off x="3304694" y="4899523"/>
                <a:ext cx="605948" cy="605948"/>
              </a:xfrm>
              <a:prstGeom prst="ellipse">
                <a:avLst/>
              </a:prstGeom>
              <a:solidFill>
                <a:srgbClr val="5DD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51">
                  <a:latin typeface="Lato Light" panose="020F0502020204030203" pitchFamily="34" charset="0"/>
                </a:endParaRPr>
              </a:p>
            </p:txBody>
          </p:sp>
          <p:sp>
            <p:nvSpPr>
              <p:cNvPr id="252" name="TextBox 251">
                <a:extLst>
                  <a:ext uri="{FF2B5EF4-FFF2-40B4-BE49-F238E27FC236}">
                    <a16:creationId xmlns:a16="http://schemas.microsoft.com/office/drawing/2014/main" id="{DFE2C4E2-972C-47EF-B138-ABD43824FB18}"/>
                  </a:ext>
                </a:extLst>
              </p:cNvPr>
              <p:cNvSpPr txBox="1"/>
              <p:nvPr/>
            </p:nvSpPr>
            <p:spPr>
              <a:xfrm>
                <a:off x="424609" y="4899523"/>
                <a:ext cx="2955310" cy="584775"/>
              </a:xfrm>
              <a:prstGeom prst="rect">
                <a:avLst/>
              </a:prstGeom>
              <a:noFill/>
            </p:spPr>
            <p:txBody>
              <a:bodyPr wrap="square">
                <a:spAutoFit/>
              </a:bodyPr>
              <a:lstStyle/>
              <a:p>
                <a:pPr algn="ctr" eaLnBrk="1" fontAlgn="auto" hangingPunct="1">
                  <a:spcBef>
                    <a:spcPts val="0"/>
                  </a:spcBef>
                  <a:spcAft>
                    <a:spcPts val="600"/>
                  </a:spcAft>
                  <a:buClr>
                    <a:srgbClr val="092149"/>
                  </a:buClr>
                  <a:defRPr/>
                </a:pPr>
                <a:r>
                  <a:rPr lang="en-GB" sz="1600">
                    <a:solidFill>
                      <a:srgbClr val="000000"/>
                    </a:solidFill>
                    <a:latin typeface="Aptos" panose="020B0004020202020204" pitchFamily="34" charset="0"/>
                    <a:ea typeface="+mn-ea"/>
                    <a:cs typeface="+mn-cs"/>
                  </a:rPr>
                  <a:t>The council has a duty to provide &amp;/or arrange the care services</a:t>
                </a:r>
              </a:p>
            </p:txBody>
          </p:sp>
          <p:pic>
            <p:nvPicPr>
              <p:cNvPr id="8" name="Graphic 7" descr="Court outline">
                <a:extLst>
                  <a:ext uri="{FF2B5EF4-FFF2-40B4-BE49-F238E27FC236}">
                    <a16:creationId xmlns:a16="http://schemas.microsoft.com/office/drawing/2014/main" id="{8880E5D4-B42E-4FEA-A121-F0F6B1AB84F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379919" y="4969592"/>
                <a:ext cx="457200" cy="457200"/>
              </a:xfrm>
              <a:prstGeom prst="rect">
                <a:avLst/>
              </a:prstGeom>
            </p:spPr>
          </p:pic>
        </p:grpSp>
      </p:grpSp>
      <p:grpSp>
        <p:nvGrpSpPr>
          <p:cNvPr id="147" name="Group 146">
            <a:extLst>
              <a:ext uri="{FF2B5EF4-FFF2-40B4-BE49-F238E27FC236}">
                <a16:creationId xmlns:a16="http://schemas.microsoft.com/office/drawing/2014/main" id="{92BB13F5-22EF-FF5E-AD01-0E87A1B20EC0}"/>
              </a:ext>
            </a:extLst>
          </p:cNvPr>
          <p:cNvGrpSpPr/>
          <p:nvPr/>
        </p:nvGrpSpPr>
        <p:grpSpPr>
          <a:xfrm>
            <a:off x="6997567" y="3735180"/>
            <a:ext cx="3933052" cy="2741041"/>
            <a:chOff x="4752990" y="3109049"/>
            <a:chExt cx="3933052" cy="2741041"/>
          </a:xfrm>
        </p:grpSpPr>
        <p:sp>
          <p:nvSpPr>
            <p:cNvPr id="142" name="Freeform: Shape 15">
              <a:extLst>
                <a:ext uri="{FF2B5EF4-FFF2-40B4-BE49-F238E27FC236}">
                  <a16:creationId xmlns:a16="http://schemas.microsoft.com/office/drawing/2014/main" id="{EC5F40CD-6A24-A83C-BCA8-118342D83710}"/>
                </a:ext>
              </a:extLst>
            </p:cNvPr>
            <p:cNvSpPr/>
            <p:nvPr/>
          </p:nvSpPr>
          <p:spPr bwMode="auto">
            <a:xfrm rot="10800000">
              <a:off x="4752990" y="3109049"/>
              <a:ext cx="3933052" cy="2741041"/>
            </a:xfrm>
            <a:custGeom>
              <a:avLst/>
              <a:gdLst>
                <a:gd name="connsiteX0" fmla="*/ 3128400 w 3128400"/>
                <a:gd name="connsiteY0" fmla="*/ 2782672 h 2782672"/>
                <a:gd name="connsiteX1" fmla="*/ 1954625 w 3128400"/>
                <a:gd name="connsiteY1" fmla="*/ 2782672 h 2782672"/>
                <a:gd name="connsiteX2" fmla="*/ 1955765 w 3128400"/>
                <a:gd name="connsiteY2" fmla="*/ 2771361 h 2782672"/>
                <a:gd name="connsiteX3" fmla="*/ 1564201 w 3128400"/>
                <a:gd name="connsiteY3" fmla="*/ 2379797 h 2782672"/>
                <a:gd name="connsiteX4" fmla="*/ 1172637 w 3128400"/>
                <a:gd name="connsiteY4" fmla="*/ 2771361 h 2782672"/>
                <a:gd name="connsiteX5" fmla="*/ 1173777 w 3128400"/>
                <a:gd name="connsiteY5" fmla="*/ 2782672 h 2782672"/>
                <a:gd name="connsiteX6" fmla="*/ 0 w 3128400"/>
                <a:gd name="connsiteY6" fmla="*/ 2782672 h 2782672"/>
                <a:gd name="connsiteX7" fmla="*/ 0 w 3128400"/>
                <a:gd name="connsiteY7" fmla="*/ 206947 h 2782672"/>
                <a:gd name="connsiteX8" fmla="*/ 206947 w 3128400"/>
                <a:gd name="connsiteY8" fmla="*/ 0 h 2782672"/>
                <a:gd name="connsiteX9" fmla="*/ 2921453 w 3128400"/>
                <a:gd name="connsiteY9" fmla="*/ 0 h 2782672"/>
                <a:gd name="connsiteX10" fmla="*/ 3128400 w 3128400"/>
                <a:gd name="connsiteY10" fmla="*/ 206947 h 278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8400" h="2782672">
                  <a:moveTo>
                    <a:pt x="3128400" y="2782672"/>
                  </a:moveTo>
                  <a:lnTo>
                    <a:pt x="1954625" y="2782672"/>
                  </a:lnTo>
                  <a:lnTo>
                    <a:pt x="1955765" y="2771361"/>
                  </a:lnTo>
                  <a:cubicBezTo>
                    <a:pt x="1955765" y="2555106"/>
                    <a:pt x="1780456" y="2379797"/>
                    <a:pt x="1564201" y="2379797"/>
                  </a:cubicBezTo>
                  <a:cubicBezTo>
                    <a:pt x="1347946" y="2379797"/>
                    <a:pt x="1172637" y="2555106"/>
                    <a:pt x="1172637" y="2771361"/>
                  </a:cubicBezTo>
                  <a:lnTo>
                    <a:pt x="1173777" y="2782672"/>
                  </a:lnTo>
                  <a:lnTo>
                    <a:pt x="0" y="2782672"/>
                  </a:lnTo>
                  <a:lnTo>
                    <a:pt x="0" y="206947"/>
                  </a:lnTo>
                  <a:cubicBezTo>
                    <a:pt x="0" y="92653"/>
                    <a:pt x="92653" y="0"/>
                    <a:pt x="206947" y="0"/>
                  </a:cubicBezTo>
                  <a:lnTo>
                    <a:pt x="2921453" y="0"/>
                  </a:lnTo>
                  <a:cubicBezTo>
                    <a:pt x="3035747" y="0"/>
                    <a:pt x="3128400" y="92653"/>
                    <a:pt x="3128400" y="206947"/>
                  </a:cubicBezTo>
                  <a:close/>
                </a:path>
              </a:pathLst>
            </a:custGeom>
            <a:solidFill>
              <a:srgbClr val="F2F2F2"/>
            </a:solidFill>
            <a:ln w="9525" cap="flat" cmpd="sng" algn="ctr">
              <a:noFill/>
              <a:prstDash val="solid"/>
            </a:ln>
            <a:effectLst>
              <a:outerShdw blurRad="177800" dist="63500" dir="16200000" sx="101000" sy="101000" rotWithShape="0">
                <a:prstClr val="black">
                  <a:alpha val="40000"/>
                </a:prstClr>
              </a:outerShdw>
            </a:effectLst>
          </p:spPr>
          <p:txBody>
            <a:bodyPr wrap="square" rtlCol="0" anchor="ctr">
              <a:noAutofit/>
            </a:bodyPr>
            <a:lstStyle/>
            <a:p>
              <a:pPr algn="ctr"/>
              <a:endParaRPr lang="en-GB" sz="1200" kern="0" err="1">
                <a:solidFill>
                  <a:srgbClr val="B5C2E5"/>
                </a:solidFill>
                <a:latin typeface="Arial"/>
              </a:endParaRPr>
            </a:p>
          </p:txBody>
        </p:sp>
        <p:grpSp>
          <p:nvGrpSpPr>
            <p:cNvPr id="20" name="Group 19">
              <a:extLst>
                <a:ext uri="{FF2B5EF4-FFF2-40B4-BE49-F238E27FC236}">
                  <a16:creationId xmlns:a16="http://schemas.microsoft.com/office/drawing/2014/main" id="{C1C26DE5-164E-452A-89A6-10DACE72251C}"/>
                </a:ext>
              </a:extLst>
            </p:cNvPr>
            <p:cNvGrpSpPr/>
            <p:nvPr/>
          </p:nvGrpSpPr>
          <p:grpSpPr>
            <a:xfrm>
              <a:off x="5024413" y="4984915"/>
              <a:ext cx="3622354" cy="605948"/>
              <a:chOff x="5471118" y="4906122"/>
              <a:chExt cx="3622354" cy="605948"/>
            </a:xfrm>
          </p:grpSpPr>
          <p:sp>
            <p:nvSpPr>
              <p:cNvPr id="161" name="Oval 160">
                <a:extLst>
                  <a:ext uri="{FF2B5EF4-FFF2-40B4-BE49-F238E27FC236}">
                    <a16:creationId xmlns:a16="http://schemas.microsoft.com/office/drawing/2014/main" id="{6833915E-6F67-4C65-A1F2-26AE284C5C4B}"/>
                  </a:ext>
                </a:extLst>
              </p:cNvPr>
              <p:cNvSpPr/>
              <p:nvPr/>
            </p:nvSpPr>
            <p:spPr>
              <a:xfrm>
                <a:off x="5471118" y="4906122"/>
                <a:ext cx="605948" cy="605948"/>
              </a:xfrm>
              <a:prstGeom prst="ellipse">
                <a:avLst/>
              </a:prstGeom>
              <a:solidFill>
                <a:srgbClr val="91B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Lato Light" panose="020F0502020204030203" pitchFamily="34" charset="0"/>
                </a:endParaRPr>
              </a:p>
            </p:txBody>
          </p:sp>
          <p:sp>
            <p:nvSpPr>
              <p:cNvPr id="255" name="Rectangle 254">
                <a:extLst>
                  <a:ext uri="{FF2B5EF4-FFF2-40B4-BE49-F238E27FC236}">
                    <a16:creationId xmlns:a16="http://schemas.microsoft.com/office/drawing/2014/main" id="{24D961BD-F0E7-4158-9D12-7529358BA264}"/>
                  </a:ext>
                </a:extLst>
              </p:cNvPr>
              <p:cNvSpPr/>
              <p:nvPr/>
            </p:nvSpPr>
            <p:spPr>
              <a:xfrm>
                <a:off x="6091179" y="4906122"/>
                <a:ext cx="3002293" cy="584775"/>
              </a:xfrm>
              <a:prstGeom prst="rect">
                <a:avLst/>
              </a:prstGeom>
            </p:spPr>
            <p:txBody>
              <a:bodyPr wrap="square">
                <a:spAutoFit/>
              </a:bodyPr>
              <a:lstStyle/>
              <a:p>
                <a:pPr algn="ctr" eaLnBrk="1" fontAlgn="auto" hangingPunct="1">
                  <a:spcBef>
                    <a:spcPts val="0"/>
                  </a:spcBef>
                  <a:spcAft>
                    <a:spcPts val="1200"/>
                  </a:spcAft>
                  <a:buClr>
                    <a:srgbClr val="092149"/>
                  </a:buClr>
                  <a:defRPr/>
                </a:pPr>
                <a:r>
                  <a:rPr lang="en-GB" sz="1600">
                    <a:solidFill>
                      <a:srgbClr val="000000"/>
                    </a:solidFill>
                    <a:latin typeface="Aptos" panose="020B0004020202020204" pitchFamily="34" charset="0"/>
                    <a:ea typeface="+mn-ea"/>
                    <a:cs typeface="+mn-cs"/>
                  </a:rPr>
                  <a:t>This will show you how much you will need to contribute</a:t>
                </a:r>
              </a:p>
            </p:txBody>
          </p:sp>
          <p:sp>
            <p:nvSpPr>
              <p:cNvPr id="257" name="Freeform 740">
                <a:extLst>
                  <a:ext uri="{FF2B5EF4-FFF2-40B4-BE49-F238E27FC236}">
                    <a16:creationId xmlns:a16="http://schemas.microsoft.com/office/drawing/2014/main" id="{CF5A2653-7610-415B-B368-6C40A25FBCF0}"/>
                  </a:ext>
                </a:extLst>
              </p:cNvPr>
              <p:cNvSpPr>
                <a:spLocks noChangeArrowheads="1"/>
              </p:cNvSpPr>
              <p:nvPr/>
            </p:nvSpPr>
            <p:spPr bwMode="auto">
              <a:xfrm>
                <a:off x="5604978" y="4989195"/>
                <a:ext cx="391951" cy="381527"/>
              </a:xfrm>
              <a:custGeom>
                <a:avLst/>
                <a:gdLst/>
                <a:ahLst/>
                <a:cxnLst/>
                <a:rect l="0" t="0" r="r" b="b"/>
                <a:pathLst>
                  <a:path w="298090" h="290302">
                    <a:moveTo>
                      <a:pt x="23019" y="206348"/>
                    </a:moveTo>
                    <a:cubicBezTo>
                      <a:pt x="25982" y="206348"/>
                      <a:pt x="28205" y="208647"/>
                      <a:pt x="28205" y="211713"/>
                    </a:cubicBezTo>
                    <a:cubicBezTo>
                      <a:pt x="28205" y="214779"/>
                      <a:pt x="25982" y="217078"/>
                      <a:pt x="23019" y="217078"/>
                    </a:cubicBezTo>
                    <a:cubicBezTo>
                      <a:pt x="20055" y="217078"/>
                      <a:pt x="17462" y="214779"/>
                      <a:pt x="17462" y="211713"/>
                    </a:cubicBezTo>
                    <a:cubicBezTo>
                      <a:pt x="17462" y="208647"/>
                      <a:pt x="20055" y="206348"/>
                      <a:pt x="23019" y="206348"/>
                    </a:cubicBezTo>
                    <a:close/>
                    <a:moveTo>
                      <a:pt x="47162" y="195228"/>
                    </a:moveTo>
                    <a:lnTo>
                      <a:pt x="47162" y="268694"/>
                    </a:lnTo>
                    <a:cubicBezTo>
                      <a:pt x="67683" y="275177"/>
                      <a:pt x="189367" y="307588"/>
                      <a:pt x="281890" y="234482"/>
                    </a:cubicBezTo>
                    <a:cubicBezTo>
                      <a:pt x="283690" y="233042"/>
                      <a:pt x="289090" y="228720"/>
                      <a:pt x="289090" y="224759"/>
                    </a:cubicBezTo>
                    <a:cubicBezTo>
                      <a:pt x="289090" y="223678"/>
                      <a:pt x="289090" y="222238"/>
                      <a:pt x="286570" y="220437"/>
                    </a:cubicBezTo>
                    <a:cubicBezTo>
                      <a:pt x="284770" y="218997"/>
                      <a:pt x="275769" y="222598"/>
                      <a:pt x="266769" y="226559"/>
                    </a:cubicBezTo>
                    <a:cubicBezTo>
                      <a:pt x="252009" y="232682"/>
                      <a:pt x="229328" y="242405"/>
                      <a:pt x="195847" y="249247"/>
                    </a:cubicBezTo>
                    <a:cubicBezTo>
                      <a:pt x="188287" y="251768"/>
                      <a:pt x="177846" y="253209"/>
                      <a:pt x="164166" y="253209"/>
                    </a:cubicBezTo>
                    <a:cubicBezTo>
                      <a:pt x="153005" y="253209"/>
                      <a:pt x="139685" y="252489"/>
                      <a:pt x="123844" y="250328"/>
                    </a:cubicBezTo>
                    <a:cubicBezTo>
                      <a:pt x="121684" y="249968"/>
                      <a:pt x="119524" y="247807"/>
                      <a:pt x="120244" y="245286"/>
                    </a:cubicBezTo>
                    <a:cubicBezTo>
                      <a:pt x="120244" y="242765"/>
                      <a:pt x="122764" y="241325"/>
                      <a:pt x="125284" y="241325"/>
                    </a:cubicBezTo>
                    <a:cubicBezTo>
                      <a:pt x="165966" y="246727"/>
                      <a:pt x="184326" y="243846"/>
                      <a:pt x="192967" y="240604"/>
                    </a:cubicBezTo>
                    <a:cubicBezTo>
                      <a:pt x="201247" y="237363"/>
                      <a:pt x="201247" y="233402"/>
                      <a:pt x="201607" y="231601"/>
                    </a:cubicBezTo>
                    <a:cubicBezTo>
                      <a:pt x="201607" y="226199"/>
                      <a:pt x="200527" y="222238"/>
                      <a:pt x="198367" y="219717"/>
                    </a:cubicBezTo>
                    <a:cubicBezTo>
                      <a:pt x="195127" y="216476"/>
                      <a:pt x="189727" y="216476"/>
                      <a:pt x="189727" y="216476"/>
                    </a:cubicBezTo>
                    <a:cubicBezTo>
                      <a:pt x="145445" y="217196"/>
                      <a:pt x="137525" y="212515"/>
                      <a:pt x="128165" y="207113"/>
                    </a:cubicBezTo>
                    <a:cubicBezTo>
                      <a:pt x="119164" y="201710"/>
                      <a:pt x="108724" y="195948"/>
                      <a:pt x="47162" y="195228"/>
                    </a:cubicBezTo>
                    <a:close/>
                    <a:moveTo>
                      <a:pt x="9000" y="195228"/>
                    </a:moveTo>
                    <a:lnTo>
                      <a:pt x="9000" y="267614"/>
                    </a:lnTo>
                    <a:lnTo>
                      <a:pt x="38162" y="267614"/>
                    </a:lnTo>
                    <a:lnTo>
                      <a:pt x="38162" y="195228"/>
                    </a:lnTo>
                    <a:lnTo>
                      <a:pt x="9000" y="195228"/>
                    </a:lnTo>
                    <a:close/>
                    <a:moveTo>
                      <a:pt x="196360" y="174422"/>
                    </a:moveTo>
                    <a:lnTo>
                      <a:pt x="219413" y="189944"/>
                    </a:lnTo>
                    <a:cubicBezTo>
                      <a:pt x="221541" y="191708"/>
                      <a:pt x="221896" y="194177"/>
                      <a:pt x="220477" y="196294"/>
                    </a:cubicBezTo>
                    <a:cubicBezTo>
                      <a:pt x="219768" y="197705"/>
                      <a:pt x="218349" y="198058"/>
                      <a:pt x="216930" y="198058"/>
                    </a:cubicBezTo>
                    <a:cubicBezTo>
                      <a:pt x="215866" y="198058"/>
                      <a:pt x="215157" y="198058"/>
                      <a:pt x="214448" y="197705"/>
                    </a:cubicBezTo>
                    <a:lnTo>
                      <a:pt x="191395" y="181830"/>
                    </a:lnTo>
                    <a:cubicBezTo>
                      <a:pt x="189622" y="180772"/>
                      <a:pt x="188912" y="177597"/>
                      <a:pt x="190331" y="175833"/>
                    </a:cubicBezTo>
                    <a:cubicBezTo>
                      <a:pt x="191750" y="173716"/>
                      <a:pt x="194587" y="173011"/>
                      <a:pt x="196360" y="174422"/>
                    </a:cubicBezTo>
                    <a:close/>
                    <a:moveTo>
                      <a:pt x="110688" y="149051"/>
                    </a:moveTo>
                    <a:lnTo>
                      <a:pt x="157480" y="181828"/>
                    </a:lnTo>
                    <a:cubicBezTo>
                      <a:pt x="159623" y="182909"/>
                      <a:pt x="159980" y="186151"/>
                      <a:pt x="158908" y="187951"/>
                    </a:cubicBezTo>
                    <a:cubicBezTo>
                      <a:pt x="157837" y="189392"/>
                      <a:pt x="156408" y="190113"/>
                      <a:pt x="154979" y="190113"/>
                    </a:cubicBezTo>
                    <a:cubicBezTo>
                      <a:pt x="154265" y="190113"/>
                      <a:pt x="153551" y="189752"/>
                      <a:pt x="152479" y="189032"/>
                    </a:cubicBezTo>
                    <a:lnTo>
                      <a:pt x="105688" y="156615"/>
                    </a:lnTo>
                    <a:cubicBezTo>
                      <a:pt x="103544" y="155175"/>
                      <a:pt x="103187" y="152293"/>
                      <a:pt x="104259" y="150492"/>
                    </a:cubicBezTo>
                    <a:cubicBezTo>
                      <a:pt x="105688" y="148331"/>
                      <a:pt x="108545" y="147611"/>
                      <a:pt x="110688" y="149051"/>
                    </a:cubicBezTo>
                    <a:close/>
                    <a:moveTo>
                      <a:pt x="155085" y="144259"/>
                    </a:moveTo>
                    <a:lnTo>
                      <a:pt x="178138" y="159781"/>
                    </a:lnTo>
                    <a:cubicBezTo>
                      <a:pt x="180266" y="161545"/>
                      <a:pt x="180621" y="164014"/>
                      <a:pt x="179202" y="166131"/>
                    </a:cubicBezTo>
                    <a:cubicBezTo>
                      <a:pt x="178138" y="167542"/>
                      <a:pt x="177074" y="167895"/>
                      <a:pt x="175655" y="167895"/>
                    </a:cubicBezTo>
                    <a:cubicBezTo>
                      <a:pt x="174591" y="167895"/>
                      <a:pt x="173882" y="167895"/>
                      <a:pt x="173173" y="167542"/>
                    </a:cubicBezTo>
                    <a:lnTo>
                      <a:pt x="150120" y="151667"/>
                    </a:lnTo>
                    <a:cubicBezTo>
                      <a:pt x="147992" y="150256"/>
                      <a:pt x="147637" y="147434"/>
                      <a:pt x="148701" y="145670"/>
                    </a:cubicBezTo>
                    <a:cubicBezTo>
                      <a:pt x="150475" y="143553"/>
                      <a:pt x="152957" y="142848"/>
                      <a:pt x="155085" y="144259"/>
                    </a:cubicBezTo>
                    <a:close/>
                    <a:moveTo>
                      <a:pt x="229742" y="137017"/>
                    </a:moveTo>
                    <a:cubicBezTo>
                      <a:pt x="229385" y="139922"/>
                      <a:pt x="228315" y="142464"/>
                      <a:pt x="226888" y="144643"/>
                    </a:cubicBezTo>
                    <a:cubicBezTo>
                      <a:pt x="225104" y="146822"/>
                      <a:pt x="223320" y="148638"/>
                      <a:pt x="220823" y="150453"/>
                    </a:cubicBezTo>
                    <a:cubicBezTo>
                      <a:pt x="221537" y="152995"/>
                      <a:pt x="222964" y="155174"/>
                      <a:pt x="225461" y="156627"/>
                    </a:cubicBezTo>
                    <a:cubicBezTo>
                      <a:pt x="230099" y="160258"/>
                      <a:pt x="236877" y="158806"/>
                      <a:pt x="240087" y="154085"/>
                    </a:cubicBezTo>
                    <a:cubicBezTo>
                      <a:pt x="243655" y="149001"/>
                      <a:pt x="242228" y="142464"/>
                      <a:pt x="237590" y="139196"/>
                    </a:cubicBezTo>
                    <a:cubicBezTo>
                      <a:pt x="235093" y="137380"/>
                      <a:pt x="232596" y="136654"/>
                      <a:pt x="229742" y="137017"/>
                    </a:cubicBezTo>
                    <a:close/>
                    <a:moveTo>
                      <a:pt x="210478" y="122491"/>
                    </a:moveTo>
                    <a:cubicBezTo>
                      <a:pt x="210121" y="122491"/>
                      <a:pt x="209408" y="122491"/>
                      <a:pt x="208694" y="122854"/>
                    </a:cubicBezTo>
                    <a:cubicBezTo>
                      <a:pt x="205840" y="123217"/>
                      <a:pt x="203343" y="125033"/>
                      <a:pt x="201916" y="127212"/>
                    </a:cubicBezTo>
                    <a:cubicBezTo>
                      <a:pt x="200132" y="129754"/>
                      <a:pt x="199419" y="132296"/>
                      <a:pt x="200132" y="135564"/>
                    </a:cubicBezTo>
                    <a:cubicBezTo>
                      <a:pt x="200489" y="138106"/>
                      <a:pt x="202273" y="140648"/>
                      <a:pt x="204413" y="142101"/>
                    </a:cubicBezTo>
                    <a:cubicBezTo>
                      <a:pt x="206910" y="143917"/>
                      <a:pt x="209764" y="144643"/>
                      <a:pt x="212618" y="143917"/>
                    </a:cubicBezTo>
                    <a:cubicBezTo>
                      <a:pt x="215115" y="143554"/>
                      <a:pt x="217613" y="141738"/>
                      <a:pt x="219396" y="139559"/>
                    </a:cubicBezTo>
                    <a:cubicBezTo>
                      <a:pt x="220823" y="137017"/>
                      <a:pt x="221537" y="134112"/>
                      <a:pt x="221180" y="131206"/>
                    </a:cubicBezTo>
                    <a:cubicBezTo>
                      <a:pt x="220467" y="128664"/>
                      <a:pt x="219040" y="126122"/>
                      <a:pt x="216542" y="124670"/>
                    </a:cubicBezTo>
                    <a:cubicBezTo>
                      <a:pt x="214759" y="123217"/>
                      <a:pt x="212618" y="122491"/>
                      <a:pt x="210478" y="122491"/>
                    </a:cubicBezTo>
                    <a:close/>
                    <a:moveTo>
                      <a:pt x="112223" y="115684"/>
                    </a:moveTo>
                    <a:lnTo>
                      <a:pt x="135275" y="131206"/>
                    </a:lnTo>
                    <a:cubicBezTo>
                      <a:pt x="137048" y="132970"/>
                      <a:pt x="137758" y="135439"/>
                      <a:pt x="136339" y="137556"/>
                    </a:cubicBezTo>
                    <a:cubicBezTo>
                      <a:pt x="135275" y="138967"/>
                      <a:pt x="133856" y="139320"/>
                      <a:pt x="132793" y="139320"/>
                    </a:cubicBezTo>
                    <a:cubicBezTo>
                      <a:pt x="131729" y="139320"/>
                      <a:pt x="130665" y="139320"/>
                      <a:pt x="130310" y="138614"/>
                    </a:cubicBezTo>
                    <a:lnTo>
                      <a:pt x="107258" y="123092"/>
                    </a:lnTo>
                    <a:cubicBezTo>
                      <a:pt x="105130" y="121681"/>
                      <a:pt x="104775" y="118859"/>
                      <a:pt x="106194" y="116742"/>
                    </a:cubicBezTo>
                    <a:cubicBezTo>
                      <a:pt x="107612" y="114978"/>
                      <a:pt x="110095" y="114273"/>
                      <a:pt x="112223" y="115684"/>
                    </a:cubicBezTo>
                    <a:close/>
                    <a:moveTo>
                      <a:pt x="206910" y="113775"/>
                    </a:moveTo>
                    <a:cubicBezTo>
                      <a:pt x="212261" y="112686"/>
                      <a:pt x="217256" y="113775"/>
                      <a:pt x="221894" y="116680"/>
                    </a:cubicBezTo>
                    <a:cubicBezTo>
                      <a:pt x="225461" y="119586"/>
                      <a:pt x="228315" y="123580"/>
                      <a:pt x="229385" y="128301"/>
                    </a:cubicBezTo>
                    <a:cubicBezTo>
                      <a:pt x="234023" y="127575"/>
                      <a:pt x="238304" y="128664"/>
                      <a:pt x="242585" y="131206"/>
                    </a:cubicBezTo>
                    <a:cubicBezTo>
                      <a:pt x="251146" y="137743"/>
                      <a:pt x="253644" y="150090"/>
                      <a:pt x="247579" y="159169"/>
                    </a:cubicBezTo>
                    <a:cubicBezTo>
                      <a:pt x="243655" y="164979"/>
                      <a:pt x="237590" y="167885"/>
                      <a:pt x="231169" y="167885"/>
                    </a:cubicBezTo>
                    <a:cubicBezTo>
                      <a:pt x="227245" y="167885"/>
                      <a:pt x="223677" y="166795"/>
                      <a:pt x="220110" y="164253"/>
                    </a:cubicBezTo>
                    <a:cubicBezTo>
                      <a:pt x="216542" y="161711"/>
                      <a:pt x="213688" y="157716"/>
                      <a:pt x="212618" y="152995"/>
                    </a:cubicBezTo>
                    <a:cubicBezTo>
                      <a:pt x="211905" y="152995"/>
                      <a:pt x="211191" y="153359"/>
                      <a:pt x="210478" y="153359"/>
                    </a:cubicBezTo>
                    <a:cubicBezTo>
                      <a:pt x="206554" y="153359"/>
                      <a:pt x="202986" y="151906"/>
                      <a:pt x="199419" y="150090"/>
                    </a:cubicBezTo>
                    <a:cubicBezTo>
                      <a:pt x="195138" y="146822"/>
                      <a:pt x="192284" y="142101"/>
                      <a:pt x="191214" y="137017"/>
                    </a:cubicBezTo>
                    <a:cubicBezTo>
                      <a:pt x="190500" y="131933"/>
                      <a:pt x="191570" y="126485"/>
                      <a:pt x="194424" y="122128"/>
                    </a:cubicBezTo>
                    <a:cubicBezTo>
                      <a:pt x="197635" y="117770"/>
                      <a:pt x="201916" y="114865"/>
                      <a:pt x="206910" y="113775"/>
                    </a:cubicBezTo>
                    <a:close/>
                    <a:moveTo>
                      <a:pt x="53474" y="110936"/>
                    </a:moveTo>
                    <a:lnTo>
                      <a:pt x="89242" y="135883"/>
                    </a:lnTo>
                    <a:cubicBezTo>
                      <a:pt x="91367" y="137308"/>
                      <a:pt x="91721" y="139803"/>
                      <a:pt x="90305" y="141941"/>
                    </a:cubicBezTo>
                    <a:cubicBezTo>
                      <a:pt x="89596" y="143367"/>
                      <a:pt x="88180" y="144079"/>
                      <a:pt x="86763" y="144079"/>
                    </a:cubicBezTo>
                    <a:cubicBezTo>
                      <a:pt x="86055" y="144079"/>
                      <a:pt x="84992" y="143723"/>
                      <a:pt x="84284" y="143010"/>
                    </a:cubicBezTo>
                    <a:lnTo>
                      <a:pt x="48516" y="118420"/>
                    </a:lnTo>
                    <a:cubicBezTo>
                      <a:pt x="46391" y="116995"/>
                      <a:pt x="46037" y="114144"/>
                      <a:pt x="47100" y="112005"/>
                    </a:cubicBezTo>
                    <a:cubicBezTo>
                      <a:pt x="48516" y="109867"/>
                      <a:pt x="51349" y="109511"/>
                      <a:pt x="53474" y="110936"/>
                    </a:cubicBezTo>
                    <a:close/>
                    <a:moveTo>
                      <a:pt x="70000" y="87109"/>
                    </a:moveTo>
                    <a:lnTo>
                      <a:pt x="93529" y="102631"/>
                    </a:lnTo>
                    <a:cubicBezTo>
                      <a:pt x="95734" y="104042"/>
                      <a:pt x="96470" y="106864"/>
                      <a:pt x="94999" y="108981"/>
                    </a:cubicBezTo>
                    <a:cubicBezTo>
                      <a:pt x="93896" y="110392"/>
                      <a:pt x="92426" y="110745"/>
                      <a:pt x="90955" y="110745"/>
                    </a:cubicBezTo>
                    <a:cubicBezTo>
                      <a:pt x="90220" y="110745"/>
                      <a:pt x="89117" y="110745"/>
                      <a:pt x="88382" y="110039"/>
                    </a:cubicBezTo>
                    <a:lnTo>
                      <a:pt x="64486" y="94517"/>
                    </a:lnTo>
                    <a:cubicBezTo>
                      <a:pt x="62648" y="93106"/>
                      <a:pt x="61912" y="90284"/>
                      <a:pt x="63383" y="88167"/>
                    </a:cubicBezTo>
                    <a:cubicBezTo>
                      <a:pt x="65221" y="86403"/>
                      <a:pt x="67794" y="85698"/>
                      <a:pt x="70000" y="87109"/>
                    </a:cubicBezTo>
                    <a:close/>
                    <a:moveTo>
                      <a:pt x="103501" y="46963"/>
                    </a:moveTo>
                    <a:cubicBezTo>
                      <a:pt x="102791" y="46963"/>
                      <a:pt x="102081" y="47324"/>
                      <a:pt x="101726" y="47686"/>
                    </a:cubicBezTo>
                    <a:lnTo>
                      <a:pt x="92138" y="61776"/>
                    </a:lnTo>
                    <a:cubicBezTo>
                      <a:pt x="91783" y="62860"/>
                      <a:pt x="91783" y="63221"/>
                      <a:pt x="91783" y="63582"/>
                    </a:cubicBezTo>
                    <a:cubicBezTo>
                      <a:pt x="92138" y="63944"/>
                      <a:pt x="92138" y="64666"/>
                      <a:pt x="92848" y="65028"/>
                    </a:cubicBezTo>
                    <a:lnTo>
                      <a:pt x="112734" y="79118"/>
                    </a:lnTo>
                    <a:cubicBezTo>
                      <a:pt x="113444" y="79479"/>
                      <a:pt x="114154" y="79479"/>
                      <a:pt x="114509" y="79479"/>
                    </a:cubicBezTo>
                    <a:cubicBezTo>
                      <a:pt x="114864" y="79118"/>
                      <a:pt x="115219" y="79118"/>
                      <a:pt x="115930" y="78395"/>
                    </a:cubicBezTo>
                    <a:lnTo>
                      <a:pt x="125517" y="64305"/>
                    </a:lnTo>
                    <a:cubicBezTo>
                      <a:pt x="125872" y="63221"/>
                      <a:pt x="125872" y="62137"/>
                      <a:pt x="124807" y="61053"/>
                    </a:cubicBezTo>
                    <a:lnTo>
                      <a:pt x="104566" y="47324"/>
                    </a:lnTo>
                    <a:cubicBezTo>
                      <a:pt x="104211" y="46963"/>
                      <a:pt x="103856" y="46963"/>
                      <a:pt x="103501" y="46963"/>
                    </a:cubicBezTo>
                    <a:close/>
                    <a:moveTo>
                      <a:pt x="109893" y="39737"/>
                    </a:moveTo>
                    <a:lnTo>
                      <a:pt x="129778" y="53828"/>
                    </a:lnTo>
                    <a:cubicBezTo>
                      <a:pt x="135105" y="57441"/>
                      <a:pt x="136170" y="64305"/>
                      <a:pt x="132619" y="69363"/>
                    </a:cubicBezTo>
                    <a:lnTo>
                      <a:pt x="123387" y="83453"/>
                    </a:lnTo>
                    <a:cubicBezTo>
                      <a:pt x="121611" y="85982"/>
                      <a:pt x="119125" y="87789"/>
                      <a:pt x="116285" y="88511"/>
                    </a:cubicBezTo>
                    <a:cubicBezTo>
                      <a:pt x="115219" y="88511"/>
                      <a:pt x="114864" y="88511"/>
                      <a:pt x="114154" y="88511"/>
                    </a:cubicBezTo>
                    <a:cubicBezTo>
                      <a:pt x="111668" y="88511"/>
                      <a:pt x="109893" y="87789"/>
                      <a:pt x="107762" y="86344"/>
                    </a:cubicBezTo>
                    <a:lnTo>
                      <a:pt x="87877" y="72253"/>
                    </a:lnTo>
                    <a:cubicBezTo>
                      <a:pt x="85391" y="70808"/>
                      <a:pt x="83616" y="68279"/>
                      <a:pt x="82905" y="65028"/>
                    </a:cubicBezTo>
                    <a:cubicBezTo>
                      <a:pt x="82550" y="62137"/>
                      <a:pt x="83260" y="59247"/>
                      <a:pt x="85036" y="56718"/>
                    </a:cubicBezTo>
                    <a:lnTo>
                      <a:pt x="94269" y="42628"/>
                    </a:lnTo>
                    <a:cubicBezTo>
                      <a:pt x="97819" y="37570"/>
                      <a:pt x="104566" y="36486"/>
                      <a:pt x="109893" y="39737"/>
                    </a:cubicBezTo>
                    <a:close/>
                    <a:moveTo>
                      <a:pt x="97429" y="399"/>
                    </a:moveTo>
                    <a:cubicBezTo>
                      <a:pt x="103144" y="-681"/>
                      <a:pt x="109264" y="399"/>
                      <a:pt x="114484" y="4000"/>
                    </a:cubicBezTo>
                    <a:lnTo>
                      <a:pt x="281530" y="118521"/>
                    </a:lnTo>
                    <a:cubicBezTo>
                      <a:pt x="291970" y="125723"/>
                      <a:pt x="294490" y="139768"/>
                      <a:pt x="287290" y="150212"/>
                    </a:cubicBezTo>
                    <a:lnTo>
                      <a:pt x="253809" y="199189"/>
                    </a:lnTo>
                    <a:cubicBezTo>
                      <a:pt x="263169" y="195228"/>
                      <a:pt x="269649" y="194148"/>
                      <a:pt x="274329" y="197389"/>
                    </a:cubicBezTo>
                    <a:cubicBezTo>
                      <a:pt x="279010" y="200990"/>
                      <a:pt x="280090" y="205311"/>
                      <a:pt x="280090" y="208193"/>
                    </a:cubicBezTo>
                    <a:cubicBezTo>
                      <a:pt x="280450" y="209273"/>
                      <a:pt x="280090" y="210714"/>
                      <a:pt x="279730" y="211794"/>
                    </a:cubicBezTo>
                    <a:cubicBezTo>
                      <a:pt x="285130" y="210714"/>
                      <a:pt x="289090" y="210714"/>
                      <a:pt x="292330" y="213595"/>
                    </a:cubicBezTo>
                    <a:cubicBezTo>
                      <a:pt x="297370" y="217556"/>
                      <a:pt x="298090" y="222238"/>
                      <a:pt x="298090" y="225119"/>
                    </a:cubicBezTo>
                    <a:cubicBezTo>
                      <a:pt x="297370" y="234122"/>
                      <a:pt x="288010" y="240965"/>
                      <a:pt x="286930" y="241685"/>
                    </a:cubicBezTo>
                    <a:cubicBezTo>
                      <a:pt x="238688" y="279858"/>
                      <a:pt x="182166" y="290302"/>
                      <a:pt x="135725" y="290302"/>
                    </a:cubicBezTo>
                    <a:cubicBezTo>
                      <a:pt x="86043" y="290302"/>
                      <a:pt x="47522" y="278418"/>
                      <a:pt x="41762" y="276617"/>
                    </a:cubicBezTo>
                    <a:lnTo>
                      <a:pt x="4680" y="276617"/>
                    </a:lnTo>
                    <a:cubicBezTo>
                      <a:pt x="2160" y="276617"/>
                      <a:pt x="0" y="274817"/>
                      <a:pt x="0" y="272296"/>
                    </a:cubicBezTo>
                    <a:lnTo>
                      <a:pt x="0" y="190906"/>
                    </a:lnTo>
                    <a:cubicBezTo>
                      <a:pt x="0" y="188385"/>
                      <a:pt x="2160" y="186585"/>
                      <a:pt x="4680" y="186585"/>
                    </a:cubicBezTo>
                    <a:lnTo>
                      <a:pt x="42482" y="186585"/>
                    </a:lnTo>
                    <a:cubicBezTo>
                      <a:pt x="110524" y="186585"/>
                      <a:pt x="122404" y="193427"/>
                      <a:pt x="132485" y="199549"/>
                    </a:cubicBezTo>
                    <a:cubicBezTo>
                      <a:pt x="140765" y="204231"/>
                      <a:pt x="147965" y="208193"/>
                      <a:pt x="189367" y="207473"/>
                    </a:cubicBezTo>
                    <a:cubicBezTo>
                      <a:pt x="189367" y="207473"/>
                      <a:pt x="198367" y="207113"/>
                      <a:pt x="204847" y="213235"/>
                    </a:cubicBezTo>
                    <a:cubicBezTo>
                      <a:pt x="208807" y="217916"/>
                      <a:pt x="210967" y="224039"/>
                      <a:pt x="210247" y="232322"/>
                    </a:cubicBezTo>
                    <a:cubicBezTo>
                      <a:pt x="210247" y="233762"/>
                      <a:pt x="210247" y="235203"/>
                      <a:pt x="209527" y="236643"/>
                    </a:cubicBezTo>
                    <a:cubicBezTo>
                      <a:pt x="234008" y="230881"/>
                      <a:pt x="250929" y="223318"/>
                      <a:pt x="263169" y="218277"/>
                    </a:cubicBezTo>
                    <a:cubicBezTo>
                      <a:pt x="264249" y="217916"/>
                      <a:pt x="264969" y="217196"/>
                      <a:pt x="266409" y="216836"/>
                    </a:cubicBezTo>
                    <a:cubicBezTo>
                      <a:pt x="269289" y="213595"/>
                      <a:pt x="271449" y="210714"/>
                      <a:pt x="271449" y="208553"/>
                    </a:cubicBezTo>
                    <a:cubicBezTo>
                      <a:pt x="271449" y="208193"/>
                      <a:pt x="271089" y="206752"/>
                      <a:pt x="268569" y="204591"/>
                    </a:cubicBezTo>
                    <a:cubicBezTo>
                      <a:pt x="266409" y="203511"/>
                      <a:pt x="255249" y="208193"/>
                      <a:pt x="246969" y="211794"/>
                    </a:cubicBezTo>
                    <a:lnTo>
                      <a:pt x="244088" y="212875"/>
                    </a:lnTo>
                    <a:lnTo>
                      <a:pt x="240488" y="217916"/>
                    </a:lnTo>
                    <a:cubicBezTo>
                      <a:pt x="239768" y="219717"/>
                      <a:pt x="238328" y="220077"/>
                      <a:pt x="236888" y="220077"/>
                    </a:cubicBezTo>
                    <a:cubicBezTo>
                      <a:pt x="235808" y="220077"/>
                      <a:pt x="235088" y="220077"/>
                      <a:pt x="234728" y="219357"/>
                    </a:cubicBezTo>
                    <a:cubicBezTo>
                      <a:pt x="232208" y="217916"/>
                      <a:pt x="231848" y="215035"/>
                      <a:pt x="233288" y="212875"/>
                    </a:cubicBezTo>
                    <a:lnTo>
                      <a:pt x="279730" y="145170"/>
                    </a:lnTo>
                    <a:cubicBezTo>
                      <a:pt x="284050" y="139048"/>
                      <a:pt x="282610" y="130405"/>
                      <a:pt x="276489" y="126083"/>
                    </a:cubicBezTo>
                    <a:lnTo>
                      <a:pt x="109444" y="11563"/>
                    </a:lnTo>
                    <a:cubicBezTo>
                      <a:pt x="103324" y="7241"/>
                      <a:pt x="94683" y="8682"/>
                      <a:pt x="90363" y="15164"/>
                    </a:cubicBezTo>
                    <a:lnTo>
                      <a:pt x="23401" y="112759"/>
                    </a:lnTo>
                    <a:cubicBezTo>
                      <a:pt x="19081" y="118881"/>
                      <a:pt x="20521" y="127524"/>
                      <a:pt x="27001" y="131846"/>
                    </a:cubicBezTo>
                    <a:lnTo>
                      <a:pt x="84963" y="171460"/>
                    </a:lnTo>
                    <a:cubicBezTo>
                      <a:pt x="86763" y="172900"/>
                      <a:pt x="87483" y="175781"/>
                      <a:pt x="86043" y="177942"/>
                    </a:cubicBezTo>
                    <a:cubicBezTo>
                      <a:pt x="84603" y="180103"/>
                      <a:pt x="81723" y="180463"/>
                      <a:pt x="79563" y="179022"/>
                    </a:cubicBezTo>
                    <a:lnTo>
                      <a:pt x="21601" y="139048"/>
                    </a:lnTo>
                    <a:cubicBezTo>
                      <a:pt x="11520" y="132206"/>
                      <a:pt x="8640" y="118161"/>
                      <a:pt x="15840" y="107717"/>
                    </a:cubicBezTo>
                    <a:lnTo>
                      <a:pt x="82803" y="9762"/>
                    </a:lnTo>
                    <a:cubicBezTo>
                      <a:pt x="86403" y="4721"/>
                      <a:pt x="91713" y="1479"/>
                      <a:pt x="97429" y="399"/>
                    </a:cubicBezTo>
                    <a:close/>
                  </a:path>
                </a:pathLst>
              </a:custGeom>
              <a:solidFill>
                <a:schemeClr val="bg1"/>
              </a:solidFill>
              <a:ln>
                <a:noFill/>
              </a:ln>
              <a:effectLst/>
            </p:spPr>
            <p:txBody>
              <a:bodyPr anchor="ctr"/>
              <a:lstStyle/>
              <a:p>
                <a:pPr algn="r"/>
                <a:endParaRPr lang="en-US" sz="1351">
                  <a:latin typeface="Lato Light" panose="020F0502020204030203" pitchFamily="34" charset="0"/>
                </a:endParaRPr>
              </a:p>
            </p:txBody>
          </p:sp>
        </p:grpSp>
        <p:grpSp>
          <p:nvGrpSpPr>
            <p:cNvPr id="18" name="Group 17">
              <a:extLst>
                <a:ext uri="{FF2B5EF4-FFF2-40B4-BE49-F238E27FC236}">
                  <a16:creationId xmlns:a16="http://schemas.microsoft.com/office/drawing/2014/main" id="{4DD44577-3663-4D97-BC29-6533B966F1F5}"/>
                </a:ext>
              </a:extLst>
            </p:cNvPr>
            <p:cNvGrpSpPr/>
            <p:nvPr/>
          </p:nvGrpSpPr>
          <p:grpSpPr>
            <a:xfrm>
              <a:off x="5003994" y="3530629"/>
              <a:ext cx="3544315" cy="598872"/>
              <a:chOff x="5464985" y="3035368"/>
              <a:chExt cx="3544315" cy="598872"/>
            </a:xfrm>
          </p:grpSpPr>
          <p:sp>
            <p:nvSpPr>
              <p:cNvPr id="159" name="Oval 158">
                <a:extLst>
                  <a:ext uri="{FF2B5EF4-FFF2-40B4-BE49-F238E27FC236}">
                    <a16:creationId xmlns:a16="http://schemas.microsoft.com/office/drawing/2014/main" id="{03D9DE72-335A-40E2-A60A-C555CE118736}"/>
                  </a:ext>
                </a:extLst>
              </p:cNvPr>
              <p:cNvSpPr/>
              <p:nvPr/>
            </p:nvSpPr>
            <p:spPr>
              <a:xfrm>
                <a:off x="5464985" y="3035368"/>
                <a:ext cx="605948" cy="598872"/>
              </a:xfrm>
              <a:prstGeom prst="ellipse">
                <a:avLst/>
              </a:prstGeom>
              <a:solidFill>
                <a:srgbClr val="91B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Lato Light" panose="020F0502020204030203" pitchFamily="34" charset="0"/>
                </a:endParaRPr>
              </a:p>
            </p:txBody>
          </p:sp>
          <p:sp>
            <p:nvSpPr>
              <p:cNvPr id="253" name="TextBox 252">
                <a:extLst>
                  <a:ext uri="{FF2B5EF4-FFF2-40B4-BE49-F238E27FC236}">
                    <a16:creationId xmlns:a16="http://schemas.microsoft.com/office/drawing/2014/main" id="{5E8B68C2-8E3F-446F-8E74-AE36FF87E2D8}"/>
                  </a:ext>
                </a:extLst>
              </p:cNvPr>
              <p:cNvSpPr txBox="1"/>
              <p:nvPr/>
            </p:nvSpPr>
            <p:spPr>
              <a:xfrm>
                <a:off x="6049713" y="3142303"/>
                <a:ext cx="2959587" cy="338554"/>
              </a:xfrm>
              <a:prstGeom prst="rect">
                <a:avLst/>
              </a:prstGeom>
              <a:noFill/>
            </p:spPr>
            <p:txBody>
              <a:bodyPr wrap="square" rtlCol="0">
                <a:spAutoFit/>
              </a:bodyPr>
              <a:lstStyle/>
              <a:p>
                <a:pPr algn="ctr" eaLnBrk="1" fontAlgn="auto" hangingPunct="1">
                  <a:spcBef>
                    <a:spcPts val="0"/>
                  </a:spcBef>
                  <a:spcAft>
                    <a:spcPts val="600"/>
                  </a:spcAft>
                  <a:buClr>
                    <a:srgbClr val="092149"/>
                  </a:buClr>
                  <a:defRPr/>
                </a:pPr>
                <a:r>
                  <a:rPr lang="en-GB" sz="1600">
                    <a:solidFill>
                      <a:srgbClr val="000000"/>
                    </a:solidFill>
                    <a:latin typeface="Aptos" panose="020B0004020202020204" pitchFamily="34" charset="0"/>
                    <a:ea typeface="+mn-ea"/>
                    <a:cs typeface="+mn-cs"/>
                  </a:rPr>
                  <a:t>Care isn’t normally free</a:t>
                </a:r>
              </a:p>
            </p:txBody>
          </p:sp>
          <p:pic>
            <p:nvPicPr>
              <p:cNvPr id="258" name="Graphic 257" descr="Coins outline">
                <a:extLst>
                  <a:ext uri="{FF2B5EF4-FFF2-40B4-BE49-F238E27FC236}">
                    <a16:creationId xmlns:a16="http://schemas.microsoft.com/office/drawing/2014/main" id="{501423A2-168D-4130-A0ED-B51E7386AE5D}"/>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561915" y="3145172"/>
                <a:ext cx="402608" cy="402608"/>
              </a:xfrm>
              <a:prstGeom prst="rect">
                <a:avLst/>
              </a:prstGeom>
            </p:spPr>
          </p:pic>
        </p:grpSp>
        <p:grpSp>
          <p:nvGrpSpPr>
            <p:cNvPr id="19" name="Group 18">
              <a:extLst>
                <a:ext uri="{FF2B5EF4-FFF2-40B4-BE49-F238E27FC236}">
                  <a16:creationId xmlns:a16="http://schemas.microsoft.com/office/drawing/2014/main" id="{5C2C3E51-AFF4-45A3-89FB-B9110B49BDF2}"/>
                </a:ext>
              </a:extLst>
            </p:cNvPr>
            <p:cNvGrpSpPr/>
            <p:nvPr/>
          </p:nvGrpSpPr>
          <p:grpSpPr>
            <a:xfrm>
              <a:off x="5018280" y="4260780"/>
              <a:ext cx="3614374" cy="605948"/>
              <a:chOff x="5464985" y="3957534"/>
              <a:chExt cx="3614374" cy="605948"/>
            </a:xfrm>
          </p:grpSpPr>
          <p:sp>
            <p:nvSpPr>
              <p:cNvPr id="160" name="Oval 159">
                <a:extLst>
                  <a:ext uri="{FF2B5EF4-FFF2-40B4-BE49-F238E27FC236}">
                    <a16:creationId xmlns:a16="http://schemas.microsoft.com/office/drawing/2014/main" id="{34A90595-1404-42FE-8DE9-EEA15AEAB96F}"/>
                  </a:ext>
                </a:extLst>
              </p:cNvPr>
              <p:cNvSpPr/>
              <p:nvPr/>
            </p:nvSpPr>
            <p:spPr>
              <a:xfrm>
                <a:off x="5464985" y="3957534"/>
                <a:ext cx="605948" cy="605948"/>
              </a:xfrm>
              <a:prstGeom prst="ellipse">
                <a:avLst/>
              </a:prstGeom>
              <a:solidFill>
                <a:srgbClr val="91B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Lato Light" panose="020F0502020204030203" pitchFamily="34" charset="0"/>
                </a:endParaRPr>
              </a:p>
            </p:txBody>
          </p:sp>
          <p:sp>
            <p:nvSpPr>
              <p:cNvPr id="254" name="TextBox 253">
                <a:extLst>
                  <a:ext uri="{FF2B5EF4-FFF2-40B4-BE49-F238E27FC236}">
                    <a16:creationId xmlns:a16="http://schemas.microsoft.com/office/drawing/2014/main" id="{F7916392-B83B-4639-A2CE-558CC354BDD5}"/>
                  </a:ext>
                </a:extLst>
              </p:cNvPr>
              <p:cNvSpPr txBox="1"/>
              <p:nvPr/>
            </p:nvSpPr>
            <p:spPr>
              <a:xfrm>
                <a:off x="6046921" y="3978108"/>
                <a:ext cx="3032438" cy="584775"/>
              </a:xfrm>
              <a:prstGeom prst="rect">
                <a:avLst/>
              </a:prstGeom>
              <a:noFill/>
            </p:spPr>
            <p:txBody>
              <a:bodyPr wrap="square" rtlCol="0">
                <a:spAutoFit/>
              </a:bodyPr>
              <a:lstStyle/>
              <a:p>
                <a:pPr algn="ctr" eaLnBrk="1" fontAlgn="auto" hangingPunct="1">
                  <a:spcBef>
                    <a:spcPts val="0"/>
                  </a:spcBef>
                  <a:spcAft>
                    <a:spcPts val="1200"/>
                  </a:spcAft>
                  <a:buClr>
                    <a:srgbClr val="092149"/>
                  </a:buClr>
                  <a:defRPr/>
                </a:pPr>
                <a:r>
                  <a:rPr lang="en-GB" sz="1600">
                    <a:solidFill>
                      <a:srgbClr val="000000"/>
                    </a:solidFill>
                    <a:latin typeface="Aptos" panose="020B0004020202020204" pitchFamily="34" charset="0"/>
                    <a:ea typeface="+mn-ea"/>
                    <a:cs typeface="+mn-cs"/>
                  </a:rPr>
                  <a:t>There’s a means tested financial assessment</a:t>
                </a:r>
              </a:p>
            </p:txBody>
          </p:sp>
          <p:pic>
            <p:nvPicPr>
              <p:cNvPr id="10" name="Graphic 9" descr="Calculator outline">
                <a:extLst>
                  <a:ext uri="{FF2B5EF4-FFF2-40B4-BE49-F238E27FC236}">
                    <a16:creationId xmlns:a16="http://schemas.microsoft.com/office/drawing/2014/main" id="{0E84417F-57D2-478C-B978-6450BD799080}"/>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540817" y="4043110"/>
                <a:ext cx="434796" cy="434796"/>
              </a:xfrm>
              <a:prstGeom prst="rect">
                <a:avLst/>
              </a:prstGeom>
            </p:spPr>
          </p:pic>
        </p:grpSp>
      </p:grpSp>
      <p:sp>
        <p:nvSpPr>
          <p:cNvPr id="2" name="RefTextBox123">
            <a:extLst>
              <a:ext uri="{FF2B5EF4-FFF2-40B4-BE49-F238E27FC236}">
                <a16:creationId xmlns:a16="http://schemas.microsoft.com/office/drawing/2014/main" id="{F071F0F2-B398-7D0F-E137-845FE3AFA68D}"/>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473142282</a:t>
            </a:r>
          </a:p>
        </p:txBody>
      </p:sp>
    </p:spTree>
    <p:custDataLst>
      <p:tags r:id="rId1"/>
    </p:custDataLst>
    <p:extLst>
      <p:ext uri="{BB962C8B-B14F-4D97-AF65-F5344CB8AC3E}">
        <p14:creationId xmlns:p14="http://schemas.microsoft.com/office/powerpoint/2010/main" val="36714833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500"/>
                                        <p:tgtEl>
                                          <p:spTgt spid="14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50"/>
                                        <p:tgtEl>
                                          <p:spTgt spid="7"/>
                                        </p:tgtEl>
                                      </p:cBhvr>
                                    </p:animEffect>
                                  </p:childTnLst>
                                </p:cTn>
                              </p:par>
                              <p:par>
                                <p:cTn id="12" presetID="42" presetClass="path" presetSubtype="0" accel="50000" decel="50000" fill="hold" nodeType="withEffect">
                                  <p:stCondLst>
                                    <p:cond delay="0"/>
                                  </p:stCondLst>
                                  <p:childTnLst>
                                    <p:animMotion origin="layout" path="M -1.04167E-6 -4.07407E-6 L -1.04167E-6 0.14885 " pathEditMode="relative" rAng="0" ptsTypes="AA">
                                      <p:cBhvr>
                                        <p:cTn id="13" dur="1250" spd="-100000" fill="hold"/>
                                        <p:tgtEl>
                                          <p:spTgt spid="7"/>
                                        </p:tgtEl>
                                        <p:attrNameLst>
                                          <p:attrName>ppt_x</p:attrName>
                                          <p:attrName>ppt_y</p:attrName>
                                        </p:attrNameLst>
                                      </p:cBhvr>
                                      <p:rCtr x="0" y="7431"/>
                                    </p:animMotion>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7"/>
                                        </p:tgtEl>
                                        <p:attrNameLst>
                                          <p:attrName>style.visibility</p:attrName>
                                        </p:attrNameLst>
                                      </p:cBhvr>
                                      <p:to>
                                        <p:strVal val="visible"/>
                                      </p:to>
                                    </p:set>
                                    <p:animEffect transition="in" filter="fade">
                                      <p:cBhvr>
                                        <p:cTn id="18" dur="500"/>
                                        <p:tgtEl>
                                          <p:spTgt spid="147"/>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50"/>
                                        <p:tgtEl>
                                          <p:spTgt spid="12"/>
                                        </p:tgtEl>
                                      </p:cBhvr>
                                    </p:animEffect>
                                  </p:childTnLst>
                                </p:cTn>
                              </p:par>
                              <p:par>
                                <p:cTn id="23" presetID="42" presetClass="path" presetSubtype="0" accel="50000" decel="50000" fill="hold" nodeType="withEffect">
                                  <p:stCondLst>
                                    <p:cond delay="0"/>
                                  </p:stCondLst>
                                  <p:childTnLst>
                                    <p:animMotion origin="layout" path="M 4.16667E-6 -4.07407E-6 L 4.16667E-6 0.14885 " pathEditMode="relative" rAng="0" ptsTypes="AA">
                                      <p:cBhvr>
                                        <p:cTn id="24" dur="1250" spd="-100000" fill="hold"/>
                                        <p:tgtEl>
                                          <p:spTgt spid="12"/>
                                        </p:tgtEl>
                                        <p:attrNameLst>
                                          <p:attrName>ppt_x</p:attrName>
                                          <p:attrName>ppt_y</p:attrName>
                                        </p:attrNameLst>
                                      </p:cBhvr>
                                      <p:rCtr x="0" y="74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a:extLst>
              <a:ext uri="{FF2B5EF4-FFF2-40B4-BE49-F238E27FC236}">
                <a16:creationId xmlns:a16="http://schemas.microsoft.com/office/drawing/2014/main" id="{2E7EAD0B-6450-4E37-B078-50E90787A9B0}"/>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altLang="en-US" sz="3600">
                <a:solidFill>
                  <a:srgbClr val="391C66"/>
                </a:solidFill>
                <a:latin typeface="Aptos Display" panose="020B0004020202020204" pitchFamily="34" charset="0"/>
                <a:ea typeface="ヒラギノ角ゴ Pro W3"/>
              </a:rPr>
              <a:t>Financial assessment – looks at:</a:t>
            </a:r>
          </a:p>
        </p:txBody>
      </p:sp>
      <p:sp>
        <p:nvSpPr>
          <p:cNvPr id="36" name="Freeform: Shape 4">
            <a:extLst>
              <a:ext uri="{FF2B5EF4-FFF2-40B4-BE49-F238E27FC236}">
                <a16:creationId xmlns:a16="http://schemas.microsoft.com/office/drawing/2014/main" id="{90F743D2-1713-1158-5A43-A600D6A9919A}"/>
              </a:ext>
            </a:extLst>
          </p:cNvPr>
          <p:cNvSpPr/>
          <p:nvPr/>
        </p:nvSpPr>
        <p:spPr>
          <a:xfrm>
            <a:off x="802800" y="3210926"/>
            <a:ext cx="471353" cy="526943"/>
          </a:xfrm>
          <a:custGeom>
            <a:avLst/>
            <a:gdLst>
              <a:gd name="connsiteX0" fmla="*/ 1919817 w 3839634"/>
              <a:gd name="connsiteY0" fmla="*/ 0 h 4292465"/>
              <a:gd name="connsiteX1" fmla="*/ 2144441 w 3839634"/>
              <a:gd name="connsiteY1" fmla="*/ 61416 h 4292465"/>
              <a:gd name="connsiteX2" fmla="*/ 3611690 w 3839634"/>
              <a:gd name="connsiteY2" fmla="*/ 909064 h 4292465"/>
              <a:gd name="connsiteX3" fmla="*/ 3839634 w 3839634"/>
              <a:gd name="connsiteY3" fmla="*/ 1298584 h 4292465"/>
              <a:gd name="connsiteX4" fmla="*/ 3839634 w 3839634"/>
              <a:gd name="connsiteY4" fmla="*/ 2993881 h 4292465"/>
              <a:gd name="connsiteX5" fmla="*/ 3611690 w 3839634"/>
              <a:gd name="connsiteY5" fmla="*/ 3383401 h 4292465"/>
              <a:gd name="connsiteX6" fmla="*/ 2144441 w 3839634"/>
              <a:gd name="connsiteY6" fmla="*/ 4231049 h 4292465"/>
              <a:gd name="connsiteX7" fmla="*/ 1695193 w 3839634"/>
              <a:gd name="connsiteY7" fmla="*/ 4231049 h 4292465"/>
              <a:gd name="connsiteX8" fmla="*/ 227944 w 3839634"/>
              <a:gd name="connsiteY8" fmla="*/ 3383401 h 4292465"/>
              <a:gd name="connsiteX9" fmla="*/ 0 w 3839634"/>
              <a:gd name="connsiteY9" fmla="*/ 2993881 h 4292465"/>
              <a:gd name="connsiteX10" fmla="*/ 0 w 3839634"/>
              <a:gd name="connsiteY10" fmla="*/ 1298584 h 4292465"/>
              <a:gd name="connsiteX11" fmla="*/ 227944 w 3839634"/>
              <a:gd name="connsiteY11" fmla="*/ 909064 h 4292465"/>
              <a:gd name="connsiteX12" fmla="*/ 1695193 w 3839634"/>
              <a:gd name="connsiteY12" fmla="*/ 61416 h 4292465"/>
              <a:gd name="connsiteX13" fmla="*/ 1919817 w 3839634"/>
              <a:gd name="connsiteY13" fmla="*/ 0 h 429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9634" h="4292465">
                <a:moveTo>
                  <a:pt x="1919817" y="0"/>
                </a:moveTo>
                <a:cubicBezTo>
                  <a:pt x="1997827" y="0"/>
                  <a:pt x="2075836" y="20472"/>
                  <a:pt x="2144441" y="61416"/>
                </a:cubicBezTo>
                <a:lnTo>
                  <a:pt x="3611690" y="909064"/>
                </a:lnTo>
                <a:cubicBezTo>
                  <a:pt x="3753325" y="986526"/>
                  <a:pt x="3839634" y="1137022"/>
                  <a:pt x="3839634" y="1298584"/>
                </a:cubicBezTo>
                <a:lnTo>
                  <a:pt x="3839634" y="2993881"/>
                </a:lnTo>
                <a:cubicBezTo>
                  <a:pt x="3839634" y="3153230"/>
                  <a:pt x="3753325" y="3301513"/>
                  <a:pt x="3611690" y="3383401"/>
                </a:cubicBezTo>
                <a:lnTo>
                  <a:pt x="2144441" y="4231049"/>
                </a:lnTo>
                <a:cubicBezTo>
                  <a:pt x="2007232" y="4312937"/>
                  <a:pt x="1832402" y="4312937"/>
                  <a:pt x="1695193" y="4231049"/>
                </a:cubicBezTo>
                <a:lnTo>
                  <a:pt x="227944" y="3383401"/>
                </a:lnTo>
                <a:cubicBezTo>
                  <a:pt x="88522" y="3301513"/>
                  <a:pt x="0" y="3153230"/>
                  <a:pt x="0" y="2993881"/>
                </a:cubicBezTo>
                <a:lnTo>
                  <a:pt x="0" y="1298584"/>
                </a:lnTo>
                <a:cubicBezTo>
                  <a:pt x="0" y="1137022"/>
                  <a:pt x="88522" y="986526"/>
                  <a:pt x="227944" y="909064"/>
                </a:cubicBezTo>
                <a:lnTo>
                  <a:pt x="1695193" y="61416"/>
                </a:lnTo>
                <a:cubicBezTo>
                  <a:pt x="1763798" y="20472"/>
                  <a:pt x="1841807" y="0"/>
                  <a:pt x="1919817" y="0"/>
                </a:cubicBezTo>
                <a:close/>
              </a:path>
            </a:pathLst>
          </a:custGeom>
          <a:solidFill>
            <a:srgbClr val="0076BE"/>
          </a:solidFill>
          <a:ln cap="flat">
            <a:solidFill>
              <a:schemeClr val="tx1"/>
            </a:solidFill>
            <a:prstDash val="solid"/>
          </a:ln>
        </p:spPr>
        <p:txBody>
          <a:bodyPr vert="horz" wrap="square" lIns="33759" tIns="16880" rIns="33759" bIns="16880" anchor="ctr" anchorCtr="1" compatLnSpc="0">
            <a:noAutofit/>
          </a:bodyPr>
          <a:lstStyle/>
          <a:p>
            <a:pPr defTabSz="228600" eaLnBrk="1" fontAlgn="auto">
              <a:spcBef>
                <a:spcPts val="0"/>
              </a:spcBef>
              <a:spcAft>
                <a:spcPts val="0"/>
              </a:spcAft>
            </a:pPr>
            <a:endParaRPr lang="en-US" sz="675">
              <a:solidFill>
                <a:prstClr val="black"/>
              </a:solidFill>
              <a:latin typeface="Poppins" panose="00000500000000000000" pitchFamily="2" charset="0"/>
              <a:ea typeface="Microsoft YaHei" pitchFamily="2"/>
              <a:cs typeface="+mn-cs"/>
            </a:endParaRPr>
          </a:p>
        </p:txBody>
      </p:sp>
      <p:sp>
        <p:nvSpPr>
          <p:cNvPr id="37" name="Freeform: Shape 5">
            <a:extLst>
              <a:ext uri="{FF2B5EF4-FFF2-40B4-BE49-F238E27FC236}">
                <a16:creationId xmlns:a16="http://schemas.microsoft.com/office/drawing/2014/main" id="{F56753A0-E3D6-70F3-956F-4FBAF519084E}"/>
              </a:ext>
            </a:extLst>
          </p:cNvPr>
          <p:cNvSpPr/>
          <p:nvPr/>
        </p:nvSpPr>
        <p:spPr>
          <a:xfrm>
            <a:off x="802800" y="3979996"/>
            <a:ext cx="471353" cy="526943"/>
          </a:xfrm>
          <a:custGeom>
            <a:avLst/>
            <a:gdLst>
              <a:gd name="connsiteX0" fmla="*/ 1919817 w 3839634"/>
              <a:gd name="connsiteY0" fmla="*/ 0 h 4292465"/>
              <a:gd name="connsiteX1" fmla="*/ 2144441 w 3839634"/>
              <a:gd name="connsiteY1" fmla="*/ 61416 h 4292465"/>
              <a:gd name="connsiteX2" fmla="*/ 3611690 w 3839634"/>
              <a:gd name="connsiteY2" fmla="*/ 909064 h 4292465"/>
              <a:gd name="connsiteX3" fmla="*/ 3839634 w 3839634"/>
              <a:gd name="connsiteY3" fmla="*/ 1298584 h 4292465"/>
              <a:gd name="connsiteX4" fmla="*/ 3839634 w 3839634"/>
              <a:gd name="connsiteY4" fmla="*/ 2993881 h 4292465"/>
              <a:gd name="connsiteX5" fmla="*/ 3611690 w 3839634"/>
              <a:gd name="connsiteY5" fmla="*/ 3383401 h 4292465"/>
              <a:gd name="connsiteX6" fmla="*/ 2144441 w 3839634"/>
              <a:gd name="connsiteY6" fmla="*/ 4231049 h 4292465"/>
              <a:gd name="connsiteX7" fmla="*/ 1695193 w 3839634"/>
              <a:gd name="connsiteY7" fmla="*/ 4231049 h 4292465"/>
              <a:gd name="connsiteX8" fmla="*/ 227944 w 3839634"/>
              <a:gd name="connsiteY8" fmla="*/ 3383401 h 4292465"/>
              <a:gd name="connsiteX9" fmla="*/ 0 w 3839634"/>
              <a:gd name="connsiteY9" fmla="*/ 2993881 h 4292465"/>
              <a:gd name="connsiteX10" fmla="*/ 0 w 3839634"/>
              <a:gd name="connsiteY10" fmla="*/ 1298584 h 4292465"/>
              <a:gd name="connsiteX11" fmla="*/ 227944 w 3839634"/>
              <a:gd name="connsiteY11" fmla="*/ 909064 h 4292465"/>
              <a:gd name="connsiteX12" fmla="*/ 1695193 w 3839634"/>
              <a:gd name="connsiteY12" fmla="*/ 61416 h 4292465"/>
              <a:gd name="connsiteX13" fmla="*/ 1919817 w 3839634"/>
              <a:gd name="connsiteY13" fmla="*/ 0 h 429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9634" h="4292465">
                <a:moveTo>
                  <a:pt x="1919817" y="0"/>
                </a:moveTo>
                <a:cubicBezTo>
                  <a:pt x="1997827" y="0"/>
                  <a:pt x="2075836" y="20472"/>
                  <a:pt x="2144441" y="61416"/>
                </a:cubicBezTo>
                <a:lnTo>
                  <a:pt x="3611690" y="909064"/>
                </a:lnTo>
                <a:cubicBezTo>
                  <a:pt x="3753325" y="986526"/>
                  <a:pt x="3839634" y="1137022"/>
                  <a:pt x="3839634" y="1298584"/>
                </a:cubicBezTo>
                <a:lnTo>
                  <a:pt x="3839634" y="2993881"/>
                </a:lnTo>
                <a:cubicBezTo>
                  <a:pt x="3839634" y="3153230"/>
                  <a:pt x="3753325" y="3301513"/>
                  <a:pt x="3611690" y="3383401"/>
                </a:cubicBezTo>
                <a:lnTo>
                  <a:pt x="2144441" y="4231049"/>
                </a:lnTo>
                <a:cubicBezTo>
                  <a:pt x="2007232" y="4312937"/>
                  <a:pt x="1832402" y="4312937"/>
                  <a:pt x="1695193" y="4231049"/>
                </a:cubicBezTo>
                <a:lnTo>
                  <a:pt x="227944" y="3383401"/>
                </a:lnTo>
                <a:cubicBezTo>
                  <a:pt x="88522" y="3301513"/>
                  <a:pt x="0" y="3153230"/>
                  <a:pt x="0" y="2993881"/>
                </a:cubicBezTo>
                <a:lnTo>
                  <a:pt x="0" y="1298584"/>
                </a:lnTo>
                <a:cubicBezTo>
                  <a:pt x="0" y="1137022"/>
                  <a:pt x="88522" y="986526"/>
                  <a:pt x="227944" y="909064"/>
                </a:cubicBezTo>
                <a:lnTo>
                  <a:pt x="1695193" y="61416"/>
                </a:lnTo>
                <a:cubicBezTo>
                  <a:pt x="1763798" y="20472"/>
                  <a:pt x="1841807" y="0"/>
                  <a:pt x="1919817" y="0"/>
                </a:cubicBezTo>
                <a:close/>
              </a:path>
            </a:pathLst>
          </a:custGeom>
          <a:solidFill>
            <a:srgbClr val="0076BE"/>
          </a:solidFill>
          <a:ln cap="flat">
            <a:solidFill>
              <a:schemeClr val="tx1"/>
            </a:solidFill>
            <a:prstDash val="solid"/>
          </a:ln>
        </p:spPr>
        <p:txBody>
          <a:bodyPr vert="horz" wrap="square" lIns="33759" tIns="16880" rIns="33759" bIns="16880" anchor="ctr" anchorCtr="1" compatLnSpc="0">
            <a:noAutofit/>
          </a:bodyPr>
          <a:lstStyle/>
          <a:p>
            <a:pPr defTabSz="228600" eaLnBrk="1" fontAlgn="auto">
              <a:spcBef>
                <a:spcPts val="0"/>
              </a:spcBef>
              <a:spcAft>
                <a:spcPts val="0"/>
              </a:spcAft>
            </a:pPr>
            <a:endParaRPr lang="en-US" sz="675">
              <a:solidFill>
                <a:prstClr val="black"/>
              </a:solidFill>
              <a:latin typeface="Poppins" panose="00000500000000000000" pitchFamily="2" charset="0"/>
              <a:ea typeface="Microsoft YaHei" pitchFamily="2"/>
              <a:cs typeface="+mn-cs"/>
            </a:endParaRPr>
          </a:p>
        </p:txBody>
      </p:sp>
      <p:sp>
        <p:nvSpPr>
          <p:cNvPr id="38" name="Freeform: Shape 6">
            <a:extLst>
              <a:ext uri="{FF2B5EF4-FFF2-40B4-BE49-F238E27FC236}">
                <a16:creationId xmlns:a16="http://schemas.microsoft.com/office/drawing/2014/main" id="{90BF14DC-361F-7CC9-D291-D423D436D48A}"/>
              </a:ext>
            </a:extLst>
          </p:cNvPr>
          <p:cNvSpPr/>
          <p:nvPr/>
        </p:nvSpPr>
        <p:spPr>
          <a:xfrm>
            <a:off x="802800" y="5491417"/>
            <a:ext cx="471353" cy="526943"/>
          </a:xfrm>
          <a:custGeom>
            <a:avLst/>
            <a:gdLst>
              <a:gd name="connsiteX0" fmla="*/ 1919817 w 3839634"/>
              <a:gd name="connsiteY0" fmla="*/ 0 h 4292465"/>
              <a:gd name="connsiteX1" fmla="*/ 2144441 w 3839634"/>
              <a:gd name="connsiteY1" fmla="*/ 61416 h 4292465"/>
              <a:gd name="connsiteX2" fmla="*/ 3611690 w 3839634"/>
              <a:gd name="connsiteY2" fmla="*/ 909064 h 4292465"/>
              <a:gd name="connsiteX3" fmla="*/ 3839634 w 3839634"/>
              <a:gd name="connsiteY3" fmla="*/ 1298584 h 4292465"/>
              <a:gd name="connsiteX4" fmla="*/ 3839634 w 3839634"/>
              <a:gd name="connsiteY4" fmla="*/ 2993881 h 4292465"/>
              <a:gd name="connsiteX5" fmla="*/ 3611690 w 3839634"/>
              <a:gd name="connsiteY5" fmla="*/ 3383401 h 4292465"/>
              <a:gd name="connsiteX6" fmla="*/ 2144441 w 3839634"/>
              <a:gd name="connsiteY6" fmla="*/ 4231049 h 4292465"/>
              <a:gd name="connsiteX7" fmla="*/ 1695193 w 3839634"/>
              <a:gd name="connsiteY7" fmla="*/ 4231049 h 4292465"/>
              <a:gd name="connsiteX8" fmla="*/ 227944 w 3839634"/>
              <a:gd name="connsiteY8" fmla="*/ 3383401 h 4292465"/>
              <a:gd name="connsiteX9" fmla="*/ 0 w 3839634"/>
              <a:gd name="connsiteY9" fmla="*/ 2993881 h 4292465"/>
              <a:gd name="connsiteX10" fmla="*/ 0 w 3839634"/>
              <a:gd name="connsiteY10" fmla="*/ 1298584 h 4292465"/>
              <a:gd name="connsiteX11" fmla="*/ 227944 w 3839634"/>
              <a:gd name="connsiteY11" fmla="*/ 909064 h 4292465"/>
              <a:gd name="connsiteX12" fmla="*/ 1695193 w 3839634"/>
              <a:gd name="connsiteY12" fmla="*/ 61416 h 4292465"/>
              <a:gd name="connsiteX13" fmla="*/ 1919817 w 3839634"/>
              <a:gd name="connsiteY13" fmla="*/ 0 h 429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9634" h="4292465">
                <a:moveTo>
                  <a:pt x="1919817" y="0"/>
                </a:moveTo>
                <a:cubicBezTo>
                  <a:pt x="1997827" y="0"/>
                  <a:pt x="2075836" y="20472"/>
                  <a:pt x="2144441" y="61416"/>
                </a:cubicBezTo>
                <a:lnTo>
                  <a:pt x="3611690" y="909064"/>
                </a:lnTo>
                <a:cubicBezTo>
                  <a:pt x="3753325" y="986526"/>
                  <a:pt x="3839634" y="1137022"/>
                  <a:pt x="3839634" y="1298584"/>
                </a:cubicBezTo>
                <a:lnTo>
                  <a:pt x="3839634" y="2993881"/>
                </a:lnTo>
                <a:cubicBezTo>
                  <a:pt x="3839634" y="3153230"/>
                  <a:pt x="3753325" y="3301513"/>
                  <a:pt x="3611690" y="3383401"/>
                </a:cubicBezTo>
                <a:lnTo>
                  <a:pt x="2144441" y="4231049"/>
                </a:lnTo>
                <a:cubicBezTo>
                  <a:pt x="2007232" y="4312937"/>
                  <a:pt x="1832402" y="4312937"/>
                  <a:pt x="1695193" y="4231049"/>
                </a:cubicBezTo>
                <a:lnTo>
                  <a:pt x="227944" y="3383401"/>
                </a:lnTo>
                <a:cubicBezTo>
                  <a:pt x="88522" y="3301513"/>
                  <a:pt x="0" y="3153230"/>
                  <a:pt x="0" y="2993881"/>
                </a:cubicBezTo>
                <a:lnTo>
                  <a:pt x="0" y="1298584"/>
                </a:lnTo>
                <a:cubicBezTo>
                  <a:pt x="0" y="1137022"/>
                  <a:pt x="88522" y="986526"/>
                  <a:pt x="227944" y="909064"/>
                </a:cubicBezTo>
                <a:lnTo>
                  <a:pt x="1695193" y="61416"/>
                </a:lnTo>
                <a:cubicBezTo>
                  <a:pt x="1763798" y="20472"/>
                  <a:pt x="1841807" y="0"/>
                  <a:pt x="1919817" y="0"/>
                </a:cubicBezTo>
                <a:close/>
              </a:path>
            </a:pathLst>
          </a:custGeom>
          <a:solidFill>
            <a:srgbClr val="0076BE"/>
          </a:solidFill>
          <a:ln cap="flat">
            <a:solidFill>
              <a:schemeClr val="tx1"/>
            </a:solidFill>
            <a:prstDash val="solid"/>
          </a:ln>
        </p:spPr>
        <p:txBody>
          <a:bodyPr vert="horz" wrap="square" lIns="33759" tIns="16880" rIns="33759" bIns="16880" anchor="ctr" anchorCtr="1" compatLnSpc="0">
            <a:noAutofit/>
          </a:bodyPr>
          <a:lstStyle/>
          <a:p>
            <a:pPr defTabSz="228600" eaLnBrk="1" fontAlgn="auto">
              <a:spcBef>
                <a:spcPts val="0"/>
              </a:spcBef>
              <a:spcAft>
                <a:spcPts val="0"/>
              </a:spcAft>
            </a:pPr>
            <a:endParaRPr lang="en-US" sz="675">
              <a:solidFill>
                <a:prstClr val="black"/>
              </a:solidFill>
              <a:latin typeface="Poppins" panose="00000500000000000000" pitchFamily="2" charset="0"/>
              <a:ea typeface="Microsoft YaHei" pitchFamily="2"/>
              <a:cs typeface="+mn-cs"/>
            </a:endParaRPr>
          </a:p>
        </p:txBody>
      </p:sp>
      <p:cxnSp>
        <p:nvCxnSpPr>
          <p:cNvPr id="54" name="Straight Connector 53">
            <a:extLst>
              <a:ext uri="{FF2B5EF4-FFF2-40B4-BE49-F238E27FC236}">
                <a16:creationId xmlns:a16="http://schemas.microsoft.com/office/drawing/2014/main" id="{949558AF-9C09-ADAD-F5DC-E4A03976AF84}"/>
              </a:ext>
            </a:extLst>
          </p:cNvPr>
          <p:cNvCxnSpPr/>
          <p:nvPr/>
        </p:nvCxnSpPr>
        <p:spPr>
          <a:xfrm>
            <a:off x="6096000" y="1765300"/>
            <a:ext cx="0" cy="4474202"/>
          </a:xfrm>
          <a:prstGeom prst="line">
            <a:avLst/>
          </a:prstGeom>
          <a:effectLst/>
        </p:spPr>
        <p:style>
          <a:lnRef idx="2">
            <a:schemeClr val="accent5"/>
          </a:lnRef>
          <a:fillRef idx="0">
            <a:schemeClr val="accent5"/>
          </a:fillRef>
          <a:effectRef idx="1">
            <a:schemeClr val="accent5"/>
          </a:effectRef>
          <a:fontRef idx="minor">
            <a:schemeClr val="tx1"/>
          </a:fontRef>
        </p:style>
      </p:cxnSp>
      <p:sp>
        <p:nvSpPr>
          <p:cNvPr id="58" name="Freeform: Shape 8">
            <a:extLst>
              <a:ext uri="{FF2B5EF4-FFF2-40B4-BE49-F238E27FC236}">
                <a16:creationId xmlns:a16="http://schemas.microsoft.com/office/drawing/2014/main" id="{FA83F263-74C4-E2A0-1928-1C40E0375E6A}"/>
              </a:ext>
            </a:extLst>
          </p:cNvPr>
          <p:cNvSpPr/>
          <p:nvPr/>
        </p:nvSpPr>
        <p:spPr>
          <a:xfrm>
            <a:off x="1563395" y="1710698"/>
            <a:ext cx="1368173" cy="1224154"/>
          </a:xfrm>
          <a:custGeom>
            <a:avLst/>
            <a:gdLst/>
            <a:ahLst/>
            <a:cxnLst>
              <a:cxn ang="3cd4">
                <a:pos x="hc" y="t"/>
              </a:cxn>
              <a:cxn ang="cd2">
                <a:pos x="l" y="vc"/>
              </a:cxn>
              <a:cxn ang="cd4">
                <a:pos x="hc" y="b"/>
              </a:cxn>
              <a:cxn ang="0">
                <a:pos x="r" y="vc"/>
              </a:cxn>
            </a:cxnLst>
            <a:rect l="l" t="t" r="r" b="b"/>
            <a:pathLst>
              <a:path w="1939" h="1735">
                <a:moveTo>
                  <a:pt x="1912" y="969"/>
                </a:moveTo>
                <a:lnTo>
                  <a:pt x="1529" y="1632"/>
                </a:lnTo>
                <a:cubicBezTo>
                  <a:pt x="1492" y="1695"/>
                  <a:pt x="1425" y="1735"/>
                  <a:pt x="1353" y="1735"/>
                </a:cubicBezTo>
                <a:lnTo>
                  <a:pt x="587" y="1735"/>
                </a:lnTo>
                <a:cubicBezTo>
                  <a:pt x="514" y="1735"/>
                  <a:pt x="446" y="1695"/>
                  <a:pt x="411" y="1632"/>
                </a:cubicBezTo>
                <a:lnTo>
                  <a:pt x="28" y="969"/>
                </a:lnTo>
                <a:cubicBezTo>
                  <a:pt x="-9" y="907"/>
                  <a:pt x="-9" y="828"/>
                  <a:pt x="28" y="766"/>
                </a:cubicBezTo>
                <a:lnTo>
                  <a:pt x="411" y="103"/>
                </a:lnTo>
                <a:cubicBezTo>
                  <a:pt x="446" y="39"/>
                  <a:pt x="514" y="0"/>
                  <a:pt x="587" y="0"/>
                </a:cubicBezTo>
                <a:lnTo>
                  <a:pt x="1353" y="0"/>
                </a:lnTo>
                <a:cubicBezTo>
                  <a:pt x="1425" y="0"/>
                  <a:pt x="1492" y="39"/>
                  <a:pt x="1529" y="103"/>
                </a:cubicBezTo>
                <a:lnTo>
                  <a:pt x="1912" y="766"/>
                </a:lnTo>
                <a:cubicBezTo>
                  <a:pt x="1949" y="828"/>
                  <a:pt x="1949" y="907"/>
                  <a:pt x="1912" y="969"/>
                </a:cubicBezTo>
                <a:close/>
              </a:path>
            </a:pathLst>
          </a:custGeom>
          <a:solidFill>
            <a:srgbClr val="0076BE"/>
          </a:solidFill>
          <a:ln cap="flat">
            <a:solidFill>
              <a:schemeClr val="tx1"/>
            </a:solidFill>
            <a:prstDash val="solid"/>
          </a:ln>
        </p:spPr>
        <p:txBody>
          <a:bodyPr vert="horz" wrap="none" lIns="33759" tIns="16880" rIns="33759" bIns="16880" anchor="ctr" anchorCtr="1" compatLnSpc="0"/>
          <a:lstStyle/>
          <a:p>
            <a:pPr hangingPunct="0"/>
            <a:endParaRPr lang="en-US" sz="675">
              <a:latin typeface="Poppins" panose="00000500000000000000" pitchFamily="2" charset="0"/>
              <a:ea typeface="Microsoft YaHei" pitchFamily="2"/>
              <a:cs typeface="Lucida Sans" pitchFamily="2"/>
            </a:endParaRPr>
          </a:p>
        </p:txBody>
      </p:sp>
      <p:sp>
        <p:nvSpPr>
          <p:cNvPr id="59" name="Freeform: Shape 8">
            <a:extLst>
              <a:ext uri="{FF2B5EF4-FFF2-40B4-BE49-F238E27FC236}">
                <a16:creationId xmlns:a16="http://schemas.microsoft.com/office/drawing/2014/main" id="{1D95F716-74E8-2BB4-1398-6AAB61DE32FD}"/>
              </a:ext>
            </a:extLst>
          </p:cNvPr>
          <p:cNvSpPr/>
          <p:nvPr/>
        </p:nvSpPr>
        <p:spPr>
          <a:xfrm>
            <a:off x="9227964" y="1716881"/>
            <a:ext cx="1368173" cy="1224154"/>
          </a:xfrm>
          <a:custGeom>
            <a:avLst/>
            <a:gdLst/>
            <a:ahLst/>
            <a:cxnLst>
              <a:cxn ang="3cd4">
                <a:pos x="hc" y="t"/>
              </a:cxn>
              <a:cxn ang="cd2">
                <a:pos x="l" y="vc"/>
              </a:cxn>
              <a:cxn ang="cd4">
                <a:pos x="hc" y="b"/>
              </a:cxn>
              <a:cxn ang="0">
                <a:pos x="r" y="vc"/>
              </a:cxn>
            </a:cxnLst>
            <a:rect l="l" t="t" r="r" b="b"/>
            <a:pathLst>
              <a:path w="1939" h="1735">
                <a:moveTo>
                  <a:pt x="1912" y="969"/>
                </a:moveTo>
                <a:lnTo>
                  <a:pt x="1529" y="1632"/>
                </a:lnTo>
                <a:cubicBezTo>
                  <a:pt x="1492" y="1695"/>
                  <a:pt x="1425" y="1735"/>
                  <a:pt x="1353" y="1735"/>
                </a:cubicBezTo>
                <a:lnTo>
                  <a:pt x="587" y="1735"/>
                </a:lnTo>
                <a:cubicBezTo>
                  <a:pt x="514" y="1735"/>
                  <a:pt x="446" y="1695"/>
                  <a:pt x="411" y="1632"/>
                </a:cubicBezTo>
                <a:lnTo>
                  <a:pt x="28" y="969"/>
                </a:lnTo>
                <a:cubicBezTo>
                  <a:pt x="-9" y="907"/>
                  <a:pt x="-9" y="828"/>
                  <a:pt x="28" y="766"/>
                </a:cubicBezTo>
                <a:lnTo>
                  <a:pt x="411" y="103"/>
                </a:lnTo>
                <a:cubicBezTo>
                  <a:pt x="446" y="39"/>
                  <a:pt x="514" y="0"/>
                  <a:pt x="587" y="0"/>
                </a:cubicBezTo>
                <a:lnTo>
                  <a:pt x="1353" y="0"/>
                </a:lnTo>
                <a:cubicBezTo>
                  <a:pt x="1425" y="0"/>
                  <a:pt x="1492" y="39"/>
                  <a:pt x="1529" y="103"/>
                </a:cubicBezTo>
                <a:lnTo>
                  <a:pt x="1912" y="766"/>
                </a:lnTo>
                <a:cubicBezTo>
                  <a:pt x="1949" y="828"/>
                  <a:pt x="1949" y="907"/>
                  <a:pt x="1912" y="969"/>
                </a:cubicBezTo>
                <a:close/>
              </a:path>
            </a:pathLst>
          </a:custGeom>
          <a:solidFill>
            <a:srgbClr val="F24979"/>
          </a:solidFill>
          <a:ln cap="flat">
            <a:solidFill>
              <a:schemeClr val="tx1"/>
            </a:solidFill>
            <a:prstDash val="solid"/>
          </a:ln>
        </p:spPr>
        <p:txBody>
          <a:bodyPr vert="horz" wrap="none" lIns="33759" tIns="16880" rIns="33759" bIns="16880" anchor="ctr" anchorCtr="1" compatLnSpc="0"/>
          <a:lstStyle/>
          <a:p>
            <a:pPr hangingPunct="0"/>
            <a:endParaRPr lang="en-US" sz="675">
              <a:latin typeface="Poppins" panose="00000500000000000000" pitchFamily="2" charset="0"/>
              <a:ea typeface="Microsoft YaHei" pitchFamily="2"/>
              <a:cs typeface="Lucida Sans" pitchFamily="2"/>
            </a:endParaRPr>
          </a:p>
        </p:txBody>
      </p:sp>
      <p:pic>
        <p:nvPicPr>
          <p:cNvPr id="61" name="Graphic 60" descr="Philanthropy with solid fill">
            <a:extLst>
              <a:ext uri="{FF2B5EF4-FFF2-40B4-BE49-F238E27FC236}">
                <a16:creationId xmlns:a16="http://schemas.microsoft.com/office/drawing/2014/main" id="{F9C8A395-9855-A831-BE83-8E57980AEDF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776128" y="1849128"/>
            <a:ext cx="914400" cy="914400"/>
          </a:xfrm>
          <a:prstGeom prst="rect">
            <a:avLst/>
          </a:prstGeom>
        </p:spPr>
      </p:pic>
      <p:sp>
        <p:nvSpPr>
          <p:cNvPr id="62" name="TextBox 61">
            <a:extLst>
              <a:ext uri="{FF2B5EF4-FFF2-40B4-BE49-F238E27FC236}">
                <a16:creationId xmlns:a16="http://schemas.microsoft.com/office/drawing/2014/main" id="{4FE5018C-BD18-3591-6DF1-1E7F8563A7DF}"/>
              </a:ext>
            </a:extLst>
          </p:cNvPr>
          <p:cNvSpPr txBox="1"/>
          <p:nvPr/>
        </p:nvSpPr>
        <p:spPr>
          <a:xfrm>
            <a:off x="3352800" y="1849128"/>
            <a:ext cx="2502160" cy="923330"/>
          </a:xfrm>
          <a:prstGeom prst="rect">
            <a:avLst/>
          </a:prstGeom>
          <a:noFill/>
        </p:spPr>
        <p:txBody>
          <a:bodyPr wrap="square" rtlCol="0">
            <a:spAutoFit/>
          </a:bodyPr>
          <a:lstStyle/>
          <a:p>
            <a:pPr algn="ctr"/>
            <a:r>
              <a:rPr lang="en-GB" b="1">
                <a:latin typeface="Aptos" panose="020B0004020202020204" pitchFamily="34" charset="0"/>
              </a:rPr>
              <a:t>YOUR REGULAR</a:t>
            </a:r>
          </a:p>
          <a:p>
            <a:pPr algn="ctr"/>
            <a:r>
              <a:rPr lang="en-GB" sz="3600" b="1">
                <a:latin typeface="Aptos" panose="020B0004020202020204" pitchFamily="34" charset="0"/>
              </a:rPr>
              <a:t>INCOME</a:t>
            </a:r>
            <a:r>
              <a:rPr lang="en-GB" b="1">
                <a:latin typeface="Aptos" panose="020B0004020202020204" pitchFamily="34" charset="0"/>
              </a:rPr>
              <a:t> </a:t>
            </a:r>
          </a:p>
        </p:txBody>
      </p:sp>
      <p:sp>
        <p:nvSpPr>
          <p:cNvPr id="63" name="TextBox 62">
            <a:extLst>
              <a:ext uri="{FF2B5EF4-FFF2-40B4-BE49-F238E27FC236}">
                <a16:creationId xmlns:a16="http://schemas.microsoft.com/office/drawing/2014/main" id="{6E4D7263-671B-EF8B-F794-14284E3C040F}"/>
              </a:ext>
            </a:extLst>
          </p:cNvPr>
          <p:cNvSpPr txBox="1"/>
          <p:nvPr/>
        </p:nvSpPr>
        <p:spPr>
          <a:xfrm>
            <a:off x="6341510" y="1860767"/>
            <a:ext cx="2502160" cy="923330"/>
          </a:xfrm>
          <a:prstGeom prst="rect">
            <a:avLst/>
          </a:prstGeom>
          <a:noFill/>
        </p:spPr>
        <p:txBody>
          <a:bodyPr wrap="square" rtlCol="0">
            <a:spAutoFit/>
          </a:bodyPr>
          <a:lstStyle/>
          <a:p>
            <a:pPr algn="ctr"/>
            <a:r>
              <a:rPr lang="en-GB" b="1">
                <a:latin typeface="Aptos" panose="020B0004020202020204" pitchFamily="34" charset="0"/>
              </a:rPr>
              <a:t>YOUR</a:t>
            </a:r>
          </a:p>
          <a:p>
            <a:pPr algn="ctr"/>
            <a:r>
              <a:rPr lang="en-GB" sz="3600" b="1">
                <a:latin typeface="Aptos" panose="020B0004020202020204" pitchFamily="34" charset="0"/>
              </a:rPr>
              <a:t>CAPITAL</a:t>
            </a:r>
            <a:r>
              <a:rPr lang="en-GB" b="1">
                <a:latin typeface="Aptos" panose="020B0004020202020204" pitchFamily="34" charset="0"/>
              </a:rPr>
              <a:t> </a:t>
            </a:r>
          </a:p>
        </p:txBody>
      </p:sp>
      <p:pic>
        <p:nvPicPr>
          <p:cNvPr id="65" name="Graphic 64" descr="Piggy Bank with solid fill">
            <a:extLst>
              <a:ext uri="{FF2B5EF4-FFF2-40B4-BE49-F238E27FC236}">
                <a16:creationId xmlns:a16="http://schemas.microsoft.com/office/drawing/2014/main" id="{7E81B6D6-3895-29EC-7F64-09C500F2090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450494" y="1767857"/>
            <a:ext cx="1109150" cy="1109150"/>
          </a:xfrm>
          <a:prstGeom prst="rect">
            <a:avLst/>
          </a:prstGeom>
        </p:spPr>
      </p:pic>
      <p:sp>
        <p:nvSpPr>
          <p:cNvPr id="78" name="Freeform: Shape 5">
            <a:extLst>
              <a:ext uri="{FF2B5EF4-FFF2-40B4-BE49-F238E27FC236}">
                <a16:creationId xmlns:a16="http://schemas.microsoft.com/office/drawing/2014/main" id="{4A8F2B1A-25CC-D084-52A6-2FE3B7D9A50D}"/>
              </a:ext>
            </a:extLst>
          </p:cNvPr>
          <p:cNvSpPr/>
          <p:nvPr/>
        </p:nvSpPr>
        <p:spPr>
          <a:xfrm>
            <a:off x="814839" y="4725710"/>
            <a:ext cx="471353" cy="526943"/>
          </a:xfrm>
          <a:custGeom>
            <a:avLst/>
            <a:gdLst>
              <a:gd name="connsiteX0" fmla="*/ 1919817 w 3839634"/>
              <a:gd name="connsiteY0" fmla="*/ 0 h 4292465"/>
              <a:gd name="connsiteX1" fmla="*/ 2144441 w 3839634"/>
              <a:gd name="connsiteY1" fmla="*/ 61416 h 4292465"/>
              <a:gd name="connsiteX2" fmla="*/ 3611690 w 3839634"/>
              <a:gd name="connsiteY2" fmla="*/ 909064 h 4292465"/>
              <a:gd name="connsiteX3" fmla="*/ 3839634 w 3839634"/>
              <a:gd name="connsiteY3" fmla="*/ 1298584 h 4292465"/>
              <a:gd name="connsiteX4" fmla="*/ 3839634 w 3839634"/>
              <a:gd name="connsiteY4" fmla="*/ 2993881 h 4292465"/>
              <a:gd name="connsiteX5" fmla="*/ 3611690 w 3839634"/>
              <a:gd name="connsiteY5" fmla="*/ 3383401 h 4292465"/>
              <a:gd name="connsiteX6" fmla="*/ 2144441 w 3839634"/>
              <a:gd name="connsiteY6" fmla="*/ 4231049 h 4292465"/>
              <a:gd name="connsiteX7" fmla="*/ 1695193 w 3839634"/>
              <a:gd name="connsiteY7" fmla="*/ 4231049 h 4292465"/>
              <a:gd name="connsiteX8" fmla="*/ 227944 w 3839634"/>
              <a:gd name="connsiteY8" fmla="*/ 3383401 h 4292465"/>
              <a:gd name="connsiteX9" fmla="*/ 0 w 3839634"/>
              <a:gd name="connsiteY9" fmla="*/ 2993881 h 4292465"/>
              <a:gd name="connsiteX10" fmla="*/ 0 w 3839634"/>
              <a:gd name="connsiteY10" fmla="*/ 1298584 h 4292465"/>
              <a:gd name="connsiteX11" fmla="*/ 227944 w 3839634"/>
              <a:gd name="connsiteY11" fmla="*/ 909064 h 4292465"/>
              <a:gd name="connsiteX12" fmla="*/ 1695193 w 3839634"/>
              <a:gd name="connsiteY12" fmla="*/ 61416 h 4292465"/>
              <a:gd name="connsiteX13" fmla="*/ 1919817 w 3839634"/>
              <a:gd name="connsiteY13" fmla="*/ 0 h 429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9634" h="4292465">
                <a:moveTo>
                  <a:pt x="1919817" y="0"/>
                </a:moveTo>
                <a:cubicBezTo>
                  <a:pt x="1997827" y="0"/>
                  <a:pt x="2075836" y="20472"/>
                  <a:pt x="2144441" y="61416"/>
                </a:cubicBezTo>
                <a:lnTo>
                  <a:pt x="3611690" y="909064"/>
                </a:lnTo>
                <a:cubicBezTo>
                  <a:pt x="3753325" y="986526"/>
                  <a:pt x="3839634" y="1137022"/>
                  <a:pt x="3839634" y="1298584"/>
                </a:cubicBezTo>
                <a:lnTo>
                  <a:pt x="3839634" y="2993881"/>
                </a:lnTo>
                <a:cubicBezTo>
                  <a:pt x="3839634" y="3153230"/>
                  <a:pt x="3753325" y="3301513"/>
                  <a:pt x="3611690" y="3383401"/>
                </a:cubicBezTo>
                <a:lnTo>
                  <a:pt x="2144441" y="4231049"/>
                </a:lnTo>
                <a:cubicBezTo>
                  <a:pt x="2007232" y="4312937"/>
                  <a:pt x="1832402" y="4312937"/>
                  <a:pt x="1695193" y="4231049"/>
                </a:cubicBezTo>
                <a:lnTo>
                  <a:pt x="227944" y="3383401"/>
                </a:lnTo>
                <a:cubicBezTo>
                  <a:pt x="88522" y="3301513"/>
                  <a:pt x="0" y="3153230"/>
                  <a:pt x="0" y="2993881"/>
                </a:cubicBezTo>
                <a:lnTo>
                  <a:pt x="0" y="1298584"/>
                </a:lnTo>
                <a:cubicBezTo>
                  <a:pt x="0" y="1137022"/>
                  <a:pt x="88522" y="986526"/>
                  <a:pt x="227944" y="909064"/>
                </a:cubicBezTo>
                <a:lnTo>
                  <a:pt x="1695193" y="61416"/>
                </a:lnTo>
                <a:cubicBezTo>
                  <a:pt x="1763798" y="20472"/>
                  <a:pt x="1841807" y="0"/>
                  <a:pt x="1919817" y="0"/>
                </a:cubicBezTo>
                <a:close/>
              </a:path>
            </a:pathLst>
          </a:custGeom>
          <a:solidFill>
            <a:srgbClr val="0076BE"/>
          </a:solidFill>
          <a:ln cap="flat">
            <a:solidFill>
              <a:schemeClr val="tx1"/>
            </a:solidFill>
            <a:prstDash val="solid"/>
          </a:ln>
        </p:spPr>
        <p:txBody>
          <a:bodyPr vert="horz" wrap="square" lIns="33759" tIns="16880" rIns="33759" bIns="16880" anchor="ctr" anchorCtr="1" compatLnSpc="0">
            <a:noAutofit/>
          </a:bodyPr>
          <a:lstStyle/>
          <a:p>
            <a:pPr defTabSz="228600" eaLnBrk="1" fontAlgn="auto">
              <a:spcBef>
                <a:spcPts val="0"/>
              </a:spcBef>
              <a:spcAft>
                <a:spcPts val="0"/>
              </a:spcAft>
            </a:pPr>
            <a:endParaRPr lang="en-US" sz="675">
              <a:solidFill>
                <a:prstClr val="black"/>
              </a:solidFill>
              <a:latin typeface="Poppins" panose="00000500000000000000" pitchFamily="2" charset="0"/>
              <a:ea typeface="Microsoft YaHei" pitchFamily="2"/>
              <a:cs typeface="+mn-cs"/>
            </a:endParaRPr>
          </a:p>
        </p:txBody>
      </p:sp>
      <p:sp>
        <p:nvSpPr>
          <p:cNvPr id="79" name="Freeform: Shape 4">
            <a:extLst>
              <a:ext uri="{FF2B5EF4-FFF2-40B4-BE49-F238E27FC236}">
                <a16:creationId xmlns:a16="http://schemas.microsoft.com/office/drawing/2014/main" id="{0634C2ED-C045-E275-2E9A-D8395876F802}"/>
              </a:ext>
            </a:extLst>
          </p:cNvPr>
          <p:cNvSpPr/>
          <p:nvPr/>
        </p:nvSpPr>
        <p:spPr>
          <a:xfrm>
            <a:off x="10922152" y="3237214"/>
            <a:ext cx="471353" cy="526943"/>
          </a:xfrm>
          <a:custGeom>
            <a:avLst/>
            <a:gdLst>
              <a:gd name="connsiteX0" fmla="*/ 1919817 w 3839634"/>
              <a:gd name="connsiteY0" fmla="*/ 0 h 4292465"/>
              <a:gd name="connsiteX1" fmla="*/ 2144441 w 3839634"/>
              <a:gd name="connsiteY1" fmla="*/ 61416 h 4292465"/>
              <a:gd name="connsiteX2" fmla="*/ 3611690 w 3839634"/>
              <a:gd name="connsiteY2" fmla="*/ 909064 h 4292465"/>
              <a:gd name="connsiteX3" fmla="*/ 3839634 w 3839634"/>
              <a:gd name="connsiteY3" fmla="*/ 1298584 h 4292465"/>
              <a:gd name="connsiteX4" fmla="*/ 3839634 w 3839634"/>
              <a:gd name="connsiteY4" fmla="*/ 2993881 h 4292465"/>
              <a:gd name="connsiteX5" fmla="*/ 3611690 w 3839634"/>
              <a:gd name="connsiteY5" fmla="*/ 3383401 h 4292465"/>
              <a:gd name="connsiteX6" fmla="*/ 2144441 w 3839634"/>
              <a:gd name="connsiteY6" fmla="*/ 4231049 h 4292465"/>
              <a:gd name="connsiteX7" fmla="*/ 1695193 w 3839634"/>
              <a:gd name="connsiteY7" fmla="*/ 4231049 h 4292465"/>
              <a:gd name="connsiteX8" fmla="*/ 227944 w 3839634"/>
              <a:gd name="connsiteY8" fmla="*/ 3383401 h 4292465"/>
              <a:gd name="connsiteX9" fmla="*/ 0 w 3839634"/>
              <a:gd name="connsiteY9" fmla="*/ 2993881 h 4292465"/>
              <a:gd name="connsiteX10" fmla="*/ 0 w 3839634"/>
              <a:gd name="connsiteY10" fmla="*/ 1298584 h 4292465"/>
              <a:gd name="connsiteX11" fmla="*/ 227944 w 3839634"/>
              <a:gd name="connsiteY11" fmla="*/ 909064 h 4292465"/>
              <a:gd name="connsiteX12" fmla="*/ 1695193 w 3839634"/>
              <a:gd name="connsiteY12" fmla="*/ 61416 h 4292465"/>
              <a:gd name="connsiteX13" fmla="*/ 1919817 w 3839634"/>
              <a:gd name="connsiteY13" fmla="*/ 0 h 429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9634" h="4292465">
                <a:moveTo>
                  <a:pt x="1919817" y="0"/>
                </a:moveTo>
                <a:cubicBezTo>
                  <a:pt x="1997827" y="0"/>
                  <a:pt x="2075836" y="20472"/>
                  <a:pt x="2144441" y="61416"/>
                </a:cubicBezTo>
                <a:lnTo>
                  <a:pt x="3611690" y="909064"/>
                </a:lnTo>
                <a:cubicBezTo>
                  <a:pt x="3753325" y="986526"/>
                  <a:pt x="3839634" y="1137022"/>
                  <a:pt x="3839634" y="1298584"/>
                </a:cubicBezTo>
                <a:lnTo>
                  <a:pt x="3839634" y="2993881"/>
                </a:lnTo>
                <a:cubicBezTo>
                  <a:pt x="3839634" y="3153230"/>
                  <a:pt x="3753325" y="3301513"/>
                  <a:pt x="3611690" y="3383401"/>
                </a:cubicBezTo>
                <a:lnTo>
                  <a:pt x="2144441" y="4231049"/>
                </a:lnTo>
                <a:cubicBezTo>
                  <a:pt x="2007232" y="4312937"/>
                  <a:pt x="1832402" y="4312937"/>
                  <a:pt x="1695193" y="4231049"/>
                </a:cubicBezTo>
                <a:lnTo>
                  <a:pt x="227944" y="3383401"/>
                </a:lnTo>
                <a:cubicBezTo>
                  <a:pt x="88522" y="3301513"/>
                  <a:pt x="0" y="3153230"/>
                  <a:pt x="0" y="2993881"/>
                </a:cubicBezTo>
                <a:lnTo>
                  <a:pt x="0" y="1298584"/>
                </a:lnTo>
                <a:cubicBezTo>
                  <a:pt x="0" y="1137022"/>
                  <a:pt x="88522" y="986526"/>
                  <a:pt x="227944" y="909064"/>
                </a:cubicBezTo>
                <a:lnTo>
                  <a:pt x="1695193" y="61416"/>
                </a:lnTo>
                <a:cubicBezTo>
                  <a:pt x="1763798" y="20472"/>
                  <a:pt x="1841807" y="0"/>
                  <a:pt x="1919817" y="0"/>
                </a:cubicBezTo>
                <a:close/>
              </a:path>
            </a:pathLst>
          </a:custGeom>
          <a:solidFill>
            <a:srgbClr val="F24979"/>
          </a:solidFill>
          <a:ln cap="flat">
            <a:solidFill>
              <a:schemeClr val="tx1"/>
            </a:solidFill>
            <a:prstDash val="solid"/>
          </a:ln>
        </p:spPr>
        <p:txBody>
          <a:bodyPr vert="horz" wrap="square" lIns="33759" tIns="16880" rIns="33759" bIns="16880" anchor="ctr" anchorCtr="1" compatLnSpc="0">
            <a:noAutofit/>
          </a:bodyPr>
          <a:lstStyle/>
          <a:p>
            <a:pPr defTabSz="228600" eaLnBrk="1" fontAlgn="auto">
              <a:spcBef>
                <a:spcPts val="0"/>
              </a:spcBef>
              <a:spcAft>
                <a:spcPts val="0"/>
              </a:spcAft>
            </a:pPr>
            <a:endParaRPr lang="en-US" sz="675">
              <a:solidFill>
                <a:prstClr val="black"/>
              </a:solidFill>
              <a:latin typeface="Poppins" panose="00000500000000000000" pitchFamily="2" charset="0"/>
              <a:ea typeface="Microsoft YaHei" pitchFamily="2"/>
              <a:cs typeface="+mn-cs"/>
            </a:endParaRPr>
          </a:p>
        </p:txBody>
      </p:sp>
      <p:sp>
        <p:nvSpPr>
          <p:cNvPr id="80" name="Freeform: Shape 5">
            <a:extLst>
              <a:ext uri="{FF2B5EF4-FFF2-40B4-BE49-F238E27FC236}">
                <a16:creationId xmlns:a16="http://schemas.microsoft.com/office/drawing/2014/main" id="{D1C1D460-DC2C-1620-0A6E-A243861E9973}"/>
              </a:ext>
            </a:extLst>
          </p:cNvPr>
          <p:cNvSpPr/>
          <p:nvPr/>
        </p:nvSpPr>
        <p:spPr>
          <a:xfrm>
            <a:off x="10922152" y="4006284"/>
            <a:ext cx="471353" cy="526943"/>
          </a:xfrm>
          <a:custGeom>
            <a:avLst/>
            <a:gdLst>
              <a:gd name="connsiteX0" fmla="*/ 1919817 w 3839634"/>
              <a:gd name="connsiteY0" fmla="*/ 0 h 4292465"/>
              <a:gd name="connsiteX1" fmla="*/ 2144441 w 3839634"/>
              <a:gd name="connsiteY1" fmla="*/ 61416 h 4292465"/>
              <a:gd name="connsiteX2" fmla="*/ 3611690 w 3839634"/>
              <a:gd name="connsiteY2" fmla="*/ 909064 h 4292465"/>
              <a:gd name="connsiteX3" fmla="*/ 3839634 w 3839634"/>
              <a:gd name="connsiteY3" fmla="*/ 1298584 h 4292465"/>
              <a:gd name="connsiteX4" fmla="*/ 3839634 w 3839634"/>
              <a:gd name="connsiteY4" fmla="*/ 2993881 h 4292465"/>
              <a:gd name="connsiteX5" fmla="*/ 3611690 w 3839634"/>
              <a:gd name="connsiteY5" fmla="*/ 3383401 h 4292465"/>
              <a:gd name="connsiteX6" fmla="*/ 2144441 w 3839634"/>
              <a:gd name="connsiteY6" fmla="*/ 4231049 h 4292465"/>
              <a:gd name="connsiteX7" fmla="*/ 1695193 w 3839634"/>
              <a:gd name="connsiteY7" fmla="*/ 4231049 h 4292465"/>
              <a:gd name="connsiteX8" fmla="*/ 227944 w 3839634"/>
              <a:gd name="connsiteY8" fmla="*/ 3383401 h 4292465"/>
              <a:gd name="connsiteX9" fmla="*/ 0 w 3839634"/>
              <a:gd name="connsiteY9" fmla="*/ 2993881 h 4292465"/>
              <a:gd name="connsiteX10" fmla="*/ 0 w 3839634"/>
              <a:gd name="connsiteY10" fmla="*/ 1298584 h 4292465"/>
              <a:gd name="connsiteX11" fmla="*/ 227944 w 3839634"/>
              <a:gd name="connsiteY11" fmla="*/ 909064 h 4292465"/>
              <a:gd name="connsiteX12" fmla="*/ 1695193 w 3839634"/>
              <a:gd name="connsiteY12" fmla="*/ 61416 h 4292465"/>
              <a:gd name="connsiteX13" fmla="*/ 1919817 w 3839634"/>
              <a:gd name="connsiteY13" fmla="*/ 0 h 429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9634" h="4292465">
                <a:moveTo>
                  <a:pt x="1919817" y="0"/>
                </a:moveTo>
                <a:cubicBezTo>
                  <a:pt x="1997827" y="0"/>
                  <a:pt x="2075836" y="20472"/>
                  <a:pt x="2144441" y="61416"/>
                </a:cubicBezTo>
                <a:lnTo>
                  <a:pt x="3611690" y="909064"/>
                </a:lnTo>
                <a:cubicBezTo>
                  <a:pt x="3753325" y="986526"/>
                  <a:pt x="3839634" y="1137022"/>
                  <a:pt x="3839634" y="1298584"/>
                </a:cubicBezTo>
                <a:lnTo>
                  <a:pt x="3839634" y="2993881"/>
                </a:lnTo>
                <a:cubicBezTo>
                  <a:pt x="3839634" y="3153230"/>
                  <a:pt x="3753325" y="3301513"/>
                  <a:pt x="3611690" y="3383401"/>
                </a:cubicBezTo>
                <a:lnTo>
                  <a:pt x="2144441" y="4231049"/>
                </a:lnTo>
                <a:cubicBezTo>
                  <a:pt x="2007232" y="4312937"/>
                  <a:pt x="1832402" y="4312937"/>
                  <a:pt x="1695193" y="4231049"/>
                </a:cubicBezTo>
                <a:lnTo>
                  <a:pt x="227944" y="3383401"/>
                </a:lnTo>
                <a:cubicBezTo>
                  <a:pt x="88522" y="3301513"/>
                  <a:pt x="0" y="3153230"/>
                  <a:pt x="0" y="2993881"/>
                </a:cubicBezTo>
                <a:lnTo>
                  <a:pt x="0" y="1298584"/>
                </a:lnTo>
                <a:cubicBezTo>
                  <a:pt x="0" y="1137022"/>
                  <a:pt x="88522" y="986526"/>
                  <a:pt x="227944" y="909064"/>
                </a:cubicBezTo>
                <a:lnTo>
                  <a:pt x="1695193" y="61416"/>
                </a:lnTo>
                <a:cubicBezTo>
                  <a:pt x="1763798" y="20472"/>
                  <a:pt x="1841807" y="0"/>
                  <a:pt x="1919817" y="0"/>
                </a:cubicBezTo>
                <a:close/>
              </a:path>
            </a:pathLst>
          </a:custGeom>
          <a:solidFill>
            <a:srgbClr val="F24979"/>
          </a:solidFill>
          <a:ln cap="flat">
            <a:solidFill>
              <a:schemeClr val="tx1"/>
            </a:solidFill>
            <a:prstDash val="solid"/>
          </a:ln>
        </p:spPr>
        <p:txBody>
          <a:bodyPr vert="horz" wrap="square" lIns="33759" tIns="16880" rIns="33759" bIns="16880" anchor="ctr" anchorCtr="1" compatLnSpc="0">
            <a:noAutofit/>
          </a:bodyPr>
          <a:lstStyle/>
          <a:p>
            <a:pPr defTabSz="228600" eaLnBrk="1" fontAlgn="auto">
              <a:spcBef>
                <a:spcPts val="0"/>
              </a:spcBef>
              <a:spcAft>
                <a:spcPts val="0"/>
              </a:spcAft>
            </a:pPr>
            <a:endParaRPr lang="en-US" sz="675">
              <a:solidFill>
                <a:prstClr val="black"/>
              </a:solidFill>
              <a:latin typeface="Poppins" panose="00000500000000000000" pitchFamily="2" charset="0"/>
              <a:ea typeface="Microsoft YaHei" pitchFamily="2"/>
              <a:cs typeface="+mn-cs"/>
            </a:endParaRPr>
          </a:p>
        </p:txBody>
      </p:sp>
      <p:sp>
        <p:nvSpPr>
          <p:cNvPr id="81" name="Freeform: Shape 6">
            <a:extLst>
              <a:ext uri="{FF2B5EF4-FFF2-40B4-BE49-F238E27FC236}">
                <a16:creationId xmlns:a16="http://schemas.microsoft.com/office/drawing/2014/main" id="{47B2B7DD-728F-BF6C-C840-8E8FD9B78396}"/>
              </a:ext>
            </a:extLst>
          </p:cNvPr>
          <p:cNvSpPr/>
          <p:nvPr/>
        </p:nvSpPr>
        <p:spPr>
          <a:xfrm>
            <a:off x="10922152" y="5517705"/>
            <a:ext cx="471353" cy="526943"/>
          </a:xfrm>
          <a:custGeom>
            <a:avLst/>
            <a:gdLst>
              <a:gd name="connsiteX0" fmla="*/ 1919817 w 3839634"/>
              <a:gd name="connsiteY0" fmla="*/ 0 h 4292465"/>
              <a:gd name="connsiteX1" fmla="*/ 2144441 w 3839634"/>
              <a:gd name="connsiteY1" fmla="*/ 61416 h 4292465"/>
              <a:gd name="connsiteX2" fmla="*/ 3611690 w 3839634"/>
              <a:gd name="connsiteY2" fmla="*/ 909064 h 4292465"/>
              <a:gd name="connsiteX3" fmla="*/ 3839634 w 3839634"/>
              <a:gd name="connsiteY3" fmla="*/ 1298584 h 4292465"/>
              <a:gd name="connsiteX4" fmla="*/ 3839634 w 3839634"/>
              <a:gd name="connsiteY4" fmla="*/ 2993881 h 4292465"/>
              <a:gd name="connsiteX5" fmla="*/ 3611690 w 3839634"/>
              <a:gd name="connsiteY5" fmla="*/ 3383401 h 4292465"/>
              <a:gd name="connsiteX6" fmla="*/ 2144441 w 3839634"/>
              <a:gd name="connsiteY6" fmla="*/ 4231049 h 4292465"/>
              <a:gd name="connsiteX7" fmla="*/ 1695193 w 3839634"/>
              <a:gd name="connsiteY7" fmla="*/ 4231049 h 4292465"/>
              <a:gd name="connsiteX8" fmla="*/ 227944 w 3839634"/>
              <a:gd name="connsiteY8" fmla="*/ 3383401 h 4292465"/>
              <a:gd name="connsiteX9" fmla="*/ 0 w 3839634"/>
              <a:gd name="connsiteY9" fmla="*/ 2993881 h 4292465"/>
              <a:gd name="connsiteX10" fmla="*/ 0 w 3839634"/>
              <a:gd name="connsiteY10" fmla="*/ 1298584 h 4292465"/>
              <a:gd name="connsiteX11" fmla="*/ 227944 w 3839634"/>
              <a:gd name="connsiteY11" fmla="*/ 909064 h 4292465"/>
              <a:gd name="connsiteX12" fmla="*/ 1695193 w 3839634"/>
              <a:gd name="connsiteY12" fmla="*/ 61416 h 4292465"/>
              <a:gd name="connsiteX13" fmla="*/ 1919817 w 3839634"/>
              <a:gd name="connsiteY13" fmla="*/ 0 h 429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9634" h="4292465">
                <a:moveTo>
                  <a:pt x="1919817" y="0"/>
                </a:moveTo>
                <a:cubicBezTo>
                  <a:pt x="1997827" y="0"/>
                  <a:pt x="2075836" y="20472"/>
                  <a:pt x="2144441" y="61416"/>
                </a:cubicBezTo>
                <a:lnTo>
                  <a:pt x="3611690" y="909064"/>
                </a:lnTo>
                <a:cubicBezTo>
                  <a:pt x="3753325" y="986526"/>
                  <a:pt x="3839634" y="1137022"/>
                  <a:pt x="3839634" y="1298584"/>
                </a:cubicBezTo>
                <a:lnTo>
                  <a:pt x="3839634" y="2993881"/>
                </a:lnTo>
                <a:cubicBezTo>
                  <a:pt x="3839634" y="3153230"/>
                  <a:pt x="3753325" y="3301513"/>
                  <a:pt x="3611690" y="3383401"/>
                </a:cubicBezTo>
                <a:lnTo>
                  <a:pt x="2144441" y="4231049"/>
                </a:lnTo>
                <a:cubicBezTo>
                  <a:pt x="2007232" y="4312937"/>
                  <a:pt x="1832402" y="4312937"/>
                  <a:pt x="1695193" y="4231049"/>
                </a:cubicBezTo>
                <a:lnTo>
                  <a:pt x="227944" y="3383401"/>
                </a:lnTo>
                <a:cubicBezTo>
                  <a:pt x="88522" y="3301513"/>
                  <a:pt x="0" y="3153230"/>
                  <a:pt x="0" y="2993881"/>
                </a:cubicBezTo>
                <a:lnTo>
                  <a:pt x="0" y="1298584"/>
                </a:lnTo>
                <a:cubicBezTo>
                  <a:pt x="0" y="1137022"/>
                  <a:pt x="88522" y="986526"/>
                  <a:pt x="227944" y="909064"/>
                </a:cubicBezTo>
                <a:lnTo>
                  <a:pt x="1695193" y="61416"/>
                </a:lnTo>
                <a:cubicBezTo>
                  <a:pt x="1763798" y="20472"/>
                  <a:pt x="1841807" y="0"/>
                  <a:pt x="1919817" y="0"/>
                </a:cubicBezTo>
                <a:close/>
              </a:path>
            </a:pathLst>
          </a:custGeom>
          <a:solidFill>
            <a:srgbClr val="F24979"/>
          </a:solidFill>
          <a:ln cap="flat">
            <a:solidFill>
              <a:schemeClr val="tx1"/>
            </a:solidFill>
            <a:prstDash val="solid"/>
          </a:ln>
        </p:spPr>
        <p:txBody>
          <a:bodyPr vert="horz" wrap="square" lIns="33759" tIns="16880" rIns="33759" bIns="16880" anchor="ctr" anchorCtr="1" compatLnSpc="0">
            <a:noAutofit/>
          </a:bodyPr>
          <a:lstStyle/>
          <a:p>
            <a:pPr defTabSz="228600" eaLnBrk="1" fontAlgn="auto">
              <a:spcBef>
                <a:spcPts val="0"/>
              </a:spcBef>
              <a:spcAft>
                <a:spcPts val="0"/>
              </a:spcAft>
            </a:pPr>
            <a:endParaRPr lang="en-US" sz="675">
              <a:solidFill>
                <a:prstClr val="black"/>
              </a:solidFill>
              <a:latin typeface="Poppins" panose="00000500000000000000" pitchFamily="2" charset="0"/>
              <a:ea typeface="Microsoft YaHei" pitchFamily="2"/>
              <a:cs typeface="+mn-cs"/>
            </a:endParaRPr>
          </a:p>
        </p:txBody>
      </p:sp>
      <p:sp>
        <p:nvSpPr>
          <p:cNvPr id="82" name="Freeform: Shape 5">
            <a:extLst>
              <a:ext uri="{FF2B5EF4-FFF2-40B4-BE49-F238E27FC236}">
                <a16:creationId xmlns:a16="http://schemas.microsoft.com/office/drawing/2014/main" id="{F79EE340-EFF2-9259-6106-EBF5B8F7586B}"/>
              </a:ext>
            </a:extLst>
          </p:cNvPr>
          <p:cNvSpPr/>
          <p:nvPr/>
        </p:nvSpPr>
        <p:spPr>
          <a:xfrm>
            <a:off x="10934191" y="4751998"/>
            <a:ext cx="471353" cy="526943"/>
          </a:xfrm>
          <a:custGeom>
            <a:avLst/>
            <a:gdLst>
              <a:gd name="connsiteX0" fmla="*/ 1919817 w 3839634"/>
              <a:gd name="connsiteY0" fmla="*/ 0 h 4292465"/>
              <a:gd name="connsiteX1" fmla="*/ 2144441 w 3839634"/>
              <a:gd name="connsiteY1" fmla="*/ 61416 h 4292465"/>
              <a:gd name="connsiteX2" fmla="*/ 3611690 w 3839634"/>
              <a:gd name="connsiteY2" fmla="*/ 909064 h 4292465"/>
              <a:gd name="connsiteX3" fmla="*/ 3839634 w 3839634"/>
              <a:gd name="connsiteY3" fmla="*/ 1298584 h 4292465"/>
              <a:gd name="connsiteX4" fmla="*/ 3839634 w 3839634"/>
              <a:gd name="connsiteY4" fmla="*/ 2993881 h 4292465"/>
              <a:gd name="connsiteX5" fmla="*/ 3611690 w 3839634"/>
              <a:gd name="connsiteY5" fmla="*/ 3383401 h 4292465"/>
              <a:gd name="connsiteX6" fmla="*/ 2144441 w 3839634"/>
              <a:gd name="connsiteY6" fmla="*/ 4231049 h 4292465"/>
              <a:gd name="connsiteX7" fmla="*/ 1695193 w 3839634"/>
              <a:gd name="connsiteY7" fmla="*/ 4231049 h 4292465"/>
              <a:gd name="connsiteX8" fmla="*/ 227944 w 3839634"/>
              <a:gd name="connsiteY8" fmla="*/ 3383401 h 4292465"/>
              <a:gd name="connsiteX9" fmla="*/ 0 w 3839634"/>
              <a:gd name="connsiteY9" fmla="*/ 2993881 h 4292465"/>
              <a:gd name="connsiteX10" fmla="*/ 0 w 3839634"/>
              <a:gd name="connsiteY10" fmla="*/ 1298584 h 4292465"/>
              <a:gd name="connsiteX11" fmla="*/ 227944 w 3839634"/>
              <a:gd name="connsiteY11" fmla="*/ 909064 h 4292465"/>
              <a:gd name="connsiteX12" fmla="*/ 1695193 w 3839634"/>
              <a:gd name="connsiteY12" fmla="*/ 61416 h 4292465"/>
              <a:gd name="connsiteX13" fmla="*/ 1919817 w 3839634"/>
              <a:gd name="connsiteY13" fmla="*/ 0 h 429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9634" h="4292465">
                <a:moveTo>
                  <a:pt x="1919817" y="0"/>
                </a:moveTo>
                <a:cubicBezTo>
                  <a:pt x="1997827" y="0"/>
                  <a:pt x="2075836" y="20472"/>
                  <a:pt x="2144441" y="61416"/>
                </a:cubicBezTo>
                <a:lnTo>
                  <a:pt x="3611690" y="909064"/>
                </a:lnTo>
                <a:cubicBezTo>
                  <a:pt x="3753325" y="986526"/>
                  <a:pt x="3839634" y="1137022"/>
                  <a:pt x="3839634" y="1298584"/>
                </a:cubicBezTo>
                <a:lnTo>
                  <a:pt x="3839634" y="2993881"/>
                </a:lnTo>
                <a:cubicBezTo>
                  <a:pt x="3839634" y="3153230"/>
                  <a:pt x="3753325" y="3301513"/>
                  <a:pt x="3611690" y="3383401"/>
                </a:cubicBezTo>
                <a:lnTo>
                  <a:pt x="2144441" y="4231049"/>
                </a:lnTo>
                <a:cubicBezTo>
                  <a:pt x="2007232" y="4312937"/>
                  <a:pt x="1832402" y="4312937"/>
                  <a:pt x="1695193" y="4231049"/>
                </a:cubicBezTo>
                <a:lnTo>
                  <a:pt x="227944" y="3383401"/>
                </a:lnTo>
                <a:cubicBezTo>
                  <a:pt x="88522" y="3301513"/>
                  <a:pt x="0" y="3153230"/>
                  <a:pt x="0" y="2993881"/>
                </a:cubicBezTo>
                <a:lnTo>
                  <a:pt x="0" y="1298584"/>
                </a:lnTo>
                <a:cubicBezTo>
                  <a:pt x="0" y="1137022"/>
                  <a:pt x="88522" y="986526"/>
                  <a:pt x="227944" y="909064"/>
                </a:cubicBezTo>
                <a:lnTo>
                  <a:pt x="1695193" y="61416"/>
                </a:lnTo>
                <a:cubicBezTo>
                  <a:pt x="1763798" y="20472"/>
                  <a:pt x="1841807" y="0"/>
                  <a:pt x="1919817" y="0"/>
                </a:cubicBezTo>
                <a:close/>
              </a:path>
            </a:pathLst>
          </a:custGeom>
          <a:solidFill>
            <a:srgbClr val="F24979"/>
          </a:solidFill>
          <a:ln cap="flat">
            <a:solidFill>
              <a:schemeClr val="tx1"/>
            </a:solidFill>
            <a:prstDash val="solid"/>
          </a:ln>
        </p:spPr>
        <p:txBody>
          <a:bodyPr vert="horz" wrap="square" lIns="33759" tIns="16880" rIns="33759" bIns="16880" anchor="ctr" anchorCtr="1" compatLnSpc="0">
            <a:noAutofit/>
          </a:bodyPr>
          <a:lstStyle/>
          <a:p>
            <a:pPr defTabSz="228600" eaLnBrk="1" fontAlgn="auto">
              <a:spcBef>
                <a:spcPts val="0"/>
              </a:spcBef>
              <a:spcAft>
                <a:spcPts val="0"/>
              </a:spcAft>
            </a:pPr>
            <a:endParaRPr lang="en-US" sz="675">
              <a:solidFill>
                <a:prstClr val="black"/>
              </a:solidFill>
              <a:latin typeface="Poppins" panose="00000500000000000000" pitchFamily="2" charset="0"/>
              <a:ea typeface="Microsoft YaHei" pitchFamily="2"/>
              <a:cs typeface="+mn-cs"/>
            </a:endParaRPr>
          </a:p>
        </p:txBody>
      </p:sp>
      <p:sp>
        <p:nvSpPr>
          <p:cNvPr id="84" name="TextBox 83">
            <a:extLst>
              <a:ext uri="{FF2B5EF4-FFF2-40B4-BE49-F238E27FC236}">
                <a16:creationId xmlns:a16="http://schemas.microsoft.com/office/drawing/2014/main" id="{B17F15AA-794B-1FA6-913A-8594BF292DF6}"/>
              </a:ext>
            </a:extLst>
          </p:cNvPr>
          <p:cNvSpPr txBox="1"/>
          <p:nvPr/>
        </p:nvSpPr>
        <p:spPr>
          <a:xfrm>
            <a:off x="1343500" y="3307697"/>
            <a:ext cx="5072684" cy="369332"/>
          </a:xfrm>
          <a:prstGeom prst="rect">
            <a:avLst/>
          </a:prstGeom>
          <a:noFill/>
        </p:spPr>
        <p:txBody>
          <a:bodyPr wrap="square">
            <a:spAutoFit/>
          </a:bodyPr>
          <a:lstStyle/>
          <a:p>
            <a:pPr marL="0" lvl="1">
              <a:spcBef>
                <a:spcPts val="0"/>
              </a:spcBef>
              <a:spcAft>
                <a:spcPts val="600"/>
              </a:spcAft>
              <a:buClr>
                <a:srgbClr val="1F497D"/>
              </a:buClr>
              <a:buSzPct val="100000"/>
              <a:defRPr/>
            </a:pPr>
            <a:r>
              <a:rPr lang="en-GB" dirty="0">
                <a:latin typeface="Aptos" panose="020B0004020202020204" pitchFamily="34" charset="0"/>
              </a:rPr>
              <a:t>State Pension &amp; benefits</a:t>
            </a:r>
          </a:p>
        </p:txBody>
      </p:sp>
      <p:sp>
        <p:nvSpPr>
          <p:cNvPr id="85" name="TextBox 84">
            <a:extLst>
              <a:ext uri="{FF2B5EF4-FFF2-40B4-BE49-F238E27FC236}">
                <a16:creationId xmlns:a16="http://schemas.microsoft.com/office/drawing/2014/main" id="{9A8C5934-BCA1-B3BC-844A-DFB8B02BF3DF}"/>
              </a:ext>
            </a:extLst>
          </p:cNvPr>
          <p:cNvSpPr txBox="1"/>
          <p:nvPr/>
        </p:nvSpPr>
        <p:spPr>
          <a:xfrm>
            <a:off x="1349757" y="4053027"/>
            <a:ext cx="5072684" cy="369332"/>
          </a:xfrm>
          <a:prstGeom prst="rect">
            <a:avLst/>
          </a:prstGeom>
          <a:noFill/>
        </p:spPr>
        <p:txBody>
          <a:bodyPr wrap="square">
            <a:spAutoFit/>
          </a:bodyPr>
          <a:lstStyle/>
          <a:p>
            <a:pPr marL="0" lvl="1">
              <a:spcBef>
                <a:spcPts val="0"/>
              </a:spcBef>
              <a:spcAft>
                <a:spcPts val="600"/>
              </a:spcAft>
              <a:buClr>
                <a:srgbClr val="1F497D"/>
              </a:buClr>
              <a:buSzPct val="100000"/>
              <a:defRPr/>
            </a:pPr>
            <a:r>
              <a:rPr lang="en-GB">
                <a:latin typeface="Aptos" panose="020B0004020202020204" pitchFamily="34" charset="0"/>
              </a:rPr>
              <a:t>Private &amp; occupational pensions</a:t>
            </a:r>
          </a:p>
        </p:txBody>
      </p:sp>
      <p:sp>
        <p:nvSpPr>
          <p:cNvPr id="87" name="TextBox 86">
            <a:extLst>
              <a:ext uri="{FF2B5EF4-FFF2-40B4-BE49-F238E27FC236}">
                <a16:creationId xmlns:a16="http://schemas.microsoft.com/office/drawing/2014/main" id="{F21BE3D5-EC35-B930-4240-92BB4355BDDD}"/>
              </a:ext>
            </a:extLst>
          </p:cNvPr>
          <p:cNvSpPr txBox="1"/>
          <p:nvPr/>
        </p:nvSpPr>
        <p:spPr>
          <a:xfrm>
            <a:off x="1354823" y="4792479"/>
            <a:ext cx="5072684" cy="369332"/>
          </a:xfrm>
          <a:prstGeom prst="rect">
            <a:avLst/>
          </a:prstGeom>
          <a:noFill/>
        </p:spPr>
        <p:txBody>
          <a:bodyPr wrap="square">
            <a:spAutoFit/>
          </a:bodyPr>
          <a:lstStyle/>
          <a:p>
            <a:pPr marL="0" lvl="1">
              <a:spcBef>
                <a:spcPts val="0"/>
              </a:spcBef>
              <a:spcAft>
                <a:spcPts val="600"/>
              </a:spcAft>
              <a:buClr>
                <a:srgbClr val="1F497D"/>
              </a:buClr>
              <a:buSzPct val="100000"/>
              <a:defRPr/>
            </a:pPr>
            <a:r>
              <a:rPr lang="en-GB">
                <a:latin typeface="Aptos" panose="020B0004020202020204" pitchFamily="34" charset="0"/>
              </a:rPr>
              <a:t>Rental income</a:t>
            </a:r>
          </a:p>
        </p:txBody>
      </p:sp>
      <p:sp>
        <p:nvSpPr>
          <p:cNvPr id="89" name="TextBox 88">
            <a:extLst>
              <a:ext uri="{FF2B5EF4-FFF2-40B4-BE49-F238E27FC236}">
                <a16:creationId xmlns:a16="http://schemas.microsoft.com/office/drawing/2014/main" id="{7399838E-FA54-B979-2413-A00B30191B53}"/>
              </a:ext>
            </a:extLst>
          </p:cNvPr>
          <p:cNvSpPr txBox="1"/>
          <p:nvPr/>
        </p:nvSpPr>
        <p:spPr>
          <a:xfrm>
            <a:off x="1338348" y="5426059"/>
            <a:ext cx="4715964" cy="646331"/>
          </a:xfrm>
          <a:prstGeom prst="rect">
            <a:avLst/>
          </a:prstGeom>
          <a:noFill/>
        </p:spPr>
        <p:txBody>
          <a:bodyPr wrap="square">
            <a:spAutoFit/>
          </a:bodyPr>
          <a:lstStyle/>
          <a:p>
            <a:r>
              <a:rPr lang="en-US" b="0" i="0">
                <a:effectLst/>
                <a:latin typeface="Aptos" panose="020B0004020202020204" pitchFamily="34" charset="0"/>
              </a:rPr>
              <a:t>If you have income as part of a couple, then only your share will be taken into account</a:t>
            </a:r>
            <a:endParaRPr lang="en-GB">
              <a:latin typeface="Aptos" panose="020B0004020202020204" pitchFamily="34" charset="0"/>
            </a:endParaRPr>
          </a:p>
        </p:txBody>
      </p:sp>
      <p:pic>
        <p:nvPicPr>
          <p:cNvPr id="90" name="Graphic 89" descr="Philanthropy with solid fill">
            <a:extLst>
              <a:ext uri="{FF2B5EF4-FFF2-40B4-BE49-F238E27FC236}">
                <a16:creationId xmlns:a16="http://schemas.microsoft.com/office/drawing/2014/main" id="{7F2E91A6-EF99-BF6F-9015-293A66E9F47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31909" y="4029088"/>
            <a:ext cx="428091" cy="428091"/>
          </a:xfrm>
          <a:prstGeom prst="rect">
            <a:avLst/>
          </a:prstGeom>
        </p:spPr>
      </p:pic>
      <p:pic>
        <p:nvPicPr>
          <p:cNvPr id="91" name="Graphic 90" descr="Philanthropy with solid fill">
            <a:extLst>
              <a:ext uri="{FF2B5EF4-FFF2-40B4-BE49-F238E27FC236}">
                <a16:creationId xmlns:a16="http://schemas.microsoft.com/office/drawing/2014/main" id="{418E49EA-49E5-4DA5-97AB-D7EBB7706B1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40322" y="3264287"/>
            <a:ext cx="428091" cy="428091"/>
          </a:xfrm>
          <a:prstGeom prst="rect">
            <a:avLst/>
          </a:prstGeom>
        </p:spPr>
      </p:pic>
      <p:pic>
        <p:nvPicPr>
          <p:cNvPr id="92" name="Graphic 91" descr="Philanthropy with solid fill">
            <a:extLst>
              <a:ext uri="{FF2B5EF4-FFF2-40B4-BE49-F238E27FC236}">
                <a16:creationId xmlns:a16="http://schemas.microsoft.com/office/drawing/2014/main" id="{E7877A29-CD64-6592-EFA6-01E8867D66B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53961" y="4763100"/>
            <a:ext cx="428091" cy="428091"/>
          </a:xfrm>
          <a:prstGeom prst="rect">
            <a:avLst/>
          </a:prstGeom>
        </p:spPr>
      </p:pic>
      <p:pic>
        <p:nvPicPr>
          <p:cNvPr id="93" name="Graphic 92" descr="Philanthropy with solid fill">
            <a:extLst>
              <a:ext uri="{FF2B5EF4-FFF2-40B4-BE49-F238E27FC236}">
                <a16:creationId xmlns:a16="http://schemas.microsoft.com/office/drawing/2014/main" id="{CD2D1828-892B-E15A-AC6E-1BCD819790D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31909" y="5545068"/>
            <a:ext cx="428091" cy="428091"/>
          </a:xfrm>
          <a:prstGeom prst="rect">
            <a:avLst/>
          </a:prstGeom>
        </p:spPr>
      </p:pic>
      <p:pic>
        <p:nvPicPr>
          <p:cNvPr id="96" name="Graphic 95" descr="Piggy Bank with solid fill">
            <a:extLst>
              <a:ext uri="{FF2B5EF4-FFF2-40B4-BE49-F238E27FC236}">
                <a16:creationId xmlns:a16="http://schemas.microsoft.com/office/drawing/2014/main" id="{E352A5BF-BA04-A3B0-BB08-9A362C52CDC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995507" y="3337642"/>
            <a:ext cx="350373" cy="350373"/>
          </a:xfrm>
          <a:prstGeom prst="rect">
            <a:avLst/>
          </a:prstGeom>
        </p:spPr>
      </p:pic>
      <p:pic>
        <p:nvPicPr>
          <p:cNvPr id="97" name="Graphic 96" descr="Piggy Bank with solid fill">
            <a:extLst>
              <a:ext uri="{FF2B5EF4-FFF2-40B4-BE49-F238E27FC236}">
                <a16:creationId xmlns:a16="http://schemas.microsoft.com/office/drawing/2014/main" id="{6C855D9B-0EE6-C02D-7044-E47FE18B0D6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995507" y="4106806"/>
            <a:ext cx="350373" cy="350373"/>
          </a:xfrm>
          <a:prstGeom prst="rect">
            <a:avLst/>
          </a:prstGeom>
        </p:spPr>
      </p:pic>
      <p:pic>
        <p:nvPicPr>
          <p:cNvPr id="98" name="Graphic 97" descr="Piggy Bank with solid fill">
            <a:extLst>
              <a:ext uri="{FF2B5EF4-FFF2-40B4-BE49-F238E27FC236}">
                <a16:creationId xmlns:a16="http://schemas.microsoft.com/office/drawing/2014/main" id="{69DF74B8-18FA-34B5-58E9-C47713407DE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1001444" y="4840282"/>
            <a:ext cx="350373" cy="350373"/>
          </a:xfrm>
          <a:prstGeom prst="rect">
            <a:avLst/>
          </a:prstGeom>
        </p:spPr>
      </p:pic>
      <p:pic>
        <p:nvPicPr>
          <p:cNvPr id="99" name="Graphic 98" descr="Piggy Bank with solid fill">
            <a:extLst>
              <a:ext uri="{FF2B5EF4-FFF2-40B4-BE49-F238E27FC236}">
                <a16:creationId xmlns:a16="http://schemas.microsoft.com/office/drawing/2014/main" id="{3571F846-FDBB-24FA-4EA6-A4AB7E95FEA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1001444" y="5605989"/>
            <a:ext cx="350373" cy="350373"/>
          </a:xfrm>
          <a:prstGeom prst="rect">
            <a:avLst/>
          </a:prstGeom>
        </p:spPr>
      </p:pic>
      <p:sp>
        <p:nvSpPr>
          <p:cNvPr id="100" name="TextBox 99">
            <a:extLst>
              <a:ext uri="{FF2B5EF4-FFF2-40B4-BE49-F238E27FC236}">
                <a16:creationId xmlns:a16="http://schemas.microsoft.com/office/drawing/2014/main" id="{7D8CBC9F-9547-0590-145A-1761A088ED48}"/>
              </a:ext>
            </a:extLst>
          </p:cNvPr>
          <p:cNvSpPr txBox="1"/>
          <p:nvPr/>
        </p:nvSpPr>
        <p:spPr>
          <a:xfrm>
            <a:off x="5628186" y="3307697"/>
            <a:ext cx="5108100" cy="369332"/>
          </a:xfrm>
          <a:prstGeom prst="rect">
            <a:avLst/>
          </a:prstGeom>
          <a:noFill/>
        </p:spPr>
        <p:txBody>
          <a:bodyPr wrap="square">
            <a:spAutoFit/>
          </a:bodyPr>
          <a:lstStyle/>
          <a:p>
            <a:pPr marL="0" lvl="1" algn="r">
              <a:spcBef>
                <a:spcPts val="0"/>
              </a:spcBef>
              <a:spcAft>
                <a:spcPts val="600"/>
              </a:spcAft>
              <a:buClr>
                <a:srgbClr val="1F497D"/>
              </a:buClr>
              <a:buSzPct val="100000"/>
              <a:defRPr/>
            </a:pPr>
            <a:r>
              <a:rPr lang="en-GB">
                <a:latin typeface="Aptos" panose="020B0004020202020204" pitchFamily="34" charset="0"/>
              </a:rPr>
              <a:t>Savings &amp; Premium Bonds</a:t>
            </a:r>
          </a:p>
        </p:txBody>
      </p:sp>
      <p:sp>
        <p:nvSpPr>
          <p:cNvPr id="101" name="TextBox 100">
            <a:extLst>
              <a:ext uri="{FF2B5EF4-FFF2-40B4-BE49-F238E27FC236}">
                <a16:creationId xmlns:a16="http://schemas.microsoft.com/office/drawing/2014/main" id="{D3D69A86-79AB-1CCB-1D15-54C54CD494A9}"/>
              </a:ext>
            </a:extLst>
          </p:cNvPr>
          <p:cNvSpPr txBox="1"/>
          <p:nvPr/>
        </p:nvSpPr>
        <p:spPr>
          <a:xfrm>
            <a:off x="8759711" y="4047812"/>
            <a:ext cx="1976575" cy="369332"/>
          </a:xfrm>
          <a:prstGeom prst="rect">
            <a:avLst/>
          </a:prstGeom>
          <a:noFill/>
        </p:spPr>
        <p:txBody>
          <a:bodyPr wrap="square">
            <a:spAutoFit/>
          </a:bodyPr>
          <a:lstStyle/>
          <a:p>
            <a:pPr marL="0" lvl="1" algn="r">
              <a:spcBef>
                <a:spcPts val="0"/>
              </a:spcBef>
              <a:spcAft>
                <a:spcPts val="600"/>
              </a:spcAft>
              <a:buClr>
                <a:srgbClr val="1F497D"/>
              </a:buClr>
              <a:buSzPct val="100000"/>
              <a:defRPr/>
            </a:pPr>
            <a:r>
              <a:rPr lang="en-GB">
                <a:latin typeface="Aptos" panose="020B0004020202020204" pitchFamily="34" charset="0"/>
              </a:rPr>
              <a:t>Investments</a:t>
            </a:r>
          </a:p>
        </p:txBody>
      </p:sp>
      <p:sp>
        <p:nvSpPr>
          <p:cNvPr id="111" name="TextBox 110">
            <a:extLst>
              <a:ext uri="{FF2B5EF4-FFF2-40B4-BE49-F238E27FC236}">
                <a16:creationId xmlns:a16="http://schemas.microsoft.com/office/drawing/2014/main" id="{EDF9A609-DA6D-5A66-EE24-26BDD0A45546}"/>
              </a:ext>
            </a:extLst>
          </p:cNvPr>
          <p:cNvSpPr txBox="1"/>
          <p:nvPr/>
        </p:nvSpPr>
        <p:spPr>
          <a:xfrm>
            <a:off x="6379591" y="4792384"/>
            <a:ext cx="4365961" cy="369332"/>
          </a:xfrm>
          <a:prstGeom prst="rect">
            <a:avLst/>
          </a:prstGeom>
          <a:noFill/>
        </p:spPr>
        <p:txBody>
          <a:bodyPr wrap="square">
            <a:spAutoFit/>
          </a:bodyPr>
          <a:lstStyle/>
          <a:p>
            <a:pPr marL="0" lvl="1" algn="r">
              <a:spcBef>
                <a:spcPts val="0"/>
              </a:spcBef>
              <a:spcAft>
                <a:spcPts val="600"/>
              </a:spcAft>
              <a:buClr>
                <a:srgbClr val="1F497D"/>
              </a:buClr>
              <a:buSzPct val="100000"/>
              <a:defRPr/>
            </a:pPr>
            <a:r>
              <a:rPr lang="en-GB">
                <a:latin typeface="Aptos" panose="020B0004020202020204" pitchFamily="34" charset="0"/>
              </a:rPr>
              <a:t>Your home &amp; other property</a:t>
            </a:r>
          </a:p>
        </p:txBody>
      </p:sp>
      <p:sp>
        <p:nvSpPr>
          <p:cNvPr id="113" name="TextBox 112">
            <a:extLst>
              <a:ext uri="{FF2B5EF4-FFF2-40B4-BE49-F238E27FC236}">
                <a16:creationId xmlns:a16="http://schemas.microsoft.com/office/drawing/2014/main" id="{B3B55442-2023-1CBC-F0C4-072B2C51DF2F}"/>
              </a:ext>
            </a:extLst>
          </p:cNvPr>
          <p:cNvSpPr txBox="1"/>
          <p:nvPr/>
        </p:nvSpPr>
        <p:spPr>
          <a:xfrm>
            <a:off x="6054312" y="5587818"/>
            <a:ext cx="4691240" cy="369332"/>
          </a:xfrm>
          <a:prstGeom prst="rect">
            <a:avLst/>
          </a:prstGeom>
          <a:noFill/>
        </p:spPr>
        <p:txBody>
          <a:bodyPr wrap="square">
            <a:spAutoFit/>
          </a:bodyPr>
          <a:lstStyle/>
          <a:p>
            <a:pPr marL="0" lvl="1" algn="r">
              <a:spcAft>
                <a:spcPts val="1200"/>
              </a:spcAft>
              <a:buClr>
                <a:srgbClr val="1F497D"/>
              </a:buClr>
              <a:buSzPct val="100000"/>
              <a:defRPr/>
            </a:pPr>
            <a:r>
              <a:rPr lang="en-GB" dirty="0">
                <a:solidFill>
                  <a:srgbClr val="000000"/>
                </a:solidFill>
                <a:latin typeface="Aptos" panose="020B0004020202020204" pitchFamily="34" charset="0"/>
                <a:ea typeface="ヒラギノ角ゴ Pro W3" charset="-128"/>
                <a:cs typeface="Arial" pitchFamily="34" charset="0"/>
              </a:rPr>
              <a:t>Jointly held assets are generally split equally</a:t>
            </a:r>
          </a:p>
        </p:txBody>
      </p:sp>
      <p:sp>
        <p:nvSpPr>
          <p:cNvPr id="2" name="RefTextBox123">
            <a:extLst>
              <a:ext uri="{FF2B5EF4-FFF2-40B4-BE49-F238E27FC236}">
                <a16:creationId xmlns:a16="http://schemas.microsoft.com/office/drawing/2014/main" id="{49125804-2B4F-6E75-1822-42D274555FF9}"/>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714573089</a:t>
            </a:r>
          </a:p>
        </p:txBody>
      </p:sp>
    </p:spTree>
    <p:custDataLst>
      <p:tags r:id="rId1"/>
    </p:custDataLst>
    <p:extLst>
      <p:ext uri="{BB962C8B-B14F-4D97-AF65-F5344CB8AC3E}">
        <p14:creationId xmlns:p14="http://schemas.microsoft.com/office/powerpoint/2010/main" val="38116050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500"/>
                                        <p:tgtEl>
                                          <p:spTgt spid="6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4"/>
                                        </p:tgtEl>
                                        <p:attrNameLst>
                                          <p:attrName>style.visibility</p:attrName>
                                        </p:attrNameLst>
                                      </p:cBhvr>
                                      <p:to>
                                        <p:strVal val="visible"/>
                                      </p:to>
                                    </p:set>
                                    <p:animEffect transition="in" filter="fade">
                                      <p:cBhvr>
                                        <p:cTn id="20" dur="500"/>
                                        <p:tgtEl>
                                          <p:spTgt spid="84"/>
                                        </p:tgtEl>
                                      </p:cBhvr>
                                    </p:animEffect>
                                  </p:childTnLst>
                                </p:cTn>
                              </p:par>
                              <p:par>
                                <p:cTn id="21" presetID="10" presetClass="entr" presetSubtype="0" fill="hold" nodeType="withEffect">
                                  <p:stCondLst>
                                    <p:cond delay="0"/>
                                  </p:stCondLst>
                                  <p:childTnLst>
                                    <p:set>
                                      <p:cBhvr>
                                        <p:cTn id="22" dur="1" fill="hold">
                                          <p:stCondLst>
                                            <p:cond delay="0"/>
                                          </p:stCondLst>
                                        </p:cTn>
                                        <p:tgtEl>
                                          <p:spTgt spid="91"/>
                                        </p:tgtEl>
                                        <p:attrNameLst>
                                          <p:attrName>style.visibility</p:attrName>
                                        </p:attrNameLst>
                                      </p:cBhvr>
                                      <p:to>
                                        <p:strVal val="visible"/>
                                      </p:to>
                                    </p:set>
                                    <p:animEffect transition="in" filter="fade">
                                      <p:cBhvr>
                                        <p:cTn id="23" dur="500"/>
                                        <p:tgtEl>
                                          <p:spTgt spid="91"/>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5"/>
                                        </p:tgtEl>
                                        <p:attrNameLst>
                                          <p:attrName>style.visibility</p:attrName>
                                        </p:attrNameLst>
                                      </p:cBhvr>
                                      <p:to>
                                        <p:strVal val="visible"/>
                                      </p:to>
                                    </p:set>
                                    <p:animEffect transition="in" filter="fade">
                                      <p:cBhvr>
                                        <p:cTn id="30" dur="500"/>
                                        <p:tgtEl>
                                          <p:spTgt spid="85"/>
                                        </p:tgtEl>
                                      </p:cBhvr>
                                    </p:animEffect>
                                  </p:childTnLst>
                                </p:cTn>
                              </p:par>
                              <p:par>
                                <p:cTn id="31" presetID="10" presetClass="entr" presetSubtype="0" fill="hold" nodeType="withEffect">
                                  <p:stCondLst>
                                    <p:cond delay="0"/>
                                  </p:stCondLst>
                                  <p:childTnLst>
                                    <p:set>
                                      <p:cBhvr>
                                        <p:cTn id="32" dur="1" fill="hold">
                                          <p:stCondLst>
                                            <p:cond delay="0"/>
                                          </p:stCondLst>
                                        </p:cTn>
                                        <p:tgtEl>
                                          <p:spTgt spid="90"/>
                                        </p:tgtEl>
                                        <p:attrNameLst>
                                          <p:attrName>style.visibility</p:attrName>
                                        </p:attrNameLst>
                                      </p:cBhvr>
                                      <p:to>
                                        <p:strVal val="visible"/>
                                      </p:to>
                                    </p:set>
                                    <p:animEffect transition="in" filter="fade">
                                      <p:cBhvr>
                                        <p:cTn id="33" dur="500"/>
                                        <p:tgtEl>
                                          <p:spTgt spid="90"/>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fade">
                                      <p:cBhvr>
                                        <p:cTn id="37" dur="500"/>
                                        <p:tgtEl>
                                          <p:spTgt spid="7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7"/>
                                        </p:tgtEl>
                                        <p:attrNameLst>
                                          <p:attrName>style.visibility</p:attrName>
                                        </p:attrNameLst>
                                      </p:cBhvr>
                                      <p:to>
                                        <p:strVal val="visible"/>
                                      </p:to>
                                    </p:set>
                                    <p:animEffect transition="in" filter="fade">
                                      <p:cBhvr>
                                        <p:cTn id="40" dur="500"/>
                                        <p:tgtEl>
                                          <p:spTgt spid="87"/>
                                        </p:tgtEl>
                                      </p:cBhvr>
                                    </p:animEffect>
                                  </p:childTnLst>
                                </p:cTn>
                              </p:par>
                              <p:par>
                                <p:cTn id="41" presetID="10" presetClass="entr" presetSubtype="0" fill="hold" nodeType="withEffect">
                                  <p:stCondLst>
                                    <p:cond delay="0"/>
                                  </p:stCondLst>
                                  <p:childTnLst>
                                    <p:set>
                                      <p:cBhvr>
                                        <p:cTn id="42" dur="1" fill="hold">
                                          <p:stCondLst>
                                            <p:cond delay="0"/>
                                          </p:stCondLst>
                                        </p:cTn>
                                        <p:tgtEl>
                                          <p:spTgt spid="92"/>
                                        </p:tgtEl>
                                        <p:attrNameLst>
                                          <p:attrName>style.visibility</p:attrName>
                                        </p:attrNameLst>
                                      </p:cBhvr>
                                      <p:to>
                                        <p:strVal val="visible"/>
                                      </p:to>
                                    </p:set>
                                    <p:animEffect transition="in" filter="fade">
                                      <p:cBhvr>
                                        <p:cTn id="43" dur="500"/>
                                        <p:tgtEl>
                                          <p:spTgt spid="92"/>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9"/>
                                        </p:tgtEl>
                                        <p:attrNameLst>
                                          <p:attrName>style.visibility</p:attrName>
                                        </p:attrNameLst>
                                      </p:cBhvr>
                                      <p:to>
                                        <p:strVal val="visible"/>
                                      </p:to>
                                    </p:set>
                                    <p:animEffect transition="in" filter="fade">
                                      <p:cBhvr>
                                        <p:cTn id="50" dur="500"/>
                                        <p:tgtEl>
                                          <p:spTgt spid="89"/>
                                        </p:tgtEl>
                                      </p:cBhvr>
                                    </p:animEffect>
                                  </p:childTnLst>
                                </p:cTn>
                              </p:par>
                              <p:par>
                                <p:cTn id="51" presetID="10" presetClass="entr" presetSubtype="0" fill="hold" nodeType="withEffect">
                                  <p:stCondLst>
                                    <p:cond delay="0"/>
                                  </p:stCondLst>
                                  <p:childTnLst>
                                    <p:set>
                                      <p:cBhvr>
                                        <p:cTn id="52" dur="1" fill="hold">
                                          <p:stCondLst>
                                            <p:cond delay="0"/>
                                          </p:stCondLst>
                                        </p:cTn>
                                        <p:tgtEl>
                                          <p:spTgt spid="93"/>
                                        </p:tgtEl>
                                        <p:attrNameLst>
                                          <p:attrName>style.visibility</p:attrName>
                                        </p:attrNameLst>
                                      </p:cBhvr>
                                      <p:to>
                                        <p:strVal val="visible"/>
                                      </p:to>
                                    </p:set>
                                    <p:animEffect transition="in" filter="fade">
                                      <p:cBhvr>
                                        <p:cTn id="53" dur="500"/>
                                        <p:tgtEl>
                                          <p:spTgt spid="9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wipe(up)">
                                      <p:cBhvr>
                                        <p:cTn id="58" dur="500"/>
                                        <p:tgtEl>
                                          <p:spTgt spid="54"/>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500"/>
                                        <p:tgtEl>
                                          <p:spTgt spid="5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Effect transition="in" filter="fade">
                                      <p:cBhvr>
                                        <p:cTn id="65" dur="500"/>
                                        <p:tgtEl>
                                          <p:spTgt spid="63"/>
                                        </p:tgtEl>
                                      </p:cBhvr>
                                    </p:animEffect>
                                  </p:childTnLst>
                                </p:cTn>
                              </p:par>
                              <p:par>
                                <p:cTn id="66" presetID="10" presetClass="entr" presetSubtype="0" fill="hold" nodeType="with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fade">
                                      <p:cBhvr>
                                        <p:cTn id="68" dur="500"/>
                                        <p:tgtEl>
                                          <p:spTgt spid="65"/>
                                        </p:tgtEl>
                                      </p:cBhvr>
                                    </p:animEffect>
                                  </p:childTnLst>
                                </p:cTn>
                              </p:par>
                            </p:childTnLst>
                          </p:cTn>
                        </p:par>
                        <p:par>
                          <p:cTn id="69" fill="hold">
                            <p:stCondLst>
                              <p:cond delay="1000"/>
                            </p:stCondLst>
                            <p:childTnLst>
                              <p:par>
                                <p:cTn id="70" presetID="10" presetClass="entr" presetSubtype="0" fill="hold" grpId="0" nodeType="afterEffect">
                                  <p:stCondLst>
                                    <p:cond delay="0"/>
                                  </p:stCondLst>
                                  <p:childTnLst>
                                    <p:set>
                                      <p:cBhvr>
                                        <p:cTn id="71" dur="1" fill="hold">
                                          <p:stCondLst>
                                            <p:cond delay="0"/>
                                          </p:stCondLst>
                                        </p:cTn>
                                        <p:tgtEl>
                                          <p:spTgt spid="79"/>
                                        </p:tgtEl>
                                        <p:attrNameLst>
                                          <p:attrName>style.visibility</p:attrName>
                                        </p:attrNameLst>
                                      </p:cBhvr>
                                      <p:to>
                                        <p:strVal val="visible"/>
                                      </p:to>
                                    </p:set>
                                    <p:animEffect transition="in" filter="fade">
                                      <p:cBhvr>
                                        <p:cTn id="72" dur="500"/>
                                        <p:tgtEl>
                                          <p:spTgt spid="79"/>
                                        </p:tgtEl>
                                      </p:cBhvr>
                                    </p:animEffect>
                                  </p:childTnLst>
                                </p:cTn>
                              </p:par>
                              <p:par>
                                <p:cTn id="73" presetID="10" presetClass="entr" presetSubtype="0" fill="hold" nodeType="with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fade">
                                      <p:cBhvr>
                                        <p:cTn id="75" dur="500"/>
                                        <p:tgtEl>
                                          <p:spTgt spid="9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00"/>
                                        </p:tgtEl>
                                        <p:attrNameLst>
                                          <p:attrName>style.visibility</p:attrName>
                                        </p:attrNameLst>
                                      </p:cBhvr>
                                      <p:to>
                                        <p:strVal val="visible"/>
                                      </p:to>
                                    </p:set>
                                    <p:animEffect transition="in" filter="fade">
                                      <p:cBhvr>
                                        <p:cTn id="78" dur="500"/>
                                        <p:tgtEl>
                                          <p:spTgt spid="100"/>
                                        </p:tgtEl>
                                      </p:cBhvr>
                                    </p:animEffect>
                                  </p:childTnLst>
                                </p:cTn>
                              </p:par>
                            </p:childTnLst>
                          </p:cTn>
                        </p:par>
                        <p:par>
                          <p:cTn id="79" fill="hold">
                            <p:stCondLst>
                              <p:cond delay="1500"/>
                            </p:stCondLst>
                            <p:childTnLst>
                              <p:par>
                                <p:cTn id="80" presetID="10" presetClass="entr" presetSubtype="0" fill="hold" grpId="0" nodeType="afterEffect">
                                  <p:stCondLst>
                                    <p:cond delay="0"/>
                                  </p:stCondLst>
                                  <p:childTnLst>
                                    <p:set>
                                      <p:cBhvr>
                                        <p:cTn id="81" dur="1" fill="hold">
                                          <p:stCondLst>
                                            <p:cond delay="0"/>
                                          </p:stCondLst>
                                        </p:cTn>
                                        <p:tgtEl>
                                          <p:spTgt spid="80"/>
                                        </p:tgtEl>
                                        <p:attrNameLst>
                                          <p:attrName>style.visibility</p:attrName>
                                        </p:attrNameLst>
                                      </p:cBhvr>
                                      <p:to>
                                        <p:strVal val="visible"/>
                                      </p:to>
                                    </p:set>
                                    <p:animEffect transition="in" filter="fade">
                                      <p:cBhvr>
                                        <p:cTn id="82" dur="500"/>
                                        <p:tgtEl>
                                          <p:spTgt spid="80"/>
                                        </p:tgtEl>
                                      </p:cBhvr>
                                    </p:animEffect>
                                  </p:childTnLst>
                                </p:cTn>
                              </p:par>
                              <p:par>
                                <p:cTn id="83" presetID="10" presetClass="entr" presetSubtype="0" fill="hold" nodeType="withEffect">
                                  <p:stCondLst>
                                    <p:cond delay="0"/>
                                  </p:stCondLst>
                                  <p:childTnLst>
                                    <p:set>
                                      <p:cBhvr>
                                        <p:cTn id="84" dur="1" fill="hold">
                                          <p:stCondLst>
                                            <p:cond delay="0"/>
                                          </p:stCondLst>
                                        </p:cTn>
                                        <p:tgtEl>
                                          <p:spTgt spid="97"/>
                                        </p:tgtEl>
                                        <p:attrNameLst>
                                          <p:attrName>style.visibility</p:attrName>
                                        </p:attrNameLst>
                                      </p:cBhvr>
                                      <p:to>
                                        <p:strVal val="visible"/>
                                      </p:to>
                                    </p:set>
                                    <p:animEffect transition="in" filter="fade">
                                      <p:cBhvr>
                                        <p:cTn id="85" dur="500"/>
                                        <p:tgtEl>
                                          <p:spTgt spid="9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fade">
                                      <p:cBhvr>
                                        <p:cTn id="88" dur="500"/>
                                        <p:tgtEl>
                                          <p:spTgt spid="101"/>
                                        </p:tgtEl>
                                      </p:cBhvr>
                                    </p:animEffect>
                                  </p:childTnLst>
                                </p:cTn>
                              </p:par>
                            </p:childTnLst>
                          </p:cTn>
                        </p:par>
                        <p:par>
                          <p:cTn id="89" fill="hold">
                            <p:stCondLst>
                              <p:cond delay="2000"/>
                            </p:stCondLst>
                            <p:childTnLst>
                              <p:par>
                                <p:cTn id="90" presetID="10" presetClass="entr" presetSubtype="0" fill="hold" grpId="0" nodeType="afterEffect">
                                  <p:stCondLst>
                                    <p:cond delay="0"/>
                                  </p:stCondLst>
                                  <p:childTnLst>
                                    <p:set>
                                      <p:cBhvr>
                                        <p:cTn id="91" dur="1" fill="hold">
                                          <p:stCondLst>
                                            <p:cond delay="0"/>
                                          </p:stCondLst>
                                        </p:cTn>
                                        <p:tgtEl>
                                          <p:spTgt spid="82"/>
                                        </p:tgtEl>
                                        <p:attrNameLst>
                                          <p:attrName>style.visibility</p:attrName>
                                        </p:attrNameLst>
                                      </p:cBhvr>
                                      <p:to>
                                        <p:strVal val="visible"/>
                                      </p:to>
                                    </p:set>
                                    <p:animEffect transition="in" filter="fade">
                                      <p:cBhvr>
                                        <p:cTn id="92" dur="500"/>
                                        <p:tgtEl>
                                          <p:spTgt spid="82"/>
                                        </p:tgtEl>
                                      </p:cBhvr>
                                    </p:animEffect>
                                  </p:childTnLst>
                                </p:cTn>
                              </p:par>
                              <p:par>
                                <p:cTn id="93" presetID="10" presetClass="entr" presetSubtype="0" fill="hold" nodeType="withEffect">
                                  <p:stCondLst>
                                    <p:cond delay="0"/>
                                  </p:stCondLst>
                                  <p:childTnLst>
                                    <p:set>
                                      <p:cBhvr>
                                        <p:cTn id="94" dur="1" fill="hold">
                                          <p:stCondLst>
                                            <p:cond delay="0"/>
                                          </p:stCondLst>
                                        </p:cTn>
                                        <p:tgtEl>
                                          <p:spTgt spid="98"/>
                                        </p:tgtEl>
                                        <p:attrNameLst>
                                          <p:attrName>style.visibility</p:attrName>
                                        </p:attrNameLst>
                                      </p:cBhvr>
                                      <p:to>
                                        <p:strVal val="visible"/>
                                      </p:to>
                                    </p:set>
                                    <p:animEffect transition="in" filter="fade">
                                      <p:cBhvr>
                                        <p:cTn id="95" dur="500"/>
                                        <p:tgtEl>
                                          <p:spTgt spid="9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11"/>
                                        </p:tgtEl>
                                        <p:attrNameLst>
                                          <p:attrName>style.visibility</p:attrName>
                                        </p:attrNameLst>
                                      </p:cBhvr>
                                      <p:to>
                                        <p:strVal val="visible"/>
                                      </p:to>
                                    </p:set>
                                    <p:animEffect transition="in" filter="fade">
                                      <p:cBhvr>
                                        <p:cTn id="98" dur="500"/>
                                        <p:tgtEl>
                                          <p:spTgt spid="111"/>
                                        </p:tgtEl>
                                      </p:cBhvr>
                                    </p:animEffect>
                                  </p:childTnLst>
                                </p:cTn>
                              </p:par>
                            </p:childTnLst>
                          </p:cTn>
                        </p:par>
                        <p:par>
                          <p:cTn id="99" fill="hold">
                            <p:stCondLst>
                              <p:cond delay="2500"/>
                            </p:stCondLst>
                            <p:childTnLst>
                              <p:par>
                                <p:cTn id="100" presetID="10" presetClass="entr" presetSubtype="0"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Effect transition="in" filter="fade">
                                      <p:cBhvr>
                                        <p:cTn id="102" dur="500"/>
                                        <p:tgtEl>
                                          <p:spTgt spid="81"/>
                                        </p:tgtEl>
                                      </p:cBhvr>
                                    </p:animEffect>
                                  </p:childTnLst>
                                </p:cTn>
                              </p:par>
                              <p:par>
                                <p:cTn id="103" presetID="10" presetClass="entr" presetSubtype="0" fill="hold" nodeType="with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500"/>
                                        <p:tgtEl>
                                          <p:spTgt spid="99"/>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13"/>
                                        </p:tgtEl>
                                        <p:attrNameLst>
                                          <p:attrName>style.visibility</p:attrName>
                                        </p:attrNameLst>
                                      </p:cBhvr>
                                      <p:to>
                                        <p:strVal val="visible"/>
                                      </p:to>
                                    </p:set>
                                    <p:animEffect transition="in" filter="fade">
                                      <p:cBhvr>
                                        <p:cTn id="108"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58" grpId="0" animBg="1"/>
      <p:bldP spid="59" grpId="0" animBg="1"/>
      <p:bldP spid="62" grpId="0"/>
      <p:bldP spid="63" grpId="0"/>
      <p:bldP spid="78" grpId="0" animBg="1"/>
      <p:bldP spid="79" grpId="0" animBg="1"/>
      <p:bldP spid="80" grpId="0" animBg="1"/>
      <p:bldP spid="81" grpId="0" animBg="1"/>
      <p:bldP spid="82" grpId="0" animBg="1"/>
      <p:bldP spid="84" grpId="0"/>
      <p:bldP spid="85" grpId="0"/>
      <p:bldP spid="87" grpId="0"/>
      <p:bldP spid="89" grpId="0"/>
      <p:bldP spid="100" grpId="0"/>
      <p:bldP spid="101" grpId="0"/>
      <p:bldP spid="111" grpId="0"/>
      <p:bldP spid="1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1AB53-1750-EC64-775E-6AAC1D5EA58E}"/>
            </a:ext>
          </a:extLst>
        </p:cNvPr>
        <p:cNvGrpSpPr/>
        <p:nvPr/>
      </p:nvGrpSpPr>
      <p:grpSpPr>
        <a:xfrm>
          <a:off x="0" y="0"/>
          <a:ext cx="0" cy="0"/>
          <a:chOff x="0" y="0"/>
          <a:chExt cx="0" cy="0"/>
        </a:xfrm>
      </p:grpSpPr>
      <p:sp>
        <p:nvSpPr>
          <p:cNvPr id="43" name="Title 1">
            <a:extLst>
              <a:ext uri="{FF2B5EF4-FFF2-40B4-BE49-F238E27FC236}">
                <a16:creationId xmlns:a16="http://schemas.microsoft.com/office/drawing/2014/main" id="{F284DD5F-BAF9-1A58-0ABF-02462B98E7F8}"/>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altLang="en-US" sz="3600">
                <a:solidFill>
                  <a:srgbClr val="391C66"/>
                </a:solidFill>
                <a:latin typeface="Aptos Display" panose="020B0004020202020204" pitchFamily="34" charset="0"/>
                <a:ea typeface="ヒラギノ角ゴ Pro W3"/>
              </a:rPr>
              <a:t>Financial assessment – your home</a:t>
            </a:r>
          </a:p>
        </p:txBody>
      </p:sp>
      <p:grpSp>
        <p:nvGrpSpPr>
          <p:cNvPr id="2" name="Group 1">
            <a:extLst>
              <a:ext uri="{FF2B5EF4-FFF2-40B4-BE49-F238E27FC236}">
                <a16:creationId xmlns:a16="http://schemas.microsoft.com/office/drawing/2014/main" id="{CAA0E2D7-9A20-8A4B-7B9A-A4142FAC4A44}"/>
              </a:ext>
            </a:extLst>
          </p:cNvPr>
          <p:cNvGrpSpPr/>
          <p:nvPr/>
        </p:nvGrpSpPr>
        <p:grpSpPr>
          <a:xfrm>
            <a:off x="10875682" y="3914439"/>
            <a:ext cx="512568" cy="653884"/>
            <a:chOff x="17788135" y="5285357"/>
            <a:chExt cx="1232769" cy="1572646"/>
          </a:xfrm>
        </p:grpSpPr>
        <p:sp>
          <p:nvSpPr>
            <p:cNvPr id="3" name="Freeform 1">
              <a:extLst>
                <a:ext uri="{FF2B5EF4-FFF2-40B4-BE49-F238E27FC236}">
                  <a16:creationId xmlns:a16="http://schemas.microsoft.com/office/drawing/2014/main" id="{41D8B294-62D3-6F05-C0F0-BB17CECD7EC4}"/>
                </a:ext>
              </a:extLst>
            </p:cNvPr>
            <p:cNvSpPr>
              <a:spLocks noChangeArrowheads="1"/>
            </p:cNvSpPr>
            <p:nvPr/>
          </p:nvSpPr>
          <p:spPr bwMode="auto">
            <a:xfrm>
              <a:off x="18148171" y="5780770"/>
              <a:ext cx="46085" cy="48964"/>
            </a:xfrm>
            <a:custGeom>
              <a:avLst/>
              <a:gdLst>
                <a:gd name="T0" fmla="*/ 71 w 72"/>
                <a:gd name="T1" fmla="*/ 0 h 73"/>
                <a:gd name="T2" fmla="*/ 0 w 72"/>
                <a:gd name="T3" fmla="*/ 72 h 73"/>
                <a:gd name="T4" fmla="*/ 0 w 72"/>
                <a:gd name="T5" fmla="*/ 72 h 73"/>
                <a:gd name="T6" fmla="*/ 0 w 72"/>
                <a:gd name="T7" fmla="*/ 72 h 73"/>
                <a:gd name="T8" fmla="*/ 71 w 72"/>
                <a:gd name="T9" fmla="*/ 1 h 73"/>
                <a:gd name="T10" fmla="*/ 71 w 72"/>
                <a:gd name="T11" fmla="*/ 1 h 73"/>
                <a:gd name="T12" fmla="*/ 71 w 72"/>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72" h="73">
                  <a:moveTo>
                    <a:pt x="71" y="0"/>
                  </a:moveTo>
                  <a:lnTo>
                    <a:pt x="0" y="72"/>
                  </a:lnTo>
                  <a:lnTo>
                    <a:pt x="0" y="72"/>
                  </a:lnTo>
                  <a:lnTo>
                    <a:pt x="0" y="72"/>
                  </a:lnTo>
                  <a:lnTo>
                    <a:pt x="71" y="1"/>
                  </a:lnTo>
                  <a:lnTo>
                    <a:pt x="71" y="1"/>
                  </a:lnTo>
                  <a:cubicBezTo>
                    <a:pt x="71" y="1"/>
                    <a:pt x="71" y="1"/>
                    <a:pt x="71" y="0"/>
                  </a:cubicBezTo>
                </a:path>
              </a:pathLst>
            </a:custGeom>
            <a:solidFill>
              <a:srgbClr val="51515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4" name="Freeform 2">
              <a:extLst>
                <a:ext uri="{FF2B5EF4-FFF2-40B4-BE49-F238E27FC236}">
                  <a16:creationId xmlns:a16="http://schemas.microsoft.com/office/drawing/2014/main" id="{2DD17419-D5BE-B7BC-1242-FADA21ED3296}"/>
                </a:ext>
              </a:extLst>
            </p:cNvPr>
            <p:cNvSpPr>
              <a:spLocks noChangeArrowheads="1"/>
            </p:cNvSpPr>
            <p:nvPr/>
          </p:nvSpPr>
          <p:spPr bwMode="auto">
            <a:xfrm>
              <a:off x="17900466" y="5740446"/>
              <a:ext cx="671111" cy="823766"/>
            </a:xfrm>
            <a:custGeom>
              <a:avLst/>
              <a:gdLst>
                <a:gd name="T0" fmla="*/ 764 w 1028"/>
                <a:gd name="T1" fmla="*/ 712 h 1260"/>
                <a:gd name="T2" fmla="*/ 563 w 1028"/>
                <a:gd name="T3" fmla="*/ 712 h 1260"/>
                <a:gd name="T4" fmla="*/ 563 w 1028"/>
                <a:gd name="T5" fmla="*/ 512 h 1260"/>
                <a:gd name="T6" fmla="*/ 764 w 1028"/>
                <a:gd name="T7" fmla="*/ 512 h 1260"/>
                <a:gd name="T8" fmla="*/ 764 w 1028"/>
                <a:gd name="T9" fmla="*/ 712 h 1260"/>
                <a:gd name="T10" fmla="*/ 764 w 1028"/>
                <a:gd name="T11" fmla="*/ 1021 h 1260"/>
                <a:gd name="T12" fmla="*/ 563 w 1028"/>
                <a:gd name="T13" fmla="*/ 1021 h 1260"/>
                <a:gd name="T14" fmla="*/ 563 w 1028"/>
                <a:gd name="T15" fmla="*/ 813 h 1260"/>
                <a:gd name="T16" fmla="*/ 764 w 1028"/>
                <a:gd name="T17" fmla="*/ 813 h 1260"/>
                <a:gd name="T18" fmla="*/ 764 w 1028"/>
                <a:gd name="T19" fmla="*/ 1021 h 1260"/>
                <a:gd name="T20" fmla="*/ 406 w 1028"/>
                <a:gd name="T21" fmla="*/ 236 h 1260"/>
                <a:gd name="T22" fmla="*/ 406 w 1028"/>
                <a:gd name="T23" fmla="*/ 236 h 1260"/>
                <a:gd name="T24" fmla="*/ 513 w 1028"/>
                <a:gd name="T25" fmla="*/ 128 h 1260"/>
                <a:gd name="T26" fmla="*/ 513 w 1028"/>
                <a:gd name="T27" fmla="*/ 128 h 1260"/>
                <a:gd name="T28" fmla="*/ 621 w 1028"/>
                <a:gd name="T29" fmla="*/ 236 h 1260"/>
                <a:gd name="T30" fmla="*/ 621 w 1028"/>
                <a:gd name="T31" fmla="*/ 236 h 1260"/>
                <a:gd name="T32" fmla="*/ 513 w 1028"/>
                <a:gd name="T33" fmla="*/ 343 h 1260"/>
                <a:gd name="T34" fmla="*/ 513 w 1028"/>
                <a:gd name="T35" fmla="*/ 343 h 1260"/>
                <a:gd name="T36" fmla="*/ 406 w 1028"/>
                <a:gd name="T37" fmla="*/ 236 h 1260"/>
                <a:gd name="T38" fmla="*/ 464 w 1028"/>
                <a:gd name="T39" fmla="*/ 712 h 1260"/>
                <a:gd name="T40" fmla="*/ 263 w 1028"/>
                <a:gd name="T41" fmla="*/ 712 h 1260"/>
                <a:gd name="T42" fmla="*/ 263 w 1028"/>
                <a:gd name="T43" fmla="*/ 512 h 1260"/>
                <a:gd name="T44" fmla="*/ 464 w 1028"/>
                <a:gd name="T45" fmla="*/ 512 h 1260"/>
                <a:gd name="T46" fmla="*/ 464 w 1028"/>
                <a:gd name="T47" fmla="*/ 712 h 1260"/>
                <a:gd name="T48" fmla="*/ 464 w 1028"/>
                <a:gd name="T49" fmla="*/ 1021 h 1260"/>
                <a:gd name="T50" fmla="*/ 263 w 1028"/>
                <a:gd name="T51" fmla="*/ 1021 h 1260"/>
                <a:gd name="T52" fmla="*/ 263 w 1028"/>
                <a:gd name="T53" fmla="*/ 813 h 1260"/>
                <a:gd name="T54" fmla="*/ 464 w 1028"/>
                <a:gd name="T55" fmla="*/ 813 h 1260"/>
                <a:gd name="T56" fmla="*/ 464 w 1028"/>
                <a:gd name="T57" fmla="*/ 1021 h 1260"/>
                <a:gd name="T58" fmla="*/ 513 w 1028"/>
                <a:gd name="T59" fmla="*/ 0 h 1260"/>
                <a:gd name="T60" fmla="*/ 513 w 1028"/>
                <a:gd name="T61" fmla="*/ 0 h 1260"/>
                <a:gd name="T62" fmla="*/ 0 w 1028"/>
                <a:gd name="T63" fmla="*/ 515 h 1260"/>
                <a:gd name="T64" fmla="*/ 0 w 1028"/>
                <a:gd name="T65" fmla="*/ 1259 h 1260"/>
                <a:gd name="T66" fmla="*/ 1027 w 1028"/>
                <a:gd name="T67" fmla="*/ 1259 h 1260"/>
                <a:gd name="T68" fmla="*/ 1027 w 1028"/>
                <a:gd name="T69" fmla="*/ 515 h 1260"/>
                <a:gd name="T70" fmla="*/ 513 w 1028"/>
                <a:gd name="T71" fmla="*/ 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8" h="1260">
                  <a:moveTo>
                    <a:pt x="764" y="712"/>
                  </a:moveTo>
                  <a:lnTo>
                    <a:pt x="563" y="712"/>
                  </a:lnTo>
                  <a:lnTo>
                    <a:pt x="563" y="512"/>
                  </a:lnTo>
                  <a:lnTo>
                    <a:pt x="764" y="512"/>
                  </a:lnTo>
                  <a:lnTo>
                    <a:pt x="764" y="712"/>
                  </a:lnTo>
                  <a:close/>
                  <a:moveTo>
                    <a:pt x="764" y="1021"/>
                  </a:moveTo>
                  <a:lnTo>
                    <a:pt x="563" y="1021"/>
                  </a:lnTo>
                  <a:lnTo>
                    <a:pt x="563" y="813"/>
                  </a:lnTo>
                  <a:lnTo>
                    <a:pt x="764" y="813"/>
                  </a:lnTo>
                  <a:lnTo>
                    <a:pt x="764" y="1021"/>
                  </a:lnTo>
                  <a:close/>
                  <a:moveTo>
                    <a:pt x="406" y="236"/>
                  </a:moveTo>
                  <a:lnTo>
                    <a:pt x="406" y="236"/>
                  </a:lnTo>
                  <a:cubicBezTo>
                    <a:pt x="406" y="175"/>
                    <a:pt x="455" y="128"/>
                    <a:pt x="513" y="128"/>
                  </a:cubicBezTo>
                  <a:lnTo>
                    <a:pt x="513" y="128"/>
                  </a:lnTo>
                  <a:cubicBezTo>
                    <a:pt x="573" y="128"/>
                    <a:pt x="621" y="175"/>
                    <a:pt x="621" y="236"/>
                  </a:cubicBezTo>
                  <a:lnTo>
                    <a:pt x="621" y="236"/>
                  </a:lnTo>
                  <a:cubicBezTo>
                    <a:pt x="621" y="294"/>
                    <a:pt x="573" y="343"/>
                    <a:pt x="513" y="343"/>
                  </a:cubicBezTo>
                  <a:lnTo>
                    <a:pt x="513" y="343"/>
                  </a:lnTo>
                  <a:cubicBezTo>
                    <a:pt x="454" y="343"/>
                    <a:pt x="406" y="294"/>
                    <a:pt x="406" y="236"/>
                  </a:cubicBezTo>
                  <a:close/>
                  <a:moveTo>
                    <a:pt x="464" y="712"/>
                  </a:moveTo>
                  <a:lnTo>
                    <a:pt x="263" y="712"/>
                  </a:lnTo>
                  <a:lnTo>
                    <a:pt x="263" y="512"/>
                  </a:lnTo>
                  <a:lnTo>
                    <a:pt x="464" y="512"/>
                  </a:lnTo>
                  <a:lnTo>
                    <a:pt x="464" y="712"/>
                  </a:lnTo>
                  <a:close/>
                  <a:moveTo>
                    <a:pt x="464" y="1021"/>
                  </a:moveTo>
                  <a:lnTo>
                    <a:pt x="263" y="1021"/>
                  </a:lnTo>
                  <a:lnTo>
                    <a:pt x="263" y="813"/>
                  </a:lnTo>
                  <a:lnTo>
                    <a:pt x="464" y="813"/>
                  </a:lnTo>
                  <a:lnTo>
                    <a:pt x="464" y="1021"/>
                  </a:lnTo>
                  <a:close/>
                  <a:moveTo>
                    <a:pt x="513" y="0"/>
                  </a:moveTo>
                  <a:lnTo>
                    <a:pt x="513" y="0"/>
                  </a:lnTo>
                  <a:lnTo>
                    <a:pt x="0" y="515"/>
                  </a:lnTo>
                  <a:lnTo>
                    <a:pt x="0" y="1259"/>
                  </a:lnTo>
                  <a:lnTo>
                    <a:pt x="1027" y="1259"/>
                  </a:lnTo>
                  <a:lnTo>
                    <a:pt x="1027" y="515"/>
                  </a:lnTo>
                  <a:lnTo>
                    <a:pt x="513" y="0"/>
                  </a:lnTo>
                  <a:close/>
                </a:path>
              </a:pathLst>
            </a:custGeom>
            <a:solidFill>
              <a:srgbClr val="7A65C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5" name="Freeform 3">
              <a:extLst>
                <a:ext uri="{FF2B5EF4-FFF2-40B4-BE49-F238E27FC236}">
                  <a16:creationId xmlns:a16="http://schemas.microsoft.com/office/drawing/2014/main" id="{4F1B2353-52AC-3C59-3FF8-4ABCF1F3544C}"/>
                </a:ext>
              </a:extLst>
            </p:cNvPr>
            <p:cNvSpPr>
              <a:spLocks noChangeArrowheads="1"/>
            </p:cNvSpPr>
            <p:nvPr/>
          </p:nvSpPr>
          <p:spPr bwMode="auto">
            <a:xfrm>
              <a:off x="17788135" y="5616591"/>
              <a:ext cx="892894" cy="509814"/>
            </a:xfrm>
            <a:custGeom>
              <a:avLst/>
              <a:gdLst>
                <a:gd name="T0" fmla="*/ 1111 w 1369"/>
                <a:gd name="T1" fmla="*/ 428 h 780"/>
                <a:gd name="T2" fmla="*/ 1111 w 1369"/>
                <a:gd name="T3" fmla="*/ 106 h 780"/>
                <a:gd name="T4" fmla="*/ 934 w 1369"/>
                <a:gd name="T5" fmla="*/ 106 h 780"/>
                <a:gd name="T6" fmla="*/ 934 w 1369"/>
                <a:gd name="T7" fmla="*/ 251 h 780"/>
                <a:gd name="T8" fmla="*/ 683 w 1369"/>
                <a:gd name="T9" fmla="*/ 0 h 780"/>
                <a:gd name="T10" fmla="*/ 0 w 1369"/>
                <a:gd name="T11" fmla="*/ 684 h 780"/>
                <a:gd name="T12" fmla="*/ 96 w 1369"/>
                <a:gd name="T13" fmla="*/ 779 h 780"/>
                <a:gd name="T14" fmla="*/ 170 w 1369"/>
                <a:gd name="T15" fmla="*/ 705 h 780"/>
                <a:gd name="T16" fmla="*/ 683 w 1369"/>
                <a:gd name="T17" fmla="*/ 190 h 780"/>
                <a:gd name="T18" fmla="*/ 683 w 1369"/>
                <a:gd name="T19" fmla="*/ 190 h 780"/>
                <a:gd name="T20" fmla="*/ 1273 w 1369"/>
                <a:gd name="T21" fmla="*/ 779 h 780"/>
                <a:gd name="T22" fmla="*/ 1368 w 1369"/>
                <a:gd name="T23" fmla="*/ 684 h 780"/>
                <a:gd name="T24" fmla="*/ 1111 w 1369"/>
                <a:gd name="T25" fmla="*/ 428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9" h="780">
                  <a:moveTo>
                    <a:pt x="1111" y="428"/>
                  </a:moveTo>
                  <a:lnTo>
                    <a:pt x="1111" y="106"/>
                  </a:lnTo>
                  <a:lnTo>
                    <a:pt x="934" y="106"/>
                  </a:lnTo>
                  <a:lnTo>
                    <a:pt x="934" y="251"/>
                  </a:lnTo>
                  <a:lnTo>
                    <a:pt x="683" y="0"/>
                  </a:lnTo>
                  <a:lnTo>
                    <a:pt x="0" y="684"/>
                  </a:lnTo>
                  <a:lnTo>
                    <a:pt x="96" y="779"/>
                  </a:lnTo>
                  <a:lnTo>
                    <a:pt x="170" y="705"/>
                  </a:lnTo>
                  <a:lnTo>
                    <a:pt x="683" y="190"/>
                  </a:lnTo>
                  <a:lnTo>
                    <a:pt x="683" y="190"/>
                  </a:lnTo>
                  <a:lnTo>
                    <a:pt x="1273" y="779"/>
                  </a:lnTo>
                  <a:lnTo>
                    <a:pt x="1368" y="684"/>
                  </a:lnTo>
                  <a:lnTo>
                    <a:pt x="1111" y="428"/>
                  </a:lnTo>
                </a:path>
              </a:pathLst>
            </a:custGeom>
            <a:solidFill>
              <a:schemeClr val="accent4">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7" name="Freeform 4">
              <a:extLst>
                <a:ext uri="{FF2B5EF4-FFF2-40B4-BE49-F238E27FC236}">
                  <a16:creationId xmlns:a16="http://schemas.microsoft.com/office/drawing/2014/main" id="{9DBB0A11-4811-36BE-DB6D-D557F8755F12}"/>
                </a:ext>
              </a:extLst>
            </p:cNvPr>
            <p:cNvSpPr>
              <a:spLocks noChangeArrowheads="1"/>
            </p:cNvSpPr>
            <p:nvPr/>
          </p:nvSpPr>
          <p:spPr bwMode="auto">
            <a:xfrm>
              <a:off x="18629183" y="6290581"/>
              <a:ext cx="345636" cy="564539"/>
            </a:xfrm>
            <a:custGeom>
              <a:avLst/>
              <a:gdLst>
                <a:gd name="T0" fmla="*/ 124 w 530"/>
                <a:gd name="T1" fmla="*/ 0 h 865"/>
                <a:gd name="T2" fmla="*/ 529 w 530"/>
                <a:gd name="T3" fmla="*/ 864 h 865"/>
                <a:gd name="T4" fmla="*/ 440 w 530"/>
                <a:gd name="T5" fmla="*/ 832 h 865"/>
                <a:gd name="T6" fmla="*/ 350 w 530"/>
                <a:gd name="T7" fmla="*/ 801 h 865"/>
                <a:gd name="T8" fmla="*/ 0 w 530"/>
                <a:gd name="T9" fmla="*/ 58 h 865"/>
                <a:gd name="T10" fmla="*/ 124 w 530"/>
                <a:gd name="T11" fmla="*/ 0 h 865"/>
              </a:gdLst>
              <a:ahLst/>
              <a:cxnLst>
                <a:cxn ang="0">
                  <a:pos x="T0" y="T1"/>
                </a:cxn>
                <a:cxn ang="0">
                  <a:pos x="T2" y="T3"/>
                </a:cxn>
                <a:cxn ang="0">
                  <a:pos x="T4" y="T5"/>
                </a:cxn>
                <a:cxn ang="0">
                  <a:pos x="T6" y="T7"/>
                </a:cxn>
                <a:cxn ang="0">
                  <a:pos x="T8" y="T9"/>
                </a:cxn>
                <a:cxn ang="0">
                  <a:pos x="T10" y="T11"/>
                </a:cxn>
              </a:cxnLst>
              <a:rect l="0" t="0" r="r" b="b"/>
              <a:pathLst>
                <a:path w="530" h="865">
                  <a:moveTo>
                    <a:pt x="124" y="0"/>
                  </a:moveTo>
                  <a:lnTo>
                    <a:pt x="529" y="864"/>
                  </a:lnTo>
                  <a:lnTo>
                    <a:pt x="440" y="832"/>
                  </a:lnTo>
                  <a:lnTo>
                    <a:pt x="350" y="801"/>
                  </a:lnTo>
                  <a:lnTo>
                    <a:pt x="0" y="58"/>
                  </a:lnTo>
                  <a:lnTo>
                    <a:pt x="124" y="0"/>
                  </a:lnTo>
                </a:path>
              </a:pathLst>
            </a:custGeom>
            <a:solidFill>
              <a:srgbClr val="FCC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8" name="Freeform 5">
              <a:extLst>
                <a:ext uri="{FF2B5EF4-FFF2-40B4-BE49-F238E27FC236}">
                  <a16:creationId xmlns:a16="http://schemas.microsoft.com/office/drawing/2014/main" id="{B02F6052-0CFB-D645-09DC-7E356ED9DAE2}"/>
                </a:ext>
              </a:extLst>
            </p:cNvPr>
            <p:cNvSpPr>
              <a:spLocks noChangeArrowheads="1"/>
            </p:cNvSpPr>
            <p:nvPr/>
          </p:nvSpPr>
          <p:spPr bwMode="auto">
            <a:xfrm>
              <a:off x="18753035" y="6253139"/>
              <a:ext cx="267869" cy="544376"/>
            </a:xfrm>
            <a:custGeom>
              <a:avLst/>
              <a:gdLst>
                <a:gd name="T0" fmla="*/ 315 w 411"/>
                <a:gd name="T1" fmla="*/ 405 h 834"/>
                <a:gd name="T2" fmla="*/ 305 w 411"/>
                <a:gd name="T3" fmla="*/ 520 h 834"/>
                <a:gd name="T4" fmla="*/ 400 w 411"/>
                <a:gd name="T5" fmla="*/ 586 h 834"/>
                <a:gd name="T6" fmla="*/ 391 w 411"/>
                <a:gd name="T7" fmla="*/ 700 h 834"/>
                <a:gd name="T8" fmla="*/ 410 w 411"/>
                <a:gd name="T9" fmla="*/ 743 h 834"/>
                <a:gd name="T10" fmla="*/ 377 w 411"/>
                <a:gd name="T11" fmla="*/ 833 h 834"/>
                <a:gd name="T12" fmla="*/ 0 w 411"/>
                <a:gd name="T13" fmla="*/ 30 h 834"/>
                <a:gd name="T14" fmla="*/ 62 w 411"/>
                <a:gd name="T15" fmla="*/ 0 h 834"/>
                <a:gd name="T16" fmla="*/ 135 w 411"/>
                <a:gd name="T17" fmla="*/ 158 h 834"/>
                <a:gd name="T18" fmla="*/ 231 w 411"/>
                <a:gd name="T19" fmla="*/ 224 h 834"/>
                <a:gd name="T20" fmla="*/ 221 w 411"/>
                <a:gd name="T21" fmla="*/ 339 h 834"/>
                <a:gd name="T22" fmla="*/ 315 w 411"/>
                <a:gd name="T23" fmla="*/ 405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1" h="834">
                  <a:moveTo>
                    <a:pt x="315" y="405"/>
                  </a:moveTo>
                  <a:lnTo>
                    <a:pt x="305" y="520"/>
                  </a:lnTo>
                  <a:lnTo>
                    <a:pt x="400" y="586"/>
                  </a:lnTo>
                  <a:lnTo>
                    <a:pt x="391" y="700"/>
                  </a:lnTo>
                  <a:lnTo>
                    <a:pt x="410" y="743"/>
                  </a:lnTo>
                  <a:lnTo>
                    <a:pt x="377" y="833"/>
                  </a:lnTo>
                  <a:lnTo>
                    <a:pt x="0" y="30"/>
                  </a:lnTo>
                  <a:lnTo>
                    <a:pt x="62" y="0"/>
                  </a:lnTo>
                  <a:lnTo>
                    <a:pt x="135" y="158"/>
                  </a:lnTo>
                  <a:lnTo>
                    <a:pt x="231" y="224"/>
                  </a:lnTo>
                  <a:lnTo>
                    <a:pt x="221" y="339"/>
                  </a:lnTo>
                  <a:lnTo>
                    <a:pt x="315" y="405"/>
                  </a:lnTo>
                </a:path>
              </a:pathLst>
            </a:custGeom>
            <a:solidFill>
              <a:srgbClr val="FFA3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9" name="Freeform 6">
              <a:extLst>
                <a:ext uri="{FF2B5EF4-FFF2-40B4-BE49-F238E27FC236}">
                  <a16:creationId xmlns:a16="http://schemas.microsoft.com/office/drawing/2014/main" id="{904A4E0E-B55F-64D1-DD98-40489D16D7D3}"/>
                </a:ext>
              </a:extLst>
            </p:cNvPr>
            <p:cNvSpPr>
              <a:spLocks noChangeArrowheads="1"/>
            </p:cNvSpPr>
            <p:nvPr/>
          </p:nvSpPr>
          <p:spPr bwMode="auto">
            <a:xfrm>
              <a:off x="18712711" y="6273301"/>
              <a:ext cx="288030" cy="584702"/>
            </a:xfrm>
            <a:custGeom>
              <a:avLst/>
              <a:gdLst>
                <a:gd name="T0" fmla="*/ 62 w 440"/>
                <a:gd name="T1" fmla="*/ 0 h 894"/>
                <a:gd name="T2" fmla="*/ 439 w 440"/>
                <a:gd name="T3" fmla="*/ 803 h 894"/>
                <a:gd name="T4" fmla="*/ 405 w 440"/>
                <a:gd name="T5" fmla="*/ 893 h 894"/>
                <a:gd name="T6" fmla="*/ 0 w 440"/>
                <a:gd name="T7" fmla="*/ 29 h 894"/>
                <a:gd name="T8" fmla="*/ 62 w 440"/>
                <a:gd name="T9" fmla="*/ 0 h 894"/>
              </a:gdLst>
              <a:ahLst/>
              <a:cxnLst>
                <a:cxn ang="0">
                  <a:pos x="T0" y="T1"/>
                </a:cxn>
                <a:cxn ang="0">
                  <a:pos x="T2" y="T3"/>
                </a:cxn>
                <a:cxn ang="0">
                  <a:pos x="T4" y="T5"/>
                </a:cxn>
                <a:cxn ang="0">
                  <a:pos x="T6" y="T7"/>
                </a:cxn>
                <a:cxn ang="0">
                  <a:pos x="T8" y="T9"/>
                </a:cxn>
              </a:cxnLst>
              <a:rect l="0" t="0" r="r" b="b"/>
              <a:pathLst>
                <a:path w="440" h="894">
                  <a:moveTo>
                    <a:pt x="62" y="0"/>
                  </a:moveTo>
                  <a:lnTo>
                    <a:pt x="439" y="803"/>
                  </a:lnTo>
                  <a:lnTo>
                    <a:pt x="405" y="893"/>
                  </a:lnTo>
                  <a:lnTo>
                    <a:pt x="0" y="29"/>
                  </a:lnTo>
                  <a:lnTo>
                    <a:pt x="62" y="0"/>
                  </a:lnTo>
                </a:path>
              </a:pathLst>
            </a:custGeom>
            <a:solidFill>
              <a:srgbClr val="FCC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0" name="Freeform 7">
              <a:extLst>
                <a:ext uri="{FF2B5EF4-FFF2-40B4-BE49-F238E27FC236}">
                  <a16:creationId xmlns:a16="http://schemas.microsoft.com/office/drawing/2014/main" id="{CE4CEAEC-9709-3C5F-C75E-8ED565645464}"/>
                </a:ext>
              </a:extLst>
            </p:cNvPr>
            <p:cNvSpPr>
              <a:spLocks noChangeArrowheads="1"/>
            </p:cNvSpPr>
            <p:nvPr/>
          </p:nvSpPr>
          <p:spPr bwMode="auto">
            <a:xfrm>
              <a:off x="18672388" y="6290581"/>
              <a:ext cx="305312" cy="564539"/>
            </a:xfrm>
            <a:custGeom>
              <a:avLst/>
              <a:gdLst>
                <a:gd name="T0" fmla="*/ 62 w 468"/>
                <a:gd name="T1" fmla="*/ 0 h 865"/>
                <a:gd name="T2" fmla="*/ 467 w 468"/>
                <a:gd name="T3" fmla="*/ 864 h 865"/>
                <a:gd name="T4" fmla="*/ 378 w 468"/>
                <a:gd name="T5" fmla="*/ 832 h 865"/>
                <a:gd name="T6" fmla="*/ 0 w 468"/>
                <a:gd name="T7" fmla="*/ 29 h 865"/>
                <a:gd name="T8" fmla="*/ 62 w 468"/>
                <a:gd name="T9" fmla="*/ 0 h 865"/>
              </a:gdLst>
              <a:ahLst/>
              <a:cxnLst>
                <a:cxn ang="0">
                  <a:pos x="T0" y="T1"/>
                </a:cxn>
                <a:cxn ang="0">
                  <a:pos x="T2" y="T3"/>
                </a:cxn>
                <a:cxn ang="0">
                  <a:pos x="T4" y="T5"/>
                </a:cxn>
                <a:cxn ang="0">
                  <a:pos x="T6" y="T7"/>
                </a:cxn>
                <a:cxn ang="0">
                  <a:pos x="T8" y="T9"/>
                </a:cxn>
              </a:cxnLst>
              <a:rect l="0" t="0" r="r" b="b"/>
              <a:pathLst>
                <a:path w="468" h="865">
                  <a:moveTo>
                    <a:pt x="62" y="0"/>
                  </a:moveTo>
                  <a:lnTo>
                    <a:pt x="467" y="864"/>
                  </a:lnTo>
                  <a:lnTo>
                    <a:pt x="378" y="832"/>
                  </a:lnTo>
                  <a:lnTo>
                    <a:pt x="0" y="29"/>
                  </a:lnTo>
                  <a:lnTo>
                    <a:pt x="62" y="0"/>
                  </a:lnTo>
                </a:path>
              </a:pathLst>
            </a:custGeom>
            <a:solidFill>
              <a:srgbClr val="FFA3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1" name="Freeform 8">
              <a:extLst>
                <a:ext uri="{FF2B5EF4-FFF2-40B4-BE49-F238E27FC236}">
                  <a16:creationId xmlns:a16="http://schemas.microsoft.com/office/drawing/2014/main" id="{B9E8BE34-3905-35DA-EFFA-9DF0B644F22F}"/>
                </a:ext>
              </a:extLst>
            </p:cNvPr>
            <p:cNvSpPr>
              <a:spLocks noChangeArrowheads="1"/>
            </p:cNvSpPr>
            <p:nvPr/>
          </p:nvSpPr>
          <p:spPr bwMode="auto">
            <a:xfrm>
              <a:off x="18588859" y="6207054"/>
              <a:ext cx="239064" cy="167058"/>
            </a:xfrm>
            <a:custGeom>
              <a:avLst/>
              <a:gdLst>
                <a:gd name="T0" fmla="*/ 316 w 367"/>
                <a:gd name="T1" fmla="*/ 0 h 254"/>
                <a:gd name="T2" fmla="*/ 366 w 367"/>
                <a:gd name="T3" fmla="*/ 104 h 254"/>
                <a:gd name="T4" fmla="*/ 49 w 367"/>
                <a:gd name="T5" fmla="*/ 253 h 254"/>
                <a:gd name="T6" fmla="*/ 0 w 367"/>
                <a:gd name="T7" fmla="*/ 147 h 254"/>
                <a:gd name="T8" fmla="*/ 316 w 367"/>
                <a:gd name="T9" fmla="*/ 0 h 254"/>
              </a:gdLst>
              <a:ahLst/>
              <a:cxnLst>
                <a:cxn ang="0">
                  <a:pos x="T0" y="T1"/>
                </a:cxn>
                <a:cxn ang="0">
                  <a:pos x="T2" y="T3"/>
                </a:cxn>
                <a:cxn ang="0">
                  <a:pos x="T4" y="T5"/>
                </a:cxn>
                <a:cxn ang="0">
                  <a:pos x="T6" y="T7"/>
                </a:cxn>
                <a:cxn ang="0">
                  <a:pos x="T8" y="T9"/>
                </a:cxn>
              </a:cxnLst>
              <a:rect l="0" t="0" r="r" b="b"/>
              <a:pathLst>
                <a:path w="367" h="254">
                  <a:moveTo>
                    <a:pt x="316" y="0"/>
                  </a:moveTo>
                  <a:lnTo>
                    <a:pt x="366" y="104"/>
                  </a:lnTo>
                  <a:lnTo>
                    <a:pt x="49" y="253"/>
                  </a:lnTo>
                  <a:lnTo>
                    <a:pt x="0" y="147"/>
                  </a:lnTo>
                  <a:lnTo>
                    <a:pt x="316" y="0"/>
                  </a:lnTo>
                </a:path>
              </a:pathLst>
            </a:custGeom>
            <a:solidFill>
              <a:srgbClr val="FFBE0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2" name="Freeform 9">
              <a:extLst>
                <a:ext uri="{FF2B5EF4-FFF2-40B4-BE49-F238E27FC236}">
                  <a16:creationId xmlns:a16="http://schemas.microsoft.com/office/drawing/2014/main" id="{7886C28F-7AEC-4558-52E0-FFF571814810}"/>
                </a:ext>
              </a:extLst>
            </p:cNvPr>
            <p:cNvSpPr>
              <a:spLocks noChangeArrowheads="1"/>
            </p:cNvSpPr>
            <p:nvPr/>
          </p:nvSpPr>
          <p:spPr bwMode="auto">
            <a:xfrm>
              <a:off x="17868784" y="6512366"/>
              <a:ext cx="731597" cy="95049"/>
            </a:xfrm>
            <a:custGeom>
              <a:avLst/>
              <a:gdLst>
                <a:gd name="T0" fmla="*/ 1121 w 1122"/>
                <a:gd name="T1" fmla="*/ 144 h 145"/>
                <a:gd name="T2" fmla="*/ 0 w 1122"/>
                <a:gd name="T3" fmla="*/ 144 h 145"/>
                <a:gd name="T4" fmla="*/ 0 w 1122"/>
                <a:gd name="T5" fmla="*/ 0 h 145"/>
                <a:gd name="T6" fmla="*/ 1121 w 1122"/>
                <a:gd name="T7" fmla="*/ 0 h 145"/>
                <a:gd name="T8" fmla="*/ 1121 w 1122"/>
                <a:gd name="T9" fmla="*/ 144 h 145"/>
              </a:gdLst>
              <a:ahLst/>
              <a:cxnLst>
                <a:cxn ang="0">
                  <a:pos x="T0" y="T1"/>
                </a:cxn>
                <a:cxn ang="0">
                  <a:pos x="T2" y="T3"/>
                </a:cxn>
                <a:cxn ang="0">
                  <a:pos x="T4" y="T5"/>
                </a:cxn>
                <a:cxn ang="0">
                  <a:pos x="T6" y="T7"/>
                </a:cxn>
                <a:cxn ang="0">
                  <a:pos x="T8" y="T9"/>
                </a:cxn>
              </a:cxnLst>
              <a:rect l="0" t="0" r="r" b="b"/>
              <a:pathLst>
                <a:path w="1122" h="145">
                  <a:moveTo>
                    <a:pt x="1121" y="144"/>
                  </a:moveTo>
                  <a:lnTo>
                    <a:pt x="0" y="144"/>
                  </a:lnTo>
                  <a:lnTo>
                    <a:pt x="0" y="0"/>
                  </a:lnTo>
                  <a:lnTo>
                    <a:pt x="1121" y="0"/>
                  </a:lnTo>
                  <a:lnTo>
                    <a:pt x="1121" y="144"/>
                  </a:lnTo>
                </a:path>
              </a:pathLst>
            </a:custGeom>
            <a:solidFill>
              <a:schemeClr val="accent4">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3" name="Freeform 10">
              <a:extLst>
                <a:ext uri="{FF2B5EF4-FFF2-40B4-BE49-F238E27FC236}">
                  <a16:creationId xmlns:a16="http://schemas.microsoft.com/office/drawing/2014/main" id="{15767F39-FFE5-E5E8-2E1C-909D29CB58D4}"/>
                </a:ext>
              </a:extLst>
            </p:cNvPr>
            <p:cNvSpPr>
              <a:spLocks noChangeArrowheads="1"/>
            </p:cNvSpPr>
            <p:nvPr/>
          </p:nvSpPr>
          <p:spPr bwMode="auto">
            <a:xfrm>
              <a:off x="18099208" y="5285357"/>
              <a:ext cx="717194" cy="714315"/>
            </a:xfrm>
            <a:custGeom>
              <a:avLst/>
              <a:gdLst>
                <a:gd name="T0" fmla="*/ 998 w 1100"/>
                <a:gd name="T1" fmla="*/ 865 h 1095"/>
                <a:gd name="T2" fmla="*/ 998 w 1100"/>
                <a:gd name="T3" fmla="*/ 865 h 1095"/>
                <a:gd name="T4" fmla="*/ 1099 w 1100"/>
                <a:gd name="T5" fmla="*/ 549 h 1095"/>
                <a:gd name="T6" fmla="*/ 1099 w 1100"/>
                <a:gd name="T7" fmla="*/ 549 h 1095"/>
                <a:gd name="T8" fmla="*/ 549 w 1100"/>
                <a:gd name="T9" fmla="*/ 0 h 1095"/>
                <a:gd name="T10" fmla="*/ 549 w 1100"/>
                <a:gd name="T11" fmla="*/ 0 h 1095"/>
                <a:gd name="T12" fmla="*/ 0 w 1100"/>
                <a:gd name="T13" fmla="*/ 549 h 1095"/>
                <a:gd name="T14" fmla="*/ 0 w 1100"/>
                <a:gd name="T15" fmla="*/ 549 h 1095"/>
                <a:gd name="T16" fmla="*/ 21 w 1100"/>
                <a:gd name="T17" fmla="*/ 698 h 1095"/>
                <a:gd name="T18" fmla="*/ 102 w 1100"/>
                <a:gd name="T19" fmla="*/ 617 h 1095"/>
                <a:gd name="T20" fmla="*/ 102 w 1100"/>
                <a:gd name="T21" fmla="*/ 617 h 1095"/>
                <a:gd name="T22" fmla="*/ 97 w 1100"/>
                <a:gd name="T23" fmla="*/ 549 h 1095"/>
                <a:gd name="T24" fmla="*/ 97 w 1100"/>
                <a:gd name="T25" fmla="*/ 549 h 1095"/>
                <a:gd name="T26" fmla="*/ 549 w 1100"/>
                <a:gd name="T27" fmla="*/ 96 h 1095"/>
                <a:gd name="T28" fmla="*/ 549 w 1100"/>
                <a:gd name="T29" fmla="*/ 96 h 1095"/>
                <a:gd name="T30" fmla="*/ 1002 w 1100"/>
                <a:gd name="T31" fmla="*/ 549 h 1095"/>
                <a:gd name="T32" fmla="*/ 1002 w 1100"/>
                <a:gd name="T33" fmla="*/ 549 h 1095"/>
                <a:gd name="T34" fmla="*/ 760 w 1100"/>
                <a:gd name="T35" fmla="*/ 950 h 1095"/>
                <a:gd name="T36" fmla="*/ 760 w 1100"/>
                <a:gd name="T37" fmla="*/ 950 h 1095"/>
                <a:gd name="T38" fmla="*/ 760 w 1100"/>
                <a:gd name="T39" fmla="*/ 950 h 1095"/>
                <a:gd name="T40" fmla="*/ 760 w 1100"/>
                <a:gd name="T41" fmla="*/ 950 h 1095"/>
                <a:gd name="T42" fmla="*/ 596 w 1100"/>
                <a:gd name="T43" fmla="*/ 999 h 1095"/>
                <a:gd name="T44" fmla="*/ 596 w 1100"/>
                <a:gd name="T45" fmla="*/ 999 h 1095"/>
                <a:gd name="T46" fmla="*/ 603 w 1100"/>
                <a:gd name="T47" fmla="*/ 1071 h 1095"/>
                <a:gd name="T48" fmla="*/ 603 w 1100"/>
                <a:gd name="T49" fmla="*/ 1071 h 1095"/>
                <a:gd name="T50" fmla="*/ 618 w 1100"/>
                <a:gd name="T51" fmla="*/ 1094 h 1095"/>
                <a:gd name="T52" fmla="*/ 618 w 1100"/>
                <a:gd name="T53" fmla="*/ 1094 h 1095"/>
                <a:gd name="T54" fmla="*/ 795 w 1100"/>
                <a:gd name="T55" fmla="*/ 1040 h 1095"/>
                <a:gd name="T56" fmla="*/ 795 w 1100"/>
                <a:gd name="T57" fmla="*/ 1040 h 1095"/>
                <a:gd name="T58" fmla="*/ 795 w 1100"/>
                <a:gd name="T59" fmla="*/ 1040 h 1095"/>
                <a:gd name="T60" fmla="*/ 998 w 1100"/>
                <a:gd name="T61" fmla="*/ 865 h 1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00" h="1095">
                  <a:moveTo>
                    <a:pt x="998" y="865"/>
                  </a:moveTo>
                  <a:lnTo>
                    <a:pt x="998" y="865"/>
                  </a:lnTo>
                  <a:cubicBezTo>
                    <a:pt x="1059" y="777"/>
                    <a:pt x="1099" y="664"/>
                    <a:pt x="1099" y="549"/>
                  </a:cubicBezTo>
                  <a:lnTo>
                    <a:pt x="1099" y="549"/>
                  </a:lnTo>
                  <a:cubicBezTo>
                    <a:pt x="1099" y="246"/>
                    <a:pt x="852" y="0"/>
                    <a:pt x="549" y="0"/>
                  </a:cubicBezTo>
                  <a:lnTo>
                    <a:pt x="549" y="0"/>
                  </a:lnTo>
                  <a:cubicBezTo>
                    <a:pt x="247" y="0"/>
                    <a:pt x="0" y="246"/>
                    <a:pt x="0" y="549"/>
                  </a:cubicBezTo>
                  <a:lnTo>
                    <a:pt x="0" y="549"/>
                  </a:lnTo>
                  <a:cubicBezTo>
                    <a:pt x="0" y="600"/>
                    <a:pt x="7" y="651"/>
                    <a:pt x="21" y="698"/>
                  </a:cubicBezTo>
                  <a:lnTo>
                    <a:pt x="102" y="617"/>
                  </a:lnTo>
                  <a:lnTo>
                    <a:pt x="102" y="617"/>
                  </a:lnTo>
                  <a:cubicBezTo>
                    <a:pt x="99" y="595"/>
                    <a:pt x="97" y="573"/>
                    <a:pt x="97" y="549"/>
                  </a:cubicBezTo>
                  <a:lnTo>
                    <a:pt x="97" y="549"/>
                  </a:lnTo>
                  <a:cubicBezTo>
                    <a:pt x="97" y="299"/>
                    <a:pt x="300" y="96"/>
                    <a:pt x="549" y="96"/>
                  </a:cubicBezTo>
                  <a:lnTo>
                    <a:pt x="549" y="96"/>
                  </a:lnTo>
                  <a:cubicBezTo>
                    <a:pt x="800" y="96"/>
                    <a:pt x="1002" y="299"/>
                    <a:pt x="1002" y="549"/>
                  </a:cubicBezTo>
                  <a:lnTo>
                    <a:pt x="1002" y="549"/>
                  </a:lnTo>
                  <a:cubicBezTo>
                    <a:pt x="1002" y="708"/>
                    <a:pt x="915" y="869"/>
                    <a:pt x="760" y="950"/>
                  </a:cubicBezTo>
                  <a:lnTo>
                    <a:pt x="760" y="950"/>
                  </a:lnTo>
                  <a:lnTo>
                    <a:pt x="760" y="950"/>
                  </a:lnTo>
                  <a:lnTo>
                    <a:pt x="760" y="950"/>
                  </a:lnTo>
                  <a:cubicBezTo>
                    <a:pt x="709" y="977"/>
                    <a:pt x="655" y="993"/>
                    <a:pt x="596" y="999"/>
                  </a:cubicBezTo>
                  <a:lnTo>
                    <a:pt x="596" y="999"/>
                  </a:lnTo>
                  <a:cubicBezTo>
                    <a:pt x="590" y="1023"/>
                    <a:pt x="592" y="1048"/>
                    <a:pt x="603" y="1071"/>
                  </a:cubicBezTo>
                  <a:lnTo>
                    <a:pt x="603" y="1071"/>
                  </a:lnTo>
                  <a:cubicBezTo>
                    <a:pt x="606" y="1080"/>
                    <a:pt x="611" y="1087"/>
                    <a:pt x="618" y="1094"/>
                  </a:cubicBezTo>
                  <a:lnTo>
                    <a:pt x="618" y="1094"/>
                  </a:lnTo>
                  <a:cubicBezTo>
                    <a:pt x="678" y="1086"/>
                    <a:pt x="739" y="1069"/>
                    <a:pt x="795" y="1040"/>
                  </a:cubicBezTo>
                  <a:lnTo>
                    <a:pt x="795" y="1040"/>
                  </a:lnTo>
                  <a:lnTo>
                    <a:pt x="795" y="1040"/>
                  </a:lnTo>
                  <a:cubicBezTo>
                    <a:pt x="884" y="996"/>
                    <a:pt x="944" y="937"/>
                    <a:pt x="998" y="865"/>
                  </a:cubicBezTo>
                </a:path>
              </a:pathLst>
            </a:custGeom>
            <a:solidFill>
              <a:schemeClr val="bg1">
                <a:lumMod val="6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4" name="Freeform 11">
              <a:extLst>
                <a:ext uri="{FF2B5EF4-FFF2-40B4-BE49-F238E27FC236}">
                  <a16:creationId xmlns:a16="http://schemas.microsoft.com/office/drawing/2014/main" id="{2BEFE96D-291E-6701-0BEB-40ABF13B3CAE}"/>
                </a:ext>
              </a:extLst>
            </p:cNvPr>
            <p:cNvSpPr>
              <a:spLocks noChangeArrowheads="1"/>
            </p:cNvSpPr>
            <p:nvPr/>
          </p:nvSpPr>
          <p:spPr bwMode="auto">
            <a:xfrm>
              <a:off x="18306589" y="5789410"/>
              <a:ext cx="561658" cy="515575"/>
            </a:xfrm>
            <a:custGeom>
              <a:avLst/>
              <a:gdLst>
                <a:gd name="T0" fmla="*/ 273 w 859"/>
                <a:gd name="T1" fmla="*/ 564 h 788"/>
                <a:gd name="T2" fmla="*/ 273 w 859"/>
                <a:gd name="T3" fmla="*/ 564 h 788"/>
                <a:gd name="T4" fmla="*/ 208 w 859"/>
                <a:gd name="T5" fmla="*/ 541 h 788"/>
                <a:gd name="T6" fmla="*/ 208 w 859"/>
                <a:gd name="T7" fmla="*/ 541 h 788"/>
                <a:gd name="T8" fmla="*/ 232 w 859"/>
                <a:gd name="T9" fmla="*/ 476 h 788"/>
                <a:gd name="T10" fmla="*/ 232 w 859"/>
                <a:gd name="T11" fmla="*/ 476 h 788"/>
                <a:gd name="T12" fmla="*/ 297 w 859"/>
                <a:gd name="T13" fmla="*/ 500 h 788"/>
                <a:gd name="T14" fmla="*/ 297 w 859"/>
                <a:gd name="T15" fmla="*/ 500 h 788"/>
                <a:gd name="T16" fmla="*/ 273 w 859"/>
                <a:gd name="T17" fmla="*/ 564 h 788"/>
                <a:gd name="T18" fmla="*/ 794 w 859"/>
                <a:gd name="T19" fmla="*/ 234 h 788"/>
                <a:gd name="T20" fmla="*/ 794 w 859"/>
                <a:gd name="T21" fmla="*/ 234 h 788"/>
                <a:gd name="T22" fmla="*/ 677 w 859"/>
                <a:gd name="T23" fmla="*/ 90 h 788"/>
                <a:gd name="T24" fmla="*/ 677 w 859"/>
                <a:gd name="T25" fmla="*/ 90 h 788"/>
                <a:gd name="T26" fmla="*/ 474 w 859"/>
                <a:gd name="T27" fmla="*/ 265 h 788"/>
                <a:gd name="T28" fmla="*/ 474 w 859"/>
                <a:gd name="T29" fmla="*/ 265 h 788"/>
                <a:gd name="T30" fmla="*/ 417 w 859"/>
                <a:gd name="T31" fmla="*/ 345 h 788"/>
                <a:gd name="T32" fmla="*/ 417 w 859"/>
                <a:gd name="T33" fmla="*/ 345 h 788"/>
                <a:gd name="T34" fmla="*/ 297 w 859"/>
                <a:gd name="T35" fmla="*/ 319 h 788"/>
                <a:gd name="T36" fmla="*/ 297 w 859"/>
                <a:gd name="T37" fmla="*/ 319 h 788"/>
                <a:gd name="T38" fmla="*/ 330 w 859"/>
                <a:gd name="T39" fmla="*/ 161 h 788"/>
                <a:gd name="T40" fmla="*/ 330 w 859"/>
                <a:gd name="T41" fmla="*/ 161 h 788"/>
                <a:gd name="T42" fmla="*/ 439 w 859"/>
                <a:gd name="T43" fmla="*/ 175 h 788"/>
                <a:gd name="T44" fmla="*/ 439 w 859"/>
                <a:gd name="T45" fmla="*/ 175 h 788"/>
                <a:gd name="T46" fmla="*/ 593 w 859"/>
                <a:gd name="T47" fmla="*/ 43 h 788"/>
                <a:gd name="T48" fmla="*/ 593 w 859"/>
                <a:gd name="T49" fmla="*/ 43 h 788"/>
                <a:gd name="T50" fmla="*/ 277 w 859"/>
                <a:gd name="T51" fmla="*/ 48 h 788"/>
                <a:gd name="T52" fmla="*/ 277 w 859"/>
                <a:gd name="T53" fmla="*/ 48 h 788"/>
                <a:gd name="T54" fmla="*/ 92 w 859"/>
                <a:gd name="T55" fmla="*/ 565 h 788"/>
                <a:gd name="T56" fmla="*/ 92 w 859"/>
                <a:gd name="T57" fmla="*/ 565 h 788"/>
                <a:gd name="T58" fmla="*/ 432 w 859"/>
                <a:gd name="T59" fmla="*/ 787 h 788"/>
                <a:gd name="T60" fmla="*/ 748 w 859"/>
                <a:gd name="T61" fmla="*/ 640 h 788"/>
                <a:gd name="T62" fmla="*/ 748 w 859"/>
                <a:gd name="T63" fmla="*/ 640 h 788"/>
                <a:gd name="T64" fmla="*/ 794 w 859"/>
                <a:gd name="T65" fmla="*/ 23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9" h="788">
                  <a:moveTo>
                    <a:pt x="273" y="564"/>
                  </a:moveTo>
                  <a:lnTo>
                    <a:pt x="273" y="564"/>
                  </a:lnTo>
                  <a:cubicBezTo>
                    <a:pt x="249" y="575"/>
                    <a:pt x="221" y="565"/>
                    <a:pt x="208" y="541"/>
                  </a:cubicBezTo>
                  <a:lnTo>
                    <a:pt x="208" y="541"/>
                  </a:lnTo>
                  <a:cubicBezTo>
                    <a:pt x="197" y="516"/>
                    <a:pt x="208" y="487"/>
                    <a:pt x="232" y="476"/>
                  </a:cubicBezTo>
                  <a:lnTo>
                    <a:pt x="232" y="476"/>
                  </a:lnTo>
                  <a:cubicBezTo>
                    <a:pt x="256" y="465"/>
                    <a:pt x="285" y="475"/>
                    <a:pt x="297" y="500"/>
                  </a:cubicBezTo>
                  <a:lnTo>
                    <a:pt x="297" y="500"/>
                  </a:lnTo>
                  <a:cubicBezTo>
                    <a:pt x="309" y="523"/>
                    <a:pt x="298" y="553"/>
                    <a:pt x="273" y="564"/>
                  </a:cubicBezTo>
                  <a:close/>
                  <a:moveTo>
                    <a:pt x="794" y="234"/>
                  </a:moveTo>
                  <a:lnTo>
                    <a:pt x="794" y="234"/>
                  </a:lnTo>
                  <a:cubicBezTo>
                    <a:pt x="765" y="176"/>
                    <a:pt x="724" y="128"/>
                    <a:pt x="677" y="90"/>
                  </a:cubicBezTo>
                  <a:lnTo>
                    <a:pt x="677" y="90"/>
                  </a:lnTo>
                  <a:cubicBezTo>
                    <a:pt x="625" y="165"/>
                    <a:pt x="556" y="224"/>
                    <a:pt x="474" y="265"/>
                  </a:cubicBezTo>
                  <a:lnTo>
                    <a:pt x="474" y="265"/>
                  </a:lnTo>
                  <a:cubicBezTo>
                    <a:pt x="471" y="299"/>
                    <a:pt x="449" y="330"/>
                    <a:pt x="417" y="345"/>
                  </a:cubicBezTo>
                  <a:lnTo>
                    <a:pt x="417" y="345"/>
                  </a:lnTo>
                  <a:cubicBezTo>
                    <a:pt x="373" y="366"/>
                    <a:pt x="325" y="353"/>
                    <a:pt x="297" y="319"/>
                  </a:cubicBezTo>
                  <a:lnTo>
                    <a:pt x="297" y="319"/>
                  </a:lnTo>
                  <a:cubicBezTo>
                    <a:pt x="252" y="269"/>
                    <a:pt x="269" y="190"/>
                    <a:pt x="330" y="161"/>
                  </a:cubicBezTo>
                  <a:lnTo>
                    <a:pt x="330" y="161"/>
                  </a:lnTo>
                  <a:cubicBezTo>
                    <a:pt x="367" y="144"/>
                    <a:pt x="409" y="150"/>
                    <a:pt x="439" y="175"/>
                  </a:cubicBezTo>
                  <a:lnTo>
                    <a:pt x="439" y="175"/>
                  </a:lnTo>
                  <a:cubicBezTo>
                    <a:pt x="500" y="144"/>
                    <a:pt x="552" y="98"/>
                    <a:pt x="593" y="43"/>
                  </a:cubicBezTo>
                  <a:lnTo>
                    <a:pt x="593" y="43"/>
                  </a:lnTo>
                  <a:cubicBezTo>
                    <a:pt x="495" y="1"/>
                    <a:pt x="381" y="0"/>
                    <a:pt x="277" y="48"/>
                  </a:cubicBezTo>
                  <a:lnTo>
                    <a:pt x="277" y="48"/>
                  </a:lnTo>
                  <a:cubicBezTo>
                    <a:pt x="83" y="140"/>
                    <a:pt x="0" y="372"/>
                    <a:pt x="92" y="565"/>
                  </a:cubicBezTo>
                  <a:lnTo>
                    <a:pt x="92" y="565"/>
                  </a:lnTo>
                  <a:cubicBezTo>
                    <a:pt x="156" y="702"/>
                    <a:pt x="290" y="784"/>
                    <a:pt x="432" y="787"/>
                  </a:cubicBezTo>
                  <a:lnTo>
                    <a:pt x="748" y="640"/>
                  </a:lnTo>
                  <a:lnTo>
                    <a:pt x="748" y="640"/>
                  </a:lnTo>
                  <a:cubicBezTo>
                    <a:pt x="835" y="527"/>
                    <a:pt x="858" y="372"/>
                    <a:pt x="794" y="234"/>
                  </a:cubicBezTo>
                  <a:close/>
                </a:path>
              </a:pathLst>
            </a:custGeom>
            <a:solidFill>
              <a:srgbClr val="FFD52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5" name="Freeform 12">
              <a:extLst>
                <a:ext uri="{FF2B5EF4-FFF2-40B4-BE49-F238E27FC236}">
                  <a16:creationId xmlns:a16="http://schemas.microsoft.com/office/drawing/2014/main" id="{AB1181C7-285E-C90D-2C77-04B8AF67135D}"/>
                </a:ext>
              </a:extLst>
            </p:cNvPr>
            <p:cNvSpPr>
              <a:spLocks noChangeArrowheads="1"/>
            </p:cNvSpPr>
            <p:nvPr/>
          </p:nvSpPr>
          <p:spPr bwMode="auto">
            <a:xfrm>
              <a:off x="18171215" y="5823972"/>
              <a:ext cx="204502" cy="161297"/>
            </a:xfrm>
            <a:custGeom>
              <a:avLst/>
              <a:gdLst>
                <a:gd name="T0" fmla="*/ 311 w 312"/>
                <a:gd name="T1" fmla="*/ 156 h 247"/>
                <a:gd name="T2" fmla="*/ 311 w 312"/>
                <a:gd name="T3" fmla="*/ 156 h 247"/>
                <a:gd name="T4" fmla="*/ 275 w 312"/>
                <a:gd name="T5" fmla="*/ 246 h 247"/>
                <a:gd name="T6" fmla="*/ 275 w 312"/>
                <a:gd name="T7" fmla="*/ 246 h 247"/>
                <a:gd name="T8" fmla="*/ 157 w 312"/>
                <a:gd name="T9" fmla="*/ 195 h 247"/>
                <a:gd name="T10" fmla="*/ 157 w 312"/>
                <a:gd name="T11" fmla="*/ 195 h 247"/>
                <a:gd name="T12" fmla="*/ 0 w 312"/>
                <a:gd name="T13" fmla="*/ 56 h 247"/>
                <a:gd name="T14" fmla="*/ 0 w 312"/>
                <a:gd name="T15" fmla="*/ 56 h 247"/>
                <a:gd name="T16" fmla="*/ 78 w 312"/>
                <a:gd name="T17" fmla="*/ 0 h 247"/>
                <a:gd name="T18" fmla="*/ 78 w 312"/>
                <a:gd name="T19" fmla="*/ 0 h 247"/>
                <a:gd name="T20" fmla="*/ 203 w 312"/>
                <a:gd name="T21" fmla="*/ 109 h 247"/>
                <a:gd name="T22" fmla="*/ 203 w 312"/>
                <a:gd name="T23" fmla="*/ 109 h 247"/>
                <a:gd name="T24" fmla="*/ 311 w 312"/>
                <a:gd name="T25" fmla="*/ 15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2" h="247">
                  <a:moveTo>
                    <a:pt x="311" y="156"/>
                  </a:moveTo>
                  <a:lnTo>
                    <a:pt x="311" y="156"/>
                  </a:lnTo>
                  <a:cubicBezTo>
                    <a:pt x="295" y="185"/>
                    <a:pt x="283" y="215"/>
                    <a:pt x="275" y="246"/>
                  </a:cubicBezTo>
                  <a:lnTo>
                    <a:pt x="275" y="246"/>
                  </a:lnTo>
                  <a:cubicBezTo>
                    <a:pt x="233" y="233"/>
                    <a:pt x="195" y="217"/>
                    <a:pt x="157" y="195"/>
                  </a:cubicBezTo>
                  <a:lnTo>
                    <a:pt x="157" y="195"/>
                  </a:lnTo>
                  <a:cubicBezTo>
                    <a:pt x="97" y="159"/>
                    <a:pt x="43" y="112"/>
                    <a:pt x="0" y="56"/>
                  </a:cubicBezTo>
                  <a:lnTo>
                    <a:pt x="0" y="56"/>
                  </a:lnTo>
                  <a:cubicBezTo>
                    <a:pt x="16" y="27"/>
                    <a:pt x="45" y="6"/>
                    <a:pt x="78" y="0"/>
                  </a:cubicBezTo>
                  <a:lnTo>
                    <a:pt x="78" y="0"/>
                  </a:lnTo>
                  <a:cubicBezTo>
                    <a:pt x="113" y="44"/>
                    <a:pt x="155" y="82"/>
                    <a:pt x="203" y="109"/>
                  </a:cubicBezTo>
                  <a:lnTo>
                    <a:pt x="203" y="109"/>
                  </a:lnTo>
                  <a:cubicBezTo>
                    <a:pt x="237" y="130"/>
                    <a:pt x="273" y="145"/>
                    <a:pt x="311" y="156"/>
                  </a:cubicBezTo>
                </a:path>
              </a:pathLst>
            </a:custGeom>
            <a:solidFill>
              <a:schemeClr val="bg1">
                <a:lumMod val="6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grpSp>
      <p:sp>
        <p:nvSpPr>
          <p:cNvPr id="18" name="Freeform 14">
            <a:extLst>
              <a:ext uri="{FF2B5EF4-FFF2-40B4-BE49-F238E27FC236}">
                <a16:creationId xmlns:a16="http://schemas.microsoft.com/office/drawing/2014/main" id="{FEB095AB-A802-F2C7-610D-A58ACEA89F94}"/>
              </a:ext>
            </a:extLst>
          </p:cNvPr>
          <p:cNvSpPr>
            <a:spLocks noChangeArrowheads="1"/>
          </p:cNvSpPr>
          <p:nvPr/>
        </p:nvSpPr>
        <p:spPr bwMode="auto">
          <a:xfrm rot="20576337">
            <a:off x="7161593" y="4803703"/>
            <a:ext cx="681736" cy="430570"/>
          </a:xfrm>
          <a:custGeom>
            <a:avLst/>
            <a:gdLst>
              <a:gd name="T0" fmla="*/ 2680 w 2681"/>
              <a:gd name="T1" fmla="*/ 846 h 1694"/>
              <a:gd name="T2" fmla="*/ 1214 w 2681"/>
              <a:gd name="T3" fmla="*/ 0 h 1694"/>
              <a:gd name="T4" fmla="*/ 1214 w 2681"/>
              <a:gd name="T5" fmla="*/ 266 h 1694"/>
              <a:gd name="T6" fmla="*/ 0 w 2681"/>
              <a:gd name="T7" fmla="*/ 266 h 1694"/>
              <a:gd name="T8" fmla="*/ 0 w 2681"/>
              <a:gd name="T9" fmla="*/ 266 h 1694"/>
              <a:gd name="T10" fmla="*/ 44 w 2681"/>
              <a:gd name="T11" fmla="*/ 846 h 1694"/>
              <a:gd name="T12" fmla="*/ 44 w 2681"/>
              <a:gd name="T13" fmla="*/ 846 h 1694"/>
              <a:gd name="T14" fmla="*/ 0 w 2681"/>
              <a:gd name="T15" fmla="*/ 1428 h 1694"/>
              <a:gd name="T16" fmla="*/ 1214 w 2681"/>
              <a:gd name="T17" fmla="*/ 1428 h 1694"/>
              <a:gd name="T18" fmla="*/ 1214 w 2681"/>
              <a:gd name="T19" fmla="*/ 1693 h 1694"/>
              <a:gd name="T20" fmla="*/ 2680 w 2681"/>
              <a:gd name="T21" fmla="*/ 846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81" h="1694">
                <a:moveTo>
                  <a:pt x="2680" y="846"/>
                </a:moveTo>
                <a:lnTo>
                  <a:pt x="1214" y="0"/>
                </a:lnTo>
                <a:lnTo>
                  <a:pt x="1214" y="266"/>
                </a:lnTo>
                <a:lnTo>
                  <a:pt x="0" y="266"/>
                </a:lnTo>
                <a:lnTo>
                  <a:pt x="0" y="266"/>
                </a:lnTo>
                <a:cubicBezTo>
                  <a:pt x="29" y="456"/>
                  <a:pt x="44" y="649"/>
                  <a:pt x="44" y="846"/>
                </a:cubicBezTo>
                <a:lnTo>
                  <a:pt x="44" y="846"/>
                </a:lnTo>
                <a:cubicBezTo>
                  <a:pt x="44" y="1044"/>
                  <a:pt x="29" y="1238"/>
                  <a:pt x="0" y="1428"/>
                </a:cubicBezTo>
                <a:lnTo>
                  <a:pt x="1214" y="1428"/>
                </a:lnTo>
                <a:lnTo>
                  <a:pt x="1214" y="1693"/>
                </a:lnTo>
                <a:lnTo>
                  <a:pt x="2680" y="846"/>
                </a:lnTo>
              </a:path>
            </a:pathLst>
          </a:custGeom>
          <a:solidFill>
            <a:srgbClr val="5DD6F9"/>
          </a:solidFill>
          <a:ln>
            <a:noFill/>
          </a:ln>
          <a:effectLst/>
        </p:spPr>
        <p:txBody>
          <a:bodyPr wrap="none" anchor="ctr"/>
          <a:lstStyle/>
          <a:p>
            <a:endParaRPr lang="en-US" sz="2450">
              <a:latin typeface="Lato Light" panose="020F0502020204030203" pitchFamily="34" charset="0"/>
            </a:endParaRPr>
          </a:p>
        </p:txBody>
      </p:sp>
      <p:sp>
        <p:nvSpPr>
          <p:cNvPr id="19" name="Freeform 15">
            <a:extLst>
              <a:ext uri="{FF2B5EF4-FFF2-40B4-BE49-F238E27FC236}">
                <a16:creationId xmlns:a16="http://schemas.microsoft.com/office/drawing/2014/main" id="{93732796-C27D-423C-AF9D-04F2EFC7BE82}"/>
              </a:ext>
            </a:extLst>
          </p:cNvPr>
          <p:cNvSpPr>
            <a:spLocks noChangeArrowheads="1"/>
          </p:cNvSpPr>
          <p:nvPr/>
        </p:nvSpPr>
        <p:spPr bwMode="auto">
          <a:xfrm rot="931018">
            <a:off x="4344331" y="4811342"/>
            <a:ext cx="678372" cy="430570"/>
          </a:xfrm>
          <a:custGeom>
            <a:avLst/>
            <a:gdLst>
              <a:gd name="T0" fmla="*/ 2669 w 2670"/>
              <a:gd name="T1" fmla="*/ 266 h 1694"/>
              <a:gd name="T2" fmla="*/ 1466 w 2670"/>
              <a:gd name="T3" fmla="*/ 266 h 1694"/>
              <a:gd name="T4" fmla="*/ 1466 w 2670"/>
              <a:gd name="T5" fmla="*/ 0 h 1694"/>
              <a:gd name="T6" fmla="*/ 0 w 2670"/>
              <a:gd name="T7" fmla="*/ 846 h 1694"/>
              <a:gd name="T8" fmla="*/ 1466 w 2670"/>
              <a:gd name="T9" fmla="*/ 1693 h 1694"/>
              <a:gd name="T10" fmla="*/ 1466 w 2670"/>
              <a:gd name="T11" fmla="*/ 1428 h 1694"/>
              <a:gd name="T12" fmla="*/ 2669 w 2670"/>
              <a:gd name="T13" fmla="*/ 1428 h 1694"/>
              <a:gd name="T14" fmla="*/ 2669 w 2670"/>
              <a:gd name="T15" fmla="*/ 1428 h 1694"/>
              <a:gd name="T16" fmla="*/ 2626 w 2670"/>
              <a:gd name="T17" fmla="*/ 846 h 1694"/>
              <a:gd name="T18" fmla="*/ 2626 w 2670"/>
              <a:gd name="T19" fmla="*/ 846 h 1694"/>
              <a:gd name="T20" fmla="*/ 2669 w 2670"/>
              <a:gd name="T21" fmla="*/ 266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70" h="1694">
                <a:moveTo>
                  <a:pt x="2669" y="266"/>
                </a:moveTo>
                <a:lnTo>
                  <a:pt x="1466" y="266"/>
                </a:lnTo>
                <a:lnTo>
                  <a:pt x="1466" y="0"/>
                </a:lnTo>
                <a:lnTo>
                  <a:pt x="0" y="846"/>
                </a:lnTo>
                <a:lnTo>
                  <a:pt x="1466" y="1693"/>
                </a:lnTo>
                <a:lnTo>
                  <a:pt x="1466" y="1428"/>
                </a:lnTo>
                <a:lnTo>
                  <a:pt x="2669" y="1428"/>
                </a:lnTo>
                <a:lnTo>
                  <a:pt x="2669" y="1428"/>
                </a:lnTo>
                <a:cubicBezTo>
                  <a:pt x="2639" y="1238"/>
                  <a:pt x="2626" y="1044"/>
                  <a:pt x="2626" y="846"/>
                </a:cubicBezTo>
                <a:lnTo>
                  <a:pt x="2626" y="846"/>
                </a:lnTo>
                <a:cubicBezTo>
                  <a:pt x="2626" y="649"/>
                  <a:pt x="2639" y="456"/>
                  <a:pt x="2669" y="266"/>
                </a:cubicBezTo>
              </a:path>
            </a:pathLst>
          </a:custGeom>
          <a:solidFill>
            <a:srgbClr val="91BF67"/>
          </a:solidFill>
          <a:ln>
            <a:noFill/>
          </a:ln>
          <a:effectLst/>
        </p:spPr>
        <p:txBody>
          <a:bodyPr wrap="none" anchor="ctr"/>
          <a:lstStyle/>
          <a:p>
            <a:endParaRPr lang="en-US" sz="2450">
              <a:latin typeface="Lato Light" panose="020F0502020204030203" pitchFamily="34" charset="0"/>
            </a:endParaRPr>
          </a:p>
        </p:txBody>
      </p:sp>
      <p:sp>
        <p:nvSpPr>
          <p:cNvPr id="23" name="Freeform 30">
            <a:extLst>
              <a:ext uri="{FF2B5EF4-FFF2-40B4-BE49-F238E27FC236}">
                <a16:creationId xmlns:a16="http://schemas.microsoft.com/office/drawing/2014/main" id="{5932C765-2CAD-3E6C-0E65-BBC1DDDE4CE9}"/>
              </a:ext>
            </a:extLst>
          </p:cNvPr>
          <p:cNvSpPr>
            <a:spLocks noChangeArrowheads="1"/>
          </p:cNvSpPr>
          <p:nvPr/>
        </p:nvSpPr>
        <p:spPr bwMode="auto">
          <a:xfrm>
            <a:off x="5883010" y="3616611"/>
            <a:ext cx="431692" cy="683979"/>
          </a:xfrm>
          <a:custGeom>
            <a:avLst/>
            <a:gdLst>
              <a:gd name="T0" fmla="*/ 1428 w 1696"/>
              <a:gd name="T1" fmla="*/ 2691 h 2692"/>
              <a:gd name="T2" fmla="*/ 1428 w 1696"/>
              <a:gd name="T3" fmla="*/ 1468 h 2692"/>
              <a:gd name="T4" fmla="*/ 1695 w 1696"/>
              <a:gd name="T5" fmla="*/ 1468 h 2692"/>
              <a:gd name="T6" fmla="*/ 848 w 1696"/>
              <a:gd name="T7" fmla="*/ 0 h 2692"/>
              <a:gd name="T8" fmla="*/ 0 w 1696"/>
              <a:gd name="T9" fmla="*/ 1468 h 2692"/>
              <a:gd name="T10" fmla="*/ 266 w 1696"/>
              <a:gd name="T11" fmla="*/ 1468 h 2692"/>
              <a:gd name="T12" fmla="*/ 266 w 1696"/>
              <a:gd name="T13" fmla="*/ 2691 h 2692"/>
              <a:gd name="T14" fmla="*/ 266 w 1696"/>
              <a:gd name="T15" fmla="*/ 2691 h 2692"/>
              <a:gd name="T16" fmla="*/ 848 w 1696"/>
              <a:gd name="T17" fmla="*/ 2647 h 2692"/>
              <a:gd name="T18" fmla="*/ 848 w 1696"/>
              <a:gd name="T19" fmla="*/ 2647 h 2692"/>
              <a:gd name="T20" fmla="*/ 1428 w 1696"/>
              <a:gd name="T21" fmla="*/ 2691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6" h="2692">
                <a:moveTo>
                  <a:pt x="1428" y="2691"/>
                </a:moveTo>
                <a:lnTo>
                  <a:pt x="1428" y="1468"/>
                </a:lnTo>
                <a:lnTo>
                  <a:pt x="1695" y="1468"/>
                </a:lnTo>
                <a:lnTo>
                  <a:pt x="848" y="0"/>
                </a:lnTo>
                <a:lnTo>
                  <a:pt x="0" y="1468"/>
                </a:lnTo>
                <a:lnTo>
                  <a:pt x="266" y="1468"/>
                </a:lnTo>
                <a:lnTo>
                  <a:pt x="266" y="2691"/>
                </a:lnTo>
                <a:lnTo>
                  <a:pt x="266" y="2691"/>
                </a:lnTo>
                <a:cubicBezTo>
                  <a:pt x="456" y="2662"/>
                  <a:pt x="649" y="2647"/>
                  <a:pt x="848" y="2647"/>
                </a:cubicBezTo>
                <a:lnTo>
                  <a:pt x="848" y="2647"/>
                </a:lnTo>
                <a:cubicBezTo>
                  <a:pt x="1045" y="2647"/>
                  <a:pt x="1238" y="2662"/>
                  <a:pt x="1428" y="2691"/>
                </a:cubicBezTo>
              </a:path>
            </a:pathLst>
          </a:custGeom>
          <a:solidFill>
            <a:srgbClr val="F24979"/>
          </a:solidFill>
          <a:ln>
            <a:noFill/>
          </a:ln>
          <a:effectLst/>
        </p:spPr>
        <p:txBody>
          <a:bodyPr wrap="none" anchor="ctr"/>
          <a:lstStyle/>
          <a:p>
            <a:endParaRPr lang="en-US" sz="2450">
              <a:latin typeface="Lato Light" panose="020F0502020204030203" pitchFamily="34" charset="0"/>
            </a:endParaRPr>
          </a:p>
        </p:txBody>
      </p:sp>
      <p:grpSp>
        <p:nvGrpSpPr>
          <p:cNvPr id="36" name="Group 35">
            <a:extLst>
              <a:ext uri="{FF2B5EF4-FFF2-40B4-BE49-F238E27FC236}">
                <a16:creationId xmlns:a16="http://schemas.microsoft.com/office/drawing/2014/main" id="{E3FE96CE-8D97-B257-3395-A1CC0210B551}"/>
              </a:ext>
            </a:extLst>
          </p:cNvPr>
          <p:cNvGrpSpPr/>
          <p:nvPr/>
        </p:nvGrpSpPr>
        <p:grpSpPr>
          <a:xfrm>
            <a:off x="2395944" y="1760319"/>
            <a:ext cx="880229" cy="632326"/>
            <a:chOff x="12387568" y="2675804"/>
            <a:chExt cx="2117023" cy="1520798"/>
          </a:xfrm>
        </p:grpSpPr>
        <p:sp>
          <p:nvSpPr>
            <p:cNvPr id="37" name="Freeform 31">
              <a:extLst>
                <a:ext uri="{FF2B5EF4-FFF2-40B4-BE49-F238E27FC236}">
                  <a16:creationId xmlns:a16="http://schemas.microsoft.com/office/drawing/2014/main" id="{2F932EC7-CBEB-CEEB-8B37-A6F92EF3C22E}"/>
                </a:ext>
              </a:extLst>
            </p:cNvPr>
            <p:cNvSpPr>
              <a:spLocks noChangeArrowheads="1"/>
            </p:cNvSpPr>
            <p:nvPr/>
          </p:nvSpPr>
          <p:spPr bwMode="auto">
            <a:xfrm>
              <a:off x="13335188" y="3018558"/>
              <a:ext cx="613504" cy="1108917"/>
            </a:xfrm>
            <a:custGeom>
              <a:avLst/>
              <a:gdLst>
                <a:gd name="T0" fmla="*/ 0 w 941"/>
                <a:gd name="T1" fmla="*/ 1696 h 1697"/>
                <a:gd name="T2" fmla="*/ 0 w 941"/>
                <a:gd name="T3" fmla="*/ 708 h 1697"/>
                <a:gd name="T4" fmla="*/ 511 w 941"/>
                <a:gd name="T5" fmla="*/ 0 h 1697"/>
                <a:gd name="T6" fmla="*/ 940 w 941"/>
                <a:gd name="T7" fmla="*/ 708 h 1697"/>
                <a:gd name="T8" fmla="*/ 940 w 941"/>
                <a:gd name="T9" fmla="*/ 1696 h 1697"/>
                <a:gd name="T10" fmla="*/ 0 w 941"/>
                <a:gd name="T11" fmla="*/ 1696 h 1697"/>
              </a:gdLst>
              <a:ahLst/>
              <a:cxnLst>
                <a:cxn ang="0">
                  <a:pos x="T0" y="T1"/>
                </a:cxn>
                <a:cxn ang="0">
                  <a:pos x="T2" y="T3"/>
                </a:cxn>
                <a:cxn ang="0">
                  <a:pos x="T4" y="T5"/>
                </a:cxn>
                <a:cxn ang="0">
                  <a:pos x="T6" y="T7"/>
                </a:cxn>
                <a:cxn ang="0">
                  <a:pos x="T8" y="T9"/>
                </a:cxn>
                <a:cxn ang="0">
                  <a:pos x="T10" y="T11"/>
                </a:cxn>
              </a:cxnLst>
              <a:rect l="0" t="0" r="r" b="b"/>
              <a:pathLst>
                <a:path w="941" h="1697">
                  <a:moveTo>
                    <a:pt x="0" y="1696"/>
                  </a:moveTo>
                  <a:lnTo>
                    <a:pt x="0" y="708"/>
                  </a:lnTo>
                  <a:lnTo>
                    <a:pt x="511" y="0"/>
                  </a:lnTo>
                  <a:lnTo>
                    <a:pt x="940" y="708"/>
                  </a:lnTo>
                  <a:lnTo>
                    <a:pt x="940" y="1696"/>
                  </a:lnTo>
                  <a:lnTo>
                    <a:pt x="0" y="1696"/>
                  </a:lnTo>
                </a:path>
              </a:pathLst>
            </a:custGeom>
            <a:solidFill>
              <a:schemeClr val="accent5">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38" name="Freeform 32">
              <a:extLst>
                <a:ext uri="{FF2B5EF4-FFF2-40B4-BE49-F238E27FC236}">
                  <a16:creationId xmlns:a16="http://schemas.microsoft.com/office/drawing/2014/main" id="{D09E0F83-4FCA-0E64-351D-A0378032BC35}"/>
                </a:ext>
              </a:extLst>
            </p:cNvPr>
            <p:cNvSpPr>
              <a:spLocks noChangeArrowheads="1"/>
            </p:cNvSpPr>
            <p:nvPr/>
          </p:nvSpPr>
          <p:spPr bwMode="auto">
            <a:xfrm>
              <a:off x="12387568" y="2886064"/>
              <a:ext cx="1307657" cy="506933"/>
            </a:xfrm>
            <a:custGeom>
              <a:avLst/>
              <a:gdLst>
                <a:gd name="T0" fmla="*/ 2001 w 2002"/>
                <a:gd name="T1" fmla="*/ 0 h 775"/>
                <a:gd name="T2" fmla="*/ 1530 w 2002"/>
                <a:gd name="T3" fmla="*/ 774 h 775"/>
                <a:gd name="T4" fmla="*/ 0 w 2002"/>
                <a:gd name="T5" fmla="*/ 774 h 775"/>
                <a:gd name="T6" fmla="*/ 473 w 2002"/>
                <a:gd name="T7" fmla="*/ 0 h 775"/>
                <a:gd name="T8" fmla="*/ 2001 w 2002"/>
                <a:gd name="T9" fmla="*/ 0 h 775"/>
              </a:gdLst>
              <a:ahLst/>
              <a:cxnLst>
                <a:cxn ang="0">
                  <a:pos x="T0" y="T1"/>
                </a:cxn>
                <a:cxn ang="0">
                  <a:pos x="T2" y="T3"/>
                </a:cxn>
                <a:cxn ang="0">
                  <a:pos x="T4" y="T5"/>
                </a:cxn>
                <a:cxn ang="0">
                  <a:pos x="T6" y="T7"/>
                </a:cxn>
                <a:cxn ang="0">
                  <a:pos x="T8" y="T9"/>
                </a:cxn>
              </a:cxnLst>
              <a:rect l="0" t="0" r="r" b="b"/>
              <a:pathLst>
                <a:path w="2002" h="775">
                  <a:moveTo>
                    <a:pt x="2001" y="0"/>
                  </a:moveTo>
                  <a:lnTo>
                    <a:pt x="1530" y="774"/>
                  </a:lnTo>
                  <a:lnTo>
                    <a:pt x="0" y="774"/>
                  </a:lnTo>
                  <a:lnTo>
                    <a:pt x="473" y="0"/>
                  </a:lnTo>
                  <a:lnTo>
                    <a:pt x="2001" y="0"/>
                  </a:lnTo>
                </a:path>
              </a:pathLst>
            </a:custGeom>
            <a:solidFill>
              <a:srgbClr val="4F2B1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39" name="Freeform 33">
              <a:extLst>
                <a:ext uri="{FF2B5EF4-FFF2-40B4-BE49-F238E27FC236}">
                  <a16:creationId xmlns:a16="http://schemas.microsoft.com/office/drawing/2014/main" id="{4B240491-7E13-8E7C-6876-DCA72BAF7D81}"/>
                </a:ext>
              </a:extLst>
            </p:cNvPr>
            <p:cNvSpPr>
              <a:spLocks noChangeArrowheads="1"/>
            </p:cNvSpPr>
            <p:nvPr/>
          </p:nvSpPr>
          <p:spPr bwMode="auto">
            <a:xfrm>
              <a:off x="12387568" y="3390118"/>
              <a:ext cx="999466" cy="92170"/>
            </a:xfrm>
            <a:custGeom>
              <a:avLst/>
              <a:gdLst>
                <a:gd name="T0" fmla="*/ 1530 w 1531"/>
                <a:gd name="T1" fmla="*/ 139 h 140"/>
                <a:gd name="T2" fmla="*/ 0 w 1531"/>
                <a:gd name="T3" fmla="*/ 139 h 140"/>
                <a:gd name="T4" fmla="*/ 0 w 1531"/>
                <a:gd name="T5" fmla="*/ 0 h 140"/>
                <a:gd name="T6" fmla="*/ 1530 w 1531"/>
                <a:gd name="T7" fmla="*/ 0 h 140"/>
                <a:gd name="T8" fmla="*/ 1530 w 1531"/>
                <a:gd name="T9" fmla="*/ 139 h 140"/>
              </a:gdLst>
              <a:ahLst/>
              <a:cxnLst>
                <a:cxn ang="0">
                  <a:pos x="T0" y="T1"/>
                </a:cxn>
                <a:cxn ang="0">
                  <a:pos x="T2" y="T3"/>
                </a:cxn>
                <a:cxn ang="0">
                  <a:pos x="T4" y="T5"/>
                </a:cxn>
                <a:cxn ang="0">
                  <a:pos x="T6" y="T7"/>
                </a:cxn>
                <a:cxn ang="0">
                  <a:pos x="T8" y="T9"/>
                </a:cxn>
              </a:cxnLst>
              <a:rect l="0" t="0" r="r" b="b"/>
              <a:pathLst>
                <a:path w="1531" h="140">
                  <a:moveTo>
                    <a:pt x="1530" y="139"/>
                  </a:moveTo>
                  <a:lnTo>
                    <a:pt x="0" y="139"/>
                  </a:lnTo>
                  <a:lnTo>
                    <a:pt x="0" y="0"/>
                  </a:lnTo>
                  <a:lnTo>
                    <a:pt x="1530" y="0"/>
                  </a:lnTo>
                  <a:lnTo>
                    <a:pt x="1530" y="139"/>
                  </a:lnTo>
                </a:path>
              </a:pathLst>
            </a:custGeom>
            <a:solidFill>
              <a:srgbClr val="CCC2C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40" name="Freeform 34">
              <a:extLst>
                <a:ext uri="{FF2B5EF4-FFF2-40B4-BE49-F238E27FC236}">
                  <a16:creationId xmlns:a16="http://schemas.microsoft.com/office/drawing/2014/main" id="{9A4E9309-6CA4-C550-A366-E8CF2D6B1E51}"/>
                </a:ext>
              </a:extLst>
            </p:cNvPr>
            <p:cNvSpPr>
              <a:spLocks noChangeArrowheads="1"/>
            </p:cNvSpPr>
            <p:nvPr/>
          </p:nvSpPr>
          <p:spPr bwMode="auto">
            <a:xfrm>
              <a:off x="13061558" y="2675804"/>
              <a:ext cx="210263" cy="210261"/>
            </a:xfrm>
            <a:custGeom>
              <a:avLst/>
              <a:gdLst>
                <a:gd name="T0" fmla="*/ 319 w 320"/>
                <a:gd name="T1" fmla="*/ 322 h 323"/>
                <a:gd name="T2" fmla="*/ 0 w 320"/>
                <a:gd name="T3" fmla="*/ 322 h 323"/>
                <a:gd name="T4" fmla="*/ 0 w 320"/>
                <a:gd name="T5" fmla="*/ 0 h 323"/>
                <a:gd name="T6" fmla="*/ 319 w 320"/>
                <a:gd name="T7" fmla="*/ 0 h 323"/>
                <a:gd name="T8" fmla="*/ 319 w 320"/>
                <a:gd name="T9" fmla="*/ 322 h 323"/>
              </a:gdLst>
              <a:ahLst/>
              <a:cxnLst>
                <a:cxn ang="0">
                  <a:pos x="T0" y="T1"/>
                </a:cxn>
                <a:cxn ang="0">
                  <a:pos x="T2" y="T3"/>
                </a:cxn>
                <a:cxn ang="0">
                  <a:pos x="T4" y="T5"/>
                </a:cxn>
                <a:cxn ang="0">
                  <a:pos x="T6" y="T7"/>
                </a:cxn>
                <a:cxn ang="0">
                  <a:pos x="T8" y="T9"/>
                </a:cxn>
              </a:cxnLst>
              <a:rect l="0" t="0" r="r" b="b"/>
              <a:pathLst>
                <a:path w="320" h="323">
                  <a:moveTo>
                    <a:pt x="319" y="322"/>
                  </a:moveTo>
                  <a:lnTo>
                    <a:pt x="0" y="322"/>
                  </a:lnTo>
                  <a:lnTo>
                    <a:pt x="0" y="0"/>
                  </a:lnTo>
                  <a:lnTo>
                    <a:pt x="319" y="0"/>
                  </a:lnTo>
                  <a:lnTo>
                    <a:pt x="319" y="322"/>
                  </a:lnTo>
                </a:path>
              </a:pathLst>
            </a:custGeom>
            <a:solidFill>
              <a:srgbClr val="91BF6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41" name="Freeform 35">
              <a:extLst>
                <a:ext uri="{FF2B5EF4-FFF2-40B4-BE49-F238E27FC236}">
                  <a16:creationId xmlns:a16="http://schemas.microsoft.com/office/drawing/2014/main" id="{E3907585-A1DA-271C-3EA7-8D32ACE27128}"/>
                </a:ext>
              </a:extLst>
            </p:cNvPr>
            <p:cNvSpPr>
              <a:spLocks noChangeArrowheads="1"/>
            </p:cNvSpPr>
            <p:nvPr/>
          </p:nvSpPr>
          <p:spPr bwMode="auto">
            <a:xfrm>
              <a:off x="13271821" y="2675804"/>
              <a:ext cx="57606" cy="210261"/>
            </a:xfrm>
            <a:custGeom>
              <a:avLst/>
              <a:gdLst>
                <a:gd name="T0" fmla="*/ 87 w 88"/>
                <a:gd name="T1" fmla="*/ 322 h 323"/>
                <a:gd name="T2" fmla="*/ 0 w 88"/>
                <a:gd name="T3" fmla="*/ 322 h 323"/>
                <a:gd name="T4" fmla="*/ 0 w 88"/>
                <a:gd name="T5" fmla="*/ 0 h 323"/>
                <a:gd name="T6" fmla="*/ 87 w 88"/>
                <a:gd name="T7" fmla="*/ 0 h 323"/>
                <a:gd name="T8" fmla="*/ 87 w 88"/>
                <a:gd name="T9" fmla="*/ 322 h 323"/>
              </a:gdLst>
              <a:ahLst/>
              <a:cxnLst>
                <a:cxn ang="0">
                  <a:pos x="T0" y="T1"/>
                </a:cxn>
                <a:cxn ang="0">
                  <a:pos x="T2" y="T3"/>
                </a:cxn>
                <a:cxn ang="0">
                  <a:pos x="T4" y="T5"/>
                </a:cxn>
                <a:cxn ang="0">
                  <a:pos x="T6" y="T7"/>
                </a:cxn>
                <a:cxn ang="0">
                  <a:pos x="T8" y="T9"/>
                </a:cxn>
              </a:cxnLst>
              <a:rect l="0" t="0" r="r" b="b"/>
              <a:pathLst>
                <a:path w="88" h="323">
                  <a:moveTo>
                    <a:pt x="87" y="322"/>
                  </a:moveTo>
                  <a:lnTo>
                    <a:pt x="0" y="322"/>
                  </a:lnTo>
                  <a:lnTo>
                    <a:pt x="0" y="0"/>
                  </a:lnTo>
                  <a:lnTo>
                    <a:pt x="87" y="0"/>
                  </a:lnTo>
                  <a:lnTo>
                    <a:pt x="87" y="322"/>
                  </a:lnTo>
                </a:path>
              </a:pathLst>
            </a:custGeom>
            <a:solidFill>
              <a:schemeClr val="accent5">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42" name="Freeform 36">
              <a:extLst>
                <a:ext uri="{FF2B5EF4-FFF2-40B4-BE49-F238E27FC236}">
                  <a16:creationId xmlns:a16="http://schemas.microsoft.com/office/drawing/2014/main" id="{36E3BEC2-7A30-D328-F25D-F22C04CA6D2C}"/>
                </a:ext>
              </a:extLst>
            </p:cNvPr>
            <p:cNvSpPr>
              <a:spLocks noChangeArrowheads="1"/>
            </p:cNvSpPr>
            <p:nvPr/>
          </p:nvSpPr>
          <p:spPr bwMode="auto">
            <a:xfrm>
              <a:off x="12442293" y="3482287"/>
              <a:ext cx="895773" cy="645188"/>
            </a:xfrm>
            <a:custGeom>
              <a:avLst/>
              <a:gdLst>
                <a:gd name="T0" fmla="*/ 1369 w 1370"/>
                <a:gd name="T1" fmla="*/ 988 h 989"/>
                <a:gd name="T2" fmla="*/ 0 w 1370"/>
                <a:gd name="T3" fmla="*/ 988 h 989"/>
                <a:gd name="T4" fmla="*/ 0 w 1370"/>
                <a:gd name="T5" fmla="*/ 0 h 989"/>
                <a:gd name="T6" fmla="*/ 1369 w 1370"/>
                <a:gd name="T7" fmla="*/ 0 h 989"/>
                <a:gd name="T8" fmla="*/ 1369 w 1370"/>
                <a:gd name="T9" fmla="*/ 988 h 989"/>
              </a:gdLst>
              <a:ahLst/>
              <a:cxnLst>
                <a:cxn ang="0">
                  <a:pos x="T0" y="T1"/>
                </a:cxn>
                <a:cxn ang="0">
                  <a:pos x="T2" y="T3"/>
                </a:cxn>
                <a:cxn ang="0">
                  <a:pos x="T4" y="T5"/>
                </a:cxn>
                <a:cxn ang="0">
                  <a:pos x="T6" y="T7"/>
                </a:cxn>
                <a:cxn ang="0">
                  <a:pos x="T8" y="T9"/>
                </a:cxn>
              </a:cxnLst>
              <a:rect l="0" t="0" r="r" b="b"/>
              <a:pathLst>
                <a:path w="1370" h="989">
                  <a:moveTo>
                    <a:pt x="1369" y="988"/>
                  </a:moveTo>
                  <a:lnTo>
                    <a:pt x="0" y="988"/>
                  </a:lnTo>
                  <a:lnTo>
                    <a:pt x="0" y="0"/>
                  </a:lnTo>
                  <a:lnTo>
                    <a:pt x="1369" y="0"/>
                  </a:lnTo>
                  <a:lnTo>
                    <a:pt x="1369" y="988"/>
                  </a:lnTo>
                </a:path>
              </a:pathLst>
            </a:custGeom>
            <a:solidFill>
              <a:srgbClr val="91BF6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44" name="Freeform 37">
              <a:extLst>
                <a:ext uri="{FF2B5EF4-FFF2-40B4-BE49-F238E27FC236}">
                  <a16:creationId xmlns:a16="http://schemas.microsoft.com/office/drawing/2014/main" id="{BF607B97-03A9-7287-C1FC-8EBB0D4F2E85}"/>
                </a:ext>
              </a:extLst>
            </p:cNvPr>
            <p:cNvSpPr>
              <a:spLocks noChangeArrowheads="1"/>
            </p:cNvSpPr>
            <p:nvPr/>
          </p:nvSpPr>
          <p:spPr bwMode="auto">
            <a:xfrm>
              <a:off x="12442293" y="3482289"/>
              <a:ext cx="895773" cy="118091"/>
            </a:xfrm>
            <a:custGeom>
              <a:avLst/>
              <a:gdLst>
                <a:gd name="T0" fmla="*/ 1369 w 1370"/>
                <a:gd name="T1" fmla="*/ 181 h 182"/>
                <a:gd name="T2" fmla="*/ 0 w 1370"/>
                <a:gd name="T3" fmla="*/ 181 h 182"/>
                <a:gd name="T4" fmla="*/ 0 w 1370"/>
                <a:gd name="T5" fmla="*/ 0 h 182"/>
                <a:gd name="T6" fmla="*/ 1369 w 1370"/>
                <a:gd name="T7" fmla="*/ 0 h 182"/>
                <a:gd name="T8" fmla="*/ 1369 w 1370"/>
                <a:gd name="T9" fmla="*/ 181 h 182"/>
              </a:gdLst>
              <a:ahLst/>
              <a:cxnLst>
                <a:cxn ang="0">
                  <a:pos x="T0" y="T1"/>
                </a:cxn>
                <a:cxn ang="0">
                  <a:pos x="T2" y="T3"/>
                </a:cxn>
                <a:cxn ang="0">
                  <a:pos x="T4" y="T5"/>
                </a:cxn>
                <a:cxn ang="0">
                  <a:pos x="T6" y="T7"/>
                </a:cxn>
                <a:cxn ang="0">
                  <a:pos x="T8" y="T9"/>
                </a:cxn>
              </a:cxnLst>
              <a:rect l="0" t="0" r="r" b="b"/>
              <a:pathLst>
                <a:path w="1370" h="182">
                  <a:moveTo>
                    <a:pt x="1369" y="181"/>
                  </a:moveTo>
                  <a:lnTo>
                    <a:pt x="0" y="181"/>
                  </a:lnTo>
                  <a:lnTo>
                    <a:pt x="0" y="0"/>
                  </a:lnTo>
                  <a:lnTo>
                    <a:pt x="1369" y="0"/>
                  </a:lnTo>
                  <a:lnTo>
                    <a:pt x="1369" y="181"/>
                  </a:lnTo>
                </a:path>
              </a:pathLst>
            </a:custGeom>
            <a:solidFill>
              <a:schemeClr val="accent5">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45" name="Freeform 38">
              <a:extLst>
                <a:ext uri="{FF2B5EF4-FFF2-40B4-BE49-F238E27FC236}">
                  <a16:creationId xmlns:a16="http://schemas.microsoft.com/office/drawing/2014/main" id="{FA0D288B-6014-252E-6289-F4C0C9FEBB3D}"/>
                </a:ext>
              </a:extLst>
            </p:cNvPr>
            <p:cNvSpPr>
              <a:spLocks noChangeArrowheads="1"/>
            </p:cNvSpPr>
            <p:nvPr/>
          </p:nvSpPr>
          <p:spPr bwMode="auto">
            <a:xfrm>
              <a:off x="12658316" y="3663746"/>
              <a:ext cx="169939" cy="247706"/>
            </a:xfrm>
            <a:custGeom>
              <a:avLst/>
              <a:gdLst>
                <a:gd name="T0" fmla="*/ 260 w 261"/>
                <a:gd name="T1" fmla="*/ 0 h 379"/>
                <a:gd name="T2" fmla="*/ 0 w 261"/>
                <a:gd name="T3" fmla="*/ 378 h 379"/>
                <a:gd name="T4" fmla="*/ 0 w 261"/>
                <a:gd name="T5" fmla="*/ 0 h 379"/>
                <a:gd name="T6" fmla="*/ 260 w 261"/>
                <a:gd name="T7" fmla="*/ 0 h 379"/>
              </a:gdLst>
              <a:ahLst/>
              <a:cxnLst>
                <a:cxn ang="0">
                  <a:pos x="T0" y="T1"/>
                </a:cxn>
                <a:cxn ang="0">
                  <a:pos x="T2" y="T3"/>
                </a:cxn>
                <a:cxn ang="0">
                  <a:pos x="T4" y="T5"/>
                </a:cxn>
                <a:cxn ang="0">
                  <a:pos x="T6" y="T7"/>
                </a:cxn>
              </a:cxnLst>
              <a:rect l="0" t="0" r="r" b="b"/>
              <a:pathLst>
                <a:path w="261" h="379">
                  <a:moveTo>
                    <a:pt x="260" y="0"/>
                  </a:moveTo>
                  <a:lnTo>
                    <a:pt x="0" y="378"/>
                  </a:lnTo>
                  <a:lnTo>
                    <a:pt x="0" y="0"/>
                  </a:lnTo>
                  <a:lnTo>
                    <a:pt x="260" y="0"/>
                  </a:lnTo>
                </a:path>
              </a:pathLst>
            </a:custGeom>
            <a:solidFill>
              <a:srgbClr val="4C7F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46" name="Freeform 39">
              <a:extLst>
                <a:ext uri="{FF2B5EF4-FFF2-40B4-BE49-F238E27FC236}">
                  <a16:creationId xmlns:a16="http://schemas.microsoft.com/office/drawing/2014/main" id="{6467D27C-7EB5-4CDC-4B1D-B11B23DA41E9}"/>
                </a:ext>
              </a:extLst>
            </p:cNvPr>
            <p:cNvSpPr>
              <a:spLocks noChangeArrowheads="1"/>
            </p:cNvSpPr>
            <p:nvPr/>
          </p:nvSpPr>
          <p:spPr bwMode="auto">
            <a:xfrm>
              <a:off x="12658316" y="3663746"/>
              <a:ext cx="169939" cy="247706"/>
            </a:xfrm>
            <a:custGeom>
              <a:avLst/>
              <a:gdLst>
                <a:gd name="T0" fmla="*/ 260 w 261"/>
                <a:gd name="T1" fmla="*/ 0 h 379"/>
                <a:gd name="T2" fmla="*/ 260 w 261"/>
                <a:gd name="T3" fmla="*/ 378 h 379"/>
                <a:gd name="T4" fmla="*/ 0 w 261"/>
                <a:gd name="T5" fmla="*/ 378 h 379"/>
                <a:gd name="T6" fmla="*/ 260 w 261"/>
                <a:gd name="T7" fmla="*/ 0 h 379"/>
              </a:gdLst>
              <a:ahLst/>
              <a:cxnLst>
                <a:cxn ang="0">
                  <a:pos x="T0" y="T1"/>
                </a:cxn>
                <a:cxn ang="0">
                  <a:pos x="T2" y="T3"/>
                </a:cxn>
                <a:cxn ang="0">
                  <a:pos x="T4" y="T5"/>
                </a:cxn>
                <a:cxn ang="0">
                  <a:pos x="T6" y="T7"/>
                </a:cxn>
              </a:cxnLst>
              <a:rect l="0" t="0" r="r" b="b"/>
              <a:pathLst>
                <a:path w="261" h="379">
                  <a:moveTo>
                    <a:pt x="260" y="0"/>
                  </a:moveTo>
                  <a:lnTo>
                    <a:pt x="260" y="378"/>
                  </a:lnTo>
                  <a:lnTo>
                    <a:pt x="0" y="378"/>
                  </a:lnTo>
                  <a:lnTo>
                    <a:pt x="260" y="0"/>
                  </a:lnTo>
                </a:path>
              </a:pathLst>
            </a:custGeom>
            <a:solidFill>
              <a:srgbClr val="77B6B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47" name="Freeform 40">
              <a:extLst>
                <a:ext uri="{FF2B5EF4-FFF2-40B4-BE49-F238E27FC236}">
                  <a16:creationId xmlns:a16="http://schemas.microsoft.com/office/drawing/2014/main" id="{C4484700-1D04-0668-5C1C-88192A6496C1}"/>
                </a:ext>
              </a:extLst>
            </p:cNvPr>
            <p:cNvSpPr>
              <a:spLocks noChangeArrowheads="1"/>
            </p:cNvSpPr>
            <p:nvPr/>
          </p:nvSpPr>
          <p:spPr bwMode="auto">
            <a:xfrm>
              <a:off x="12658316" y="3663745"/>
              <a:ext cx="169939" cy="37445"/>
            </a:xfrm>
            <a:custGeom>
              <a:avLst/>
              <a:gdLst>
                <a:gd name="T0" fmla="*/ 260 w 261"/>
                <a:gd name="T1" fmla="*/ 58 h 59"/>
                <a:gd name="T2" fmla="*/ 0 w 261"/>
                <a:gd name="T3" fmla="*/ 58 h 59"/>
                <a:gd name="T4" fmla="*/ 0 w 261"/>
                <a:gd name="T5" fmla="*/ 0 h 59"/>
                <a:gd name="T6" fmla="*/ 260 w 261"/>
                <a:gd name="T7" fmla="*/ 0 h 59"/>
                <a:gd name="T8" fmla="*/ 260 w 261"/>
                <a:gd name="T9" fmla="*/ 58 h 59"/>
              </a:gdLst>
              <a:ahLst/>
              <a:cxnLst>
                <a:cxn ang="0">
                  <a:pos x="T0" y="T1"/>
                </a:cxn>
                <a:cxn ang="0">
                  <a:pos x="T2" y="T3"/>
                </a:cxn>
                <a:cxn ang="0">
                  <a:pos x="T4" y="T5"/>
                </a:cxn>
                <a:cxn ang="0">
                  <a:pos x="T6" y="T7"/>
                </a:cxn>
                <a:cxn ang="0">
                  <a:pos x="T8" y="T9"/>
                </a:cxn>
              </a:cxnLst>
              <a:rect l="0" t="0" r="r" b="b"/>
              <a:pathLst>
                <a:path w="261" h="59">
                  <a:moveTo>
                    <a:pt x="260" y="58"/>
                  </a:moveTo>
                  <a:lnTo>
                    <a:pt x="0" y="58"/>
                  </a:lnTo>
                  <a:lnTo>
                    <a:pt x="0" y="0"/>
                  </a:lnTo>
                  <a:lnTo>
                    <a:pt x="260" y="0"/>
                  </a:lnTo>
                  <a:lnTo>
                    <a:pt x="260" y="58"/>
                  </a:lnTo>
                </a:path>
              </a:pathLst>
            </a:custGeom>
            <a:solidFill>
              <a:srgbClr val="E8DAD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48" name="Freeform 41">
              <a:extLst>
                <a:ext uri="{FF2B5EF4-FFF2-40B4-BE49-F238E27FC236}">
                  <a16:creationId xmlns:a16="http://schemas.microsoft.com/office/drawing/2014/main" id="{16049268-0657-6091-0977-8DE0345BA6BC}"/>
                </a:ext>
              </a:extLst>
            </p:cNvPr>
            <p:cNvSpPr>
              <a:spLocks noChangeArrowheads="1"/>
            </p:cNvSpPr>
            <p:nvPr/>
          </p:nvSpPr>
          <p:spPr bwMode="auto">
            <a:xfrm>
              <a:off x="12658316" y="3874009"/>
              <a:ext cx="169939" cy="37443"/>
            </a:xfrm>
            <a:custGeom>
              <a:avLst/>
              <a:gdLst>
                <a:gd name="T0" fmla="*/ 260 w 261"/>
                <a:gd name="T1" fmla="*/ 57 h 58"/>
                <a:gd name="T2" fmla="*/ 0 w 261"/>
                <a:gd name="T3" fmla="*/ 57 h 58"/>
                <a:gd name="T4" fmla="*/ 0 w 261"/>
                <a:gd name="T5" fmla="*/ 0 h 58"/>
                <a:gd name="T6" fmla="*/ 260 w 261"/>
                <a:gd name="T7" fmla="*/ 0 h 58"/>
                <a:gd name="T8" fmla="*/ 260 w 261"/>
                <a:gd name="T9" fmla="*/ 57 h 58"/>
              </a:gdLst>
              <a:ahLst/>
              <a:cxnLst>
                <a:cxn ang="0">
                  <a:pos x="T0" y="T1"/>
                </a:cxn>
                <a:cxn ang="0">
                  <a:pos x="T2" y="T3"/>
                </a:cxn>
                <a:cxn ang="0">
                  <a:pos x="T4" y="T5"/>
                </a:cxn>
                <a:cxn ang="0">
                  <a:pos x="T6" y="T7"/>
                </a:cxn>
                <a:cxn ang="0">
                  <a:pos x="T8" y="T9"/>
                </a:cxn>
              </a:cxnLst>
              <a:rect l="0" t="0" r="r" b="b"/>
              <a:pathLst>
                <a:path w="261" h="58">
                  <a:moveTo>
                    <a:pt x="260" y="57"/>
                  </a:moveTo>
                  <a:lnTo>
                    <a:pt x="0" y="57"/>
                  </a:lnTo>
                  <a:lnTo>
                    <a:pt x="0" y="0"/>
                  </a:lnTo>
                  <a:lnTo>
                    <a:pt x="260" y="0"/>
                  </a:lnTo>
                  <a:lnTo>
                    <a:pt x="260" y="57"/>
                  </a:lnTo>
                </a:path>
              </a:pathLst>
            </a:custGeom>
            <a:solidFill>
              <a:srgbClr val="E8DAD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49" name="Freeform 42">
              <a:extLst>
                <a:ext uri="{FF2B5EF4-FFF2-40B4-BE49-F238E27FC236}">
                  <a16:creationId xmlns:a16="http://schemas.microsoft.com/office/drawing/2014/main" id="{AECA6607-45C7-7710-B18B-73A84B654A65}"/>
                </a:ext>
              </a:extLst>
            </p:cNvPr>
            <p:cNvSpPr>
              <a:spLocks noChangeArrowheads="1"/>
            </p:cNvSpPr>
            <p:nvPr/>
          </p:nvSpPr>
          <p:spPr bwMode="auto">
            <a:xfrm>
              <a:off x="12658315" y="3663746"/>
              <a:ext cx="37445" cy="247706"/>
            </a:xfrm>
            <a:custGeom>
              <a:avLst/>
              <a:gdLst>
                <a:gd name="T0" fmla="*/ 56 w 57"/>
                <a:gd name="T1" fmla="*/ 378 h 379"/>
                <a:gd name="T2" fmla="*/ 0 w 57"/>
                <a:gd name="T3" fmla="*/ 378 h 379"/>
                <a:gd name="T4" fmla="*/ 0 w 57"/>
                <a:gd name="T5" fmla="*/ 0 h 379"/>
                <a:gd name="T6" fmla="*/ 56 w 57"/>
                <a:gd name="T7" fmla="*/ 0 h 379"/>
                <a:gd name="T8" fmla="*/ 56 w 57"/>
                <a:gd name="T9" fmla="*/ 378 h 379"/>
              </a:gdLst>
              <a:ahLst/>
              <a:cxnLst>
                <a:cxn ang="0">
                  <a:pos x="T0" y="T1"/>
                </a:cxn>
                <a:cxn ang="0">
                  <a:pos x="T2" y="T3"/>
                </a:cxn>
                <a:cxn ang="0">
                  <a:pos x="T4" y="T5"/>
                </a:cxn>
                <a:cxn ang="0">
                  <a:pos x="T6" y="T7"/>
                </a:cxn>
                <a:cxn ang="0">
                  <a:pos x="T8" y="T9"/>
                </a:cxn>
              </a:cxnLst>
              <a:rect l="0" t="0" r="r" b="b"/>
              <a:pathLst>
                <a:path w="57" h="379">
                  <a:moveTo>
                    <a:pt x="56" y="378"/>
                  </a:moveTo>
                  <a:lnTo>
                    <a:pt x="0" y="378"/>
                  </a:lnTo>
                  <a:lnTo>
                    <a:pt x="0" y="0"/>
                  </a:lnTo>
                  <a:lnTo>
                    <a:pt x="56" y="0"/>
                  </a:lnTo>
                  <a:lnTo>
                    <a:pt x="56" y="378"/>
                  </a:lnTo>
                </a:path>
              </a:pathLst>
            </a:custGeom>
            <a:solidFill>
              <a:srgbClr val="E8DAD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50" name="Freeform 43">
              <a:extLst>
                <a:ext uri="{FF2B5EF4-FFF2-40B4-BE49-F238E27FC236}">
                  <a16:creationId xmlns:a16="http://schemas.microsoft.com/office/drawing/2014/main" id="{C9590341-F547-F3B4-809C-829A3A3CD776}"/>
                </a:ext>
              </a:extLst>
            </p:cNvPr>
            <p:cNvSpPr>
              <a:spLocks noChangeArrowheads="1"/>
            </p:cNvSpPr>
            <p:nvPr/>
          </p:nvSpPr>
          <p:spPr bwMode="auto">
            <a:xfrm>
              <a:off x="12983790" y="3663746"/>
              <a:ext cx="169937" cy="247706"/>
            </a:xfrm>
            <a:custGeom>
              <a:avLst/>
              <a:gdLst>
                <a:gd name="T0" fmla="*/ 259 w 260"/>
                <a:gd name="T1" fmla="*/ 0 h 379"/>
                <a:gd name="T2" fmla="*/ 0 w 260"/>
                <a:gd name="T3" fmla="*/ 378 h 379"/>
                <a:gd name="T4" fmla="*/ 0 w 260"/>
                <a:gd name="T5" fmla="*/ 0 h 379"/>
                <a:gd name="T6" fmla="*/ 259 w 260"/>
                <a:gd name="T7" fmla="*/ 0 h 379"/>
              </a:gdLst>
              <a:ahLst/>
              <a:cxnLst>
                <a:cxn ang="0">
                  <a:pos x="T0" y="T1"/>
                </a:cxn>
                <a:cxn ang="0">
                  <a:pos x="T2" y="T3"/>
                </a:cxn>
                <a:cxn ang="0">
                  <a:pos x="T4" y="T5"/>
                </a:cxn>
                <a:cxn ang="0">
                  <a:pos x="T6" y="T7"/>
                </a:cxn>
              </a:cxnLst>
              <a:rect l="0" t="0" r="r" b="b"/>
              <a:pathLst>
                <a:path w="260" h="379">
                  <a:moveTo>
                    <a:pt x="259" y="0"/>
                  </a:moveTo>
                  <a:lnTo>
                    <a:pt x="0" y="378"/>
                  </a:lnTo>
                  <a:lnTo>
                    <a:pt x="0" y="0"/>
                  </a:lnTo>
                  <a:lnTo>
                    <a:pt x="259" y="0"/>
                  </a:lnTo>
                </a:path>
              </a:pathLst>
            </a:custGeom>
            <a:solidFill>
              <a:srgbClr val="4C7F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51" name="Freeform 44">
              <a:extLst>
                <a:ext uri="{FF2B5EF4-FFF2-40B4-BE49-F238E27FC236}">
                  <a16:creationId xmlns:a16="http://schemas.microsoft.com/office/drawing/2014/main" id="{89B748E9-F850-AAC4-4B4C-D5E0DEF73ECB}"/>
                </a:ext>
              </a:extLst>
            </p:cNvPr>
            <p:cNvSpPr>
              <a:spLocks noChangeArrowheads="1"/>
            </p:cNvSpPr>
            <p:nvPr/>
          </p:nvSpPr>
          <p:spPr bwMode="auto">
            <a:xfrm>
              <a:off x="12983790" y="3663746"/>
              <a:ext cx="169937" cy="247706"/>
            </a:xfrm>
            <a:custGeom>
              <a:avLst/>
              <a:gdLst>
                <a:gd name="T0" fmla="*/ 259 w 260"/>
                <a:gd name="T1" fmla="*/ 0 h 379"/>
                <a:gd name="T2" fmla="*/ 259 w 260"/>
                <a:gd name="T3" fmla="*/ 378 h 379"/>
                <a:gd name="T4" fmla="*/ 0 w 260"/>
                <a:gd name="T5" fmla="*/ 378 h 379"/>
                <a:gd name="T6" fmla="*/ 259 w 260"/>
                <a:gd name="T7" fmla="*/ 0 h 379"/>
              </a:gdLst>
              <a:ahLst/>
              <a:cxnLst>
                <a:cxn ang="0">
                  <a:pos x="T0" y="T1"/>
                </a:cxn>
                <a:cxn ang="0">
                  <a:pos x="T2" y="T3"/>
                </a:cxn>
                <a:cxn ang="0">
                  <a:pos x="T4" y="T5"/>
                </a:cxn>
                <a:cxn ang="0">
                  <a:pos x="T6" y="T7"/>
                </a:cxn>
              </a:cxnLst>
              <a:rect l="0" t="0" r="r" b="b"/>
              <a:pathLst>
                <a:path w="260" h="379">
                  <a:moveTo>
                    <a:pt x="259" y="0"/>
                  </a:moveTo>
                  <a:lnTo>
                    <a:pt x="259" y="378"/>
                  </a:lnTo>
                  <a:lnTo>
                    <a:pt x="0" y="378"/>
                  </a:lnTo>
                  <a:lnTo>
                    <a:pt x="259" y="0"/>
                  </a:lnTo>
                </a:path>
              </a:pathLst>
            </a:custGeom>
            <a:solidFill>
              <a:srgbClr val="77B6B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52" name="Freeform 45">
              <a:extLst>
                <a:ext uri="{FF2B5EF4-FFF2-40B4-BE49-F238E27FC236}">
                  <a16:creationId xmlns:a16="http://schemas.microsoft.com/office/drawing/2014/main" id="{AFB0D507-C6AB-6717-7D6F-391FCC99A9B0}"/>
                </a:ext>
              </a:extLst>
            </p:cNvPr>
            <p:cNvSpPr>
              <a:spLocks noChangeArrowheads="1"/>
            </p:cNvSpPr>
            <p:nvPr/>
          </p:nvSpPr>
          <p:spPr bwMode="auto">
            <a:xfrm>
              <a:off x="12983790" y="3663745"/>
              <a:ext cx="169937" cy="37445"/>
            </a:xfrm>
            <a:custGeom>
              <a:avLst/>
              <a:gdLst>
                <a:gd name="T0" fmla="*/ 259 w 260"/>
                <a:gd name="T1" fmla="*/ 58 h 59"/>
                <a:gd name="T2" fmla="*/ 0 w 260"/>
                <a:gd name="T3" fmla="*/ 58 h 59"/>
                <a:gd name="T4" fmla="*/ 0 w 260"/>
                <a:gd name="T5" fmla="*/ 0 h 59"/>
                <a:gd name="T6" fmla="*/ 259 w 260"/>
                <a:gd name="T7" fmla="*/ 0 h 59"/>
                <a:gd name="T8" fmla="*/ 259 w 260"/>
                <a:gd name="T9" fmla="*/ 58 h 59"/>
              </a:gdLst>
              <a:ahLst/>
              <a:cxnLst>
                <a:cxn ang="0">
                  <a:pos x="T0" y="T1"/>
                </a:cxn>
                <a:cxn ang="0">
                  <a:pos x="T2" y="T3"/>
                </a:cxn>
                <a:cxn ang="0">
                  <a:pos x="T4" y="T5"/>
                </a:cxn>
                <a:cxn ang="0">
                  <a:pos x="T6" y="T7"/>
                </a:cxn>
                <a:cxn ang="0">
                  <a:pos x="T8" y="T9"/>
                </a:cxn>
              </a:cxnLst>
              <a:rect l="0" t="0" r="r" b="b"/>
              <a:pathLst>
                <a:path w="260" h="59">
                  <a:moveTo>
                    <a:pt x="259" y="58"/>
                  </a:moveTo>
                  <a:lnTo>
                    <a:pt x="0" y="58"/>
                  </a:lnTo>
                  <a:lnTo>
                    <a:pt x="0" y="0"/>
                  </a:lnTo>
                  <a:lnTo>
                    <a:pt x="259" y="0"/>
                  </a:lnTo>
                  <a:lnTo>
                    <a:pt x="259" y="58"/>
                  </a:lnTo>
                </a:path>
              </a:pathLst>
            </a:custGeom>
            <a:solidFill>
              <a:srgbClr val="E8DAD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53" name="Freeform 46">
              <a:extLst>
                <a:ext uri="{FF2B5EF4-FFF2-40B4-BE49-F238E27FC236}">
                  <a16:creationId xmlns:a16="http://schemas.microsoft.com/office/drawing/2014/main" id="{192F1280-4C3F-E3AF-8FBA-E0112F7B4E48}"/>
                </a:ext>
              </a:extLst>
            </p:cNvPr>
            <p:cNvSpPr>
              <a:spLocks noChangeArrowheads="1"/>
            </p:cNvSpPr>
            <p:nvPr/>
          </p:nvSpPr>
          <p:spPr bwMode="auto">
            <a:xfrm>
              <a:off x="12983790" y="3874009"/>
              <a:ext cx="169937" cy="37443"/>
            </a:xfrm>
            <a:custGeom>
              <a:avLst/>
              <a:gdLst>
                <a:gd name="T0" fmla="*/ 259 w 260"/>
                <a:gd name="T1" fmla="*/ 57 h 58"/>
                <a:gd name="T2" fmla="*/ 0 w 260"/>
                <a:gd name="T3" fmla="*/ 57 h 58"/>
                <a:gd name="T4" fmla="*/ 0 w 260"/>
                <a:gd name="T5" fmla="*/ 0 h 58"/>
                <a:gd name="T6" fmla="*/ 259 w 260"/>
                <a:gd name="T7" fmla="*/ 0 h 58"/>
                <a:gd name="T8" fmla="*/ 259 w 260"/>
                <a:gd name="T9" fmla="*/ 57 h 58"/>
              </a:gdLst>
              <a:ahLst/>
              <a:cxnLst>
                <a:cxn ang="0">
                  <a:pos x="T0" y="T1"/>
                </a:cxn>
                <a:cxn ang="0">
                  <a:pos x="T2" y="T3"/>
                </a:cxn>
                <a:cxn ang="0">
                  <a:pos x="T4" y="T5"/>
                </a:cxn>
                <a:cxn ang="0">
                  <a:pos x="T6" y="T7"/>
                </a:cxn>
                <a:cxn ang="0">
                  <a:pos x="T8" y="T9"/>
                </a:cxn>
              </a:cxnLst>
              <a:rect l="0" t="0" r="r" b="b"/>
              <a:pathLst>
                <a:path w="260" h="58">
                  <a:moveTo>
                    <a:pt x="259" y="57"/>
                  </a:moveTo>
                  <a:lnTo>
                    <a:pt x="0" y="57"/>
                  </a:lnTo>
                  <a:lnTo>
                    <a:pt x="0" y="0"/>
                  </a:lnTo>
                  <a:lnTo>
                    <a:pt x="259" y="0"/>
                  </a:lnTo>
                  <a:lnTo>
                    <a:pt x="259" y="57"/>
                  </a:lnTo>
                </a:path>
              </a:pathLst>
            </a:custGeom>
            <a:solidFill>
              <a:srgbClr val="E8DAD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54" name="Freeform 47">
              <a:extLst>
                <a:ext uri="{FF2B5EF4-FFF2-40B4-BE49-F238E27FC236}">
                  <a16:creationId xmlns:a16="http://schemas.microsoft.com/office/drawing/2014/main" id="{8C5AED26-C4F0-308E-62DF-E6736ACCE5BC}"/>
                </a:ext>
              </a:extLst>
            </p:cNvPr>
            <p:cNvSpPr>
              <a:spLocks noChangeArrowheads="1"/>
            </p:cNvSpPr>
            <p:nvPr/>
          </p:nvSpPr>
          <p:spPr bwMode="auto">
            <a:xfrm>
              <a:off x="12983791" y="3663746"/>
              <a:ext cx="37443" cy="247706"/>
            </a:xfrm>
            <a:custGeom>
              <a:avLst/>
              <a:gdLst>
                <a:gd name="T0" fmla="*/ 57 w 58"/>
                <a:gd name="T1" fmla="*/ 378 h 379"/>
                <a:gd name="T2" fmla="*/ 0 w 58"/>
                <a:gd name="T3" fmla="*/ 378 h 379"/>
                <a:gd name="T4" fmla="*/ 0 w 58"/>
                <a:gd name="T5" fmla="*/ 0 h 379"/>
                <a:gd name="T6" fmla="*/ 57 w 58"/>
                <a:gd name="T7" fmla="*/ 0 h 379"/>
                <a:gd name="T8" fmla="*/ 57 w 58"/>
                <a:gd name="T9" fmla="*/ 378 h 379"/>
              </a:gdLst>
              <a:ahLst/>
              <a:cxnLst>
                <a:cxn ang="0">
                  <a:pos x="T0" y="T1"/>
                </a:cxn>
                <a:cxn ang="0">
                  <a:pos x="T2" y="T3"/>
                </a:cxn>
                <a:cxn ang="0">
                  <a:pos x="T4" y="T5"/>
                </a:cxn>
                <a:cxn ang="0">
                  <a:pos x="T6" y="T7"/>
                </a:cxn>
                <a:cxn ang="0">
                  <a:pos x="T8" y="T9"/>
                </a:cxn>
              </a:cxnLst>
              <a:rect l="0" t="0" r="r" b="b"/>
              <a:pathLst>
                <a:path w="58" h="379">
                  <a:moveTo>
                    <a:pt x="57" y="378"/>
                  </a:moveTo>
                  <a:lnTo>
                    <a:pt x="0" y="378"/>
                  </a:lnTo>
                  <a:lnTo>
                    <a:pt x="0" y="0"/>
                  </a:lnTo>
                  <a:lnTo>
                    <a:pt x="57" y="0"/>
                  </a:lnTo>
                  <a:lnTo>
                    <a:pt x="57" y="378"/>
                  </a:lnTo>
                </a:path>
              </a:pathLst>
            </a:custGeom>
            <a:solidFill>
              <a:srgbClr val="E8DAD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55" name="Freeform 48">
              <a:extLst>
                <a:ext uri="{FF2B5EF4-FFF2-40B4-BE49-F238E27FC236}">
                  <a16:creationId xmlns:a16="http://schemas.microsoft.com/office/drawing/2014/main" id="{8D744BD5-F7AC-7BEF-6630-8C0A1E40C4B1}"/>
                </a:ext>
              </a:extLst>
            </p:cNvPr>
            <p:cNvSpPr>
              <a:spLocks noChangeArrowheads="1"/>
            </p:cNvSpPr>
            <p:nvPr/>
          </p:nvSpPr>
          <p:spPr bwMode="auto">
            <a:xfrm>
              <a:off x="12620873" y="3663746"/>
              <a:ext cx="37443" cy="247706"/>
            </a:xfrm>
            <a:custGeom>
              <a:avLst/>
              <a:gdLst>
                <a:gd name="T0" fmla="*/ 0 w 58"/>
                <a:gd name="T1" fmla="*/ 378 h 379"/>
                <a:gd name="T2" fmla="*/ 57 w 58"/>
                <a:gd name="T3" fmla="*/ 378 h 379"/>
                <a:gd name="T4" fmla="*/ 57 w 58"/>
                <a:gd name="T5" fmla="*/ 0 h 379"/>
                <a:gd name="T6" fmla="*/ 0 w 58"/>
                <a:gd name="T7" fmla="*/ 0 h 379"/>
                <a:gd name="T8" fmla="*/ 0 w 58"/>
                <a:gd name="T9" fmla="*/ 378 h 379"/>
              </a:gdLst>
              <a:ahLst/>
              <a:cxnLst>
                <a:cxn ang="0">
                  <a:pos x="T0" y="T1"/>
                </a:cxn>
                <a:cxn ang="0">
                  <a:pos x="T2" y="T3"/>
                </a:cxn>
                <a:cxn ang="0">
                  <a:pos x="T4" y="T5"/>
                </a:cxn>
                <a:cxn ang="0">
                  <a:pos x="T6" y="T7"/>
                </a:cxn>
                <a:cxn ang="0">
                  <a:pos x="T8" y="T9"/>
                </a:cxn>
              </a:cxnLst>
              <a:rect l="0" t="0" r="r" b="b"/>
              <a:pathLst>
                <a:path w="58" h="379">
                  <a:moveTo>
                    <a:pt x="0" y="378"/>
                  </a:moveTo>
                  <a:lnTo>
                    <a:pt x="57" y="378"/>
                  </a:lnTo>
                  <a:lnTo>
                    <a:pt x="57" y="0"/>
                  </a:lnTo>
                  <a:lnTo>
                    <a:pt x="0" y="0"/>
                  </a:lnTo>
                  <a:lnTo>
                    <a:pt x="0" y="378"/>
                  </a:lnTo>
                </a:path>
              </a:pathLst>
            </a:custGeom>
            <a:solidFill>
              <a:schemeClr val="accent5">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56" name="Freeform 49">
              <a:extLst>
                <a:ext uri="{FF2B5EF4-FFF2-40B4-BE49-F238E27FC236}">
                  <a16:creationId xmlns:a16="http://schemas.microsoft.com/office/drawing/2014/main" id="{7F2DE5FE-8509-C646-CCA6-0F4CF228AA7E}"/>
                </a:ext>
              </a:extLst>
            </p:cNvPr>
            <p:cNvSpPr>
              <a:spLocks noChangeArrowheads="1"/>
            </p:cNvSpPr>
            <p:nvPr/>
          </p:nvSpPr>
          <p:spPr bwMode="auto">
            <a:xfrm>
              <a:off x="12949228" y="3663746"/>
              <a:ext cx="37443" cy="247706"/>
            </a:xfrm>
            <a:custGeom>
              <a:avLst/>
              <a:gdLst>
                <a:gd name="T0" fmla="*/ 0 w 58"/>
                <a:gd name="T1" fmla="*/ 378 h 379"/>
                <a:gd name="T2" fmla="*/ 57 w 58"/>
                <a:gd name="T3" fmla="*/ 378 h 379"/>
                <a:gd name="T4" fmla="*/ 57 w 58"/>
                <a:gd name="T5" fmla="*/ 0 h 379"/>
                <a:gd name="T6" fmla="*/ 0 w 58"/>
                <a:gd name="T7" fmla="*/ 0 h 379"/>
                <a:gd name="T8" fmla="*/ 0 w 58"/>
                <a:gd name="T9" fmla="*/ 378 h 379"/>
              </a:gdLst>
              <a:ahLst/>
              <a:cxnLst>
                <a:cxn ang="0">
                  <a:pos x="T0" y="T1"/>
                </a:cxn>
                <a:cxn ang="0">
                  <a:pos x="T2" y="T3"/>
                </a:cxn>
                <a:cxn ang="0">
                  <a:pos x="T4" y="T5"/>
                </a:cxn>
                <a:cxn ang="0">
                  <a:pos x="T6" y="T7"/>
                </a:cxn>
                <a:cxn ang="0">
                  <a:pos x="T8" y="T9"/>
                </a:cxn>
              </a:cxnLst>
              <a:rect l="0" t="0" r="r" b="b"/>
              <a:pathLst>
                <a:path w="58" h="379">
                  <a:moveTo>
                    <a:pt x="0" y="378"/>
                  </a:moveTo>
                  <a:lnTo>
                    <a:pt x="57" y="378"/>
                  </a:lnTo>
                  <a:lnTo>
                    <a:pt x="57" y="0"/>
                  </a:lnTo>
                  <a:lnTo>
                    <a:pt x="0" y="0"/>
                  </a:lnTo>
                  <a:lnTo>
                    <a:pt x="0" y="378"/>
                  </a:lnTo>
                </a:path>
              </a:pathLst>
            </a:custGeom>
            <a:solidFill>
              <a:schemeClr val="accent5">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57" name="Freeform 50">
              <a:extLst>
                <a:ext uri="{FF2B5EF4-FFF2-40B4-BE49-F238E27FC236}">
                  <a16:creationId xmlns:a16="http://schemas.microsoft.com/office/drawing/2014/main" id="{ADDACA6D-579B-7814-6920-1867CEF2BD94}"/>
                </a:ext>
              </a:extLst>
            </p:cNvPr>
            <p:cNvSpPr>
              <a:spLocks noChangeArrowheads="1"/>
            </p:cNvSpPr>
            <p:nvPr/>
          </p:nvSpPr>
          <p:spPr bwMode="auto">
            <a:xfrm>
              <a:off x="13387033" y="2886065"/>
              <a:ext cx="308191" cy="596224"/>
            </a:xfrm>
            <a:custGeom>
              <a:avLst/>
              <a:gdLst>
                <a:gd name="T0" fmla="*/ 471 w 472"/>
                <a:gd name="T1" fmla="*/ 0 h 913"/>
                <a:gd name="T2" fmla="*/ 471 w 472"/>
                <a:gd name="T3" fmla="*/ 138 h 913"/>
                <a:gd name="T4" fmla="*/ 0 w 472"/>
                <a:gd name="T5" fmla="*/ 912 h 913"/>
                <a:gd name="T6" fmla="*/ 0 w 472"/>
                <a:gd name="T7" fmla="*/ 773 h 913"/>
                <a:gd name="T8" fmla="*/ 471 w 472"/>
                <a:gd name="T9" fmla="*/ 0 h 913"/>
              </a:gdLst>
              <a:ahLst/>
              <a:cxnLst>
                <a:cxn ang="0">
                  <a:pos x="T0" y="T1"/>
                </a:cxn>
                <a:cxn ang="0">
                  <a:pos x="T2" y="T3"/>
                </a:cxn>
                <a:cxn ang="0">
                  <a:pos x="T4" y="T5"/>
                </a:cxn>
                <a:cxn ang="0">
                  <a:pos x="T6" y="T7"/>
                </a:cxn>
                <a:cxn ang="0">
                  <a:pos x="T8" y="T9"/>
                </a:cxn>
              </a:cxnLst>
              <a:rect l="0" t="0" r="r" b="b"/>
              <a:pathLst>
                <a:path w="472" h="913">
                  <a:moveTo>
                    <a:pt x="471" y="0"/>
                  </a:moveTo>
                  <a:lnTo>
                    <a:pt x="471" y="138"/>
                  </a:lnTo>
                  <a:lnTo>
                    <a:pt x="0" y="912"/>
                  </a:lnTo>
                  <a:lnTo>
                    <a:pt x="0" y="773"/>
                  </a:lnTo>
                  <a:lnTo>
                    <a:pt x="471" y="0"/>
                  </a:lnTo>
                </a:path>
              </a:pathLst>
            </a:custGeom>
            <a:solidFill>
              <a:srgbClr val="827D7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58" name="Freeform 51">
              <a:extLst>
                <a:ext uri="{FF2B5EF4-FFF2-40B4-BE49-F238E27FC236}">
                  <a16:creationId xmlns:a16="http://schemas.microsoft.com/office/drawing/2014/main" id="{A53728E8-6D81-3249-BB1D-4ECEF948F745}"/>
                </a:ext>
              </a:extLst>
            </p:cNvPr>
            <p:cNvSpPr>
              <a:spLocks noChangeArrowheads="1"/>
            </p:cNvSpPr>
            <p:nvPr/>
          </p:nvSpPr>
          <p:spPr bwMode="auto">
            <a:xfrm>
              <a:off x="13695225" y="2886065"/>
              <a:ext cx="308193" cy="596224"/>
            </a:xfrm>
            <a:custGeom>
              <a:avLst/>
              <a:gdLst>
                <a:gd name="T0" fmla="*/ 0 w 472"/>
                <a:gd name="T1" fmla="*/ 0 h 913"/>
                <a:gd name="T2" fmla="*/ 0 w 472"/>
                <a:gd name="T3" fmla="*/ 138 h 913"/>
                <a:gd name="T4" fmla="*/ 471 w 472"/>
                <a:gd name="T5" fmla="*/ 912 h 913"/>
                <a:gd name="T6" fmla="*/ 471 w 472"/>
                <a:gd name="T7" fmla="*/ 773 h 913"/>
                <a:gd name="T8" fmla="*/ 0 w 472"/>
                <a:gd name="T9" fmla="*/ 0 h 913"/>
              </a:gdLst>
              <a:ahLst/>
              <a:cxnLst>
                <a:cxn ang="0">
                  <a:pos x="T0" y="T1"/>
                </a:cxn>
                <a:cxn ang="0">
                  <a:pos x="T2" y="T3"/>
                </a:cxn>
                <a:cxn ang="0">
                  <a:pos x="T4" y="T5"/>
                </a:cxn>
                <a:cxn ang="0">
                  <a:pos x="T6" y="T7"/>
                </a:cxn>
                <a:cxn ang="0">
                  <a:pos x="T8" y="T9"/>
                </a:cxn>
              </a:cxnLst>
              <a:rect l="0" t="0" r="r" b="b"/>
              <a:pathLst>
                <a:path w="472" h="913">
                  <a:moveTo>
                    <a:pt x="0" y="0"/>
                  </a:moveTo>
                  <a:lnTo>
                    <a:pt x="0" y="138"/>
                  </a:lnTo>
                  <a:lnTo>
                    <a:pt x="471" y="912"/>
                  </a:lnTo>
                  <a:lnTo>
                    <a:pt x="471" y="773"/>
                  </a:lnTo>
                  <a:lnTo>
                    <a:pt x="0" y="0"/>
                  </a:lnTo>
                </a:path>
              </a:pathLst>
            </a:custGeom>
            <a:solidFill>
              <a:srgbClr val="827D7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59" name="Freeform 52">
              <a:extLst>
                <a:ext uri="{FF2B5EF4-FFF2-40B4-BE49-F238E27FC236}">
                  <a16:creationId xmlns:a16="http://schemas.microsoft.com/office/drawing/2014/main" id="{E058239F-9360-721E-E6CC-AF7236C34D32}"/>
                </a:ext>
              </a:extLst>
            </p:cNvPr>
            <p:cNvSpPr>
              <a:spLocks noChangeArrowheads="1"/>
            </p:cNvSpPr>
            <p:nvPr/>
          </p:nvSpPr>
          <p:spPr bwMode="auto">
            <a:xfrm>
              <a:off x="13628978" y="3188498"/>
              <a:ext cx="77767" cy="213142"/>
            </a:xfrm>
            <a:custGeom>
              <a:avLst/>
              <a:gdLst>
                <a:gd name="T0" fmla="*/ 119 w 120"/>
                <a:gd name="T1" fmla="*/ 163 h 326"/>
                <a:gd name="T2" fmla="*/ 119 w 120"/>
                <a:gd name="T3" fmla="*/ 163 h 326"/>
                <a:gd name="T4" fmla="*/ 0 w 120"/>
                <a:gd name="T5" fmla="*/ 305 h 326"/>
                <a:gd name="T6" fmla="*/ 0 w 120"/>
                <a:gd name="T7" fmla="*/ 305 h 326"/>
                <a:gd name="T8" fmla="*/ 77 w 120"/>
                <a:gd name="T9" fmla="*/ 163 h 326"/>
                <a:gd name="T10" fmla="*/ 77 w 120"/>
                <a:gd name="T11" fmla="*/ 163 h 326"/>
                <a:gd name="T12" fmla="*/ 0 w 120"/>
                <a:gd name="T13" fmla="*/ 21 h 326"/>
                <a:gd name="T14" fmla="*/ 0 w 120"/>
                <a:gd name="T15" fmla="*/ 21 h 326"/>
                <a:gd name="T16" fmla="*/ 119 w 120"/>
                <a:gd name="T17" fmla="*/ 163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326">
                  <a:moveTo>
                    <a:pt x="119" y="163"/>
                  </a:moveTo>
                  <a:lnTo>
                    <a:pt x="119" y="163"/>
                  </a:lnTo>
                  <a:cubicBezTo>
                    <a:pt x="119" y="256"/>
                    <a:pt x="61" y="325"/>
                    <a:pt x="0" y="305"/>
                  </a:cubicBezTo>
                  <a:lnTo>
                    <a:pt x="0" y="305"/>
                  </a:lnTo>
                  <a:cubicBezTo>
                    <a:pt x="43" y="291"/>
                    <a:pt x="77" y="232"/>
                    <a:pt x="77" y="163"/>
                  </a:cubicBezTo>
                  <a:lnTo>
                    <a:pt x="77" y="163"/>
                  </a:lnTo>
                  <a:cubicBezTo>
                    <a:pt x="77" y="93"/>
                    <a:pt x="43" y="35"/>
                    <a:pt x="0" y="21"/>
                  </a:cubicBezTo>
                  <a:lnTo>
                    <a:pt x="0" y="21"/>
                  </a:lnTo>
                  <a:cubicBezTo>
                    <a:pt x="61" y="0"/>
                    <a:pt x="119" y="70"/>
                    <a:pt x="119" y="163"/>
                  </a:cubicBezTo>
                </a:path>
              </a:pathLst>
            </a:custGeom>
            <a:solidFill>
              <a:srgbClr val="E8DAD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60" name="Freeform 53">
              <a:extLst>
                <a:ext uri="{FF2B5EF4-FFF2-40B4-BE49-F238E27FC236}">
                  <a16:creationId xmlns:a16="http://schemas.microsoft.com/office/drawing/2014/main" id="{E4B0717B-ED99-063B-0F57-8016280E774E}"/>
                </a:ext>
              </a:extLst>
            </p:cNvPr>
            <p:cNvSpPr>
              <a:spLocks noChangeArrowheads="1"/>
            </p:cNvSpPr>
            <p:nvPr/>
          </p:nvSpPr>
          <p:spPr bwMode="auto">
            <a:xfrm>
              <a:off x="13577132" y="3202897"/>
              <a:ext cx="100810" cy="187221"/>
            </a:xfrm>
            <a:custGeom>
              <a:avLst/>
              <a:gdLst>
                <a:gd name="T0" fmla="*/ 154 w 155"/>
                <a:gd name="T1" fmla="*/ 142 h 285"/>
                <a:gd name="T2" fmla="*/ 154 w 155"/>
                <a:gd name="T3" fmla="*/ 142 h 285"/>
                <a:gd name="T4" fmla="*/ 77 w 155"/>
                <a:gd name="T5" fmla="*/ 284 h 285"/>
                <a:gd name="T6" fmla="*/ 77 w 155"/>
                <a:gd name="T7" fmla="*/ 284 h 285"/>
                <a:gd name="T8" fmla="*/ 0 w 155"/>
                <a:gd name="T9" fmla="*/ 142 h 285"/>
                <a:gd name="T10" fmla="*/ 0 w 155"/>
                <a:gd name="T11" fmla="*/ 142 h 285"/>
                <a:gd name="T12" fmla="*/ 77 w 155"/>
                <a:gd name="T13" fmla="*/ 0 h 285"/>
                <a:gd name="T14" fmla="*/ 77 w 155"/>
                <a:gd name="T15" fmla="*/ 0 h 285"/>
                <a:gd name="T16" fmla="*/ 154 w 155"/>
                <a:gd name="T17" fmla="*/ 14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85">
                  <a:moveTo>
                    <a:pt x="154" y="142"/>
                  </a:moveTo>
                  <a:lnTo>
                    <a:pt x="154" y="142"/>
                  </a:lnTo>
                  <a:cubicBezTo>
                    <a:pt x="154" y="211"/>
                    <a:pt x="120" y="270"/>
                    <a:pt x="77" y="284"/>
                  </a:cubicBezTo>
                  <a:lnTo>
                    <a:pt x="77" y="284"/>
                  </a:lnTo>
                  <a:cubicBezTo>
                    <a:pt x="32" y="270"/>
                    <a:pt x="0" y="211"/>
                    <a:pt x="0" y="142"/>
                  </a:cubicBezTo>
                  <a:lnTo>
                    <a:pt x="0" y="142"/>
                  </a:lnTo>
                  <a:cubicBezTo>
                    <a:pt x="0" y="72"/>
                    <a:pt x="32" y="14"/>
                    <a:pt x="77" y="0"/>
                  </a:cubicBezTo>
                  <a:lnTo>
                    <a:pt x="77" y="0"/>
                  </a:lnTo>
                  <a:cubicBezTo>
                    <a:pt x="120" y="14"/>
                    <a:pt x="154" y="72"/>
                    <a:pt x="154" y="142"/>
                  </a:cubicBezTo>
                </a:path>
              </a:pathLst>
            </a:custGeom>
            <a:solidFill>
              <a:srgbClr val="4C7F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61" name="Freeform 54">
              <a:extLst>
                <a:ext uri="{FF2B5EF4-FFF2-40B4-BE49-F238E27FC236}">
                  <a16:creationId xmlns:a16="http://schemas.microsoft.com/office/drawing/2014/main" id="{A22B23BF-F9F8-1F62-C4DA-6EE93F3DE372}"/>
                </a:ext>
              </a:extLst>
            </p:cNvPr>
            <p:cNvSpPr>
              <a:spLocks noChangeArrowheads="1"/>
            </p:cNvSpPr>
            <p:nvPr/>
          </p:nvSpPr>
          <p:spPr bwMode="auto">
            <a:xfrm>
              <a:off x="13669302" y="2975354"/>
              <a:ext cx="334115" cy="506933"/>
            </a:xfrm>
            <a:custGeom>
              <a:avLst/>
              <a:gdLst>
                <a:gd name="T0" fmla="*/ 433 w 513"/>
                <a:gd name="T1" fmla="*/ 774 h 775"/>
                <a:gd name="T2" fmla="*/ 0 w 513"/>
                <a:gd name="T3" fmla="*/ 66 h 775"/>
                <a:gd name="T4" fmla="*/ 41 w 513"/>
                <a:gd name="T5" fmla="*/ 0 h 775"/>
                <a:gd name="T6" fmla="*/ 512 w 513"/>
                <a:gd name="T7" fmla="*/ 774 h 775"/>
                <a:gd name="T8" fmla="*/ 433 w 513"/>
                <a:gd name="T9" fmla="*/ 774 h 775"/>
              </a:gdLst>
              <a:ahLst/>
              <a:cxnLst>
                <a:cxn ang="0">
                  <a:pos x="T0" y="T1"/>
                </a:cxn>
                <a:cxn ang="0">
                  <a:pos x="T2" y="T3"/>
                </a:cxn>
                <a:cxn ang="0">
                  <a:pos x="T4" y="T5"/>
                </a:cxn>
                <a:cxn ang="0">
                  <a:pos x="T6" y="T7"/>
                </a:cxn>
                <a:cxn ang="0">
                  <a:pos x="T8" y="T9"/>
                </a:cxn>
              </a:cxnLst>
              <a:rect l="0" t="0" r="r" b="b"/>
              <a:pathLst>
                <a:path w="513" h="775">
                  <a:moveTo>
                    <a:pt x="433" y="774"/>
                  </a:moveTo>
                  <a:lnTo>
                    <a:pt x="0" y="66"/>
                  </a:lnTo>
                  <a:lnTo>
                    <a:pt x="41" y="0"/>
                  </a:lnTo>
                  <a:lnTo>
                    <a:pt x="512" y="774"/>
                  </a:lnTo>
                  <a:lnTo>
                    <a:pt x="433" y="774"/>
                  </a:lnTo>
                </a:path>
              </a:pathLst>
            </a:custGeom>
            <a:solidFill>
              <a:srgbClr val="CCC2C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62" name="Freeform 55">
              <a:extLst>
                <a:ext uri="{FF2B5EF4-FFF2-40B4-BE49-F238E27FC236}">
                  <a16:creationId xmlns:a16="http://schemas.microsoft.com/office/drawing/2014/main" id="{CB57ECBE-7176-47C5-7A8D-71DEDDDB1B9A}"/>
                </a:ext>
              </a:extLst>
            </p:cNvPr>
            <p:cNvSpPr>
              <a:spLocks noChangeArrowheads="1"/>
            </p:cNvSpPr>
            <p:nvPr/>
          </p:nvSpPr>
          <p:spPr bwMode="auto">
            <a:xfrm>
              <a:off x="13533928" y="3660867"/>
              <a:ext cx="216024" cy="463728"/>
            </a:xfrm>
            <a:custGeom>
              <a:avLst/>
              <a:gdLst>
                <a:gd name="T0" fmla="*/ 329 w 330"/>
                <a:gd name="T1" fmla="*/ 708 h 709"/>
                <a:gd name="T2" fmla="*/ 0 w 330"/>
                <a:gd name="T3" fmla="*/ 708 h 709"/>
                <a:gd name="T4" fmla="*/ 0 w 330"/>
                <a:gd name="T5" fmla="*/ 0 h 709"/>
                <a:gd name="T6" fmla="*/ 329 w 330"/>
                <a:gd name="T7" fmla="*/ 0 h 709"/>
                <a:gd name="T8" fmla="*/ 329 w 330"/>
                <a:gd name="T9" fmla="*/ 708 h 709"/>
              </a:gdLst>
              <a:ahLst/>
              <a:cxnLst>
                <a:cxn ang="0">
                  <a:pos x="T0" y="T1"/>
                </a:cxn>
                <a:cxn ang="0">
                  <a:pos x="T2" y="T3"/>
                </a:cxn>
                <a:cxn ang="0">
                  <a:pos x="T4" y="T5"/>
                </a:cxn>
                <a:cxn ang="0">
                  <a:pos x="T6" y="T7"/>
                </a:cxn>
                <a:cxn ang="0">
                  <a:pos x="T8" y="T9"/>
                </a:cxn>
              </a:cxnLst>
              <a:rect l="0" t="0" r="r" b="b"/>
              <a:pathLst>
                <a:path w="330" h="709">
                  <a:moveTo>
                    <a:pt x="329" y="708"/>
                  </a:moveTo>
                  <a:lnTo>
                    <a:pt x="0" y="708"/>
                  </a:lnTo>
                  <a:lnTo>
                    <a:pt x="0" y="0"/>
                  </a:lnTo>
                  <a:lnTo>
                    <a:pt x="329" y="0"/>
                  </a:lnTo>
                  <a:lnTo>
                    <a:pt x="329" y="708"/>
                  </a:lnTo>
                </a:path>
              </a:pathLst>
            </a:custGeom>
            <a:solidFill>
              <a:srgbClr val="4F2B1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63" name="Freeform 56">
              <a:extLst>
                <a:ext uri="{FF2B5EF4-FFF2-40B4-BE49-F238E27FC236}">
                  <a16:creationId xmlns:a16="http://schemas.microsoft.com/office/drawing/2014/main" id="{5DAD5F83-A8CE-233E-A70E-9D6DE41D695F}"/>
                </a:ext>
              </a:extLst>
            </p:cNvPr>
            <p:cNvSpPr>
              <a:spLocks noChangeArrowheads="1"/>
            </p:cNvSpPr>
            <p:nvPr/>
          </p:nvSpPr>
          <p:spPr bwMode="auto">
            <a:xfrm>
              <a:off x="13706746" y="3660867"/>
              <a:ext cx="43205" cy="463728"/>
            </a:xfrm>
            <a:custGeom>
              <a:avLst/>
              <a:gdLst>
                <a:gd name="T0" fmla="*/ 0 w 67"/>
                <a:gd name="T1" fmla="*/ 708 h 709"/>
                <a:gd name="T2" fmla="*/ 66 w 67"/>
                <a:gd name="T3" fmla="*/ 708 h 709"/>
                <a:gd name="T4" fmla="*/ 66 w 67"/>
                <a:gd name="T5" fmla="*/ 0 h 709"/>
                <a:gd name="T6" fmla="*/ 0 w 67"/>
                <a:gd name="T7" fmla="*/ 0 h 709"/>
                <a:gd name="T8" fmla="*/ 0 w 67"/>
                <a:gd name="T9" fmla="*/ 708 h 709"/>
              </a:gdLst>
              <a:ahLst/>
              <a:cxnLst>
                <a:cxn ang="0">
                  <a:pos x="T0" y="T1"/>
                </a:cxn>
                <a:cxn ang="0">
                  <a:pos x="T2" y="T3"/>
                </a:cxn>
                <a:cxn ang="0">
                  <a:pos x="T4" y="T5"/>
                </a:cxn>
                <a:cxn ang="0">
                  <a:pos x="T6" y="T7"/>
                </a:cxn>
                <a:cxn ang="0">
                  <a:pos x="T8" y="T9"/>
                </a:cxn>
              </a:cxnLst>
              <a:rect l="0" t="0" r="r" b="b"/>
              <a:pathLst>
                <a:path w="67" h="709">
                  <a:moveTo>
                    <a:pt x="0" y="708"/>
                  </a:moveTo>
                  <a:lnTo>
                    <a:pt x="66" y="708"/>
                  </a:lnTo>
                  <a:lnTo>
                    <a:pt x="66" y="0"/>
                  </a:lnTo>
                  <a:lnTo>
                    <a:pt x="0" y="0"/>
                  </a:lnTo>
                  <a:lnTo>
                    <a:pt x="0" y="708"/>
                  </a:lnTo>
                </a:path>
              </a:pathLst>
            </a:custGeom>
            <a:solidFill>
              <a:schemeClr val="accent5">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64" name="Freeform 57">
              <a:extLst>
                <a:ext uri="{FF2B5EF4-FFF2-40B4-BE49-F238E27FC236}">
                  <a16:creationId xmlns:a16="http://schemas.microsoft.com/office/drawing/2014/main" id="{526B4F11-DEEA-4300-45D3-CC417C8E8E58}"/>
                </a:ext>
              </a:extLst>
            </p:cNvPr>
            <p:cNvSpPr>
              <a:spLocks noChangeArrowheads="1"/>
            </p:cNvSpPr>
            <p:nvPr/>
          </p:nvSpPr>
          <p:spPr bwMode="auto">
            <a:xfrm>
              <a:off x="12387568" y="4127475"/>
              <a:ext cx="2117023" cy="69127"/>
            </a:xfrm>
            <a:custGeom>
              <a:avLst/>
              <a:gdLst>
                <a:gd name="T0" fmla="*/ 3240 w 3241"/>
                <a:gd name="T1" fmla="*/ 103 h 104"/>
                <a:gd name="T2" fmla="*/ 0 w 3241"/>
                <a:gd name="T3" fmla="*/ 103 h 104"/>
                <a:gd name="T4" fmla="*/ 0 w 3241"/>
                <a:gd name="T5" fmla="*/ 0 h 104"/>
                <a:gd name="T6" fmla="*/ 3240 w 3241"/>
                <a:gd name="T7" fmla="*/ 0 h 104"/>
                <a:gd name="T8" fmla="*/ 3240 w 3241"/>
                <a:gd name="T9" fmla="*/ 103 h 104"/>
              </a:gdLst>
              <a:ahLst/>
              <a:cxnLst>
                <a:cxn ang="0">
                  <a:pos x="T0" y="T1"/>
                </a:cxn>
                <a:cxn ang="0">
                  <a:pos x="T2" y="T3"/>
                </a:cxn>
                <a:cxn ang="0">
                  <a:pos x="T4" y="T5"/>
                </a:cxn>
                <a:cxn ang="0">
                  <a:pos x="T6" y="T7"/>
                </a:cxn>
                <a:cxn ang="0">
                  <a:pos x="T8" y="T9"/>
                </a:cxn>
              </a:cxnLst>
              <a:rect l="0" t="0" r="r" b="b"/>
              <a:pathLst>
                <a:path w="3241" h="104">
                  <a:moveTo>
                    <a:pt x="3240" y="103"/>
                  </a:moveTo>
                  <a:lnTo>
                    <a:pt x="0" y="103"/>
                  </a:lnTo>
                  <a:lnTo>
                    <a:pt x="0" y="0"/>
                  </a:lnTo>
                  <a:lnTo>
                    <a:pt x="3240" y="0"/>
                  </a:lnTo>
                  <a:lnTo>
                    <a:pt x="3240" y="103"/>
                  </a:lnTo>
                </a:path>
              </a:pathLst>
            </a:custGeom>
            <a:solidFill>
              <a:schemeClr val="bg1">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grpSp>
      <p:grpSp>
        <p:nvGrpSpPr>
          <p:cNvPr id="184" name="Group 183">
            <a:extLst>
              <a:ext uri="{FF2B5EF4-FFF2-40B4-BE49-F238E27FC236}">
                <a16:creationId xmlns:a16="http://schemas.microsoft.com/office/drawing/2014/main" id="{0F8E96DF-00FB-A0C6-6C64-E9DF8D2B8099}"/>
              </a:ext>
            </a:extLst>
          </p:cNvPr>
          <p:cNvGrpSpPr/>
          <p:nvPr/>
        </p:nvGrpSpPr>
        <p:grpSpPr>
          <a:xfrm>
            <a:off x="817503" y="3948020"/>
            <a:ext cx="644256" cy="552507"/>
            <a:chOff x="4734604" y="9176645"/>
            <a:chExt cx="1840513" cy="1578405"/>
          </a:xfrm>
        </p:grpSpPr>
        <p:sp>
          <p:nvSpPr>
            <p:cNvPr id="185" name="Freeform 125">
              <a:extLst>
                <a:ext uri="{FF2B5EF4-FFF2-40B4-BE49-F238E27FC236}">
                  <a16:creationId xmlns:a16="http://schemas.microsoft.com/office/drawing/2014/main" id="{4D12EBB9-BDB5-3D5F-5189-B1B7101F13CB}"/>
                </a:ext>
              </a:extLst>
            </p:cNvPr>
            <p:cNvSpPr>
              <a:spLocks noChangeArrowheads="1"/>
            </p:cNvSpPr>
            <p:nvPr/>
          </p:nvSpPr>
          <p:spPr bwMode="auto">
            <a:xfrm>
              <a:off x="4988072" y="9914002"/>
              <a:ext cx="109451" cy="717196"/>
            </a:xfrm>
            <a:custGeom>
              <a:avLst/>
              <a:gdLst>
                <a:gd name="T0" fmla="*/ 167 w 168"/>
                <a:gd name="T1" fmla="*/ 1097 h 1098"/>
                <a:gd name="T2" fmla="*/ 0 w 168"/>
                <a:gd name="T3" fmla="*/ 1097 h 1098"/>
                <a:gd name="T4" fmla="*/ 0 w 168"/>
                <a:gd name="T5" fmla="*/ 0 h 1098"/>
                <a:gd name="T6" fmla="*/ 167 w 168"/>
                <a:gd name="T7" fmla="*/ 0 h 1098"/>
                <a:gd name="T8" fmla="*/ 167 w 168"/>
                <a:gd name="T9" fmla="*/ 1097 h 1098"/>
              </a:gdLst>
              <a:ahLst/>
              <a:cxnLst>
                <a:cxn ang="0">
                  <a:pos x="T0" y="T1"/>
                </a:cxn>
                <a:cxn ang="0">
                  <a:pos x="T2" y="T3"/>
                </a:cxn>
                <a:cxn ang="0">
                  <a:pos x="T4" y="T5"/>
                </a:cxn>
                <a:cxn ang="0">
                  <a:pos x="T6" y="T7"/>
                </a:cxn>
                <a:cxn ang="0">
                  <a:pos x="T8" y="T9"/>
                </a:cxn>
              </a:cxnLst>
              <a:rect l="0" t="0" r="r" b="b"/>
              <a:pathLst>
                <a:path w="168" h="1098">
                  <a:moveTo>
                    <a:pt x="167" y="1097"/>
                  </a:moveTo>
                  <a:lnTo>
                    <a:pt x="0" y="1097"/>
                  </a:lnTo>
                  <a:lnTo>
                    <a:pt x="0" y="0"/>
                  </a:lnTo>
                  <a:lnTo>
                    <a:pt x="167" y="0"/>
                  </a:lnTo>
                  <a:lnTo>
                    <a:pt x="167" y="1097"/>
                  </a:lnTo>
                </a:path>
              </a:pathLst>
            </a:custGeom>
            <a:solidFill>
              <a:srgbClr val="70360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86" name="Freeform 126">
              <a:extLst>
                <a:ext uri="{FF2B5EF4-FFF2-40B4-BE49-F238E27FC236}">
                  <a16:creationId xmlns:a16="http://schemas.microsoft.com/office/drawing/2014/main" id="{221AC39F-C674-5BB4-7EB0-0EA9839ABB56}"/>
                </a:ext>
              </a:extLst>
            </p:cNvPr>
            <p:cNvSpPr>
              <a:spLocks noChangeArrowheads="1"/>
            </p:cNvSpPr>
            <p:nvPr/>
          </p:nvSpPr>
          <p:spPr bwMode="auto">
            <a:xfrm>
              <a:off x="4772048" y="10397893"/>
              <a:ext cx="1803069" cy="357157"/>
            </a:xfrm>
            <a:custGeom>
              <a:avLst/>
              <a:gdLst>
                <a:gd name="T0" fmla="*/ 2752 w 2761"/>
                <a:gd name="T1" fmla="*/ 546 h 547"/>
                <a:gd name="T2" fmla="*/ 2760 w 2761"/>
                <a:gd name="T3" fmla="*/ 542 h 547"/>
                <a:gd name="T4" fmla="*/ 2760 w 2761"/>
                <a:gd name="T5" fmla="*/ 542 h 547"/>
                <a:gd name="T6" fmla="*/ 2102 w 2761"/>
                <a:gd name="T7" fmla="*/ 93 h 547"/>
                <a:gd name="T8" fmla="*/ 2102 w 2761"/>
                <a:gd name="T9" fmla="*/ 93 h 547"/>
                <a:gd name="T10" fmla="*/ 1380 w 2761"/>
                <a:gd name="T11" fmla="*/ 0 h 547"/>
                <a:gd name="T12" fmla="*/ 1380 w 2761"/>
                <a:gd name="T13" fmla="*/ 0 h 547"/>
                <a:gd name="T14" fmla="*/ 0 w 2761"/>
                <a:gd name="T15" fmla="*/ 542 h 547"/>
                <a:gd name="T16" fmla="*/ 12 w 2761"/>
                <a:gd name="T17" fmla="*/ 546 h 547"/>
                <a:gd name="T18" fmla="*/ 2752 w 2761"/>
                <a:gd name="T19" fmla="*/ 54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61" h="547">
                  <a:moveTo>
                    <a:pt x="2752" y="546"/>
                  </a:moveTo>
                  <a:lnTo>
                    <a:pt x="2760" y="542"/>
                  </a:lnTo>
                  <a:lnTo>
                    <a:pt x="2760" y="542"/>
                  </a:lnTo>
                  <a:cubicBezTo>
                    <a:pt x="2627" y="363"/>
                    <a:pt x="2380" y="190"/>
                    <a:pt x="2102" y="93"/>
                  </a:cubicBezTo>
                  <a:lnTo>
                    <a:pt x="2102" y="93"/>
                  </a:lnTo>
                  <a:cubicBezTo>
                    <a:pt x="1883" y="17"/>
                    <a:pt x="1652" y="0"/>
                    <a:pt x="1380" y="0"/>
                  </a:cubicBezTo>
                  <a:lnTo>
                    <a:pt x="1380" y="0"/>
                  </a:lnTo>
                  <a:cubicBezTo>
                    <a:pt x="766" y="0"/>
                    <a:pt x="238" y="222"/>
                    <a:pt x="0" y="542"/>
                  </a:cubicBezTo>
                  <a:lnTo>
                    <a:pt x="12" y="546"/>
                  </a:lnTo>
                  <a:lnTo>
                    <a:pt x="2752" y="546"/>
                  </a:lnTo>
                </a:path>
              </a:pathLst>
            </a:custGeom>
            <a:solidFill>
              <a:srgbClr val="5FAA0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87" name="Freeform 127">
              <a:extLst>
                <a:ext uri="{FF2B5EF4-FFF2-40B4-BE49-F238E27FC236}">
                  <a16:creationId xmlns:a16="http://schemas.microsoft.com/office/drawing/2014/main" id="{A2A5287A-BABC-4B32-2779-4953A4724928}"/>
                </a:ext>
              </a:extLst>
            </p:cNvPr>
            <p:cNvSpPr>
              <a:spLocks noChangeArrowheads="1"/>
            </p:cNvSpPr>
            <p:nvPr/>
          </p:nvSpPr>
          <p:spPr bwMode="auto">
            <a:xfrm>
              <a:off x="4734604" y="9591408"/>
              <a:ext cx="308191" cy="645188"/>
            </a:xfrm>
            <a:custGeom>
              <a:avLst/>
              <a:gdLst>
                <a:gd name="T0" fmla="*/ 473 w 474"/>
                <a:gd name="T1" fmla="*/ 0 h 988"/>
                <a:gd name="T2" fmla="*/ 473 w 474"/>
                <a:gd name="T3" fmla="*/ 987 h 988"/>
                <a:gd name="T4" fmla="*/ 473 w 474"/>
                <a:gd name="T5" fmla="*/ 987 h 988"/>
                <a:gd name="T6" fmla="*/ 0 w 474"/>
                <a:gd name="T7" fmla="*/ 493 h 988"/>
                <a:gd name="T8" fmla="*/ 0 w 474"/>
                <a:gd name="T9" fmla="*/ 493 h 988"/>
                <a:gd name="T10" fmla="*/ 473 w 474"/>
                <a:gd name="T11" fmla="*/ 0 h 988"/>
              </a:gdLst>
              <a:ahLst/>
              <a:cxnLst>
                <a:cxn ang="0">
                  <a:pos x="T0" y="T1"/>
                </a:cxn>
                <a:cxn ang="0">
                  <a:pos x="T2" y="T3"/>
                </a:cxn>
                <a:cxn ang="0">
                  <a:pos x="T4" y="T5"/>
                </a:cxn>
                <a:cxn ang="0">
                  <a:pos x="T6" y="T7"/>
                </a:cxn>
                <a:cxn ang="0">
                  <a:pos x="T8" y="T9"/>
                </a:cxn>
                <a:cxn ang="0">
                  <a:pos x="T10" y="T11"/>
                </a:cxn>
              </a:cxnLst>
              <a:rect l="0" t="0" r="r" b="b"/>
              <a:pathLst>
                <a:path w="474" h="988">
                  <a:moveTo>
                    <a:pt x="473" y="0"/>
                  </a:moveTo>
                  <a:lnTo>
                    <a:pt x="473" y="987"/>
                  </a:lnTo>
                  <a:lnTo>
                    <a:pt x="473" y="987"/>
                  </a:lnTo>
                  <a:cubicBezTo>
                    <a:pt x="212" y="987"/>
                    <a:pt x="0" y="766"/>
                    <a:pt x="0" y="493"/>
                  </a:cubicBezTo>
                  <a:lnTo>
                    <a:pt x="0" y="493"/>
                  </a:lnTo>
                  <a:cubicBezTo>
                    <a:pt x="0" y="221"/>
                    <a:pt x="212" y="0"/>
                    <a:pt x="473" y="0"/>
                  </a:cubicBezTo>
                </a:path>
              </a:pathLst>
            </a:custGeom>
            <a:solidFill>
              <a:srgbClr val="5FAA0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88" name="Freeform 128">
              <a:extLst>
                <a:ext uri="{FF2B5EF4-FFF2-40B4-BE49-F238E27FC236}">
                  <a16:creationId xmlns:a16="http://schemas.microsoft.com/office/drawing/2014/main" id="{53D66564-AB61-B970-5775-3C9B993953C2}"/>
                </a:ext>
              </a:extLst>
            </p:cNvPr>
            <p:cNvSpPr>
              <a:spLocks noChangeArrowheads="1"/>
            </p:cNvSpPr>
            <p:nvPr/>
          </p:nvSpPr>
          <p:spPr bwMode="auto">
            <a:xfrm>
              <a:off x="5042795" y="9591408"/>
              <a:ext cx="311073" cy="645188"/>
            </a:xfrm>
            <a:custGeom>
              <a:avLst/>
              <a:gdLst>
                <a:gd name="T0" fmla="*/ 474 w 475"/>
                <a:gd name="T1" fmla="*/ 493 h 988"/>
                <a:gd name="T2" fmla="*/ 474 w 475"/>
                <a:gd name="T3" fmla="*/ 493 h 988"/>
                <a:gd name="T4" fmla="*/ 0 w 475"/>
                <a:gd name="T5" fmla="*/ 987 h 988"/>
                <a:gd name="T6" fmla="*/ 0 w 475"/>
                <a:gd name="T7" fmla="*/ 0 h 988"/>
                <a:gd name="T8" fmla="*/ 0 w 475"/>
                <a:gd name="T9" fmla="*/ 0 h 988"/>
                <a:gd name="T10" fmla="*/ 474 w 475"/>
                <a:gd name="T11" fmla="*/ 493 h 988"/>
              </a:gdLst>
              <a:ahLst/>
              <a:cxnLst>
                <a:cxn ang="0">
                  <a:pos x="T0" y="T1"/>
                </a:cxn>
                <a:cxn ang="0">
                  <a:pos x="T2" y="T3"/>
                </a:cxn>
                <a:cxn ang="0">
                  <a:pos x="T4" y="T5"/>
                </a:cxn>
                <a:cxn ang="0">
                  <a:pos x="T6" y="T7"/>
                </a:cxn>
                <a:cxn ang="0">
                  <a:pos x="T8" y="T9"/>
                </a:cxn>
                <a:cxn ang="0">
                  <a:pos x="T10" y="T11"/>
                </a:cxn>
              </a:cxnLst>
              <a:rect l="0" t="0" r="r" b="b"/>
              <a:pathLst>
                <a:path w="475" h="988">
                  <a:moveTo>
                    <a:pt x="474" y="493"/>
                  </a:moveTo>
                  <a:lnTo>
                    <a:pt x="474" y="493"/>
                  </a:lnTo>
                  <a:cubicBezTo>
                    <a:pt x="474" y="766"/>
                    <a:pt x="261" y="987"/>
                    <a:pt x="0" y="987"/>
                  </a:cubicBezTo>
                  <a:lnTo>
                    <a:pt x="0" y="0"/>
                  </a:lnTo>
                  <a:lnTo>
                    <a:pt x="0" y="0"/>
                  </a:lnTo>
                  <a:cubicBezTo>
                    <a:pt x="261" y="0"/>
                    <a:pt x="474" y="221"/>
                    <a:pt x="474" y="493"/>
                  </a:cubicBezTo>
                </a:path>
              </a:pathLst>
            </a:custGeom>
            <a:solidFill>
              <a:srgbClr val="0F6D0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89" name="Freeform 129">
              <a:extLst>
                <a:ext uri="{FF2B5EF4-FFF2-40B4-BE49-F238E27FC236}">
                  <a16:creationId xmlns:a16="http://schemas.microsoft.com/office/drawing/2014/main" id="{94798238-90CB-6A76-E8CA-EC5598641BBD}"/>
                </a:ext>
              </a:extLst>
            </p:cNvPr>
            <p:cNvSpPr>
              <a:spLocks noChangeArrowheads="1"/>
            </p:cNvSpPr>
            <p:nvPr/>
          </p:nvSpPr>
          <p:spPr bwMode="auto">
            <a:xfrm>
              <a:off x="5241538" y="10343168"/>
              <a:ext cx="904415" cy="115212"/>
            </a:xfrm>
            <a:custGeom>
              <a:avLst/>
              <a:gdLst>
                <a:gd name="T0" fmla="*/ 1384 w 1385"/>
                <a:gd name="T1" fmla="*/ 176 h 177"/>
                <a:gd name="T2" fmla="*/ 0 w 1385"/>
                <a:gd name="T3" fmla="*/ 176 h 177"/>
                <a:gd name="T4" fmla="*/ 0 w 1385"/>
                <a:gd name="T5" fmla="*/ 0 h 177"/>
                <a:gd name="T6" fmla="*/ 1384 w 1385"/>
                <a:gd name="T7" fmla="*/ 0 h 177"/>
                <a:gd name="T8" fmla="*/ 1384 w 1385"/>
                <a:gd name="T9" fmla="*/ 176 h 177"/>
              </a:gdLst>
              <a:ahLst/>
              <a:cxnLst>
                <a:cxn ang="0">
                  <a:pos x="T0" y="T1"/>
                </a:cxn>
                <a:cxn ang="0">
                  <a:pos x="T2" y="T3"/>
                </a:cxn>
                <a:cxn ang="0">
                  <a:pos x="T4" y="T5"/>
                </a:cxn>
                <a:cxn ang="0">
                  <a:pos x="T6" y="T7"/>
                </a:cxn>
                <a:cxn ang="0">
                  <a:pos x="T8" y="T9"/>
                </a:cxn>
              </a:cxnLst>
              <a:rect l="0" t="0" r="r" b="b"/>
              <a:pathLst>
                <a:path w="1385" h="177">
                  <a:moveTo>
                    <a:pt x="1384" y="176"/>
                  </a:moveTo>
                  <a:lnTo>
                    <a:pt x="0" y="176"/>
                  </a:lnTo>
                  <a:lnTo>
                    <a:pt x="0" y="0"/>
                  </a:lnTo>
                  <a:lnTo>
                    <a:pt x="1384" y="0"/>
                  </a:lnTo>
                  <a:lnTo>
                    <a:pt x="1384" y="176"/>
                  </a:lnTo>
                </a:path>
              </a:pathLst>
            </a:custGeom>
            <a:solidFill>
              <a:srgbClr val="4F1E0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90" name="Freeform 130">
              <a:extLst>
                <a:ext uri="{FF2B5EF4-FFF2-40B4-BE49-F238E27FC236}">
                  <a16:creationId xmlns:a16="http://schemas.microsoft.com/office/drawing/2014/main" id="{4EC153D2-FC87-33FC-C3CD-E926BA5DC444}"/>
                </a:ext>
              </a:extLst>
            </p:cNvPr>
            <p:cNvSpPr>
              <a:spLocks noChangeArrowheads="1"/>
            </p:cNvSpPr>
            <p:nvPr/>
          </p:nvSpPr>
          <p:spPr bwMode="auto">
            <a:xfrm>
              <a:off x="5278981" y="9329302"/>
              <a:ext cx="829527" cy="1016746"/>
            </a:xfrm>
            <a:custGeom>
              <a:avLst/>
              <a:gdLst>
                <a:gd name="T0" fmla="*/ 1268 w 1269"/>
                <a:gd name="T1" fmla="*/ 635 h 1555"/>
                <a:gd name="T2" fmla="*/ 633 w 1269"/>
                <a:gd name="T3" fmla="*/ 0 h 1555"/>
                <a:gd name="T4" fmla="*/ 0 w 1269"/>
                <a:gd name="T5" fmla="*/ 635 h 1555"/>
                <a:gd name="T6" fmla="*/ 0 w 1269"/>
                <a:gd name="T7" fmla="*/ 1554 h 1555"/>
                <a:gd name="T8" fmla="*/ 633 w 1269"/>
                <a:gd name="T9" fmla="*/ 1554 h 1555"/>
                <a:gd name="T10" fmla="*/ 633 w 1269"/>
                <a:gd name="T11" fmla="*/ 1554 h 1555"/>
                <a:gd name="T12" fmla="*/ 1268 w 1269"/>
                <a:gd name="T13" fmla="*/ 1554 h 1555"/>
                <a:gd name="T14" fmla="*/ 1268 w 1269"/>
                <a:gd name="T15" fmla="*/ 635 h 15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9" h="1555">
                  <a:moveTo>
                    <a:pt x="1268" y="635"/>
                  </a:moveTo>
                  <a:lnTo>
                    <a:pt x="633" y="0"/>
                  </a:lnTo>
                  <a:lnTo>
                    <a:pt x="0" y="635"/>
                  </a:lnTo>
                  <a:lnTo>
                    <a:pt x="0" y="1554"/>
                  </a:lnTo>
                  <a:lnTo>
                    <a:pt x="633" y="1554"/>
                  </a:lnTo>
                  <a:lnTo>
                    <a:pt x="633" y="1554"/>
                  </a:lnTo>
                  <a:lnTo>
                    <a:pt x="1268" y="1554"/>
                  </a:lnTo>
                  <a:lnTo>
                    <a:pt x="1268" y="635"/>
                  </a:lnTo>
                </a:path>
              </a:pathLst>
            </a:custGeom>
            <a:solidFill>
              <a:srgbClr val="7A65C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91" name="Freeform 131">
              <a:extLst>
                <a:ext uri="{FF2B5EF4-FFF2-40B4-BE49-F238E27FC236}">
                  <a16:creationId xmlns:a16="http://schemas.microsoft.com/office/drawing/2014/main" id="{659574C6-703A-1A2E-AFFC-7DD048D5ABCA}"/>
                </a:ext>
              </a:extLst>
            </p:cNvPr>
            <p:cNvSpPr>
              <a:spLocks noChangeArrowheads="1"/>
            </p:cNvSpPr>
            <p:nvPr/>
          </p:nvSpPr>
          <p:spPr bwMode="auto">
            <a:xfrm>
              <a:off x="5578532" y="10343168"/>
              <a:ext cx="233305" cy="57606"/>
            </a:xfrm>
            <a:custGeom>
              <a:avLst/>
              <a:gdLst>
                <a:gd name="T0" fmla="*/ 357 w 358"/>
                <a:gd name="T1" fmla="*/ 88 h 89"/>
                <a:gd name="T2" fmla="*/ 0 w 358"/>
                <a:gd name="T3" fmla="*/ 88 h 89"/>
                <a:gd name="T4" fmla="*/ 0 w 358"/>
                <a:gd name="T5" fmla="*/ 0 h 89"/>
                <a:gd name="T6" fmla="*/ 357 w 358"/>
                <a:gd name="T7" fmla="*/ 0 h 89"/>
                <a:gd name="T8" fmla="*/ 357 w 358"/>
                <a:gd name="T9" fmla="*/ 88 h 89"/>
              </a:gdLst>
              <a:ahLst/>
              <a:cxnLst>
                <a:cxn ang="0">
                  <a:pos x="T0" y="T1"/>
                </a:cxn>
                <a:cxn ang="0">
                  <a:pos x="T2" y="T3"/>
                </a:cxn>
                <a:cxn ang="0">
                  <a:pos x="T4" y="T5"/>
                </a:cxn>
                <a:cxn ang="0">
                  <a:pos x="T6" y="T7"/>
                </a:cxn>
                <a:cxn ang="0">
                  <a:pos x="T8" y="T9"/>
                </a:cxn>
              </a:cxnLst>
              <a:rect l="0" t="0" r="r" b="b"/>
              <a:pathLst>
                <a:path w="358" h="89">
                  <a:moveTo>
                    <a:pt x="357" y="88"/>
                  </a:moveTo>
                  <a:lnTo>
                    <a:pt x="0" y="88"/>
                  </a:lnTo>
                  <a:lnTo>
                    <a:pt x="0" y="0"/>
                  </a:lnTo>
                  <a:lnTo>
                    <a:pt x="357" y="0"/>
                  </a:lnTo>
                  <a:lnTo>
                    <a:pt x="357" y="88"/>
                  </a:lnTo>
                </a:path>
              </a:pathLst>
            </a:custGeom>
            <a:solidFill>
              <a:schemeClr val="tx1">
                <a:lumMod val="40000"/>
                <a:lumOff val="6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92" name="Freeform 132">
              <a:extLst>
                <a:ext uri="{FF2B5EF4-FFF2-40B4-BE49-F238E27FC236}">
                  <a16:creationId xmlns:a16="http://schemas.microsoft.com/office/drawing/2014/main" id="{1E985204-85E1-8A7A-BACD-177BE1F24217}"/>
                </a:ext>
              </a:extLst>
            </p:cNvPr>
            <p:cNvSpPr>
              <a:spLocks noChangeArrowheads="1"/>
            </p:cNvSpPr>
            <p:nvPr/>
          </p:nvSpPr>
          <p:spPr bwMode="auto">
            <a:xfrm>
              <a:off x="5546850" y="10400774"/>
              <a:ext cx="296670" cy="57606"/>
            </a:xfrm>
            <a:custGeom>
              <a:avLst/>
              <a:gdLst>
                <a:gd name="T0" fmla="*/ 452 w 453"/>
                <a:gd name="T1" fmla="*/ 88 h 89"/>
                <a:gd name="T2" fmla="*/ 0 w 453"/>
                <a:gd name="T3" fmla="*/ 88 h 89"/>
                <a:gd name="T4" fmla="*/ 0 w 453"/>
                <a:gd name="T5" fmla="*/ 0 h 89"/>
                <a:gd name="T6" fmla="*/ 452 w 453"/>
                <a:gd name="T7" fmla="*/ 0 h 89"/>
                <a:gd name="T8" fmla="*/ 452 w 453"/>
                <a:gd name="T9" fmla="*/ 88 h 89"/>
              </a:gdLst>
              <a:ahLst/>
              <a:cxnLst>
                <a:cxn ang="0">
                  <a:pos x="T0" y="T1"/>
                </a:cxn>
                <a:cxn ang="0">
                  <a:pos x="T2" y="T3"/>
                </a:cxn>
                <a:cxn ang="0">
                  <a:pos x="T4" y="T5"/>
                </a:cxn>
                <a:cxn ang="0">
                  <a:pos x="T6" y="T7"/>
                </a:cxn>
                <a:cxn ang="0">
                  <a:pos x="T8" y="T9"/>
                </a:cxn>
              </a:cxnLst>
              <a:rect l="0" t="0" r="r" b="b"/>
              <a:pathLst>
                <a:path w="453" h="89">
                  <a:moveTo>
                    <a:pt x="452" y="88"/>
                  </a:moveTo>
                  <a:lnTo>
                    <a:pt x="0" y="88"/>
                  </a:lnTo>
                  <a:lnTo>
                    <a:pt x="0" y="0"/>
                  </a:lnTo>
                  <a:lnTo>
                    <a:pt x="452" y="0"/>
                  </a:lnTo>
                  <a:lnTo>
                    <a:pt x="452" y="88"/>
                  </a:lnTo>
                </a:path>
              </a:pathLst>
            </a:custGeom>
            <a:solidFill>
              <a:schemeClr val="bg1">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93" name="Freeform 133">
              <a:extLst>
                <a:ext uri="{FF2B5EF4-FFF2-40B4-BE49-F238E27FC236}">
                  <a16:creationId xmlns:a16="http://schemas.microsoft.com/office/drawing/2014/main" id="{1A3F7F69-560A-CC62-8B37-59ECFF463649}"/>
                </a:ext>
              </a:extLst>
            </p:cNvPr>
            <p:cNvSpPr>
              <a:spLocks noChangeArrowheads="1"/>
            </p:cNvSpPr>
            <p:nvPr/>
          </p:nvSpPr>
          <p:spPr bwMode="auto">
            <a:xfrm>
              <a:off x="5895366" y="9329302"/>
              <a:ext cx="86409" cy="210261"/>
            </a:xfrm>
            <a:custGeom>
              <a:avLst/>
              <a:gdLst>
                <a:gd name="T0" fmla="*/ 131 w 132"/>
                <a:gd name="T1" fmla="*/ 323 h 324"/>
                <a:gd name="T2" fmla="*/ 0 w 132"/>
                <a:gd name="T3" fmla="*/ 323 h 324"/>
                <a:gd name="T4" fmla="*/ 0 w 132"/>
                <a:gd name="T5" fmla="*/ 0 h 324"/>
                <a:gd name="T6" fmla="*/ 131 w 132"/>
                <a:gd name="T7" fmla="*/ 0 h 324"/>
                <a:gd name="T8" fmla="*/ 131 w 132"/>
                <a:gd name="T9" fmla="*/ 323 h 324"/>
              </a:gdLst>
              <a:ahLst/>
              <a:cxnLst>
                <a:cxn ang="0">
                  <a:pos x="T0" y="T1"/>
                </a:cxn>
                <a:cxn ang="0">
                  <a:pos x="T2" y="T3"/>
                </a:cxn>
                <a:cxn ang="0">
                  <a:pos x="T4" y="T5"/>
                </a:cxn>
                <a:cxn ang="0">
                  <a:pos x="T6" y="T7"/>
                </a:cxn>
                <a:cxn ang="0">
                  <a:pos x="T8" y="T9"/>
                </a:cxn>
              </a:cxnLst>
              <a:rect l="0" t="0" r="r" b="b"/>
              <a:pathLst>
                <a:path w="132" h="324">
                  <a:moveTo>
                    <a:pt x="131" y="323"/>
                  </a:moveTo>
                  <a:lnTo>
                    <a:pt x="0" y="323"/>
                  </a:lnTo>
                  <a:lnTo>
                    <a:pt x="0" y="0"/>
                  </a:lnTo>
                  <a:lnTo>
                    <a:pt x="131" y="0"/>
                  </a:lnTo>
                  <a:lnTo>
                    <a:pt x="131" y="323"/>
                  </a:lnTo>
                </a:path>
              </a:pathLst>
            </a:custGeom>
            <a:solidFill>
              <a:srgbClr val="BC4D1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94" name="Freeform 134">
              <a:extLst>
                <a:ext uri="{FF2B5EF4-FFF2-40B4-BE49-F238E27FC236}">
                  <a16:creationId xmlns:a16="http://schemas.microsoft.com/office/drawing/2014/main" id="{69B09A85-226D-FCD8-3400-48E5E25674C8}"/>
                </a:ext>
              </a:extLst>
            </p:cNvPr>
            <p:cNvSpPr>
              <a:spLocks noChangeArrowheads="1"/>
            </p:cNvSpPr>
            <p:nvPr/>
          </p:nvSpPr>
          <p:spPr bwMode="auto">
            <a:xfrm>
              <a:off x="5693744" y="9263053"/>
              <a:ext cx="509814" cy="541497"/>
            </a:xfrm>
            <a:custGeom>
              <a:avLst/>
              <a:gdLst>
                <a:gd name="T0" fmla="*/ 779 w 780"/>
                <a:gd name="T1" fmla="*/ 778 h 831"/>
                <a:gd name="T2" fmla="*/ 728 w 780"/>
                <a:gd name="T3" fmla="*/ 830 h 831"/>
                <a:gd name="T4" fmla="*/ 635 w 780"/>
                <a:gd name="T5" fmla="*/ 737 h 831"/>
                <a:gd name="T6" fmla="*/ 0 w 780"/>
                <a:gd name="T7" fmla="*/ 102 h 831"/>
                <a:gd name="T8" fmla="*/ 0 w 780"/>
                <a:gd name="T9" fmla="*/ 0 h 831"/>
                <a:gd name="T10" fmla="*/ 779 w 780"/>
                <a:gd name="T11" fmla="*/ 778 h 831"/>
              </a:gdLst>
              <a:ahLst/>
              <a:cxnLst>
                <a:cxn ang="0">
                  <a:pos x="T0" y="T1"/>
                </a:cxn>
                <a:cxn ang="0">
                  <a:pos x="T2" y="T3"/>
                </a:cxn>
                <a:cxn ang="0">
                  <a:pos x="T4" y="T5"/>
                </a:cxn>
                <a:cxn ang="0">
                  <a:pos x="T6" y="T7"/>
                </a:cxn>
                <a:cxn ang="0">
                  <a:pos x="T8" y="T9"/>
                </a:cxn>
                <a:cxn ang="0">
                  <a:pos x="T10" y="T11"/>
                </a:cxn>
              </a:cxnLst>
              <a:rect l="0" t="0" r="r" b="b"/>
              <a:pathLst>
                <a:path w="780" h="831">
                  <a:moveTo>
                    <a:pt x="779" y="778"/>
                  </a:moveTo>
                  <a:lnTo>
                    <a:pt x="728" y="830"/>
                  </a:lnTo>
                  <a:lnTo>
                    <a:pt x="635" y="737"/>
                  </a:lnTo>
                  <a:lnTo>
                    <a:pt x="0" y="102"/>
                  </a:lnTo>
                  <a:lnTo>
                    <a:pt x="0" y="0"/>
                  </a:lnTo>
                  <a:lnTo>
                    <a:pt x="779" y="778"/>
                  </a:lnTo>
                </a:path>
              </a:pathLst>
            </a:custGeom>
            <a:solidFill>
              <a:srgbClr val="4F1E0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95" name="Freeform 135">
              <a:extLst>
                <a:ext uri="{FF2B5EF4-FFF2-40B4-BE49-F238E27FC236}">
                  <a16:creationId xmlns:a16="http://schemas.microsoft.com/office/drawing/2014/main" id="{AE84EAD6-82AE-03C0-3AAE-54C9070B6A9F}"/>
                </a:ext>
              </a:extLst>
            </p:cNvPr>
            <p:cNvSpPr>
              <a:spLocks noChangeArrowheads="1"/>
            </p:cNvSpPr>
            <p:nvPr/>
          </p:nvSpPr>
          <p:spPr bwMode="auto">
            <a:xfrm>
              <a:off x="5693744" y="9176645"/>
              <a:ext cx="553018" cy="596224"/>
            </a:xfrm>
            <a:custGeom>
              <a:avLst/>
              <a:gdLst>
                <a:gd name="T0" fmla="*/ 845 w 846"/>
                <a:gd name="T1" fmla="*/ 845 h 912"/>
                <a:gd name="T2" fmla="*/ 779 w 846"/>
                <a:gd name="T3" fmla="*/ 911 h 912"/>
                <a:gd name="T4" fmla="*/ 0 w 846"/>
                <a:gd name="T5" fmla="*/ 133 h 912"/>
                <a:gd name="T6" fmla="*/ 0 w 846"/>
                <a:gd name="T7" fmla="*/ 0 h 912"/>
                <a:gd name="T8" fmla="*/ 845 w 846"/>
                <a:gd name="T9" fmla="*/ 845 h 912"/>
              </a:gdLst>
              <a:ahLst/>
              <a:cxnLst>
                <a:cxn ang="0">
                  <a:pos x="T0" y="T1"/>
                </a:cxn>
                <a:cxn ang="0">
                  <a:pos x="T2" y="T3"/>
                </a:cxn>
                <a:cxn ang="0">
                  <a:pos x="T4" y="T5"/>
                </a:cxn>
                <a:cxn ang="0">
                  <a:pos x="T6" y="T7"/>
                </a:cxn>
                <a:cxn ang="0">
                  <a:pos x="T8" y="T9"/>
                </a:cxn>
              </a:cxnLst>
              <a:rect l="0" t="0" r="r" b="b"/>
              <a:pathLst>
                <a:path w="846" h="912">
                  <a:moveTo>
                    <a:pt x="845" y="845"/>
                  </a:moveTo>
                  <a:lnTo>
                    <a:pt x="779" y="911"/>
                  </a:lnTo>
                  <a:lnTo>
                    <a:pt x="0" y="133"/>
                  </a:lnTo>
                  <a:lnTo>
                    <a:pt x="0" y="0"/>
                  </a:lnTo>
                  <a:lnTo>
                    <a:pt x="845" y="845"/>
                  </a:lnTo>
                </a:path>
              </a:pathLst>
            </a:custGeom>
            <a:solidFill>
              <a:srgbClr val="66280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96" name="Freeform 136">
              <a:extLst>
                <a:ext uri="{FF2B5EF4-FFF2-40B4-BE49-F238E27FC236}">
                  <a16:creationId xmlns:a16="http://schemas.microsoft.com/office/drawing/2014/main" id="{BB4C2E96-9E8F-AAD5-243A-07DC2A34407C}"/>
                </a:ext>
              </a:extLst>
            </p:cNvPr>
            <p:cNvSpPr>
              <a:spLocks noChangeArrowheads="1"/>
            </p:cNvSpPr>
            <p:nvPr/>
          </p:nvSpPr>
          <p:spPr bwMode="auto">
            <a:xfrm>
              <a:off x="5186811" y="9263053"/>
              <a:ext cx="506933" cy="541497"/>
            </a:xfrm>
            <a:custGeom>
              <a:avLst/>
              <a:gdLst>
                <a:gd name="T0" fmla="*/ 0 w 777"/>
                <a:gd name="T1" fmla="*/ 778 h 831"/>
                <a:gd name="T2" fmla="*/ 50 w 777"/>
                <a:gd name="T3" fmla="*/ 830 h 831"/>
                <a:gd name="T4" fmla="*/ 776 w 777"/>
                <a:gd name="T5" fmla="*/ 103 h 831"/>
                <a:gd name="T6" fmla="*/ 776 w 777"/>
                <a:gd name="T7" fmla="*/ 0 h 831"/>
                <a:gd name="T8" fmla="*/ 0 w 777"/>
                <a:gd name="T9" fmla="*/ 778 h 831"/>
              </a:gdLst>
              <a:ahLst/>
              <a:cxnLst>
                <a:cxn ang="0">
                  <a:pos x="T0" y="T1"/>
                </a:cxn>
                <a:cxn ang="0">
                  <a:pos x="T2" y="T3"/>
                </a:cxn>
                <a:cxn ang="0">
                  <a:pos x="T4" y="T5"/>
                </a:cxn>
                <a:cxn ang="0">
                  <a:pos x="T6" y="T7"/>
                </a:cxn>
                <a:cxn ang="0">
                  <a:pos x="T8" y="T9"/>
                </a:cxn>
              </a:cxnLst>
              <a:rect l="0" t="0" r="r" b="b"/>
              <a:pathLst>
                <a:path w="777" h="831">
                  <a:moveTo>
                    <a:pt x="0" y="778"/>
                  </a:moveTo>
                  <a:lnTo>
                    <a:pt x="50" y="830"/>
                  </a:lnTo>
                  <a:lnTo>
                    <a:pt x="776" y="103"/>
                  </a:lnTo>
                  <a:lnTo>
                    <a:pt x="776" y="0"/>
                  </a:lnTo>
                  <a:lnTo>
                    <a:pt x="0" y="778"/>
                  </a:lnTo>
                </a:path>
              </a:pathLst>
            </a:custGeom>
            <a:solidFill>
              <a:srgbClr val="4F1E0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97" name="Freeform 137">
              <a:extLst>
                <a:ext uri="{FF2B5EF4-FFF2-40B4-BE49-F238E27FC236}">
                  <a16:creationId xmlns:a16="http://schemas.microsoft.com/office/drawing/2014/main" id="{C4739CD0-04EE-C02E-CE69-E171F5632A45}"/>
                </a:ext>
              </a:extLst>
            </p:cNvPr>
            <p:cNvSpPr>
              <a:spLocks noChangeArrowheads="1"/>
            </p:cNvSpPr>
            <p:nvPr/>
          </p:nvSpPr>
          <p:spPr bwMode="auto">
            <a:xfrm>
              <a:off x="5143607" y="9176645"/>
              <a:ext cx="550137" cy="596224"/>
            </a:xfrm>
            <a:custGeom>
              <a:avLst/>
              <a:gdLst>
                <a:gd name="T0" fmla="*/ 0 w 844"/>
                <a:gd name="T1" fmla="*/ 845 h 912"/>
                <a:gd name="T2" fmla="*/ 67 w 844"/>
                <a:gd name="T3" fmla="*/ 911 h 912"/>
                <a:gd name="T4" fmla="*/ 843 w 844"/>
                <a:gd name="T5" fmla="*/ 133 h 912"/>
                <a:gd name="T6" fmla="*/ 843 w 844"/>
                <a:gd name="T7" fmla="*/ 0 h 912"/>
                <a:gd name="T8" fmla="*/ 0 w 844"/>
                <a:gd name="T9" fmla="*/ 845 h 912"/>
              </a:gdLst>
              <a:ahLst/>
              <a:cxnLst>
                <a:cxn ang="0">
                  <a:pos x="T0" y="T1"/>
                </a:cxn>
                <a:cxn ang="0">
                  <a:pos x="T2" y="T3"/>
                </a:cxn>
                <a:cxn ang="0">
                  <a:pos x="T4" y="T5"/>
                </a:cxn>
                <a:cxn ang="0">
                  <a:pos x="T6" y="T7"/>
                </a:cxn>
                <a:cxn ang="0">
                  <a:pos x="T8" y="T9"/>
                </a:cxn>
              </a:cxnLst>
              <a:rect l="0" t="0" r="r" b="b"/>
              <a:pathLst>
                <a:path w="844" h="912">
                  <a:moveTo>
                    <a:pt x="0" y="845"/>
                  </a:moveTo>
                  <a:lnTo>
                    <a:pt x="67" y="911"/>
                  </a:lnTo>
                  <a:lnTo>
                    <a:pt x="843" y="133"/>
                  </a:lnTo>
                  <a:lnTo>
                    <a:pt x="843" y="0"/>
                  </a:lnTo>
                  <a:lnTo>
                    <a:pt x="0" y="845"/>
                  </a:lnTo>
                </a:path>
              </a:pathLst>
            </a:custGeom>
            <a:solidFill>
              <a:srgbClr val="66280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98" name="Freeform 138">
              <a:extLst>
                <a:ext uri="{FF2B5EF4-FFF2-40B4-BE49-F238E27FC236}">
                  <a16:creationId xmlns:a16="http://schemas.microsoft.com/office/drawing/2014/main" id="{520B53B3-9DEF-EE21-C3A7-B04A58BAC838}"/>
                </a:ext>
              </a:extLst>
            </p:cNvPr>
            <p:cNvSpPr>
              <a:spLocks noChangeArrowheads="1"/>
            </p:cNvSpPr>
            <p:nvPr/>
          </p:nvSpPr>
          <p:spPr bwMode="auto">
            <a:xfrm>
              <a:off x="5895366" y="9329302"/>
              <a:ext cx="86409" cy="40324"/>
            </a:xfrm>
            <a:custGeom>
              <a:avLst/>
              <a:gdLst>
                <a:gd name="T0" fmla="*/ 131 w 132"/>
                <a:gd name="T1" fmla="*/ 60 h 61"/>
                <a:gd name="T2" fmla="*/ 0 w 132"/>
                <a:gd name="T3" fmla="*/ 60 h 61"/>
                <a:gd name="T4" fmla="*/ 0 w 132"/>
                <a:gd name="T5" fmla="*/ 0 h 61"/>
                <a:gd name="T6" fmla="*/ 131 w 132"/>
                <a:gd name="T7" fmla="*/ 0 h 61"/>
                <a:gd name="T8" fmla="*/ 131 w 132"/>
                <a:gd name="T9" fmla="*/ 60 h 61"/>
              </a:gdLst>
              <a:ahLst/>
              <a:cxnLst>
                <a:cxn ang="0">
                  <a:pos x="T0" y="T1"/>
                </a:cxn>
                <a:cxn ang="0">
                  <a:pos x="T2" y="T3"/>
                </a:cxn>
                <a:cxn ang="0">
                  <a:pos x="T4" y="T5"/>
                </a:cxn>
                <a:cxn ang="0">
                  <a:pos x="T6" y="T7"/>
                </a:cxn>
                <a:cxn ang="0">
                  <a:pos x="T8" y="T9"/>
                </a:cxn>
              </a:cxnLst>
              <a:rect l="0" t="0" r="r" b="b"/>
              <a:pathLst>
                <a:path w="132" h="61">
                  <a:moveTo>
                    <a:pt x="131" y="60"/>
                  </a:moveTo>
                  <a:lnTo>
                    <a:pt x="0" y="60"/>
                  </a:lnTo>
                  <a:lnTo>
                    <a:pt x="0" y="0"/>
                  </a:lnTo>
                  <a:lnTo>
                    <a:pt x="131" y="0"/>
                  </a:lnTo>
                  <a:lnTo>
                    <a:pt x="131" y="60"/>
                  </a:lnTo>
                </a:path>
              </a:pathLst>
            </a:custGeom>
            <a:solidFill>
              <a:srgbClr val="4F1E0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199" name="Freeform 139">
              <a:extLst>
                <a:ext uri="{FF2B5EF4-FFF2-40B4-BE49-F238E27FC236}">
                  <a16:creationId xmlns:a16="http://schemas.microsoft.com/office/drawing/2014/main" id="{C58B723F-66E1-1D7A-4326-31A1510010A1}"/>
                </a:ext>
              </a:extLst>
            </p:cNvPr>
            <p:cNvSpPr>
              <a:spLocks noChangeArrowheads="1"/>
            </p:cNvSpPr>
            <p:nvPr/>
          </p:nvSpPr>
          <p:spPr bwMode="auto">
            <a:xfrm>
              <a:off x="5584293" y="9461795"/>
              <a:ext cx="218903" cy="218903"/>
            </a:xfrm>
            <a:custGeom>
              <a:avLst/>
              <a:gdLst>
                <a:gd name="T0" fmla="*/ 336 w 337"/>
                <a:gd name="T1" fmla="*/ 168 h 337"/>
                <a:gd name="T2" fmla="*/ 336 w 337"/>
                <a:gd name="T3" fmla="*/ 168 h 337"/>
                <a:gd name="T4" fmla="*/ 168 w 337"/>
                <a:gd name="T5" fmla="*/ 336 h 337"/>
                <a:gd name="T6" fmla="*/ 168 w 337"/>
                <a:gd name="T7" fmla="*/ 336 h 337"/>
                <a:gd name="T8" fmla="*/ 0 w 337"/>
                <a:gd name="T9" fmla="*/ 168 h 337"/>
                <a:gd name="T10" fmla="*/ 0 w 337"/>
                <a:gd name="T11" fmla="*/ 168 h 337"/>
                <a:gd name="T12" fmla="*/ 168 w 337"/>
                <a:gd name="T13" fmla="*/ 0 h 337"/>
                <a:gd name="T14" fmla="*/ 168 w 337"/>
                <a:gd name="T15" fmla="*/ 0 h 337"/>
                <a:gd name="T16" fmla="*/ 336 w 337"/>
                <a:gd name="T17" fmla="*/ 16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 h="337">
                  <a:moveTo>
                    <a:pt x="336" y="168"/>
                  </a:moveTo>
                  <a:lnTo>
                    <a:pt x="336" y="168"/>
                  </a:lnTo>
                  <a:cubicBezTo>
                    <a:pt x="336" y="260"/>
                    <a:pt x="261" y="336"/>
                    <a:pt x="168" y="336"/>
                  </a:cubicBezTo>
                  <a:lnTo>
                    <a:pt x="168" y="336"/>
                  </a:lnTo>
                  <a:cubicBezTo>
                    <a:pt x="75" y="336"/>
                    <a:pt x="0" y="260"/>
                    <a:pt x="0" y="168"/>
                  </a:cubicBezTo>
                  <a:lnTo>
                    <a:pt x="0" y="168"/>
                  </a:lnTo>
                  <a:cubicBezTo>
                    <a:pt x="0" y="75"/>
                    <a:pt x="75" y="0"/>
                    <a:pt x="168" y="0"/>
                  </a:cubicBezTo>
                  <a:lnTo>
                    <a:pt x="168" y="0"/>
                  </a:lnTo>
                  <a:cubicBezTo>
                    <a:pt x="261" y="0"/>
                    <a:pt x="336" y="75"/>
                    <a:pt x="336" y="168"/>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200" name="Freeform 140">
              <a:extLst>
                <a:ext uri="{FF2B5EF4-FFF2-40B4-BE49-F238E27FC236}">
                  <a16:creationId xmlns:a16="http://schemas.microsoft.com/office/drawing/2014/main" id="{54D95A77-60D8-1DE4-0E89-11232A368C2C}"/>
                </a:ext>
              </a:extLst>
            </p:cNvPr>
            <p:cNvSpPr>
              <a:spLocks noChangeArrowheads="1"/>
            </p:cNvSpPr>
            <p:nvPr/>
          </p:nvSpPr>
          <p:spPr bwMode="auto">
            <a:xfrm>
              <a:off x="5613096" y="9490598"/>
              <a:ext cx="161297" cy="158416"/>
            </a:xfrm>
            <a:custGeom>
              <a:avLst/>
              <a:gdLst>
                <a:gd name="T0" fmla="*/ 245 w 246"/>
                <a:gd name="T1" fmla="*/ 121 h 244"/>
                <a:gd name="T2" fmla="*/ 245 w 246"/>
                <a:gd name="T3" fmla="*/ 121 h 244"/>
                <a:gd name="T4" fmla="*/ 122 w 246"/>
                <a:gd name="T5" fmla="*/ 243 h 244"/>
                <a:gd name="T6" fmla="*/ 122 w 246"/>
                <a:gd name="T7" fmla="*/ 243 h 244"/>
                <a:gd name="T8" fmla="*/ 0 w 246"/>
                <a:gd name="T9" fmla="*/ 121 h 244"/>
                <a:gd name="T10" fmla="*/ 0 w 246"/>
                <a:gd name="T11" fmla="*/ 121 h 244"/>
                <a:gd name="T12" fmla="*/ 122 w 246"/>
                <a:gd name="T13" fmla="*/ 0 h 244"/>
                <a:gd name="T14" fmla="*/ 122 w 246"/>
                <a:gd name="T15" fmla="*/ 0 h 244"/>
                <a:gd name="T16" fmla="*/ 245 w 246"/>
                <a:gd name="T17" fmla="*/ 121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4">
                  <a:moveTo>
                    <a:pt x="245" y="121"/>
                  </a:moveTo>
                  <a:lnTo>
                    <a:pt x="245" y="121"/>
                  </a:lnTo>
                  <a:cubicBezTo>
                    <a:pt x="245" y="188"/>
                    <a:pt x="190" y="243"/>
                    <a:pt x="122" y="243"/>
                  </a:cubicBezTo>
                  <a:lnTo>
                    <a:pt x="122" y="243"/>
                  </a:lnTo>
                  <a:cubicBezTo>
                    <a:pt x="55" y="243"/>
                    <a:pt x="0" y="188"/>
                    <a:pt x="0" y="121"/>
                  </a:cubicBezTo>
                  <a:lnTo>
                    <a:pt x="0" y="121"/>
                  </a:lnTo>
                  <a:cubicBezTo>
                    <a:pt x="0" y="54"/>
                    <a:pt x="55" y="0"/>
                    <a:pt x="122" y="0"/>
                  </a:cubicBezTo>
                  <a:lnTo>
                    <a:pt x="122" y="0"/>
                  </a:lnTo>
                  <a:cubicBezTo>
                    <a:pt x="190" y="0"/>
                    <a:pt x="245" y="54"/>
                    <a:pt x="245" y="121"/>
                  </a:cubicBezTo>
                </a:path>
              </a:pathLst>
            </a:custGeom>
            <a:solidFill>
              <a:schemeClr val="accent4">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201" name="Freeform 141">
              <a:extLst>
                <a:ext uri="{FF2B5EF4-FFF2-40B4-BE49-F238E27FC236}">
                  <a16:creationId xmlns:a16="http://schemas.microsoft.com/office/drawing/2014/main" id="{FDA87429-D26A-66CC-6B41-D7799802209C}"/>
                </a:ext>
              </a:extLst>
            </p:cNvPr>
            <p:cNvSpPr>
              <a:spLocks noChangeArrowheads="1"/>
            </p:cNvSpPr>
            <p:nvPr/>
          </p:nvSpPr>
          <p:spPr bwMode="auto">
            <a:xfrm>
              <a:off x="5679344" y="9464675"/>
              <a:ext cx="31682" cy="210263"/>
            </a:xfrm>
            <a:custGeom>
              <a:avLst/>
              <a:gdLst>
                <a:gd name="T0" fmla="*/ 46 w 47"/>
                <a:gd name="T1" fmla="*/ 320 h 321"/>
                <a:gd name="T2" fmla="*/ 0 w 47"/>
                <a:gd name="T3" fmla="*/ 320 h 321"/>
                <a:gd name="T4" fmla="*/ 0 w 47"/>
                <a:gd name="T5" fmla="*/ 0 h 321"/>
                <a:gd name="T6" fmla="*/ 46 w 47"/>
                <a:gd name="T7" fmla="*/ 0 h 321"/>
                <a:gd name="T8" fmla="*/ 46 w 47"/>
                <a:gd name="T9" fmla="*/ 320 h 321"/>
              </a:gdLst>
              <a:ahLst/>
              <a:cxnLst>
                <a:cxn ang="0">
                  <a:pos x="T0" y="T1"/>
                </a:cxn>
                <a:cxn ang="0">
                  <a:pos x="T2" y="T3"/>
                </a:cxn>
                <a:cxn ang="0">
                  <a:pos x="T4" y="T5"/>
                </a:cxn>
                <a:cxn ang="0">
                  <a:pos x="T6" y="T7"/>
                </a:cxn>
                <a:cxn ang="0">
                  <a:pos x="T8" y="T9"/>
                </a:cxn>
              </a:cxnLst>
              <a:rect l="0" t="0" r="r" b="b"/>
              <a:pathLst>
                <a:path w="47" h="321">
                  <a:moveTo>
                    <a:pt x="46" y="320"/>
                  </a:moveTo>
                  <a:lnTo>
                    <a:pt x="0" y="320"/>
                  </a:lnTo>
                  <a:lnTo>
                    <a:pt x="0" y="0"/>
                  </a:lnTo>
                  <a:lnTo>
                    <a:pt x="46" y="0"/>
                  </a:lnTo>
                  <a:lnTo>
                    <a:pt x="46" y="320"/>
                  </a:lnTo>
                </a:path>
              </a:pathLst>
            </a:custGeom>
            <a:solidFill>
              <a:srgbClr val="FFFCF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202" name="Freeform 142">
              <a:extLst>
                <a:ext uri="{FF2B5EF4-FFF2-40B4-BE49-F238E27FC236}">
                  <a16:creationId xmlns:a16="http://schemas.microsoft.com/office/drawing/2014/main" id="{18084A44-EDA9-9D88-57CC-84C70172C5E7}"/>
                </a:ext>
              </a:extLst>
            </p:cNvPr>
            <p:cNvSpPr>
              <a:spLocks noChangeArrowheads="1"/>
            </p:cNvSpPr>
            <p:nvPr/>
          </p:nvSpPr>
          <p:spPr bwMode="auto">
            <a:xfrm>
              <a:off x="5578532" y="9911122"/>
              <a:ext cx="233305" cy="434925"/>
            </a:xfrm>
            <a:custGeom>
              <a:avLst/>
              <a:gdLst>
                <a:gd name="T0" fmla="*/ 357 w 358"/>
                <a:gd name="T1" fmla="*/ 0 h 665"/>
                <a:gd name="T2" fmla="*/ 0 w 358"/>
                <a:gd name="T3" fmla="*/ 0 h 665"/>
                <a:gd name="T4" fmla="*/ 0 w 358"/>
                <a:gd name="T5" fmla="*/ 664 h 665"/>
                <a:gd name="T6" fmla="*/ 357 w 358"/>
                <a:gd name="T7" fmla="*/ 664 h 665"/>
                <a:gd name="T8" fmla="*/ 357 w 358"/>
                <a:gd name="T9" fmla="*/ 0 h 665"/>
              </a:gdLst>
              <a:ahLst/>
              <a:cxnLst>
                <a:cxn ang="0">
                  <a:pos x="T0" y="T1"/>
                </a:cxn>
                <a:cxn ang="0">
                  <a:pos x="T2" y="T3"/>
                </a:cxn>
                <a:cxn ang="0">
                  <a:pos x="T4" y="T5"/>
                </a:cxn>
                <a:cxn ang="0">
                  <a:pos x="T6" y="T7"/>
                </a:cxn>
                <a:cxn ang="0">
                  <a:pos x="T8" y="T9"/>
                </a:cxn>
              </a:cxnLst>
              <a:rect l="0" t="0" r="r" b="b"/>
              <a:pathLst>
                <a:path w="358" h="665">
                  <a:moveTo>
                    <a:pt x="357" y="0"/>
                  </a:moveTo>
                  <a:lnTo>
                    <a:pt x="0" y="0"/>
                  </a:lnTo>
                  <a:lnTo>
                    <a:pt x="0" y="664"/>
                  </a:lnTo>
                  <a:lnTo>
                    <a:pt x="357" y="664"/>
                  </a:lnTo>
                  <a:lnTo>
                    <a:pt x="357" y="0"/>
                  </a:lnTo>
                </a:path>
              </a:pathLst>
            </a:custGeom>
            <a:solidFill>
              <a:srgbClr val="70360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203" name="Freeform 143">
              <a:extLst>
                <a:ext uri="{FF2B5EF4-FFF2-40B4-BE49-F238E27FC236}">
                  <a16:creationId xmlns:a16="http://schemas.microsoft.com/office/drawing/2014/main" id="{E58EF3AE-195A-51CE-481B-2637229E40DA}"/>
                </a:ext>
              </a:extLst>
            </p:cNvPr>
            <p:cNvSpPr>
              <a:spLocks noChangeArrowheads="1"/>
            </p:cNvSpPr>
            <p:nvPr/>
          </p:nvSpPr>
          <p:spPr bwMode="auto">
            <a:xfrm>
              <a:off x="5754232" y="10109862"/>
              <a:ext cx="37443" cy="37445"/>
            </a:xfrm>
            <a:custGeom>
              <a:avLst/>
              <a:gdLst>
                <a:gd name="T0" fmla="*/ 57 w 58"/>
                <a:gd name="T1" fmla="*/ 29 h 58"/>
                <a:gd name="T2" fmla="*/ 57 w 58"/>
                <a:gd name="T3" fmla="*/ 29 h 58"/>
                <a:gd name="T4" fmla="*/ 29 w 58"/>
                <a:gd name="T5" fmla="*/ 57 h 58"/>
                <a:gd name="T6" fmla="*/ 29 w 58"/>
                <a:gd name="T7" fmla="*/ 57 h 58"/>
                <a:gd name="T8" fmla="*/ 0 w 58"/>
                <a:gd name="T9" fmla="*/ 29 h 58"/>
                <a:gd name="T10" fmla="*/ 0 w 58"/>
                <a:gd name="T11" fmla="*/ 29 h 58"/>
                <a:gd name="T12" fmla="*/ 29 w 58"/>
                <a:gd name="T13" fmla="*/ 0 h 58"/>
                <a:gd name="T14" fmla="*/ 29 w 58"/>
                <a:gd name="T15" fmla="*/ 0 h 58"/>
                <a:gd name="T16" fmla="*/ 57 w 58"/>
                <a:gd name="T17"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8">
                  <a:moveTo>
                    <a:pt x="57" y="29"/>
                  </a:moveTo>
                  <a:lnTo>
                    <a:pt x="57" y="29"/>
                  </a:lnTo>
                  <a:cubicBezTo>
                    <a:pt x="57" y="45"/>
                    <a:pt x="44" y="57"/>
                    <a:pt x="29" y="57"/>
                  </a:cubicBezTo>
                  <a:lnTo>
                    <a:pt x="29" y="57"/>
                  </a:lnTo>
                  <a:cubicBezTo>
                    <a:pt x="13" y="57"/>
                    <a:pt x="0" y="45"/>
                    <a:pt x="0" y="29"/>
                  </a:cubicBezTo>
                  <a:lnTo>
                    <a:pt x="0" y="29"/>
                  </a:lnTo>
                  <a:cubicBezTo>
                    <a:pt x="0" y="13"/>
                    <a:pt x="13" y="0"/>
                    <a:pt x="29" y="0"/>
                  </a:cubicBezTo>
                  <a:lnTo>
                    <a:pt x="29" y="0"/>
                  </a:lnTo>
                  <a:cubicBezTo>
                    <a:pt x="44" y="0"/>
                    <a:pt x="57" y="13"/>
                    <a:pt x="57" y="29"/>
                  </a:cubicBezTo>
                </a:path>
              </a:pathLst>
            </a:custGeom>
            <a:solidFill>
              <a:srgbClr val="FFF0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204" name="Freeform 144">
              <a:extLst>
                <a:ext uri="{FF2B5EF4-FFF2-40B4-BE49-F238E27FC236}">
                  <a16:creationId xmlns:a16="http://schemas.microsoft.com/office/drawing/2014/main" id="{E48A2285-4DE7-74E1-551D-5B3ED1918C9F}"/>
                </a:ext>
              </a:extLst>
            </p:cNvPr>
            <p:cNvSpPr>
              <a:spLocks noChangeArrowheads="1"/>
            </p:cNvSpPr>
            <p:nvPr/>
          </p:nvSpPr>
          <p:spPr bwMode="auto">
            <a:xfrm>
              <a:off x="5348109" y="9911123"/>
              <a:ext cx="178579" cy="178579"/>
            </a:xfrm>
            <a:custGeom>
              <a:avLst/>
              <a:gdLst>
                <a:gd name="T0" fmla="*/ 271 w 272"/>
                <a:gd name="T1" fmla="*/ 271 h 272"/>
                <a:gd name="T2" fmla="*/ 0 w 272"/>
                <a:gd name="T3" fmla="*/ 271 h 272"/>
                <a:gd name="T4" fmla="*/ 0 w 272"/>
                <a:gd name="T5" fmla="*/ 0 h 272"/>
                <a:gd name="T6" fmla="*/ 271 w 272"/>
                <a:gd name="T7" fmla="*/ 0 h 272"/>
                <a:gd name="T8" fmla="*/ 271 w 272"/>
                <a:gd name="T9" fmla="*/ 271 h 272"/>
              </a:gdLst>
              <a:ahLst/>
              <a:cxnLst>
                <a:cxn ang="0">
                  <a:pos x="T0" y="T1"/>
                </a:cxn>
                <a:cxn ang="0">
                  <a:pos x="T2" y="T3"/>
                </a:cxn>
                <a:cxn ang="0">
                  <a:pos x="T4" y="T5"/>
                </a:cxn>
                <a:cxn ang="0">
                  <a:pos x="T6" y="T7"/>
                </a:cxn>
                <a:cxn ang="0">
                  <a:pos x="T8" y="T9"/>
                </a:cxn>
              </a:cxnLst>
              <a:rect l="0" t="0" r="r" b="b"/>
              <a:pathLst>
                <a:path w="272" h="272">
                  <a:moveTo>
                    <a:pt x="271" y="271"/>
                  </a:moveTo>
                  <a:lnTo>
                    <a:pt x="0" y="271"/>
                  </a:lnTo>
                  <a:lnTo>
                    <a:pt x="0" y="0"/>
                  </a:lnTo>
                  <a:lnTo>
                    <a:pt x="271" y="0"/>
                  </a:lnTo>
                  <a:lnTo>
                    <a:pt x="271" y="271"/>
                  </a:lnTo>
                </a:path>
              </a:pathLst>
            </a:custGeom>
            <a:solidFill>
              <a:schemeClr val="accent4">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205" name="Freeform 145">
              <a:extLst>
                <a:ext uri="{FF2B5EF4-FFF2-40B4-BE49-F238E27FC236}">
                  <a16:creationId xmlns:a16="http://schemas.microsoft.com/office/drawing/2014/main" id="{5C728ABE-3589-22D6-BA55-639135BF651B}"/>
                </a:ext>
              </a:extLst>
            </p:cNvPr>
            <p:cNvSpPr>
              <a:spLocks noChangeArrowheads="1"/>
            </p:cNvSpPr>
            <p:nvPr/>
          </p:nvSpPr>
          <p:spPr bwMode="auto">
            <a:xfrm>
              <a:off x="5348108" y="9911123"/>
              <a:ext cx="25924" cy="178579"/>
            </a:xfrm>
            <a:custGeom>
              <a:avLst/>
              <a:gdLst>
                <a:gd name="T0" fmla="*/ 39 w 40"/>
                <a:gd name="T1" fmla="*/ 271 h 272"/>
                <a:gd name="T2" fmla="*/ 0 w 40"/>
                <a:gd name="T3" fmla="*/ 271 h 272"/>
                <a:gd name="T4" fmla="*/ 0 w 40"/>
                <a:gd name="T5" fmla="*/ 0 h 272"/>
                <a:gd name="T6" fmla="*/ 39 w 40"/>
                <a:gd name="T7" fmla="*/ 0 h 272"/>
                <a:gd name="T8" fmla="*/ 39 w 40"/>
                <a:gd name="T9" fmla="*/ 271 h 272"/>
              </a:gdLst>
              <a:ahLst/>
              <a:cxnLst>
                <a:cxn ang="0">
                  <a:pos x="T0" y="T1"/>
                </a:cxn>
                <a:cxn ang="0">
                  <a:pos x="T2" y="T3"/>
                </a:cxn>
                <a:cxn ang="0">
                  <a:pos x="T4" y="T5"/>
                </a:cxn>
                <a:cxn ang="0">
                  <a:pos x="T6" y="T7"/>
                </a:cxn>
                <a:cxn ang="0">
                  <a:pos x="T8" y="T9"/>
                </a:cxn>
              </a:cxnLst>
              <a:rect l="0" t="0" r="r" b="b"/>
              <a:pathLst>
                <a:path w="40" h="272">
                  <a:moveTo>
                    <a:pt x="39" y="271"/>
                  </a:moveTo>
                  <a:lnTo>
                    <a:pt x="0" y="271"/>
                  </a:lnTo>
                  <a:lnTo>
                    <a:pt x="0" y="0"/>
                  </a:lnTo>
                  <a:lnTo>
                    <a:pt x="39" y="0"/>
                  </a:lnTo>
                  <a:lnTo>
                    <a:pt x="39" y="271"/>
                  </a:lnTo>
                </a:path>
              </a:pathLst>
            </a:custGeom>
            <a:solidFill>
              <a:srgbClr val="FFFCF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206" name="Freeform 146">
              <a:extLst>
                <a:ext uri="{FF2B5EF4-FFF2-40B4-BE49-F238E27FC236}">
                  <a16:creationId xmlns:a16="http://schemas.microsoft.com/office/drawing/2014/main" id="{A7490E4C-7E3D-BDB9-3502-BEBFF6F589BE}"/>
                </a:ext>
              </a:extLst>
            </p:cNvPr>
            <p:cNvSpPr>
              <a:spLocks noChangeArrowheads="1"/>
            </p:cNvSpPr>
            <p:nvPr/>
          </p:nvSpPr>
          <p:spPr bwMode="auto">
            <a:xfrm>
              <a:off x="5497883" y="9911123"/>
              <a:ext cx="25924" cy="178579"/>
            </a:xfrm>
            <a:custGeom>
              <a:avLst/>
              <a:gdLst>
                <a:gd name="T0" fmla="*/ 39 w 40"/>
                <a:gd name="T1" fmla="*/ 271 h 272"/>
                <a:gd name="T2" fmla="*/ 0 w 40"/>
                <a:gd name="T3" fmla="*/ 271 h 272"/>
                <a:gd name="T4" fmla="*/ 0 w 40"/>
                <a:gd name="T5" fmla="*/ 0 h 272"/>
                <a:gd name="T6" fmla="*/ 39 w 40"/>
                <a:gd name="T7" fmla="*/ 0 h 272"/>
                <a:gd name="T8" fmla="*/ 39 w 40"/>
                <a:gd name="T9" fmla="*/ 271 h 272"/>
              </a:gdLst>
              <a:ahLst/>
              <a:cxnLst>
                <a:cxn ang="0">
                  <a:pos x="T0" y="T1"/>
                </a:cxn>
                <a:cxn ang="0">
                  <a:pos x="T2" y="T3"/>
                </a:cxn>
                <a:cxn ang="0">
                  <a:pos x="T4" y="T5"/>
                </a:cxn>
                <a:cxn ang="0">
                  <a:pos x="T6" y="T7"/>
                </a:cxn>
                <a:cxn ang="0">
                  <a:pos x="T8" y="T9"/>
                </a:cxn>
              </a:cxnLst>
              <a:rect l="0" t="0" r="r" b="b"/>
              <a:pathLst>
                <a:path w="40" h="272">
                  <a:moveTo>
                    <a:pt x="39" y="271"/>
                  </a:moveTo>
                  <a:lnTo>
                    <a:pt x="0" y="271"/>
                  </a:lnTo>
                  <a:lnTo>
                    <a:pt x="0" y="0"/>
                  </a:lnTo>
                  <a:lnTo>
                    <a:pt x="39" y="0"/>
                  </a:lnTo>
                  <a:lnTo>
                    <a:pt x="39" y="271"/>
                  </a:lnTo>
                </a:path>
              </a:pathLst>
            </a:custGeom>
            <a:solidFill>
              <a:srgbClr val="FFFCF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207" name="Freeform 147">
              <a:extLst>
                <a:ext uri="{FF2B5EF4-FFF2-40B4-BE49-F238E27FC236}">
                  <a16:creationId xmlns:a16="http://schemas.microsoft.com/office/drawing/2014/main" id="{7EC6E02A-ED1C-1E0D-B040-0B4D42623E3A}"/>
                </a:ext>
              </a:extLst>
            </p:cNvPr>
            <p:cNvSpPr>
              <a:spLocks noChangeArrowheads="1"/>
            </p:cNvSpPr>
            <p:nvPr/>
          </p:nvSpPr>
          <p:spPr bwMode="auto">
            <a:xfrm>
              <a:off x="5348109" y="9911123"/>
              <a:ext cx="178579" cy="25922"/>
            </a:xfrm>
            <a:custGeom>
              <a:avLst/>
              <a:gdLst>
                <a:gd name="T0" fmla="*/ 0 w 272"/>
                <a:gd name="T1" fmla="*/ 0 h 41"/>
                <a:gd name="T2" fmla="*/ 271 w 272"/>
                <a:gd name="T3" fmla="*/ 0 h 41"/>
                <a:gd name="T4" fmla="*/ 271 w 272"/>
                <a:gd name="T5" fmla="*/ 40 h 41"/>
                <a:gd name="T6" fmla="*/ 0 w 272"/>
                <a:gd name="T7" fmla="*/ 40 h 41"/>
                <a:gd name="T8" fmla="*/ 0 w 272"/>
                <a:gd name="T9" fmla="*/ 0 h 41"/>
              </a:gdLst>
              <a:ahLst/>
              <a:cxnLst>
                <a:cxn ang="0">
                  <a:pos x="T0" y="T1"/>
                </a:cxn>
                <a:cxn ang="0">
                  <a:pos x="T2" y="T3"/>
                </a:cxn>
                <a:cxn ang="0">
                  <a:pos x="T4" y="T5"/>
                </a:cxn>
                <a:cxn ang="0">
                  <a:pos x="T6" y="T7"/>
                </a:cxn>
                <a:cxn ang="0">
                  <a:pos x="T8" y="T9"/>
                </a:cxn>
              </a:cxnLst>
              <a:rect l="0" t="0" r="r" b="b"/>
              <a:pathLst>
                <a:path w="272" h="41">
                  <a:moveTo>
                    <a:pt x="0" y="0"/>
                  </a:moveTo>
                  <a:lnTo>
                    <a:pt x="271" y="0"/>
                  </a:lnTo>
                  <a:lnTo>
                    <a:pt x="271" y="40"/>
                  </a:lnTo>
                  <a:lnTo>
                    <a:pt x="0" y="40"/>
                  </a:lnTo>
                  <a:lnTo>
                    <a:pt x="0" y="0"/>
                  </a:lnTo>
                </a:path>
              </a:pathLst>
            </a:custGeom>
            <a:solidFill>
              <a:srgbClr val="FFFCF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208" name="Freeform 148">
              <a:extLst>
                <a:ext uri="{FF2B5EF4-FFF2-40B4-BE49-F238E27FC236}">
                  <a16:creationId xmlns:a16="http://schemas.microsoft.com/office/drawing/2014/main" id="{3324FB7D-D451-2565-8546-0E4CD7000764}"/>
                </a:ext>
              </a:extLst>
            </p:cNvPr>
            <p:cNvSpPr>
              <a:spLocks noChangeArrowheads="1"/>
            </p:cNvSpPr>
            <p:nvPr/>
          </p:nvSpPr>
          <p:spPr bwMode="auto">
            <a:xfrm>
              <a:off x="5348109" y="10063777"/>
              <a:ext cx="178579" cy="25924"/>
            </a:xfrm>
            <a:custGeom>
              <a:avLst/>
              <a:gdLst>
                <a:gd name="T0" fmla="*/ 0 w 272"/>
                <a:gd name="T1" fmla="*/ 0 h 40"/>
                <a:gd name="T2" fmla="*/ 271 w 272"/>
                <a:gd name="T3" fmla="*/ 0 h 40"/>
                <a:gd name="T4" fmla="*/ 271 w 272"/>
                <a:gd name="T5" fmla="*/ 39 h 40"/>
                <a:gd name="T6" fmla="*/ 0 w 272"/>
                <a:gd name="T7" fmla="*/ 39 h 40"/>
                <a:gd name="T8" fmla="*/ 0 w 272"/>
                <a:gd name="T9" fmla="*/ 0 h 40"/>
              </a:gdLst>
              <a:ahLst/>
              <a:cxnLst>
                <a:cxn ang="0">
                  <a:pos x="T0" y="T1"/>
                </a:cxn>
                <a:cxn ang="0">
                  <a:pos x="T2" y="T3"/>
                </a:cxn>
                <a:cxn ang="0">
                  <a:pos x="T4" y="T5"/>
                </a:cxn>
                <a:cxn ang="0">
                  <a:pos x="T6" y="T7"/>
                </a:cxn>
                <a:cxn ang="0">
                  <a:pos x="T8" y="T9"/>
                </a:cxn>
              </a:cxnLst>
              <a:rect l="0" t="0" r="r" b="b"/>
              <a:pathLst>
                <a:path w="272" h="40">
                  <a:moveTo>
                    <a:pt x="0" y="0"/>
                  </a:moveTo>
                  <a:lnTo>
                    <a:pt x="271" y="0"/>
                  </a:lnTo>
                  <a:lnTo>
                    <a:pt x="271" y="39"/>
                  </a:lnTo>
                  <a:lnTo>
                    <a:pt x="0" y="39"/>
                  </a:lnTo>
                  <a:lnTo>
                    <a:pt x="0" y="0"/>
                  </a:lnTo>
                </a:path>
              </a:pathLst>
            </a:custGeom>
            <a:solidFill>
              <a:srgbClr val="FFFCF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209" name="Freeform 149">
              <a:extLst>
                <a:ext uri="{FF2B5EF4-FFF2-40B4-BE49-F238E27FC236}">
                  <a16:creationId xmlns:a16="http://schemas.microsoft.com/office/drawing/2014/main" id="{EF6655F9-DE2A-3EAE-B150-B295B90021CE}"/>
                </a:ext>
              </a:extLst>
            </p:cNvPr>
            <p:cNvSpPr>
              <a:spLocks noChangeArrowheads="1"/>
            </p:cNvSpPr>
            <p:nvPr/>
          </p:nvSpPr>
          <p:spPr bwMode="auto">
            <a:xfrm>
              <a:off x="5348109" y="9986011"/>
              <a:ext cx="178579" cy="25922"/>
            </a:xfrm>
            <a:custGeom>
              <a:avLst/>
              <a:gdLst>
                <a:gd name="T0" fmla="*/ 0 w 272"/>
                <a:gd name="T1" fmla="*/ 0 h 39"/>
                <a:gd name="T2" fmla="*/ 271 w 272"/>
                <a:gd name="T3" fmla="*/ 0 h 39"/>
                <a:gd name="T4" fmla="*/ 271 w 272"/>
                <a:gd name="T5" fmla="*/ 38 h 39"/>
                <a:gd name="T6" fmla="*/ 0 w 272"/>
                <a:gd name="T7" fmla="*/ 38 h 39"/>
                <a:gd name="T8" fmla="*/ 0 w 272"/>
                <a:gd name="T9" fmla="*/ 0 h 39"/>
              </a:gdLst>
              <a:ahLst/>
              <a:cxnLst>
                <a:cxn ang="0">
                  <a:pos x="T0" y="T1"/>
                </a:cxn>
                <a:cxn ang="0">
                  <a:pos x="T2" y="T3"/>
                </a:cxn>
                <a:cxn ang="0">
                  <a:pos x="T4" y="T5"/>
                </a:cxn>
                <a:cxn ang="0">
                  <a:pos x="T6" y="T7"/>
                </a:cxn>
                <a:cxn ang="0">
                  <a:pos x="T8" y="T9"/>
                </a:cxn>
              </a:cxnLst>
              <a:rect l="0" t="0" r="r" b="b"/>
              <a:pathLst>
                <a:path w="272" h="39">
                  <a:moveTo>
                    <a:pt x="0" y="0"/>
                  </a:moveTo>
                  <a:lnTo>
                    <a:pt x="271" y="0"/>
                  </a:lnTo>
                  <a:lnTo>
                    <a:pt x="271" y="38"/>
                  </a:lnTo>
                  <a:lnTo>
                    <a:pt x="0" y="38"/>
                  </a:lnTo>
                  <a:lnTo>
                    <a:pt x="0" y="0"/>
                  </a:lnTo>
                </a:path>
              </a:pathLst>
            </a:custGeom>
            <a:solidFill>
              <a:srgbClr val="FFFCF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210" name="Freeform 150">
              <a:extLst>
                <a:ext uri="{FF2B5EF4-FFF2-40B4-BE49-F238E27FC236}">
                  <a16:creationId xmlns:a16="http://schemas.microsoft.com/office/drawing/2014/main" id="{FD459C82-CECB-D99E-D0D8-310E75ACD192}"/>
                </a:ext>
              </a:extLst>
            </p:cNvPr>
            <p:cNvSpPr>
              <a:spLocks noChangeArrowheads="1"/>
            </p:cNvSpPr>
            <p:nvPr/>
          </p:nvSpPr>
          <p:spPr bwMode="auto">
            <a:xfrm>
              <a:off x="5422995" y="9911123"/>
              <a:ext cx="25924" cy="178579"/>
            </a:xfrm>
            <a:custGeom>
              <a:avLst/>
              <a:gdLst>
                <a:gd name="T0" fmla="*/ 38 w 39"/>
                <a:gd name="T1" fmla="*/ 271 h 272"/>
                <a:gd name="T2" fmla="*/ 0 w 39"/>
                <a:gd name="T3" fmla="*/ 271 h 272"/>
                <a:gd name="T4" fmla="*/ 0 w 39"/>
                <a:gd name="T5" fmla="*/ 0 h 272"/>
                <a:gd name="T6" fmla="*/ 38 w 39"/>
                <a:gd name="T7" fmla="*/ 0 h 272"/>
                <a:gd name="T8" fmla="*/ 38 w 39"/>
                <a:gd name="T9" fmla="*/ 271 h 272"/>
              </a:gdLst>
              <a:ahLst/>
              <a:cxnLst>
                <a:cxn ang="0">
                  <a:pos x="T0" y="T1"/>
                </a:cxn>
                <a:cxn ang="0">
                  <a:pos x="T2" y="T3"/>
                </a:cxn>
                <a:cxn ang="0">
                  <a:pos x="T4" y="T5"/>
                </a:cxn>
                <a:cxn ang="0">
                  <a:pos x="T6" y="T7"/>
                </a:cxn>
                <a:cxn ang="0">
                  <a:pos x="T8" y="T9"/>
                </a:cxn>
              </a:cxnLst>
              <a:rect l="0" t="0" r="r" b="b"/>
              <a:pathLst>
                <a:path w="39" h="272">
                  <a:moveTo>
                    <a:pt x="38" y="271"/>
                  </a:moveTo>
                  <a:lnTo>
                    <a:pt x="0" y="271"/>
                  </a:lnTo>
                  <a:lnTo>
                    <a:pt x="0" y="0"/>
                  </a:lnTo>
                  <a:lnTo>
                    <a:pt x="38" y="0"/>
                  </a:lnTo>
                  <a:lnTo>
                    <a:pt x="38" y="271"/>
                  </a:lnTo>
                </a:path>
              </a:pathLst>
            </a:custGeom>
            <a:solidFill>
              <a:srgbClr val="FFFCF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211" name="Freeform 151">
              <a:extLst>
                <a:ext uri="{FF2B5EF4-FFF2-40B4-BE49-F238E27FC236}">
                  <a16:creationId xmlns:a16="http://schemas.microsoft.com/office/drawing/2014/main" id="{7AC1AC5C-2888-DAB6-B929-77B898B16148}"/>
                </a:ext>
              </a:extLst>
            </p:cNvPr>
            <p:cNvSpPr>
              <a:spLocks noChangeArrowheads="1"/>
            </p:cNvSpPr>
            <p:nvPr/>
          </p:nvSpPr>
          <p:spPr bwMode="auto">
            <a:xfrm>
              <a:off x="5863683" y="9911123"/>
              <a:ext cx="175698" cy="178579"/>
            </a:xfrm>
            <a:custGeom>
              <a:avLst/>
              <a:gdLst>
                <a:gd name="T0" fmla="*/ 270 w 271"/>
                <a:gd name="T1" fmla="*/ 271 h 272"/>
                <a:gd name="T2" fmla="*/ 0 w 271"/>
                <a:gd name="T3" fmla="*/ 271 h 272"/>
                <a:gd name="T4" fmla="*/ 0 w 271"/>
                <a:gd name="T5" fmla="*/ 0 h 272"/>
                <a:gd name="T6" fmla="*/ 270 w 271"/>
                <a:gd name="T7" fmla="*/ 0 h 272"/>
                <a:gd name="T8" fmla="*/ 270 w 271"/>
                <a:gd name="T9" fmla="*/ 271 h 272"/>
              </a:gdLst>
              <a:ahLst/>
              <a:cxnLst>
                <a:cxn ang="0">
                  <a:pos x="T0" y="T1"/>
                </a:cxn>
                <a:cxn ang="0">
                  <a:pos x="T2" y="T3"/>
                </a:cxn>
                <a:cxn ang="0">
                  <a:pos x="T4" y="T5"/>
                </a:cxn>
                <a:cxn ang="0">
                  <a:pos x="T6" y="T7"/>
                </a:cxn>
                <a:cxn ang="0">
                  <a:pos x="T8" y="T9"/>
                </a:cxn>
              </a:cxnLst>
              <a:rect l="0" t="0" r="r" b="b"/>
              <a:pathLst>
                <a:path w="271" h="272">
                  <a:moveTo>
                    <a:pt x="270" y="271"/>
                  </a:moveTo>
                  <a:lnTo>
                    <a:pt x="0" y="271"/>
                  </a:lnTo>
                  <a:lnTo>
                    <a:pt x="0" y="0"/>
                  </a:lnTo>
                  <a:lnTo>
                    <a:pt x="270" y="0"/>
                  </a:lnTo>
                  <a:lnTo>
                    <a:pt x="270" y="271"/>
                  </a:lnTo>
                </a:path>
              </a:pathLst>
            </a:custGeom>
            <a:solidFill>
              <a:schemeClr val="accent4">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212" name="Freeform 152">
              <a:extLst>
                <a:ext uri="{FF2B5EF4-FFF2-40B4-BE49-F238E27FC236}">
                  <a16:creationId xmlns:a16="http://schemas.microsoft.com/office/drawing/2014/main" id="{8357CAFE-87C5-F22E-FA01-DFBC127A43E7}"/>
                </a:ext>
              </a:extLst>
            </p:cNvPr>
            <p:cNvSpPr>
              <a:spLocks noChangeArrowheads="1"/>
            </p:cNvSpPr>
            <p:nvPr/>
          </p:nvSpPr>
          <p:spPr bwMode="auto">
            <a:xfrm>
              <a:off x="5863684" y="9911123"/>
              <a:ext cx="25922" cy="178579"/>
            </a:xfrm>
            <a:custGeom>
              <a:avLst/>
              <a:gdLst>
                <a:gd name="T0" fmla="*/ 38 w 39"/>
                <a:gd name="T1" fmla="*/ 271 h 272"/>
                <a:gd name="T2" fmla="*/ 0 w 39"/>
                <a:gd name="T3" fmla="*/ 271 h 272"/>
                <a:gd name="T4" fmla="*/ 0 w 39"/>
                <a:gd name="T5" fmla="*/ 0 h 272"/>
                <a:gd name="T6" fmla="*/ 38 w 39"/>
                <a:gd name="T7" fmla="*/ 0 h 272"/>
                <a:gd name="T8" fmla="*/ 38 w 39"/>
                <a:gd name="T9" fmla="*/ 271 h 272"/>
              </a:gdLst>
              <a:ahLst/>
              <a:cxnLst>
                <a:cxn ang="0">
                  <a:pos x="T0" y="T1"/>
                </a:cxn>
                <a:cxn ang="0">
                  <a:pos x="T2" y="T3"/>
                </a:cxn>
                <a:cxn ang="0">
                  <a:pos x="T4" y="T5"/>
                </a:cxn>
                <a:cxn ang="0">
                  <a:pos x="T6" y="T7"/>
                </a:cxn>
                <a:cxn ang="0">
                  <a:pos x="T8" y="T9"/>
                </a:cxn>
              </a:cxnLst>
              <a:rect l="0" t="0" r="r" b="b"/>
              <a:pathLst>
                <a:path w="39" h="272">
                  <a:moveTo>
                    <a:pt x="38" y="271"/>
                  </a:moveTo>
                  <a:lnTo>
                    <a:pt x="0" y="271"/>
                  </a:lnTo>
                  <a:lnTo>
                    <a:pt x="0" y="0"/>
                  </a:lnTo>
                  <a:lnTo>
                    <a:pt x="38" y="0"/>
                  </a:lnTo>
                  <a:lnTo>
                    <a:pt x="38" y="271"/>
                  </a:lnTo>
                </a:path>
              </a:pathLst>
            </a:custGeom>
            <a:solidFill>
              <a:srgbClr val="FFFCF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213" name="Freeform 153">
              <a:extLst>
                <a:ext uri="{FF2B5EF4-FFF2-40B4-BE49-F238E27FC236}">
                  <a16:creationId xmlns:a16="http://schemas.microsoft.com/office/drawing/2014/main" id="{F46AE376-2AF8-6A5A-06EE-D7099B51ADD0}"/>
                </a:ext>
              </a:extLst>
            </p:cNvPr>
            <p:cNvSpPr>
              <a:spLocks noChangeArrowheads="1"/>
            </p:cNvSpPr>
            <p:nvPr/>
          </p:nvSpPr>
          <p:spPr bwMode="auto">
            <a:xfrm>
              <a:off x="6016338" y="9911123"/>
              <a:ext cx="25924" cy="178579"/>
            </a:xfrm>
            <a:custGeom>
              <a:avLst/>
              <a:gdLst>
                <a:gd name="T0" fmla="*/ 38 w 39"/>
                <a:gd name="T1" fmla="*/ 271 h 272"/>
                <a:gd name="T2" fmla="*/ 0 w 39"/>
                <a:gd name="T3" fmla="*/ 271 h 272"/>
                <a:gd name="T4" fmla="*/ 0 w 39"/>
                <a:gd name="T5" fmla="*/ 0 h 272"/>
                <a:gd name="T6" fmla="*/ 38 w 39"/>
                <a:gd name="T7" fmla="*/ 0 h 272"/>
                <a:gd name="T8" fmla="*/ 38 w 39"/>
                <a:gd name="T9" fmla="*/ 271 h 272"/>
              </a:gdLst>
              <a:ahLst/>
              <a:cxnLst>
                <a:cxn ang="0">
                  <a:pos x="T0" y="T1"/>
                </a:cxn>
                <a:cxn ang="0">
                  <a:pos x="T2" y="T3"/>
                </a:cxn>
                <a:cxn ang="0">
                  <a:pos x="T4" y="T5"/>
                </a:cxn>
                <a:cxn ang="0">
                  <a:pos x="T6" y="T7"/>
                </a:cxn>
                <a:cxn ang="0">
                  <a:pos x="T8" y="T9"/>
                </a:cxn>
              </a:cxnLst>
              <a:rect l="0" t="0" r="r" b="b"/>
              <a:pathLst>
                <a:path w="39" h="272">
                  <a:moveTo>
                    <a:pt x="38" y="271"/>
                  </a:moveTo>
                  <a:lnTo>
                    <a:pt x="0" y="271"/>
                  </a:lnTo>
                  <a:lnTo>
                    <a:pt x="0" y="0"/>
                  </a:lnTo>
                  <a:lnTo>
                    <a:pt x="38" y="0"/>
                  </a:lnTo>
                  <a:lnTo>
                    <a:pt x="38" y="271"/>
                  </a:lnTo>
                </a:path>
              </a:pathLst>
            </a:custGeom>
            <a:solidFill>
              <a:srgbClr val="FFFCF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214" name="Freeform 154">
              <a:extLst>
                <a:ext uri="{FF2B5EF4-FFF2-40B4-BE49-F238E27FC236}">
                  <a16:creationId xmlns:a16="http://schemas.microsoft.com/office/drawing/2014/main" id="{A9A432CA-8A42-BD73-09D2-E579FB4BF5E0}"/>
                </a:ext>
              </a:extLst>
            </p:cNvPr>
            <p:cNvSpPr>
              <a:spLocks noChangeArrowheads="1"/>
            </p:cNvSpPr>
            <p:nvPr/>
          </p:nvSpPr>
          <p:spPr bwMode="auto">
            <a:xfrm>
              <a:off x="5863683" y="9911123"/>
              <a:ext cx="175698" cy="25922"/>
            </a:xfrm>
            <a:custGeom>
              <a:avLst/>
              <a:gdLst>
                <a:gd name="T0" fmla="*/ 0 w 271"/>
                <a:gd name="T1" fmla="*/ 0 h 41"/>
                <a:gd name="T2" fmla="*/ 270 w 271"/>
                <a:gd name="T3" fmla="*/ 0 h 41"/>
                <a:gd name="T4" fmla="*/ 270 w 271"/>
                <a:gd name="T5" fmla="*/ 40 h 41"/>
                <a:gd name="T6" fmla="*/ 0 w 271"/>
                <a:gd name="T7" fmla="*/ 40 h 41"/>
                <a:gd name="T8" fmla="*/ 0 w 271"/>
                <a:gd name="T9" fmla="*/ 0 h 41"/>
              </a:gdLst>
              <a:ahLst/>
              <a:cxnLst>
                <a:cxn ang="0">
                  <a:pos x="T0" y="T1"/>
                </a:cxn>
                <a:cxn ang="0">
                  <a:pos x="T2" y="T3"/>
                </a:cxn>
                <a:cxn ang="0">
                  <a:pos x="T4" y="T5"/>
                </a:cxn>
                <a:cxn ang="0">
                  <a:pos x="T6" y="T7"/>
                </a:cxn>
                <a:cxn ang="0">
                  <a:pos x="T8" y="T9"/>
                </a:cxn>
              </a:cxnLst>
              <a:rect l="0" t="0" r="r" b="b"/>
              <a:pathLst>
                <a:path w="271" h="41">
                  <a:moveTo>
                    <a:pt x="0" y="0"/>
                  </a:moveTo>
                  <a:lnTo>
                    <a:pt x="270" y="0"/>
                  </a:lnTo>
                  <a:lnTo>
                    <a:pt x="270" y="40"/>
                  </a:lnTo>
                  <a:lnTo>
                    <a:pt x="0" y="40"/>
                  </a:lnTo>
                  <a:lnTo>
                    <a:pt x="0" y="0"/>
                  </a:lnTo>
                </a:path>
              </a:pathLst>
            </a:custGeom>
            <a:solidFill>
              <a:srgbClr val="FFFCF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215" name="Freeform 155">
              <a:extLst>
                <a:ext uri="{FF2B5EF4-FFF2-40B4-BE49-F238E27FC236}">
                  <a16:creationId xmlns:a16="http://schemas.microsoft.com/office/drawing/2014/main" id="{13AC1DDE-4AAB-7D1E-694C-A6022DA65695}"/>
                </a:ext>
              </a:extLst>
            </p:cNvPr>
            <p:cNvSpPr>
              <a:spLocks noChangeArrowheads="1"/>
            </p:cNvSpPr>
            <p:nvPr/>
          </p:nvSpPr>
          <p:spPr bwMode="auto">
            <a:xfrm>
              <a:off x="5863683" y="10063777"/>
              <a:ext cx="175698" cy="25924"/>
            </a:xfrm>
            <a:custGeom>
              <a:avLst/>
              <a:gdLst>
                <a:gd name="T0" fmla="*/ 0 w 271"/>
                <a:gd name="T1" fmla="*/ 0 h 40"/>
                <a:gd name="T2" fmla="*/ 270 w 271"/>
                <a:gd name="T3" fmla="*/ 0 h 40"/>
                <a:gd name="T4" fmla="*/ 270 w 271"/>
                <a:gd name="T5" fmla="*/ 39 h 40"/>
                <a:gd name="T6" fmla="*/ 0 w 271"/>
                <a:gd name="T7" fmla="*/ 39 h 40"/>
                <a:gd name="T8" fmla="*/ 0 w 271"/>
                <a:gd name="T9" fmla="*/ 0 h 40"/>
              </a:gdLst>
              <a:ahLst/>
              <a:cxnLst>
                <a:cxn ang="0">
                  <a:pos x="T0" y="T1"/>
                </a:cxn>
                <a:cxn ang="0">
                  <a:pos x="T2" y="T3"/>
                </a:cxn>
                <a:cxn ang="0">
                  <a:pos x="T4" y="T5"/>
                </a:cxn>
                <a:cxn ang="0">
                  <a:pos x="T6" y="T7"/>
                </a:cxn>
                <a:cxn ang="0">
                  <a:pos x="T8" y="T9"/>
                </a:cxn>
              </a:cxnLst>
              <a:rect l="0" t="0" r="r" b="b"/>
              <a:pathLst>
                <a:path w="271" h="40">
                  <a:moveTo>
                    <a:pt x="0" y="0"/>
                  </a:moveTo>
                  <a:lnTo>
                    <a:pt x="270" y="0"/>
                  </a:lnTo>
                  <a:lnTo>
                    <a:pt x="270" y="39"/>
                  </a:lnTo>
                  <a:lnTo>
                    <a:pt x="0" y="39"/>
                  </a:lnTo>
                  <a:lnTo>
                    <a:pt x="0" y="0"/>
                  </a:lnTo>
                </a:path>
              </a:pathLst>
            </a:custGeom>
            <a:solidFill>
              <a:srgbClr val="FFFCF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216" name="Freeform 156">
              <a:extLst>
                <a:ext uri="{FF2B5EF4-FFF2-40B4-BE49-F238E27FC236}">
                  <a16:creationId xmlns:a16="http://schemas.microsoft.com/office/drawing/2014/main" id="{FF733728-E7D8-2617-B861-579EFEA0DBC3}"/>
                </a:ext>
              </a:extLst>
            </p:cNvPr>
            <p:cNvSpPr>
              <a:spLocks noChangeArrowheads="1"/>
            </p:cNvSpPr>
            <p:nvPr/>
          </p:nvSpPr>
          <p:spPr bwMode="auto">
            <a:xfrm>
              <a:off x="5863683" y="9986011"/>
              <a:ext cx="175698" cy="25922"/>
            </a:xfrm>
            <a:custGeom>
              <a:avLst/>
              <a:gdLst>
                <a:gd name="T0" fmla="*/ 0 w 271"/>
                <a:gd name="T1" fmla="*/ 0 h 39"/>
                <a:gd name="T2" fmla="*/ 270 w 271"/>
                <a:gd name="T3" fmla="*/ 0 h 39"/>
                <a:gd name="T4" fmla="*/ 270 w 271"/>
                <a:gd name="T5" fmla="*/ 38 h 39"/>
                <a:gd name="T6" fmla="*/ 0 w 271"/>
                <a:gd name="T7" fmla="*/ 38 h 39"/>
                <a:gd name="T8" fmla="*/ 0 w 271"/>
                <a:gd name="T9" fmla="*/ 0 h 39"/>
              </a:gdLst>
              <a:ahLst/>
              <a:cxnLst>
                <a:cxn ang="0">
                  <a:pos x="T0" y="T1"/>
                </a:cxn>
                <a:cxn ang="0">
                  <a:pos x="T2" y="T3"/>
                </a:cxn>
                <a:cxn ang="0">
                  <a:pos x="T4" y="T5"/>
                </a:cxn>
                <a:cxn ang="0">
                  <a:pos x="T6" y="T7"/>
                </a:cxn>
                <a:cxn ang="0">
                  <a:pos x="T8" y="T9"/>
                </a:cxn>
              </a:cxnLst>
              <a:rect l="0" t="0" r="r" b="b"/>
              <a:pathLst>
                <a:path w="271" h="39">
                  <a:moveTo>
                    <a:pt x="0" y="0"/>
                  </a:moveTo>
                  <a:lnTo>
                    <a:pt x="270" y="0"/>
                  </a:lnTo>
                  <a:lnTo>
                    <a:pt x="270" y="38"/>
                  </a:lnTo>
                  <a:lnTo>
                    <a:pt x="0" y="38"/>
                  </a:lnTo>
                  <a:lnTo>
                    <a:pt x="0" y="0"/>
                  </a:lnTo>
                </a:path>
              </a:pathLst>
            </a:custGeom>
            <a:solidFill>
              <a:srgbClr val="FFFCF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217" name="Freeform 157">
              <a:extLst>
                <a:ext uri="{FF2B5EF4-FFF2-40B4-BE49-F238E27FC236}">
                  <a16:creationId xmlns:a16="http://schemas.microsoft.com/office/drawing/2014/main" id="{2F469563-6E61-2919-01BD-DEFEB116FE7C}"/>
                </a:ext>
              </a:extLst>
            </p:cNvPr>
            <p:cNvSpPr>
              <a:spLocks noChangeArrowheads="1"/>
            </p:cNvSpPr>
            <p:nvPr/>
          </p:nvSpPr>
          <p:spPr bwMode="auto">
            <a:xfrm>
              <a:off x="5941450" y="9911123"/>
              <a:ext cx="25924" cy="178579"/>
            </a:xfrm>
            <a:custGeom>
              <a:avLst/>
              <a:gdLst>
                <a:gd name="T0" fmla="*/ 38 w 39"/>
                <a:gd name="T1" fmla="*/ 271 h 272"/>
                <a:gd name="T2" fmla="*/ 0 w 39"/>
                <a:gd name="T3" fmla="*/ 271 h 272"/>
                <a:gd name="T4" fmla="*/ 0 w 39"/>
                <a:gd name="T5" fmla="*/ 0 h 272"/>
                <a:gd name="T6" fmla="*/ 38 w 39"/>
                <a:gd name="T7" fmla="*/ 0 h 272"/>
                <a:gd name="T8" fmla="*/ 38 w 39"/>
                <a:gd name="T9" fmla="*/ 271 h 272"/>
              </a:gdLst>
              <a:ahLst/>
              <a:cxnLst>
                <a:cxn ang="0">
                  <a:pos x="T0" y="T1"/>
                </a:cxn>
                <a:cxn ang="0">
                  <a:pos x="T2" y="T3"/>
                </a:cxn>
                <a:cxn ang="0">
                  <a:pos x="T4" y="T5"/>
                </a:cxn>
                <a:cxn ang="0">
                  <a:pos x="T6" y="T7"/>
                </a:cxn>
                <a:cxn ang="0">
                  <a:pos x="T8" y="T9"/>
                </a:cxn>
              </a:cxnLst>
              <a:rect l="0" t="0" r="r" b="b"/>
              <a:pathLst>
                <a:path w="39" h="272">
                  <a:moveTo>
                    <a:pt x="38" y="271"/>
                  </a:moveTo>
                  <a:lnTo>
                    <a:pt x="0" y="271"/>
                  </a:lnTo>
                  <a:lnTo>
                    <a:pt x="0" y="0"/>
                  </a:lnTo>
                  <a:lnTo>
                    <a:pt x="38" y="0"/>
                  </a:lnTo>
                  <a:lnTo>
                    <a:pt x="38" y="271"/>
                  </a:lnTo>
                </a:path>
              </a:pathLst>
            </a:custGeom>
            <a:solidFill>
              <a:srgbClr val="FFFCF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218" name="Freeform 158">
              <a:extLst>
                <a:ext uri="{FF2B5EF4-FFF2-40B4-BE49-F238E27FC236}">
                  <a16:creationId xmlns:a16="http://schemas.microsoft.com/office/drawing/2014/main" id="{EA4783F4-E9A9-BF7F-2690-2530AA0671B7}"/>
                </a:ext>
              </a:extLst>
            </p:cNvPr>
            <p:cNvSpPr>
              <a:spLocks noChangeArrowheads="1"/>
            </p:cNvSpPr>
            <p:nvPr/>
          </p:nvSpPr>
          <p:spPr bwMode="auto">
            <a:xfrm>
              <a:off x="5374032" y="10510225"/>
              <a:ext cx="63367" cy="34564"/>
            </a:xfrm>
            <a:custGeom>
              <a:avLst/>
              <a:gdLst>
                <a:gd name="T0" fmla="*/ 97 w 98"/>
                <a:gd name="T1" fmla="*/ 52 h 53"/>
                <a:gd name="T2" fmla="*/ 0 w 98"/>
                <a:gd name="T3" fmla="*/ 52 h 53"/>
                <a:gd name="T4" fmla="*/ 0 w 98"/>
                <a:gd name="T5" fmla="*/ 0 h 53"/>
                <a:gd name="T6" fmla="*/ 97 w 98"/>
                <a:gd name="T7" fmla="*/ 0 h 53"/>
                <a:gd name="T8" fmla="*/ 97 w 98"/>
                <a:gd name="T9" fmla="*/ 52 h 53"/>
              </a:gdLst>
              <a:ahLst/>
              <a:cxnLst>
                <a:cxn ang="0">
                  <a:pos x="T0" y="T1"/>
                </a:cxn>
                <a:cxn ang="0">
                  <a:pos x="T2" y="T3"/>
                </a:cxn>
                <a:cxn ang="0">
                  <a:pos x="T4" y="T5"/>
                </a:cxn>
                <a:cxn ang="0">
                  <a:pos x="T6" y="T7"/>
                </a:cxn>
                <a:cxn ang="0">
                  <a:pos x="T8" y="T9"/>
                </a:cxn>
              </a:cxnLst>
              <a:rect l="0" t="0" r="r" b="b"/>
              <a:pathLst>
                <a:path w="98" h="53">
                  <a:moveTo>
                    <a:pt x="97" y="52"/>
                  </a:moveTo>
                  <a:lnTo>
                    <a:pt x="0" y="52"/>
                  </a:lnTo>
                  <a:lnTo>
                    <a:pt x="0" y="0"/>
                  </a:lnTo>
                  <a:lnTo>
                    <a:pt x="97" y="0"/>
                  </a:lnTo>
                  <a:lnTo>
                    <a:pt x="97" y="52"/>
                  </a:lnTo>
                </a:path>
              </a:pathLst>
            </a:custGeom>
            <a:solidFill>
              <a:srgbClr val="0F6D0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219" name="Freeform 159">
              <a:extLst>
                <a:ext uri="{FF2B5EF4-FFF2-40B4-BE49-F238E27FC236}">
                  <a16:creationId xmlns:a16="http://schemas.microsoft.com/office/drawing/2014/main" id="{E2502215-CA23-009B-5C49-E0BA21D56719}"/>
                </a:ext>
              </a:extLst>
            </p:cNvPr>
            <p:cNvSpPr>
              <a:spLocks noChangeArrowheads="1"/>
            </p:cNvSpPr>
            <p:nvPr/>
          </p:nvSpPr>
          <p:spPr bwMode="auto">
            <a:xfrm>
              <a:off x="6042262" y="10573592"/>
              <a:ext cx="31682" cy="34564"/>
            </a:xfrm>
            <a:custGeom>
              <a:avLst/>
              <a:gdLst>
                <a:gd name="T0" fmla="*/ 47 w 48"/>
                <a:gd name="T1" fmla="*/ 51 h 52"/>
                <a:gd name="T2" fmla="*/ 0 w 48"/>
                <a:gd name="T3" fmla="*/ 51 h 52"/>
                <a:gd name="T4" fmla="*/ 0 w 48"/>
                <a:gd name="T5" fmla="*/ 0 h 52"/>
                <a:gd name="T6" fmla="*/ 47 w 48"/>
                <a:gd name="T7" fmla="*/ 0 h 52"/>
                <a:gd name="T8" fmla="*/ 47 w 48"/>
                <a:gd name="T9" fmla="*/ 51 h 52"/>
              </a:gdLst>
              <a:ahLst/>
              <a:cxnLst>
                <a:cxn ang="0">
                  <a:pos x="T0" y="T1"/>
                </a:cxn>
                <a:cxn ang="0">
                  <a:pos x="T2" y="T3"/>
                </a:cxn>
                <a:cxn ang="0">
                  <a:pos x="T4" y="T5"/>
                </a:cxn>
                <a:cxn ang="0">
                  <a:pos x="T6" y="T7"/>
                </a:cxn>
                <a:cxn ang="0">
                  <a:pos x="T8" y="T9"/>
                </a:cxn>
              </a:cxnLst>
              <a:rect l="0" t="0" r="r" b="b"/>
              <a:pathLst>
                <a:path w="48" h="52">
                  <a:moveTo>
                    <a:pt x="47" y="51"/>
                  </a:moveTo>
                  <a:lnTo>
                    <a:pt x="0" y="51"/>
                  </a:lnTo>
                  <a:lnTo>
                    <a:pt x="0" y="0"/>
                  </a:lnTo>
                  <a:lnTo>
                    <a:pt x="47" y="0"/>
                  </a:lnTo>
                  <a:lnTo>
                    <a:pt x="47" y="51"/>
                  </a:lnTo>
                </a:path>
              </a:pathLst>
            </a:custGeom>
            <a:solidFill>
              <a:srgbClr val="0F6D0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220" name="Freeform 160">
              <a:extLst>
                <a:ext uri="{FF2B5EF4-FFF2-40B4-BE49-F238E27FC236}">
                  <a16:creationId xmlns:a16="http://schemas.microsoft.com/office/drawing/2014/main" id="{DA736A5E-DA32-AB69-FD56-FC610C27E022}"/>
                </a:ext>
              </a:extLst>
            </p:cNvPr>
            <p:cNvSpPr>
              <a:spLocks noChangeArrowheads="1"/>
            </p:cNvSpPr>
            <p:nvPr/>
          </p:nvSpPr>
          <p:spPr bwMode="auto">
            <a:xfrm>
              <a:off x="5722547" y="10544790"/>
              <a:ext cx="34564" cy="63367"/>
            </a:xfrm>
            <a:custGeom>
              <a:avLst/>
              <a:gdLst>
                <a:gd name="T0" fmla="*/ 0 w 52"/>
                <a:gd name="T1" fmla="*/ 0 h 98"/>
                <a:gd name="T2" fmla="*/ 51 w 52"/>
                <a:gd name="T3" fmla="*/ 0 h 98"/>
                <a:gd name="T4" fmla="*/ 51 w 52"/>
                <a:gd name="T5" fmla="*/ 97 h 98"/>
                <a:gd name="T6" fmla="*/ 0 w 52"/>
                <a:gd name="T7" fmla="*/ 97 h 98"/>
                <a:gd name="T8" fmla="*/ 0 w 52"/>
                <a:gd name="T9" fmla="*/ 0 h 98"/>
              </a:gdLst>
              <a:ahLst/>
              <a:cxnLst>
                <a:cxn ang="0">
                  <a:pos x="T0" y="T1"/>
                </a:cxn>
                <a:cxn ang="0">
                  <a:pos x="T2" y="T3"/>
                </a:cxn>
                <a:cxn ang="0">
                  <a:pos x="T4" y="T5"/>
                </a:cxn>
                <a:cxn ang="0">
                  <a:pos x="T6" y="T7"/>
                </a:cxn>
                <a:cxn ang="0">
                  <a:pos x="T8" y="T9"/>
                </a:cxn>
              </a:cxnLst>
              <a:rect l="0" t="0" r="r" b="b"/>
              <a:pathLst>
                <a:path w="52" h="98">
                  <a:moveTo>
                    <a:pt x="0" y="0"/>
                  </a:moveTo>
                  <a:lnTo>
                    <a:pt x="51" y="0"/>
                  </a:lnTo>
                  <a:lnTo>
                    <a:pt x="51" y="97"/>
                  </a:lnTo>
                  <a:lnTo>
                    <a:pt x="0" y="97"/>
                  </a:lnTo>
                  <a:lnTo>
                    <a:pt x="0" y="0"/>
                  </a:lnTo>
                </a:path>
              </a:pathLst>
            </a:custGeom>
            <a:solidFill>
              <a:srgbClr val="0F6D0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grpSp>
      <p:sp>
        <p:nvSpPr>
          <p:cNvPr id="229" name="TextBox 228">
            <a:extLst>
              <a:ext uri="{FF2B5EF4-FFF2-40B4-BE49-F238E27FC236}">
                <a16:creationId xmlns:a16="http://schemas.microsoft.com/office/drawing/2014/main" id="{EE22AAF2-E1C3-E182-52C9-815572086FC5}"/>
              </a:ext>
            </a:extLst>
          </p:cNvPr>
          <p:cNvSpPr txBox="1"/>
          <p:nvPr/>
        </p:nvSpPr>
        <p:spPr>
          <a:xfrm>
            <a:off x="802800" y="4502051"/>
            <a:ext cx="3496300" cy="646331"/>
          </a:xfrm>
          <a:prstGeom prst="rect">
            <a:avLst/>
          </a:prstGeom>
          <a:noFill/>
        </p:spPr>
        <p:txBody>
          <a:bodyPr wrap="square" lIns="0" rIns="0" rtlCol="0" anchor="ctr" anchorCtr="0">
            <a:spAutoFit/>
          </a:bodyPr>
          <a:lstStyle/>
          <a:p>
            <a:pPr algn="r"/>
            <a:r>
              <a:rPr lang="en-US" dirty="0">
                <a:latin typeface="Aptos" panose="020B0004020202020204" pitchFamily="34" charset="0"/>
              </a:rPr>
              <a:t>You move into care on a temporary basis</a:t>
            </a:r>
            <a:endParaRPr lang="en-GB" dirty="0">
              <a:latin typeface="Aptos" panose="020B0004020202020204" pitchFamily="34" charset="0"/>
            </a:endParaRPr>
          </a:p>
        </p:txBody>
      </p:sp>
      <p:grpSp>
        <p:nvGrpSpPr>
          <p:cNvPr id="231" name="Group 230">
            <a:extLst>
              <a:ext uri="{FF2B5EF4-FFF2-40B4-BE49-F238E27FC236}">
                <a16:creationId xmlns:a16="http://schemas.microsoft.com/office/drawing/2014/main" id="{2EA44063-0AF8-80E9-E95E-0830A2B47DB4}"/>
              </a:ext>
            </a:extLst>
          </p:cNvPr>
          <p:cNvGrpSpPr/>
          <p:nvPr/>
        </p:nvGrpSpPr>
        <p:grpSpPr>
          <a:xfrm>
            <a:off x="-2089133" y="3095494"/>
            <a:ext cx="1757352" cy="713630"/>
            <a:chOff x="6025" y="6022367"/>
            <a:chExt cx="1757352" cy="713630"/>
          </a:xfrm>
        </p:grpSpPr>
        <p:grpSp>
          <p:nvGrpSpPr>
            <p:cNvPr id="232" name="Group 231">
              <a:extLst>
                <a:ext uri="{FF2B5EF4-FFF2-40B4-BE49-F238E27FC236}">
                  <a16:creationId xmlns:a16="http://schemas.microsoft.com/office/drawing/2014/main" id="{80A515BF-C826-0CA8-9B68-2A01B358D894}"/>
                </a:ext>
              </a:extLst>
            </p:cNvPr>
            <p:cNvGrpSpPr/>
            <p:nvPr/>
          </p:nvGrpSpPr>
          <p:grpSpPr>
            <a:xfrm>
              <a:off x="369856" y="6260536"/>
              <a:ext cx="1029690" cy="475461"/>
              <a:chOff x="344016" y="6093296"/>
              <a:chExt cx="1029690" cy="475461"/>
            </a:xfrm>
          </p:grpSpPr>
          <p:sp>
            <p:nvSpPr>
              <p:cNvPr id="234" name="Oval 233">
                <a:extLst>
                  <a:ext uri="{FF2B5EF4-FFF2-40B4-BE49-F238E27FC236}">
                    <a16:creationId xmlns:a16="http://schemas.microsoft.com/office/drawing/2014/main" id="{06A70291-4C55-A8DB-CE19-5E788AB10116}"/>
                  </a:ext>
                </a:extLst>
              </p:cNvPr>
              <p:cNvSpPr/>
              <p:nvPr/>
            </p:nvSpPr>
            <p:spPr>
              <a:xfrm>
                <a:off x="344016" y="6093296"/>
                <a:ext cx="226368" cy="226368"/>
              </a:xfrm>
              <a:prstGeom prst="ellipse">
                <a:avLst/>
              </a:pr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235" name="Oval 234">
                <a:extLst>
                  <a:ext uri="{FF2B5EF4-FFF2-40B4-BE49-F238E27FC236}">
                    <a16:creationId xmlns:a16="http://schemas.microsoft.com/office/drawing/2014/main" id="{CC6FFE2C-735E-C221-9C67-4E7C9C759336}"/>
                  </a:ext>
                </a:extLst>
              </p:cNvPr>
              <p:cNvSpPr/>
              <p:nvPr/>
            </p:nvSpPr>
            <p:spPr>
              <a:xfrm>
                <a:off x="611790" y="6093296"/>
                <a:ext cx="226368" cy="226368"/>
              </a:xfrm>
              <a:prstGeom prst="ellipse">
                <a:avLst/>
              </a:pr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236" name="Oval 235">
                <a:extLst>
                  <a:ext uri="{FF2B5EF4-FFF2-40B4-BE49-F238E27FC236}">
                    <a16:creationId xmlns:a16="http://schemas.microsoft.com/office/drawing/2014/main" id="{EC0F40FA-56BC-8301-E993-E7E90D586200}"/>
                  </a:ext>
                </a:extLst>
              </p:cNvPr>
              <p:cNvSpPr/>
              <p:nvPr/>
            </p:nvSpPr>
            <p:spPr>
              <a:xfrm>
                <a:off x="879564" y="6093296"/>
                <a:ext cx="226368" cy="226368"/>
              </a:xfrm>
              <a:prstGeom prst="ellipse">
                <a:avLst/>
              </a:pr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237" name="Oval 236">
                <a:extLst>
                  <a:ext uri="{FF2B5EF4-FFF2-40B4-BE49-F238E27FC236}">
                    <a16:creationId xmlns:a16="http://schemas.microsoft.com/office/drawing/2014/main" id="{81581C82-EE5B-1E1C-5ADA-18240FDAF281}"/>
                  </a:ext>
                </a:extLst>
              </p:cNvPr>
              <p:cNvSpPr/>
              <p:nvPr/>
            </p:nvSpPr>
            <p:spPr>
              <a:xfrm>
                <a:off x="1147338" y="6093296"/>
                <a:ext cx="226368" cy="226368"/>
              </a:xfrm>
              <a:prstGeom prst="ellipse">
                <a:avLst/>
              </a:prstGeom>
              <a:solidFill>
                <a:srgbClr val="7A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238" name="Oval 237">
                <a:extLst>
                  <a:ext uri="{FF2B5EF4-FFF2-40B4-BE49-F238E27FC236}">
                    <a16:creationId xmlns:a16="http://schemas.microsoft.com/office/drawing/2014/main" id="{E96C7E53-12F3-ADF2-C83A-241A64138840}"/>
                  </a:ext>
                </a:extLst>
              </p:cNvPr>
              <p:cNvSpPr/>
              <p:nvPr/>
            </p:nvSpPr>
            <p:spPr>
              <a:xfrm>
                <a:off x="477903" y="6342389"/>
                <a:ext cx="226368" cy="226368"/>
              </a:xfrm>
              <a:prstGeom prst="ellipse">
                <a:avLst/>
              </a:prstGeom>
              <a:solidFill>
                <a:srgbClr val="5DD6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239" name="Oval 238">
                <a:extLst>
                  <a:ext uri="{FF2B5EF4-FFF2-40B4-BE49-F238E27FC236}">
                    <a16:creationId xmlns:a16="http://schemas.microsoft.com/office/drawing/2014/main" id="{2927DA92-87C7-81C7-8FE5-EA78FF5B89F0}"/>
                  </a:ext>
                </a:extLst>
              </p:cNvPr>
              <p:cNvSpPr/>
              <p:nvPr/>
            </p:nvSpPr>
            <p:spPr>
              <a:xfrm>
                <a:off x="745677" y="6342389"/>
                <a:ext cx="226368" cy="226368"/>
              </a:xfrm>
              <a:prstGeom prst="ellipse">
                <a:avLst/>
              </a:prstGeom>
              <a:solidFill>
                <a:srgbClr val="EF88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240" name="Oval 239">
                <a:extLst>
                  <a:ext uri="{FF2B5EF4-FFF2-40B4-BE49-F238E27FC236}">
                    <a16:creationId xmlns:a16="http://schemas.microsoft.com/office/drawing/2014/main" id="{9EDD2CF8-06E8-F686-ECF5-D7788096DA71}"/>
                  </a:ext>
                </a:extLst>
              </p:cNvPr>
              <p:cNvSpPr/>
              <p:nvPr/>
            </p:nvSpPr>
            <p:spPr>
              <a:xfrm>
                <a:off x="1013451" y="6342389"/>
                <a:ext cx="226368" cy="226368"/>
              </a:xfrm>
              <a:prstGeom prst="ellipse">
                <a:avLst/>
              </a:prstGeom>
              <a:solidFill>
                <a:srgbClr val="B1B6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grpSp>
        <p:sp>
          <p:nvSpPr>
            <p:cNvPr id="233" name="TextBox 232">
              <a:extLst>
                <a:ext uri="{FF2B5EF4-FFF2-40B4-BE49-F238E27FC236}">
                  <a16:creationId xmlns:a16="http://schemas.microsoft.com/office/drawing/2014/main" id="{7769BF6C-19A8-1180-D25A-C528E2E0371C}"/>
                </a:ext>
              </a:extLst>
            </p:cNvPr>
            <p:cNvSpPr txBox="1"/>
            <p:nvPr/>
          </p:nvSpPr>
          <p:spPr>
            <a:xfrm>
              <a:off x="6025" y="6022367"/>
              <a:ext cx="1757352" cy="215444"/>
            </a:xfrm>
            <a:prstGeom prst="rect">
              <a:avLst/>
            </a:prstGeom>
            <a:noFill/>
          </p:spPr>
          <p:txBody>
            <a:bodyPr wrap="square" rtlCol="0">
              <a:spAutoFit/>
            </a:bodyPr>
            <a:lstStyle/>
            <a:p>
              <a:pPr algn="ctr" defTabSz="914400" eaLnBrk="1" fontAlgn="auto" hangingPunct="1">
                <a:spcBef>
                  <a:spcPts val="0"/>
                </a:spcBef>
                <a:spcAft>
                  <a:spcPts val="0"/>
                </a:spcAft>
                <a:defRPr/>
              </a:pPr>
              <a:r>
                <a:rPr lang="en-GB" sz="800">
                  <a:solidFill>
                    <a:srgbClr val="092149"/>
                  </a:solidFill>
                  <a:latin typeface="Aptos" panose="020B0004020202020204" pitchFamily="34" charset="0"/>
                  <a:ea typeface="+mn-ea"/>
                  <a:cs typeface="+mn-cs"/>
                </a:rPr>
                <a:t>WEALTH at work colours</a:t>
              </a:r>
            </a:p>
          </p:txBody>
        </p:sp>
      </p:grpSp>
      <p:grpSp>
        <p:nvGrpSpPr>
          <p:cNvPr id="253" name="Group 252">
            <a:extLst>
              <a:ext uri="{FF2B5EF4-FFF2-40B4-BE49-F238E27FC236}">
                <a16:creationId xmlns:a16="http://schemas.microsoft.com/office/drawing/2014/main" id="{961B2091-8C4C-723C-FF0D-68088484E848}"/>
              </a:ext>
            </a:extLst>
          </p:cNvPr>
          <p:cNvGrpSpPr/>
          <p:nvPr/>
        </p:nvGrpSpPr>
        <p:grpSpPr>
          <a:xfrm>
            <a:off x="4970137" y="4300589"/>
            <a:ext cx="2264507" cy="2264506"/>
            <a:chOff x="3446136" y="3601313"/>
            <a:chExt cx="2264507" cy="2264506"/>
          </a:xfrm>
        </p:grpSpPr>
        <p:sp>
          <p:nvSpPr>
            <p:cNvPr id="21" name="Freeform 17">
              <a:extLst>
                <a:ext uri="{FF2B5EF4-FFF2-40B4-BE49-F238E27FC236}">
                  <a16:creationId xmlns:a16="http://schemas.microsoft.com/office/drawing/2014/main" id="{DBA533B3-0A34-656D-3793-677A57BBD0F3}"/>
                </a:ext>
              </a:extLst>
            </p:cNvPr>
            <p:cNvSpPr>
              <a:spLocks noChangeArrowheads="1"/>
            </p:cNvSpPr>
            <p:nvPr/>
          </p:nvSpPr>
          <p:spPr bwMode="auto">
            <a:xfrm>
              <a:off x="3446136" y="3601313"/>
              <a:ext cx="2264507" cy="2264506"/>
            </a:xfrm>
            <a:prstGeom prst="ellipse">
              <a:avLst/>
            </a:prstGeom>
            <a:solidFill>
              <a:srgbClr val="0076BE">
                <a:alpha val="75000"/>
              </a:srgbClr>
            </a:solidFill>
            <a:ln w="28575">
              <a:solidFill>
                <a:schemeClr val="tx1"/>
              </a:solidFill>
            </a:ln>
            <a:effectLst/>
          </p:spPr>
          <p:txBody>
            <a:bodyPr wrap="none" anchor="ctr"/>
            <a:lstStyle/>
            <a:p>
              <a:endParaRPr lang="en-US" sz="2450">
                <a:latin typeface="Lato Light" panose="020F0502020204030203" pitchFamily="34" charset="0"/>
              </a:endParaRPr>
            </a:p>
          </p:txBody>
        </p:sp>
        <p:grpSp>
          <p:nvGrpSpPr>
            <p:cNvPr id="22" name="Group 21">
              <a:extLst>
                <a:ext uri="{FF2B5EF4-FFF2-40B4-BE49-F238E27FC236}">
                  <a16:creationId xmlns:a16="http://schemas.microsoft.com/office/drawing/2014/main" id="{6FB89121-CA13-C176-C6ED-02232BC9A7FB}"/>
                </a:ext>
              </a:extLst>
            </p:cNvPr>
            <p:cNvGrpSpPr/>
            <p:nvPr/>
          </p:nvGrpSpPr>
          <p:grpSpPr>
            <a:xfrm>
              <a:off x="3831404" y="3918342"/>
              <a:ext cx="1462145" cy="908234"/>
              <a:chOff x="10619061" y="7442703"/>
              <a:chExt cx="3755914" cy="2333045"/>
            </a:xfrm>
          </p:grpSpPr>
          <p:sp>
            <p:nvSpPr>
              <p:cNvPr id="24" name="Freeform 18">
                <a:extLst>
                  <a:ext uri="{FF2B5EF4-FFF2-40B4-BE49-F238E27FC236}">
                    <a16:creationId xmlns:a16="http://schemas.microsoft.com/office/drawing/2014/main" id="{994A8926-C4E4-ED5C-EB08-F59A99337168}"/>
                  </a:ext>
                </a:extLst>
              </p:cNvPr>
              <p:cNvSpPr>
                <a:spLocks noChangeArrowheads="1"/>
              </p:cNvSpPr>
              <p:nvPr/>
            </p:nvSpPr>
            <p:spPr bwMode="auto">
              <a:xfrm>
                <a:off x="10961818" y="8470972"/>
                <a:ext cx="3107845" cy="1304776"/>
              </a:xfrm>
              <a:custGeom>
                <a:avLst/>
                <a:gdLst>
                  <a:gd name="T0" fmla="*/ 4621 w 4756"/>
                  <a:gd name="T1" fmla="*/ 971 h 1998"/>
                  <a:gd name="T2" fmla="*/ 4621 w 4756"/>
                  <a:gd name="T3" fmla="*/ 971 h 1998"/>
                  <a:gd name="T4" fmla="*/ 4383 w 4756"/>
                  <a:gd name="T5" fmla="*/ 997 h 1998"/>
                  <a:gd name="T6" fmla="*/ 4383 w 4756"/>
                  <a:gd name="T7" fmla="*/ 997 h 1998"/>
                  <a:gd name="T8" fmla="*/ 2679 w 4756"/>
                  <a:gd name="T9" fmla="*/ 1331 h 1998"/>
                  <a:gd name="T10" fmla="*/ 2679 w 4756"/>
                  <a:gd name="T11" fmla="*/ 1331 h 1998"/>
                  <a:gd name="T12" fmla="*/ 2590 w 4756"/>
                  <a:gd name="T13" fmla="*/ 1317 h 1998"/>
                  <a:gd name="T14" fmla="*/ 2590 w 4756"/>
                  <a:gd name="T15" fmla="*/ 1317 h 1998"/>
                  <a:gd name="T16" fmla="*/ 1939 w 4756"/>
                  <a:gd name="T17" fmla="*/ 756 h 1998"/>
                  <a:gd name="T18" fmla="*/ 1880 w 4756"/>
                  <a:gd name="T19" fmla="*/ 692 h 1998"/>
                  <a:gd name="T20" fmla="*/ 1968 w 4756"/>
                  <a:gd name="T21" fmla="*/ 691 h 1998"/>
                  <a:gd name="T22" fmla="*/ 1968 w 4756"/>
                  <a:gd name="T23" fmla="*/ 691 h 1998"/>
                  <a:gd name="T24" fmla="*/ 2876 w 4756"/>
                  <a:gd name="T25" fmla="*/ 604 h 1998"/>
                  <a:gd name="T26" fmla="*/ 2876 w 4756"/>
                  <a:gd name="T27" fmla="*/ 127 h 1998"/>
                  <a:gd name="T28" fmla="*/ 2876 w 4756"/>
                  <a:gd name="T29" fmla="*/ 127 h 1998"/>
                  <a:gd name="T30" fmla="*/ 2722 w 4756"/>
                  <a:gd name="T31" fmla="*/ 141 h 1998"/>
                  <a:gd name="T32" fmla="*/ 2722 w 4756"/>
                  <a:gd name="T33" fmla="*/ 141 h 1998"/>
                  <a:gd name="T34" fmla="*/ 2445 w 4756"/>
                  <a:gd name="T35" fmla="*/ 163 h 1998"/>
                  <a:gd name="T36" fmla="*/ 2445 w 4756"/>
                  <a:gd name="T37" fmla="*/ 163 h 1998"/>
                  <a:gd name="T38" fmla="*/ 1691 w 4756"/>
                  <a:gd name="T39" fmla="*/ 86 h 1998"/>
                  <a:gd name="T40" fmla="*/ 1691 w 4756"/>
                  <a:gd name="T41" fmla="*/ 86 h 1998"/>
                  <a:gd name="T42" fmla="*/ 1139 w 4756"/>
                  <a:gd name="T43" fmla="*/ 21 h 1998"/>
                  <a:gd name="T44" fmla="*/ 1139 w 4756"/>
                  <a:gd name="T45" fmla="*/ 21 h 1998"/>
                  <a:gd name="T46" fmla="*/ 765 w 4756"/>
                  <a:gd name="T47" fmla="*/ 146 h 1998"/>
                  <a:gd name="T48" fmla="*/ 765 w 4756"/>
                  <a:gd name="T49" fmla="*/ 146 h 1998"/>
                  <a:gd name="T50" fmla="*/ 0 w 4756"/>
                  <a:gd name="T51" fmla="*/ 310 h 1998"/>
                  <a:gd name="T52" fmla="*/ 0 w 4756"/>
                  <a:gd name="T53" fmla="*/ 1348 h 1998"/>
                  <a:gd name="T54" fmla="*/ 0 w 4756"/>
                  <a:gd name="T55" fmla="*/ 1348 h 1998"/>
                  <a:gd name="T56" fmla="*/ 805 w 4756"/>
                  <a:gd name="T57" fmla="*/ 1463 h 1998"/>
                  <a:gd name="T58" fmla="*/ 805 w 4756"/>
                  <a:gd name="T59" fmla="*/ 1463 h 1998"/>
                  <a:gd name="T60" fmla="*/ 2028 w 4756"/>
                  <a:gd name="T61" fmla="*/ 1909 h 1998"/>
                  <a:gd name="T62" fmla="*/ 2028 w 4756"/>
                  <a:gd name="T63" fmla="*/ 1909 h 1998"/>
                  <a:gd name="T64" fmla="*/ 2334 w 4756"/>
                  <a:gd name="T65" fmla="*/ 1992 h 1998"/>
                  <a:gd name="T66" fmla="*/ 2334 w 4756"/>
                  <a:gd name="T67" fmla="*/ 1992 h 1998"/>
                  <a:gd name="T68" fmla="*/ 2638 w 4756"/>
                  <a:gd name="T69" fmla="*/ 1945 h 1998"/>
                  <a:gd name="T70" fmla="*/ 2638 w 4756"/>
                  <a:gd name="T71" fmla="*/ 1945 h 1998"/>
                  <a:gd name="T72" fmla="*/ 4213 w 4756"/>
                  <a:gd name="T73" fmla="*/ 1451 h 1998"/>
                  <a:gd name="T74" fmla="*/ 4213 w 4756"/>
                  <a:gd name="T75" fmla="*/ 1451 h 1998"/>
                  <a:gd name="T76" fmla="*/ 4556 w 4756"/>
                  <a:gd name="T77" fmla="*/ 1293 h 1998"/>
                  <a:gd name="T78" fmla="*/ 4556 w 4756"/>
                  <a:gd name="T79" fmla="*/ 1293 h 1998"/>
                  <a:gd name="T80" fmla="*/ 4695 w 4756"/>
                  <a:gd name="T81" fmla="*/ 1200 h 1998"/>
                  <a:gd name="T82" fmla="*/ 4695 w 4756"/>
                  <a:gd name="T83" fmla="*/ 1200 h 1998"/>
                  <a:gd name="T84" fmla="*/ 4739 w 4756"/>
                  <a:gd name="T85" fmla="*/ 1126 h 1998"/>
                  <a:gd name="T86" fmla="*/ 4739 w 4756"/>
                  <a:gd name="T87" fmla="*/ 1126 h 1998"/>
                  <a:gd name="T88" fmla="*/ 4741 w 4756"/>
                  <a:gd name="T89" fmla="*/ 1117 h 1998"/>
                  <a:gd name="T90" fmla="*/ 4741 w 4756"/>
                  <a:gd name="T91" fmla="*/ 1117 h 1998"/>
                  <a:gd name="T92" fmla="*/ 4621 w 4756"/>
                  <a:gd name="T93" fmla="*/ 971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56" h="1998">
                    <a:moveTo>
                      <a:pt x="4621" y="971"/>
                    </a:moveTo>
                    <a:lnTo>
                      <a:pt x="4621" y="971"/>
                    </a:lnTo>
                    <a:cubicBezTo>
                      <a:pt x="4554" y="955"/>
                      <a:pt x="4473" y="972"/>
                      <a:pt x="4383" y="997"/>
                    </a:cubicBezTo>
                    <a:lnTo>
                      <a:pt x="4383" y="997"/>
                    </a:lnTo>
                    <a:cubicBezTo>
                      <a:pt x="4190" y="1051"/>
                      <a:pt x="3011" y="1331"/>
                      <a:pt x="2679" y="1331"/>
                    </a:cubicBezTo>
                    <a:lnTo>
                      <a:pt x="2679" y="1331"/>
                    </a:lnTo>
                    <a:cubicBezTo>
                      <a:pt x="2637" y="1331"/>
                      <a:pt x="2608" y="1326"/>
                      <a:pt x="2590" y="1317"/>
                    </a:cubicBezTo>
                    <a:lnTo>
                      <a:pt x="2590" y="1317"/>
                    </a:lnTo>
                    <a:cubicBezTo>
                      <a:pt x="2329" y="1190"/>
                      <a:pt x="1955" y="774"/>
                      <a:pt x="1939" y="756"/>
                    </a:cubicBezTo>
                    <a:lnTo>
                      <a:pt x="1880" y="692"/>
                    </a:lnTo>
                    <a:lnTo>
                      <a:pt x="1968" y="691"/>
                    </a:lnTo>
                    <a:lnTo>
                      <a:pt x="1968" y="691"/>
                    </a:lnTo>
                    <a:cubicBezTo>
                      <a:pt x="2161" y="688"/>
                      <a:pt x="2554" y="668"/>
                      <a:pt x="2876" y="604"/>
                    </a:cubicBezTo>
                    <a:lnTo>
                      <a:pt x="2876" y="127"/>
                    </a:lnTo>
                    <a:lnTo>
                      <a:pt x="2876" y="127"/>
                    </a:lnTo>
                    <a:cubicBezTo>
                      <a:pt x="2825" y="131"/>
                      <a:pt x="2773" y="136"/>
                      <a:pt x="2722" y="141"/>
                    </a:cubicBezTo>
                    <a:lnTo>
                      <a:pt x="2722" y="141"/>
                    </a:lnTo>
                    <a:cubicBezTo>
                      <a:pt x="2628" y="150"/>
                      <a:pt x="2535" y="160"/>
                      <a:pt x="2445" y="163"/>
                    </a:cubicBezTo>
                    <a:lnTo>
                      <a:pt x="2445" y="163"/>
                    </a:lnTo>
                    <a:cubicBezTo>
                      <a:pt x="2180" y="176"/>
                      <a:pt x="1946" y="162"/>
                      <a:pt x="1691" y="86"/>
                    </a:cubicBezTo>
                    <a:lnTo>
                      <a:pt x="1691" y="86"/>
                    </a:lnTo>
                    <a:cubicBezTo>
                      <a:pt x="1502" y="31"/>
                      <a:pt x="1335" y="0"/>
                      <a:pt x="1139" y="21"/>
                    </a:cubicBezTo>
                    <a:lnTo>
                      <a:pt x="1139" y="21"/>
                    </a:lnTo>
                    <a:cubicBezTo>
                      <a:pt x="1006" y="34"/>
                      <a:pt x="882" y="98"/>
                      <a:pt x="765" y="146"/>
                    </a:cubicBezTo>
                    <a:lnTo>
                      <a:pt x="765" y="146"/>
                    </a:lnTo>
                    <a:cubicBezTo>
                      <a:pt x="616" y="206"/>
                      <a:pt x="51" y="285"/>
                      <a:pt x="0" y="310"/>
                    </a:cubicBezTo>
                    <a:lnTo>
                      <a:pt x="0" y="1348"/>
                    </a:lnTo>
                    <a:lnTo>
                      <a:pt x="0" y="1348"/>
                    </a:lnTo>
                    <a:cubicBezTo>
                      <a:pt x="36" y="1360"/>
                      <a:pt x="752" y="1446"/>
                      <a:pt x="805" y="1463"/>
                    </a:cubicBezTo>
                    <a:lnTo>
                      <a:pt x="805" y="1463"/>
                    </a:lnTo>
                    <a:cubicBezTo>
                      <a:pt x="1117" y="1567"/>
                      <a:pt x="1694" y="1765"/>
                      <a:pt x="2028" y="1909"/>
                    </a:cubicBezTo>
                    <a:lnTo>
                      <a:pt x="2028" y="1909"/>
                    </a:lnTo>
                    <a:cubicBezTo>
                      <a:pt x="2117" y="1947"/>
                      <a:pt x="2224" y="1988"/>
                      <a:pt x="2334" y="1992"/>
                    </a:cubicBezTo>
                    <a:lnTo>
                      <a:pt x="2334" y="1992"/>
                    </a:lnTo>
                    <a:cubicBezTo>
                      <a:pt x="2431" y="1997"/>
                      <a:pt x="2525" y="1973"/>
                      <a:pt x="2638" y="1945"/>
                    </a:cubicBezTo>
                    <a:lnTo>
                      <a:pt x="2638" y="1945"/>
                    </a:lnTo>
                    <a:cubicBezTo>
                      <a:pt x="3167" y="1806"/>
                      <a:pt x="3707" y="1663"/>
                      <a:pt x="4213" y="1451"/>
                    </a:cubicBezTo>
                    <a:lnTo>
                      <a:pt x="4213" y="1451"/>
                    </a:lnTo>
                    <a:cubicBezTo>
                      <a:pt x="4330" y="1402"/>
                      <a:pt x="4443" y="1350"/>
                      <a:pt x="4556" y="1293"/>
                    </a:cubicBezTo>
                    <a:lnTo>
                      <a:pt x="4556" y="1293"/>
                    </a:lnTo>
                    <a:cubicBezTo>
                      <a:pt x="4605" y="1269"/>
                      <a:pt x="4657" y="1240"/>
                      <a:pt x="4695" y="1200"/>
                    </a:cubicBezTo>
                    <a:lnTo>
                      <a:pt x="4695" y="1200"/>
                    </a:lnTo>
                    <a:cubicBezTo>
                      <a:pt x="4714" y="1178"/>
                      <a:pt x="4731" y="1154"/>
                      <a:pt x="4739" y="1126"/>
                    </a:cubicBezTo>
                    <a:lnTo>
                      <a:pt x="4739" y="1126"/>
                    </a:lnTo>
                    <a:cubicBezTo>
                      <a:pt x="4739" y="1122"/>
                      <a:pt x="4741" y="1121"/>
                      <a:pt x="4741" y="1117"/>
                    </a:cubicBezTo>
                    <a:lnTo>
                      <a:pt x="4741" y="1117"/>
                    </a:lnTo>
                    <a:cubicBezTo>
                      <a:pt x="4755" y="1046"/>
                      <a:pt x="4687" y="986"/>
                      <a:pt x="4621" y="971"/>
                    </a:cubicBezTo>
                  </a:path>
                </a:pathLst>
              </a:custGeom>
              <a:solidFill>
                <a:srgbClr val="FFC69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25" name="Freeform 19">
                <a:extLst>
                  <a:ext uri="{FF2B5EF4-FFF2-40B4-BE49-F238E27FC236}">
                    <a16:creationId xmlns:a16="http://schemas.microsoft.com/office/drawing/2014/main" id="{73BF357F-4AB2-3BEB-898C-52B0DE37652A}"/>
                  </a:ext>
                </a:extLst>
              </p:cNvPr>
              <p:cNvSpPr>
                <a:spLocks noChangeArrowheads="1"/>
              </p:cNvSpPr>
              <p:nvPr/>
            </p:nvSpPr>
            <p:spPr bwMode="auto">
              <a:xfrm>
                <a:off x="10725634" y="8652429"/>
                <a:ext cx="236185" cy="740239"/>
              </a:xfrm>
              <a:custGeom>
                <a:avLst/>
                <a:gdLst>
                  <a:gd name="T0" fmla="*/ 362 w 363"/>
                  <a:gd name="T1" fmla="*/ 29 h 1134"/>
                  <a:gd name="T2" fmla="*/ 362 w 363"/>
                  <a:gd name="T3" fmla="*/ 1067 h 1134"/>
                  <a:gd name="T4" fmla="*/ 0 w 363"/>
                  <a:gd name="T5" fmla="*/ 1133 h 1134"/>
                  <a:gd name="T6" fmla="*/ 0 w 363"/>
                  <a:gd name="T7" fmla="*/ 0 h 1134"/>
                  <a:gd name="T8" fmla="*/ 362 w 363"/>
                  <a:gd name="T9" fmla="*/ 29 h 1134"/>
                </a:gdLst>
                <a:ahLst/>
                <a:cxnLst>
                  <a:cxn ang="0">
                    <a:pos x="T0" y="T1"/>
                  </a:cxn>
                  <a:cxn ang="0">
                    <a:pos x="T2" y="T3"/>
                  </a:cxn>
                  <a:cxn ang="0">
                    <a:pos x="T4" y="T5"/>
                  </a:cxn>
                  <a:cxn ang="0">
                    <a:pos x="T6" y="T7"/>
                  </a:cxn>
                  <a:cxn ang="0">
                    <a:pos x="T8" y="T9"/>
                  </a:cxn>
                </a:cxnLst>
                <a:rect l="0" t="0" r="r" b="b"/>
                <a:pathLst>
                  <a:path w="363" h="1134">
                    <a:moveTo>
                      <a:pt x="362" y="29"/>
                    </a:moveTo>
                    <a:lnTo>
                      <a:pt x="362" y="1067"/>
                    </a:lnTo>
                    <a:lnTo>
                      <a:pt x="0" y="1133"/>
                    </a:lnTo>
                    <a:lnTo>
                      <a:pt x="0" y="0"/>
                    </a:lnTo>
                    <a:lnTo>
                      <a:pt x="362" y="29"/>
                    </a:lnTo>
                  </a:path>
                </a:pathLst>
              </a:custGeom>
              <a:solidFill>
                <a:srgbClr val="5DD6F9"/>
              </a:solidFill>
              <a:ln>
                <a:noFill/>
              </a:ln>
              <a:effectLst/>
            </p:spPr>
            <p:txBody>
              <a:bodyPr wrap="none" anchor="ctr"/>
              <a:lstStyle/>
              <a:p>
                <a:endParaRPr lang="en-US" sz="2450">
                  <a:latin typeface="Lato Light" panose="020F0502020204030203" pitchFamily="34" charset="0"/>
                </a:endParaRPr>
              </a:p>
            </p:txBody>
          </p:sp>
          <p:sp>
            <p:nvSpPr>
              <p:cNvPr id="26" name="Freeform 20">
                <a:extLst>
                  <a:ext uri="{FF2B5EF4-FFF2-40B4-BE49-F238E27FC236}">
                    <a16:creationId xmlns:a16="http://schemas.microsoft.com/office/drawing/2014/main" id="{FDB0B269-9253-9B72-EAE5-B49EAC10D136}"/>
                  </a:ext>
                </a:extLst>
              </p:cNvPr>
              <p:cNvSpPr>
                <a:spLocks noChangeArrowheads="1"/>
              </p:cNvSpPr>
              <p:nvPr/>
            </p:nvSpPr>
            <p:spPr bwMode="auto">
              <a:xfrm>
                <a:off x="13686584" y="9199687"/>
                <a:ext cx="342755" cy="218903"/>
              </a:xfrm>
              <a:custGeom>
                <a:avLst/>
                <a:gdLst>
                  <a:gd name="T0" fmla="*/ 524 w 525"/>
                  <a:gd name="T1" fmla="*/ 83 h 335"/>
                  <a:gd name="T2" fmla="*/ 524 w 525"/>
                  <a:gd name="T3" fmla="*/ 83 h 335"/>
                  <a:gd name="T4" fmla="*/ 385 w 525"/>
                  <a:gd name="T5" fmla="*/ 176 h 335"/>
                  <a:gd name="T6" fmla="*/ 385 w 525"/>
                  <a:gd name="T7" fmla="*/ 176 h 335"/>
                  <a:gd name="T8" fmla="*/ 42 w 525"/>
                  <a:gd name="T9" fmla="*/ 334 h 335"/>
                  <a:gd name="T10" fmla="*/ 42 w 525"/>
                  <a:gd name="T11" fmla="*/ 334 h 335"/>
                  <a:gd name="T12" fmla="*/ 39 w 525"/>
                  <a:gd name="T13" fmla="*/ 329 h 335"/>
                  <a:gd name="T14" fmla="*/ 39 w 525"/>
                  <a:gd name="T15" fmla="*/ 329 h 335"/>
                  <a:gd name="T16" fmla="*/ 211 w 525"/>
                  <a:gd name="T17" fmla="*/ 70 h 335"/>
                  <a:gd name="T18" fmla="*/ 211 w 525"/>
                  <a:gd name="T19" fmla="*/ 70 h 335"/>
                  <a:gd name="T20" fmla="*/ 522 w 525"/>
                  <a:gd name="T21" fmla="*/ 80 h 335"/>
                  <a:gd name="T22" fmla="*/ 522 w 525"/>
                  <a:gd name="T23" fmla="*/ 80 h 335"/>
                  <a:gd name="T24" fmla="*/ 524 w 525"/>
                  <a:gd name="T25" fmla="*/ 83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335">
                    <a:moveTo>
                      <a:pt x="524" y="83"/>
                    </a:moveTo>
                    <a:lnTo>
                      <a:pt x="524" y="83"/>
                    </a:lnTo>
                    <a:cubicBezTo>
                      <a:pt x="486" y="123"/>
                      <a:pt x="434" y="152"/>
                      <a:pt x="385" y="176"/>
                    </a:cubicBezTo>
                    <a:lnTo>
                      <a:pt x="385" y="176"/>
                    </a:lnTo>
                    <a:cubicBezTo>
                      <a:pt x="272" y="233"/>
                      <a:pt x="159" y="285"/>
                      <a:pt x="42" y="334"/>
                    </a:cubicBezTo>
                    <a:lnTo>
                      <a:pt x="42" y="334"/>
                    </a:lnTo>
                    <a:cubicBezTo>
                      <a:pt x="41" y="331"/>
                      <a:pt x="40" y="330"/>
                      <a:pt x="39" y="329"/>
                    </a:cubicBezTo>
                    <a:lnTo>
                      <a:pt x="39" y="329"/>
                    </a:lnTo>
                    <a:cubicBezTo>
                      <a:pt x="0" y="254"/>
                      <a:pt x="77" y="138"/>
                      <a:pt x="211" y="70"/>
                    </a:cubicBezTo>
                    <a:lnTo>
                      <a:pt x="211" y="70"/>
                    </a:lnTo>
                    <a:cubicBezTo>
                      <a:pt x="344" y="0"/>
                      <a:pt x="484" y="5"/>
                      <a:pt x="522" y="80"/>
                    </a:cubicBezTo>
                    <a:lnTo>
                      <a:pt x="522" y="80"/>
                    </a:lnTo>
                    <a:cubicBezTo>
                      <a:pt x="522" y="81"/>
                      <a:pt x="524" y="81"/>
                      <a:pt x="524" y="83"/>
                    </a:cubicBezTo>
                  </a:path>
                </a:pathLst>
              </a:custGeom>
              <a:solidFill>
                <a:srgbClr val="FF9A5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27" name="Freeform 21">
                <a:extLst>
                  <a:ext uri="{FF2B5EF4-FFF2-40B4-BE49-F238E27FC236}">
                    <a16:creationId xmlns:a16="http://schemas.microsoft.com/office/drawing/2014/main" id="{AA788953-12E6-3B9D-FE95-0A0960A82B0B}"/>
                  </a:ext>
                </a:extLst>
              </p:cNvPr>
              <p:cNvSpPr>
                <a:spLocks noChangeArrowheads="1"/>
              </p:cNvSpPr>
              <p:nvPr/>
            </p:nvSpPr>
            <p:spPr bwMode="auto">
              <a:xfrm>
                <a:off x="12839776" y="8545859"/>
                <a:ext cx="371558" cy="319713"/>
              </a:xfrm>
              <a:custGeom>
                <a:avLst/>
                <a:gdLst>
                  <a:gd name="T0" fmla="*/ 469 w 568"/>
                  <a:gd name="T1" fmla="*/ 296 h 488"/>
                  <a:gd name="T2" fmla="*/ 469 w 568"/>
                  <a:gd name="T3" fmla="*/ 296 h 488"/>
                  <a:gd name="T4" fmla="*/ 0 w 568"/>
                  <a:gd name="T5" fmla="*/ 487 h 488"/>
                  <a:gd name="T6" fmla="*/ 0 w 568"/>
                  <a:gd name="T7" fmla="*/ 10 h 488"/>
                  <a:gd name="T8" fmla="*/ 0 w 568"/>
                  <a:gd name="T9" fmla="*/ 10 h 488"/>
                  <a:gd name="T10" fmla="*/ 273 w 568"/>
                  <a:gd name="T11" fmla="*/ 8 h 488"/>
                  <a:gd name="T12" fmla="*/ 273 w 568"/>
                  <a:gd name="T13" fmla="*/ 8 h 488"/>
                  <a:gd name="T14" fmla="*/ 385 w 568"/>
                  <a:gd name="T15" fmla="*/ 36 h 488"/>
                  <a:gd name="T16" fmla="*/ 385 w 568"/>
                  <a:gd name="T17" fmla="*/ 36 h 488"/>
                  <a:gd name="T18" fmla="*/ 469 w 568"/>
                  <a:gd name="T19" fmla="*/ 29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488">
                    <a:moveTo>
                      <a:pt x="469" y="296"/>
                    </a:moveTo>
                    <a:lnTo>
                      <a:pt x="469" y="296"/>
                    </a:lnTo>
                    <a:cubicBezTo>
                      <a:pt x="396" y="384"/>
                      <a:pt x="214" y="445"/>
                      <a:pt x="0" y="487"/>
                    </a:cubicBezTo>
                    <a:lnTo>
                      <a:pt x="0" y="10"/>
                    </a:lnTo>
                    <a:lnTo>
                      <a:pt x="0" y="10"/>
                    </a:lnTo>
                    <a:cubicBezTo>
                      <a:pt x="92" y="4"/>
                      <a:pt x="185" y="0"/>
                      <a:pt x="273" y="8"/>
                    </a:cubicBezTo>
                    <a:lnTo>
                      <a:pt x="273" y="8"/>
                    </a:lnTo>
                    <a:cubicBezTo>
                      <a:pt x="309" y="10"/>
                      <a:pt x="349" y="20"/>
                      <a:pt x="385" y="36"/>
                    </a:cubicBezTo>
                    <a:lnTo>
                      <a:pt x="385" y="36"/>
                    </a:lnTo>
                    <a:cubicBezTo>
                      <a:pt x="489" y="82"/>
                      <a:pt x="567" y="179"/>
                      <a:pt x="469" y="296"/>
                    </a:cubicBezTo>
                  </a:path>
                </a:pathLst>
              </a:custGeom>
              <a:solidFill>
                <a:srgbClr val="FFC69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28" name="Freeform 22">
                <a:extLst>
                  <a:ext uri="{FF2B5EF4-FFF2-40B4-BE49-F238E27FC236}">
                    <a16:creationId xmlns:a16="http://schemas.microsoft.com/office/drawing/2014/main" id="{7B605DC3-D148-60EA-2962-1275431ED355}"/>
                  </a:ext>
                </a:extLst>
              </p:cNvPr>
              <p:cNvSpPr>
                <a:spLocks noChangeArrowheads="1"/>
              </p:cNvSpPr>
              <p:nvPr/>
            </p:nvSpPr>
            <p:spPr bwMode="auto">
              <a:xfrm>
                <a:off x="12839776" y="7837306"/>
                <a:ext cx="593342" cy="1238530"/>
              </a:xfrm>
              <a:custGeom>
                <a:avLst/>
                <a:gdLst>
                  <a:gd name="T0" fmla="*/ 906 w 907"/>
                  <a:gd name="T1" fmla="*/ 0 h 1896"/>
                  <a:gd name="T2" fmla="*/ 906 w 907"/>
                  <a:gd name="T3" fmla="*/ 1895 h 1896"/>
                  <a:gd name="T4" fmla="*/ 0 w 907"/>
                  <a:gd name="T5" fmla="*/ 1895 h 1896"/>
                  <a:gd name="T6" fmla="*/ 0 w 907"/>
                  <a:gd name="T7" fmla="*/ 1572 h 1896"/>
                  <a:gd name="T8" fmla="*/ 0 w 907"/>
                  <a:gd name="T9" fmla="*/ 1572 h 1896"/>
                  <a:gd name="T10" fmla="*/ 469 w 907"/>
                  <a:gd name="T11" fmla="*/ 1381 h 1896"/>
                  <a:gd name="T12" fmla="*/ 469 w 907"/>
                  <a:gd name="T13" fmla="*/ 1381 h 1896"/>
                  <a:gd name="T14" fmla="*/ 385 w 907"/>
                  <a:gd name="T15" fmla="*/ 1121 h 1896"/>
                  <a:gd name="T16" fmla="*/ 385 w 907"/>
                  <a:gd name="T17" fmla="*/ 1121 h 1896"/>
                  <a:gd name="T18" fmla="*/ 273 w 907"/>
                  <a:gd name="T19" fmla="*/ 1093 h 1896"/>
                  <a:gd name="T20" fmla="*/ 273 w 907"/>
                  <a:gd name="T21" fmla="*/ 1093 h 1896"/>
                  <a:gd name="T22" fmla="*/ 0 w 907"/>
                  <a:gd name="T23" fmla="*/ 1095 h 1896"/>
                  <a:gd name="T24" fmla="*/ 0 w 907"/>
                  <a:gd name="T25" fmla="*/ 922 h 1896"/>
                  <a:gd name="T26" fmla="*/ 861 w 907"/>
                  <a:gd name="T27" fmla="*/ 20 h 1896"/>
                  <a:gd name="T28" fmla="*/ 861 w 907"/>
                  <a:gd name="T29" fmla="*/ 20 h 1896"/>
                  <a:gd name="T30" fmla="*/ 906 w 907"/>
                  <a:gd name="T31" fmla="*/ 0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7" h="1896">
                    <a:moveTo>
                      <a:pt x="906" y="0"/>
                    </a:moveTo>
                    <a:lnTo>
                      <a:pt x="906" y="1895"/>
                    </a:lnTo>
                    <a:lnTo>
                      <a:pt x="0" y="1895"/>
                    </a:lnTo>
                    <a:lnTo>
                      <a:pt x="0" y="1572"/>
                    </a:lnTo>
                    <a:lnTo>
                      <a:pt x="0" y="1572"/>
                    </a:lnTo>
                    <a:cubicBezTo>
                      <a:pt x="214" y="1530"/>
                      <a:pt x="396" y="1469"/>
                      <a:pt x="469" y="1381"/>
                    </a:cubicBezTo>
                    <a:lnTo>
                      <a:pt x="469" y="1381"/>
                    </a:lnTo>
                    <a:cubicBezTo>
                      <a:pt x="567" y="1264"/>
                      <a:pt x="489" y="1167"/>
                      <a:pt x="385" y="1121"/>
                    </a:cubicBezTo>
                    <a:lnTo>
                      <a:pt x="385" y="1121"/>
                    </a:lnTo>
                    <a:cubicBezTo>
                      <a:pt x="349" y="1105"/>
                      <a:pt x="309" y="1095"/>
                      <a:pt x="273" y="1093"/>
                    </a:cubicBezTo>
                    <a:lnTo>
                      <a:pt x="273" y="1093"/>
                    </a:lnTo>
                    <a:cubicBezTo>
                      <a:pt x="185" y="1085"/>
                      <a:pt x="92" y="1089"/>
                      <a:pt x="0" y="1095"/>
                    </a:cubicBezTo>
                    <a:lnTo>
                      <a:pt x="0" y="922"/>
                    </a:lnTo>
                    <a:lnTo>
                      <a:pt x="861" y="20"/>
                    </a:lnTo>
                    <a:lnTo>
                      <a:pt x="861" y="20"/>
                    </a:lnTo>
                    <a:cubicBezTo>
                      <a:pt x="873" y="6"/>
                      <a:pt x="890" y="0"/>
                      <a:pt x="906" y="0"/>
                    </a:cubicBezTo>
                  </a:path>
                </a:pathLst>
              </a:custGeom>
              <a:solidFill>
                <a:schemeClr val="bg1">
                  <a:lumMod val="95000"/>
                </a:schemeClr>
              </a:solidFill>
              <a:ln>
                <a:noFill/>
              </a:ln>
              <a:effectLst/>
            </p:spPr>
            <p:txBody>
              <a:bodyPr wrap="none" anchor="ctr"/>
              <a:lstStyle/>
              <a:p>
                <a:endParaRPr lang="en-US" sz="2450">
                  <a:latin typeface="Lato Light" panose="020F0502020204030203" pitchFamily="34" charset="0"/>
                </a:endParaRPr>
              </a:p>
            </p:txBody>
          </p:sp>
          <p:sp>
            <p:nvSpPr>
              <p:cNvPr id="29" name="Freeform 23">
                <a:extLst>
                  <a:ext uri="{FF2B5EF4-FFF2-40B4-BE49-F238E27FC236}">
                    <a16:creationId xmlns:a16="http://schemas.microsoft.com/office/drawing/2014/main" id="{7C005070-A515-A37A-BC2E-D8B89E02583E}"/>
                  </a:ext>
                </a:extLst>
              </p:cNvPr>
              <p:cNvSpPr>
                <a:spLocks noChangeArrowheads="1"/>
              </p:cNvSpPr>
              <p:nvPr/>
            </p:nvSpPr>
            <p:spPr bwMode="auto">
              <a:xfrm>
                <a:off x="13433117" y="7442703"/>
                <a:ext cx="941858" cy="996585"/>
              </a:xfrm>
              <a:custGeom>
                <a:avLst/>
                <a:gdLst>
                  <a:gd name="T0" fmla="*/ 1385 w 1440"/>
                  <a:gd name="T1" fmla="*/ 1377 h 1527"/>
                  <a:gd name="T2" fmla="*/ 124 w 1440"/>
                  <a:gd name="T3" fmla="*/ 55 h 1527"/>
                  <a:gd name="T4" fmla="*/ 124 w 1440"/>
                  <a:gd name="T5" fmla="*/ 55 h 1527"/>
                  <a:gd name="T6" fmla="*/ 0 w 1440"/>
                  <a:gd name="T7" fmla="*/ 0 h 1527"/>
                  <a:gd name="T8" fmla="*/ 0 w 1440"/>
                  <a:gd name="T9" fmla="*/ 605 h 1527"/>
                  <a:gd name="T10" fmla="*/ 0 w 1440"/>
                  <a:gd name="T11" fmla="*/ 605 h 1527"/>
                  <a:gd name="T12" fmla="*/ 44 w 1440"/>
                  <a:gd name="T13" fmla="*/ 624 h 1527"/>
                  <a:gd name="T14" fmla="*/ 904 w 1440"/>
                  <a:gd name="T15" fmla="*/ 1526 h 1527"/>
                  <a:gd name="T16" fmla="*/ 1321 w 1440"/>
                  <a:gd name="T17" fmla="*/ 1526 h 1527"/>
                  <a:gd name="T18" fmla="*/ 1321 w 1440"/>
                  <a:gd name="T19" fmla="*/ 1526 h 1527"/>
                  <a:gd name="T20" fmla="*/ 1385 w 1440"/>
                  <a:gd name="T21" fmla="*/ 1377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1527">
                    <a:moveTo>
                      <a:pt x="1385" y="1377"/>
                    </a:moveTo>
                    <a:lnTo>
                      <a:pt x="124" y="55"/>
                    </a:lnTo>
                    <a:lnTo>
                      <a:pt x="124" y="55"/>
                    </a:lnTo>
                    <a:cubicBezTo>
                      <a:pt x="90" y="17"/>
                      <a:pt x="44" y="0"/>
                      <a:pt x="0" y="0"/>
                    </a:cubicBezTo>
                    <a:lnTo>
                      <a:pt x="0" y="605"/>
                    </a:lnTo>
                    <a:lnTo>
                      <a:pt x="0" y="605"/>
                    </a:lnTo>
                    <a:cubicBezTo>
                      <a:pt x="16" y="605"/>
                      <a:pt x="33" y="612"/>
                      <a:pt x="44" y="624"/>
                    </a:cubicBezTo>
                    <a:lnTo>
                      <a:pt x="904" y="1526"/>
                    </a:lnTo>
                    <a:lnTo>
                      <a:pt x="1321" y="1526"/>
                    </a:lnTo>
                    <a:lnTo>
                      <a:pt x="1321" y="1526"/>
                    </a:lnTo>
                    <a:cubicBezTo>
                      <a:pt x="1399" y="1526"/>
                      <a:pt x="1439" y="1433"/>
                      <a:pt x="1385" y="1377"/>
                    </a:cubicBezTo>
                  </a:path>
                </a:pathLst>
              </a:custGeom>
              <a:solidFill>
                <a:schemeClr val="accent3">
                  <a:lumMod val="75000"/>
                </a:schemeClr>
              </a:solidFill>
              <a:ln>
                <a:noFill/>
              </a:ln>
              <a:effectLst/>
            </p:spPr>
            <p:txBody>
              <a:bodyPr wrap="none" anchor="ctr"/>
              <a:lstStyle/>
              <a:p>
                <a:endParaRPr lang="en-US" sz="2450">
                  <a:latin typeface="Lato Light" panose="020F0502020204030203" pitchFamily="34" charset="0"/>
                </a:endParaRPr>
              </a:p>
            </p:txBody>
          </p:sp>
          <p:sp>
            <p:nvSpPr>
              <p:cNvPr id="30" name="Freeform 24">
                <a:extLst>
                  <a:ext uri="{FF2B5EF4-FFF2-40B4-BE49-F238E27FC236}">
                    <a16:creationId xmlns:a16="http://schemas.microsoft.com/office/drawing/2014/main" id="{3C6F6C42-CC4B-BE8F-E96C-12821E08DDBC}"/>
                  </a:ext>
                </a:extLst>
              </p:cNvPr>
              <p:cNvSpPr>
                <a:spLocks noChangeArrowheads="1"/>
              </p:cNvSpPr>
              <p:nvPr/>
            </p:nvSpPr>
            <p:spPr bwMode="auto">
              <a:xfrm>
                <a:off x="13433118" y="7837306"/>
                <a:ext cx="590461" cy="1238530"/>
              </a:xfrm>
              <a:custGeom>
                <a:avLst/>
                <a:gdLst>
                  <a:gd name="T0" fmla="*/ 904 w 905"/>
                  <a:gd name="T1" fmla="*/ 922 h 1896"/>
                  <a:gd name="T2" fmla="*/ 904 w 905"/>
                  <a:gd name="T3" fmla="*/ 1895 h 1896"/>
                  <a:gd name="T4" fmla="*/ 0 w 905"/>
                  <a:gd name="T5" fmla="*/ 1895 h 1896"/>
                  <a:gd name="T6" fmla="*/ 0 w 905"/>
                  <a:gd name="T7" fmla="*/ 0 h 1896"/>
                  <a:gd name="T8" fmla="*/ 0 w 905"/>
                  <a:gd name="T9" fmla="*/ 0 h 1896"/>
                  <a:gd name="T10" fmla="*/ 44 w 905"/>
                  <a:gd name="T11" fmla="*/ 20 h 1896"/>
                  <a:gd name="T12" fmla="*/ 904 w 905"/>
                  <a:gd name="T13" fmla="*/ 922 h 1896"/>
                </a:gdLst>
                <a:ahLst/>
                <a:cxnLst>
                  <a:cxn ang="0">
                    <a:pos x="T0" y="T1"/>
                  </a:cxn>
                  <a:cxn ang="0">
                    <a:pos x="T2" y="T3"/>
                  </a:cxn>
                  <a:cxn ang="0">
                    <a:pos x="T4" y="T5"/>
                  </a:cxn>
                  <a:cxn ang="0">
                    <a:pos x="T6" y="T7"/>
                  </a:cxn>
                  <a:cxn ang="0">
                    <a:pos x="T8" y="T9"/>
                  </a:cxn>
                  <a:cxn ang="0">
                    <a:pos x="T10" y="T11"/>
                  </a:cxn>
                  <a:cxn ang="0">
                    <a:pos x="T12" y="T13"/>
                  </a:cxn>
                </a:cxnLst>
                <a:rect l="0" t="0" r="r" b="b"/>
                <a:pathLst>
                  <a:path w="905" h="1896">
                    <a:moveTo>
                      <a:pt x="904" y="922"/>
                    </a:moveTo>
                    <a:lnTo>
                      <a:pt x="904" y="1895"/>
                    </a:lnTo>
                    <a:lnTo>
                      <a:pt x="0" y="1895"/>
                    </a:lnTo>
                    <a:lnTo>
                      <a:pt x="0" y="0"/>
                    </a:lnTo>
                    <a:lnTo>
                      <a:pt x="0" y="0"/>
                    </a:lnTo>
                    <a:cubicBezTo>
                      <a:pt x="16" y="0"/>
                      <a:pt x="32" y="6"/>
                      <a:pt x="44" y="20"/>
                    </a:cubicBezTo>
                    <a:lnTo>
                      <a:pt x="904" y="922"/>
                    </a:lnTo>
                  </a:path>
                </a:pathLst>
              </a:custGeom>
              <a:solidFill>
                <a:schemeClr val="bg1">
                  <a:lumMod val="85000"/>
                </a:schemeClr>
              </a:solidFill>
              <a:ln>
                <a:noFill/>
              </a:ln>
              <a:effectLst/>
            </p:spPr>
            <p:txBody>
              <a:bodyPr wrap="none" anchor="ctr"/>
              <a:lstStyle/>
              <a:p>
                <a:endParaRPr lang="en-US" sz="2450">
                  <a:latin typeface="Lato Light" panose="020F0502020204030203" pitchFamily="34" charset="0"/>
                </a:endParaRPr>
              </a:p>
            </p:txBody>
          </p:sp>
          <p:sp>
            <p:nvSpPr>
              <p:cNvPr id="32" name="Freeform 26">
                <a:extLst>
                  <a:ext uri="{FF2B5EF4-FFF2-40B4-BE49-F238E27FC236}">
                    <a16:creationId xmlns:a16="http://schemas.microsoft.com/office/drawing/2014/main" id="{17C0ABB2-4108-F195-1A4E-8FFA0863C6FD}"/>
                  </a:ext>
                </a:extLst>
              </p:cNvPr>
              <p:cNvSpPr>
                <a:spLocks noChangeArrowheads="1"/>
              </p:cNvSpPr>
              <p:nvPr/>
            </p:nvSpPr>
            <p:spPr bwMode="auto">
              <a:xfrm>
                <a:off x="12738964" y="8545860"/>
                <a:ext cx="357157" cy="132494"/>
              </a:xfrm>
              <a:custGeom>
                <a:avLst/>
                <a:gdLst>
                  <a:gd name="T0" fmla="*/ 544 w 545"/>
                  <a:gd name="T1" fmla="*/ 50 h 202"/>
                  <a:gd name="T2" fmla="*/ 544 w 545"/>
                  <a:gd name="T3" fmla="*/ 50 h 202"/>
                  <a:gd name="T4" fmla="*/ 272 w 545"/>
                  <a:gd name="T5" fmla="*/ 201 h 202"/>
                  <a:gd name="T6" fmla="*/ 272 w 545"/>
                  <a:gd name="T7" fmla="*/ 201 h 202"/>
                  <a:gd name="T8" fmla="*/ 0 w 545"/>
                  <a:gd name="T9" fmla="*/ 50 h 202"/>
                  <a:gd name="T10" fmla="*/ 0 w 545"/>
                  <a:gd name="T11" fmla="*/ 50 h 202"/>
                  <a:gd name="T12" fmla="*/ 4 w 545"/>
                  <a:gd name="T13" fmla="*/ 26 h 202"/>
                  <a:gd name="T14" fmla="*/ 4 w 545"/>
                  <a:gd name="T15" fmla="*/ 26 h 202"/>
                  <a:gd name="T16" fmla="*/ 431 w 545"/>
                  <a:gd name="T17" fmla="*/ 10 h 202"/>
                  <a:gd name="T18" fmla="*/ 431 w 545"/>
                  <a:gd name="T19" fmla="*/ 10 h 202"/>
                  <a:gd name="T20" fmla="*/ 543 w 545"/>
                  <a:gd name="T21" fmla="*/ 38 h 202"/>
                  <a:gd name="T22" fmla="*/ 543 w 545"/>
                  <a:gd name="T23" fmla="*/ 38 h 202"/>
                  <a:gd name="T24" fmla="*/ 544 w 545"/>
                  <a:gd name="T25" fmla="*/ 5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5" h="202">
                    <a:moveTo>
                      <a:pt x="544" y="50"/>
                    </a:moveTo>
                    <a:lnTo>
                      <a:pt x="544" y="50"/>
                    </a:lnTo>
                    <a:cubicBezTo>
                      <a:pt x="544" y="133"/>
                      <a:pt x="422" y="201"/>
                      <a:pt x="272" y="201"/>
                    </a:cubicBezTo>
                    <a:lnTo>
                      <a:pt x="272" y="201"/>
                    </a:lnTo>
                    <a:cubicBezTo>
                      <a:pt x="122" y="201"/>
                      <a:pt x="0" y="133"/>
                      <a:pt x="0" y="50"/>
                    </a:cubicBezTo>
                    <a:lnTo>
                      <a:pt x="0" y="50"/>
                    </a:lnTo>
                    <a:cubicBezTo>
                      <a:pt x="0" y="41"/>
                      <a:pt x="1" y="35"/>
                      <a:pt x="4" y="26"/>
                    </a:cubicBezTo>
                    <a:lnTo>
                      <a:pt x="4" y="26"/>
                    </a:lnTo>
                    <a:cubicBezTo>
                      <a:pt x="147" y="12"/>
                      <a:pt x="292" y="0"/>
                      <a:pt x="431" y="10"/>
                    </a:cubicBezTo>
                    <a:lnTo>
                      <a:pt x="431" y="10"/>
                    </a:lnTo>
                    <a:cubicBezTo>
                      <a:pt x="467" y="12"/>
                      <a:pt x="507" y="22"/>
                      <a:pt x="543" y="38"/>
                    </a:cubicBezTo>
                    <a:lnTo>
                      <a:pt x="543" y="38"/>
                    </a:lnTo>
                    <a:cubicBezTo>
                      <a:pt x="543" y="42"/>
                      <a:pt x="544" y="46"/>
                      <a:pt x="544" y="50"/>
                    </a:cubicBezTo>
                  </a:path>
                </a:pathLst>
              </a:custGeom>
              <a:solidFill>
                <a:srgbClr val="FF9A5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a:latin typeface="Lato Light" panose="020F0502020204030203" pitchFamily="34" charset="0"/>
                </a:endParaRPr>
              </a:p>
            </p:txBody>
          </p:sp>
          <p:sp>
            <p:nvSpPr>
              <p:cNvPr id="33" name="Freeform 27">
                <a:extLst>
                  <a:ext uri="{FF2B5EF4-FFF2-40B4-BE49-F238E27FC236}">
                    <a16:creationId xmlns:a16="http://schemas.microsoft.com/office/drawing/2014/main" id="{6FEA2BED-0544-B8F8-50C9-EEC187A15ADA}"/>
                  </a:ext>
                </a:extLst>
              </p:cNvPr>
              <p:cNvSpPr>
                <a:spLocks noChangeArrowheads="1"/>
              </p:cNvSpPr>
              <p:nvPr/>
            </p:nvSpPr>
            <p:spPr bwMode="auto">
              <a:xfrm>
                <a:off x="12914664" y="7667367"/>
                <a:ext cx="221782" cy="354278"/>
              </a:xfrm>
              <a:custGeom>
                <a:avLst/>
                <a:gdLst>
                  <a:gd name="T0" fmla="*/ 339 w 340"/>
                  <a:gd name="T1" fmla="*/ 541 h 542"/>
                  <a:gd name="T2" fmla="*/ 0 w 340"/>
                  <a:gd name="T3" fmla="*/ 541 h 542"/>
                  <a:gd name="T4" fmla="*/ 0 w 340"/>
                  <a:gd name="T5" fmla="*/ 0 h 542"/>
                  <a:gd name="T6" fmla="*/ 339 w 340"/>
                  <a:gd name="T7" fmla="*/ 0 h 542"/>
                  <a:gd name="T8" fmla="*/ 339 w 340"/>
                  <a:gd name="T9" fmla="*/ 541 h 542"/>
                </a:gdLst>
                <a:ahLst/>
                <a:cxnLst>
                  <a:cxn ang="0">
                    <a:pos x="T0" y="T1"/>
                  </a:cxn>
                  <a:cxn ang="0">
                    <a:pos x="T2" y="T3"/>
                  </a:cxn>
                  <a:cxn ang="0">
                    <a:pos x="T4" y="T5"/>
                  </a:cxn>
                  <a:cxn ang="0">
                    <a:pos x="T6" y="T7"/>
                  </a:cxn>
                  <a:cxn ang="0">
                    <a:pos x="T8" y="T9"/>
                  </a:cxn>
                </a:cxnLst>
                <a:rect l="0" t="0" r="r" b="b"/>
                <a:pathLst>
                  <a:path w="340" h="542">
                    <a:moveTo>
                      <a:pt x="339" y="541"/>
                    </a:moveTo>
                    <a:lnTo>
                      <a:pt x="0" y="541"/>
                    </a:lnTo>
                    <a:lnTo>
                      <a:pt x="0" y="0"/>
                    </a:lnTo>
                    <a:lnTo>
                      <a:pt x="339" y="0"/>
                    </a:lnTo>
                    <a:lnTo>
                      <a:pt x="339" y="541"/>
                    </a:lnTo>
                  </a:path>
                </a:pathLst>
              </a:custGeom>
              <a:solidFill>
                <a:schemeClr val="accent6">
                  <a:lumMod val="50000"/>
                </a:schemeClr>
              </a:solidFill>
              <a:ln>
                <a:noFill/>
              </a:ln>
              <a:effectLst/>
            </p:spPr>
            <p:txBody>
              <a:bodyPr wrap="none" anchor="ctr"/>
              <a:lstStyle/>
              <a:p>
                <a:endParaRPr lang="en-US" sz="2450">
                  <a:latin typeface="Lato Light" panose="020F0502020204030203" pitchFamily="34" charset="0"/>
                </a:endParaRPr>
              </a:p>
            </p:txBody>
          </p:sp>
          <p:sp>
            <p:nvSpPr>
              <p:cNvPr id="34" name="Freeform 28">
                <a:extLst>
                  <a:ext uri="{FF2B5EF4-FFF2-40B4-BE49-F238E27FC236}">
                    <a16:creationId xmlns:a16="http://schemas.microsoft.com/office/drawing/2014/main" id="{40F202FB-AF70-213E-8D71-B7CB078A9A0B}"/>
                  </a:ext>
                </a:extLst>
              </p:cNvPr>
              <p:cNvSpPr>
                <a:spLocks noChangeArrowheads="1"/>
              </p:cNvSpPr>
              <p:nvPr/>
            </p:nvSpPr>
            <p:spPr bwMode="auto">
              <a:xfrm>
                <a:off x="12491258" y="7442703"/>
                <a:ext cx="941860" cy="996585"/>
              </a:xfrm>
              <a:custGeom>
                <a:avLst/>
                <a:gdLst>
                  <a:gd name="T0" fmla="*/ 1440 w 1441"/>
                  <a:gd name="T1" fmla="*/ 605 h 1527"/>
                  <a:gd name="T2" fmla="*/ 1440 w 1441"/>
                  <a:gd name="T3" fmla="*/ 0 h 1527"/>
                  <a:gd name="T4" fmla="*/ 1440 w 1441"/>
                  <a:gd name="T5" fmla="*/ 0 h 1527"/>
                  <a:gd name="T6" fmla="*/ 1314 w 1441"/>
                  <a:gd name="T7" fmla="*/ 55 h 1527"/>
                  <a:gd name="T8" fmla="*/ 54 w 1441"/>
                  <a:gd name="T9" fmla="*/ 1377 h 1527"/>
                  <a:gd name="T10" fmla="*/ 54 w 1441"/>
                  <a:gd name="T11" fmla="*/ 1377 h 1527"/>
                  <a:gd name="T12" fmla="*/ 118 w 1441"/>
                  <a:gd name="T13" fmla="*/ 1526 h 1527"/>
                  <a:gd name="T14" fmla="*/ 534 w 1441"/>
                  <a:gd name="T15" fmla="*/ 1526 h 1527"/>
                  <a:gd name="T16" fmla="*/ 1395 w 1441"/>
                  <a:gd name="T17" fmla="*/ 624 h 1527"/>
                  <a:gd name="T18" fmla="*/ 1395 w 1441"/>
                  <a:gd name="T19" fmla="*/ 624 h 1527"/>
                  <a:gd name="T20" fmla="*/ 1440 w 1441"/>
                  <a:gd name="T21" fmla="*/ 605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1" h="1527">
                    <a:moveTo>
                      <a:pt x="1440" y="605"/>
                    </a:moveTo>
                    <a:lnTo>
                      <a:pt x="1440" y="0"/>
                    </a:lnTo>
                    <a:lnTo>
                      <a:pt x="1440" y="0"/>
                    </a:lnTo>
                    <a:cubicBezTo>
                      <a:pt x="1395" y="0"/>
                      <a:pt x="1349" y="17"/>
                      <a:pt x="1314" y="55"/>
                    </a:cubicBezTo>
                    <a:lnTo>
                      <a:pt x="54" y="1377"/>
                    </a:lnTo>
                    <a:lnTo>
                      <a:pt x="54" y="1377"/>
                    </a:lnTo>
                    <a:cubicBezTo>
                      <a:pt x="0" y="1433"/>
                      <a:pt x="41" y="1526"/>
                      <a:pt x="118" y="1526"/>
                    </a:cubicBezTo>
                    <a:lnTo>
                      <a:pt x="534" y="1526"/>
                    </a:lnTo>
                    <a:lnTo>
                      <a:pt x="1395" y="624"/>
                    </a:lnTo>
                    <a:lnTo>
                      <a:pt x="1395" y="624"/>
                    </a:lnTo>
                    <a:cubicBezTo>
                      <a:pt x="1406" y="612"/>
                      <a:pt x="1424" y="605"/>
                      <a:pt x="1440" y="605"/>
                    </a:cubicBezTo>
                  </a:path>
                </a:pathLst>
              </a:custGeom>
              <a:solidFill>
                <a:srgbClr val="5DD6F9"/>
              </a:solidFill>
              <a:ln>
                <a:noFill/>
              </a:ln>
              <a:effectLst/>
            </p:spPr>
            <p:txBody>
              <a:bodyPr wrap="none" anchor="ctr"/>
              <a:lstStyle/>
              <a:p>
                <a:endParaRPr lang="en-US" sz="2450">
                  <a:latin typeface="Lato Light" panose="020F0502020204030203" pitchFamily="34" charset="0"/>
                </a:endParaRPr>
              </a:p>
            </p:txBody>
          </p:sp>
          <p:sp>
            <p:nvSpPr>
              <p:cNvPr id="35" name="Freeform 29">
                <a:extLst>
                  <a:ext uri="{FF2B5EF4-FFF2-40B4-BE49-F238E27FC236}">
                    <a16:creationId xmlns:a16="http://schemas.microsoft.com/office/drawing/2014/main" id="{C1B99989-0A44-CE6D-2C57-EF2D43296EFB}"/>
                  </a:ext>
                </a:extLst>
              </p:cNvPr>
              <p:cNvSpPr>
                <a:spLocks noChangeArrowheads="1"/>
              </p:cNvSpPr>
              <p:nvPr/>
            </p:nvSpPr>
            <p:spPr bwMode="auto">
              <a:xfrm>
                <a:off x="10619061" y="8643789"/>
                <a:ext cx="106572" cy="769040"/>
              </a:xfrm>
              <a:custGeom>
                <a:avLst/>
                <a:gdLst>
                  <a:gd name="T0" fmla="*/ 164 w 165"/>
                  <a:gd name="T1" fmla="*/ 13 h 1176"/>
                  <a:gd name="T2" fmla="*/ 164 w 165"/>
                  <a:gd name="T3" fmla="*/ 1146 h 1176"/>
                  <a:gd name="T4" fmla="*/ 0 w 165"/>
                  <a:gd name="T5" fmla="*/ 1175 h 1176"/>
                  <a:gd name="T6" fmla="*/ 0 w 165"/>
                  <a:gd name="T7" fmla="*/ 0 h 1176"/>
                  <a:gd name="T8" fmla="*/ 164 w 165"/>
                  <a:gd name="T9" fmla="*/ 13 h 1176"/>
                </a:gdLst>
                <a:ahLst/>
                <a:cxnLst>
                  <a:cxn ang="0">
                    <a:pos x="T0" y="T1"/>
                  </a:cxn>
                  <a:cxn ang="0">
                    <a:pos x="T2" y="T3"/>
                  </a:cxn>
                  <a:cxn ang="0">
                    <a:pos x="T4" y="T5"/>
                  </a:cxn>
                  <a:cxn ang="0">
                    <a:pos x="T6" y="T7"/>
                  </a:cxn>
                  <a:cxn ang="0">
                    <a:pos x="T8" y="T9"/>
                  </a:cxn>
                </a:cxnLst>
                <a:rect l="0" t="0" r="r" b="b"/>
                <a:pathLst>
                  <a:path w="165" h="1176">
                    <a:moveTo>
                      <a:pt x="164" y="13"/>
                    </a:moveTo>
                    <a:lnTo>
                      <a:pt x="164" y="1146"/>
                    </a:lnTo>
                    <a:lnTo>
                      <a:pt x="0" y="1175"/>
                    </a:lnTo>
                    <a:lnTo>
                      <a:pt x="0" y="0"/>
                    </a:lnTo>
                    <a:lnTo>
                      <a:pt x="164" y="13"/>
                    </a:lnTo>
                  </a:path>
                </a:pathLst>
              </a:custGeom>
              <a:solidFill>
                <a:schemeClr val="accent3">
                  <a:lumMod val="75000"/>
                </a:schemeClr>
              </a:solidFill>
              <a:ln>
                <a:noFill/>
              </a:ln>
              <a:effectLst/>
            </p:spPr>
            <p:txBody>
              <a:bodyPr wrap="none" anchor="ctr"/>
              <a:lstStyle/>
              <a:p>
                <a:endParaRPr lang="en-US" sz="2450">
                  <a:latin typeface="Lato Light" panose="020F0502020204030203" pitchFamily="34" charset="0"/>
                </a:endParaRPr>
              </a:p>
            </p:txBody>
          </p:sp>
        </p:grpSp>
        <p:sp>
          <p:nvSpPr>
            <p:cNvPr id="241" name="TextBox 240">
              <a:extLst>
                <a:ext uri="{FF2B5EF4-FFF2-40B4-BE49-F238E27FC236}">
                  <a16:creationId xmlns:a16="http://schemas.microsoft.com/office/drawing/2014/main" id="{EE2AAB96-DDC8-64A6-1E5F-17D1DA83385B}"/>
                </a:ext>
              </a:extLst>
            </p:cNvPr>
            <p:cNvSpPr txBox="1"/>
            <p:nvPr/>
          </p:nvSpPr>
          <p:spPr>
            <a:xfrm>
              <a:off x="4679906" y="4094356"/>
              <a:ext cx="503053" cy="523220"/>
            </a:xfrm>
            <a:prstGeom prst="rect">
              <a:avLst/>
            </a:prstGeom>
            <a:noFill/>
          </p:spPr>
          <p:txBody>
            <a:bodyPr wrap="square" rtlCol="0">
              <a:spAutoFit/>
            </a:bodyPr>
            <a:lstStyle/>
            <a:p>
              <a:pPr algn="ctr"/>
              <a:r>
                <a:rPr lang="en-GB" sz="2800">
                  <a:latin typeface="Aptos" panose="020B0004020202020204" pitchFamily="34" charset="0"/>
                </a:rPr>
                <a:t>£</a:t>
              </a:r>
            </a:p>
          </p:txBody>
        </p:sp>
        <p:sp>
          <p:nvSpPr>
            <p:cNvPr id="242" name="TextBox 241">
              <a:extLst>
                <a:ext uri="{FF2B5EF4-FFF2-40B4-BE49-F238E27FC236}">
                  <a16:creationId xmlns:a16="http://schemas.microsoft.com/office/drawing/2014/main" id="{32702068-35D1-0E8A-40F6-0127488F6B9A}"/>
                </a:ext>
              </a:extLst>
            </p:cNvPr>
            <p:cNvSpPr txBox="1"/>
            <p:nvPr/>
          </p:nvSpPr>
          <p:spPr>
            <a:xfrm>
              <a:off x="3619383" y="4854131"/>
              <a:ext cx="1910946" cy="646331"/>
            </a:xfrm>
            <a:prstGeom prst="rect">
              <a:avLst/>
            </a:prstGeom>
            <a:noFill/>
          </p:spPr>
          <p:txBody>
            <a:bodyPr wrap="square" rtlCol="0">
              <a:spAutoFit/>
            </a:bodyPr>
            <a:lstStyle/>
            <a:p>
              <a:pPr algn="ctr"/>
              <a:r>
                <a:rPr lang="en-GB" b="1">
                  <a:latin typeface="Aptos" panose="020B0004020202020204" pitchFamily="34" charset="0"/>
                </a:rPr>
                <a:t>Your home will be excluded if:</a:t>
              </a:r>
            </a:p>
          </p:txBody>
        </p:sp>
      </p:grpSp>
      <p:sp>
        <p:nvSpPr>
          <p:cNvPr id="244" name="TextBox 243">
            <a:extLst>
              <a:ext uri="{FF2B5EF4-FFF2-40B4-BE49-F238E27FC236}">
                <a16:creationId xmlns:a16="http://schemas.microsoft.com/office/drawing/2014/main" id="{7FA9EFAC-631C-D628-B091-7FCFEAB2696B}"/>
              </a:ext>
            </a:extLst>
          </p:cNvPr>
          <p:cNvSpPr txBox="1"/>
          <p:nvPr/>
        </p:nvSpPr>
        <p:spPr>
          <a:xfrm>
            <a:off x="7891490" y="4454545"/>
            <a:ext cx="3496759" cy="646331"/>
          </a:xfrm>
          <a:prstGeom prst="rect">
            <a:avLst/>
          </a:prstGeom>
          <a:noFill/>
        </p:spPr>
        <p:txBody>
          <a:bodyPr wrap="square" lIns="0" rIns="0">
            <a:spAutoFit/>
          </a:bodyPr>
          <a:lstStyle/>
          <a:p>
            <a:r>
              <a:rPr lang="en-GB" dirty="0">
                <a:solidFill>
                  <a:srgbClr val="000000"/>
                </a:solidFill>
                <a:latin typeface="Aptos" panose="020B0004020202020204" pitchFamily="34" charset="0"/>
                <a:ea typeface="ヒラギノ角ゴ Pro W3" charset="-128"/>
                <a:cs typeface="Arial" pitchFamily="34" charset="0"/>
              </a:rPr>
              <a:t>You will be receiving care in your own home</a:t>
            </a:r>
            <a:endParaRPr lang="en-GB" dirty="0">
              <a:solidFill>
                <a:srgbClr val="000000"/>
              </a:solidFill>
              <a:latin typeface="Aptos" panose="020B0004020202020204" pitchFamily="34" charset="0"/>
            </a:endParaRPr>
          </a:p>
        </p:txBody>
      </p:sp>
      <p:grpSp>
        <p:nvGrpSpPr>
          <p:cNvPr id="250" name="Group 249">
            <a:extLst>
              <a:ext uri="{FF2B5EF4-FFF2-40B4-BE49-F238E27FC236}">
                <a16:creationId xmlns:a16="http://schemas.microsoft.com/office/drawing/2014/main" id="{8D760523-D460-8C22-675A-1F2BCC0E4068}"/>
              </a:ext>
            </a:extLst>
          </p:cNvPr>
          <p:cNvGrpSpPr/>
          <p:nvPr/>
        </p:nvGrpSpPr>
        <p:grpSpPr>
          <a:xfrm>
            <a:off x="3403706" y="1827669"/>
            <a:ext cx="7162694" cy="1505994"/>
            <a:chOff x="-1535866" y="4489518"/>
            <a:chExt cx="9245936" cy="1505994"/>
          </a:xfrm>
        </p:grpSpPr>
        <p:sp>
          <p:nvSpPr>
            <p:cNvPr id="251" name="Content Placeholder 2">
              <a:extLst>
                <a:ext uri="{FF2B5EF4-FFF2-40B4-BE49-F238E27FC236}">
                  <a16:creationId xmlns:a16="http://schemas.microsoft.com/office/drawing/2014/main" id="{76DE526F-7EC8-1375-CB47-D7D1ECADAD13}"/>
                </a:ext>
              </a:extLst>
            </p:cNvPr>
            <p:cNvSpPr txBox="1">
              <a:spLocks/>
            </p:cNvSpPr>
            <p:nvPr/>
          </p:nvSpPr>
          <p:spPr bwMode="auto">
            <a:xfrm>
              <a:off x="-1535866" y="4894997"/>
              <a:ext cx="9245936" cy="1100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marL="342900" indent="-342900" algn="l" defTabSz="457200" rtl="0" eaLnBrk="0" fontAlgn="base" hangingPunct="0">
                <a:spcBef>
                  <a:spcPct val="20000"/>
                </a:spcBef>
                <a:spcAft>
                  <a:spcPct val="0"/>
                </a:spcAft>
                <a:buBlip>
                  <a:blip r:embed="rId4"/>
                </a:buBlip>
                <a:defRPr kern="1200">
                  <a:solidFill>
                    <a:srgbClr val="000000"/>
                  </a:solidFill>
                  <a:latin typeface="Arial" pitchFamily="34" charset="0"/>
                  <a:ea typeface="ヒラギノ角ゴ Pro W3" charset="-128"/>
                  <a:cs typeface="Arial" pitchFamily="34" charset="0"/>
                </a:defRPr>
              </a:lvl1pPr>
              <a:lvl2pPr marL="742950" indent="-285750" algn="l" defTabSz="457200" rtl="0" eaLnBrk="0" fontAlgn="base" hangingPunct="0">
                <a:spcBef>
                  <a:spcPct val="20000"/>
                </a:spcBef>
                <a:spcAft>
                  <a:spcPct val="0"/>
                </a:spcAft>
                <a:buBlip>
                  <a:blip r:embed="rId4"/>
                </a:buBlip>
                <a:defRPr kern="1200">
                  <a:solidFill>
                    <a:srgbClr val="000000"/>
                  </a:solidFill>
                  <a:latin typeface="Arial" pitchFamily="34" charset="0"/>
                  <a:ea typeface="ヒラギノ角ゴ Pro W3" charset="-128"/>
                  <a:cs typeface="Arial" pitchFamily="34" charset="0"/>
                </a:defRPr>
              </a:lvl2pPr>
              <a:lvl3pPr marL="1143000" indent="-228600" algn="l" defTabSz="457200" rtl="0" eaLnBrk="0" fontAlgn="base" hangingPunct="0">
                <a:spcBef>
                  <a:spcPct val="20000"/>
                </a:spcBef>
                <a:spcAft>
                  <a:spcPct val="0"/>
                </a:spcAft>
                <a:buBlip>
                  <a:blip r:embed="rId4"/>
                </a:buBlip>
                <a:defRPr kern="1200">
                  <a:solidFill>
                    <a:srgbClr val="000000"/>
                  </a:solidFill>
                  <a:latin typeface="Arial" pitchFamily="34" charset="0"/>
                  <a:ea typeface="ヒラギノ角ゴ Pro W3" charset="-128"/>
                  <a:cs typeface="Arial" pitchFamily="34" charset="0"/>
                </a:defRPr>
              </a:lvl3pPr>
              <a:lvl4pPr marL="1600200" indent="-228600" algn="l" defTabSz="457200" rtl="0" eaLnBrk="0" fontAlgn="base" hangingPunct="0">
                <a:spcBef>
                  <a:spcPct val="20000"/>
                </a:spcBef>
                <a:spcAft>
                  <a:spcPct val="0"/>
                </a:spcAft>
                <a:buBlip>
                  <a:blip r:embed="rId4"/>
                </a:buBlip>
                <a:defRPr kern="1200">
                  <a:solidFill>
                    <a:srgbClr val="000000"/>
                  </a:solidFill>
                  <a:latin typeface="Arial" pitchFamily="34" charset="0"/>
                  <a:ea typeface="ヒラギノ角ゴ Pro W3" charset="-128"/>
                  <a:cs typeface="Arial" pitchFamily="34" charset="0"/>
                </a:defRPr>
              </a:lvl4pPr>
              <a:lvl5pPr marL="2057400" indent="-228600" algn="l" defTabSz="457200" rtl="0" eaLnBrk="0" fontAlgn="base" hangingPunct="0">
                <a:spcBef>
                  <a:spcPct val="20000"/>
                </a:spcBef>
                <a:spcAft>
                  <a:spcPct val="0"/>
                </a:spcAft>
                <a:buBlip>
                  <a:blip r:embed="rId4"/>
                </a:buBlip>
                <a:defRPr kern="1200">
                  <a:solidFill>
                    <a:srgbClr val="000000"/>
                  </a:solidFill>
                  <a:latin typeface="Arial" pitchFamily="34" charset="0"/>
                  <a:ea typeface="ヒラギノ角ゴ Pro W3"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2" indent="-285750">
                <a:spcBef>
                  <a:spcPts val="0"/>
                </a:spcBef>
                <a:spcAft>
                  <a:spcPts val="600"/>
                </a:spcAft>
                <a:buClr>
                  <a:schemeClr val="tx1"/>
                </a:buClr>
                <a:buSzPct val="100000"/>
                <a:buFont typeface="Arial" panose="020B0604020202020204" pitchFamily="34" charset="0"/>
                <a:buChar char="•"/>
                <a:defRPr/>
              </a:pPr>
              <a:r>
                <a:rPr lang="en-GB" dirty="0">
                  <a:latin typeface="Aptos" panose="020B0004020202020204" pitchFamily="34" charset="0"/>
                </a:rPr>
                <a:t>a spouse, partner or civil partner</a:t>
              </a:r>
            </a:p>
            <a:p>
              <a:pPr marL="285750" lvl="2" indent="-285750">
                <a:spcBef>
                  <a:spcPts val="0"/>
                </a:spcBef>
                <a:spcAft>
                  <a:spcPts val="600"/>
                </a:spcAft>
                <a:buClr>
                  <a:schemeClr val="tx1"/>
                </a:buClr>
                <a:buSzPct val="100000"/>
                <a:buFont typeface="Arial" panose="020B0604020202020204" pitchFamily="34" charset="0"/>
                <a:buChar char="•"/>
                <a:defRPr/>
              </a:pPr>
              <a:r>
                <a:rPr lang="en-GB" dirty="0">
                  <a:latin typeface="Aptos" panose="020B0004020202020204" pitchFamily="34" charset="0"/>
                </a:rPr>
                <a:t>a close relative who is over 60 or older or receives disability benefit</a:t>
              </a:r>
            </a:p>
            <a:p>
              <a:pPr marL="285750" lvl="2" indent="-285750">
                <a:spcBef>
                  <a:spcPts val="0"/>
                </a:spcBef>
                <a:spcAft>
                  <a:spcPts val="600"/>
                </a:spcAft>
                <a:buClr>
                  <a:schemeClr val="tx1"/>
                </a:buClr>
                <a:buSzPct val="100000"/>
                <a:buFont typeface="Arial" panose="020B0604020202020204" pitchFamily="34" charset="0"/>
                <a:buChar char="•"/>
                <a:defRPr/>
              </a:pPr>
              <a:r>
                <a:rPr lang="en-GB" dirty="0">
                  <a:latin typeface="Aptos" panose="020B0004020202020204" pitchFamily="34" charset="0"/>
                </a:rPr>
                <a:t>a child you’re legally responsible to support </a:t>
              </a:r>
            </a:p>
          </p:txBody>
        </p:sp>
        <p:sp>
          <p:nvSpPr>
            <p:cNvPr id="252" name="Rectangle 251">
              <a:extLst>
                <a:ext uri="{FF2B5EF4-FFF2-40B4-BE49-F238E27FC236}">
                  <a16:creationId xmlns:a16="http://schemas.microsoft.com/office/drawing/2014/main" id="{88ADC752-21E4-AC28-F93C-6AB317BF419D}"/>
                </a:ext>
              </a:extLst>
            </p:cNvPr>
            <p:cNvSpPr/>
            <p:nvPr/>
          </p:nvSpPr>
          <p:spPr>
            <a:xfrm>
              <a:off x="-1484268" y="4489518"/>
              <a:ext cx="7855669" cy="369332"/>
            </a:xfrm>
            <a:prstGeom prst="rect">
              <a:avLst/>
            </a:prstGeom>
          </p:spPr>
          <p:txBody>
            <a:bodyPr wrap="square" lIns="0" rIns="0">
              <a:spAutoFit/>
            </a:bodyPr>
            <a:lstStyle/>
            <a:p>
              <a:r>
                <a:rPr lang="en-GB">
                  <a:solidFill>
                    <a:srgbClr val="000000"/>
                  </a:solidFill>
                  <a:latin typeface="Aptos" panose="020B0004020202020204" pitchFamily="34" charset="0"/>
                  <a:ea typeface="ヒラギノ角ゴ Pro W3" charset="-128"/>
                  <a:cs typeface="Arial" pitchFamily="34" charset="0"/>
                </a:rPr>
                <a:t>Any of the following still live there:</a:t>
              </a:r>
              <a:endParaRPr lang="en-GB">
                <a:solidFill>
                  <a:srgbClr val="000000"/>
                </a:solidFill>
                <a:latin typeface="Aptos" panose="020B0004020202020204" pitchFamily="34" charset="0"/>
              </a:endParaRPr>
            </a:p>
          </p:txBody>
        </p:sp>
      </p:grpSp>
      <p:sp>
        <p:nvSpPr>
          <p:cNvPr id="6" name="RefTextBox123">
            <a:extLst>
              <a:ext uri="{FF2B5EF4-FFF2-40B4-BE49-F238E27FC236}">
                <a16:creationId xmlns:a16="http://schemas.microsoft.com/office/drawing/2014/main" id="{2A01946B-2F93-A980-6FD9-D010301F5D50}"/>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288002785</a:t>
            </a:r>
          </a:p>
        </p:txBody>
      </p:sp>
    </p:spTree>
    <p:custDataLst>
      <p:tags r:id="rId1"/>
    </p:custDataLst>
    <p:extLst>
      <p:ext uri="{BB962C8B-B14F-4D97-AF65-F5344CB8AC3E}">
        <p14:creationId xmlns:p14="http://schemas.microsoft.com/office/powerpoint/2010/main" val="39604571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4"/>
                                        </p:tgtEl>
                                        <p:attrNameLst>
                                          <p:attrName>style.visibility</p:attrName>
                                        </p:attrNameLst>
                                      </p:cBhvr>
                                      <p:to>
                                        <p:strVal val="visible"/>
                                      </p:to>
                                    </p:set>
                                    <p:animEffect transition="in" filter="fade">
                                      <p:cBhvr>
                                        <p:cTn id="11" dur="500"/>
                                        <p:tgtEl>
                                          <p:spTgt spid="18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29"/>
                                        </p:tgtEl>
                                        <p:attrNameLst>
                                          <p:attrName>style.visibility</p:attrName>
                                        </p:attrNameLst>
                                      </p:cBhvr>
                                      <p:to>
                                        <p:strVal val="visible"/>
                                      </p:to>
                                    </p:set>
                                    <p:animEffect transition="in" filter="fade">
                                      <p:cBhvr>
                                        <p:cTn id="14" dur="500"/>
                                        <p:tgtEl>
                                          <p:spTgt spid="22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4"/>
                                        </p:tgtEl>
                                        <p:attrNameLst>
                                          <p:attrName>style.visibility</p:attrName>
                                        </p:attrNameLst>
                                      </p:cBhvr>
                                      <p:to>
                                        <p:strVal val="visible"/>
                                      </p:to>
                                    </p:set>
                                    <p:animEffect transition="in" filter="fade">
                                      <p:cBhvr>
                                        <p:cTn id="26" dur="500"/>
                                        <p:tgtEl>
                                          <p:spTgt spid="2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par>
                                <p:cTn id="36" presetID="10" presetClass="entr" presetSubtype="0" fill="hold" nodeType="withEffect">
                                  <p:stCondLst>
                                    <p:cond delay="0"/>
                                  </p:stCondLst>
                                  <p:childTnLst>
                                    <p:set>
                                      <p:cBhvr>
                                        <p:cTn id="37" dur="1" fill="hold">
                                          <p:stCondLst>
                                            <p:cond delay="0"/>
                                          </p:stCondLst>
                                        </p:cTn>
                                        <p:tgtEl>
                                          <p:spTgt spid="250"/>
                                        </p:tgtEl>
                                        <p:attrNameLst>
                                          <p:attrName>style.visibility</p:attrName>
                                        </p:attrNameLst>
                                      </p:cBhvr>
                                      <p:to>
                                        <p:strVal val="visible"/>
                                      </p:to>
                                    </p:set>
                                    <p:animEffect transition="in" filter="fade">
                                      <p:cBhvr>
                                        <p:cTn id="38"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3" grpId="0" animBg="1"/>
      <p:bldP spid="229" grpId="0"/>
      <p:bldP spid="24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 name="Group 115">
            <a:extLst>
              <a:ext uri="{FF2B5EF4-FFF2-40B4-BE49-F238E27FC236}">
                <a16:creationId xmlns:a16="http://schemas.microsoft.com/office/drawing/2014/main" id="{1245F2F1-E920-4CE4-8832-421C4CD27646}"/>
              </a:ext>
            </a:extLst>
          </p:cNvPr>
          <p:cNvGrpSpPr/>
          <p:nvPr/>
        </p:nvGrpSpPr>
        <p:grpSpPr>
          <a:xfrm>
            <a:off x="-2089133" y="3095494"/>
            <a:ext cx="1757352" cy="713630"/>
            <a:chOff x="6025" y="6022367"/>
            <a:chExt cx="1757352" cy="713630"/>
          </a:xfrm>
        </p:grpSpPr>
        <p:grpSp>
          <p:nvGrpSpPr>
            <p:cNvPr id="117" name="Group 116">
              <a:extLst>
                <a:ext uri="{FF2B5EF4-FFF2-40B4-BE49-F238E27FC236}">
                  <a16:creationId xmlns:a16="http://schemas.microsoft.com/office/drawing/2014/main" id="{45F71D36-5294-46B8-9AD8-46A6F51E2E86}"/>
                </a:ext>
              </a:extLst>
            </p:cNvPr>
            <p:cNvGrpSpPr/>
            <p:nvPr/>
          </p:nvGrpSpPr>
          <p:grpSpPr>
            <a:xfrm>
              <a:off x="369856" y="6260536"/>
              <a:ext cx="1029690" cy="475461"/>
              <a:chOff x="344016" y="6093296"/>
              <a:chExt cx="1029690" cy="475461"/>
            </a:xfrm>
          </p:grpSpPr>
          <p:sp>
            <p:nvSpPr>
              <p:cNvPr id="119" name="Oval 118">
                <a:extLst>
                  <a:ext uri="{FF2B5EF4-FFF2-40B4-BE49-F238E27FC236}">
                    <a16:creationId xmlns:a16="http://schemas.microsoft.com/office/drawing/2014/main" id="{971181BE-4013-4D54-B7AE-A8B1856D936F}"/>
                  </a:ext>
                </a:extLst>
              </p:cNvPr>
              <p:cNvSpPr/>
              <p:nvPr/>
            </p:nvSpPr>
            <p:spPr>
              <a:xfrm>
                <a:off x="344016" y="6093296"/>
                <a:ext cx="226368" cy="226368"/>
              </a:xfrm>
              <a:prstGeom prst="ellipse">
                <a:avLst/>
              </a:pr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120" name="Oval 119">
                <a:extLst>
                  <a:ext uri="{FF2B5EF4-FFF2-40B4-BE49-F238E27FC236}">
                    <a16:creationId xmlns:a16="http://schemas.microsoft.com/office/drawing/2014/main" id="{E7739A38-5A25-4EA4-9683-AE0BE1207352}"/>
                  </a:ext>
                </a:extLst>
              </p:cNvPr>
              <p:cNvSpPr/>
              <p:nvPr/>
            </p:nvSpPr>
            <p:spPr>
              <a:xfrm>
                <a:off x="611790" y="6093296"/>
                <a:ext cx="226368" cy="226368"/>
              </a:xfrm>
              <a:prstGeom prst="ellipse">
                <a:avLst/>
              </a:pr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121" name="Oval 120">
                <a:extLst>
                  <a:ext uri="{FF2B5EF4-FFF2-40B4-BE49-F238E27FC236}">
                    <a16:creationId xmlns:a16="http://schemas.microsoft.com/office/drawing/2014/main" id="{C18B2962-BC3E-4E26-AC35-8D296BA2B42B}"/>
                  </a:ext>
                </a:extLst>
              </p:cNvPr>
              <p:cNvSpPr/>
              <p:nvPr/>
            </p:nvSpPr>
            <p:spPr>
              <a:xfrm>
                <a:off x="879564" y="6093296"/>
                <a:ext cx="226368" cy="226368"/>
              </a:xfrm>
              <a:prstGeom prst="ellipse">
                <a:avLst/>
              </a:pr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122" name="Oval 121">
                <a:extLst>
                  <a:ext uri="{FF2B5EF4-FFF2-40B4-BE49-F238E27FC236}">
                    <a16:creationId xmlns:a16="http://schemas.microsoft.com/office/drawing/2014/main" id="{B290C51C-3308-44E6-96AD-F46C5FB2D4A6}"/>
                  </a:ext>
                </a:extLst>
              </p:cNvPr>
              <p:cNvSpPr/>
              <p:nvPr/>
            </p:nvSpPr>
            <p:spPr>
              <a:xfrm>
                <a:off x="1147338" y="6093296"/>
                <a:ext cx="226368" cy="226368"/>
              </a:xfrm>
              <a:prstGeom prst="ellipse">
                <a:avLst/>
              </a:prstGeom>
              <a:solidFill>
                <a:srgbClr val="7A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123" name="Oval 122">
                <a:extLst>
                  <a:ext uri="{FF2B5EF4-FFF2-40B4-BE49-F238E27FC236}">
                    <a16:creationId xmlns:a16="http://schemas.microsoft.com/office/drawing/2014/main" id="{240121CB-3FDE-4BA3-B7A4-D7245A2E905A}"/>
                  </a:ext>
                </a:extLst>
              </p:cNvPr>
              <p:cNvSpPr/>
              <p:nvPr/>
            </p:nvSpPr>
            <p:spPr>
              <a:xfrm>
                <a:off x="477903" y="6342389"/>
                <a:ext cx="226368" cy="226368"/>
              </a:xfrm>
              <a:prstGeom prst="ellipse">
                <a:avLst/>
              </a:prstGeom>
              <a:solidFill>
                <a:srgbClr val="5DD6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124" name="Oval 123">
                <a:extLst>
                  <a:ext uri="{FF2B5EF4-FFF2-40B4-BE49-F238E27FC236}">
                    <a16:creationId xmlns:a16="http://schemas.microsoft.com/office/drawing/2014/main" id="{C490F543-6B14-43D5-884C-BFB3E73DA41F}"/>
                  </a:ext>
                </a:extLst>
              </p:cNvPr>
              <p:cNvSpPr/>
              <p:nvPr/>
            </p:nvSpPr>
            <p:spPr>
              <a:xfrm>
                <a:off x="745677" y="6342389"/>
                <a:ext cx="226368" cy="226368"/>
              </a:xfrm>
              <a:prstGeom prst="ellipse">
                <a:avLst/>
              </a:prstGeom>
              <a:solidFill>
                <a:srgbClr val="EF88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125" name="Oval 124">
                <a:extLst>
                  <a:ext uri="{FF2B5EF4-FFF2-40B4-BE49-F238E27FC236}">
                    <a16:creationId xmlns:a16="http://schemas.microsoft.com/office/drawing/2014/main" id="{40905C07-1AC9-4778-84A9-5B4A8733CACC}"/>
                  </a:ext>
                </a:extLst>
              </p:cNvPr>
              <p:cNvSpPr/>
              <p:nvPr/>
            </p:nvSpPr>
            <p:spPr>
              <a:xfrm>
                <a:off x="1013451" y="6342389"/>
                <a:ext cx="226368" cy="226368"/>
              </a:xfrm>
              <a:prstGeom prst="ellipse">
                <a:avLst/>
              </a:prstGeom>
              <a:solidFill>
                <a:srgbClr val="B1B6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grpSp>
        <p:sp>
          <p:nvSpPr>
            <p:cNvPr id="118" name="TextBox 117">
              <a:extLst>
                <a:ext uri="{FF2B5EF4-FFF2-40B4-BE49-F238E27FC236}">
                  <a16:creationId xmlns:a16="http://schemas.microsoft.com/office/drawing/2014/main" id="{EF76083E-2649-4792-8912-D220330B9644}"/>
                </a:ext>
              </a:extLst>
            </p:cNvPr>
            <p:cNvSpPr txBox="1"/>
            <p:nvPr/>
          </p:nvSpPr>
          <p:spPr>
            <a:xfrm>
              <a:off x="6025" y="6022367"/>
              <a:ext cx="1757352" cy="215444"/>
            </a:xfrm>
            <a:prstGeom prst="rect">
              <a:avLst/>
            </a:prstGeom>
            <a:noFill/>
          </p:spPr>
          <p:txBody>
            <a:bodyPr wrap="square" rtlCol="0">
              <a:spAutoFit/>
            </a:bodyPr>
            <a:lstStyle/>
            <a:p>
              <a:pPr algn="ctr" defTabSz="914400" eaLnBrk="1" fontAlgn="auto" hangingPunct="1">
                <a:spcBef>
                  <a:spcPts val="0"/>
                </a:spcBef>
                <a:spcAft>
                  <a:spcPts val="0"/>
                </a:spcAft>
                <a:defRPr/>
              </a:pPr>
              <a:r>
                <a:rPr lang="en-GB" sz="800">
                  <a:solidFill>
                    <a:srgbClr val="092149"/>
                  </a:solidFill>
                  <a:latin typeface="Aptos" panose="020B0004020202020204" pitchFamily="34" charset="0"/>
                  <a:ea typeface="+mn-ea"/>
                  <a:cs typeface="+mn-cs"/>
                </a:rPr>
                <a:t>WEALTH at work colours</a:t>
              </a:r>
            </a:p>
          </p:txBody>
        </p:sp>
      </p:grpSp>
      <p:sp>
        <p:nvSpPr>
          <p:cNvPr id="3" name="Title 1">
            <a:extLst>
              <a:ext uri="{FF2B5EF4-FFF2-40B4-BE49-F238E27FC236}">
                <a16:creationId xmlns:a16="http://schemas.microsoft.com/office/drawing/2014/main" id="{A9147FF9-E4DB-8D80-96BD-ACA09EE4D88B}"/>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altLang="en-US" sz="3600">
                <a:solidFill>
                  <a:srgbClr val="391C66"/>
                </a:solidFill>
                <a:latin typeface="Aptos Display" panose="020B0004020202020204" pitchFamily="34" charset="0"/>
                <a:ea typeface="ヒラギノ角ゴ Pro W3"/>
              </a:rPr>
              <a:t>Deprivation of assets</a:t>
            </a:r>
          </a:p>
        </p:txBody>
      </p:sp>
      <p:sp>
        <p:nvSpPr>
          <p:cNvPr id="4" name="Text Box 3">
            <a:extLst>
              <a:ext uri="{FF2B5EF4-FFF2-40B4-BE49-F238E27FC236}">
                <a16:creationId xmlns:a16="http://schemas.microsoft.com/office/drawing/2014/main" id="{F6D1063B-3E5C-FA09-849F-9B11EC1077D8}"/>
              </a:ext>
            </a:extLst>
          </p:cNvPr>
          <p:cNvSpPr txBox="1">
            <a:spLocks noChangeArrowheads="1"/>
          </p:cNvSpPr>
          <p:nvPr/>
        </p:nvSpPr>
        <p:spPr bwMode="auto">
          <a:xfrm>
            <a:off x="802800" y="6190444"/>
            <a:ext cx="43313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eaLnBrk="0" hangingPunct="0">
              <a:spcBef>
                <a:spcPct val="20000"/>
              </a:spcBef>
              <a:buChar char="•"/>
              <a:defRPr sz="2000">
                <a:solidFill>
                  <a:srgbClr val="000066"/>
                </a:solidFill>
                <a:latin typeface="Comic Sans MS" pitchFamily="66" charset="0"/>
                <a:cs typeface="Arial" pitchFamily="34" charset="0"/>
              </a:defRPr>
            </a:lvl1pPr>
            <a:lvl2pPr marL="742950" indent="-285750" eaLnBrk="0" hangingPunct="0">
              <a:spcBef>
                <a:spcPct val="20000"/>
              </a:spcBef>
              <a:buChar char="–"/>
              <a:defRPr sz="2000">
                <a:solidFill>
                  <a:srgbClr val="000066"/>
                </a:solidFill>
                <a:latin typeface="Comic Sans MS" pitchFamily="66" charset="0"/>
                <a:cs typeface="Arial" pitchFamily="34" charset="0"/>
              </a:defRPr>
            </a:lvl2pPr>
            <a:lvl3pPr marL="1143000" indent="-228600" eaLnBrk="0" hangingPunct="0">
              <a:spcBef>
                <a:spcPct val="20000"/>
              </a:spcBef>
              <a:buChar char="•"/>
              <a:defRPr sz="2000">
                <a:solidFill>
                  <a:srgbClr val="000066"/>
                </a:solidFill>
                <a:latin typeface="Comic Sans MS" pitchFamily="66"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defTabSz="914400" eaLnBrk="1" hangingPunct="1">
              <a:spcBef>
                <a:spcPct val="50000"/>
              </a:spcBef>
              <a:buNone/>
              <a:defRPr/>
            </a:pPr>
            <a:r>
              <a:rPr lang="en-GB" altLang="en-US" sz="1000" kern="0">
                <a:solidFill>
                  <a:srgbClr val="000000"/>
                </a:solidFill>
                <a:latin typeface="Aptos" panose="020B0004020202020204" pitchFamily="34" charset="0"/>
                <a:ea typeface="Verdana" panose="020B0604030504040204" pitchFamily="34" charset="0"/>
              </a:rPr>
              <a:t>Source: Department of Health – Care &amp; Support Statutory Guidance </a:t>
            </a:r>
            <a:endParaRPr lang="en-GB" altLang="en-US" sz="800" b="1" i="1" kern="0">
              <a:solidFill>
                <a:srgbClr val="000000"/>
              </a:solidFill>
              <a:latin typeface="Aptos" panose="020B0004020202020204" pitchFamily="34" charset="0"/>
              <a:ea typeface="+mn-ea"/>
            </a:endParaRPr>
          </a:p>
        </p:txBody>
      </p:sp>
      <p:grpSp>
        <p:nvGrpSpPr>
          <p:cNvPr id="5" name="Group 4">
            <a:extLst>
              <a:ext uri="{FF2B5EF4-FFF2-40B4-BE49-F238E27FC236}">
                <a16:creationId xmlns:a16="http://schemas.microsoft.com/office/drawing/2014/main" id="{C255B067-D3E3-C002-D72F-4EBEF2723D8E}"/>
              </a:ext>
            </a:extLst>
          </p:cNvPr>
          <p:cNvGrpSpPr/>
          <p:nvPr/>
        </p:nvGrpSpPr>
        <p:grpSpPr>
          <a:xfrm>
            <a:off x="835240" y="1896032"/>
            <a:ext cx="2716845" cy="905996"/>
            <a:chOff x="-2078420" y="2790514"/>
            <a:chExt cx="2716845" cy="905996"/>
          </a:xfrm>
        </p:grpSpPr>
        <p:grpSp>
          <p:nvGrpSpPr>
            <p:cNvPr id="6" name="Group 5">
              <a:extLst>
                <a:ext uri="{FF2B5EF4-FFF2-40B4-BE49-F238E27FC236}">
                  <a16:creationId xmlns:a16="http://schemas.microsoft.com/office/drawing/2014/main" id="{32F0B943-8055-9073-BD08-E0A706F7ED03}"/>
                </a:ext>
              </a:extLst>
            </p:cNvPr>
            <p:cNvGrpSpPr/>
            <p:nvPr/>
          </p:nvGrpSpPr>
          <p:grpSpPr>
            <a:xfrm>
              <a:off x="-2078420" y="2790514"/>
              <a:ext cx="2716845" cy="828448"/>
              <a:chOff x="2771800" y="2780928"/>
              <a:chExt cx="6369174" cy="1753206"/>
            </a:xfrm>
          </p:grpSpPr>
          <p:sp>
            <p:nvSpPr>
              <p:cNvPr id="19" name="Oval 24">
                <a:extLst>
                  <a:ext uri="{FF2B5EF4-FFF2-40B4-BE49-F238E27FC236}">
                    <a16:creationId xmlns:a16="http://schemas.microsoft.com/office/drawing/2014/main" id="{15CDC478-546E-0978-39E7-295220CEC8B0}"/>
                  </a:ext>
                </a:extLst>
              </p:cNvPr>
              <p:cNvSpPr/>
              <p:nvPr/>
            </p:nvSpPr>
            <p:spPr>
              <a:xfrm>
                <a:off x="2771800" y="2780928"/>
                <a:ext cx="1368152" cy="1729030"/>
              </a:xfrm>
              <a:custGeom>
                <a:avLst/>
                <a:gdLst/>
                <a:ahLst/>
                <a:cxnLst/>
                <a:rect l="l" t="t" r="r" b="b"/>
                <a:pathLst>
                  <a:path w="1368152" h="1729030">
                    <a:moveTo>
                      <a:pt x="410799" y="964935"/>
                    </a:moveTo>
                    <a:lnTo>
                      <a:pt x="684076" y="1213368"/>
                    </a:lnTo>
                    <a:lnTo>
                      <a:pt x="957353" y="964935"/>
                    </a:lnTo>
                    <a:cubicBezTo>
                      <a:pt x="878535" y="1015571"/>
                      <a:pt x="784626" y="1044000"/>
                      <a:pt x="684076" y="1044000"/>
                    </a:cubicBezTo>
                    <a:cubicBezTo>
                      <a:pt x="583527" y="1044000"/>
                      <a:pt x="489617" y="1015571"/>
                      <a:pt x="410799" y="964935"/>
                    </a:cubicBezTo>
                    <a:close/>
                    <a:moveTo>
                      <a:pt x="684076" y="0"/>
                    </a:moveTo>
                    <a:cubicBezTo>
                      <a:pt x="972369" y="0"/>
                      <a:pt x="1206076" y="233707"/>
                      <a:pt x="1206076" y="522000"/>
                    </a:cubicBezTo>
                    <a:cubicBezTo>
                      <a:pt x="1206076" y="694714"/>
                      <a:pt x="1122196" y="847837"/>
                      <a:pt x="992015" y="941581"/>
                    </a:cubicBezTo>
                    <a:cubicBezTo>
                      <a:pt x="1215775" y="1051628"/>
                      <a:pt x="1368152" y="1282524"/>
                      <a:pt x="1368152" y="1549010"/>
                    </a:cubicBezTo>
                    <a:lnTo>
                      <a:pt x="1368152" y="1729030"/>
                    </a:lnTo>
                    <a:lnTo>
                      <a:pt x="0" y="1729030"/>
                    </a:lnTo>
                    <a:lnTo>
                      <a:pt x="0" y="1549010"/>
                    </a:lnTo>
                    <a:cubicBezTo>
                      <a:pt x="0" y="1282524"/>
                      <a:pt x="152377" y="1051628"/>
                      <a:pt x="376137" y="941581"/>
                    </a:cubicBezTo>
                    <a:cubicBezTo>
                      <a:pt x="245956" y="847837"/>
                      <a:pt x="162076" y="694714"/>
                      <a:pt x="162076" y="522000"/>
                    </a:cubicBezTo>
                    <a:cubicBezTo>
                      <a:pt x="162076" y="233707"/>
                      <a:pt x="395783" y="0"/>
                      <a:pt x="684076" y="0"/>
                    </a:cubicBezTo>
                    <a:close/>
                  </a:path>
                </a:pathLst>
              </a:custGeom>
              <a:solidFill>
                <a:srgbClr val="5DD6F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000000"/>
                  </a:solidFill>
                  <a:latin typeface="Arial"/>
                </a:endParaRPr>
              </a:p>
            </p:txBody>
          </p:sp>
          <p:sp>
            <p:nvSpPr>
              <p:cNvPr id="20" name="Rounded Rectangle 29">
                <a:extLst>
                  <a:ext uri="{FF2B5EF4-FFF2-40B4-BE49-F238E27FC236}">
                    <a16:creationId xmlns:a16="http://schemas.microsoft.com/office/drawing/2014/main" id="{F2BCBDAF-25D5-0885-AE36-E64225280406}"/>
                  </a:ext>
                </a:extLst>
              </p:cNvPr>
              <p:cNvSpPr/>
              <p:nvPr/>
            </p:nvSpPr>
            <p:spPr>
              <a:xfrm>
                <a:off x="4139952" y="3712378"/>
                <a:ext cx="764531" cy="437865"/>
              </a:xfrm>
              <a:custGeom>
                <a:avLst/>
                <a:gdLst/>
                <a:ahLst/>
                <a:cxnLst/>
                <a:rect l="l" t="t" r="r" b="b"/>
                <a:pathLst>
                  <a:path w="764531" h="437865">
                    <a:moveTo>
                      <a:pt x="486162" y="14982"/>
                    </a:moveTo>
                    <a:lnTo>
                      <a:pt x="486162" y="14983"/>
                    </a:lnTo>
                    <a:lnTo>
                      <a:pt x="486161" y="14983"/>
                    </a:lnTo>
                    <a:close/>
                    <a:moveTo>
                      <a:pt x="514345" y="173"/>
                    </a:moveTo>
                    <a:cubicBezTo>
                      <a:pt x="524947" y="-795"/>
                      <a:pt x="535919" y="2280"/>
                      <a:pt x="544747" y="9630"/>
                    </a:cubicBezTo>
                    <a:lnTo>
                      <a:pt x="740230" y="172383"/>
                    </a:lnTo>
                    <a:cubicBezTo>
                      <a:pt x="749859" y="180401"/>
                      <a:pt x="754949" y="191848"/>
                      <a:pt x="754131" y="203487"/>
                    </a:cubicBezTo>
                    <a:cubicBezTo>
                      <a:pt x="760859" y="210857"/>
                      <a:pt x="764531" y="220725"/>
                      <a:pt x="764531" y="231450"/>
                    </a:cubicBezTo>
                    <a:lnTo>
                      <a:pt x="764530" y="231450"/>
                    </a:lnTo>
                    <a:cubicBezTo>
                      <a:pt x="764530" y="253456"/>
                      <a:pt x="749070" y="271852"/>
                      <a:pt x="728224" y="275477"/>
                    </a:cubicBezTo>
                    <a:lnTo>
                      <a:pt x="544749" y="428234"/>
                    </a:lnTo>
                    <a:cubicBezTo>
                      <a:pt x="527093" y="442934"/>
                      <a:pt x="500863" y="440538"/>
                      <a:pt x="486163" y="422882"/>
                    </a:cubicBezTo>
                    <a:lnTo>
                      <a:pt x="486162" y="422882"/>
                    </a:lnTo>
                    <a:cubicBezTo>
                      <a:pt x="471463" y="405227"/>
                      <a:pt x="473859" y="378996"/>
                      <a:pt x="491515" y="364297"/>
                    </a:cubicBezTo>
                    <a:lnTo>
                      <a:pt x="595851" y="277430"/>
                    </a:lnTo>
                    <a:lnTo>
                      <a:pt x="45980" y="277429"/>
                    </a:lnTo>
                    <a:cubicBezTo>
                      <a:pt x="20586" y="277429"/>
                      <a:pt x="0" y="256843"/>
                      <a:pt x="0" y="231450"/>
                    </a:cubicBezTo>
                    <a:cubicBezTo>
                      <a:pt x="0" y="206056"/>
                      <a:pt x="20586" y="185470"/>
                      <a:pt x="45980" y="185470"/>
                    </a:cubicBezTo>
                    <a:lnTo>
                      <a:pt x="625919" y="185470"/>
                    </a:lnTo>
                    <a:lnTo>
                      <a:pt x="491514" y="73568"/>
                    </a:lnTo>
                    <a:cubicBezTo>
                      <a:pt x="473859" y="58868"/>
                      <a:pt x="471462" y="32638"/>
                      <a:pt x="486162" y="14983"/>
                    </a:cubicBezTo>
                    <a:cubicBezTo>
                      <a:pt x="493511" y="6155"/>
                      <a:pt x="503744" y="1142"/>
                      <a:pt x="514345" y="173"/>
                    </a:cubicBezTo>
                    <a:close/>
                  </a:path>
                </a:pathLst>
              </a:custGeom>
              <a:solidFill>
                <a:srgbClr val="391C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000000"/>
                  </a:solidFill>
                  <a:latin typeface="Arial"/>
                </a:endParaRPr>
              </a:p>
            </p:txBody>
          </p:sp>
          <p:sp>
            <p:nvSpPr>
              <p:cNvPr id="21" name="Oval 24">
                <a:extLst>
                  <a:ext uri="{FF2B5EF4-FFF2-40B4-BE49-F238E27FC236}">
                    <a16:creationId xmlns:a16="http://schemas.microsoft.com/office/drawing/2014/main" id="{BB997C83-6CDD-3AA3-F887-E6F98043F0A9}"/>
                  </a:ext>
                </a:extLst>
              </p:cNvPr>
              <p:cNvSpPr/>
              <p:nvPr/>
            </p:nvSpPr>
            <p:spPr>
              <a:xfrm>
                <a:off x="7772822" y="2805104"/>
                <a:ext cx="1368152" cy="1729030"/>
              </a:xfrm>
              <a:custGeom>
                <a:avLst/>
                <a:gdLst/>
                <a:ahLst/>
                <a:cxnLst/>
                <a:rect l="l" t="t" r="r" b="b"/>
                <a:pathLst>
                  <a:path w="1368152" h="1729030">
                    <a:moveTo>
                      <a:pt x="410799" y="964935"/>
                    </a:moveTo>
                    <a:lnTo>
                      <a:pt x="684076" y="1213368"/>
                    </a:lnTo>
                    <a:lnTo>
                      <a:pt x="957353" y="964935"/>
                    </a:lnTo>
                    <a:cubicBezTo>
                      <a:pt x="878535" y="1015571"/>
                      <a:pt x="784626" y="1044000"/>
                      <a:pt x="684076" y="1044000"/>
                    </a:cubicBezTo>
                    <a:cubicBezTo>
                      <a:pt x="583527" y="1044000"/>
                      <a:pt x="489617" y="1015571"/>
                      <a:pt x="410799" y="964935"/>
                    </a:cubicBezTo>
                    <a:close/>
                    <a:moveTo>
                      <a:pt x="684076" y="0"/>
                    </a:moveTo>
                    <a:cubicBezTo>
                      <a:pt x="972369" y="0"/>
                      <a:pt x="1206076" y="233707"/>
                      <a:pt x="1206076" y="522000"/>
                    </a:cubicBezTo>
                    <a:cubicBezTo>
                      <a:pt x="1206076" y="694714"/>
                      <a:pt x="1122196" y="847837"/>
                      <a:pt x="992015" y="941581"/>
                    </a:cubicBezTo>
                    <a:cubicBezTo>
                      <a:pt x="1215775" y="1051628"/>
                      <a:pt x="1368152" y="1282524"/>
                      <a:pt x="1368152" y="1549010"/>
                    </a:cubicBezTo>
                    <a:lnTo>
                      <a:pt x="1368152" y="1729030"/>
                    </a:lnTo>
                    <a:lnTo>
                      <a:pt x="0" y="1729030"/>
                    </a:lnTo>
                    <a:lnTo>
                      <a:pt x="0" y="1549010"/>
                    </a:lnTo>
                    <a:cubicBezTo>
                      <a:pt x="0" y="1282524"/>
                      <a:pt x="152377" y="1051628"/>
                      <a:pt x="376137" y="941581"/>
                    </a:cubicBezTo>
                    <a:cubicBezTo>
                      <a:pt x="245956" y="847837"/>
                      <a:pt x="162076" y="694714"/>
                      <a:pt x="162076" y="522000"/>
                    </a:cubicBezTo>
                    <a:cubicBezTo>
                      <a:pt x="162076" y="233707"/>
                      <a:pt x="395783" y="0"/>
                      <a:pt x="684076" y="0"/>
                    </a:cubicBezTo>
                    <a:close/>
                  </a:path>
                </a:pathLst>
              </a:custGeom>
              <a:solidFill>
                <a:srgbClr val="91BF67"/>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000000"/>
                  </a:solidFill>
                  <a:latin typeface="Arial"/>
                </a:endParaRPr>
              </a:p>
            </p:txBody>
          </p:sp>
        </p:grpSp>
        <p:grpSp>
          <p:nvGrpSpPr>
            <p:cNvPr id="7" name="Group 6">
              <a:extLst>
                <a:ext uri="{FF2B5EF4-FFF2-40B4-BE49-F238E27FC236}">
                  <a16:creationId xmlns:a16="http://schemas.microsoft.com/office/drawing/2014/main" id="{734C69F9-31EA-FB40-21F8-90C8BFD558B0}"/>
                </a:ext>
              </a:extLst>
            </p:cNvPr>
            <p:cNvGrpSpPr/>
            <p:nvPr/>
          </p:nvGrpSpPr>
          <p:grpSpPr>
            <a:xfrm>
              <a:off x="-1006949" y="2896449"/>
              <a:ext cx="608903" cy="800061"/>
              <a:chOff x="6765055" y="2197089"/>
              <a:chExt cx="1147772" cy="1656374"/>
            </a:xfrm>
          </p:grpSpPr>
          <p:grpSp>
            <p:nvGrpSpPr>
              <p:cNvPr id="10" name="Group 9">
                <a:extLst>
                  <a:ext uri="{FF2B5EF4-FFF2-40B4-BE49-F238E27FC236}">
                    <a16:creationId xmlns:a16="http://schemas.microsoft.com/office/drawing/2014/main" id="{C9622368-C32A-07BA-B78C-574E99D131DC}"/>
                  </a:ext>
                </a:extLst>
              </p:cNvPr>
              <p:cNvGrpSpPr/>
              <p:nvPr/>
            </p:nvGrpSpPr>
            <p:grpSpPr>
              <a:xfrm>
                <a:off x="6765055" y="2197089"/>
                <a:ext cx="1147772" cy="1656374"/>
                <a:chOff x="-2265815" y="1736627"/>
                <a:chExt cx="2964458" cy="4278072"/>
              </a:xfrm>
            </p:grpSpPr>
            <p:sp>
              <p:nvSpPr>
                <p:cNvPr id="16" name="Isosceles Triangle 3">
                  <a:extLst>
                    <a:ext uri="{FF2B5EF4-FFF2-40B4-BE49-F238E27FC236}">
                      <a16:creationId xmlns:a16="http://schemas.microsoft.com/office/drawing/2014/main" id="{072214E7-4E30-201B-8E00-8FD2C2342CFD}"/>
                    </a:ext>
                  </a:extLst>
                </p:cNvPr>
                <p:cNvSpPr/>
                <p:nvPr/>
              </p:nvSpPr>
              <p:spPr>
                <a:xfrm>
                  <a:off x="-2265815" y="2548698"/>
                  <a:ext cx="2964458" cy="3466001"/>
                </a:xfrm>
                <a:custGeom>
                  <a:avLst/>
                  <a:gdLst/>
                  <a:ahLst/>
                  <a:cxnLst/>
                  <a:rect l="l" t="t" r="r" b="b"/>
                  <a:pathLst>
                    <a:path w="2964458" h="3119829">
                      <a:moveTo>
                        <a:pt x="1684366" y="0"/>
                      </a:moveTo>
                      <a:cubicBezTo>
                        <a:pt x="2069245" y="163809"/>
                        <a:pt x="2492239" y="784099"/>
                        <a:pt x="2672320" y="1206006"/>
                      </a:cubicBezTo>
                      <a:cubicBezTo>
                        <a:pt x="2882343" y="1698061"/>
                        <a:pt x="3163576" y="2625709"/>
                        <a:pt x="2757771" y="2909649"/>
                      </a:cubicBezTo>
                      <a:cubicBezTo>
                        <a:pt x="2551302" y="3054115"/>
                        <a:pt x="2016025" y="3123716"/>
                        <a:pt x="1482229" y="3119662"/>
                      </a:cubicBezTo>
                      <a:cubicBezTo>
                        <a:pt x="948433" y="3123716"/>
                        <a:pt x="413156" y="3054115"/>
                        <a:pt x="206687" y="2909649"/>
                      </a:cubicBezTo>
                      <a:cubicBezTo>
                        <a:pt x="-199118" y="2625709"/>
                        <a:pt x="82115" y="1698061"/>
                        <a:pt x="292138" y="1206006"/>
                      </a:cubicBezTo>
                      <a:cubicBezTo>
                        <a:pt x="472220" y="784099"/>
                        <a:pt x="895213" y="163809"/>
                        <a:pt x="1280093" y="0"/>
                      </a:cubicBezTo>
                      <a:cubicBezTo>
                        <a:pt x="1343617" y="8024"/>
                        <a:pt x="1411604" y="11790"/>
                        <a:pt x="1482229" y="11790"/>
                      </a:cubicBezTo>
                      <a:cubicBezTo>
                        <a:pt x="1552855" y="11790"/>
                        <a:pt x="1620842" y="8024"/>
                        <a:pt x="1684366" y="0"/>
                      </a:cubicBezTo>
                      <a:close/>
                    </a:path>
                  </a:pathLst>
                </a:custGeom>
                <a:solidFill>
                  <a:srgbClr val="949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000000"/>
                    </a:solidFill>
                    <a:latin typeface="Arial"/>
                  </a:endParaRPr>
                </a:p>
              </p:txBody>
            </p:sp>
            <p:sp>
              <p:nvSpPr>
                <p:cNvPr id="17" name="Oval 9">
                  <a:extLst>
                    <a:ext uri="{FF2B5EF4-FFF2-40B4-BE49-F238E27FC236}">
                      <a16:creationId xmlns:a16="http://schemas.microsoft.com/office/drawing/2014/main" id="{65F4A5B8-8374-0DBE-450B-F2A4DC4CD761}"/>
                    </a:ext>
                  </a:extLst>
                </p:cNvPr>
                <p:cNvSpPr/>
                <p:nvPr/>
              </p:nvSpPr>
              <p:spPr>
                <a:xfrm>
                  <a:off x="-999424" y="2384924"/>
                  <a:ext cx="432048" cy="131370"/>
                </a:xfrm>
                <a:custGeom>
                  <a:avLst/>
                  <a:gdLst/>
                  <a:ahLst/>
                  <a:cxnLst/>
                  <a:rect l="l" t="t" r="r" b="b"/>
                  <a:pathLst>
                    <a:path w="432048" h="108570">
                      <a:moveTo>
                        <a:pt x="21399" y="0"/>
                      </a:moveTo>
                      <a:cubicBezTo>
                        <a:pt x="65201" y="25973"/>
                        <a:pt x="136096" y="42594"/>
                        <a:pt x="216024" y="42594"/>
                      </a:cubicBezTo>
                      <a:cubicBezTo>
                        <a:pt x="295952" y="42594"/>
                        <a:pt x="366848" y="25973"/>
                        <a:pt x="410649" y="0"/>
                      </a:cubicBezTo>
                      <a:cubicBezTo>
                        <a:pt x="424554" y="13353"/>
                        <a:pt x="432048" y="28593"/>
                        <a:pt x="432048" y="44680"/>
                      </a:cubicBezTo>
                      <a:lnTo>
                        <a:pt x="422601" y="70348"/>
                      </a:lnTo>
                      <a:lnTo>
                        <a:pt x="416518" y="73836"/>
                      </a:lnTo>
                      <a:lnTo>
                        <a:pt x="410649" y="65976"/>
                      </a:lnTo>
                      <a:cubicBezTo>
                        <a:pt x="366848" y="91948"/>
                        <a:pt x="295952" y="108570"/>
                        <a:pt x="216024" y="108570"/>
                      </a:cubicBezTo>
                      <a:cubicBezTo>
                        <a:pt x="136096" y="108570"/>
                        <a:pt x="65201" y="91948"/>
                        <a:pt x="21399" y="65976"/>
                      </a:cubicBezTo>
                      <a:lnTo>
                        <a:pt x="17415" y="71312"/>
                      </a:lnTo>
                      <a:lnTo>
                        <a:pt x="7766" y="65779"/>
                      </a:lnTo>
                      <a:cubicBezTo>
                        <a:pt x="1717" y="59887"/>
                        <a:pt x="0" y="52381"/>
                        <a:pt x="0" y="44680"/>
                      </a:cubicBezTo>
                      <a:cubicBezTo>
                        <a:pt x="0" y="28593"/>
                        <a:pt x="7494" y="13353"/>
                        <a:pt x="21399" y="0"/>
                      </a:cubicBezTo>
                      <a:close/>
                    </a:path>
                  </a:pathLst>
                </a:custGeom>
                <a:solidFill>
                  <a:srgbClr val="949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000000"/>
                    </a:solidFill>
                    <a:latin typeface="Arial"/>
                  </a:endParaRPr>
                </a:p>
              </p:txBody>
            </p:sp>
            <p:sp>
              <p:nvSpPr>
                <p:cNvPr id="18" name="Rounded Rectangle 12">
                  <a:extLst>
                    <a:ext uri="{FF2B5EF4-FFF2-40B4-BE49-F238E27FC236}">
                      <a16:creationId xmlns:a16="http://schemas.microsoft.com/office/drawing/2014/main" id="{10DC73EB-28A4-64D2-EE71-BFE25687DF95}"/>
                    </a:ext>
                  </a:extLst>
                </p:cNvPr>
                <p:cNvSpPr/>
                <p:nvPr/>
              </p:nvSpPr>
              <p:spPr>
                <a:xfrm>
                  <a:off x="-1278696" y="1736627"/>
                  <a:ext cx="988057" cy="642479"/>
                </a:xfrm>
                <a:custGeom>
                  <a:avLst/>
                  <a:gdLst>
                    <a:gd name="connsiteX0" fmla="*/ 0 w 936104"/>
                    <a:gd name="connsiteY0" fmla="*/ 112777 h 676647"/>
                    <a:gd name="connsiteX1" fmla="*/ 112777 w 936104"/>
                    <a:gd name="connsiteY1" fmla="*/ 0 h 676647"/>
                    <a:gd name="connsiteX2" fmla="*/ 823327 w 936104"/>
                    <a:gd name="connsiteY2" fmla="*/ 0 h 676647"/>
                    <a:gd name="connsiteX3" fmla="*/ 936104 w 936104"/>
                    <a:gd name="connsiteY3" fmla="*/ 112777 h 676647"/>
                    <a:gd name="connsiteX4" fmla="*/ 936104 w 936104"/>
                    <a:gd name="connsiteY4" fmla="*/ 563870 h 676647"/>
                    <a:gd name="connsiteX5" fmla="*/ 823327 w 936104"/>
                    <a:gd name="connsiteY5" fmla="*/ 676647 h 676647"/>
                    <a:gd name="connsiteX6" fmla="*/ 112777 w 936104"/>
                    <a:gd name="connsiteY6" fmla="*/ 676647 h 676647"/>
                    <a:gd name="connsiteX7" fmla="*/ 0 w 936104"/>
                    <a:gd name="connsiteY7" fmla="*/ 563870 h 676647"/>
                    <a:gd name="connsiteX8" fmla="*/ 0 w 936104"/>
                    <a:gd name="connsiteY8" fmla="*/ 112777 h 676647"/>
                    <a:gd name="connsiteX0" fmla="*/ 0 w 936104"/>
                    <a:gd name="connsiteY0" fmla="*/ 112777 h 689347"/>
                    <a:gd name="connsiteX1" fmla="*/ 112777 w 936104"/>
                    <a:gd name="connsiteY1" fmla="*/ 0 h 689347"/>
                    <a:gd name="connsiteX2" fmla="*/ 823327 w 936104"/>
                    <a:gd name="connsiteY2" fmla="*/ 0 h 689347"/>
                    <a:gd name="connsiteX3" fmla="*/ 936104 w 936104"/>
                    <a:gd name="connsiteY3" fmla="*/ 112777 h 689347"/>
                    <a:gd name="connsiteX4" fmla="*/ 936104 w 936104"/>
                    <a:gd name="connsiteY4" fmla="*/ 563870 h 689347"/>
                    <a:gd name="connsiteX5" fmla="*/ 823327 w 936104"/>
                    <a:gd name="connsiteY5" fmla="*/ 676647 h 689347"/>
                    <a:gd name="connsiteX6" fmla="*/ 392177 w 936104"/>
                    <a:gd name="connsiteY6" fmla="*/ 689347 h 689347"/>
                    <a:gd name="connsiteX7" fmla="*/ 0 w 936104"/>
                    <a:gd name="connsiteY7" fmla="*/ 563870 h 689347"/>
                    <a:gd name="connsiteX8" fmla="*/ 0 w 936104"/>
                    <a:gd name="connsiteY8" fmla="*/ 112777 h 689347"/>
                    <a:gd name="connsiteX0" fmla="*/ 0 w 936104"/>
                    <a:gd name="connsiteY0" fmla="*/ 112777 h 689347"/>
                    <a:gd name="connsiteX1" fmla="*/ 112777 w 936104"/>
                    <a:gd name="connsiteY1" fmla="*/ 0 h 689347"/>
                    <a:gd name="connsiteX2" fmla="*/ 823327 w 936104"/>
                    <a:gd name="connsiteY2" fmla="*/ 0 h 689347"/>
                    <a:gd name="connsiteX3" fmla="*/ 936104 w 936104"/>
                    <a:gd name="connsiteY3" fmla="*/ 112777 h 689347"/>
                    <a:gd name="connsiteX4" fmla="*/ 936104 w 936104"/>
                    <a:gd name="connsiteY4" fmla="*/ 563870 h 689347"/>
                    <a:gd name="connsiteX5" fmla="*/ 823327 w 936104"/>
                    <a:gd name="connsiteY5" fmla="*/ 676647 h 689347"/>
                    <a:gd name="connsiteX6" fmla="*/ 392177 w 936104"/>
                    <a:gd name="connsiteY6" fmla="*/ 689347 h 689347"/>
                    <a:gd name="connsiteX7" fmla="*/ 317500 w 936104"/>
                    <a:gd name="connsiteY7" fmla="*/ 608320 h 689347"/>
                    <a:gd name="connsiteX8" fmla="*/ 0 w 936104"/>
                    <a:gd name="connsiteY8" fmla="*/ 112777 h 689347"/>
                    <a:gd name="connsiteX0" fmla="*/ 0 w 936104"/>
                    <a:gd name="connsiteY0" fmla="*/ 112777 h 689347"/>
                    <a:gd name="connsiteX1" fmla="*/ 112777 w 936104"/>
                    <a:gd name="connsiteY1" fmla="*/ 0 h 689347"/>
                    <a:gd name="connsiteX2" fmla="*/ 823327 w 936104"/>
                    <a:gd name="connsiteY2" fmla="*/ 0 h 689347"/>
                    <a:gd name="connsiteX3" fmla="*/ 936104 w 936104"/>
                    <a:gd name="connsiteY3" fmla="*/ 112777 h 689347"/>
                    <a:gd name="connsiteX4" fmla="*/ 936104 w 936104"/>
                    <a:gd name="connsiteY4" fmla="*/ 563870 h 689347"/>
                    <a:gd name="connsiteX5" fmla="*/ 582027 w 936104"/>
                    <a:gd name="connsiteY5" fmla="*/ 682997 h 689347"/>
                    <a:gd name="connsiteX6" fmla="*/ 392177 w 936104"/>
                    <a:gd name="connsiteY6" fmla="*/ 689347 h 689347"/>
                    <a:gd name="connsiteX7" fmla="*/ 317500 w 936104"/>
                    <a:gd name="connsiteY7" fmla="*/ 608320 h 689347"/>
                    <a:gd name="connsiteX8" fmla="*/ 0 w 936104"/>
                    <a:gd name="connsiteY8" fmla="*/ 112777 h 689347"/>
                    <a:gd name="connsiteX0" fmla="*/ 0 w 936104"/>
                    <a:gd name="connsiteY0" fmla="*/ 112777 h 689347"/>
                    <a:gd name="connsiteX1" fmla="*/ 112777 w 936104"/>
                    <a:gd name="connsiteY1" fmla="*/ 0 h 689347"/>
                    <a:gd name="connsiteX2" fmla="*/ 823327 w 936104"/>
                    <a:gd name="connsiteY2" fmla="*/ 0 h 689347"/>
                    <a:gd name="connsiteX3" fmla="*/ 936104 w 936104"/>
                    <a:gd name="connsiteY3" fmla="*/ 112777 h 689347"/>
                    <a:gd name="connsiteX4" fmla="*/ 936104 w 936104"/>
                    <a:gd name="connsiteY4" fmla="*/ 563870 h 689347"/>
                    <a:gd name="connsiteX5" fmla="*/ 645480 w 936104"/>
                    <a:gd name="connsiteY5" fmla="*/ 629642 h 689347"/>
                    <a:gd name="connsiteX6" fmla="*/ 582027 w 936104"/>
                    <a:gd name="connsiteY6" fmla="*/ 682997 h 689347"/>
                    <a:gd name="connsiteX7" fmla="*/ 392177 w 936104"/>
                    <a:gd name="connsiteY7" fmla="*/ 689347 h 689347"/>
                    <a:gd name="connsiteX8" fmla="*/ 317500 w 936104"/>
                    <a:gd name="connsiteY8" fmla="*/ 608320 h 689347"/>
                    <a:gd name="connsiteX9" fmla="*/ 0 w 936104"/>
                    <a:gd name="connsiteY9" fmla="*/ 112777 h 689347"/>
                    <a:gd name="connsiteX0" fmla="*/ 0 w 936104"/>
                    <a:gd name="connsiteY0" fmla="*/ 112777 h 689347"/>
                    <a:gd name="connsiteX1" fmla="*/ 112777 w 936104"/>
                    <a:gd name="connsiteY1" fmla="*/ 0 h 689347"/>
                    <a:gd name="connsiteX2" fmla="*/ 823327 w 936104"/>
                    <a:gd name="connsiteY2" fmla="*/ 0 h 689347"/>
                    <a:gd name="connsiteX3" fmla="*/ 936104 w 936104"/>
                    <a:gd name="connsiteY3" fmla="*/ 112777 h 689347"/>
                    <a:gd name="connsiteX4" fmla="*/ 669404 w 936104"/>
                    <a:gd name="connsiteY4" fmla="*/ 570220 h 689347"/>
                    <a:gd name="connsiteX5" fmla="*/ 645480 w 936104"/>
                    <a:gd name="connsiteY5" fmla="*/ 629642 h 689347"/>
                    <a:gd name="connsiteX6" fmla="*/ 582027 w 936104"/>
                    <a:gd name="connsiteY6" fmla="*/ 682997 h 689347"/>
                    <a:gd name="connsiteX7" fmla="*/ 392177 w 936104"/>
                    <a:gd name="connsiteY7" fmla="*/ 689347 h 689347"/>
                    <a:gd name="connsiteX8" fmla="*/ 317500 w 936104"/>
                    <a:gd name="connsiteY8" fmla="*/ 608320 h 689347"/>
                    <a:gd name="connsiteX9" fmla="*/ 0 w 936104"/>
                    <a:gd name="connsiteY9" fmla="*/ 112777 h 689347"/>
                    <a:gd name="connsiteX0" fmla="*/ 0 w 936104"/>
                    <a:gd name="connsiteY0" fmla="*/ 112777 h 689347"/>
                    <a:gd name="connsiteX1" fmla="*/ 112777 w 936104"/>
                    <a:gd name="connsiteY1" fmla="*/ 0 h 689347"/>
                    <a:gd name="connsiteX2" fmla="*/ 823327 w 936104"/>
                    <a:gd name="connsiteY2" fmla="*/ 0 h 689347"/>
                    <a:gd name="connsiteX3" fmla="*/ 936104 w 936104"/>
                    <a:gd name="connsiteY3" fmla="*/ 112777 h 689347"/>
                    <a:gd name="connsiteX4" fmla="*/ 645480 w 936104"/>
                    <a:gd name="connsiteY4" fmla="*/ 629642 h 689347"/>
                    <a:gd name="connsiteX5" fmla="*/ 582027 w 936104"/>
                    <a:gd name="connsiteY5" fmla="*/ 682997 h 689347"/>
                    <a:gd name="connsiteX6" fmla="*/ 392177 w 936104"/>
                    <a:gd name="connsiteY6" fmla="*/ 689347 h 689347"/>
                    <a:gd name="connsiteX7" fmla="*/ 317500 w 936104"/>
                    <a:gd name="connsiteY7" fmla="*/ 608320 h 689347"/>
                    <a:gd name="connsiteX8" fmla="*/ 0 w 936104"/>
                    <a:gd name="connsiteY8" fmla="*/ 112777 h 689347"/>
                    <a:gd name="connsiteX0" fmla="*/ 0 w 936104"/>
                    <a:gd name="connsiteY0" fmla="*/ 112777 h 689347"/>
                    <a:gd name="connsiteX1" fmla="*/ 112777 w 936104"/>
                    <a:gd name="connsiteY1" fmla="*/ 0 h 689347"/>
                    <a:gd name="connsiteX2" fmla="*/ 823327 w 936104"/>
                    <a:gd name="connsiteY2" fmla="*/ 0 h 689347"/>
                    <a:gd name="connsiteX3" fmla="*/ 936104 w 936104"/>
                    <a:gd name="connsiteY3" fmla="*/ 112777 h 689347"/>
                    <a:gd name="connsiteX4" fmla="*/ 582027 w 936104"/>
                    <a:gd name="connsiteY4" fmla="*/ 682997 h 689347"/>
                    <a:gd name="connsiteX5" fmla="*/ 392177 w 936104"/>
                    <a:gd name="connsiteY5" fmla="*/ 689347 h 689347"/>
                    <a:gd name="connsiteX6" fmla="*/ 317500 w 936104"/>
                    <a:gd name="connsiteY6" fmla="*/ 608320 h 689347"/>
                    <a:gd name="connsiteX7" fmla="*/ 0 w 936104"/>
                    <a:gd name="connsiteY7" fmla="*/ 112777 h 689347"/>
                    <a:gd name="connsiteX0" fmla="*/ 0 w 936104"/>
                    <a:gd name="connsiteY0" fmla="*/ 112777 h 689347"/>
                    <a:gd name="connsiteX1" fmla="*/ 112777 w 936104"/>
                    <a:gd name="connsiteY1" fmla="*/ 0 h 689347"/>
                    <a:gd name="connsiteX2" fmla="*/ 823327 w 936104"/>
                    <a:gd name="connsiteY2" fmla="*/ 0 h 689347"/>
                    <a:gd name="connsiteX3" fmla="*/ 936104 w 936104"/>
                    <a:gd name="connsiteY3" fmla="*/ 112777 h 689347"/>
                    <a:gd name="connsiteX4" fmla="*/ 582027 w 936104"/>
                    <a:gd name="connsiteY4" fmla="*/ 682997 h 689347"/>
                    <a:gd name="connsiteX5" fmla="*/ 392177 w 936104"/>
                    <a:gd name="connsiteY5" fmla="*/ 689347 h 689347"/>
                    <a:gd name="connsiteX6" fmla="*/ 0 w 936104"/>
                    <a:gd name="connsiteY6" fmla="*/ 112777 h 689347"/>
                    <a:gd name="connsiteX0" fmla="*/ 0 w 936104"/>
                    <a:gd name="connsiteY0" fmla="*/ 112777 h 689347"/>
                    <a:gd name="connsiteX1" fmla="*/ 112777 w 936104"/>
                    <a:gd name="connsiteY1" fmla="*/ 0 h 689347"/>
                    <a:gd name="connsiteX2" fmla="*/ 298773 w 936104"/>
                    <a:gd name="connsiteY2" fmla="*/ 146862 h 689347"/>
                    <a:gd name="connsiteX3" fmla="*/ 823327 w 936104"/>
                    <a:gd name="connsiteY3" fmla="*/ 0 h 689347"/>
                    <a:gd name="connsiteX4" fmla="*/ 936104 w 936104"/>
                    <a:gd name="connsiteY4" fmla="*/ 112777 h 689347"/>
                    <a:gd name="connsiteX5" fmla="*/ 582027 w 936104"/>
                    <a:gd name="connsiteY5" fmla="*/ 682997 h 689347"/>
                    <a:gd name="connsiteX6" fmla="*/ 392177 w 936104"/>
                    <a:gd name="connsiteY6" fmla="*/ 689347 h 689347"/>
                    <a:gd name="connsiteX7" fmla="*/ 0 w 936104"/>
                    <a:gd name="connsiteY7" fmla="*/ 112777 h 689347"/>
                    <a:gd name="connsiteX0" fmla="*/ 0 w 936104"/>
                    <a:gd name="connsiteY0" fmla="*/ 112777 h 689347"/>
                    <a:gd name="connsiteX1" fmla="*/ 112777 w 936104"/>
                    <a:gd name="connsiteY1" fmla="*/ 0 h 689347"/>
                    <a:gd name="connsiteX2" fmla="*/ 298773 w 936104"/>
                    <a:gd name="connsiteY2" fmla="*/ 146862 h 689347"/>
                    <a:gd name="connsiteX3" fmla="*/ 711950 w 936104"/>
                    <a:gd name="connsiteY3" fmla="*/ 178048 h 689347"/>
                    <a:gd name="connsiteX4" fmla="*/ 823327 w 936104"/>
                    <a:gd name="connsiteY4" fmla="*/ 0 h 689347"/>
                    <a:gd name="connsiteX5" fmla="*/ 936104 w 936104"/>
                    <a:gd name="connsiteY5" fmla="*/ 112777 h 689347"/>
                    <a:gd name="connsiteX6" fmla="*/ 582027 w 936104"/>
                    <a:gd name="connsiteY6" fmla="*/ 682997 h 689347"/>
                    <a:gd name="connsiteX7" fmla="*/ 392177 w 936104"/>
                    <a:gd name="connsiteY7" fmla="*/ 689347 h 689347"/>
                    <a:gd name="connsiteX8" fmla="*/ 0 w 936104"/>
                    <a:gd name="connsiteY8" fmla="*/ 112777 h 689347"/>
                    <a:gd name="connsiteX0" fmla="*/ 0 w 936104"/>
                    <a:gd name="connsiteY0" fmla="*/ 112777 h 689347"/>
                    <a:gd name="connsiteX1" fmla="*/ 112777 w 936104"/>
                    <a:gd name="connsiteY1" fmla="*/ 0 h 689347"/>
                    <a:gd name="connsiteX2" fmla="*/ 298773 w 936104"/>
                    <a:gd name="connsiteY2" fmla="*/ 146862 h 689347"/>
                    <a:gd name="connsiteX3" fmla="*/ 499654 w 936104"/>
                    <a:gd name="connsiteY3" fmla="*/ 53303 h 689347"/>
                    <a:gd name="connsiteX4" fmla="*/ 711950 w 936104"/>
                    <a:gd name="connsiteY4" fmla="*/ 178048 h 689347"/>
                    <a:gd name="connsiteX5" fmla="*/ 823327 w 936104"/>
                    <a:gd name="connsiteY5" fmla="*/ 0 h 689347"/>
                    <a:gd name="connsiteX6" fmla="*/ 936104 w 936104"/>
                    <a:gd name="connsiteY6" fmla="*/ 112777 h 689347"/>
                    <a:gd name="connsiteX7" fmla="*/ 582027 w 936104"/>
                    <a:gd name="connsiteY7" fmla="*/ 682997 h 689347"/>
                    <a:gd name="connsiteX8" fmla="*/ 392177 w 936104"/>
                    <a:gd name="connsiteY8" fmla="*/ 689347 h 689347"/>
                    <a:gd name="connsiteX9" fmla="*/ 0 w 936104"/>
                    <a:gd name="connsiteY9" fmla="*/ 112777 h 689347"/>
                    <a:gd name="connsiteX0" fmla="*/ 0 w 936104"/>
                    <a:gd name="connsiteY0" fmla="*/ 112778 h 689348"/>
                    <a:gd name="connsiteX1" fmla="*/ 112777 w 936104"/>
                    <a:gd name="connsiteY1" fmla="*/ 1 h 689348"/>
                    <a:gd name="connsiteX2" fmla="*/ 323883 w 936104"/>
                    <a:gd name="connsiteY2" fmla="*/ 126072 h 689348"/>
                    <a:gd name="connsiteX3" fmla="*/ 499654 w 936104"/>
                    <a:gd name="connsiteY3" fmla="*/ 53304 h 689348"/>
                    <a:gd name="connsiteX4" fmla="*/ 711950 w 936104"/>
                    <a:gd name="connsiteY4" fmla="*/ 178049 h 689348"/>
                    <a:gd name="connsiteX5" fmla="*/ 823327 w 936104"/>
                    <a:gd name="connsiteY5" fmla="*/ 1 h 689348"/>
                    <a:gd name="connsiteX6" fmla="*/ 936104 w 936104"/>
                    <a:gd name="connsiteY6" fmla="*/ 112778 h 689348"/>
                    <a:gd name="connsiteX7" fmla="*/ 582027 w 936104"/>
                    <a:gd name="connsiteY7" fmla="*/ 682998 h 689348"/>
                    <a:gd name="connsiteX8" fmla="*/ 392177 w 936104"/>
                    <a:gd name="connsiteY8" fmla="*/ 689348 h 689348"/>
                    <a:gd name="connsiteX9" fmla="*/ 0 w 936104"/>
                    <a:gd name="connsiteY9" fmla="*/ 112778 h 689348"/>
                    <a:gd name="connsiteX0" fmla="*/ 0 w 936104"/>
                    <a:gd name="connsiteY0" fmla="*/ 112778 h 689348"/>
                    <a:gd name="connsiteX1" fmla="*/ 112777 w 936104"/>
                    <a:gd name="connsiteY1" fmla="*/ 1 h 689348"/>
                    <a:gd name="connsiteX2" fmla="*/ 323883 w 936104"/>
                    <a:gd name="connsiteY2" fmla="*/ 126072 h 689348"/>
                    <a:gd name="connsiteX3" fmla="*/ 499654 w 936104"/>
                    <a:gd name="connsiteY3" fmla="*/ 53304 h 689348"/>
                    <a:gd name="connsiteX4" fmla="*/ 700536 w 936104"/>
                    <a:gd name="connsiteY4" fmla="*/ 141666 h 689348"/>
                    <a:gd name="connsiteX5" fmla="*/ 823327 w 936104"/>
                    <a:gd name="connsiteY5" fmla="*/ 1 h 689348"/>
                    <a:gd name="connsiteX6" fmla="*/ 936104 w 936104"/>
                    <a:gd name="connsiteY6" fmla="*/ 112778 h 689348"/>
                    <a:gd name="connsiteX7" fmla="*/ 582027 w 936104"/>
                    <a:gd name="connsiteY7" fmla="*/ 682998 h 689348"/>
                    <a:gd name="connsiteX8" fmla="*/ 392177 w 936104"/>
                    <a:gd name="connsiteY8" fmla="*/ 689348 h 689348"/>
                    <a:gd name="connsiteX9" fmla="*/ 0 w 936104"/>
                    <a:gd name="connsiteY9" fmla="*/ 112778 h 689348"/>
                    <a:gd name="connsiteX0" fmla="*/ 0 w 936877"/>
                    <a:gd name="connsiteY0" fmla="*/ 123172 h 699742"/>
                    <a:gd name="connsiteX1" fmla="*/ 112777 w 936877"/>
                    <a:gd name="connsiteY1" fmla="*/ 10395 h 699742"/>
                    <a:gd name="connsiteX2" fmla="*/ 323883 w 936877"/>
                    <a:gd name="connsiteY2" fmla="*/ 136466 h 699742"/>
                    <a:gd name="connsiteX3" fmla="*/ 499654 w 936877"/>
                    <a:gd name="connsiteY3" fmla="*/ 63698 h 699742"/>
                    <a:gd name="connsiteX4" fmla="*/ 700536 w 936877"/>
                    <a:gd name="connsiteY4" fmla="*/ 152060 h 699742"/>
                    <a:gd name="connsiteX5" fmla="*/ 884962 w 936877"/>
                    <a:gd name="connsiteY5" fmla="*/ 0 h 699742"/>
                    <a:gd name="connsiteX6" fmla="*/ 936104 w 936877"/>
                    <a:gd name="connsiteY6" fmla="*/ 123172 h 699742"/>
                    <a:gd name="connsiteX7" fmla="*/ 582027 w 936877"/>
                    <a:gd name="connsiteY7" fmla="*/ 693392 h 699742"/>
                    <a:gd name="connsiteX8" fmla="*/ 392177 w 936877"/>
                    <a:gd name="connsiteY8" fmla="*/ 699742 h 699742"/>
                    <a:gd name="connsiteX9" fmla="*/ 0 w 936877"/>
                    <a:gd name="connsiteY9" fmla="*/ 123172 h 699742"/>
                    <a:gd name="connsiteX0" fmla="*/ 0 w 936877"/>
                    <a:gd name="connsiteY0" fmla="*/ 130969 h 707539"/>
                    <a:gd name="connsiteX1" fmla="*/ 121908 w 936877"/>
                    <a:gd name="connsiteY1" fmla="*/ 0 h 707539"/>
                    <a:gd name="connsiteX2" fmla="*/ 323883 w 936877"/>
                    <a:gd name="connsiteY2" fmla="*/ 144263 h 707539"/>
                    <a:gd name="connsiteX3" fmla="*/ 499654 w 936877"/>
                    <a:gd name="connsiteY3" fmla="*/ 71495 h 707539"/>
                    <a:gd name="connsiteX4" fmla="*/ 700536 w 936877"/>
                    <a:gd name="connsiteY4" fmla="*/ 159857 h 707539"/>
                    <a:gd name="connsiteX5" fmla="*/ 884962 w 936877"/>
                    <a:gd name="connsiteY5" fmla="*/ 7797 h 707539"/>
                    <a:gd name="connsiteX6" fmla="*/ 936104 w 936877"/>
                    <a:gd name="connsiteY6" fmla="*/ 130969 h 707539"/>
                    <a:gd name="connsiteX7" fmla="*/ 582027 w 936877"/>
                    <a:gd name="connsiteY7" fmla="*/ 701189 h 707539"/>
                    <a:gd name="connsiteX8" fmla="*/ 392177 w 936877"/>
                    <a:gd name="connsiteY8" fmla="*/ 707539 h 707539"/>
                    <a:gd name="connsiteX9" fmla="*/ 0 w 936877"/>
                    <a:gd name="connsiteY9" fmla="*/ 130969 h 707539"/>
                    <a:gd name="connsiteX0" fmla="*/ 0 w 984527"/>
                    <a:gd name="connsiteY0" fmla="*/ 136650 h 713220"/>
                    <a:gd name="connsiteX1" fmla="*/ 121908 w 984527"/>
                    <a:gd name="connsiteY1" fmla="*/ 5681 h 713220"/>
                    <a:gd name="connsiteX2" fmla="*/ 323883 w 984527"/>
                    <a:gd name="connsiteY2" fmla="*/ 149944 h 713220"/>
                    <a:gd name="connsiteX3" fmla="*/ 499654 w 984527"/>
                    <a:gd name="connsiteY3" fmla="*/ 77176 h 713220"/>
                    <a:gd name="connsiteX4" fmla="*/ 700536 w 984527"/>
                    <a:gd name="connsiteY4" fmla="*/ 165538 h 713220"/>
                    <a:gd name="connsiteX5" fmla="*/ 884962 w 984527"/>
                    <a:gd name="connsiteY5" fmla="*/ 13478 h 713220"/>
                    <a:gd name="connsiteX6" fmla="*/ 936104 w 984527"/>
                    <a:gd name="connsiteY6" fmla="*/ 136650 h 713220"/>
                    <a:gd name="connsiteX7" fmla="*/ 582027 w 984527"/>
                    <a:gd name="connsiteY7" fmla="*/ 706870 h 713220"/>
                    <a:gd name="connsiteX8" fmla="*/ 392177 w 984527"/>
                    <a:gd name="connsiteY8" fmla="*/ 713220 h 713220"/>
                    <a:gd name="connsiteX9" fmla="*/ 0 w 984527"/>
                    <a:gd name="connsiteY9" fmla="*/ 136650 h 713220"/>
                    <a:gd name="connsiteX0" fmla="*/ 0 w 947191"/>
                    <a:gd name="connsiteY0" fmla="*/ 130970 h 707540"/>
                    <a:gd name="connsiteX1" fmla="*/ 121908 w 947191"/>
                    <a:gd name="connsiteY1" fmla="*/ 1 h 707540"/>
                    <a:gd name="connsiteX2" fmla="*/ 323883 w 947191"/>
                    <a:gd name="connsiteY2" fmla="*/ 144264 h 707540"/>
                    <a:gd name="connsiteX3" fmla="*/ 499654 w 947191"/>
                    <a:gd name="connsiteY3" fmla="*/ 71496 h 707540"/>
                    <a:gd name="connsiteX4" fmla="*/ 700536 w 947191"/>
                    <a:gd name="connsiteY4" fmla="*/ 159858 h 707540"/>
                    <a:gd name="connsiteX5" fmla="*/ 843873 w 947191"/>
                    <a:gd name="connsiteY5" fmla="*/ 20791 h 707540"/>
                    <a:gd name="connsiteX6" fmla="*/ 936104 w 947191"/>
                    <a:gd name="connsiteY6" fmla="*/ 130970 h 707540"/>
                    <a:gd name="connsiteX7" fmla="*/ 582027 w 947191"/>
                    <a:gd name="connsiteY7" fmla="*/ 701190 h 707540"/>
                    <a:gd name="connsiteX8" fmla="*/ 392177 w 947191"/>
                    <a:gd name="connsiteY8" fmla="*/ 707540 h 707540"/>
                    <a:gd name="connsiteX9" fmla="*/ 0 w 947191"/>
                    <a:gd name="connsiteY9" fmla="*/ 130970 h 707540"/>
                    <a:gd name="connsiteX0" fmla="*/ 0 w 949258"/>
                    <a:gd name="connsiteY0" fmla="*/ 130970 h 707540"/>
                    <a:gd name="connsiteX1" fmla="*/ 121908 w 949258"/>
                    <a:gd name="connsiteY1" fmla="*/ 1 h 707540"/>
                    <a:gd name="connsiteX2" fmla="*/ 323883 w 949258"/>
                    <a:gd name="connsiteY2" fmla="*/ 144264 h 707540"/>
                    <a:gd name="connsiteX3" fmla="*/ 499654 w 949258"/>
                    <a:gd name="connsiteY3" fmla="*/ 71496 h 707540"/>
                    <a:gd name="connsiteX4" fmla="*/ 700536 w 949258"/>
                    <a:gd name="connsiteY4" fmla="*/ 159858 h 707540"/>
                    <a:gd name="connsiteX5" fmla="*/ 843873 w 949258"/>
                    <a:gd name="connsiteY5" fmla="*/ 20791 h 707540"/>
                    <a:gd name="connsiteX6" fmla="*/ 936104 w 949258"/>
                    <a:gd name="connsiteY6" fmla="*/ 130970 h 707540"/>
                    <a:gd name="connsiteX7" fmla="*/ 582027 w 949258"/>
                    <a:gd name="connsiteY7" fmla="*/ 701190 h 707540"/>
                    <a:gd name="connsiteX8" fmla="*/ 392177 w 949258"/>
                    <a:gd name="connsiteY8" fmla="*/ 707540 h 707540"/>
                    <a:gd name="connsiteX9" fmla="*/ 0 w 949258"/>
                    <a:gd name="connsiteY9" fmla="*/ 130970 h 707540"/>
                    <a:gd name="connsiteX0" fmla="*/ 0 w 949258"/>
                    <a:gd name="connsiteY0" fmla="*/ 130970 h 701190"/>
                    <a:gd name="connsiteX1" fmla="*/ 121908 w 949258"/>
                    <a:gd name="connsiteY1" fmla="*/ 1 h 701190"/>
                    <a:gd name="connsiteX2" fmla="*/ 323883 w 949258"/>
                    <a:gd name="connsiteY2" fmla="*/ 144264 h 701190"/>
                    <a:gd name="connsiteX3" fmla="*/ 499654 w 949258"/>
                    <a:gd name="connsiteY3" fmla="*/ 71496 h 701190"/>
                    <a:gd name="connsiteX4" fmla="*/ 700536 w 949258"/>
                    <a:gd name="connsiteY4" fmla="*/ 159858 h 701190"/>
                    <a:gd name="connsiteX5" fmla="*/ 843873 w 949258"/>
                    <a:gd name="connsiteY5" fmla="*/ 20791 h 701190"/>
                    <a:gd name="connsiteX6" fmla="*/ 936104 w 949258"/>
                    <a:gd name="connsiteY6" fmla="*/ 130970 h 701190"/>
                    <a:gd name="connsiteX7" fmla="*/ 582027 w 949258"/>
                    <a:gd name="connsiteY7" fmla="*/ 701190 h 701190"/>
                    <a:gd name="connsiteX8" fmla="*/ 348806 w 949258"/>
                    <a:gd name="connsiteY8" fmla="*/ 699743 h 701190"/>
                    <a:gd name="connsiteX9" fmla="*/ 0 w 949258"/>
                    <a:gd name="connsiteY9" fmla="*/ 130970 h 701190"/>
                    <a:gd name="connsiteX0" fmla="*/ 0 w 947185"/>
                    <a:gd name="connsiteY0" fmla="*/ 130970 h 701190"/>
                    <a:gd name="connsiteX1" fmla="*/ 121908 w 947185"/>
                    <a:gd name="connsiteY1" fmla="*/ 1 h 701190"/>
                    <a:gd name="connsiteX2" fmla="*/ 323883 w 947185"/>
                    <a:gd name="connsiteY2" fmla="*/ 144264 h 701190"/>
                    <a:gd name="connsiteX3" fmla="*/ 499654 w 947185"/>
                    <a:gd name="connsiteY3" fmla="*/ 71496 h 701190"/>
                    <a:gd name="connsiteX4" fmla="*/ 700536 w 947185"/>
                    <a:gd name="connsiteY4" fmla="*/ 159858 h 701190"/>
                    <a:gd name="connsiteX5" fmla="*/ 843873 w 947185"/>
                    <a:gd name="connsiteY5" fmla="*/ 20791 h 701190"/>
                    <a:gd name="connsiteX6" fmla="*/ 936104 w 947185"/>
                    <a:gd name="connsiteY6" fmla="*/ 130970 h 701190"/>
                    <a:gd name="connsiteX7" fmla="*/ 613986 w 947185"/>
                    <a:gd name="connsiteY7" fmla="*/ 701190 h 701190"/>
                    <a:gd name="connsiteX8" fmla="*/ 348806 w 947185"/>
                    <a:gd name="connsiteY8" fmla="*/ 699743 h 701190"/>
                    <a:gd name="connsiteX9" fmla="*/ 0 w 947185"/>
                    <a:gd name="connsiteY9" fmla="*/ 130970 h 70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7185" h="701190">
                      <a:moveTo>
                        <a:pt x="0" y="130970"/>
                      </a:moveTo>
                      <a:cubicBezTo>
                        <a:pt x="0" y="68685"/>
                        <a:pt x="59623" y="1"/>
                        <a:pt x="121908" y="1"/>
                      </a:cubicBezTo>
                      <a:cubicBezTo>
                        <a:pt x="175536" y="-423"/>
                        <a:pt x="270255" y="144688"/>
                        <a:pt x="323883" y="144264"/>
                      </a:cubicBezTo>
                      <a:cubicBezTo>
                        <a:pt x="388363" y="171773"/>
                        <a:pt x="430791" y="66298"/>
                        <a:pt x="499654" y="71496"/>
                      </a:cubicBezTo>
                      <a:cubicBezTo>
                        <a:pt x="568517" y="76694"/>
                        <a:pt x="646590" y="187367"/>
                        <a:pt x="700536" y="159858"/>
                      </a:cubicBezTo>
                      <a:lnTo>
                        <a:pt x="843873" y="20791"/>
                      </a:lnTo>
                      <a:cubicBezTo>
                        <a:pt x="905962" y="8179"/>
                        <a:pt x="974418" y="17570"/>
                        <a:pt x="936104" y="130970"/>
                      </a:cubicBezTo>
                      <a:cubicBezTo>
                        <a:pt x="897790" y="244370"/>
                        <a:pt x="732012" y="511117"/>
                        <a:pt x="613986" y="701190"/>
                      </a:cubicBezTo>
                      <a:cubicBezTo>
                        <a:pt x="377136" y="701190"/>
                        <a:pt x="585656" y="699743"/>
                        <a:pt x="348806" y="699743"/>
                      </a:cubicBezTo>
                      <a:cubicBezTo>
                        <a:pt x="251802" y="604706"/>
                        <a:pt x="46567" y="245861"/>
                        <a:pt x="0" y="130970"/>
                      </a:cubicBezTo>
                      <a:close/>
                    </a:path>
                  </a:pathLst>
                </a:custGeom>
                <a:solidFill>
                  <a:srgbClr val="949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000000"/>
                    </a:solidFill>
                    <a:latin typeface="Arial"/>
                  </a:endParaRPr>
                </a:p>
              </p:txBody>
            </p:sp>
          </p:grpSp>
          <p:sp>
            <p:nvSpPr>
              <p:cNvPr id="15" name="TextBox 14">
                <a:extLst>
                  <a:ext uri="{FF2B5EF4-FFF2-40B4-BE49-F238E27FC236}">
                    <a16:creationId xmlns:a16="http://schemas.microsoft.com/office/drawing/2014/main" id="{0BDE7A7E-EAA7-5293-B5E7-C2DBD4A13679}"/>
                  </a:ext>
                </a:extLst>
              </p:cNvPr>
              <p:cNvSpPr txBox="1"/>
              <p:nvPr/>
            </p:nvSpPr>
            <p:spPr>
              <a:xfrm>
                <a:off x="6960714" y="2642798"/>
                <a:ext cx="756270" cy="1210665"/>
              </a:xfrm>
              <a:prstGeom prst="rect">
                <a:avLst/>
              </a:prstGeom>
              <a:noFill/>
            </p:spPr>
            <p:txBody>
              <a:bodyPr wrap="square" rtlCol="0">
                <a:spAutoFit/>
              </a:bodyPr>
              <a:lstStyle/>
              <a:p>
                <a:pPr algn="ctr" eaLnBrk="1" fontAlgn="auto" hangingPunct="1">
                  <a:spcBef>
                    <a:spcPts val="0"/>
                  </a:spcBef>
                  <a:spcAft>
                    <a:spcPts val="0"/>
                  </a:spcAft>
                  <a:defRPr/>
                </a:pPr>
                <a:r>
                  <a:rPr lang="en-GB" sz="3200" b="1">
                    <a:solidFill>
                      <a:schemeClr val="bg1"/>
                    </a:solidFill>
                    <a:latin typeface="Aptos" panose="020B0004020202020204" pitchFamily="34" charset="0"/>
                    <a:ea typeface="+mn-ea"/>
                    <a:cs typeface="+mn-cs"/>
                  </a:rPr>
                  <a:t>£</a:t>
                </a:r>
              </a:p>
            </p:txBody>
          </p:sp>
        </p:grpSp>
        <p:sp>
          <p:nvSpPr>
            <p:cNvPr id="9" name="Rounded Rectangle 29">
              <a:extLst>
                <a:ext uri="{FF2B5EF4-FFF2-40B4-BE49-F238E27FC236}">
                  <a16:creationId xmlns:a16="http://schemas.microsoft.com/office/drawing/2014/main" id="{4400509A-747A-B53B-E967-F8F4E7628FF9}"/>
                </a:ext>
              </a:extLst>
            </p:cNvPr>
            <p:cNvSpPr/>
            <p:nvPr/>
          </p:nvSpPr>
          <p:spPr>
            <a:xfrm>
              <a:off x="-312388" y="3237588"/>
              <a:ext cx="326120" cy="206906"/>
            </a:xfrm>
            <a:custGeom>
              <a:avLst/>
              <a:gdLst/>
              <a:ahLst/>
              <a:cxnLst/>
              <a:rect l="l" t="t" r="r" b="b"/>
              <a:pathLst>
                <a:path w="764531" h="437865">
                  <a:moveTo>
                    <a:pt x="486162" y="14982"/>
                  </a:moveTo>
                  <a:lnTo>
                    <a:pt x="486162" y="14983"/>
                  </a:lnTo>
                  <a:lnTo>
                    <a:pt x="486161" y="14983"/>
                  </a:lnTo>
                  <a:close/>
                  <a:moveTo>
                    <a:pt x="514345" y="173"/>
                  </a:moveTo>
                  <a:cubicBezTo>
                    <a:pt x="524947" y="-795"/>
                    <a:pt x="535919" y="2280"/>
                    <a:pt x="544747" y="9630"/>
                  </a:cubicBezTo>
                  <a:lnTo>
                    <a:pt x="740230" y="172383"/>
                  </a:lnTo>
                  <a:cubicBezTo>
                    <a:pt x="749859" y="180401"/>
                    <a:pt x="754949" y="191848"/>
                    <a:pt x="754131" y="203487"/>
                  </a:cubicBezTo>
                  <a:cubicBezTo>
                    <a:pt x="760859" y="210857"/>
                    <a:pt x="764531" y="220725"/>
                    <a:pt x="764531" y="231450"/>
                  </a:cubicBezTo>
                  <a:lnTo>
                    <a:pt x="764530" y="231450"/>
                  </a:lnTo>
                  <a:cubicBezTo>
                    <a:pt x="764530" y="253456"/>
                    <a:pt x="749070" y="271852"/>
                    <a:pt x="728224" y="275477"/>
                  </a:cubicBezTo>
                  <a:lnTo>
                    <a:pt x="544749" y="428234"/>
                  </a:lnTo>
                  <a:cubicBezTo>
                    <a:pt x="527093" y="442934"/>
                    <a:pt x="500863" y="440538"/>
                    <a:pt x="486163" y="422882"/>
                  </a:cubicBezTo>
                  <a:lnTo>
                    <a:pt x="486162" y="422882"/>
                  </a:lnTo>
                  <a:cubicBezTo>
                    <a:pt x="471463" y="405227"/>
                    <a:pt x="473859" y="378996"/>
                    <a:pt x="491515" y="364297"/>
                  </a:cubicBezTo>
                  <a:lnTo>
                    <a:pt x="595851" y="277430"/>
                  </a:lnTo>
                  <a:lnTo>
                    <a:pt x="45980" y="277429"/>
                  </a:lnTo>
                  <a:cubicBezTo>
                    <a:pt x="20586" y="277429"/>
                    <a:pt x="0" y="256843"/>
                    <a:pt x="0" y="231450"/>
                  </a:cubicBezTo>
                  <a:cubicBezTo>
                    <a:pt x="0" y="206056"/>
                    <a:pt x="20586" y="185470"/>
                    <a:pt x="45980" y="185470"/>
                  </a:cubicBezTo>
                  <a:lnTo>
                    <a:pt x="625919" y="185470"/>
                  </a:lnTo>
                  <a:lnTo>
                    <a:pt x="491514" y="73568"/>
                  </a:lnTo>
                  <a:cubicBezTo>
                    <a:pt x="473859" y="58868"/>
                    <a:pt x="471462" y="32638"/>
                    <a:pt x="486162" y="14983"/>
                  </a:cubicBezTo>
                  <a:cubicBezTo>
                    <a:pt x="493511" y="6155"/>
                    <a:pt x="503744" y="1142"/>
                    <a:pt x="514345" y="173"/>
                  </a:cubicBezTo>
                  <a:close/>
                </a:path>
              </a:pathLst>
            </a:custGeom>
            <a:solidFill>
              <a:srgbClr val="391C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000000"/>
                </a:solidFill>
                <a:latin typeface="Arial"/>
              </a:endParaRPr>
            </a:p>
          </p:txBody>
        </p:sp>
      </p:grpSp>
      <p:grpSp>
        <p:nvGrpSpPr>
          <p:cNvPr id="22" name="Group 21">
            <a:extLst>
              <a:ext uri="{FF2B5EF4-FFF2-40B4-BE49-F238E27FC236}">
                <a16:creationId xmlns:a16="http://schemas.microsoft.com/office/drawing/2014/main" id="{5D2B88F2-C2FD-6B3E-BD0B-F09E8B08A373}"/>
              </a:ext>
            </a:extLst>
          </p:cNvPr>
          <p:cNvGrpSpPr/>
          <p:nvPr/>
        </p:nvGrpSpPr>
        <p:grpSpPr>
          <a:xfrm>
            <a:off x="1586360" y="2992830"/>
            <a:ext cx="1230464" cy="1573571"/>
            <a:chOff x="2813190" y="3877439"/>
            <a:chExt cx="1230464" cy="1573571"/>
          </a:xfrm>
        </p:grpSpPr>
        <p:sp>
          <p:nvSpPr>
            <p:cNvPr id="23" name="Rounded Rectangle 32">
              <a:extLst>
                <a:ext uri="{FF2B5EF4-FFF2-40B4-BE49-F238E27FC236}">
                  <a16:creationId xmlns:a16="http://schemas.microsoft.com/office/drawing/2014/main" id="{B3947970-3222-B5FB-F7C0-90F9A7F623B6}"/>
                </a:ext>
              </a:extLst>
            </p:cNvPr>
            <p:cNvSpPr/>
            <p:nvPr/>
          </p:nvSpPr>
          <p:spPr>
            <a:xfrm rot="5400000">
              <a:off x="3538793" y="4387118"/>
              <a:ext cx="34573" cy="487161"/>
            </a:xfrm>
            <a:prstGeom prst="roundRect">
              <a:avLst>
                <a:gd name="adj" fmla="val 50000"/>
              </a:avLst>
            </a:prstGeom>
            <a:solidFill>
              <a:srgbClr val="391C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000000"/>
                </a:solidFill>
                <a:latin typeface="Arial"/>
              </a:endParaRPr>
            </a:p>
          </p:txBody>
        </p:sp>
        <p:sp>
          <p:nvSpPr>
            <p:cNvPr id="24" name="Rounded Rectangle 33">
              <a:extLst>
                <a:ext uri="{FF2B5EF4-FFF2-40B4-BE49-F238E27FC236}">
                  <a16:creationId xmlns:a16="http://schemas.microsoft.com/office/drawing/2014/main" id="{B3E0D4DD-2DCF-E36B-B94D-00223135AB89}"/>
                </a:ext>
              </a:extLst>
            </p:cNvPr>
            <p:cNvSpPr/>
            <p:nvPr/>
          </p:nvSpPr>
          <p:spPr>
            <a:xfrm rot="5400000">
              <a:off x="3538793" y="4753428"/>
              <a:ext cx="34573" cy="487161"/>
            </a:xfrm>
            <a:prstGeom prst="roundRect">
              <a:avLst>
                <a:gd name="adj" fmla="val 50000"/>
              </a:avLst>
            </a:prstGeom>
            <a:solidFill>
              <a:srgbClr val="391C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000000"/>
                </a:solidFill>
                <a:latin typeface="Arial"/>
              </a:endParaRPr>
            </a:p>
          </p:txBody>
        </p:sp>
        <p:sp>
          <p:nvSpPr>
            <p:cNvPr id="25" name="Rounded Rectangle 34">
              <a:extLst>
                <a:ext uri="{FF2B5EF4-FFF2-40B4-BE49-F238E27FC236}">
                  <a16:creationId xmlns:a16="http://schemas.microsoft.com/office/drawing/2014/main" id="{362A7649-F4FF-FA96-F7FE-E3628CF9FD05}"/>
                </a:ext>
              </a:extLst>
            </p:cNvPr>
            <p:cNvSpPr/>
            <p:nvPr/>
          </p:nvSpPr>
          <p:spPr>
            <a:xfrm rot="5400000">
              <a:off x="3581067" y="4612548"/>
              <a:ext cx="34573" cy="402612"/>
            </a:xfrm>
            <a:prstGeom prst="roundRect">
              <a:avLst>
                <a:gd name="adj" fmla="val 50000"/>
              </a:avLst>
            </a:prstGeom>
            <a:solidFill>
              <a:srgbClr val="391C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000000"/>
                </a:solidFill>
                <a:latin typeface="Arial"/>
              </a:endParaRPr>
            </a:p>
          </p:txBody>
        </p:sp>
        <p:sp>
          <p:nvSpPr>
            <p:cNvPr id="26" name="Oval 6">
              <a:extLst>
                <a:ext uri="{FF2B5EF4-FFF2-40B4-BE49-F238E27FC236}">
                  <a16:creationId xmlns:a16="http://schemas.microsoft.com/office/drawing/2014/main" id="{FC60E202-B163-3B61-D702-41878BD5F9C6}"/>
                </a:ext>
              </a:extLst>
            </p:cNvPr>
            <p:cNvSpPr/>
            <p:nvPr/>
          </p:nvSpPr>
          <p:spPr>
            <a:xfrm>
              <a:off x="2997829" y="4682343"/>
              <a:ext cx="277359" cy="277359"/>
            </a:xfrm>
            <a:custGeom>
              <a:avLst/>
              <a:gdLst/>
              <a:ahLst/>
              <a:cxnLst/>
              <a:rect l="l" t="t" r="r" b="b"/>
              <a:pathLst>
                <a:path w="954848" h="954848">
                  <a:moveTo>
                    <a:pt x="768685" y="262765"/>
                  </a:moveTo>
                  <a:cubicBezTo>
                    <a:pt x="684955" y="258746"/>
                    <a:pt x="573125" y="319560"/>
                    <a:pt x="484784" y="425470"/>
                  </a:cubicBezTo>
                  <a:cubicBezTo>
                    <a:pt x="454090" y="462269"/>
                    <a:pt x="429260" y="500880"/>
                    <a:pt x="410841" y="539086"/>
                  </a:cubicBezTo>
                  <a:cubicBezTo>
                    <a:pt x="396695" y="563130"/>
                    <a:pt x="387528" y="587428"/>
                    <a:pt x="383783" y="608911"/>
                  </a:cubicBezTo>
                  <a:cubicBezTo>
                    <a:pt x="382633" y="612239"/>
                    <a:pt x="381714" y="615603"/>
                    <a:pt x="380969" y="618979"/>
                  </a:cubicBezTo>
                  <a:lnTo>
                    <a:pt x="231758" y="544283"/>
                  </a:lnTo>
                  <a:cubicBezTo>
                    <a:pt x="226903" y="541853"/>
                    <a:pt x="221786" y="540522"/>
                    <a:pt x="216689" y="540195"/>
                  </a:cubicBezTo>
                  <a:cubicBezTo>
                    <a:pt x="201397" y="539215"/>
                    <a:pt x="186287" y="547278"/>
                    <a:pt x="178996" y="561842"/>
                  </a:cubicBezTo>
                  <a:cubicBezTo>
                    <a:pt x="171088" y="577639"/>
                    <a:pt x="174816" y="596219"/>
                    <a:pt x="187070" y="607694"/>
                  </a:cubicBezTo>
                  <a:lnTo>
                    <a:pt x="191920" y="612516"/>
                  </a:lnTo>
                  <a:cubicBezTo>
                    <a:pt x="211554" y="628604"/>
                    <a:pt x="281902" y="675784"/>
                    <a:pt x="304872" y="704223"/>
                  </a:cubicBezTo>
                  <a:lnTo>
                    <a:pt x="373780" y="789540"/>
                  </a:lnTo>
                  <a:cubicBezTo>
                    <a:pt x="387425" y="806434"/>
                    <a:pt x="412181" y="809068"/>
                    <a:pt x="429075" y="795423"/>
                  </a:cubicBezTo>
                  <a:cubicBezTo>
                    <a:pt x="430737" y="794081"/>
                    <a:pt x="432260" y="792632"/>
                    <a:pt x="433625" y="791076"/>
                  </a:cubicBezTo>
                  <a:lnTo>
                    <a:pt x="433638" y="791084"/>
                  </a:lnTo>
                  <a:cubicBezTo>
                    <a:pt x="433641" y="791073"/>
                    <a:pt x="433645" y="791063"/>
                    <a:pt x="433649" y="791052"/>
                  </a:cubicBezTo>
                  <a:cubicBezTo>
                    <a:pt x="436504" y="787886"/>
                    <a:pt x="438761" y="784339"/>
                    <a:pt x="440267" y="780516"/>
                  </a:cubicBezTo>
                  <a:cubicBezTo>
                    <a:pt x="448465" y="709140"/>
                    <a:pt x="492323" y="607323"/>
                    <a:pt x="563121" y="506380"/>
                  </a:cubicBezTo>
                  <a:cubicBezTo>
                    <a:pt x="654183" y="376543"/>
                    <a:pt x="761782" y="288119"/>
                    <a:pt x="829496" y="281072"/>
                  </a:cubicBezTo>
                  <a:cubicBezTo>
                    <a:pt x="812107" y="269734"/>
                    <a:pt x="791433" y="263857"/>
                    <a:pt x="768685" y="262765"/>
                  </a:cubicBezTo>
                  <a:close/>
                  <a:moveTo>
                    <a:pt x="477424" y="0"/>
                  </a:moveTo>
                  <a:cubicBezTo>
                    <a:pt x="741098" y="0"/>
                    <a:pt x="954848" y="213750"/>
                    <a:pt x="954848" y="477424"/>
                  </a:cubicBezTo>
                  <a:cubicBezTo>
                    <a:pt x="954848" y="741098"/>
                    <a:pt x="741098" y="954848"/>
                    <a:pt x="477424" y="954848"/>
                  </a:cubicBezTo>
                  <a:cubicBezTo>
                    <a:pt x="213750" y="954848"/>
                    <a:pt x="0" y="741098"/>
                    <a:pt x="0" y="477424"/>
                  </a:cubicBezTo>
                  <a:cubicBezTo>
                    <a:pt x="0" y="213750"/>
                    <a:pt x="213750" y="0"/>
                    <a:pt x="477424" y="0"/>
                  </a:cubicBezTo>
                  <a:close/>
                </a:path>
              </a:pathLst>
            </a:custGeom>
            <a:solidFill>
              <a:srgbClr val="391C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000000"/>
                </a:solidFill>
                <a:latin typeface="Arial"/>
              </a:endParaRPr>
            </a:p>
          </p:txBody>
        </p:sp>
        <p:sp>
          <p:nvSpPr>
            <p:cNvPr id="27" name="Oval 17">
              <a:extLst>
                <a:ext uri="{FF2B5EF4-FFF2-40B4-BE49-F238E27FC236}">
                  <a16:creationId xmlns:a16="http://schemas.microsoft.com/office/drawing/2014/main" id="{0532BB5C-C713-7823-CD3F-6E76A30847E0}"/>
                </a:ext>
              </a:extLst>
            </p:cNvPr>
            <p:cNvSpPr/>
            <p:nvPr/>
          </p:nvSpPr>
          <p:spPr>
            <a:xfrm>
              <a:off x="2813190" y="3877439"/>
              <a:ext cx="1230464" cy="1573571"/>
            </a:xfrm>
            <a:custGeom>
              <a:avLst/>
              <a:gdLst/>
              <a:ahLst/>
              <a:cxnLst/>
              <a:rect l="l" t="t" r="r" b="b"/>
              <a:pathLst>
                <a:path w="4236045" h="5417240">
                  <a:moveTo>
                    <a:pt x="477071" y="960010"/>
                  </a:moveTo>
                  <a:cubicBezTo>
                    <a:pt x="328659" y="960010"/>
                    <a:pt x="208348" y="1080321"/>
                    <a:pt x="208348" y="1228733"/>
                  </a:cubicBezTo>
                  <a:lnTo>
                    <a:pt x="208348" y="4922120"/>
                  </a:lnTo>
                  <a:cubicBezTo>
                    <a:pt x="208348" y="5070532"/>
                    <a:pt x="328659" y="5190843"/>
                    <a:pt x="477071" y="5190843"/>
                  </a:cubicBezTo>
                  <a:lnTo>
                    <a:pt x="3751298" y="5190843"/>
                  </a:lnTo>
                  <a:cubicBezTo>
                    <a:pt x="3899710" y="5190843"/>
                    <a:pt x="4020021" y="5070532"/>
                    <a:pt x="4020021" y="4922120"/>
                  </a:cubicBezTo>
                  <a:lnTo>
                    <a:pt x="4020021" y="1228733"/>
                  </a:lnTo>
                  <a:cubicBezTo>
                    <a:pt x="4020021" y="1080321"/>
                    <a:pt x="3899710" y="960010"/>
                    <a:pt x="3751298" y="960010"/>
                  </a:cubicBezTo>
                  <a:lnTo>
                    <a:pt x="3014434" y="960010"/>
                  </a:lnTo>
                  <a:lnTo>
                    <a:pt x="3014434" y="1095269"/>
                  </a:lnTo>
                  <a:cubicBezTo>
                    <a:pt x="3014434" y="1143131"/>
                    <a:pt x="2975635" y="1181930"/>
                    <a:pt x="2927773" y="1181930"/>
                  </a:cubicBezTo>
                  <a:lnTo>
                    <a:pt x="1308272" y="1181930"/>
                  </a:lnTo>
                  <a:cubicBezTo>
                    <a:pt x="1260410" y="1181930"/>
                    <a:pt x="1221611" y="1143131"/>
                    <a:pt x="1221611" y="1095269"/>
                  </a:cubicBezTo>
                  <a:lnTo>
                    <a:pt x="1221611" y="960010"/>
                  </a:lnTo>
                  <a:close/>
                  <a:moveTo>
                    <a:pt x="2124373" y="222291"/>
                  </a:moveTo>
                  <a:cubicBezTo>
                    <a:pt x="2024951" y="222291"/>
                    <a:pt x="1944353" y="302889"/>
                    <a:pt x="1944353" y="402311"/>
                  </a:cubicBezTo>
                  <a:cubicBezTo>
                    <a:pt x="1944353" y="500671"/>
                    <a:pt x="2023238" y="580606"/>
                    <a:pt x="2121198" y="582011"/>
                  </a:cubicBezTo>
                  <a:cubicBezTo>
                    <a:pt x="2219157" y="580606"/>
                    <a:pt x="2298042" y="500671"/>
                    <a:pt x="2298042" y="402311"/>
                  </a:cubicBezTo>
                  <a:cubicBezTo>
                    <a:pt x="2298042" y="375754"/>
                    <a:pt x="2292292" y="350540"/>
                    <a:pt x="2281177" y="328207"/>
                  </a:cubicBezTo>
                  <a:lnTo>
                    <a:pt x="2287528" y="328207"/>
                  </a:lnTo>
                  <a:cubicBezTo>
                    <a:pt x="2259993" y="265582"/>
                    <a:pt x="2197238" y="222291"/>
                    <a:pt x="2124373" y="222291"/>
                  </a:cubicBezTo>
                  <a:close/>
                  <a:moveTo>
                    <a:pt x="2124373" y="0"/>
                  </a:moveTo>
                  <a:cubicBezTo>
                    <a:pt x="2321206" y="0"/>
                    <a:pt x="2485024" y="141355"/>
                    <a:pt x="2519214" y="328207"/>
                  </a:cubicBezTo>
                  <a:lnTo>
                    <a:pt x="2927773" y="328207"/>
                  </a:lnTo>
                  <a:cubicBezTo>
                    <a:pt x="2975635" y="328207"/>
                    <a:pt x="3014434" y="367006"/>
                    <a:pt x="3014434" y="414868"/>
                  </a:cubicBezTo>
                  <a:lnTo>
                    <a:pt x="3014434" y="736720"/>
                  </a:lnTo>
                  <a:lnTo>
                    <a:pt x="3773088" y="736720"/>
                  </a:lnTo>
                  <a:cubicBezTo>
                    <a:pt x="4028772" y="736720"/>
                    <a:pt x="4236045" y="943993"/>
                    <a:pt x="4236045" y="1199677"/>
                  </a:cubicBezTo>
                  <a:lnTo>
                    <a:pt x="4236045" y="4954283"/>
                  </a:lnTo>
                  <a:cubicBezTo>
                    <a:pt x="4236045" y="5209967"/>
                    <a:pt x="4028772" y="5417240"/>
                    <a:pt x="3773088" y="5417240"/>
                  </a:cubicBezTo>
                  <a:lnTo>
                    <a:pt x="462957" y="5417240"/>
                  </a:lnTo>
                  <a:cubicBezTo>
                    <a:pt x="207273" y="5417240"/>
                    <a:pt x="0" y="5209967"/>
                    <a:pt x="0" y="4954283"/>
                  </a:cubicBezTo>
                  <a:lnTo>
                    <a:pt x="0" y="1199677"/>
                  </a:lnTo>
                  <a:cubicBezTo>
                    <a:pt x="0" y="943993"/>
                    <a:pt x="207273" y="736720"/>
                    <a:pt x="462957" y="736720"/>
                  </a:cubicBezTo>
                  <a:lnTo>
                    <a:pt x="1221611" y="736720"/>
                  </a:lnTo>
                  <a:lnTo>
                    <a:pt x="1221611" y="414868"/>
                  </a:lnTo>
                  <a:cubicBezTo>
                    <a:pt x="1221611" y="367006"/>
                    <a:pt x="1260410" y="328207"/>
                    <a:pt x="1308272" y="328207"/>
                  </a:cubicBezTo>
                  <a:lnTo>
                    <a:pt x="1729532" y="328207"/>
                  </a:lnTo>
                  <a:cubicBezTo>
                    <a:pt x="1763722" y="141355"/>
                    <a:pt x="1927540" y="0"/>
                    <a:pt x="2124373" y="0"/>
                  </a:cubicBezTo>
                  <a:close/>
                </a:path>
              </a:pathLst>
            </a:custGeom>
            <a:solidFill>
              <a:srgbClr val="391C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000000"/>
                </a:solidFill>
                <a:latin typeface="Arial"/>
              </a:endParaRPr>
            </a:p>
          </p:txBody>
        </p:sp>
        <p:sp>
          <p:nvSpPr>
            <p:cNvPr id="28" name="TextBox 27">
              <a:extLst>
                <a:ext uri="{FF2B5EF4-FFF2-40B4-BE49-F238E27FC236}">
                  <a16:creationId xmlns:a16="http://schemas.microsoft.com/office/drawing/2014/main" id="{2D3B8EEB-BC86-A8F3-28B7-394150CD91A9}"/>
                </a:ext>
              </a:extLst>
            </p:cNvPr>
            <p:cNvSpPr txBox="1"/>
            <p:nvPr/>
          </p:nvSpPr>
          <p:spPr>
            <a:xfrm>
              <a:off x="2888681" y="4269199"/>
              <a:ext cx="1102258" cy="307777"/>
            </a:xfrm>
            <a:prstGeom prst="rect">
              <a:avLst/>
            </a:prstGeom>
            <a:noFill/>
          </p:spPr>
          <p:txBody>
            <a:bodyPr wrap="square" rtlCol="0">
              <a:spAutoFit/>
            </a:bodyPr>
            <a:lstStyle/>
            <a:p>
              <a:pPr algn="ctr" eaLnBrk="1" fontAlgn="auto" hangingPunct="1">
                <a:spcBef>
                  <a:spcPts val="0"/>
                </a:spcBef>
                <a:spcAft>
                  <a:spcPts val="0"/>
                </a:spcAft>
                <a:defRPr/>
              </a:pPr>
              <a:r>
                <a:rPr lang="en-GB" sz="1400">
                  <a:solidFill>
                    <a:srgbClr val="000000"/>
                  </a:solidFill>
                  <a:latin typeface="MV Boli" panose="02000500030200090000" pitchFamily="2" charset="0"/>
                  <a:ea typeface="+mn-ea"/>
                  <a:cs typeface="MV Boli" panose="02000500030200090000" pitchFamily="2" charset="0"/>
                </a:rPr>
                <a:t>Evidence</a:t>
              </a:r>
            </a:p>
          </p:txBody>
        </p:sp>
        <p:sp>
          <p:nvSpPr>
            <p:cNvPr id="29" name="Rounded Rectangle 38">
              <a:extLst>
                <a:ext uri="{FF2B5EF4-FFF2-40B4-BE49-F238E27FC236}">
                  <a16:creationId xmlns:a16="http://schemas.microsoft.com/office/drawing/2014/main" id="{C6ECB30C-4977-772B-476B-D291CA547326}"/>
                </a:ext>
              </a:extLst>
            </p:cNvPr>
            <p:cNvSpPr/>
            <p:nvPr/>
          </p:nvSpPr>
          <p:spPr>
            <a:xfrm rot="5400000">
              <a:off x="3413468" y="4811036"/>
              <a:ext cx="34350" cy="738033"/>
            </a:xfrm>
            <a:prstGeom prst="roundRect">
              <a:avLst>
                <a:gd name="adj" fmla="val 50000"/>
              </a:avLst>
            </a:prstGeom>
            <a:solidFill>
              <a:srgbClr val="391C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000000"/>
                </a:solidFill>
                <a:latin typeface="Arial"/>
              </a:endParaRPr>
            </a:p>
          </p:txBody>
        </p:sp>
      </p:grpSp>
      <p:sp>
        <p:nvSpPr>
          <p:cNvPr id="30" name="Oval 24">
            <a:extLst>
              <a:ext uri="{FF2B5EF4-FFF2-40B4-BE49-F238E27FC236}">
                <a16:creationId xmlns:a16="http://schemas.microsoft.com/office/drawing/2014/main" id="{57C0D968-F6DA-61FE-5583-5A886F516FD2}"/>
              </a:ext>
            </a:extLst>
          </p:cNvPr>
          <p:cNvSpPr/>
          <p:nvPr/>
        </p:nvSpPr>
        <p:spPr>
          <a:xfrm>
            <a:off x="816133" y="4852366"/>
            <a:ext cx="583601" cy="817024"/>
          </a:xfrm>
          <a:custGeom>
            <a:avLst/>
            <a:gdLst/>
            <a:ahLst/>
            <a:cxnLst/>
            <a:rect l="l" t="t" r="r" b="b"/>
            <a:pathLst>
              <a:path w="1368152" h="1729030">
                <a:moveTo>
                  <a:pt x="410799" y="964935"/>
                </a:moveTo>
                <a:lnTo>
                  <a:pt x="684076" y="1213368"/>
                </a:lnTo>
                <a:lnTo>
                  <a:pt x="957353" y="964935"/>
                </a:lnTo>
                <a:cubicBezTo>
                  <a:pt x="878535" y="1015571"/>
                  <a:pt x="784626" y="1044000"/>
                  <a:pt x="684076" y="1044000"/>
                </a:cubicBezTo>
                <a:cubicBezTo>
                  <a:pt x="583527" y="1044000"/>
                  <a:pt x="489617" y="1015571"/>
                  <a:pt x="410799" y="964935"/>
                </a:cubicBezTo>
                <a:close/>
                <a:moveTo>
                  <a:pt x="684076" y="0"/>
                </a:moveTo>
                <a:cubicBezTo>
                  <a:pt x="972369" y="0"/>
                  <a:pt x="1206076" y="233707"/>
                  <a:pt x="1206076" y="522000"/>
                </a:cubicBezTo>
                <a:cubicBezTo>
                  <a:pt x="1206076" y="694714"/>
                  <a:pt x="1122196" y="847837"/>
                  <a:pt x="992015" y="941581"/>
                </a:cubicBezTo>
                <a:cubicBezTo>
                  <a:pt x="1215775" y="1051628"/>
                  <a:pt x="1368152" y="1282524"/>
                  <a:pt x="1368152" y="1549010"/>
                </a:cubicBezTo>
                <a:lnTo>
                  <a:pt x="1368152" y="1729030"/>
                </a:lnTo>
                <a:lnTo>
                  <a:pt x="0" y="1729030"/>
                </a:lnTo>
                <a:lnTo>
                  <a:pt x="0" y="1549010"/>
                </a:lnTo>
                <a:cubicBezTo>
                  <a:pt x="0" y="1282524"/>
                  <a:pt x="152377" y="1051628"/>
                  <a:pt x="376137" y="941581"/>
                </a:cubicBezTo>
                <a:cubicBezTo>
                  <a:pt x="245956" y="847837"/>
                  <a:pt x="162076" y="694714"/>
                  <a:pt x="162076" y="522000"/>
                </a:cubicBezTo>
                <a:cubicBezTo>
                  <a:pt x="162076" y="233707"/>
                  <a:pt x="395783" y="0"/>
                  <a:pt x="684076" y="0"/>
                </a:cubicBezTo>
                <a:close/>
              </a:path>
            </a:pathLst>
          </a:custGeom>
          <a:solidFill>
            <a:srgbClr val="91BF67"/>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000000"/>
              </a:solidFill>
              <a:latin typeface="Arial"/>
            </a:endParaRPr>
          </a:p>
        </p:txBody>
      </p:sp>
      <p:grpSp>
        <p:nvGrpSpPr>
          <p:cNvPr id="31" name="Group 30">
            <a:extLst>
              <a:ext uri="{FF2B5EF4-FFF2-40B4-BE49-F238E27FC236}">
                <a16:creationId xmlns:a16="http://schemas.microsoft.com/office/drawing/2014/main" id="{4E96EA9A-28E6-BFD7-2533-314D6C4E9240}"/>
              </a:ext>
            </a:extLst>
          </p:cNvPr>
          <p:cNvGrpSpPr/>
          <p:nvPr/>
        </p:nvGrpSpPr>
        <p:grpSpPr>
          <a:xfrm>
            <a:off x="1918534" y="4852366"/>
            <a:ext cx="608903" cy="817024"/>
            <a:chOff x="3018977" y="2477011"/>
            <a:chExt cx="608903" cy="817024"/>
          </a:xfrm>
        </p:grpSpPr>
        <p:sp>
          <p:nvSpPr>
            <p:cNvPr id="32" name="Isosceles Triangle 3">
              <a:extLst>
                <a:ext uri="{FF2B5EF4-FFF2-40B4-BE49-F238E27FC236}">
                  <a16:creationId xmlns:a16="http://schemas.microsoft.com/office/drawing/2014/main" id="{D6AAA0DB-DF67-96DA-3757-9C5F251F8176}"/>
                </a:ext>
              </a:extLst>
            </p:cNvPr>
            <p:cNvSpPr/>
            <p:nvPr/>
          </p:nvSpPr>
          <p:spPr>
            <a:xfrm>
              <a:off x="3018977" y="2632834"/>
              <a:ext cx="608903" cy="661201"/>
            </a:xfrm>
            <a:custGeom>
              <a:avLst/>
              <a:gdLst/>
              <a:ahLst/>
              <a:cxnLst/>
              <a:rect l="l" t="t" r="r" b="b"/>
              <a:pathLst>
                <a:path w="2964458" h="3119829">
                  <a:moveTo>
                    <a:pt x="1684366" y="0"/>
                  </a:moveTo>
                  <a:cubicBezTo>
                    <a:pt x="2069245" y="163809"/>
                    <a:pt x="2492239" y="784099"/>
                    <a:pt x="2672320" y="1206006"/>
                  </a:cubicBezTo>
                  <a:cubicBezTo>
                    <a:pt x="2882343" y="1698061"/>
                    <a:pt x="3163576" y="2625709"/>
                    <a:pt x="2757771" y="2909649"/>
                  </a:cubicBezTo>
                  <a:cubicBezTo>
                    <a:pt x="2551302" y="3054115"/>
                    <a:pt x="2016025" y="3123716"/>
                    <a:pt x="1482229" y="3119662"/>
                  </a:cubicBezTo>
                  <a:cubicBezTo>
                    <a:pt x="948433" y="3123716"/>
                    <a:pt x="413156" y="3054115"/>
                    <a:pt x="206687" y="2909649"/>
                  </a:cubicBezTo>
                  <a:cubicBezTo>
                    <a:pt x="-199118" y="2625709"/>
                    <a:pt x="82115" y="1698061"/>
                    <a:pt x="292138" y="1206006"/>
                  </a:cubicBezTo>
                  <a:cubicBezTo>
                    <a:pt x="472220" y="784099"/>
                    <a:pt x="895213" y="163809"/>
                    <a:pt x="1280093" y="0"/>
                  </a:cubicBezTo>
                  <a:cubicBezTo>
                    <a:pt x="1343617" y="8024"/>
                    <a:pt x="1411604" y="11790"/>
                    <a:pt x="1482229" y="11790"/>
                  </a:cubicBezTo>
                  <a:cubicBezTo>
                    <a:pt x="1552855" y="11790"/>
                    <a:pt x="1620842" y="8024"/>
                    <a:pt x="1684366" y="0"/>
                  </a:cubicBezTo>
                  <a:close/>
                </a:path>
              </a:pathLst>
            </a:custGeom>
            <a:solidFill>
              <a:srgbClr val="949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r>
                <a:rPr lang="en-GB" sz="3200" b="1">
                  <a:solidFill>
                    <a:schemeClr val="bg1"/>
                  </a:solidFill>
                  <a:latin typeface="Aptos" panose="020B0004020202020204" pitchFamily="34" charset="0"/>
                </a:rPr>
                <a:t>£</a:t>
              </a:r>
            </a:p>
          </p:txBody>
        </p:sp>
        <p:sp>
          <p:nvSpPr>
            <p:cNvPr id="33" name="Rounded Rectangle 12">
              <a:extLst>
                <a:ext uri="{FF2B5EF4-FFF2-40B4-BE49-F238E27FC236}">
                  <a16:creationId xmlns:a16="http://schemas.microsoft.com/office/drawing/2014/main" id="{B572849D-7D05-7ABC-A5A7-7AF4A484D148}"/>
                </a:ext>
              </a:extLst>
            </p:cNvPr>
            <p:cNvSpPr/>
            <p:nvPr/>
          </p:nvSpPr>
          <p:spPr>
            <a:xfrm>
              <a:off x="3221955" y="2477011"/>
              <a:ext cx="202948" cy="120153"/>
            </a:xfrm>
            <a:custGeom>
              <a:avLst/>
              <a:gdLst>
                <a:gd name="connsiteX0" fmla="*/ 0 w 936104"/>
                <a:gd name="connsiteY0" fmla="*/ 112777 h 676647"/>
                <a:gd name="connsiteX1" fmla="*/ 112777 w 936104"/>
                <a:gd name="connsiteY1" fmla="*/ 0 h 676647"/>
                <a:gd name="connsiteX2" fmla="*/ 823327 w 936104"/>
                <a:gd name="connsiteY2" fmla="*/ 0 h 676647"/>
                <a:gd name="connsiteX3" fmla="*/ 936104 w 936104"/>
                <a:gd name="connsiteY3" fmla="*/ 112777 h 676647"/>
                <a:gd name="connsiteX4" fmla="*/ 936104 w 936104"/>
                <a:gd name="connsiteY4" fmla="*/ 563870 h 676647"/>
                <a:gd name="connsiteX5" fmla="*/ 823327 w 936104"/>
                <a:gd name="connsiteY5" fmla="*/ 676647 h 676647"/>
                <a:gd name="connsiteX6" fmla="*/ 112777 w 936104"/>
                <a:gd name="connsiteY6" fmla="*/ 676647 h 676647"/>
                <a:gd name="connsiteX7" fmla="*/ 0 w 936104"/>
                <a:gd name="connsiteY7" fmla="*/ 563870 h 676647"/>
                <a:gd name="connsiteX8" fmla="*/ 0 w 936104"/>
                <a:gd name="connsiteY8" fmla="*/ 112777 h 676647"/>
                <a:gd name="connsiteX0" fmla="*/ 0 w 936104"/>
                <a:gd name="connsiteY0" fmla="*/ 112777 h 689347"/>
                <a:gd name="connsiteX1" fmla="*/ 112777 w 936104"/>
                <a:gd name="connsiteY1" fmla="*/ 0 h 689347"/>
                <a:gd name="connsiteX2" fmla="*/ 823327 w 936104"/>
                <a:gd name="connsiteY2" fmla="*/ 0 h 689347"/>
                <a:gd name="connsiteX3" fmla="*/ 936104 w 936104"/>
                <a:gd name="connsiteY3" fmla="*/ 112777 h 689347"/>
                <a:gd name="connsiteX4" fmla="*/ 936104 w 936104"/>
                <a:gd name="connsiteY4" fmla="*/ 563870 h 689347"/>
                <a:gd name="connsiteX5" fmla="*/ 823327 w 936104"/>
                <a:gd name="connsiteY5" fmla="*/ 676647 h 689347"/>
                <a:gd name="connsiteX6" fmla="*/ 392177 w 936104"/>
                <a:gd name="connsiteY6" fmla="*/ 689347 h 689347"/>
                <a:gd name="connsiteX7" fmla="*/ 0 w 936104"/>
                <a:gd name="connsiteY7" fmla="*/ 563870 h 689347"/>
                <a:gd name="connsiteX8" fmla="*/ 0 w 936104"/>
                <a:gd name="connsiteY8" fmla="*/ 112777 h 689347"/>
                <a:gd name="connsiteX0" fmla="*/ 0 w 936104"/>
                <a:gd name="connsiteY0" fmla="*/ 112777 h 689347"/>
                <a:gd name="connsiteX1" fmla="*/ 112777 w 936104"/>
                <a:gd name="connsiteY1" fmla="*/ 0 h 689347"/>
                <a:gd name="connsiteX2" fmla="*/ 823327 w 936104"/>
                <a:gd name="connsiteY2" fmla="*/ 0 h 689347"/>
                <a:gd name="connsiteX3" fmla="*/ 936104 w 936104"/>
                <a:gd name="connsiteY3" fmla="*/ 112777 h 689347"/>
                <a:gd name="connsiteX4" fmla="*/ 936104 w 936104"/>
                <a:gd name="connsiteY4" fmla="*/ 563870 h 689347"/>
                <a:gd name="connsiteX5" fmla="*/ 823327 w 936104"/>
                <a:gd name="connsiteY5" fmla="*/ 676647 h 689347"/>
                <a:gd name="connsiteX6" fmla="*/ 392177 w 936104"/>
                <a:gd name="connsiteY6" fmla="*/ 689347 h 689347"/>
                <a:gd name="connsiteX7" fmla="*/ 317500 w 936104"/>
                <a:gd name="connsiteY7" fmla="*/ 608320 h 689347"/>
                <a:gd name="connsiteX8" fmla="*/ 0 w 936104"/>
                <a:gd name="connsiteY8" fmla="*/ 112777 h 689347"/>
                <a:gd name="connsiteX0" fmla="*/ 0 w 936104"/>
                <a:gd name="connsiteY0" fmla="*/ 112777 h 689347"/>
                <a:gd name="connsiteX1" fmla="*/ 112777 w 936104"/>
                <a:gd name="connsiteY1" fmla="*/ 0 h 689347"/>
                <a:gd name="connsiteX2" fmla="*/ 823327 w 936104"/>
                <a:gd name="connsiteY2" fmla="*/ 0 h 689347"/>
                <a:gd name="connsiteX3" fmla="*/ 936104 w 936104"/>
                <a:gd name="connsiteY3" fmla="*/ 112777 h 689347"/>
                <a:gd name="connsiteX4" fmla="*/ 936104 w 936104"/>
                <a:gd name="connsiteY4" fmla="*/ 563870 h 689347"/>
                <a:gd name="connsiteX5" fmla="*/ 582027 w 936104"/>
                <a:gd name="connsiteY5" fmla="*/ 682997 h 689347"/>
                <a:gd name="connsiteX6" fmla="*/ 392177 w 936104"/>
                <a:gd name="connsiteY6" fmla="*/ 689347 h 689347"/>
                <a:gd name="connsiteX7" fmla="*/ 317500 w 936104"/>
                <a:gd name="connsiteY7" fmla="*/ 608320 h 689347"/>
                <a:gd name="connsiteX8" fmla="*/ 0 w 936104"/>
                <a:gd name="connsiteY8" fmla="*/ 112777 h 689347"/>
                <a:gd name="connsiteX0" fmla="*/ 0 w 936104"/>
                <a:gd name="connsiteY0" fmla="*/ 112777 h 689347"/>
                <a:gd name="connsiteX1" fmla="*/ 112777 w 936104"/>
                <a:gd name="connsiteY1" fmla="*/ 0 h 689347"/>
                <a:gd name="connsiteX2" fmla="*/ 823327 w 936104"/>
                <a:gd name="connsiteY2" fmla="*/ 0 h 689347"/>
                <a:gd name="connsiteX3" fmla="*/ 936104 w 936104"/>
                <a:gd name="connsiteY3" fmla="*/ 112777 h 689347"/>
                <a:gd name="connsiteX4" fmla="*/ 936104 w 936104"/>
                <a:gd name="connsiteY4" fmla="*/ 563870 h 689347"/>
                <a:gd name="connsiteX5" fmla="*/ 645480 w 936104"/>
                <a:gd name="connsiteY5" fmla="*/ 629642 h 689347"/>
                <a:gd name="connsiteX6" fmla="*/ 582027 w 936104"/>
                <a:gd name="connsiteY6" fmla="*/ 682997 h 689347"/>
                <a:gd name="connsiteX7" fmla="*/ 392177 w 936104"/>
                <a:gd name="connsiteY7" fmla="*/ 689347 h 689347"/>
                <a:gd name="connsiteX8" fmla="*/ 317500 w 936104"/>
                <a:gd name="connsiteY8" fmla="*/ 608320 h 689347"/>
                <a:gd name="connsiteX9" fmla="*/ 0 w 936104"/>
                <a:gd name="connsiteY9" fmla="*/ 112777 h 689347"/>
                <a:gd name="connsiteX0" fmla="*/ 0 w 936104"/>
                <a:gd name="connsiteY0" fmla="*/ 112777 h 689347"/>
                <a:gd name="connsiteX1" fmla="*/ 112777 w 936104"/>
                <a:gd name="connsiteY1" fmla="*/ 0 h 689347"/>
                <a:gd name="connsiteX2" fmla="*/ 823327 w 936104"/>
                <a:gd name="connsiteY2" fmla="*/ 0 h 689347"/>
                <a:gd name="connsiteX3" fmla="*/ 936104 w 936104"/>
                <a:gd name="connsiteY3" fmla="*/ 112777 h 689347"/>
                <a:gd name="connsiteX4" fmla="*/ 669404 w 936104"/>
                <a:gd name="connsiteY4" fmla="*/ 570220 h 689347"/>
                <a:gd name="connsiteX5" fmla="*/ 645480 w 936104"/>
                <a:gd name="connsiteY5" fmla="*/ 629642 h 689347"/>
                <a:gd name="connsiteX6" fmla="*/ 582027 w 936104"/>
                <a:gd name="connsiteY6" fmla="*/ 682997 h 689347"/>
                <a:gd name="connsiteX7" fmla="*/ 392177 w 936104"/>
                <a:gd name="connsiteY7" fmla="*/ 689347 h 689347"/>
                <a:gd name="connsiteX8" fmla="*/ 317500 w 936104"/>
                <a:gd name="connsiteY8" fmla="*/ 608320 h 689347"/>
                <a:gd name="connsiteX9" fmla="*/ 0 w 936104"/>
                <a:gd name="connsiteY9" fmla="*/ 112777 h 689347"/>
                <a:gd name="connsiteX0" fmla="*/ 0 w 936104"/>
                <a:gd name="connsiteY0" fmla="*/ 112777 h 689347"/>
                <a:gd name="connsiteX1" fmla="*/ 112777 w 936104"/>
                <a:gd name="connsiteY1" fmla="*/ 0 h 689347"/>
                <a:gd name="connsiteX2" fmla="*/ 823327 w 936104"/>
                <a:gd name="connsiteY2" fmla="*/ 0 h 689347"/>
                <a:gd name="connsiteX3" fmla="*/ 936104 w 936104"/>
                <a:gd name="connsiteY3" fmla="*/ 112777 h 689347"/>
                <a:gd name="connsiteX4" fmla="*/ 645480 w 936104"/>
                <a:gd name="connsiteY4" fmla="*/ 629642 h 689347"/>
                <a:gd name="connsiteX5" fmla="*/ 582027 w 936104"/>
                <a:gd name="connsiteY5" fmla="*/ 682997 h 689347"/>
                <a:gd name="connsiteX6" fmla="*/ 392177 w 936104"/>
                <a:gd name="connsiteY6" fmla="*/ 689347 h 689347"/>
                <a:gd name="connsiteX7" fmla="*/ 317500 w 936104"/>
                <a:gd name="connsiteY7" fmla="*/ 608320 h 689347"/>
                <a:gd name="connsiteX8" fmla="*/ 0 w 936104"/>
                <a:gd name="connsiteY8" fmla="*/ 112777 h 689347"/>
                <a:gd name="connsiteX0" fmla="*/ 0 w 936104"/>
                <a:gd name="connsiteY0" fmla="*/ 112777 h 689347"/>
                <a:gd name="connsiteX1" fmla="*/ 112777 w 936104"/>
                <a:gd name="connsiteY1" fmla="*/ 0 h 689347"/>
                <a:gd name="connsiteX2" fmla="*/ 823327 w 936104"/>
                <a:gd name="connsiteY2" fmla="*/ 0 h 689347"/>
                <a:gd name="connsiteX3" fmla="*/ 936104 w 936104"/>
                <a:gd name="connsiteY3" fmla="*/ 112777 h 689347"/>
                <a:gd name="connsiteX4" fmla="*/ 582027 w 936104"/>
                <a:gd name="connsiteY4" fmla="*/ 682997 h 689347"/>
                <a:gd name="connsiteX5" fmla="*/ 392177 w 936104"/>
                <a:gd name="connsiteY5" fmla="*/ 689347 h 689347"/>
                <a:gd name="connsiteX6" fmla="*/ 317500 w 936104"/>
                <a:gd name="connsiteY6" fmla="*/ 608320 h 689347"/>
                <a:gd name="connsiteX7" fmla="*/ 0 w 936104"/>
                <a:gd name="connsiteY7" fmla="*/ 112777 h 689347"/>
                <a:gd name="connsiteX0" fmla="*/ 0 w 936104"/>
                <a:gd name="connsiteY0" fmla="*/ 112777 h 689347"/>
                <a:gd name="connsiteX1" fmla="*/ 112777 w 936104"/>
                <a:gd name="connsiteY1" fmla="*/ 0 h 689347"/>
                <a:gd name="connsiteX2" fmla="*/ 823327 w 936104"/>
                <a:gd name="connsiteY2" fmla="*/ 0 h 689347"/>
                <a:gd name="connsiteX3" fmla="*/ 936104 w 936104"/>
                <a:gd name="connsiteY3" fmla="*/ 112777 h 689347"/>
                <a:gd name="connsiteX4" fmla="*/ 582027 w 936104"/>
                <a:gd name="connsiteY4" fmla="*/ 682997 h 689347"/>
                <a:gd name="connsiteX5" fmla="*/ 392177 w 936104"/>
                <a:gd name="connsiteY5" fmla="*/ 689347 h 689347"/>
                <a:gd name="connsiteX6" fmla="*/ 0 w 936104"/>
                <a:gd name="connsiteY6" fmla="*/ 112777 h 689347"/>
                <a:gd name="connsiteX0" fmla="*/ 0 w 936104"/>
                <a:gd name="connsiteY0" fmla="*/ 112777 h 689347"/>
                <a:gd name="connsiteX1" fmla="*/ 112777 w 936104"/>
                <a:gd name="connsiteY1" fmla="*/ 0 h 689347"/>
                <a:gd name="connsiteX2" fmla="*/ 298773 w 936104"/>
                <a:gd name="connsiteY2" fmla="*/ 146862 h 689347"/>
                <a:gd name="connsiteX3" fmla="*/ 823327 w 936104"/>
                <a:gd name="connsiteY3" fmla="*/ 0 h 689347"/>
                <a:gd name="connsiteX4" fmla="*/ 936104 w 936104"/>
                <a:gd name="connsiteY4" fmla="*/ 112777 h 689347"/>
                <a:gd name="connsiteX5" fmla="*/ 582027 w 936104"/>
                <a:gd name="connsiteY5" fmla="*/ 682997 h 689347"/>
                <a:gd name="connsiteX6" fmla="*/ 392177 w 936104"/>
                <a:gd name="connsiteY6" fmla="*/ 689347 h 689347"/>
                <a:gd name="connsiteX7" fmla="*/ 0 w 936104"/>
                <a:gd name="connsiteY7" fmla="*/ 112777 h 689347"/>
                <a:gd name="connsiteX0" fmla="*/ 0 w 936104"/>
                <a:gd name="connsiteY0" fmla="*/ 112777 h 689347"/>
                <a:gd name="connsiteX1" fmla="*/ 112777 w 936104"/>
                <a:gd name="connsiteY1" fmla="*/ 0 h 689347"/>
                <a:gd name="connsiteX2" fmla="*/ 298773 w 936104"/>
                <a:gd name="connsiteY2" fmla="*/ 146862 h 689347"/>
                <a:gd name="connsiteX3" fmla="*/ 711950 w 936104"/>
                <a:gd name="connsiteY3" fmla="*/ 178048 h 689347"/>
                <a:gd name="connsiteX4" fmla="*/ 823327 w 936104"/>
                <a:gd name="connsiteY4" fmla="*/ 0 h 689347"/>
                <a:gd name="connsiteX5" fmla="*/ 936104 w 936104"/>
                <a:gd name="connsiteY5" fmla="*/ 112777 h 689347"/>
                <a:gd name="connsiteX6" fmla="*/ 582027 w 936104"/>
                <a:gd name="connsiteY6" fmla="*/ 682997 h 689347"/>
                <a:gd name="connsiteX7" fmla="*/ 392177 w 936104"/>
                <a:gd name="connsiteY7" fmla="*/ 689347 h 689347"/>
                <a:gd name="connsiteX8" fmla="*/ 0 w 936104"/>
                <a:gd name="connsiteY8" fmla="*/ 112777 h 689347"/>
                <a:gd name="connsiteX0" fmla="*/ 0 w 936104"/>
                <a:gd name="connsiteY0" fmla="*/ 112777 h 689347"/>
                <a:gd name="connsiteX1" fmla="*/ 112777 w 936104"/>
                <a:gd name="connsiteY1" fmla="*/ 0 h 689347"/>
                <a:gd name="connsiteX2" fmla="*/ 298773 w 936104"/>
                <a:gd name="connsiteY2" fmla="*/ 146862 h 689347"/>
                <a:gd name="connsiteX3" fmla="*/ 499654 w 936104"/>
                <a:gd name="connsiteY3" fmla="*/ 53303 h 689347"/>
                <a:gd name="connsiteX4" fmla="*/ 711950 w 936104"/>
                <a:gd name="connsiteY4" fmla="*/ 178048 h 689347"/>
                <a:gd name="connsiteX5" fmla="*/ 823327 w 936104"/>
                <a:gd name="connsiteY5" fmla="*/ 0 h 689347"/>
                <a:gd name="connsiteX6" fmla="*/ 936104 w 936104"/>
                <a:gd name="connsiteY6" fmla="*/ 112777 h 689347"/>
                <a:gd name="connsiteX7" fmla="*/ 582027 w 936104"/>
                <a:gd name="connsiteY7" fmla="*/ 682997 h 689347"/>
                <a:gd name="connsiteX8" fmla="*/ 392177 w 936104"/>
                <a:gd name="connsiteY8" fmla="*/ 689347 h 689347"/>
                <a:gd name="connsiteX9" fmla="*/ 0 w 936104"/>
                <a:gd name="connsiteY9" fmla="*/ 112777 h 689347"/>
                <a:gd name="connsiteX0" fmla="*/ 0 w 936104"/>
                <a:gd name="connsiteY0" fmla="*/ 112778 h 689348"/>
                <a:gd name="connsiteX1" fmla="*/ 112777 w 936104"/>
                <a:gd name="connsiteY1" fmla="*/ 1 h 689348"/>
                <a:gd name="connsiteX2" fmla="*/ 323883 w 936104"/>
                <a:gd name="connsiteY2" fmla="*/ 126072 h 689348"/>
                <a:gd name="connsiteX3" fmla="*/ 499654 w 936104"/>
                <a:gd name="connsiteY3" fmla="*/ 53304 h 689348"/>
                <a:gd name="connsiteX4" fmla="*/ 711950 w 936104"/>
                <a:gd name="connsiteY4" fmla="*/ 178049 h 689348"/>
                <a:gd name="connsiteX5" fmla="*/ 823327 w 936104"/>
                <a:gd name="connsiteY5" fmla="*/ 1 h 689348"/>
                <a:gd name="connsiteX6" fmla="*/ 936104 w 936104"/>
                <a:gd name="connsiteY6" fmla="*/ 112778 h 689348"/>
                <a:gd name="connsiteX7" fmla="*/ 582027 w 936104"/>
                <a:gd name="connsiteY7" fmla="*/ 682998 h 689348"/>
                <a:gd name="connsiteX8" fmla="*/ 392177 w 936104"/>
                <a:gd name="connsiteY8" fmla="*/ 689348 h 689348"/>
                <a:gd name="connsiteX9" fmla="*/ 0 w 936104"/>
                <a:gd name="connsiteY9" fmla="*/ 112778 h 689348"/>
                <a:gd name="connsiteX0" fmla="*/ 0 w 936104"/>
                <a:gd name="connsiteY0" fmla="*/ 112778 h 689348"/>
                <a:gd name="connsiteX1" fmla="*/ 112777 w 936104"/>
                <a:gd name="connsiteY1" fmla="*/ 1 h 689348"/>
                <a:gd name="connsiteX2" fmla="*/ 323883 w 936104"/>
                <a:gd name="connsiteY2" fmla="*/ 126072 h 689348"/>
                <a:gd name="connsiteX3" fmla="*/ 499654 w 936104"/>
                <a:gd name="connsiteY3" fmla="*/ 53304 h 689348"/>
                <a:gd name="connsiteX4" fmla="*/ 700536 w 936104"/>
                <a:gd name="connsiteY4" fmla="*/ 141666 h 689348"/>
                <a:gd name="connsiteX5" fmla="*/ 823327 w 936104"/>
                <a:gd name="connsiteY5" fmla="*/ 1 h 689348"/>
                <a:gd name="connsiteX6" fmla="*/ 936104 w 936104"/>
                <a:gd name="connsiteY6" fmla="*/ 112778 h 689348"/>
                <a:gd name="connsiteX7" fmla="*/ 582027 w 936104"/>
                <a:gd name="connsiteY7" fmla="*/ 682998 h 689348"/>
                <a:gd name="connsiteX8" fmla="*/ 392177 w 936104"/>
                <a:gd name="connsiteY8" fmla="*/ 689348 h 689348"/>
                <a:gd name="connsiteX9" fmla="*/ 0 w 936104"/>
                <a:gd name="connsiteY9" fmla="*/ 112778 h 689348"/>
                <a:gd name="connsiteX0" fmla="*/ 0 w 936877"/>
                <a:gd name="connsiteY0" fmla="*/ 123172 h 699742"/>
                <a:gd name="connsiteX1" fmla="*/ 112777 w 936877"/>
                <a:gd name="connsiteY1" fmla="*/ 10395 h 699742"/>
                <a:gd name="connsiteX2" fmla="*/ 323883 w 936877"/>
                <a:gd name="connsiteY2" fmla="*/ 136466 h 699742"/>
                <a:gd name="connsiteX3" fmla="*/ 499654 w 936877"/>
                <a:gd name="connsiteY3" fmla="*/ 63698 h 699742"/>
                <a:gd name="connsiteX4" fmla="*/ 700536 w 936877"/>
                <a:gd name="connsiteY4" fmla="*/ 152060 h 699742"/>
                <a:gd name="connsiteX5" fmla="*/ 884962 w 936877"/>
                <a:gd name="connsiteY5" fmla="*/ 0 h 699742"/>
                <a:gd name="connsiteX6" fmla="*/ 936104 w 936877"/>
                <a:gd name="connsiteY6" fmla="*/ 123172 h 699742"/>
                <a:gd name="connsiteX7" fmla="*/ 582027 w 936877"/>
                <a:gd name="connsiteY7" fmla="*/ 693392 h 699742"/>
                <a:gd name="connsiteX8" fmla="*/ 392177 w 936877"/>
                <a:gd name="connsiteY8" fmla="*/ 699742 h 699742"/>
                <a:gd name="connsiteX9" fmla="*/ 0 w 936877"/>
                <a:gd name="connsiteY9" fmla="*/ 123172 h 699742"/>
                <a:gd name="connsiteX0" fmla="*/ 0 w 936877"/>
                <a:gd name="connsiteY0" fmla="*/ 130969 h 707539"/>
                <a:gd name="connsiteX1" fmla="*/ 121908 w 936877"/>
                <a:gd name="connsiteY1" fmla="*/ 0 h 707539"/>
                <a:gd name="connsiteX2" fmla="*/ 323883 w 936877"/>
                <a:gd name="connsiteY2" fmla="*/ 144263 h 707539"/>
                <a:gd name="connsiteX3" fmla="*/ 499654 w 936877"/>
                <a:gd name="connsiteY3" fmla="*/ 71495 h 707539"/>
                <a:gd name="connsiteX4" fmla="*/ 700536 w 936877"/>
                <a:gd name="connsiteY4" fmla="*/ 159857 h 707539"/>
                <a:gd name="connsiteX5" fmla="*/ 884962 w 936877"/>
                <a:gd name="connsiteY5" fmla="*/ 7797 h 707539"/>
                <a:gd name="connsiteX6" fmla="*/ 936104 w 936877"/>
                <a:gd name="connsiteY6" fmla="*/ 130969 h 707539"/>
                <a:gd name="connsiteX7" fmla="*/ 582027 w 936877"/>
                <a:gd name="connsiteY7" fmla="*/ 701189 h 707539"/>
                <a:gd name="connsiteX8" fmla="*/ 392177 w 936877"/>
                <a:gd name="connsiteY8" fmla="*/ 707539 h 707539"/>
                <a:gd name="connsiteX9" fmla="*/ 0 w 936877"/>
                <a:gd name="connsiteY9" fmla="*/ 130969 h 707539"/>
                <a:gd name="connsiteX0" fmla="*/ 0 w 984527"/>
                <a:gd name="connsiteY0" fmla="*/ 136650 h 713220"/>
                <a:gd name="connsiteX1" fmla="*/ 121908 w 984527"/>
                <a:gd name="connsiteY1" fmla="*/ 5681 h 713220"/>
                <a:gd name="connsiteX2" fmla="*/ 323883 w 984527"/>
                <a:gd name="connsiteY2" fmla="*/ 149944 h 713220"/>
                <a:gd name="connsiteX3" fmla="*/ 499654 w 984527"/>
                <a:gd name="connsiteY3" fmla="*/ 77176 h 713220"/>
                <a:gd name="connsiteX4" fmla="*/ 700536 w 984527"/>
                <a:gd name="connsiteY4" fmla="*/ 165538 h 713220"/>
                <a:gd name="connsiteX5" fmla="*/ 884962 w 984527"/>
                <a:gd name="connsiteY5" fmla="*/ 13478 h 713220"/>
                <a:gd name="connsiteX6" fmla="*/ 936104 w 984527"/>
                <a:gd name="connsiteY6" fmla="*/ 136650 h 713220"/>
                <a:gd name="connsiteX7" fmla="*/ 582027 w 984527"/>
                <a:gd name="connsiteY7" fmla="*/ 706870 h 713220"/>
                <a:gd name="connsiteX8" fmla="*/ 392177 w 984527"/>
                <a:gd name="connsiteY8" fmla="*/ 713220 h 713220"/>
                <a:gd name="connsiteX9" fmla="*/ 0 w 984527"/>
                <a:gd name="connsiteY9" fmla="*/ 136650 h 713220"/>
                <a:gd name="connsiteX0" fmla="*/ 0 w 947191"/>
                <a:gd name="connsiteY0" fmla="*/ 130970 h 707540"/>
                <a:gd name="connsiteX1" fmla="*/ 121908 w 947191"/>
                <a:gd name="connsiteY1" fmla="*/ 1 h 707540"/>
                <a:gd name="connsiteX2" fmla="*/ 323883 w 947191"/>
                <a:gd name="connsiteY2" fmla="*/ 144264 h 707540"/>
                <a:gd name="connsiteX3" fmla="*/ 499654 w 947191"/>
                <a:gd name="connsiteY3" fmla="*/ 71496 h 707540"/>
                <a:gd name="connsiteX4" fmla="*/ 700536 w 947191"/>
                <a:gd name="connsiteY4" fmla="*/ 159858 h 707540"/>
                <a:gd name="connsiteX5" fmla="*/ 843873 w 947191"/>
                <a:gd name="connsiteY5" fmla="*/ 20791 h 707540"/>
                <a:gd name="connsiteX6" fmla="*/ 936104 w 947191"/>
                <a:gd name="connsiteY6" fmla="*/ 130970 h 707540"/>
                <a:gd name="connsiteX7" fmla="*/ 582027 w 947191"/>
                <a:gd name="connsiteY7" fmla="*/ 701190 h 707540"/>
                <a:gd name="connsiteX8" fmla="*/ 392177 w 947191"/>
                <a:gd name="connsiteY8" fmla="*/ 707540 h 707540"/>
                <a:gd name="connsiteX9" fmla="*/ 0 w 947191"/>
                <a:gd name="connsiteY9" fmla="*/ 130970 h 707540"/>
                <a:gd name="connsiteX0" fmla="*/ 0 w 949258"/>
                <a:gd name="connsiteY0" fmla="*/ 130970 h 707540"/>
                <a:gd name="connsiteX1" fmla="*/ 121908 w 949258"/>
                <a:gd name="connsiteY1" fmla="*/ 1 h 707540"/>
                <a:gd name="connsiteX2" fmla="*/ 323883 w 949258"/>
                <a:gd name="connsiteY2" fmla="*/ 144264 h 707540"/>
                <a:gd name="connsiteX3" fmla="*/ 499654 w 949258"/>
                <a:gd name="connsiteY3" fmla="*/ 71496 h 707540"/>
                <a:gd name="connsiteX4" fmla="*/ 700536 w 949258"/>
                <a:gd name="connsiteY4" fmla="*/ 159858 h 707540"/>
                <a:gd name="connsiteX5" fmla="*/ 843873 w 949258"/>
                <a:gd name="connsiteY5" fmla="*/ 20791 h 707540"/>
                <a:gd name="connsiteX6" fmla="*/ 936104 w 949258"/>
                <a:gd name="connsiteY6" fmla="*/ 130970 h 707540"/>
                <a:gd name="connsiteX7" fmla="*/ 582027 w 949258"/>
                <a:gd name="connsiteY7" fmla="*/ 701190 h 707540"/>
                <a:gd name="connsiteX8" fmla="*/ 392177 w 949258"/>
                <a:gd name="connsiteY8" fmla="*/ 707540 h 707540"/>
                <a:gd name="connsiteX9" fmla="*/ 0 w 949258"/>
                <a:gd name="connsiteY9" fmla="*/ 130970 h 707540"/>
                <a:gd name="connsiteX0" fmla="*/ 0 w 949258"/>
                <a:gd name="connsiteY0" fmla="*/ 130970 h 701190"/>
                <a:gd name="connsiteX1" fmla="*/ 121908 w 949258"/>
                <a:gd name="connsiteY1" fmla="*/ 1 h 701190"/>
                <a:gd name="connsiteX2" fmla="*/ 323883 w 949258"/>
                <a:gd name="connsiteY2" fmla="*/ 144264 h 701190"/>
                <a:gd name="connsiteX3" fmla="*/ 499654 w 949258"/>
                <a:gd name="connsiteY3" fmla="*/ 71496 h 701190"/>
                <a:gd name="connsiteX4" fmla="*/ 700536 w 949258"/>
                <a:gd name="connsiteY4" fmla="*/ 159858 h 701190"/>
                <a:gd name="connsiteX5" fmla="*/ 843873 w 949258"/>
                <a:gd name="connsiteY5" fmla="*/ 20791 h 701190"/>
                <a:gd name="connsiteX6" fmla="*/ 936104 w 949258"/>
                <a:gd name="connsiteY6" fmla="*/ 130970 h 701190"/>
                <a:gd name="connsiteX7" fmla="*/ 582027 w 949258"/>
                <a:gd name="connsiteY7" fmla="*/ 701190 h 701190"/>
                <a:gd name="connsiteX8" fmla="*/ 348806 w 949258"/>
                <a:gd name="connsiteY8" fmla="*/ 699743 h 701190"/>
                <a:gd name="connsiteX9" fmla="*/ 0 w 949258"/>
                <a:gd name="connsiteY9" fmla="*/ 130970 h 701190"/>
                <a:gd name="connsiteX0" fmla="*/ 0 w 947185"/>
                <a:gd name="connsiteY0" fmla="*/ 130970 h 701190"/>
                <a:gd name="connsiteX1" fmla="*/ 121908 w 947185"/>
                <a:gd name="connsiteY1" fmla="*/ 1 h 701190"/>
                <a:gd name="connsiteX2" fmla="*/ 323883 w 947185"/>
                <a:gd name="connsiteY2" fmla="*/ 144264 h 701190"/>
                <a:gd name="connsiteX3" fmla="*/ 499654 w 947185"/>
                <a:gd name="connsiteY3" fmla="*/ 71496 h 701190"/>
                <a:gd name="connsiteX4" fmla="*/ 700536 w 947185"/>
                <a:gd name="connsiteY4" fmla="*/ 159858 h 701190"/>
                <a:gd name="connsiteX5" fmla="*/ 843873 w 947185"/>
                <a:gd name="connsiteY5" fmla="*/ 20791 h 701190"/>
                <a:gd name="connsiteX6" fmla="*/ 936104 w 947185"/>
                <a:gd name="connsiteY6" fmla="*/ 130970 h 701190"/>
                <a:gd name="connsiteX7" fmla="*/ 613986 w 947185"/>
                <a:gd name="connsiteY7" fmla="*/ 701190 h 701190"/>
                <a:gd name="connsiteX8" fmla="*/ 348806 w 947185"/>
                <a:gd name="connsiteY8" fmla="*/ 699743 h 701190"/>
                <a:gd name="connsiteX9" fmla="*/ 0 w 947185"/>
                <a:gd name="connsiteY9" fmla="*/ 130970 h 70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7185" h="701190">
                  <a:moveTo>
                    <a:pt x="0" y="130970"/>
                  </a:moveTo>
                  <a:cubicBezTo>
                    <a:pt x="0" y="68685"/>
                    <a:pt x="59623" y="1"/>
                    <a:pt x="121908" y="1"/>
                  </a:cubicBezTo>
                  <a:cubicBezTo>
                    <a:pt x="175536" y="-423"/>
                    <a:pt x="270255" y="144688"/>
                    <a:pt x="323883" y="144264"/>
                  </a:cubicBezTo>
                  <a:cubicBezTo>
                    <a:pt x="388363" y="171773"/>
                    <a:pt x="430791" y="66298"/>
                    <a:pt x="499654" y="71496"/>
                  </a:cubicBezTo>
                  <a:cubicBezTo>
                    <a:pt x="568517" y="76694"/>
                    <a:pt x="646590" y="187367"/>
                    <a:pt x="700536" y="159858"/>
                  </a:cubicBezTo>
                  <a:lnTo>
                    <a:pt x="843873" y="20791"/>
                  </a:lnTo>
                  <a:cubicBezTo>
                    <a:pt x="905962" y="8179"/>
                    <a:pt x="974418" y="17570"/>
                    <a:pt x="936104" y="130970"/>
                  </a:cubicBezTo>
                  <a:cubicBezTo>
                    <a:pt x="897790" y="244370"/>
                    <a:pt x="732012" y="511117"/>
                    <a:pt x="613986" y="701190"/>
                  </a:cubicBezTo>
                  <a:cubicBezTo>
                    <a:pt x="377136" y="701190"/>
                    <a:pt x="585656" y="699743"/>
                    <a:pt x="348806" y="699743"/>
                  </a:cubicBezTo>
                  <a:cubicBezTo>
                    <a:pt x="251802" y="604706"/>
                    <a:pt x="46567" y="245861"/>
                    <a:pt x="0" y="130970"/>
                  </a:cubicBezTo>
                  <a:close/>
                </a:path>
              </a:pathLst>
            </a:custGeom>
            <a:solidFill>
              <a:srgbClr val="949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000000"/>
                </a:solidFill>
                <a:latin typeface="Arial"/>
              </a:endParaRPr>
            </a:p>
          </p:txBody>
        </p:sp>
        <p:sp>
          <p:nvSpPr>
            <p:cNvPr id="34" name="Oval 9">
              <a:extLst>
                <a:ext uri="{FF2B5EF4-FFF2-40B4-BE49-F238E27FC236}">
                  <a16:creationId xmlns:a16="http://schemas.microsoft.com/office/drawing/2014/main" id="{6D25A9FC-35F4-2FCE-8B9D-45E723BB66DE}"/>
                </a:ext>
              </a:extLst>
            </p:cNvPr>
            <p:cNvSpPr/>
            <p:nvPr/>
          </p:nvSpPr>
          <p:spPr>
            <a:xfrm>
              <a:off x="3279056" y="2597164"/>
              <a:ext cx="88743" cy="24568"/>
            </a:xfrm>
            <a:custGeom>
              <a:avLst/>
              <a:gdLst/>
              <a:ahLst/>
              <a:cxnLst/>
              <a:rect l="l" t="t" r="r" b="b"/>
              <a:pathLst>
                <a:path w="432048" h="108570">
                  <a:moveTo>
                    <a:pt x="21399" y="0"/>
                  </a:moveTo>
                  <a:cubicBezTo>
                    <a:pt x="65201" y="25973"/>
                    <a:pt x="136096" y="42594"/>
                    <a:pt x="216024" y="42594"/>
                  </a:cubicBezTo>
                  <a:cubicBezTo>
                    <a:pt x="295952" y="42594"/>
                    <a:pt x="366848" y="25973"/>
                    <a:pt x="410649" y="0"/>
                  </a:cubicBezTo>
                  <a:cubicBezTo>
                    <a:pt x="424554" y="13353"/>
                    <a:pt x="432048" y="28593"/>
                    <a:pt x="432048" y="44680"/>
                  </a:cubicBezTo>
                  <a:lnTo>
                    <a:pt x="422601" y="70348"/>
                  </a:lnTo>
                  <a:lnTo>
                    <a:pt x="416518" y="73836"/>
                  </a:lnTo>
                  <a:lnTo>
                    <a:pt x="410649" y="65976"/>
                  </a:lnTo>
                  <a:cubicBezTo>
                    <a:pt x="366848" y="91948"/>
                    <a:pt x="295952" y="108570"/>
                    <a:pt x="216024" y="108570"/>
                  </a:cubicBezTo>
                  <a:cubicBezTo>
                    <a:pt x="136096" y="108570"/>
                    <a:pt x="65201" y="91948"/>
                    <a:pt x="21399" y="65976"/>
                  </a:cubicBezTo>
                  <a:lnTo>
                    <a:pt x="17415" y="71312"/>
                  </a:lnTo>
                  <a:lnTo>
                    <a:pt x="7766" y="65779"/>
                  </a:lnTo>
                  <a:cubicBezTo>
                    <a:pt x="1717" y="59887"/>
                    <a:pt x="0" y="52381"/>
                    <a:pt x="0" y="44680"/>
                  </a:cubicBezTo>
                  <a:cubicBezTo>
                    <a:pt x="0" y="28593"/>
                    <a:pt x="7494" y="13353"/>
                    <a:pt x="21399" y="0"/>
                  </a:cubicBezTo>
                  <a:close/>
                </a:path>
              </a:pathLst>
            </a:custGeom>
            <a:solidFill>
              <a:srgbClr val="949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000000"/>
                </a:solidFill>
                <a:latin typeface="Arial"/>
              </a:endParaRPr>
            </a:p>
          </p:txBody>
        </p:sp>
      </p:grpSp>
      <p:sp>
        <p:nvSpPr>
          <p:cNvPr id="36" name="Rounded Rectangle 29">
            <a:extLst>
              <a:ext uri="{FF2B5EF4-FFF2-40B4-BE49-F238E27FC236}">
                <a16:creationId xmlns:a16="http://schemas.microsoft.com/office/drawing/2014/main" id="{2981ADBC-1FA8-ACBE-FDDB-4F7CD34A65E4}"/>
              </a:ext>
            </a:extLst>
          </p:cNvPr>
          <p:cNvSpPr/>
          <p:nvPr/>
        </p:nvSpPr>
        <p:spPr>
          <a:xfrm>
            <a:off x="2500309" y="5152867"/>
            <a:ext cx="326120" cy="206906"/>
          </a:xfrm>
          <a:custGeom>
            <a:avLst/>
            <a:gdLst/>
            <a:ahLst/>
            <a:cxnLst/>
            <a:rect l="l" t="t" r="r" b="b"/>
            <a:pathLst>
              <a:path w="764531" h="437865">
                <a:moveTo>
                  <a:pt x="486162" y="14982"/>
                </a:moveTo>
                <a:lnTo>
                  <a:pt x="486162" y="14983"/>
                </a:lnTo>
                <a:lnTo>
                  <a:pt x="486161" y="14983"/>
                </a:lnTo>
                <a:close/>
                <a:moveTo>
                  <a:pt x="514345" y="173"/>
                </a:moveTo>
                <a:cubicBezTo>
                  <a:pt x="524947" y="-795"/>
                  <a:pt x="535919" y="2280"/>
                  <a:pt x="544747" y="9630"/>
                </a:cubicBezTo>
                <a:lnTo>
                  <a:pt x="740230" y="172383"/>
                </a:lnTo>
                <a:cubicBezTo>
                  <a:pt x="749859" y="180401"/>
                  <a:pt x="754949" y="191848"/>
                  <a:pt x="754131" y="203487"/>
                </a:cubicBezTo>
                <a:cubicBezTo>
                  <a:pt x="760859" y="210857"/>
                  <a:pt x="764531" y="220725"/>
                  <a:pt x="764531" y="231450"/>
                </a:cubicBezTo>
                <a:lnTo>
                  <a:pt x="764530" y="231450"/>
                </a:lnTo>
                <a:cubicBezTo>
                  <a:pt x="764530" y="253456"/>
                  <a:pt x="749070" y="271852"/>
                  <a:pt x="728224" y="275477"/>
                </a:cubicBezTo>
                <a:lnTo>
                  <a:pt x="544749" y="428234"/>
                </a:lnTo>
                <a:cubicBezTo>
                  <a:pt x="527093" y="442934"/>
                  <a:pt x="500863" y="440538"/>
                  <a:pt x="486163" y="422882"/>
                </a:cubicBezTo>
                <a:lnTo>
                  <a:pt x="486162" y="422882"/>
                </a:lnTo>
                <a:cubicBezTo>
                  <a:pt x="471463" y="405227"/>
                  <a:pt x="473859" y="378996"/>
                  <a:pt x="491515" y="364297"/>
                </a:cubicBezTo>
                <a:lnTo>
                  <a:pt x="595851" y="277430"/>
                </a:lnTo>
                <a:lnTo>
                  <a:pt x="45980" y="277429"/>
                </a:lnTo>
                <a:cubicBezTo>
                  <a:pt x="20586" y="277429"/>
                  <a:pt x="0" y="256843"/>
                  <a:pt x="0" y="231450"/>
                </a:cubicBezTo>
                <a:cubicBezTo>
                  <a:pt x="0" y="206056"/>
                  <a:pt x="20586" y="185470"/>
                  <a:pt x="45980" y="185470"/>
                </a:cubicBezTo>
                <a:lnTo>
                  <a:pt x="625919" y="185470"/>
                </a:lnTo>
                <a:lnTo>
                  <a:pt x="491514" y="73568"/>
                </a:lnTo>
                <a:cubicBezTo>
                  <a:pt x="473859" y="58868"/>
                  <a:pt x="471462" y="32638"/>
                  <a:pt x="486162" y="14983"/>
                </a:cubicBezTo>
                <a:cubicBezTo>
                  <a:pt x="493511" y="6155"/>
                  <a:pt x="503744" y="1142"/>
                  <a:pt x="514345" y="173"/>
                </a:cubicBezTo>
                <a:close/>
              </a:path>
            </a:pathLst>
          </a:custGeom>
          <a:solidFill>
            <a:srgbClr val="391C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000000"/>
              </a:solidFill>
              <a:latin typeface="Arial"/>
            </a:endParaRPr>
          </a:p>
        </p:txBody>
      </p:sp>
      <p:sp>
        <p:nvSpPr>
          <p:cNvPr id="37" name="Rounded Rectangle 29">
            <a:extLst>
              <a:ext uri="{FF2B5EF4-FFF2-40B4-BE49-F238E27FC236}">
                <a16:creationId xmlns:a16="http://schemas.microsoft.com/office/drawing/2014/main" id="{FEC02C96-2B4C-E8EF-432B-C8F5DB8A0071}"/>
              </a:ext>
            </a:extLst>
          </p:cNvPr>
          <p:cNvSpPr/>
          <p:nvPr/>
        </p:nvSpPr>
        <p:spPr>
          <a:xfrm>
            <a:off x="1454484" y="5145934"/>
            <a:ext cx="326120" cy="206906"/>
          </a:xfrm>
          <a:custGeom>
            <a:avLst/>
            <a:gdLst/>
            <a:ahLst/>
            <a:cxnLst/>
            <a:rect l="l" t="t" r="r" b="b"/>
            <a:pathLst>
              <a:path w="764531" h="437865">
                <a:moveTo>
                  <a:pt x="486162" y="14982"/>
                </a:moveTo>
                <a:lnTo>
                  <a:pt x="486162" y="14983"/>
                </a:lnTo>
                <a:lnTo>
                  <a:pt x="486161" y="14983"/>
                </a:lnTo>
                <a:close/>
                <a:moveTo>
                  <a:pt x="514345" y="173"/>
                </a:moveTo>
                <a:cubicBezTo>
                  <a:pt x="524947" y="-795"/>
                  <a:pt x="535919" y="2280"/>
                  <a:pt x="544747" y="9630"/>
                </a:cubicBezTo>
                <a:lnTo>
                  <a:pt x="740230" y="172383"/>
                </a:lnTo>
                <a:cubicBezTo>
                  <a:pt x="749859" y="180401"/>
                  <a:pt x="754949" y="191848"/>
                  <a:pt x="754131" y="203487"/>
                </a:cubicBezTo>
                <a:cubicBezTo>
                  <a:pt x="760859" y="210857"/>
                  <a:pt x="764531" y="220725"/>
                  <a:pt x="764531" y="231450"/>
                </a:cubicBezTo>
                <a:lnTo>
                  <a:pt x="764530" y="231450"/>
                </a:lnTo>
                <a:cubicBezTo>
                  <a:pt x="764530" y="253456"/>
                  <a:pt x="749070" y="271852"/>
                  <a:pt x="728224" y="275477"/>
                </a:cubicBezTo>
                <a:lnTo>
                  <a:pt x="544749" y="428234"/>
                </a:lnTo>
                <a:cubicBezTo>
                  <a:pt x="527093" y="442934"/>
                  <a:pt x="500863" y="440538"/>
                  <a:pt x="486163" y="422882"/>
                </a:cubicBezTo>
                <a:lnTo>
                  <a:pt x="486162" y="422882"/>
                </a:lnTo>
                <a:cubicBezTo>
                  <a:pt x="471463" y="405227"/>
                  <a:pt x="473859" y="378996"/>
                  <a:pt x="491515" y="364297"/>
                </a:cubicBezTo>
                <a:lnTo>
                  <a:pt x="595851" y="277430"/>
                </a:lnTo>
                <a:lnTo>
                  <a:pt x="45980" y="277429"/>
                </a:lnTo>
                <a:cubicBezTo>
                  <a:pt x="20586" y="277429"/>
                  <a:pt x="0" y="256843"/>
                  <a:pt x="0" y="231450"/>
                </a:cubicBezTo>
                <a:cubicBezTo>
                  <a:pt x="0" y="206056"/>
                  <a:pt x="20586" y="185470"/>
                  <a:pt x="45980" y="185470"/>
                </a:cubicBezTo>
                <a:lnTo>
                  <a:pt x="625919" y="185470"/>
                </a:lnTo>
                <a:lnTo>
                  <a:pt x="491514" y="73568"/>
                </a:lnTo>
                <a:cubicBezTo>
                  <a:pt x="473859" y="58868"/>
                  <a:pt x="471462" y="32638"/>
                  <a:pt x="486162" y="14983"/>
                </a:cubicBezTo>
                <a:cubicBezTo>
                  <a:pt x="493511" y="6155"/>
                  <a:pt x="503744" y="1142"/>
                  <a:pt x="514345" y="173"/>
                </a:cubicBezTo>
                <a:close/>
              </a:path>
            </a:pathLst>
          </a:custGeom>
          <a:solidFill>
            <a:srgbClr val="391C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000000"/>
              </a:solidFill>
              <a:latin typeface="Arial"/>
            </a:endParaRPr>
          </a:p>
        </p:txBody>
      </p:sp>
      <p:sp>
        <p:nvSpPr>
          <p:cNvPr id="38" name="Rectangle 37">
            <a:extLst>
              <a:ext uri="{FF2B5EF4-FFF2-40B4-BE49-F238E27FC236}">
                <a16:creationId xmlns:a16="http://schemas.microsoft.com/office/drawing/2014/main" id="{93444662-7519-0EC5-8323-FBD22EA70991}"/>
              </a:ext>
            </a:extLst>
          </p:cNvPr>
          <p:cNvSpPr/>
          <p:nvPr/>
        </p:nvSpPr>
        <p:spPr>
          <a:xfrm>
            <a:off x="3971842" y="1976391"/>
            <a:ext cx="7416408" cy="646331"/>
          </a:xfrm>
          <a:prstGeom prst="rect">
            <a:avLst/>
          </a:prstGeom>
        </p:spPr>
        <p:txBody>
          <a:bodyPr wrap="square">
            <a:spAutoFit/>
          </a:bodyPr>
          <a:lstStyle/>
          <a:p>
            <a:pPr marL="0" lvl="1" eaLnBrk="1" fontAlgn="auto" hangingPunct="1">
              <a:spcBef>
                <a:spcPts val="0"/>
              </a:spcBef>
              <a:spcAft>
                <a:spcPts val="1200"/>
              </a:spcAft>
              <a:buSzPct val="100000"/>
              <a:defRPr/>
            </a:pPr>
            <a:r>
              <a:rPr lang="en-GB" kern="0">
                <a:solidFill>
                  <a:srgbClr val="000000"/>
                </a:solidFill>
                <a:latin typeface="Aptos" panose="020B0004020202020204" pitchFamily="34" charset="0"/>
                <a:ea typeface="ヒラギノ角ゴ Pro W3" charset="-128"/>
                <a:cs typeface="Arial" pitchFamily="34" charset="0"/>
              </a:rPr>
              <a:t>Deliberately decreasing your assets to reduce the amount you are charged towards care</a:t>
            </a:r>
          </a:p>
        </p:txBody>
      </p:sp>
      <p:sp>
        <p:nvSpPr>
          <p:cNvPr id="39" name="Rectangle 38">
            <a:extLst>
              <a:ext uri="{FF2B5EF4-FFF2-40B4-BE49-F238E27FC236}">
                <a16:creationId xmlns:a16="http://schemas.microsoft.com/office/drawing/2014/main" id="{2DB1BDB7-3B38-A711-11A4-32539B46508B}"/>
              </a:ext>
            </a:extLst>
          </p:cNvPr>
          <p:cNvSpPr/>
          <p:nvPr/>
        </p:nvSpPr>
        <p:spPr>
          <a:xfrm>
            <a:off x="3971842" y="3466067"/>
            <a:ext cx="7416408" cy="646331"/>
          </a:xfrm>
          <a:prstGeom prst="rect">
            <a:avLst/>
          </a:prstGeom>
        </p:spPr>
        <p:txBody>
          <a:bodyPr wrap="square">
            <a:spAutoFit/>
          </a:bodyPr>
          <a:lstStyle/>
          <a:p>
            <a:pPr marL="0" lvl="1" eaLnBrk="1" fontAlgn="auto" hangingPunct="1">
              <a:spcBef>
                <a:spcPts val="0"/>
              </a:spcBef>
              <a:spcAft>
                <a:spcPts val="1200"/>
              </a:spcAft>
              <a:buSzPct val="100000"/>
              <a:defRPr/>
            </a:pPr>
            <a:r>
              <a:rPr lang="en-GB" kern="0">
                <a:solidFill>
                  <a:srgbClr val="000000"/>
                </a:solidFill>
                <a:latin typeface="Aptos" panose="020B0004020202020204" pitchFamily="34" charset="0"/>
                <a:ea typeface="ヒラギノ角ゴ Pro W3" charset="-128"/>
                <a:cs typeface="Arial" pitchFamily="34" charset="0"/>
              </a:rPr>
              <a:t>Your local council (HSC in Northern Ireland) must show that you have intentionally reduced your assets</a:t>
            </a:r>
          </a:p>
        </p:txBody>
      </p:sp>
      <p:sp>
        <p:nvSpPr>
          <p:cNvPr id="40" name="Rectangle 39">
            <a:extLst>
              <a:ext uri="{FF2B5EF4-FFF2-40B4-BE49-F238E27FC236}">
                <a16:creationId xmlns:a16="http://schemas.microsoft.com/office/drawing/2014/main" id="{C7F8019F-EC8C-6BC4-8884-5C3B18A7C138}"/>
              </a:ext>
            </a:extLst>
          </p:cNvPr>
          <p:cNvSpPr/>
          <p:nvPr/>
        </p:nvSpPr>
        <p:spPr>
          <a:xfrm>
            <a:off x="3971844" y="4933157"/>
            <a:ext cx="7416409" cy="646331"/>
          </a:xfrm>
          <a:prstGeom prst="rect">
            <a:avLst/>
          </a:prstGeom>
        </p:spPr>
        <p:txBody>
          <a:bodyPr wrap="square">
            <a:spAutoFit/>
          </a:bodyPr>
          <a:lstStyle/>
          <a:p>
            <a:pPr marL="0" lvl="1" defTabSz="914400" eaLnBrk="1" fontAlgn="auto" hangingPunct="1">
              <a:spcBef>
                <a:spcPts val="0"/>
              </a:spcBef>
              <a:spcAft>
                <a:spcPts val="1200"/>
              </a:spcAft>
              <a:buSzPct val="100000"/>
              <a:defRPr/>
            </a:pPr>
            <a:r>
              <a:rPr lang="en-GB" kern="0">
                <a:solidFill>
                  <a:srgbClr val="000000"/>
                </a:solidFill>
                <a:latin typeface="Aptos" panose="020B0004020202020204" pitchFamily="34" charset="0"/>
                <a:ea typeface="+mn-ea"/>
                <a:cs typeface="+mn-cs"/>
              </a:rPr>
              <a:t>Third parties who received the assets could be liable to repay the local council (or HSC)</a:t>
            </a:r>
          </a:p>
        </p:txBody>
      </p:sp>
      <p:pic>
        <p:nvPicPr>
          <p:cNvPr id="44" name="Graphic 43" descr="Bank with solid fill">
            <a:extLst>
              <a:ext uri="{FF2B5EF4-FFF2-40B4-BE49-F238E27FC236}">
                <a16:creationId xmlns:a16="http://schemas.microsoft.com/office/drawing/2014/main" id="{6541715B-8C9C-F4BF-F318-0600A3C6CBD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803083" y="4819622"/>
            <a:ext cx="914400" cy="914400"/>
          </a:xfrm>
          <a:prstGeom prst="rect">
            <a:avLst/>
          </a:prstGeom>
        </p:spPr>
      </p:pic>
      <p:sp>
        <p:nvSpPr>
          <p:cNvPr id="2" name="RefTextBox123">
            <a:extLst>
              <a:ext uri="{FF2B5EF4-FFF2-40B4-BE49-F238E27FC236}">
                <a16:creationId xmlns:a16="http://schemas.microsoft.com/office/drawing/2014/main" id="{FD46D0CD-C722-C836-FE7A-DD6124DB78AD}"/>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441896711</a:t>
            </a:r>
          </a:p>
        </p:txBody>
      </p:sp>
    </p:spTree>
    <p:custDataLst>
      <p:tags r:id="rId1"/>
    </p:custDataLst>
    <p:extLst>
      <p:ext uri="{BB962C8B-B14F-4D97-AF65-F5344CB8AC3E}">
        <p14:creationId xmlns:p14="http://schemas.microsoft.com/office/powerpoint/2010/main" val="18556257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par>
                                <p:cTn id="24" presetID="10" presetClass="entr" presetSubtype="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6" grpId="0" animBg="1"/>
      <p:bldP spid="37" grpId="0" animBg="1"/>
      <p:bldP spid="38" grpId="0"/>
      <p:bldP spid="39" grpId="0"/>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a:extLst>
              <a:ext uri="{FF2B5EF4-FFF2-40B4-BE49-F238E27FC236}">
                <a16:creationId xmlns:a16="http://schemas.microsoft.com/office/drawing/2014/main" id="{2E7EAD0B-6450-4E37-B078-50E90787A9B0}"/>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altLang="en-US" sz="3600">
                <a:solidFill>
                  <a:srgbClr val="391C66"/>
                </a:solidFill>
                <a:latin typeface="Aptos Display" panose="020B0004020202020204" pitchFamily="34" charset="0"/>
                <a:ea typeface="ヒラギノ角ゴ Pro W3"/>
              </a:rPr>
              <a:t>Capital limits: England</a:t>
            </a:r>
          </a:p>
        </p:txBody>
      </p:sp>
      <p:pic>
        <p:nvPicPr>
          <p:cNvPr id="9" name="Graphic 8" descr="Warning with solid fill">
            <a:extLst>
              <a:ext uri="{FF2B5EF4-FFF2-40B4-BE49-F238E27FC236}">
                <a16:creationId xmlns:a16="http://schemas.microsoft.com/office/drawing/2014/main" id="{10D9297B-62D7-4FDB-AF34-5C1AFA35EB5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22790" y="5052676"/>
            <a:ext cx="406400" cy="406400"/>
          </a:xfrm>
          <a:prstGeom prst="rect">
            <a:avLst/>
          </a:prstGeom>
        </p:spPr>
      </p:pic>
      <p:sp>
        <p:nvSpPr>
          <p:cNvPr id="10" name="TextBox 9">
            <a:extLst>
              <a:ext uri="{FF2B5EF4-FFF2-40B4-BE49-F238E27FC236}">
                <a16:creationId xmlns:a16="http://schemas.microsoft.com/office/drawing/2014/main" id="{AA03CC29-2BF0-4787-BFAC-D139B4BEA391}"/>
              </a:ext>
            </a:extLst>
          </p:cNvPr>
          <p:cNvSpPr txBox="1"/>
          <p:nvPr/>
        </p:nvSpPr>
        <p:spPr>
          <a:xfrm>
            <a:off x="1329191" y="5072008"/>
            <a:ext cx="5978149" cy="369332"/>
          </a:xfrm>
          <a:prstGeom prst="rect">
            <a:avLst/>
          </a:prstGeom>
          <a:noFill/>
        </p:spPr>
        <p:txBody>
          <a:bodyPr wrap="square" rtlCol="0">
            <a:spAutoFit/>
          </a:bodyPr>
          <a:lstStyle/>
          <a:p>
            <a:r>
              <a:rPr lang="en-GB">
                <a:latin typeface="Aptos" panose="020B0004020202020204" pitchFamily="34" charset="0"/>
              </a:rPr>
              <a:t>You may still be expected to contribute from your income</a:t>
            </a:r>
          </a:p>
        </p:txBody>
      </p:sp>
      <p:sp>
        <p:nvSpPr>
          <p:cNvPr id="29" name="Rectangle 28">
            <a:extLst>
              <a:ext uri="{FF2B5EF4-FFF2-40B4-BE49-F238E27FC236}">
                <a16:creationId xmlns:a16="http://schemas.microsoft.com/office/drawing/2014/main" id="{22563AF9-47AD-4E69-8CBA-B05707B111B9}"/>
              </a:ext>
            </a:extLst>
          </p:cNvPr>
          <p:cNvSpPr/>
          <p:nvPr/>
        </p:nvSpPr>
        <p:spPr>
          <a:xfrm>
            <a:off x="1739679" y="1682243"/>
            <a:ext cx="3175000" cy="1435776"/>
          </a:xfrm>
          <a:prstGeom prst="rect">
            <a:avLst/>
          </a:prstGeom>
          <a:solidFill>
            <a:srgbClr val="91BF6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n>
                  <a:solidFill>
                    <a:sysClr val="windowText" lastClr="000000"/>
                  </a:solidFill>
                </a:ln>
                <a:latin typeface="Aptos" panose="020B0004020202020204" pitchFamily="34" charset="0"/>
              </a:rPr>
              <a:t>Fully Funded</a:t>
            </a:r>
          </a:p>
        </p:txBody>
      </p:sp>
      <p:sp>
        <p:nvSpPr>
          <p:cNvPr id="32" name="Rectangle 31">
            <a:extLst>
              <a:ext uri="{FF2B5EF4-FFF2-40B4-BE49-F238E27FC236}">
                <a16:creationId xmlns:a16="http://schemas.microsoft.com/office/drawing/2014/main" id="{9956C316-9F5A-421B-9C32-86B34B781F1A}"/>
              </a:ext>
            </a:extLst>
          </p:cNvPr>
          <p:cNvSpPr/>
          <p:nvPr/>
        </p:nvSpPr>
        <p:spPr>
          <a:xfrm>
            <a:off x="1739678" y="3126127"/>
            <a:ext cx="3175000" cy="1681084"/>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a:p>
        </p:txBody>
      </p:sp>
      <p:sp>
        <p:nvSpPr>
          <p:cNvPr id="5" name="TextBox 4">
            <a:extLst>
              <a:ext uri="{FF2B5EF4-FFF2-40B4-BE49-F238E27FC236}">
                <a16:creationId xmlns:a16="http://schemas.microsoft.com/office/drawing/2014/main" id="{87F7C460-31C4-460D-B0B0-D9595180D133}"/>
              </a:ext>
            </a:extLst>
          </p:cNvPr>
          <p:cNvSpPr txBox="1"/>
          <p:nvPr/>
        </p:nvSpPr>
        <p:spPr>
          <a:xfrm>
            <a:off x="1914679" y="3261803"/>
            <a:ext cx="2743022" cy="738664"/>
          </a:xfrm>
          <a:prstGeom prst="rect">
            <a:avLst/>
          </a:prstGeom>
          <a:noFill/>
        </p:spPr>
        <p:txBody>
          <a:bodyPr wrap="square" rtlCol="0">
            <a:spAutoFit/>
          </a:bodyPr>
          <a:lstStyle/>
          <a:p>
            <a:pPr algn="ctr"/>
            <a:r>
              <a:rPr lang="en-GB" dirty="0">
                <a:latin typeface="Aptos" panose="020B0004020202020204" pitchFamily="34" charset="0"/>
              </a:rPr>
              <a:t>Capital of less than:</a:t>
            </a:r>
          </a:p>
          <a:p>
            <a:pPr algn="ctr"/>
            <a:r>
              <a:rPr lang="en-GB" sz="2400" dirty="0">
                <a:latin typeface="Aptos" panose="020B0004020202020204" pitchFamily="34" charset="0"/>
              </a:rPr>
              <a:t>£14,250</a:t>
            </a:r>
          </a:p>
        </p:txBody>
      </p:sp>
      <p:grpSp>
        <p:nvGrpSpPr>
          <p:cNvPr id="64" name="Group 63">
            <a:extLst>
              <a:ext uri="{FF2B5EF4-FFF2-40B4-BE49-F238E27FC236}">
                <a16:creationId xmlns:a16="http://schemas.microsoft.com/office/drawing/2014/main" id="{AA9312A1-1C24-4CF1-B8BB-37607DB54913}"/>
              </a:ext>
            </a:extLst>
          </p:cNvPr>
          <p:cNvGrpSpPr/>
          <p:nvPr/>
        </p:nvGrpSpPr>
        <p:grpSpPr>
          <a:xfrm>
            <a:off x="4914677" y="1682243"/>
            <a:ext cx="3175001" cy="3116860"/>
            <a:chOff x="3226554" y="1259745"/>
            <a:chExt cx="2572506" cy="2525398"/>
          </a:xfrm>
        </p:grpSpPr>
        <p:sp>
          <p:nvSpPr>
            <p:cNvPr id="30" name="Rectangle 29">
              <a:extLst>
                <a:ext uri="{FF2B5EF4-FFF2-40B4-BE49-F238E27FC236}">
                  <a16:creationId xmlns:a16="http://schemas.microsoft.com/office/drawing/2014/main" id="{3EB21F6E-FE60-4ADB-8C63-382DFA315CE5}"/>
                </a:ext>
              </a:extLst>
            </p:cNvPr>
            <p:cNvSpPr/>
            <p:nvPr/>
          </p:nvSpPr>
          <p:spPr>
            <a:xfrm>
              <a:off x="3226555" y="1259745"/>
              <a:ext cx="2572505" cy="1163320"/>
            </a:xfrm>
            <a:prstGeom prst="rect">
              <a:avLst/>
            </a:prstGeom>
            <a:solidFill>
              <a:srgbClr val="0076B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GB" sz="2400" b="1" dirty="0">
                  <a:ln>
                    <a:solidFill>
                      <a:sysClr val="windowText" lastClr="000000"/>
                    </a:solidFill>
                  </a:ln>
                  <a:latin typeface="Aptos" panose="020B0004020202020204" pitchFamily="34" charset="0"/>
                </a:rPr>
                <a:t>Partially Funded</a:t>
              </a:r>
            </a:p>
            <a:p>
              <a:pPr algn="ctr" eaLnBrk="1" fontAlgn="auto" hangingPunct="1">
                <a:spcBef>
                  <a:spcPts val="0"/>
                </a:spcBef>
                <a:spcAft>
                  <a:spcPts val="0"/>
                </a:spcAft>
                <a:defRPr/>
              </a:pPr>
              <a:r>
                <a:rPr lang="en-GB" sz="1400" dirty="0">
                  <a:latin typeface="Aptos" panose="020B0004020202020204" pitchFamily="34" charset="0"/>
                </a:rPr>
                <a:t>You will need to contribute £1 for every £250 of capital above £14,250</a:t>
              </a:r>
            </a:p>
          </p:txBody>
        </p:sp>
        <p:sp>
          <p:nvSpPr>
            <p:cNvPr id="33" name="Rectangle 32">
              <a:extLst>
                <a:ext uri="{FF2B5EF4-FFF2-40B4-BE49-F238E27FC236}">
                  <a16:creationId xmlns:a16="http://schemas.microsoft.com/office/drawing/2014/main" id="{DFF8A6B3-04E7-45F9-81EC-ADF21043503A}"/>
                </a:ext>
              </a:extLst>
            </p:cNvPr>
            <p:cNvSpPr/>
            <p:nvPr/>
          </p:nvSpPr>
          <p:spPr>
            <a:xfrm>
              <a:off x="3226554" y="2423065"/>
              <a:ext cx="2572505" cy="1362078"/>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a:p>
          </p:txBody>
        </p:sp>
        <p:sp>
          <p:nvSpPr>
            <p:cNvPr id="53" name="TextBox 52">
              <a:extLst>
                <a:ext uri="{FF2B5EF4-FFF2-40B4-BE49-F238E27FC236}">
                  <a16:creationId xmlns:a16="http://schemas.microsoft.com/office/drawing/2014/main" id="{AF7406D6-CFCA-426A-94D2-0D46BF9896A6}"/>
                </a:ext>
              </a:extLst>
            </p:cNvPr>
            <p:cNvSpPr txBox="1"/>
            <p:nvPr/>
          </p:nvSpPr>
          <p:spPr>
            <a:xfrm>
              <a:off x="3401556" y="2537730"/>
              <a:ext cx="2222500" cy="1107996"/>
            </a:xfrm>
            <a:prstGeom prst="rect">
              <a:avLst/>
            </a:prstGeom>
            <a:noFill/>
          </p:spPr>
          <p:txBody>
            <a:bodyPr wrap="square" rtlCol="0">
              <a:spAutoFit/>
            </a:bodyPr>
            <a:lstStyle/>
            <a:p>
              <a:pPr algn="ctr"/>
              <a:r>
                <a:rPr lang="en-GB">
                  <a:latin typeface="Aptos" panose="020B0004020202020204" pitchFamily="34" charset="0"/>
                </a:rPr>
                <a:t>Capital between:</a:t>
              </a:r>
            </a:p>
            <a:p>
              <a:pPr algn="ctr"/>
              <a:r>
                <a:rPr lang="en-GB" sz="2400">
                  <a:latin typeface="Aptos" panose="020B0004020202020204" pitchFamily="34" charset="0"/>
                </a:rPr>
                <a:t>£14,250 - £23,250</a:t>
              </a:r>
            </a:p>
          </p:txBody>
        </p:sp>
      </p:grpSp>
      <p:grpSp>
        <p:nvGrpSpPr>
          <p:cNvPr id="65" name="Group 64">
            <a:extLst>
              <a:ext uri="{FF2B5EF4-FFF2-40B4-BE49-F238E27FC236}">
                <a16:creationId xmlns:a16="http://schemas.microsoft.com/office/drawing/2014/main" id="{7F1DC8DC-7A09-4CE8-9E80-C15635074376}"/>
              </a:ext>
            </a:extLst>
          </p:cNvPr>
          <p:cNvGrpSpPr/>
          <p:nvPr/>
        </p:nvGrpSpPr>
        <p:grpSpPr>
          <a:xfrm>
            <a:off x="8089677" y="1682242"/>
            <a:ext cx="3175000" cy="3119721"/>
            <a:chOff x="5799060" y="1259745"/>
            <a:chExt cx="2572505" cy="2527716"/>
          </a:xfrm>
        </p:grpSpPr>
        <p:sp>
          <p:nvSpPr>
            <p:cNvPr id="31" name="Rectangle 30">
              <a:extLst>
                <a:ext uri="{FF2B5EF4-FFF2-40B4-BE49-F238E27FC236}">
                  <a16:creationId xmlns:a16="http://schemas.microsoft.com/office/drawing/2014/main" id="{F904B73A-EBA8-4754-8C71-E727E49CE61A}"/>
                </a:ext>
              </a:extLst>
            </p:cNvPr>
            <p:cNvSpPr/>
            <p:nvPr/>
          </p:nvSpPr>
          <p:spPr>
            <a:xfrm>
              <a:off x="5799060" y="1259745"/>
              <a:ext cx="2572505" cy="1163320"/>
            </a:xfrm>
            <a:prstGeom prst="rect">
              <a:avLst/>
            </a:prstGeom>
            <a:solidFill>
              <a:srgbClr val="F2497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1" b="1">
                  <a:ln>
                    <a:solidFill>
                      <a:sysClr val="windowText" lastClr="000000"/>
                    </a:solidFill>
                  </a:ln>
                  <a:latin typeface="Aptos" panose="020B0004020202020204" pitchFamily="34" charset="0"/>
                </a:rPr>
                <a:t>Self Funded</a:t>
              </a:r>
            </a:p>
          </p:txBody>
        </p:sp>
        <p:sp>
          <p:nvSpPr>
            <p:cNvPr id="34" name="Rectangle 33">
              <a:extLst>
                <a:ext uri="{FF2B5EF4-FFF2-40B4-BE49-F238E27FC236}">
                  <a16:creationId xmlns:a16="http://schemas.microsoft.com/office/drawing/2014/main" id="{D7DC6ADF-78BC-47BC-B893-E6C2A0DA4FDB}"/>
                </a:ext>
              </a:extLst>
            </p:cNvPr>
            <p:cNvSpPr/>
            <p:nvPr/>
          </p:nvSpPr>
          <p:spPr>
            <a:xfrm>
              <a:off x="5799060" y="2425383"/>
              <a:ext cx="2572505" cy="1362078"/>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a:p>
          </p:txBody>
        </p:sp>
        <p:sp>
          <p:nvSpPr>
            <p:cNvPr id="54" name="TextBox 53">
              <a:extLst>
                <a:ext uri="{FF2B5EF4-FFF2-40B4-BE49-F238E27FC236}">
                  <a16:creationId xmlns:a16="http://schemas.microsoft.com/office/drawing/2014/main" id="{4AD56529-B8A0-487F-8F2F-BBDE3F98A529}"/>
                </a:ext>
              </a:extLst>
            </p:cNvPr>
            <p:cNvSpPr txBox="1"/>
            <p:nvPr/>
          </p:nvSpPr>
          <p:spPr>
            <a:xfrm>
              <a:off x="5932947" y="2708183"/>
              <a:ext cx="2382002" cy="738664"/>
            </a:xfrm>
            <a:prstGeom prst="rect">
              <a:avLst/>
            </a:prstGeom>
            <a:noFill/>
          </p:spPr>
          <p:txBody>
            <a:bodyPr wrap="square" rtlCol="0">
              <a:spAutoFit/>
            </a:bodyPr>
            <a:lstStyle/>
            <a:p>
              <a:pPr algn="ctr"/>
              <a:r>
                <a:rPr lang="en-GB">
                  <a:latin typeface="Aptos" panose="020B0004020202020204" pitchFamily="34" charset="0"/>
                </a:rPr>
                <a:t>Capital of more than:</a:t>
              </a:r>
            </a:p>
            <a:p>
              <a:pPr algn="ctr"/>
              <a:r>
                <a:rPr lang="en-GB" sz="2400">
                  <a:latin typeface="Aptos" panose="020B0004020202020204" pitchFamily="34" charset="0"/>
                </a:rPr>
                <a:t>£23,250</a:t>
              </a:r>
            </a:p>
          </p:txBody>
        </p:sp>
      </p:grpSp>
      <p:sp>
        <p:nvSpPr>
          <p:cNvPr id="6" name="Rectangle 5">
            <a:extLst>
              <a:ext uri="{FF2B5EF4-FFF2-40B4-BE49-F238E27FC236}">
                <a16:creationId xmlns:a16="http://schemas.microsoft.com/office/drawing/2014/main" id="{B3DDB3FC-D93C-4AC8-A74C-F13B1E70BD52}"/>
              </a:ext>
            </a:extLst>
          </p:cNvPr>
          <p:cNvSpPr/>
          <p:nvPr/>
        </p:nvSpPr>
        <p:spPr>
          <a:xfrm>
            <a:off x="1739678" y="1651101"/>
            <a:ext cx="6349999" cy="3155296"/>
          </a:xfrm>
          <a:prstGeom prst="rect">
            <a:avLst/>
          </a:prstGeom>
          <a:noFill/>
          <a:ln w="57150">
            <a:solidFill>
              <a:srgbClr val="7A2A3D"/>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61" name="Group 60">
            <a:extLst>
              <a:ext uri="{FF2B5EF4-FFF2-40B4-BE49-F238E27FC236}">
                <a16:creationId xmlns:a16="http://schemas.microsoft.com/office/drawing/2014/main" id="{A2EC8D63-7021-4C60-B85D-AC573858D303}"/>
              </a:ext>
            </a:extLst>
          </p:cNvPr>
          <p:cNvGrpSpPr/>
          <p:nvPr/>
        </p:nvGrpSpPr>
        <p:grpSpPr>
          <a:xfrm>
            <a:off x="845884" y="5616843"/>
            <a:ext cx="812754" cy="878182"/>
            <a:chOff x="548945" y="4507799"/>
            <a:chExt cx="812754" cy="878182"/>
          </a:xfrm>
        </p:grpSpPr>
        <p:sp>
          <p:nvSpPr>
            <p:cNvPr id="55" name="Oval 54">
              <a:extLst>
                <a:ext uri="{FF2B5EF4-FFF2-40B4-BE49-F238E27FC236}">
                  <a16:creationId xmlns:a16="http://schemas.microsoft.com/office/drawing/2014/main" id="{6F0D739B-A7A5-426E-84FA-7BEA6BB77B50}"/>
                </a:ext>
              </a:extLst>
            </p:cNvPr>
            <p:cNvSpPr/>
            <p:nvPr/>
          </p:nvSpPr>
          <p:spPr>
            <a:xfrm>
              <a:off x="548946" y="4573228"/>
              <a:ext cx="812753" cy="812753"/>
            </a:xfrm>
            <a:prstGeom prst="ellipse">
              <a:avLst/>
            </a:prstGeom>
            <a:solidFill>
              <a:srgbClr val="7A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8" name="Graphic 7" descr="Schoolhouse with solid fill">
              <a:extLst>
                <a:ext uri="{FF2B5EF4-FFF2-40B4-BE49-F238E27FC236}">
                  <a16:creationId xmlns:a16="http://schemas.microsoft.com/office/drawing/2014/main" id="{F8AAEC22-3D1F-4591-8E5B-1FC427A2745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48945" y="4507799"/>
              <a:ext cx="812753" cy="812753"/>
            </a:xfrm>
            <a:prstGeom prst="rect">
              <a:avLst/>
            </a:prstGeom>
          </p:spPr>
        </p:pic>
      </p:grpSp>
      <p:grpSp>
        <p:nvGrpSpPr>
          <p:cNvPr id="62" name="Group 61">
            <a:extLst>
              <a:ext uri="{FF2B5EF4-FFF2-40B4-BE49-F238E27FC236}">
                <a16:creationId xmlns:a16="http://schemas.microsoft.com/office/drawing/2014/main" id="{96EA211A-1F2E-4958-A230-F81980728AFD}"/>
              </a:ext>
            </a:extLst>
          </p:cNvPr>
          <p:cNvGrpSpPr/>
          <p:nvPr/>
        </p:nvGrpSpPr>
        <p:grpSpPr>
          <a:xfrm>
            <a:off x="1811039" y="5682273"/>
            <a:ext cx="812753" cy="812753"/>
            <a:chOff x="1514099" y="4573228"/>
            <a:chExt cx="812753" cy="812753"/>
          </a:xfrm>
        </p:grpSpPr>
        <p:sp>
          <p:nvSpPr>
            <p:cNvPr id="58" name="Oval 57">
              <a:extLst>
                <a:ext uri="{FF2B5EF4-FFF2-40B4-BE49-F238E27FC236}">
                  <a16:creationId xmlns:a16="http://schemas.microsoft.com/office/drawing/2014/main" id="{F767DE1A-60CA-4BB7-9015-9514C908D094}"/>
                </a:ext>
              </a:extLst>
            </p:cNvPr>
            <p:cNvSpPr/>
            <p:nvPr/>
          </p:nvSpPr>
          <p:spPr>
            <a:xfrm>
              <a:off x="1514099" y="4573228"/>
              <a:ext cx="812753" cy="812753"/>
            </a:xfrm>
            <a:prstGeom prst="ellipse">
              <a:avLst/>
            </a:prstGeom>
            <a:solidFill>
              <a:srgbClr val="EF882B"/>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0" name="Graphic 59" descr="Home1 with solid fill">
              <a:extLst>
                <a:ext uri="{FF2B5EF4-FFF2-40B4-BE49-F238E27FC236}">
                  <a16:creationId xmlns:a16="http://schemas.microsoft.com/office/drawing/2014/main" id="{437437EA-7F88-4A59-B28D-3258641AEC5A}"/>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546813" y="4574801"/>
              <a:ext cx="747324" cy="747324"/>
            </a:xfrm>
            <a:prstGeom prst="rect">
              <a:avLst/>
            </a:prstGeom>
          </p:spPr>
        </p:pic>
      </p:grpSp>
      <p:sp>
        <p:nvSpPr>
          <p:cNvPr id="63" name="TextBox 62">
            <a:extLst>
              <a:ext uri="{FF2B5EF4-FFF2-40B4-BE49-F238E27FC236}">
                <a16:creationId xmlns:a16="http://schemas.microsoft.com/office/drawing/2014/main" id="{1DD02A6A-0F04-4EF1-A509-90CB76CBD7BD}"/>
              </a:ext>
            </a:extLst>
          </p:cNvPr>
          <p:cNvSpPr txBox="1"/>
          <p:nvPr/>
        </p:nvSpPr>
        <p:spPr>
          <a:xfrm>
            <a:off x="2760739" y="5872841"/>
            <a:ext cx="5740400" cy="369332"/>
          </a:xfrm>
          <a:prstGeom prst="rect">
            <a:avLst/>
          </a:prstGeom>
          <a:noFill/>
        </p:spPr>
        <p:txBody>
          <a:bodyPr wrap="square" rtlCol="0">
            <a:spAutoFit/>
          </a:bodyPr>
          <a:lstStyle/>
          <a:p>
            <a:r>
              <a:rPr lang="en-GB">
                <a:latin typeface="Aptos" panose="020B0004020202020204" pitchFamily="34" charset="0"/>
              </a:rPr>
              <a:t>Limits apply to residential care and care at home</a:t>
            </a:r>
          </a:p>
        </p:txBody>
      </p:sp>
      <p:sp>
        <p:nvSpPr>
          <p:cNvPr id="2" name="RefTextBox123">
            <a:extLst>
              <a:ext uri="{FF2B5EF4-FFF2-40B4-BE49-F238E27FC236}">
                <a16:creationId xmlns:a16="http://schemas.microsoft.com/office/drawing/2014/main" id="{F5C0185E-3199-49E1-961D-7E31B6F9B03B}"/>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224808411</a:t>
            </a:r>
          </a:p>
        </p:txBody>
      </p:sp>
    </p:spTree>
    <p:custDataLst>
      <p:tags r:id="rId1"/>
    </p:custDataLst>
    <p:extLst>
      <p:ext uri="{BB962C8B-B14F-4D97-AF65-F5344CB8AC3E}">
        <p14:creationId xmlns:p14="http://schemas.microsoft.com/office/powerpoint/2010/main" val="21112261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fade">
                                      <p:cBhvr>
                                        <p:cTn id="18" dur="500"/>
                                        <p:tgtEl>
                                          <p:spTgt spid="6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fade">
                                      <p:cBhvr>
                                        <p:cTn id="34" dur="500"/>
                                        <p:tgtEl>
                                          <p:spTgt spid="6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fade">
                                      <p:cBhvr>
                                        <p:cTn id="39" dur="500"/>
                                        <p:tgtEl>
                                          <p:spTgt spid="61"/>
                                        </p:tgtEl>
                                      </p:cBhvr>
                                    </p:animEffect>
                                  </p:childTnLst>
                                </p:cTn>
                              </p:par>
                              <p:par>
                                <p:cTn id="40" presetID="10" presetClass="entr" presetSubtype="0" fill="hold" nodeType="with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fade">
                                      <p:cBhvr>
                                        <p:cTn id="42" dur="500"/>
                                        <p:tgtEl>
                                          <p:spTgt spid="6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fade">
                                      <p:cBhvr>
                                        <p:cTn id="4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9" grpId="0" animBg="1"/>
      <p:bldP spid="32" grpId="0" animBg="1"/>
      <p:bldP spid="5" grpId="0"/>
      <p:bldP spid="6" grpId="0" animBg="1"/>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4170CBC-9FE4-287B-559A-CC0139398549}"/>
              </a:ext>
            </a:extLst>
          </p:cNvPr>
          <p:cNvGrpSpPr/>
          <p:nvPr/>
        </p:nvGrpSpPr>
        <p:grpSpPr>
          <a:xfrm>
            <a:off x="6728804" y="3207435"/>
            <a:ext cx="1253645" cy="1245645"/>
            <a:chOff x="5204803" y="2407435"/>
            <a:chExt cx="1253645" cy="1245645"/>
          </a:xfrm>
        </p:grpSpPr>
        <p:sp>
          <p:nvSpPr>
            <p:cNvPr id="3" name="Oval 2">
              <a:extLst>
                <a:ext uri="{FF2B5EF4-FFF2-40B4-BE49-F238E27FC236}">
                  <a16:creationId xmlns:a16="http://schemas.microsoft.com/office/drawing/2014/main" id="{498BAE7A-366D-D651-CAAD-E22382B7B743}"/>
                </a:ext>
              </a:extLst>
            </p:cNvPr>
            <p:cNvSpPr/>
            <p:nvPr/>
          </p:nvSpPr>
          <p:spPr>
            <a:xfrm>
              <a:off x="5212803" y="2407435"/>
              <a:ext cx="1245645" cy="1245645"/>
            </a:xfrm>
            <a:prstGeom prst="ellipse">
              <a:avLst/>
            </a:prstGeom>
            <a:solidFill>
              <a:srgbClr val="F24979"/>
            </a:solidFill>
            <a:ln w="12700" cap="flat" cmpd="sng" algn="ctr">
              <a:solidFill>
                <a:schemeClr val="tx1"/>
              </a:solidFill>
              <a:prstDash val="solid"/>
              <a:miter lim="800000"/>
            </a:ln>
            <a:effectLst/>
          </p:spPr>
          <p:txBody>
            <a:bodyPr rtlCol="0" anchor="ctr"/>
            <a:lstStyle/>
            <a:p>
              <a:pPr algn="ctr" defTabSz="228600" eaLnBrk="1" fontAlgn="auto" hangingPunct="1">
                <a:spcBef>
                  <a:spcPts val="0"/>
                </a:spcBef>
                <a:spcAft>
                  <a:spcPts val="0"/>
                </a:spcAft>
                <a:defRPr/>
              </a:pPr>
              <a:endParaRPr lang="en-US" sz="1351" kern="0">
                <a:solidFill>
                  <a:prstClr val="white"/>
                </a:solidFill>
                <a:latin typeface="Calibri" panose="020F0502020204030204"/>
                <a:ea typeface="+mn-ea"/>
                <a:cs typeface="+mn-cs"/>
              </a:endParaRPr>
            </a:p>
          </p:txBody>
        </p:sp>
        <p:sp>
          <p:nvSpPr>
            <p:cNvPr id="4" name="Arrow: Right 3">
              <a:extLst>
                <a:ext uri="{FF2B5EF4-FFF2-40B4-BE49-F238E27FC236}">
                  <a16:creationId xmlns:a16="http://schemas.microsoft.com/office/drawing/2014/main" id="{0002B8CF-7B6C-0A63-C5E8-4BFF115545A8}"/>
                </a:ext>
              </a:extLst>
            </p:cNvPr>
            <p:cNvSpPr/>
            <p:nvPr/>
          </p:nvSpPr>
          <p:spPr>
            <a:xfrm>
              <a:off x="5756292" y="2965821"/>
              <a:ext cx="198545" cy="197044"/>
            </a:xfrm>
            <a:prstGeom prst="rightArrow">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 name="Graphic 4" descr="Building with solid fill">
              <a:extLst>
                <a:ext uri="{FF2B5EF4-FFF2-40B4-BE49-F238E27FC236}">
                  <a16:creationId xmlns:a16="http://schemas.microsoft.com/office/drawing/2014/main" id="{2817E399-693B-8079-0D7E-5BE7FCEA855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204803" y="2719630"/>
              <a:ext cx="633004" cy="633004"/>
            </a:xfrm>
            <a:prstGeom prst="rect">
              <a:avLst/>
            </a:prstGeom>
          </p:spPr>
        </p:pic>
        <p:pic>
          <p:nvPicPr>
            <p:cNvPr id="6" name="Graphic 5" descr="House with solid fill">
              <a:extLst>
                <a:ext uri="{FF2B5EF4-FFF2-40B4-BE49-F238E27FC236}">
                  <a16:creationId xmlns:a16="http://schemas.microsoft.com/office/drawing/2014/main" id="{BD7F5E44-DED0-7CD6-2D94-86D58A135A5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974653" y="2857464"/>
              <a:ext cx="411933" cy="411933"/>
            </a:xfrm>
            <a:prstGeom prst="rect">
              <a:avLst/>
            </a:prstGeom>
          </p:spPr>
        </p:pic>
      </p:grpSp>
      <p:grpSp>
        <p:nvGrpSpPr>
          <p:cNvPr id="7" name="Group 6">
            <a:extLst>
              <a:ext uri="{FF2B5EF4-FFF2-40B4-BE49-F238E27FC236}">
                <a16:creationId xmlns:a16="http://schemas.microsoft.com/office/drawing/2014/main" id="{5C4AF96C-62E5-5616-B85A-511C1E3E7443}"/>
              </a:ext>
            </a:extLst>
          </p:cNvPr>
          <p:cNvGrpSpPr/>
          <p:nvPr/>
        </p:nvGrpSpPr>
        <p:grpSpPr>
          <a:xfrm>
            <a:off x="6158965" y="4132719"/>
            <a:ext cx="1245645" cy="1245645"/>
            <a:chOff x="4634964" y="3332719"/>
            <a:chExt cx="1245645" cy="1245645"/>
          </a:xfrm>
        </p:grpSpPr>
        <p:sp>
          <p:nvSpPr>
            <p:cNvPr id="8" name="Oval 7">
              <a:extLst>
                <a:ext uri="{FF2B5EF4-FFF2-40B4-BE49-F238E27FC236}">
                  <a16:creationId xmlns:a16="http://schemas.microsoft.com/office/drawing/2014/main" id="{C03F7E8D-DCA0-95DD-37D5-966FC536D93A}"/>
                </a:ext>
              </a:extLst>
            </p:cNvPr>
            <p:cNvSpPr/>
            <p:nvPr/>
          </p:nvSpPr>
          <p:spPr>
            <a:xfrm>
              <a:off x="4634964" y="3332719"/>
              <a:ext cx="1245645" cy="1245645"/>
            </a:xfrm>
            <a:prstGeom prst="ellipse">
              <a:avLst/>
            </a:prstGeom>
            <a:solidFill>
              <a:srgbClr val="B1B66E"/>
            </a:solidFill>
            <a:ln w="12700" cap="flat" cmpd="sng" algn="ctr">
              <a:solidFill>
                <a:schemeClr val="tx1"/>
              </a:solidFill>
              <a:prstDash val="solid"/>
              <a:miter lim="800000"/>
            </a:ln>
            <a:effectLst/>
          </p:spPr>
          <p:txBody>
            <a:bodyPr rtlCol="0" anchor="ctr"/>
            <a:lstStyle/>
            <a:p>
              <a:pPr algn="ctr" defTabSz="228600" eaLnBrk="1" fontAlgn="auto" hangingPunct="1">
                <a:spcBef>
                  <a:spcPts val="0"/>
                </a:spcBef>
                <a:spcAft>
                  <a:spcPts val="0"/>
                </a:spcAft>
                <a:defRPr/>
              </a:pPr>
              <a:endParaRPr lang="en-US" sz="1351" kern="0">
                <a:solidFill>
                  <a:prstClr val="white"/>
                </a:solidFill>
                <a:latin typeface="Calibri" panose="020F0502020204030204"/>
                <a:ea typeface="+mn-ea"/>
                <a:cs typeface="+mn-cs"/>
              </a:endParaRPr>
            </a:p>
          </p:txBody>
        </p:sp>
        <p:pic>
          <p:nvPicPr>
            <p:cNvPr id="9" name="Graphic 8" descr="Easel with solid fill">
              <a:extLst>
                <a:ext uri="{FF2B5EF4-FFF2-40B4-BE49-F238E27FC236}">
                  <a16:creationId xmlns:a16="http://schemas.microsoft.com/office/drawing/2014/main" id="{A5A40167-8502-9A77-1D9F-1992C0EF7FAE}"/>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800586" y="3505367"/>
              <a:ext cx="914400" cy="914400"/>
            </a:xfrm>
            <a:prstGeom prst="rect">
              <a:avLst/>
            </a:prstGeom>
          </p:spPr>
        </p:pic>
      </p:grpSp>
      <p:sp>
        <p:nvSpPr>
          <p:cNvPr id="10" name="Title 1">
            <a:extLst>
              <a:ext uri="{FF2B5EF4-FFF2-40B4-BE49-F238E27FC236}">
                <a16:creationId xmlns:a16="http://schemas.microsoft.com/office/drawing/2014/main" id="{AE4A5E7F-B96F-485D-EC23-BA17D07238DC}"/>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altLang="en-US" sz="3600">
                <a:solidFill>
                  <a:srgbClr val="391C66"/>
                </a:solidFill>
                <a:latin typeface="Aptos Display" panose="020B0004020202020204" pitchFamily="34" charset="0"/>
                <a:ea typeface="ヒラギノ角ゴ Pro W3"/>
              </a:rPr>
              <a:t>Paying for care costs</a:t>
            </a:r>
          </a:p>
        </p:txBody>
      </p:sp>
      <p:grpSp>
        <p:nvGrpSpPr>
          <p:cNvPr id="11" name="Group 10">
            <a:extLst>
              <a:ext uri="{FF2B5EF4-FFF2-40B4-BE49-F238E27FC236}">
                <a16:creationId xmlns:a16="http://schemas.microsoft.com/office/drawing/2014/main" id="{804A797E-E331-A03A-BB3C-4F81CC5CA4F1}"/>
              </a:ext>
            </a:extLst>
          </p:cNvPr>
          <p:cNvGrpSpPr/>
          <p:nvPr/>
        </p:nvGrpSpPr>
        <p:grpSpPr>
          <a:xfrm>
            <a:off x="4346211" y="3207435"/>
            <a:ext cx="1420809" cy="1245645"/>
            <a:chOff x="2624294" y="2407435"/>
            <a:chExt cx="1420809" cy="1245645"/>
          </a:xfrm>
        </p:grpSpPr>
        <p:sp>
          <p:nvSpPr>
            <p:cNvPr id="12" name="Oval 11">
              <a:extLst>
                <a:ext uri="{FF2B5EF4-FFF2-40B4-BE49-F238E27FC236}">
                  <a16:creationId xmlns:a16="http://schemas.microsoft.com/office/drawing/2014/main" id="{D15205BA-67BB-9F4A-47EB-493F474AA70E}"/>
                </a:ext>
              </a:extLst>
            </p:cNvPr>
            <p:cNvSpPr/>
            <p:nvPr/>
          </p:nvSpPr>
          <p:spPr>
            <a:xfrm>
              <a:off x="2703533" y="2407435"/>
              <a:ext cx="1245645" cy="1245645"/>
            </a:xfrm>
            <a:prstGeom prst="ellipse">
              <a:avLst/>
            </a:prstGeom>
            <a:solidFill>
              <a:srgbClr val="0076BE"/>
            </a:solidFill>
            <a:ln w="12700" cap="flat" cmpd="sng" algn="ctr">
              <a:solidFill>
                <a:schemeClr val="tx1"/>
              </a:solidFill>
              <a:prstDash val="solid"/>
              <a:miter lim="800000"/>
            </a:ln>
            <a:effectLst/>
          </p:spPr>
          <p:txBody>
            <a:bodyPr rtlCol="0" anchor="ctr"/>
            <a:lstStyle/>
            <a:p>
              <a:pPr algn="ctr" defTabSz="228600" eaLnBrk="1" fontAlgn="auto" hangingPunct="1">
                <a:spcBef>
                  <a:spcPts val="0"/>
                </a:spcBef>
                <a:spcAft>
                  <a:spcPts val="0"/>
                </a:spcAft>
                <a:defRPr/>
              </a:pPr>
              <a:endParaRPr lang="en-US" sz="1351" kern="0">
                <a:solidFill>
                  <a:prstClr val="white"/>
                </a:solidFill>
                <a:latin typeface="Calibri" panose="020F0502020204030204"/>
                <a:ea typeface="+mn-ea"/>
                <a:cs typeface="+mn-cs"/>
              </a:endParaRPr>
            </a:p>
          </p:txBody>
        </p:sp>
        <p:sp>
          <p:nvSpPr>
            <p:cNvPr id="13" name="TextBox 12">
              <a:extLst>
                <a:ext uri="{FF2B5EF4-FFF2-40B4-BE49-F238E27FC236}">
                  <a16:creationId xmlns:a16="http://schemas.microsoft.com/office/drawing/2014/main" id="{5930C9F4-899C-A3E0-AE14-02F38FC48DF8}"/>
                </a:ext>
              </a:extLst>
            </p:cNvPr>
            <p:cNvSpPr txBox="1"/>
            <p:nvPr/>
          </p:nvSpPr>
          <p:spPr>
            <a:xfrm>
              <a:off x="2624294" y="2707091"/>
              <a:ext cx="1420809" cy="646331"/>
            </a:xfrm>
            <a:prstGeom prst="rect">
              <a:avLst/>
            </a:prstGeom>
            <a:noFill/>
          </p:spPr>
          <p:txBody>
            <a:bodyPr wrap="square" rtlCol="0">
              <a:spAutoFit/>
            </a:bodyPr>
            <a:lstStyle/>
            <a:p>
              <a:pPr algn="ctr"/>
              <a:r>
                <a:rPr lang="en-GB" sz="3600" b="1">
                  <a:ln>
                    <a:solidFill>
                      <a:sysClr val="windowText" lastClr="000000"/>
                    </a:solidFill>
                  </a:ln>
                  <a:solidFill>
                    <a:schemeClr val="bg1"/>
                  </a:solidFill>
                  <a:latin typeface="Aptos" panose="020B0004020202020204" pitchFamily="34" charset="0"/>
                </a:rPr>
                <a:t>DWP</a:t>
              </a:r>
            </a:p>
          </p:txBody>
        </p:sp>
      </p:grpSp>
      <p:grpSp>
        <p:nvGrpSpPr>
          <p:cNvPr id="14" name="Group 13">
            <a:extLst>
              <a:ext uri="{FF2B5EF4-FFF2-40B4-BE49-F238E27FC236}">
                <a16:creationId xmlns:a16="http://schemas.microsoft.com/office/drawing/2014/main" id="{B2AA62E8-8092-D153-9D53-AA56CA057534}"/>
              </a:ext>
            </a:extLst>
          </p:cNvPr>
          <p:cNvGrpSpPr/>
          <p:nvPr/>
        </p:nvGrpSpPr>
        <p:grpSpPr>
          <a:xfrm>
            <a:off x="5581127" y="3207435"/>
            <a:ext cx="1245645" cy="1245645"/>
            <a:chOff x="3859210" y="2407435"/>
            <a:chExt cx="1245645" cy="1245645"/>
          </a:xfrm>
        </p:grpSpPr>
        <p:sp>
          <p:nvSpPr>
            <p:cNvPr id="15" name="Oval 14">
              <a:extLst>
                <a:ext uri="{FF2B5EF4-FFF2-40B4-BE49-F238E27FC236}">
                  <a16:creationId xmlns:a16="http://schemas.microsoft.com/office/drawing/2014/main" id="{E3360168-450A-4743-B077-01E09575C793}"/>
                </a:ext>
              </a:extLst>
            </p:cNvPr>
            <p:cNvSpPr/>
            <p:nvPr/>
          </p:nvSpPr>
          <p:spPr>
            <a:xfrm>
              <a:off x="3859210" y="2407435"/>
              <a:ext cx="1245645" cy="1245645"/>
            </a:xfrm>
            <a:prstGeom prst="ellipse">
              <a:avLst/>
            </a:prstGeom>
            <a:solidFill>
              <a:srgbClr val="91BF67"/>
            </a:solidFill>
            <a:ln w="12700" cap="flat" cmpd="sng" algn="ctr">
              <a:solidFill>
                <a:schemeClr val="tx1"/>
              </a:solidFill>
              <a:prstDash val="solid"/>
              <a:miter lim="800000"/>
            </a:ln>
            <a:effectLst/>
          </p:spPr>
          <p:txBody>
            <a:bodyPr rtlCol="0" anchor="ctr"/>
            <a:lstStyle/>
            <a:p>
              <a:pPr algn="ctr" defTabSz="228600" eaLnBrk="1" fontAlgn="auto" hangingPunct="1">
                <a:spcBef>
                  <a:spcPts val="0"/>
                </a:spcBef>
                <a:spcAft>
                  <a:spcPts val="0"/>
                </a:spcAft>
                <a:defRPr/>
              </a:pPr>
              <a:endParaRPr lang="en-US" sz="1351" kern="0">
                <a:solidFill>
                  <a:prstClr val="white"/>
                </a:solidFill>
                <a:latin typeface="Calibri" panose="020F0502020204030204"/>
                <a:ea typeface="+mn-ea"/>
                <a:cs typeface="+mn-cs"/>
              </a:endParaRPr>
            </a:p>
          </p:txBody>
        </p:sp>
        <p:grpSp>
          <p:nvGrpSpPr>
            <p:cNvPr id="16" name="Group 15">
              <a:extLst>
                <a:ext uri="{FF2B5EF4-FFF2-40B4-BE49-F238E27FC236}">
                  <a16:creationId xmlns:a16="http://schemas.microsoft.com/office/drawing/2014/main" id="{DE75E7BF-7A14-C0B3-39A2-01FFD078EA67}"/>
                </a:ext>
              </a:extLst>
            </p:cNvPr>
            <p:cNvGrpSpPr/>
            <p:nvPr/>
          </p:nvGrpSpPr>
          <p:grpSpPr>
            <a:xfrm>
              <a:off x="4166796" y="2715371"/>
              <a:ext cx="625372" cy="595473"/>
              <a:chOff x="1997644" y="1378998"/>
              <a:chExt cx="4724132" cy="4498273"/>
            </a:xfrm>
            <a:solidFill>
              <a:schemeClr val="bg1"/>
            </a:solidFill>
            <a:effectLst/>
          </p:grpSpPr>
          <p:grpSp>
            <p:nvGrpSpPr>
              <p:cNvPr id="18" name="Group 17">
                <a:extLst>
                  <a:ext uri="{FF2B5EF4-FFF2-40B4-BE49-F238E27FC236}">
                    <a16:creationId xmlns:a16="http://schemas.microsoft.com/office/drawing/2014/main" id="{012C2DA2-CD1E-5920-F167-18B6710F737E}"/>
                  </a:ext>
                </a:extLst>
              </p:cNvPr>
              <p:cNvGrpSpPr/>
              <p:nvPr/>
            </p:nvGrpSpPr>
            <p:grpSpPr>
              <a:xfrm>
                <a:off x="1997644" y="1378998"/>
                <a:ext cx="4724132" cy="4100625"/>
                <a:chOff x="1997644" y="1378998"/>
                <a:chExt cx="4724132" cy="4100625"/>
              </a:xfrm>
              <a:grpFill/>
            </p:grpSpPr>
            <p:sp>
              <p:nvSpPr>
                <p:cNvPr id="20" name="Rounded Rectangle 3">
                  <a:extLst>
                    <a:ext uri="{FF2B5EF4-FFF2-40B4-BE49-F238E27FC236}">
                      <a16:creationId xmlns:a16="http://schemas.microsoft.com/office/drawing/2014/main" id="{EF3D12CB-5BF7-2E62-55C8-1FEB3B06267D}"/>
                    </a:ext>
                  </a:extLst>
                </p:cNvPr>
                <p:cNvSpPr/>
                <p:nvPr/>
              </p:nvSpPr>
              <p:spPr>
                <a:xfrm rot="19303325">
                  <a:off x="1997644" y="1679340"/>
                  <a:ext cx="4724132" cy="3800283"/>
                </a:xfrm>
                <a:custGeom>
                  <a:avLst/>
                  <a:gdLst/>
                  <a:ahLst/>
                  <a:cxnLst/>
                  <a:rect l="l" t="t" r="r" b="b"/>
                  <a:pathLst>
                    <a:path w="4724132" h="3800283">
                      <a:moveTo>
                        <a:pt x="3898342" y="10075"/>
                      </a:moveTo>
                      <a:lnTo>
                        <a:pt x="4714994" y="3426333"/>
                      </a:lnTo>
                      <a:cubicBezTo>
                        <a:pt x="4754588" y="3591970"/>
                        <a:pt x="4661846" y="3756087"/>
                        <a:pt x="4507848" y="3792900"/>
                      </a:cubicBezTo>
                      <a:cubicBezTo>
                        <a:pt x="4353850" y="3829713"/>
                        <a:pt x="4196913" y="3725281"/>
                        <a:pt x="4157318" y="3559644"/>
                      </a:cubicBezTo>
                      <a:lnTo>
                        <a:pt x="3444723" y="578680"/>
                      </a:lnTo>
                      <a:lnTo>
                        <a:pt x="286694" y="578680"/>
                      </a:lnTo>
                      <a:cubicBezTo>
                        <a:pt x="128357" y="578680"/>
                        <a:pt x="0" y="450323"/>
                        <a:pt x="0" y="291986"/>
                      </a:cubicBezTo>
                      <a:cubicBezTo>
                        <a:pt x="0" y="133649"/>
                        <a:pt x="128357" y="5292"/>
                        <a:pt x="286694" y="5290"/>
                      </a:cubicBezTo>
                      <a:lnTo>
                        <a:pt x="3307656" y="5292"/>
                      </a:lnTo>
                      <a:lnTo>
                        <a:pt x="3306391" y="0"/>
                      </a:lnTo>
                      <a:close/>
                    </a:path>
                  </a:pathLst>
                </a:cu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Arial"/>
                  </a:endParaRPr>
                </a:p>
              </p:txBody>
            </p:sp>
            <p:sp>
              <p:nvSpPr>
                <p:cNvPr id="21" name="Round Same Side Corner Rectangle 10">
                  <a:extLst>
                    <a:ext uri="{FF2B5EF4-FFF2-40B4-BE49-F238E27FC236}">
                      <a16:creationId xmlns:a16="http://schemas.microsoft.com/office/drawing/2014/main" id="{4880EDEA-5981-1F6C-2D72-4294B4AD22A8}"/>
                    </a:ext>
                  </a:extLst>
                </p:cNvPr>
                <p:cNvSpPr/>
                <p:nvPr/>
              </p:nvSpPr>
              <p:spPr>
                <a:xfrm>
                  <a:off x="5547264" y="1378998"/>
                  <a:ext cx="878768" cy="1408125"/>
                </a:xfrm>
                <a:custGeom>
                  <a:avLst/>
                  <a:gdLst/>
                  <a:ahLst/>
                  <a:cxnLst/>
                  <a:rect l="l" t="t" r="r" b="b"/>
                  <a:pathLst>
                    <a:path w="878768" h="1408125">
                      <a:moveTo>
                        <a:pt x="88650" y="0"/>
                      </a:moveTo>
                      <a:lnTo>
                        <a:pt x="790118" y="0"/>
                      </a:lnTo>
                      <a:cubicBezTo>
                        <a:pt x="839078" y="0"/>
                        <a:pt x="878768" y="39690"/>
                        <a:pt x="878768" y="88650"/>
                      </a:cubicBezTo>
                      <a:lnTo>
                        <a:pt x="878768" y="1408125"/>
                      </a:lnTo>
                      <a:lnTo>
                        <a:pt x="0" y="714666"/>
                      </a:lnTo>
                      <a:lnTo>
                        <a:pt x="0" y="88650"/>
                      </a:lnTo>
                      <a:cubicBezTo>
                        <a:pt x="0" y="39690"/>
                        <a:pt x="39690" y="0"/>
                        <a:pt x="88650" y="0"/>
                      </a:cubicBezTo>
                      <a:close/>
                    </a:path>
                  </a:pathLst>
                </a:cu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Arial"/>
                  </a:endParaRPr>
                </a:p>
              </p:txBody>
            </p:sp>
          </p:grpSp>
          <p:sp>
            <p:nvSpPr>
              <p:cNvPr id="19" name="Isosceles Triangle 9">
                <a:extLst>
                  <a:ext uri="{FF2B5EF4-FFF2-40B4-BE49-F238E27FC236}">
                    <a16:creationId xmlns:a16="http://schemas.microsoft.com/office/drawing/2014/main" id="{22263499-76D8-6CEE-5867-C9113839C394}"/>
                  </a:ext>
                </a:extLst>
              </p:cNvPr>
              <p:cNvSpPr/>
              <p:nvPr/>
            </p:nvSpPr>
            <p:spPr>
              <a:xfrm>
                <a:off x="2235474" y="2139319"/>
                <a:ext cx="4248473" cy="3737952"/>
              </a:xfrm>
              <a:custGeom>
                <a:avLst/>
                <a:gdLst/>
                <a:ahLst/>
                <a:cxnLst/>
                <a:rect l="l" t="t" r="r" b="b"/>
                <a:pathLst>
                  <a:path w="4248473" h="3737952">
                    <a:moveTo>
                      <a:pt x="2124237" y="0"/>
                    </a:moveTo>
                    <a:lnTo>
                      <a:pt x="4248473" y="1686715"/>
                    </a:lnTo>
                    <a:lnTo>
                      <a:pt x="4248473" y="3531023"/>
                    </a:lnTo>
                    <a:cubicBezTo>
                      <a:pt x="4248473" y="3645307"/>
                      <a:pt x="4155828" y="3737952"/>
                      <a:pt x="4041544" y="3737952"/>
                    </a:cubicBezTo>
                    <a:lnTo>
                      <a:pt x="206930" y="3737952"/>
                    </a:lnTo>
                    <a:cubicBezTo>
                      <a:pt x="92646" y="3737952"/>
                      <a:pt x="1" y="3645307"/>
                      <a:pt x="1" y="3531023"/>
                    </a:cubicBezTo>
                    <a:lnTo>
                      <a:pt x="1" y="1686715"/>
                    </a:lnTo>
                    <a:lnTo>
                      <a:pt x="0" y="1686715"/>
                    </a:lnTo>
                    <a:close/>
                  </a:path>
                </a:pathLst>
              </a:cu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Arial"/>
                </a:endParaRPr>
              </a:p>
            </p:txBody>
          </p:sp>
        </p:grpSp>
        <p:sp>
          <p:nvSpPr>
            <p:cNvPr id="17" name="TextBox 16">
              <a:extLst>
                <a:ext uri="{FF2B5EF4-FFF2-40B4-BE49-F238E27FC236}">
                  <a16:creationId xmlns:a16="http://schemas.microsoft.com/office/drawing/2014/main" id="{F3B1DD89-8E06-8390-3830-2C6A122E5DB7}"/>
                </a:ext>
              </a:extLst>
            </p:cNvPr>
            <p:cNvSpPr txBox="1"/>
            <p:nvPr/>
          </p:nvSpPr>
          <p:spPr>
            <a:xfrm>
              <a:off x="4270646" y="2740266"/>
              <a:ext cx="409303" cy="646331"/>
            </a:xfrm>
            <a:prstGeom prst="rect">
              <a:avLst/>
            </a:prstGeom>
            <a:noFill/>
          </p:spPr>
          <p:txBody>
            <a:bodyPr wrap="square" rtlCol="0">
              <a:spAutoFit/>
            </a:bodyPr>
            <a:lstStyle/>
            <a:p>
              <a:r>
                <a:rPr lang="en-GB" sz="3600" dirty="0">
                  <a:ln>
                    <a:solidFill>
                      <a:sysClr val="windowText" lastClr="000000"/>
                    </a:solidFill>
                  </a:ln>
                  <a:solidFill>
                    <a:schemeClr val="accent5"/>
                  </a:solidFill>
                  <a:latin typeface="Aptos" panose="020B0004020202020204" pitchFamily="34" charset="0"/>
                </a:rPr>
                <a:t>£</a:t>
              </a:r>
            </a:p>
          </p:txBody>
        </p:sp>
      </p:grpSp>
      <p:grpSp>
        <p:nvGrpSpPr>
          <p:cNvPr id="22" name="Group 21">
            <a:extLst>
              <a:ext uri="{FF2B5EF4-FFF2-40B4-BE49-F238E27FC236}">
                <a16:creationId xmlns:a16="http://schemas.microsoft.com/office/drawing/2014/main" id="{D3810AB2-796D-A781-6505-B5BD80D7E1F8}"/>
              </a:ext>
            </a:extLst>
          </p:cNvPr>
          <p:cNvGrpSpPr/>
          <p:nvPr/>
        </p:nvGrpSpPr>
        <p:grpSpPr>
          <a:xfrm>
            <a:off x="5003288" y="4132719"/>
            <a:ext cx="1245645" cy="1245645"/>
            <a:chOff x="3281371" y="3332719"/>
            <a:chExt cx="1245645" cy="1245645"/>
          </a:xfrm>
        </p:grpSpPr>
        <p:sp>
          <p:nvSpPr>
            <p:cNvPr id="23" name="Oval 22">
              <a:extLst>
                <a:ext uri="{FF2B5EF4-FFF2-40B4-BE49-F238E27FC236}">
                  <a16:creationId xmlns:a16="http://schemas.microsoft.com/office/drawing/2014/main" id="{2295F6FA-B5A0-CB7D-8684-1EE66F015491}"/>
                </a:ext>
              </a:extLst>
            </p:cNvPr>
            <p:cNvSpPr/>
            <p:nvPr/>
          </p:nvSpPr>
          <p:spPr>
            <a:xfrm>
              <a:off x="3281371" y="3332719"/>
              <a:ext cx="1245645" cy="1245645"/>
            </a:xfrm>
            <a:prstGeom prst="ellipse">
              <a:avLst/>
            </a:prstGeom>
            <a:solidFill>
              <a:srgbClr val="5DD6F9"/>
            </a:solidFill>
            <a:ln w="12700" cap="flat" cmpd="sng" algn="ctr">
              <a:solidFill>
                <a:schemeClr val="tx1"/>
              </a:solidFill>
              <a:prstDash val="solid"/>
              <a:miter lim="800000"/>
            </a:ln>
            <a:effectLst/>
          </p:spPr>
          <p:txBody>
            <a:bodyPr rtlCol="0" anchor="ctr"/>
            <a:lstStyle/>
            <a:p>
              <a:pPr algn="ctr" defTabSz="228600" eaLnBrk="1" fontAlgn="auto" hangingPunct="1">
                <a:spcBef>
                  <a:spcPts val="0"/>
                </a:spcBef>
                <a:spcAft>
                  <a:spcPts val="0"/>
                </a:spcAft>
                <a:defRPr/>
              </a:pPr>
              <a:endParaRPr lang="en-US" sz="1351" kern="0">
                <a:solidFill>
                  <a:prstClr val="white"/>
                </a:solidFill>
                <a:latin typeface="Calibri" panose="020F0502020204030204"/>
                <a:ea typeface="+mn-ea"/>
                <a:cs typeface="+mn-cs"/>
              </a:endParaRPr>
            </a:p>
          </p:txBody>
        </p:sp>
        <p:pic>
          <p:nvPicPr>
            <p:cNvPr id="24" name="Graphic 23" descr="Wallet with solid fill">
              <a:extLst>
                <a:ext uri="{FF2B5EF4-FFF2-40B4-BE49-F238E27FC236}">
                  <a16:creationId xmlns:a16="http://schemas.microsoft.com/office/drawing/2014/main" id="{4DD511E3-F8DB-A9FB-7290-F1D03FDC7AF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030509" y="3784006"/>
              <a:ext cx="469582" cy="469582"/>
            </a:xfrm>
            <a:prstGeom prst="rect">
              <a:avLst/>
            </a:prstGeom>
          </p:spPr>
        </p:pic>
        <p:pic>
          <p:nvPicPr>
            <p:cNvPr id="25" name="Graphic 24" descr="Piggy Bank with solid fill">
              <a:extLst>
                <a:ext uri="{FF2B5EF4-FFF2-40B4-BE49-F238E27FC236}">
                  <a16:creationId xmlns:a16="http://schemas.microsoft.com/office/drawing/2014/main" id="{03B98297-DA59-FF87-D572-2B07355F9079}"/>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297919" y="3674955"/>
              <a:ext cx="578633" cy="578633"/>
            </a:xfrm>
            <a:prstGeom prst="rect">
              <a:avLst/>
            </a:prstGeom>
          </p:spPr>
        </p:pic>
        <p:sp>
          <p:nvSpPr>
            <p:cNvPr id="26" name="Arrow: Right 25">
              <a:extLst>
                <a:ext uri="{FF2B5EF4-FFF2-40B4-BE49-F238E27FC236}">
                  <a16:creationId xmlns:a16="http://schemas.microsoft.com/office/drawing/2014/main" id="{B2DCDA6E-FDED-ED03-F857-0878BC7DA378}"/>
                </a:ext>
              </a:extLst>
            </p:cNvPr>
            <p:cNvSpPr/>
            <p:nvPr/>
          </p:nvSpPr>
          <p:spPr>
            <a:xfrm>
              <a:off x="3842523" y="3918678"/>
              <a:ext cx="198545" cy="197044"/>
            </a:xfrm>
            <a:prstGeom prst="rightArrow">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7" name="TextBox 26">
            <a:extLst>
              <a:ext uri="{FF2B5EF4-FFF2-40B4-BE49-F238E27FC236}">
                <a16:creationId xmlns:a16="http://schemas.microsoft.com/office/drawing/2014/main" id="{24D51968-3D6E-25A2-5425-0632CBC13037}"/>
              </a:ext>
            </a:extLst>
          </p:cNvPr>
          <p:cNvSpPr txBox="1"/>
          <p:nvPr/>
        </p:nvSpPr>
        <p:spPr>
          <a:xfrm>
            <a:off x="1828486" y="3142286"/>
            <a:ext cx="2580417" cy="646331"/>
          </a:xfrm>
          <a:prstGeom prst="rect">
            <a:avLst/>
          </a:prstGeom>
          <a:noFill/>
        </p:spPr>
        <p:txBody>
          <a:bodyPr wrap="square">
            <a:spAutoFit/>
          </a:bodyPr>
          <a:lstStyle/>
          <a:p>
            <a:pPr algn="ctr"/>
            <a:r>
              <a:rPr lang="en-GB">
                <a:latin typeface="Aptos" panose="020B0004020202020204" pitchFamily="34" charset="0"/>
              </a:rPr>
              <a:t>Search: ‘Age UK benefits calculator’</a:t>
            </a:r>
          </a:p>
        </p:txBody>
      </p:sp>
      <p:sp>
        <p:nvSpPr>
          <p:cNvPr id="37" name="TextBox 36">
            <a:extLst>
              <a:ext uri="{FF2B5EF4-FFF2-40B4-BE49-F238E27FC236}">
                <a16:creationId xmlns:a16="http://schemas.microsoft.com/office/drawing/2014/main" id="{12C00A49-7CA4-EFF8-91CB-56E28E2882DD}"/>
              </a:ext>
            </a:extLst>
          </p:cNvPr>
          <p:cNvSpPr txBox="1"/>
          <p:nvPr/>
        </p:nvSpPr>
        <p:spPr>
          <a:xfrm>
            <a:off x="1784991" y="2338726"/>
            <a:ext cx="2769593" cy="830997"/>
          </a:xfrm>
          <a:prstGeom prst="rect">
            <a:avLst/>
          </a:prstGeom>
          <a:noFill/>
        </p:spPr>
        <p:txBody>
          <a:bodyPr wrap="square">
            <a:spAutoFit/>
          </a:bodyPr>
          <a:lstStyle/>
          <a:p>
            <a:pPr algn="ctr" eaLnBrk="1" fontAlgn="auto" hangingPunct="1">
              <a:spcBef>
                <a:spcPts val="0"/>
              </a:spcBef>
              <a:spcAft>
                <a:spcPts val="0"/>
              </a:spcAft>
              <a:defRPr/>
            </a:pPr>
            <a:r>
              <a:rPr lang="en-GB" sz="2400" b="1" dirty="0">
                <a:ln>
                  <a:solidFill>
                    <a:sysClr val="windowText" lastClr="000000"/>
                  </a:solidFill>
                </a:ln>
                <a:solidFill>
                  <a:schemeClr val="accent2"/>
                </a:solidFill>
                <a:latin typeface="Aptos" panose="020B0004020202020204" pitchFamily="34" charset="0"/>
                <a:cs typeface="Arial" panose="020B0604020202020204" pitchFamily="34" charset="0"/>
              </a:rPr>
              <a:t>Can you claim any benefits?</a:t>
            </a:r>
          </a:p>
        </p:txBody>
      </p:sp>
      <p:sp>
        <p:nvSpPr>
          <p:cNvPr id="38" name="TextBox 37">
            <a:extLst>
              <a:ext uri="{FF2B5EF4-FFF2-40B4-BE49-F238E27FC236}">
                <a16:creationId xmlns:a16="http://schemas.microsoft.com/office/drawing/2014/main" id="{22F44475-B069-2A38-182E-15F397178B03}"/>
              </a:ext>
            </a:extLst>
          </p:cNvPr>
          <p:cNvSpPr txBox="1"/>
          <p:nvPr/>
        </p:nvSpPr>
        <p:spPr>
          <a:xfrm>
            <a:off x="4926667" y="1978515"/>
            <a:ext cx="2644530" cy="461665"/>
          </a:xfrm>
          <a:prstGeom prst="rect">
            <a:avLst/>
          </a:prstGeom>
          <a:noFill/>
        </p:spPr>
        <p:txBody>
          <a:bodyPr wrap="square">
            <a:spAutoFit/>
          </a:bodyPr>
          <a:lstStyle/>
          <a:p>
            <a:pPr algn="ctr" eaLnBrk="1" fontAlgn="auto" hangingPunct="1">
              <a:spcBef>
                <a:spcPts val="0"/>
              </a:spcBef>
              <a:spcAft>
                <a:spcPts val="0"/>
              </a:spcAft>
              <a:defRPr/>
            </a:pPr>
            <a:r>
              <a:rPr lang="en-GB" sz="2400" b="1" dirty="0">
                <a:ln>
                  <a:solidFill>
                    <a:sysClr val="windowText" lastClr="000000"/>
                  </a:solidFill>
                </a:ln>
                <a:solidFill>
                  <a:schemeClr val="accent5"/>
                </a:solidFill>
                <a:latin typeface="Aptos" panose="020B0004020202020204" pitchFamily="34" charset="0"/>
                <a:cs typeface="Arial" panose="020B0604020202020204" pitchFamily="34" charset="0"/>
              </a:rPr>
              <a:t>Equity release</a:t>
            </a:r>
          </a:p>
        </p:txBody>
      </p:sp>
      <p:sp>
        <p:nvSpPr>
          <p:cNvPr id="39" name="TextBox 38">
            <a:extLst>
              <a:ext uri="{FF2B5EF4-FFF2-40B4-BE49-F238E27FC236}">
                <a16:creationId xmlns:a16="http://schemas.microsoft.com/office/drawing/2014/main" id="{2473E248-9C25-49F4-C089-2391FC394538}"/>
              </a:ext>
            </a:extLst>
          </p:cNvPr>
          <p:cNvSpPr txBox="1"/>
          <p:nvPr/>
        </p:nvSpPr>
        <p:spPr>
          <a:xfrm>
            <a:off x="5078393" y="2403873"/>
            <a:ext cx="2237640" cy="646331"/>
          </a:xfrm>
          <a:prstGeom prst="rect">
            <a:avLst/>
          </a:prstGeom>
          <a:noFill/>
        </p:spPr>
        <p:txBody>
          <a:bodyPr wrap="square">
            <a:spAutoFit/>
          </a:bodyPr>
          <a:lstStyle/>
          <a:p>
            <a:pPr algn="ctr">
              <a:spcAft>
                <a:spcPts val="600"/>
              </a:spcAft>
              <a:defRPr/>
            </a:pPr>
            <a:r>
              <a:rPr lang="en-GB">
                <a:solidFill>
                  <a:srgbClr val="000000"/>
                </a:solidFill>
                <a:latin typeface="Aptos" panose="020B0004020202020204" pitchFamily="34" charset="0"/>
                <a:cs typeface="Arial" panose="020B0604020202020204" pitchFamily="34" charset="0"/>
              </a:rPr>
              <a:t>Access money tied up in your property</a:t>
            </a:r>
          </a:p>
        </p:txBody>
      </p:sp>
      <p:sp>
        <p:nvSpPr>
          <p:cNvPr id="40" name="TextBox 39">
            <a:extLst>
              <a:ext uri="{FF2B5EF4-FFF2-40B4-BE49-F238E27FC236}">
                <a16:creationId xmlns:a16="http://schemas.microsoft.com/office/drawing/2014/main" id="{CF7F5F2A-4DD6-0635-4992-8D2FF1A38C9A}"/>
              </a:ext>
            </a:extLst>
          </p:cNvPr>
          <p:cNvSpPr txBox="1"/>
          <p:nvPr/>
        </p:nvSpPr>
        <p:spPr>
          <a:xfrm>
            <a:off x="7762478" y="2297634"/>
            <a:ext cx="2914931" cy="1200329"/>
          </a:xfrm>
          <a:prstGeom prst="rect">
            <a:avLst/>
          </a:prstGeom>
          <a:noFill/>
        </p:spPr>
        <p:txBody>
          <a:bodyPr wrap="square">
            <a:spAutoFit/>
          </a:bodyPr>
          <a:lstStyle/>
          <a:p>
            <a:pPr algn="ctr" eaLnBrk="1" fontAlgn="auto" hangingPunct="1">
              <a:spcBef>
                <a:spcPts val="0"/>
              </a:spcBef>
              <a:spcAft>
                <a:spcPts val="0"/>
              </a:spcAft>
              <a:defRPr/>
            </a:pPr>
            <a:r>
              <a:rPr lang="en-GB" sz="2400" b="1" dirty="0">
                <a:ln>
                  <a:solidFill>
                    <a:sysClr val="windowText" lastClr="000000"/>
                  </a:solidFill>
                </a:ln>
                <a:solidFill>
                  <a:schemeClr val="accent6"/>
                </a:solidFill>
                <a:latin typeface="Aptos" panose="020B0004020202020204" pitchFamily="34" charset="0"/>
                <a:cs typeface="Arial" panose="020B0604020202020204" pitchFamily="34" charset="0"/>
              </a:rPr>
              <a:t>Downsizing or renting out your home</a:t>
            </a:r>
          </a:p>
        </p:txBody>
      </p:sp>
      <p:sp>
        <p:nvSpPr>
          <p:cNvPr id="41" name="TextBox 40">
            <a:extLst>
              <a:ext uri="{FF2B5EF4-FFF2-40B4-BE49-F238E27FC236}">
                <a16:creationId xmlns:a16="http://schemas.microsoft.com/office/drawing/2014/main" id="{828AF4CB-E041-A9CE-B12C-253ED1D7CC62}"/>
              </a:ext>
            </a:extLst>
          </p:cNvPr>
          <p:cNvSpPr txBox="1"/>
          <p:nvPr/>
        </p:nvSpPr>
        <p:spPr>
          <a:xfrm>
            <a:off x="8020585" y="3352178"/>
            <a:ext cx="2528513" cy="923330"/>
          </a:xfrm>
          <a:prstGeom prst="rect">
            <a:avLst/>
          </a:prstGeom>
          <a:noFill/>
        </p:spPr>
        <p:txBody>
          <a:bodyPr wrap="square">
            <a:spAutoFit/>
          </a:bodyPr>
          <a:lstStyle/>
          <a:p>
            <a:pPr algn="ctr">
              <a:spcAft>
                <a:spcPts val="600"/>
              </a:spcAft>
              <a:defRPr/>
            </a:pPr>
            <a:r>
              <a:rPr lang="en-GB">
                <a:solidFill>
                  <a:srgbClr val="000000"/>
                </a:solidFill>
                <a:latin typeface="Aptos" panose="020B0004020202020204" pitchFamily="34" charset="0"/>
                <a:cs typeface="Arial" panose="020B0604020202020204" pitchFamily="34" charset="0"/>
              </a:rPr>
              <a:t>It may be more cost effective than equity release</a:t>
            </a:r>
          </a:p>
        </p:txBody>
      </p:sp>
      <p:sp>
        <p:nvSpPr>
          <p:cNvPr id="42" name="TextBox 41">
            <a:extLst>
              <a:ext uri="{FF2B5EF4-FFF2-40B4-BE49-F238E27FC236}">
                <a16:creationId xmlns:a16="http://schemas.microsoft.com/office/drawing/2014/main" id="{D02FEB6B-0659-CAA5-0125-3955AD9EE66A}"/>
              </a:ext>
            </a:extLst>
          </p:cNvPr>
          <p:cNvSpPr txBox="1"/>
          <p:nvPr/>
        </p:nvSpPr>
        <p:spPr>
          <a:xfrm>
            <a:off x="2184650" y="4594510"/>
            <a:ext cx="2431550" cy="830997"/>
          </a:xfrm>
          <a:prstGeom prst="rect">
            <a:avLst/>
          </a:prstGeom>
          <a:noFill/>
        </p:spPr>
        <p:txBody>
          <a:bodyPr wrap="square">
            <a:spAutoFit/>
          </a:bodyPr>
          <a:lstStyle/>
          <a:p>
            <a:pPr algn="ctr" eaLnBrk="1" fontAlgn="auto" hangingPunct="1">
              <a:spcBef>
                <a:spcPts val="0"/>
              </a:spcBef>
              <a:spcAft>
                <a:spcPts val="0"/>
              </a:spcAft>
              <a:defRPr/>
            </a:pPr>
            <a:r>
              <a:rPr lang="en-GB" sz="2400" b="1" dirty="0">
                <a:ln>
                  <a:solidFill>
                    <a:sysClr val="windowText" lastClr="000000"/>
                  </a:solidFill>
                </a:ln>
                <a:solidFill>
                  <a:schemeClr val="accent3"/>
                </a:solidFill>
                <a:latin typeface="Aptos" panose="020B0004020202020204" pitchFamily="34" charset="0"/>
                <a:cs typeface="Arial" panose="020B0604020202020204" pitchFamily="34" charset="0"/>
              </a:rPr>
              <a:t>Immediate needs annuity</a:t>
            </a:r>
          </a:p>
        </p:txBody>
      </p:sp>
      <p:sp>
        <p:nvSpPr>
          <p:cNvPr id="44" name="TextBox 43">
            <a:extLst>
              <a:ext uri="{FF2B5EF4-FFF2-40B4-BE49-F238E27FC236}">
                <a16:creationId xmlns:a16="http://schemas.microsoft.com/office/drawing/2014/main" id="{84B038E9-D15A-6097-DAD3-C0FEAE787DFF}"/>
              </a:ext>
            </a:extLst>
          </p:cNvPr>
          <p:cNvSpPr txBox="1"/>
          <p:nvPr/>
        </p:nvSpPr>
        <p:spPr>
          <a:xfrm>
            <a:off x="1767723" y="5533873"/>
            <a:ext cx="4498494" cy="923330"/>
          </a:xfrm>
          <a:prstGeom prst="rect">
            <a:avLst/>
          </a:prstGeom>
          <a:noFill/>
        </p:spPr>
        <p:txBody>
          <a:bodyPr wrap="square">
            <a:spAutoFit/>
          </a:bodyPr>
          <a:lstStyle/>
          <a:p>
            <a:pPr algn="ctr" eaLnBrk="1" fontAlgn="auto" hangingPunct="1">
              <a:spcBef>
                <a:spcPts val="0"/>
              </a:spcBef>
              <a:spcAft>
                <a:spcPts val="600"/>
              </a:spcAft>
              <a:defRPr/>
            </a:pPr>
            <a:r>
              <a:rPr lang="en-GB">
                <a:solidFill>
                  <a:srgbClr val="000000"/>
                </a:solidFill>
                <a:latin typeface="Aptos" panose="020B0004020202020204" pitchFamily="34" charset="0"/>
                <a:cs typeface="Arial" panose="020B0604020202020204" pitchFamily="34" charset="0"/>
              </a:rPr>
              <a:t>Provides a regular income in exchange for a lump sum - income is tax-free if paid directly to care provider</a:t>
            </a:r>
          </a:p>
        </p:txBody>
      </p:sp>
      <p:grpSp>
        <p:nvGrpSpPr>
          <p:cNvPr id="45" name="Group 44">
            <a:extLst>
              <a:ext uri="{FF2B5EF4-FFF2-40B4-BE49-F238E27FC236}">
                <a16:creationId xmlns:a16="http://schemas.microsoft.com/office/drawing/2014/main" id="{EA771FBB-6E17-56BE-FD0C-EE0FECA8E1E8}"/>
              </a:ext>
            </a:extLst>
          </p:cNvPr>
          <p:cNvGrpSpPr/>
          <p:nvPr/>
        </p:nvGrpSpPr>
        <p:grpSpPr>
          <a:xfrm>
            <a:off x="7316033" y="4594509"/>
            <a:ext cx="3132706" cy="1736632"/>
            <a:chOff x="5792033" y="3794510"/>
            <a:chExt cx="3132706" cy="1736632"/>
          </a:xfrm>
        </p:grpSpPr>
        <p:sp>
          <p:nvSpPr>
            <p:cNvPr id="46" name="TextBox 45">
              <a:extLst>
                <a:ext uri="{FF2B5EF4-FFF2-40B4-BE49-F238E27FC236}">
                  <a16:creationId xmlns:a16="http://schemas.microsoft.com/office/drawing/2014/main" id="{53B3E854-2720-9417-35D4-8F6869CFF699}"/>
                </a:ext>
              </a:extLst>
            </p:cNvPr>
            <p:cNvSpPr txBox="1"/>
            <p:nvPr/>
          </p:nvSpPr>
          <p:spPr>
            <a:xfrm>
              <a:off x="5792033" y="4607812"/>
              <a:ext cx="3132706" cy="923330"/>
            </a:xfrm>
            <a:prstGeom prst="rect">
              <a:avLst/>
            </a:prstGeom>
            <a:noFill/>
          </p:spPr>
          <p:txBody>
            <a:bodyPr wrap="square">
              <a:spAutoFit/>
            </a:bodyPr>
            <a:lstStyle/>
            <a:p>
              <a:pPr algn="ctr"/>
              <a:r>
                <a:rPr lang="en-GB">
                  <a:solidFill>
                    <a:srgbClr val="000000"/>
                  </a:solidFill>
                  <a:latin typeface="Aptos" panose="020B0004020202020204" pitchFamily="34" charset="0"/>
                  <a:cs typeface="Arial" panose="020B0604020202020204" pitchFamily="34" charset="0"/>
                </a:rPr>
                <a:t>Such as art, antiques or collectibles</a:t>
              </a:r>
            </a:p>
            <a:p>
              <a:pPr algn="ctr"/>
              <a:endParaRPr lang="en-GB"/>
            </a:p>
          </p:txBody>
        </p:sp>
        <p:sp>
          <p:nvSpPr>
            <p:cNvPr id="47" name="TextBox 46">
              <a:extLst>
                <a:ext uri="{FF2B5EF4-FFF2-40B4-BE49-F238E27FC236}">
                  <a16:creationId xmlns:a16="http://schemas.microsoft.com/office/drawing/2014/main" id="{DF99C1CF-7AB7-44CC-B94F-74AB54EBCD03}"/>
                </a:ext>
              </a:extLst>
            </p:cNvPr>
            <p:cNvSpPr txBox="1"/>
            <p:nvPr/>
          </p:nvSpPr>
          <p:spPr>
            <a:xfrm>
              <a:off x="6214217" y="3794510"/>
              <a:ext cx="2269133" cy="830997"/>
            </a:xfrm>
            <a:prstGeom prst="rect">
              <a:avLst/>
            </a:prstGeom>
            <a:noFill/>
          </p:spPr>
          <p:txBody>
            <a:bodyPr wrap="square">
              <a:spAutoFit/>
            </a:bodyPr>
            <a:lstStyle/>
            <a:p>
              <a:pPr algn="ctr"/>
              <a:r>
                <a:rPr lang="en-GB" sz="2400" b="1">
                  <a:ln>
                    <a:solidFill>
                      <a:sysClr val="windowText" lastClr="000000"/>
                    </a:solidFill>
                  </a:ln>
                  <a:solidFill>
                    <a:srgbClr val="B1B66E"/>
                  </a:solidFill>
                  <a:latin typeface="Aptos" panose="020B0004020202020204" pitchFamily="34" charset="0"/>
                </a:rPr>
                <a:t>Selling things you own</a:t>
              </a:r>
            </a:p>
          </p:txBody>
        </p:sp>
      </p:grpSp>
      <p:sp>
        <p:nvSpPr>
          <p:cNvPr id="28" name="RefTextBox123">
            <a:extLst>
              <a:ext uri="{FF2B5EF4-FFF2-40B4-BE49-F238E27FC236}">
                <a16:creationId xmlns:a16="http://schemas.microsoft.com/office/drawing/2014/main" id="{9727D6EF-8288-0908-D0DB-34C286682986}"/>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633080641</a:t>
            </a:r>
          </a:p>
        </p:txBody>
      </p:sp>
    </p:spTree>
    <p:custDataLst>
      <p:tags r:id="rId1"/>
    </p:custDataLst>
    <p:extLst>
      <p:ext uri="{BB962C8B-B14F-4D97-AF65-F5344CB8AC3E}">
        <p14:creationId xmlns:p14="http://schemas.microsoft.com/office/powerpoint/2010/main" val="34200443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par>
                                <p:cTn id="52" presetID="10" presetClass="entr" presetSubtype="0" fill="hold"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7" grpId="0"/>
      <p:bldP spid="38" grpId="0"/>
      <p:bldP spid="39" grpId="0"/>
      <p:bldP spid="40" grpId="0"/>
      <p:bldP spid="41" grpId="0"/>
      <p:bldP spid="42" grpId="0"/>
      <p:bldP spid="4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0A3F900-13C3-48F7-8F81-2AA993726618}"/>
              </a:ext>
            </a:extLst>
          </p:cNvPr>
          <p:cNvSpPr>
            <a:spLocks noGrp="1"/>
          </p:cNvSpPr>
          <p:nvPr>
            <p:ph type="title" idx="4294967295"/>
          </p:nvPr>
        </p:nvSpPr>
        <p:spPr>
          <a:xfrm>
            <a:off x="802800" y="1059679"/>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dirty="0">
                <a:solidFill>
                  <a:srgbClr val="391C66"/>
                </a:solidFill>
                <a:latin typeface="Aptos Display" panose="020B0004020202020204" pitchFamily="34" charset="0"/>
                <a:ea typeface="ヒラギノ角ゴ Pro W3"/>
              </a:rPr>
              <a:t>About us</a:t>
            </a:r>
          </a:p>
        </p:txBody>
      </p:sp>
      <p:sp>
        <p:nvSpPr>
          <p:cNvPr id="7" name="Content Placeholder 1">
            <a:extLst>
              <a:ext uri="{FF2B5EF4-FFF2-40B4-BE49-F238E27FC236}">
                <a16:creationId xmlns:a16="http://schemas.microsoft.com/office/drawing/2014/main" id="{5E2B319A-D4CD-4666-B155-10F1F74A0A91}"/>
              </a:ext>
            </a:extLst>
          </p:cNvPr>
          <p:cNvSpPr>
            <a:spLocks noGrp="1"/>
          </p:cNvSpPr>
          <p:nvPr>
            <p:ph sz="quarter" idx="4294967295"/>
          </p:nvPr>
        </p:nvSpPr>
        <p:spPr>
          <a:xfrm>
            <a:off x="802799" y="1813694"/>
            <a:ext cx="10494465" cy="4192587"/>
          </a:xfrm>
          <a:prstGeom prst="rect">
            <a:avLst/>
          </a:prstGeom>
        </p:spPr>
        <p:txBody>
          <a:bodyPr lIns="0"/>
          <a:lstStyle/>
          <a:p>
            <a:pPr marL="0" indent="0">
              <a:buNone/>
            </a:pPr>
            <a:r>
              <a:rPr lang="en-GB" dirty="0">
                <a:latin typeface="Aptos" panose="020B0004020202020204" pitchFamily="34" charset="0"/>
              </a:rPr>
              <a:t>WEALTH at work is a leading financial wellbeing, retirement and workplace savings specialist.</a:t>
            </a:r>
            <a:br>
              <a:rPr lang="en-US" altLang="en-US" dirty="0">
                <a:latin typeface="Aptos" panose="020B0004020202020204" pitchFamily="34" charset="0"/>
                <a:ea typeface="ヒラギノ角ゴ Pro W3"/>
              </a:rPr>
            </a:br>
            <a:br>
              <a:rPr lang="en-US" altLang="en-US" dirty="0">
                <a:latin typeface="Aptos" panose="020B0004020202020204" pitchFamily="34" charset="0"/>
                <a:ea typeface="ヒラギノ角ゴ Pro W3"/>
              </a:rPr>
            </a:br>
            <a:r>
              <a:rPr lang="en-GB" dirty="0">
                <a:latin typeface="Aptos" panose="020B0004020202020204" pitchFamily="34" charset="0"/>
              </a:rPr>
              <a:t>Established in 2005, we work with hundreds of organisations across both the private and public sector.</a:t>
            </a:r>
            <a:br>
              <a:rPr lang="en-GB" dirty="0">
                <a:latin typeface="Aptos" panose="020B0004020202020204" pitchFamily="34" charset="0"/>
              </a:rPr>
            </a:br>
            <a:br>
              <a:rPr lang="en-GB" dirty="0">
                <a:latin typeface="Aptos" panose="020B0004020202020204" pitchFamily="34" charset="0"/>
              </a:rPr>
            </a:br>
            <a:r>
              <a:rPr lang="en-US" altLang="en-US" dirty="0">
                <a:latin typeface="Aptos" panose="020B0004020202020204" pitchFamily="34" charset="0"/>
                <a:ea typeface="ヒラギノ角ゴ Pro W3"/>
              </a:rPr>
              <a:t>Our financial education services are delivered on a bespoke basis.</a:t>
            </a:r>
            <a:endParaRPr lang="en-US" altLang="en-US" dirty="0">
              <a:solidFill>
                <a:srgbClr val="FF0000"/>
              </a:solidFill>
              <a:latin typeface="Aptos" panose="020B0004020202020204" pitchFamily="34" charset="0"/>
              <a:ea typeface="ヒラギノ角ゴ Pro W3"/>
            </a:endParaRPr>
          </a:p>
        </p:txBody>
      </p:sp>
      <p:sp>
        <p:nvSpPr>
          <p:cNvPr id="2" name="RefTextBox123">
            <a:extLst>
              <a:ext uri="{FF2B5EF4-FFF2-40B4-BE49-F238E27FC236}">
                <a16:creationId xmlns:a16="http://schemas.microsoft.com/office/drawing/2014/main" id="{E0ABDBF1-E447-8196-D423-6407985311B3}"/>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341377444</a:t>
            </a:r>
          </a:p>
        </p:txBody>
      </p:sp>
    </p:spTree>
    <p:custDataLst>
      <p:tags r:id="rId1"/>
    </p:custDataLst>
    <p:extLst>
      <p:ext uri="{BB962C8B-B14F-4D97-AF65-F5344CB8AC3E}">
        <p14:creationId xmlns:p14="http://schemas.microsoft.com/office/powerpoint/2010/main" val="220229440"/>
      </p:ext>
    </p:extLst>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FB1E3-5AA5-4307-95DE-64398BE50D13}"/>
              </a:ext>
            </a:extLst>
          </p:cNvPr>
          <p:cNvSpPr>
            <a:spLocks noGrp="1"/>
          </p:cNvSpPr>
          <p:nvPr>
            <p:ph type="title" idx="4294967295"/>
          </p:nvPr>
        </p:nvSpPr>
        <p:spPr>
          <a:xfrm>
            <a:off x="802800" y="1059679"/>
            <a:ext cx="10585450" cy="525280"/>
          </a:xfrm>
          <a:prstGeom prst="rect">
            <a:avLst/>
          </a:prstGeom>
        </p:spPr>
        <p:txBody>
          <a:bodyPr lIns="0" tIns="0" rIns="0" bIns="0" anchor="ctr">
            <a:noAutofit/>
          </a:bodyPr>
          <a:lstStyle/>
          <a:p>
            <a:r>
              <a:rPr lang="en-GB" sz="3600">
                <a:solidFill>
                  <a:srgbClr val="391C66"/>
                </a:solidFill>
                <a:latin typeface="Aptos Display" panose="020B0004020202020204" pitchFamily="34" charset="0"/>
              </a:rPr>
              <a:t>Are you entitled to any benefits?</a:t>
            </a:r>
          </a:p>
        </p:txBody>
      </p:sp>
      <p:sp>
        <p:nvSpPr>
          <p:cNvPr id="3" name="RefTextBox123">
            <a:extLst>
              <a:ext uri="{FF2B5EF4-FFF2-40B4-BE49-F238E27FC236}">
                <a16:creationId xmlns:a16="http://schemas.microsoft.com/office/drawing/2014/main" id="{5617EB30-D948-9235-117C-7FAAE2EAB444}"/>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731459337</a:t>
            </a:r>
          </a:p>
        </p:txBody>
      </p:sp>
      <p:sp>
        <p:nvSpPr>
          <p:cNvPr id="109" name="Rectangle 108">
            <a:extLst>
              <a:ext uri="{FF2B5EF4-FFF2-40B4-BE49-F238E27FC236}">
                <a16:creationId xmlns:a16="http://schemas.microsoft.com/office/drawing/2014/main" id="{DC77EE7F-7983-9DC9-F513-B222C82A106A}"/>
              </a:ext>
            </a:extLst>
          </p:cNvPr>
          <p:cNvSpPr/>
          <p:nvPr/>
        </p:nvSpPr>
        <p:spPr>
          <a:xfrm>
            <a:off x="0" y="1954292"/>
            <a:ext cx="12192000" cy="4896467"/>
          </a:xfrm>
          <a:prstGeom prst="rect">
            <a:avLst/>
          </a:prstGeom>
          <a:pattFill prst="lgConfetti">
            <a:fgClr>
              <a:schemeClr val="bg1">
                <a:lumMod val="95000"/>
              </a:schemeClr>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0" name="TextBox 109">
            <a:extLst>
              <a:ext uri="{FF2B5EF4-FFF2-40B4-BE49-F238E27FC236}">
                <a16:creationId xmlns:a16="http://schemas.microsoft.com/office/drawing/2014/main" id="{6BBB6E04-789D-9C7F-02C5-8BE4A56876A6}"/>
              </a:ext>
            </a:extLst>
          </p:cNvPr>
          <p:cNvSpPr txBox="1"/>
          <p:nvPr/>
        </p:nvSpPr>
        <p:spPr>
          <a:xfrm>
            <a:off x="802800" y="1584959"/>
            <a:ext cx="8108066" cy="369332"/>
          </a:xfrm>
          <a:prstGeom prst="rect">
            <a:avLst/>
          </a:prstGeom>
          <a:noFill/>
        </p:spPr>
        <p:txBody>
          <a:bodyPr wrap="square" lIns="0" rtlCol="0">
            <a:spAutoFit/>
          </a:bodyPr>
          <a:lstStyle/>
          <a:p>
            <a:r>
              <a:rPr lang="en-GB" dirty="0">
                <a:latin typeface="Aptos" panose="020B0004020202020204" pitchFamily="34" charset="0"/>
              </a:rPr>
              <a:t>There are a range of benefits from the government you may be entitled to. </a:t>
            </a:r>
          </a:p>
        </p:txBody>
      </p:sp>
      <p:sp>
        <p:nvSpPr>
          <p:cNvPr id="111" name="Freeform: Shape 110">
            <a:extLst>
              <a:ext uri="{FF2B5EF4-FFF2-40B4-BE49-F238E27FC236}">
                <a16:creationId xmlns:a16="http://schemas.microsoft.com/office/drawing/2014/main" id="{B93A6F8F-085F-D48D-2E43-18348A3E4FBE}"/>
              </a:ext>
            </a:extLst>
          </p:cNvPr>
          <p:cNvSpPr/>
          <p:nvPr/>
        </p:nvSpPr>
        <p:spPr>
          <a:xfrm>
            <a:off x="4956003" y="2842964"/>
            <a:ext cx="2151540" cy="2151540"/>
          </a:xfrm>
          <a:custGeom>
            <a:avLst/>
            <a:gdLst>
              <a:gd name="connsiteX0" fmla="*/ 1434361 w 2868720"/>
              <a:gd name="connsiteY0" fmla="*/ 0 h 2868720"/>
              <a:gd name="connsiteX1" fmla="*/ 2448607 w 2868720"/>
              <a:gd name="connsiteY1" fmla="*/ 420114 h 2868720"/>
              <a:gd name="connsiteX2" fmla="*/ 2448605 w 2868720"/>
              <a:gd name="connsiteY2" fmla="*/ 2448605 h 2868720"/>
              <a:gd name="connsiteX3" fmla="*/ 420114 w 2868720"/>
              <a:gd name="connsiteY3" fmla="*/ 2448607 h 2868720"/>
              <a:gd name="connsiteX4" fmla="*/ 420115 w 2868720"/>
              <a:gd name="connsiteY4" fmla="*/ 420115 h 2868720"/>
              <a:gd name="connsiteX5" fmla="*/ 1434361 w 2868720"/>
              <a:gd name="connsiteY5" fmla="*/ 0 h 286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8720" h="2868720">
                <a:moveTo>
                  <a:pt x="1434361" y="0"/>
                </a:moveTo>
                <a:cubicBezTo>
                  <a:pt x="1801446" y="0"/>
                  <a:pt x="2168531" y="140038"/>
                  <a:pt x="2448607" y="420114"/>
                </a:cubicBezTo>
                <a:cubicBezTo>
                  <a:pt x="3008759" y="980266"/>
                  <a:pt x="3008758" y="1888452"/>
                  <a:pt x="2448605" y="2448605"/>
                </a:cubicBezTo>
                <a:cubicBezTo>
                  <a:pt x="1888452" y="3008758"/>
                  <a:pt x="980266" y="3008759"/>
                  <a:pt x="420114" y="2448607"/>
                </a:cubicBezTo>
                <a:cubicBezTo>
                  <a:pt x="-140038" y="1888454"/>
                  <a:pt x="-140038" y="980268"/>
                  <a:pt x="420115" y="420115"/>
                </a:cubicBezTo>
                <a:cubicBezTo>
                  <a:pt x="700192" y="140039"/>
                  <a:pt x="1067277" y="0"/>
                  <a:pt x="1434361" y="0"/>
                </a:cubicBezTo>
                <a:close/>
              </a:path>
            </a:pathLst>
          </a:custGeom>
          <a:solidFill>
            <a:schemeClr val="bg1"/>
          </a:solidFill>
          <a:ln w="12700">
            <a:miter lim="400000"/>
          </a:ln>
          <a:effectLst>
            <a:outerShdw blurRad="50800" dist="38100" dir="2700000" algn="tl" rotWithShape="0">
              <a:prstClr val="black">
                <a:alpha val="40000"/>
              </a:prstClr>
            </a:outerShdw>
          </a:effectLst>
        </p:spPr>
        <p:txBody>
          <a:bodyPr wrap="square" lIns="28575" tIns="28575" rIns="28575" bIns="28575" anchor="ctr">
            <a:noAutofit/>
          </a:bodyPr>
          <a:lstStyle/>
          <a:p>
            <a:endParaRPr lang="en-US" sz="2250">
              <a:solidFill>
                <a:srgbClr val="FFFFFF"/>
              </a:solidFill>
              <a:effectLst>
                <a:outerShdw blurRad="38100" dist="12700" dir="5400000" rotWithShape="0">
                  <a:srgbClr val="000000">
                    <a:alpha val="50000"/>
                  </a:srgbClr>
                </a:outerShdw>
              </a:effectLst>
            </a:endParaRPr>
          </a:p>
        </p:txBody>
      </p:sp>
      <p:sp>
        <p:nvSpPr>
          <p:cNvPr id="112" name="Shape">
            <a:extLst>
              <a:ext uri="{FF2B5EF4-FFF2-40B4-BE49-F238E27FC236}">
                <a16:creationId xmlns:a16="http://schemas.microsoft.com/office/drawing/2014/main" id="{904585B6-A59D-4073-CE35-C811168FA844}"/>
              </a:ext>
            </a:extLst>
          </p:cNvPr>
          <p:cNvSpPr/>
          <p:nvPr/>
        </p:nvSpPr>
        <p:spPr>
          <a:xfrm rot="1800000">
            <a:off x="5414441" y="2855270"/>
            <a:ext cx="554598" cy="554954"/>
          </a:xfrm>
          <a:custGeom>
            <a:avLst/>
            <a:gdLst/>
            <a:ahLst/>
            <a:cxnLst>
              <a:cxn ang="0">
                <a:pos x="wd2" y="hd2"/>
              </a:cxn>
              <a:cxn ang="5400000">
                <a:pos x="wd2" y="hd2"/>
              </a:cxn>
              <a:cxn ang="10800000">
                <a:pos x="wd2" y="hd2"/>
              </a:cxn>
              <a:cxn ang="16200000">
                <a:pos x="wd2" y="hd2"/>
              </a:cxn>
            </a:cxnLst>
            <a:rect l="0" t="0" r="r" b="b"/>
            <a:pathLst>
              <a:path w="21440" h="21454" extrusionOk="0">
                <a:moveTo>
                  <a:pt x="16624" y="16624"/>
                </a:moveTo>
                <a:cubicBezTo>
                  <a:pt x="15254" y="17994"/>
                  <a:pt x="13803" y="19041"/>
                  <a:pt x="12191" y="19928"/>
                </a:cubicBezTo>
                <a:cubicBezTo>
                  <a:pt x="10660" y="20734"/>
                  <a:pt x="9209" y="21218"/>
                  <a:pt x="7677" y="21379"/>
                </a:cubicBezTo>
                <a:cubicBezTo>
                  <a:pt x="6227" y="21540"/>
                  <a:pt x="4937" y="21459"/>
                  <a:pt x="3809" y="20976"/>
                </a:cubicBezTo>
                <a:cubicBezTo>
                  <a:pt x="2680" y="20573"/>
                  <a:pt x="1713" y="19847"/>
                  <a:pt x="1068" y="18800"/>
                </a:cubicBezTo>
                <a:cubicBezTo>
                  <a:pt x="424" y="17833"/>
                  <a:pt x="101" y="16785"/>
                  <a:pt x="21" y="15495"/>
                </a:cubicBezTo>
                <a:cubicBezTo>
                  <a:pt x="-60" y="14367"/>
                  <a:pt x="101" y="13158"/>
                  <a:pt x="504" y="11868"/>
                </a:cubicBezTo>
                <a:cubicBezTo>
                  <a:pt x="827" y="10659"/>
                  <a:pt x="1391" y="9450"/>
                  <a:pt x="2116" y="8241"/>
                </a:cubicBezTo>
                <a:lnTo>
                  <a:pt x="2116" y="8241"/>
                </a:lnTo>
                <a:cubicBezTo>
                  <a:pt x="3567" y="5824"/>
                  <a:pt x="5824" y="3647"/>
                  <a:pt x="8241" y="2116"/>
                </a:cubicBezTo>
                <a:cubicBezTo>
                  <a:pt x="9450" y="1391"/>
                  <a:pt x="10659" y="827"/>
                  <a:pt x="11868" y="504"/>
                </a:cubicBezTo>
                <a:cubicBezTo>
                  <a:pt x="13158" y="101"/>
                  <a:pt x="14367" y="-60"/>
                  <a:pt x="15495" y="21"/>
                </a:cubicBezTo>
                <a:cubicBezTo>
                  <a:pt x="16785" y="101"/>
                  <a:pt x="17833" y="504"/>
                  <a:pt x="18800" y="1068"/>
                </a:cubicBezTo>
                <a:cubicBezTo>
                  <a:pt x="19767" y="1713"/>
                  <a:pt x="20492" y="2680"/>
                  <a:pt x="20976" y="3809"/>
                </a:cubicBezTo>
                <a:cubicBezTo>
                  <a:pt x="21379" y="4937"/>
                  <a:pt x="21540" y="6227"/>
                  <a:pt x="21379" y="7677"/>
                </a:cubicBezTo>
                <a:cubicBezTo>
                  <a:pt x="21218" y="9128"/>
                  <a:pt x="20734" y="10659"/>
                  <a:pt x="19928" y="12191"/>
                </a:cubicBezTo>
                <a:cubicBezTo>
                  <a:pt x="19042" y="13803"/>
                  <a:pt x="17913" y="15334"/>
                  <a:pt x="16624" y="16624"/>
                </a:cubicBezTo>
                <a:close/>
                <a:moveTo>
                  <a:pt x="2842" y="8725"/>
                </a:moveTo>
                <a:lnTo>
                  <a:pt x="2842" y="8725"/>
                </a:lnTo>
                <a:cubicBezTo>
                  <a:pt x="2116" y="9853"/>
                  <a:pt x="1633" y="10982"/>
                  <a:pt x="1310" y="12191"/>
                </a:cubicBezTo>
                <a:cubicBezTo>
                  <a:pt x="988" y="13400"/>
                  <a:pt x="827" y="14447"/>
                  <a:pt x="907" y="15495"/>
                </a:cubicBezTo>
                <a:cubicBezTo>
                  <a:pt x="988" y="16624"/>
                  <a:pt x="1310" y="17510"/>
                  <a:pt x="1794" y="18316"/>
                </a:cubicBezTo>
                <a:cubicBezTo>
                  <a:pt x="2358" y="19122"/>
                  <a:pt x="3164" y="19767"/>
                  <a:pt x="4051" y="20089"/>
                </a:cubicBezTo>
                <a:cubicBezTo>
                  <a:pt x="5018" y="20492"/>
                  <a:pt x="6227" y="20573"/>
                  <a:pt x="7516" y="20412"/>
                </a:cubicBezTo>
                <a:cubicBezTo>
                  <a:pt x="8886" y="20250"/>
                  <a:pt x="10257" y="19767"/>
                  <a:pt x="11707" y="19041"/>
                </a:cubicBezTo>
                <a:cubicBezTo>
                  <a:pt x="13239" y="18236"/>
                  <a:pt x="14609" y="17188"/>
                  <a:pt x="15898" y="15898"/>
                </a:cubicBezTo>
                <a:cubicBezTo>
                  <a:pt x="17188" y="14609"/>
                  <a:pt x="18236" y="13158"/>
                  <a:pt x="19042" y="11707"/>
                </a:cubicBezTo>
                <a:cubicBezTo>
                  <a:pt x="19767" y="10256"/>
                  <a:pt x="20251" y="8886"/>
                  <a:pt x="20412" y="7516"/>
                </a:cubicBezTo>
                <a:cubicBezTo>
                  <a:pt x="20573" y="6227"/>
                  <a:pt x="20492" y="5098"/>
                  <a:pt x="20089" y="4050"/>
                </a:cubicBezTo>
                <a:cubicBezTo>
                  <a:pt x="19686" y="3083"/>
                  <a:pt x="19122" y="2277"/>
                  <a:pt x="18316" y="1794"/>
                </a:cubicBezTo>
                <a:cubicBezTo>
                  <a:pt x="17510" y="1230"/>
                  <a:pt x="16543" y="988"/>
                  <a:pt x="15495" y="907"/>
                </a:cubicBezTo>
                <a:cubicBezTo>
                  <a:pt x="14448" y="827"/>
                  <a:pt x="13319" y="988"/>
                  <a:pt x="12191" y="1310"/>
                </a:cubicBezTo>
                <a:cubicBezTo>
                  <a:pt x="11063" y="1633"/>
                  <a:pt x="9854" y="2197"/>
                  <a:pt x="8725" y="2842"/>
                </a:cubicBezTo>
                <a:cubicBezTo>
                  <a:pt x="6388" y="4373"/>
                  <a:pt x="4292" y="6468"/>
                  <a:pt x="2842" y="8725"/>
                </a:cubicBezTo>
                <a:close/>
              </a:path>
            </a:pathLst>
          </a:custGeom>
          <a:solidFill>
            <a:schemeClr val="bg2"/>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13" name="Shape">
            <a:extLst>
              <a:ext uri="{FF2B5EF4-FFF2-40B4-BE49-F238E27FC236}">
                <a16:creationId xmlns:a16="http://schemas.microsoft.com/office/drawing/2014/main" id="{BA5C9B2A-8F9F-9F49-00EF-26709039E9B2}"/>
              </a:ext>
            </a:extLst>
          </p:cNvPr>
          <p:cNvSpPr/>
          <p:nvPr/>
        </p:nvSpPr>
        <p:spPr>
          <a:xfrm rot="1800000">
            <a:off x="6021519" y="2906592"/>
            <a:ext cx="654796" cy="435321"/>
          </a:xfrm>
          <a:custGeom>
            <a:avLst/>
            <a:gdLst/>
            <a:ahLst/>
            <a:cxnLst>
              <a:cxn ang="0">
                <a:pos x="wd2" y="hd2"/>
              </a:cxn>
              <a:cxn ang="5400000">
                <a:pos x="wd2" y="hd2"/>
              </a:cxn>
              <a:cxn ang="10800000">
                <a:pos x="wd2" y="hd2"/>
              </a:cxn>
              <a:cxn ang="16200000">
                <a:pos x="wd2" y="hd2"/>
              </a:cxn>
            </a:cxnLst>
            <a:rect l="0" t="0" r="r" b="b"/>
            <a:pathLst>
              <a:path w="21401" h="21175" extrusionOk="0">
                <a:moveTo>
                  <a:pt x="11148" y="21097"/>
                </a:moveTo>
                <a:cubicBezTo>
                  <a:pt x="9513" y="21300"/>
                  <a:pt x="7946" y="21097"/>
                  <a:pt x="6515" y="20590"/>
                </a:cubicBezTo>
                <a:cubicBezTo>
                  <a:pt x="5084" y="20083"/>
                  <a:pt x="3857" y="19373"/>
                  <a:pt x="2835" y="18258"/>
                </a:cubicBezTo>
                <a:cubicBezTo>
                  <a:pt x="1813" y="17244"/>
                  <a:pt x="1063" y="16027"/>
                  <a:pt x="586" y="14708"/>
                </a:cubicBezTo>
                <a:cubicBezTo>
                  <a:pt x="109" y="13390"/>
                  <a:pt x="-95" y="11869"/>
                  <a:pt x="41" y="10449"/>
                </a:cubicBezTo>
                <a:cubicBezTo>
                  <a:pt x="177" y="9030"/>
                  <a:pt x="518" y="7711"/>
                  <a:pt x="1200" y="6393"/>
                </a:cubicBezTo>
                <a:cubicBezTo>
                  <a:pt x="1813" y="5277"/>
                  <a:pt x="2562" y="4162"/>
                  <a:pt x="3516" y="3249"/>
                </a:cubicBezTo>
                <a:cubicBezTo>
                  <a:pt x="4402" y="2337"/>
                  <a:pt x="5424" y="1627"/>
                  <a:pt x="6583" y="1120"/>
                </a:cubicBezTo>
                <a:lnTo>
                  <a:pt x="6583" y="1120"/>
                </a:lnTo>
                <a:cubicBezTo>
                  <a:pt x="8899" y="4"/>
                  <a:pt x="11489" y="-300"/>
                  <a:pt x="13873" y="308"/>
                </a:cubicBezTo>
                <a:cubicBezTo>
                  <a:pt x="15032" y="613"/>
                  <a:pt x="16122" y="1018"/>
                  <a:pt x="17144" y="1728"/>
                </a:cubicBezTo>
                <a:cubicBezTo>
                  <a:pt x="18166" y="2438"/>
                  <a:pt x="19052" y="3249"/>
                  <a:pt x="19733" y="4263"/>
                </a:cubicBezTo>
                <a:cubicBezTo>
                  <a:pt x="20483" y="5379"/>
                  <a:pt x="21028" y="6596"/>
                  <a:pt x="21232" y="8015"/>
                </a:cubicBezTo>
                <a:cubicBezTo>
                  <a:pt x="21505" y="9435"/>
                  <a:pt x="21437" y="10956"/>
                  <a:pt x="21096" y="12376"/>
                </a:cubicBezTo>
                <a:cubicBezTo>
                  <a:pt x="20755" y="13796"/>
                  <a:pt x="20142" y="15215"/>
                  <a:pt x="19188" y="16432"/>
                </a:cubicBezTo>
                <a:cubicBezTo>
                  <a:pt x="18234" y="17649"/>
                  <a:pt x="17144" y="18765"/>
                  <a:pt x="15781" y="19475"/>
                </a:cubicBezTo>
                <a:cubicBezTo>
                  <a:pt x="14282" y="20489"/>
                  <a:pt x="12715" y="20996"/>
                  <a:pt x="11148" y="21097"/>
                </a:cubicBezTo>
                <a:close/>
                <a:moveTo>
                  <a:pt x="6719" y="2337"/>
                </a:moveTo>
                <a:lnTo>
                  <a:pt x="6719" y="2337"/>
                </a:lnTo>
                <a:cubicBezTo>
                  <a:pt x="5629" y="2844"/>
                  <a:pt x="4675" y="3554"/>
                  <a:pt x="3857" y="4365"/>
                </a:cubicBezTo>
                <a:cubicBezTo>
                  <a:pt x="2971" y="5176"/>
                  <a:pt x="2290" y="6190"/>
                  <a:pt x="1745" y="7204"/>
                </a:cubicBezTo>
                <a:cubicBezTo>
                  <a:pt x="1200" y="8320"/>
                  <a:pt x="859" y="9435"/>
                  <a:pt x="791" y="10652"/>
                </a:cubicBezTo>
                <a:cubicBezTo>
                  <a:pt x="723" y="11869"/>
                  <a:pt x="859" y="13086"/>
                  <a:pt x="1268" y="14303"/>
                </a:cubicBezTo>
                <a:cubicBezTo>
                  <a:pt x="1677" y="15520"/>
                  <a:pt x="2358" y="16534"/>
                  <a:pt x="3312" y="17446"/>
                </a:cubicBezTo>
                <a:cubicBezTo>
                  <a:pt x="4266" y="18359"/>
                  <a:pt x="5424" y="19069"/>
                  <a:pt x="6719" y="19576"/>
                </a:cubicBezTo>
                <a:cubicBezTo>
                  <a:pt x="8082" y="20083"/>
                  <a:pt x="9581" y="20185"/>
                  <a:pt x="11148" y="20083"/>
                </a:cubicBezTo>
                <a:cubicBezTo>
                  <a:pt x="12715" y="19880"/>
                  <a:pt x="14146" y="19475"/>
                  <a:pt x="15441" y="18663"/>
                </a:cubicBezTo>
                <a:cubicBezTo>
                  <a:pt x="16667" y="17954"/>
                  <a:pt x="17758" y="16939"/>
                  <a:pt x="18643" y="15824"/>
                </a:cubicBezTo>
                <a:cubicBezTo>
                  <a:pt x="19461" y="14708"/>
                  <a:pt x="20006" y="13492"/>
                  <a:pt x="20347" y="12275"/>
                </a:cubicBezTo>
                <a:cubicBezTo>
                  <a:pt x="20619" y="11058"/>
                  <a:pt x="20687" y="9841"/>
                  <a:pt x="20483" y="8624"/>
                </a:cubicBezTo>
                <a:cubicBezTo>
                  <a:pt x="20279" y="7508"/>
                  <a:pt x="19802" y="6393"/>
                  <a:pt x="19188" y="5379"/>
                </a:cubicBezTo>
                <a:cubicBezTo>
                  <a:pt x="18575" y="4466"/>
                  <a:pt x="17757" y="3655"/>
                  <a:pt x="16803" y="3046"/>
                </a:cubicBezTo>
                <a:cubicBezTo>
                  <a:pt x="15850" y="2438"/>
                  <a:pt x="14827" y="1931"/>
                  <a:pt x="13737" y="1728"/>
                </a:cubicBezTo>
                <a:cubicBezTo>
                  <a:pt x="11352" y="1018"/>
                  <a:pt x="8831" y="1323"/>
                  <a:pt x="6719" y="2337"/>
                </a:cubicBezTo>
                <a:close/>
              </a:path>
            </a:pathLst>
          </a:custGeom>
          <a:solidFill>
            <a:schemeClr val="bg2"/>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14" name="Shape">
            <a:extLst>
              <a:ext uri="{FF2B5EF4-FFF2-40B4-BE49-F238E27FC236}">
                <a16:creationId xmlns:a16="http://schemas.microsoft.com/office/drawing/2014/main" id="{D51209B3-A71F-2258-3853-EF7FD197C67F}"/>
              </a:ext>
            </a:extLst>
          </p:cNvPr>
          <p:cNvSpPr/>
          <p:nvPr/>
        </p:nvSpPr>
        <p:spPr>
          <a:xfrm rot="1800000">
            <a:off x="4970547" y="3969997"/>
            <a:ext cx="554949" cy="554598"/>
          </a:xfrm>
          <a:custGeom>
            <a:avLst/>
            <a:gdLst/>
            <a:ahLst/>
            <a:cxnLst>
              <a:cxn ang="0">
                <a:pos x="wd2" y="hd2"/>
              </a:cxn>
              <a:cxn ang="5400000">
                <a:pos x="wd2" y="hd2"/>
              </a:cxn>
              <a:cxn ang="10800000">
                <a:pos x="wd2" y="hd2"/>
              </a:cxn>
              <a:cxn ang="16200000">
                <a:pos x="wd2" y="hd2"/>
              </a:cxn>
            </a:cxnLst>
            <a:rect l="0" t="0" r="r" b="b"/>
            <a:pathLst>
              <a:path w="21454" h="21440" extrusionOk="0">
                <a:moveTo>
                  <a:pt x="16624" y="4817"/>
                </a:moveTo>
                <a:cubicBezTo>
                  <a:pt x="17994" y="6188"/>
                  <a:pt x="19041" y="7638"/>
                  <a:pt x="19928" y="9250"/>
                </a:cubicBezTo>
                <a:cubicBezTo>
                  <a:pt x="20734" y="10782"/>
                  <a:pt x="21218" y="12232"/>
                  <a:pt x="21379" y="13764"/>
                </a:cubicBezTo>
                <a:cubicBezTo>
                  <a:pt x="21540" y="15214"/>
                  <a:pt x="21459" y="16504"/>
                  <a:pt x="20976" y="17632"/>
                </a:cubicBezTo>
                <a:cubicBezTo>
                  <a:pt x="20573" y="18761"/>
                  <a:pt x="19847" y="19728"/>
                  <a:pt x="18800" y="20373"/>
                </a:cubicBezTo>
                <a:cubicBezTo>
                  <a:pt x="17833" y="21017"/>
                  <a:pt x="16785" y="21340"/>
                  <a:pt x="15495" y="21420"/>
                </a:cubicBezTo>
                <a:cubicBezTo>
                  <a:pt x="14367" y="21501"/>
                  <a:pt x="13158" y="21340"/>
                  <a:pt x="11868" y="20937"/>
                </a:cubicBezTo>
                <a:cubicBezTo>
                  <a:pt x="10659" y="20614"/>
                  <a:pt x="9450" y="20050"/>
                  <a:pt x="8241" y="19325"/>
                </a:cubicBezTo>
                <a:lnTo>
                  <a:pt x="8241" y="19325"/>
                </a:lnTo>
                <a:cubicBezTo>
                  <a:pt x="5824" y="17874"/>
                  <a:pt x="3647" y="15617"/>
                  <a:pt x="2116" y="13200"/>
                </a:cubicBezTo>
                <a:cubicBezTo>
                  <a:pt x="1391" y="11991"/>
                  <a:pt x="827" y="10782"/>
                  <a:pt x="504" y="9573"/>
                </a:cubicBezTo>
                <a:cubicBezTo>
                  <a:pt x="101" y="8283"/>
                  <a:pt x="-60" y="7074"/>
                  <a:pt x="21" y="5946"/>
                </a:cubicBezTo>
                <a:cubicBezTo>
                  <a:pt x="101" y="4656"/>
                  <a:pt x="504" y="3608"/>
                  <a:pt x="1068" y="2641"/>
                </a:cubicBezTo>
                <a:cubicBezTo>
                  <a:pt x="1713" y="1674"/>
                  <a:pt x="2680" y="949"/>
                  <a:pt x="3809" y="465"/>
                </a:cubicBezTo>
                <a:cubicBezTo>
                  <a:pt x="4937" y="62"/>
                  <a:pt x="6227" y="-99"/>
                  <a:pt x="7677" y="62"/>
                </a:cubicBezTo>
                <a:cubicBezTo>
                  <a:pt x="9128" y="223"/>
                  <a:pt x="10660" y="707"/>
                  <a:pt x="12191" y="1513"/>
                </a:cubicBezTo>
                <a:cubicBezTo>
                  <a:pt x="13803" y="2400"/>
                  <a:pt x="15334" y="3528"/>
                  <a:pt x="16624" y="4817"/>
                </a:cubicBezTo>
                <a:close/>
                <a:moveTo>
                  <a:pt x="8725" y="18600"/>
                </a:moveTo>
                <a:lnTo>
                  <a:pt x="8725" y="18600"/>
                </a:lnTo>
                <a:cubicBezTo>
                  <a:pt x="9853" y="19325"/>
                  <a:pt x="10982" y="19808"/>
                  <a:pt x="12191" y="20131"/>
                </a:cubicBezTo>
                <a:cubicBezTo>
                  <a:pt x="13400" y="20453"/>
                  <a:pt x="14447" y="20614"/>
                  <a:pt x="15495" y="20534"/>
                </a:cubicBezTo>
                <a:cubicBezTo>
                  <a:pt x="16624" y="20453"/>
                  <a:pt x="17510" y="20131"/>
                  <a:pt x="18316" y="19647"/>
                </a:cubicBezTo>
                <a:cubicBezTo>
                  <a:pt x="19122" y="19083"/>
                  <a:pt x="19767" y="18277"/>
                  <a:pt x="20089" y="17391"/>
                </a:cubicBezTo>
                <a:cubicBezTo>
                  <a:pt x="20492" y="16423"/>
                  <a:pt x="20573" y="15214"/>
                  <a:pt x="20412" y="13925"/>
                </a:cubicBezTo>
                <a:cubicBezTo>
                  <a:pt x="20250" y="12555"/>
                  <a:pt x="19767" y="11185"/>
                  <a:pt x="19041" y="9734"/>
                </a:cubicBezTo>
                <a:cubicBezTo>
                  <a:pt x="18236" y="8203"/>
                  <a:pt x="17188" y="6832"/>
                  <a:pt x="15898" y="5543"/>
                </a:cubicBezTo>
                <a:cubicBezTo>
                  <a:pt x="14609" y="4253"/>
                  <a:pt x="13158" y="3206"/>
                  <a:pt x="11707" y="2400"/>
                </a:cubicBezTo>
                <a:cubicBezTo>
                  <a:pt x="10256" y="1674"/>
                  <a:pt x="8886" y="1191"/>
                  <a:pt x="7516" y="1029"/>
                </a:cubicBezTo>
                <a:cubicBezTo>
                  <a:pt x="6227" y="868"/>
                  <a:pt x="5098" y="949"/>
                  <a:pt x="4050" y="1352"/>
                </a:cubicBezTo>
                <a:cubicBezTo>
                  <a:pt x="3083" y="1755"/>
                  <a:pt x="2277" y="2319"/>
                  <a:pt x="1794" y="3125"/>
                </a:cubicBezTo>
                <a:cubicBezTo>
                  <a:pt x="1229" y="3931"/>
                  <a:pt x="988" y="4898"/>
                  <a:pt x="907" y="5946"/>
                </a:cubicBezTo>
                <a:cubicBezTo>
                  <a:pt x="826" y="6994"/>
                  <a:pt x="988" y="8122"/>
                  <a:pt x="1310" y="9250"/>
                </a:cubicBezTo>
                <a:cubicBezTo>
                  <a:pt x="1632" y="10379"/>
                  <a:pt x="2197" y="11588"/>
                  <a:pt x="2841" y="12716"/>
                </a:cubicBezTo>
                <a:cubicBezTo>
                  <a:pt x="4373" y="15053"/>
                  <a:pt x="6468" y="17149"/>
                  <a:pt x="8725" y="18600"/>
                </a:cubicBezTo>
                <a:close/>
              </a:path>
            </a:pathLst>
          </a:custGeom>
          <a:solidFill>
            <a:schemeClr val="bg2"/>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15" name="Shape">
            <a:extLst>
              <a:ext uri="{FF2B5EF4-FFF2-40B4-BE49-F238E27FC236}">
                <a16:creationId xmlns:a16="http://schemas.microsoft.com/office/drawing/2014/main" id="{F73BC7B0-D9B7-54F4-CFBD-201C53135CA8}"/>
              </a:ext>
            </a:extLst>
          </p:cNvPr>
          <p:cNvSpPr/>
          <p:nvPr/>
        </p:nvSpPr>
        <p:spPr>
          <a:xfrm rot="1800000">
            <a:off x="5015580" y="3271814"/>
            <a:ext cx="433650" cy="654128"/>
          </a:xfrm>
          <a:custGeom>
            <a:avLst/>
            <a:gdLst/>
            <a:ahLst/>
            <a:cxnLst>
              <a:cxn ang="0">
                <a:pos x="wd2" y="hd2"/>
              </a:cxn>
              <a:cxn ang="5400000">
                <a:pos x="wd2" y="hd2"/>
              </a:cxn>
              <a:cxn ang="10800000">
                <a:pos x="wd2" y="hd2"/>
              </a:cxn>
              <a:cxn ang="16200000">
                <a:pos x="wd2" y="hd2"/>
              </a:cxn>
            </a:cxnLst>
            <a:rect l="0" t="0" r="r" b="b"/>
            <a:pathLst>
              <a:path w="21394" h="21379" extrusionOk="0">
                <a:moveTo>
                  <a:pt x="21394" y="10656"/>
                </a:moveTo>
                <a:cubicBezTo>
                  <a:pt x="21394" y="12291"/>
                  <a:pt x="21085" y="13858"/>
                  <a:pt x="20365" y="15289"/>
                </a:cubicBezTo>
                <a:cubicBezTo>
                  <a:pt x="19748" y="16652"/>
                  <a:pt x="18823" y="17879"/>
                  <a:pt x="17588" y="18833"/>
                </a:cubicBezTo>
                <a:cubicBezTo>
                  <a:pt x="16457" y="19787"/>
                  <a:pt x="15120" y="20468"/>
                  <a:pt x="13680" y="20945"/>
                </a:cubicBezTo>
                <a:cubicBezTo>
                  <a:pt x="12240" y="21354"/>
                  <a:pt x="10800" y="21490"/>
                  <a:pt x="9257" y="21286"/>
                </a:cubicBezTo>
                <a:cubicBezTo>
                  <a:pt x="7817" y="21081"/>
                  <a:pt x="6480" y="20672"/>
                  <a:pt x="5348" y="19923"/>
                </a:cubicBezTo>
                <a:cubicBezTo>
                  <a:pt x="4217" y="19310"/>
                  <a:pt x="3291" y="18492"/>
                  <a:pt x="2468" y="17470"/>
                </a:cubicBezTo>
                <a:cubicBezTo>
                  <a:pt x="1645" y="16516"/>
                  <a:pt x="1131" y="15426"/>
                  <a:pt x="617" y="14335"/>
                </a:cubicBezTo>
                <a:lnTo>
                  <a:pt x="617" y="14335"/>
                </a:lnTo>
                <a:cubicBezTo>
                  <a:pt x="-206" y="12019"/>
                  <a:pt x="-206" y="9361"/>
                  <a:pt x="617" y="7045"/>
                </a:cubicBezTo>
                <a:cubicBezTo>
                  <a:pt x="1028" y="5886"/>
                  <a:pt x="1645" y="4796"/>
                  <a:pt x="2468" y="3910"/>
                </a:cubicBezTo>
                <a:cubicBezTo>
                  <a:pt x="3291" y="2956"/>
                  <a:pt x="4217" y="2070"/>
                  <a:pt x="5348" y="1457"/>
                </a:cubicBezTo>
                <a:cubicBezTo>
                  <a:pt x="6583" y="776"/>
                  <a:pt x="7920" y="299"/>
                  <a:pt x="9257" y="94"/>
                </a:cubicBezTo>
                <a:cubicBezTo>
                  <a:pt x="10800" y="-110"/>
                  <a:pt x="12240" y="26"/>
                  <a:pt x="13680" y="435"/>
                </a:cubicBezTo>
                <a:cubicBezTo>
                  <a:pt x="15120" y="844"/>
                  <a:pt x="16354" y="1525"/>
                  <a:pt x="17485" y="2547"/>
                </a:cubicBezTo>
                <a:cubicBezTo>
                  <a:pt x="18617" y="3501"/>
                  <a:pt x="19543" y="4728"/>
                  <a:pt x="20262" y="6091"/>
                </a:cubicBezTo>
                <a:cubicBezTo>
                  <a:pt x="20983" y="7453"/>
                  <a:pt x="21394" y="9021"/>
                  <a:pt x="21394" y="10656"/>
                </a:cubicBezTo>
                <a:close/>
                <a:moveTo>
                  <a:pt x="1851" y="14131"/>
                </a:moveTo>
                <a:lnTo>
                  <a:pt x="1851" y="14131"/>
                </a:lnTo>
                <a:cubicBezTo>
                  <a:pt x="2263" y="15221"/>
                  <a:pt x="2777" y="16243"/>
                  <a:pt x="3497" y="17129"/>
                </a:cubicBezTo>
                <a:cubicBezTo>
                  <a:pt x="4217" y="18015"/>
                  <a:pt x="5143" y="18764"/>
                  <a:pt x="6171" y="19378"/>
                </a:cubicBezTo>
                <a:cubicBezTo>
                  <a:pt x="7200" y="19991"/>
                  <a:pt x="8331" y="20400"/>
                  <a:pt x="9566" y="20536"/>
                </a:cubicBezTo>
                <a:cubicBezTo>
                  <a:pt x="10800" y="20672"/>
                  <a:pt x="12034" y="20604"/>
                  <a:pt x="13268" y="20264"/>
                </a:cubicBezTo>
                <a:cubicBezTo>
                  <a:pt x="14503" y="19923"/>
                  <a:pt x="15634" y="19241"/>
                  <a:pt x="16663" y="18424"/>
                </a:cubicBezTo>
                <a:cubicBezTo>
                  <a:pt x="17691" y="17538"/>
                  <a:pt x="18617" y="16380"/>
                  <a:pt x="19234" y="15085"/>
                </a:cubicBezTo>
                <a:cubicBezTo>
                  <a:pt x="19851" y="13722"/>
                  <a:pt x="20263" y="12223"/>
                  <a:pt x="20263" y="10724"/>
                </a:cubicBezTo>
                <a:cubicBezTo>
                  <a:pt x="20263" y="9157"/>
                  <a:pt x="19954" y="7726"/>
                  <a:pt x="19234" y="6363"/>
                </a:cubicBezTo>
                <a:cubicBezTo>
                  <a:pt x="18617" y="5069"/>
                  <a:pt x="17794" y="3978"/>
                  <a:pt x="16663" y="3024"/>
                </a:cubicBezTo>
                <a:cubicBezTo>
                  <a:pt x="15634" y="2139"/>
                  <a:pt x="14503" y="1525"/>
                  <a:pt x="13268" y="1185"/>
                </a:cubicBezTo>
                <a:cubicBezTo>
                  <a:pt x="12034" y="844"/>
                  <a:pt x="10800" y="708"/>
                  <a:pt x="9566" y="912"/>
                </a:cubicBezTo>
                <a:cubicBezTo>
                  <a:pt x="8331" y="1048"/>
                  <a:pt x="7200" y="1457"/>
                  <a:pt x="6171" y="2070"/>
                </a:cubicBezTo>
                <a:cubicBezTo>
                  <a:pt x="5143" y="2616"/>
                  <a:pt x="4320" y="3365"/>
                  <a:pt x="3497" y="4319"/>
                </a:cubicBezTo>
                <a:cubicBezTo>
                  <a:pt x="2777" y="5205"/>
                  <a:pt x="2160" y="6227"/>
                  <a:pt x="1851" y="7317"/>
                </a:cubicBezTo>
                <a:cubicBezTo>
                  <a:pt x="1029" y="9361"/>
                  <a:pt x="1029" y="11882"/>
                  <a:pt x="1851" y="14131"/>
                </a:cubicBezTo>
                <a:close/>
              </a:path>
            </a:pathLst>
          </a:custGeom>
          <a:solidFill>
            <a:schemeClr val="bg2"/>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16" name="Shape">
            <a:extLst>
              <a:ext uri="{FF2B5EF4-FFF2-40B4-BE49-F238E27FC236}">
                <a16:creationId xmlns:a16="http://schemas.microsoft.com/office/drawing/2014/main" id="{D3ABC37B-F989-F696-CCED-7EECB6727E33}"/>
              </a:ext>
            </a:extLst>
          </p:cNvPr>
          <p:cNvSpPr/>
          <p:nvPr/>
        </p:nvSpPr>
        <p:spPr>
          <a:xfrm rot="1800000">
            <a:off x="6090965" y="4427486"/>
            <a:ext cx="521129" cy="585242"/>
          </a:xfrm>
          <a:custGeom>
            <a:avLst/>
            <a:gdLst/>
            <a:ahLst/>
            <a:cxnLst>
              <a:cxn ang="0">
                <a:pos x="wd2" y="hd2"/>
              </a:cxn>
              <a:cxn ang="5400000">
                <a:pos x="wd2" y="hd2"/>
              </a:cxn>
              <a:cxn ang="10800000">
                <a:pos x="wd2" y="hd2"/>
              </a:cxn>
              <a:cxn ang="16200000">
                <a:pos x="wd2" y="hd2"/>
              </a:cxn>
            </a:cxnLst>
            <a:rect l="0" t="0" r="r" b="b"/>
            <a:pathLst>
              <a:path w="21425" h="21425" extrusionOk="0">
                <a:moveTo>
                  <a:pt x="3613" y="6065"/>
                </a:moveTo>
                <a:cubicBezTo>
                  <a:pt x="4813" y="4615"/>
                  <a:pt x="6184" y="3394"/>
                  <a:pt x="7727" y="2325"/>
                </a:cubicBezTo>
                <a:cubicBezTo>
                  <a:pt x="9184" y="1410"/>
                  <a:pt x="10727" y="723"/>
                  <a:pt x="12184" y="341"/>
                </a:cubicBezTo>
                <a:cubicBezTo>
                  <a:pt x="13641" y="-41"/>
                  <a:pt x="15098" y="-117"/>
                  <a:pt x="16298" y="188"/>
                </a:cubicBezTo>
                <a:cubicBezTo>
                  <a:pt x="17584" y="417"/>
                  <a:pt x="18613" y="952"/>
                  <a:pt x="19556" y="1791"/>
                </a:cubicBezTo>
                <a:cubicBezTo>
                  <a:pt x="20327" y="2554"/>
                  <a:pt x="20927" y="3547"/>
                  <a:pt x="21184" y="4691"/>
                </a:cubicBezTo>
                <a:cubicBezTo>
                  <a:pt x="21441" y="5760"/>
                  <a:pt x="21527" y="6905"/>
                  <a:pt x="21270" y="8202"/>
                </a:cubicBezTo>
                <a:cubicBezTo>
                  <a:pt x="21098" y="9424"/>
                  <a:pt x="20670" y="10645"/>
                  <a:pt x="20155" y="11866"/>
                </a:cubicBezTo>
                <a:lnTo>
                  <a:pt x="20155" y="11866"/>
                </a:lnTo>
                <a:cubicBezTo>
                  <a:pt x="18955" y="14385"/>
                  <a:pt x="16984" y="16751"/>
                  <a:pt x="14670" y="18430"/>
                </a:cubicBezTo>
                <a:cubicBezTo>
                  <a:pt x="13555" y="19270"/>
                  <a:pt x="12355" y="19956"/>
                  <a:pt x="11070" y="20491"/>
                </a:cubicBezTo>
                <a:cubicBezTo>
                  <a:pt x="9784" y="21025"/>
                  <a:pt x="8498" y="21330"/>
                  <a:pt x="7298" y="21407"/>
                </a:cubicBezTo>
                <a:cubicBezTo>
                  <a:pt x="5927" y="21483"/>
                  <a:pt x="4727" y="21330"/>
                  <a:pt x="3698" y="20872"/>
                </a:cubicBezTo>
                <a:cubicBezTo>
                  <a:pt x="2584" y="20414"/>
                  <a:pt x="1641" y="19651"/>
                  <a:pt x="1041" y="18583"/>
                </a:cubicBezTo>
                <a:cubicBezTo>
                  <a:pt x="441" y="17590"/>
                  <a:pt x="13" y="16369"/>
                  <a:pt x="13" y="14995"/>
                </a:cubicBezTo>
                <a:cubicBezTo>
                  <a:pt x="-73" y="13622"/>
                  <a:pt x="270" y="12095"/>
                  <a:pt x="870" y="10569"/>
                </a:cubicBezTo>
                <a:cubicBezTo>
                  <a:pt x="1470" y="9118"/>
                  <a:pt x="2413" y="7592"/>
                  <a:pt x="3613" y="6065"/>
                </a:cubicBezTo>
                <a:close/>
                <a:moveTo>
                  <a:pt x="19298" y="11561"/>
                </a:moveTo>
                <a:lnTo>
                  <a:pt x="19298" y="11561"/>
                </a:lnTo>
                <a:cubicBezTo>
                  <a:pt x="19813" y="10416"/>
                  <a:pt x="20241" y="9271"/>
                  <a:pt x="20413" y="8126"/>
                </a:cubicBezTo>
                <a:cubicBezTo>
                  <a:pt x="20584" y="6981"/>
                  <a:pt x="20584" y="5913"/>
                  <a:pt x="20327" y="4920"/>
                </a:cubicBezTo>
                <a:cubicBezTo>
                  <a:pt x="20070" y="3928"/>
                  <a:pt x="19556" y="3089"/>
                  <a:pt x="18870" y="2402"/>
                </a:cubicBezTo>
                <a:cubicBezTo>
                  <a:pt x="18184" y="1715"/>
                  <a:pt x="17241" y="1257"/>
                  <a:pt x="16127" y="1028"/>
                </a:cubicBezTo>
                <a:cubicBezTo>
                  <a:pt x="15013" y="799"/>
                  <a:pt x="13813" y="875"/>
                  <a:pt x="12441" y="1181"/>
                </a:cubicBezTo>
                <a:cubicBezTo>
                  <a:pt x="11070" y="1562"/>
                  <a:pt x="9613" y="2173"/>
                  <a:pt x="8241" y="3012"/>
                </a:cubicBezTo>
                <a:cubicBezTo>
                  <a:pt x="6784" y="3928"/>
                  <a:pt x="5498" y="5149"/>
                  <a:pt x="4298" y="6523"/>
                </a:cubicBezTo>
                <a:cubicBezTo>
                  <a:pt x="3184" y="7897"/>
                  <a:pt x="2241" y="9347"/>
                  <a:pt x="1727" y="10874"/>
                </a:cubicBezTo>
                <a:cubicBezTo>
                  <a:pt x="1213" y="12324"/>
                  <a:pt x="956" y="13698"/>
                  <a:pt x="956" y="14995"/>
                </a:cubicBezTo>
                <a:cubicBezTo>
                  <a:pt x="956" y="16217"/>
                  <a:pt x="1298" y="17285"/>
                  <a:pt x="1898" y="18201"/>
                </a:cubicBezTo>
                <a:cubicBezTo>
                  <a:pt x="2413" y="19041"/>
                  <a:pt x="3184" y="19728"/>
                  <a:pt x="4127" y="20109"/>
                </a:cubicBezTo>
                <a:cubicBezTo>
                  <a:pt x="5070" y="20491"/>
                  <a:pt x="6098" y="20643"/>
                  <a:pt x="7298" y="20567"/>
                </a:cubicBezTo>
                <a:cubicBezTo>
                  <a:pt x="8413" y="20491"/>
                  <a:pt x="9527" y="20186"/>
                  <a:pt x="10727" y="19728"/>
                </a:cubicBezTo>
                <a:cubicBezTo>
                  <a:pt x="11841" y="19270"/>
                  <a:pt x="13041" y="18583"/>
                  <a:pt x="14070" y="17819"/>
                </a:cubicBezTo>
                <a:cubicBezTo>
                  <a:pt x="16298" y="16140"/>
                  <a:pt x="18184" y="13927"/>
                  <a:pt x="19298" y="11561"/>
                </a:cubicBezTo>
                <a:close/>
              </a:path>
            </a:pathLst>
          </a:custGeom>
          <a:solidFill>
            <a:schemeClr val="bg2"/>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17" name="Shape">
            <a:extLst>
              <a:ext uri="{FF2B5EF4-FFF2-40B4-BE49-F238E27FC236}">
                <a16:creationId xmlns:a16="http://schemas.microsoft.com/office/drawing/2014/main" id="{1AFEFD87-5B35-B47E-5DA5-44C92F7C3478}"/>
              </a:ext>
            </a:extLst>
          </p:cNvPr>
          <p:cNvSpPr/>
          <p:nvPr/>
        </p:nvSpPr>
        <p:spPr>
          <a:xfrm rot="1800000">
            <a:off x="5365270" y="4489656"/>
            <a:ext cx="652943" cy="436121"/>
          </a:xfrm>
          <a:custGeom>
            <a:avLst/>
            <a:gdLst/>
            <a:ahLst/>
            <a:cxnLst>
              <a:cxn ang="0">
                <a:pos x="wd2" y="hd2"/>
              </a:cxn>
              <a:cxn ang="5400000">
                <a:pos x="wd2" y="hd2"/>
              </a:cxn>
              <a:cxn ang="10800000">
                <a:pos x="wd2" y="hd2"/>
              </a:cxn>
              <a:cxn ang="16200000">
                <a:pos x="wd2" y="hd2"/>
              </a:cxn>
            </a:cxnLst>
            <a:rect l="0" t="0" r="r" b="b"/>
            <a:pathLst>
              <a:path w="21476" h="21213" extrusionOk="0">
                <a:moveTo>
                  <a:pt x="10011" y="171"/>
                </a:moveTo>
                <a:cubicBezTo>
                  <a:pt x="11657" y="-133"/>
                  <a:pt x="13234" y="-32"/>
                  <a:pt x="14674" y="475"/>
                </a:cubicBezTo>
                <a:cubicBezTo>
                  <a:pt x="16114" y="881"/>
                  <a:pt x="17348" y="1591"/>
                  <a:pt x="18445" y="2605"/>
                </a:cubicBezTo>
                <a:cubicBezTo>
                  <a:pt x="19474" y="3518"/>
                  <a:pt x="20297" y="4735"/>
                  <a:pt x="20777" y="6053"/>
                </a:cubicBezTo>
                <a:cubicBezTo>
                  <a:pt x="21325" y="7371"/>
                  <a:pt x="21531" y="8791"/>
                  <a:pt x="21462" y="10312"/>
                </a:cubicBezTo>
                <a:cubicBezTo>
                  <a:pt x="21394" y="11732"/>
                  <a:pt x="21051" y="13050"/>
                  <a:pt x="20434" y="14368"/>
                </a:cubicBezTo>
                <a:cubicBezTo>
                  <a:pt x="19885" y="15585"/>
                  <a:pt x="19131" y="16599"/>
                  <a:pt x="18171" y="17613"/>
                </a:cubicBezTo>
                <a:cubicBezTo>
                  <a:pt x="17280" y="18526"/>
                  <a:pt x="16251" y="19337"/>
                  <a:pt x="15154" y="19844"/>
                </a:cubicBezTo>
                <a:lnTo>
                  <a:pt x="15154" y="19844"/>
                </a:lnTo>
                <a:cubicBezTo>
                  <a:pt x="12891" y="21061"/>
                  <a:pt x="10217" y="21467"/>
                  <a:pt x="7817" y="21061"/>
                </a:cubicBezTo>
                <a:cubicBezTo>
                  <a:pt x="6651" y="20859"/>
                  <a:pt x="5554" y="20453"/>
                  <a:pt x="4525" y="19844"/>
                </a:cubicBezTo>
                <a:cubicBezTo>
                  <a:pt x="3497" y="19236"/>
                  <a:pt x="2605" y="18425"/>
                  <a:pt x="1851" y="17411"/>
                </a:cubicBezTo>
                <a:cubicBezTo>
                  <a:pt x="1097" y="16295"/>
                  <a:pt x="548" y="15078"/>
                  <a:pt x="205" y="13760"/>
                </a:cubicBezTo>
                <a:cubicBezTo>
                  <a:pt x="-69" y="12340"/>
                  <a:pt x="-69" y="10819"/>
                  <a:pt x="205" y="9399"/>
                </a:cubicBezTo>
                <a:cubicBezTo>
                  <a:pt x="548" y="7980"/>
                  <a:pt x="1165" y="6560"/>
                  <a:pt x="1988" y="5242"/>
                </a:cubicBezTo>
                <a:cubicBezTo>
                  <a:pt x="2880" y="3923"/>
                  <a:pt x="4045" y="2808"/>
                  <a:pt x="5348" y="1997"/>
                </a:cubicBezTo>
                <a:cubicBezTo>
                  <a:pt x="6857" y="982"/>
                  <a:pt x="8365" y="475"/>
                  <a:pt x="10011" y="171"/>
                </a:cubicBezTo>
                <a:close/>
                <a:moveTo>
                  <a:pt x="14880" y="18729"/>
                </a:moveTo>
                <a:lnTo>
                  <a:pt x="14880" y="18729"/>
                </a:lnTo>
                <a:cubicBezTo>
                  <a:pt x="15908" y="18120"/>
                  <a:pt x="16868" y="17411"/>
                  <a:pt x="17760" y="16599"/>
                </a:cubicBezTo>
                <a:cubicBezTo>
                  <a:pt x="18582" y="15687"/>
                  <a:pt x="19268" y="14774"/>
                  <a:pt x="19817" y="13659"/>
                </a:cubicBezTo>
                <a:cubicBezTo>
                  <a:pt x="20365" y="12543"/>
                  <a:pt x="20640" y="11326"/>
                  <a:pt x="20708" y="10109"/>
                </a:cubicBezTo>
                <a:cubicBezTo>
                  <a:pt x="20777" y="8892"/>
                  <a:pt x="20571" y="7675"/>
                  <a:pt x="20160" y="6560"/>
                </a:cubicBezTo>
                <a:cubicBezTo>
                  <a:pt x="19680" y="5444"/>
                  <a:pt x="18994" y="4329"/>
                  <a:pt x="18034" y="3518"/>
                </a:cubicBezTo>
                <a:cubicBezTo>
                  <a:pt x="17074" y="2605"/>
                  <a:pt x="15840" y="1997"/>
                  <a:pt x="14537" y="1591"/>
                </a:cubicBezTo>
                <a:cubicBezTo>
                  <a:pt x="13097" y="1185"/>
                  <a:pt x="11657" y="1084"/>
                  <a:pt x="10080" y="1388"/>
                </a:cubicBezTo>
                <a:cubicBezTo>
                  <a:pt x="8571" y="1591"/>
                  <a:pt x="7063" y="2199"/>
                  <a:pt x="5760" y="3011"/>
                </a:cubicBezTo>
                <a:cubicBezTo>
                  <a:pt x="4525" y="3822"/>
                  <a:pt x="3497" y="4836"/>
                  <a:pt x="2605" y="6053"/>
                </a:cubicBezTo>
                <a:cubicBezTo>
                  <a:pt x="1851" y="7168"/>
                  <a:pt x="1303" y="8385"/>
                  <a:pt x="1028" y="9704"/>
                </a:cubicBezTo>
                <a:cubicBezTo>
                  <a:pt x="754" y="10921"/>
                  <a:pt x="754" y="12137"/>
                  <a:pt x="1028" y="13354"/>
                </a:cubicBezTo>
                <a:cubicBezTo>
                  <a:pt x="1303" y="14470"/>
                  <a:pt x="1714" y="15585"/>
                  <a:pt x="2400" y="16498"/>
                </a:cubicBezTo>
                <a:cubicBezTo>
                  <a:pt x="3017" y="17411"/>
                  <a:pt x="3840" y="18121"/>
                  <a:pt x="4800" y="18729"/>
                </a:cubicBezTo>
                <a:cubicBezTo>
                  <a:pt x="5760" y="19337"/>
                  <a:pt x="6788" y="19743"/>
                  <a:pt x="7885" y="19946"/>
                </a:cubicBezTo>
                <a:cubicBezTo>
                  <a:pt x="10217" y="20250"/>
                  <a:pt x="12754" y="19844"/>
                  <a:pt x="14880" y="18729"/>
                </a:cubicBezTo>
                <a:close/>
              </a:path>
            </a:pathLst>
          </a:custGeom>
          <a:solidFill>
            <a:schemeClr val="bg2"/>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18" name="Shape">
            <a:extLst>
              <a:ext uri="{FF2B5EF4-FFF2-40B4-BE49-F238E27FC236}">
                <a16:creationId xmlns:a16="http://schemas.microsoft.com/office/drawing/2014/main" id="{3015742E-1175-00ED-38D7-FFC7AEEB1C0C}"/>
              </a:ext>
            </a:extLst>
          </p:cNvPr>
          <p:cNvSpPr/>
          <p:nvPr/>
        </p:nvSpPr>
        <p:spPr>
          <a:xfrm rot="1800000">
            <a:off x="6541817" y="3311467"/>
            <a:ext cx="562255" cy="542163"/>
          </a:xfrm>
          <a:custGeom>
            <a:avLst/>
            <a:gdLst/>
            <a:ahLst/>
            <a:cxnLst>
              <a:cxn ang="0">
                <a:pos x="wd2" y="hd2"/>
              </a:cxn>
              <a:cxn ang="5400000">
                <a:pos x="wd2" y="hd2"/>
              </a:cxn>
              <a:cxn ang="10800000">
                <a:pos x="wd2" y="hd2"/>
              </a:cxn>
              <a:cxn ang="16200000">
                <a:pos x="wd2" y="hd2"/>
              </a:cxn>
            </a:cxnLst>
            <a:rect l="0" t="0" r="r" b="b"/>
            <a:pathLst>
              <a:path w="21495" h="21439" extrusionOk="0">
                <a:moveTo>
                  <a:pt x="5235" y="17049"/>
                </a:moveTo>
                <a:cubicBezTo>
                  <a:pt x="3801" y="15730"/>
                  <a:pt x="2685" y="14246"/>
                  <a:pt x="1808" y="12680"/>
                </a:cubicBezTo>
                <a:cubicBezTo>
                  <a:pt x="931" y="11196"/>
                  <a:pt x="373" y="9629"/>
                  <a:pt x="134" y="8145"/>
                </a:cubicBezTo>
                <a:cubicBezTo>
                  <a:pt x="-105" y="6661"/>
                  <a:pt x="-25" y="5342"/>
                  <a:pt x="373" y="4188"/>
                </a:cubicBezTo>
                <a:cubicBezTo>
                  <a:pt x="772" y="3034"/>
                  <a:pt x="1410" y="2045"/>
                  <a:pt x="2366" y="1303"/>
                </a:cubicBezTo>
                <a:cubicBezTo>
                  <a:pt x="3243" y="643"/>
                  <a:pt x="4359" y="231"/>
                  <a:pt x="5554" y="66"/>
                </a:cubicBezTo>
                <a:cubicBezTo>
                  <a:pt x="6670" y="-99"/>
                  <a:pt x="7866" y="66"/>
                  <a:pt x="9141" y="313"/>
                </a:cubicBezTo>
                <a:cubicBezTo>
                  <a:pt x="10336" y="643"/>
                  <a:pt x="11612" y="1138"/>
                  <a:pt x="12807" y="1797"/>
                </a:cubicBezTo>
                <a:lnTo>
                  <a:pt x="12807" y="1797"/>
                </a:lnTo>
                <a:cubicBezTo>
                  <a:pt x="15278" y="3199"/>
                  <a:pt x="17510" y="5342"/>
                  <a:pt x="19104" y="7733"/>
                </a:cubicBezTo>
                <a:cubicBezTo>
                  <a:pt x="19901" y="8887"/>
                  <a:pt x="20459" y="10124"/>
                  <a:pt x="20857" y="11361"/>
                </a:cubicBezTo>
                <a:cubicBezTo>
                  <a:pt x="21256" y="12680"/>
                  <a:pt x="21495" y="13916"/>
                  <a:pt x="21495" y="15070"/>
                </a:cubicBezTo>
                <a:cubicBezTo>
                  <a:pt x="21495" y="16390"/>
                  <a:pt x="21176" y="17544"/>
                  <a:pt x="20618" y="18533"/>
                </a:cubicBezTo>
                <a:cubicBezTo>
                  <a:pt x="19981" y="19605"/>
                  <a:pt x="19104" y="20347"/>
                  <a:pt x="17988" y="20841"/>
                </a:cubicBezTo>
                <a:cubicBezTo>
                  <a:pt x="16872" y="21336"/>
                  <a:pt x="15597" y="21501"/>
                  <a:pt x="14162" y="21419"/>
                </a:cubicBezTo>
                <a:cubicBezTo>
                  <a:pt x="12727" y="21336"/>
                  <a:pt x="11213" y="20841"/>
                  <a:pt x="9699" y="20099"/>
                </a:cubicBezTo>
                <a:cubicBezTo>
                  <a:pt x="8184" y="19440"/>
                  <a:pt x="6590" y="18368"/>
                  <a:pt x="5235" y="17049"/>
                </a:cubicBezTo>
                <a:close/>
                <a:moveTo>
                  <a:pt x="12409" y="2704"/>
                </a:moveTo>
                <a:lnTo>
                  <a:pt x="12409" y="2704"/>
                </a:lnTo>
                <a:cubicBezTo>
                  <a:pt x="11293" y="2045"/>
                  <a:pt x="10097" y="1550"/>
                  <a:pt x="8981" y="1303"/>
                </a:cubicBezTo>
                <a:cubicBezTo>
                  <a:pt x="7786" y="973"/>
                  <a:pt x="6670" y="890"/>
                  <a:pt x="5713" y="1055"/>
                </a:cubicBezTo>
                <a:cubicBezTo>
                  <a:pt x="4598" y="1220"/>
                  <a:pt x="3721" y="1550"/>
                  <a:pt x="2924" y="2127"/>
                </a:cubicBezTo>
                <a:cubicBezTo>
                  <a:pt x="2127" y="2704"/>
                  <a:pt x="1569" y="3528"/>
                  <a:pt x="1250" y="4518"/>
                </a:cubicBezTo>
                <a:cubicBezTo>
                  <a:pt x="931" y="5590"/>
                  <a:pt x="852" y="6744"/>
                  <a:pt x="1091" y="8063"/>
                </a:cubicBezTo>
                <a:cubicBezTo>
                  <a:pt x="1330" y="9464"/>
                  <a:pt x="1808" y="10866"/>
                  <a:pt x="2605" y="12267"/>
                </a:cubicBezTo>
                <a:cubicBezTo>
                  <a:pt x="3482" y="13751"/>
                  <a:pt x="4518" y="15153"/>
                  <a:pt x="5873" y="16390"/>
                </a:cubicBezTo>
                <a:cubicBezTo>
                  <a:pt x="7228" y="17626"/>
                  <a:pt x="8663" y="18616"/>
                  <a:pt x="10177" y="19357"/>
                </a:cubicBezTo>
                <a:cubicBezTo>
                  <a:pt x="11612" y="20017"/>
                  <a:pt x="13046" y="20429"/>
                  <a:pt x="14322" y="20594"/>
                </a:cubicBezTo>
                <a:cubicBezTo>
                  <a:pt x="15597" y="20677"/>
                  <a:pt x="16713" y="20512"/>
                  <a:pt x="17669" y="20099"/>
                </a:cubicBezTo>
                <a:cubicBezTo>
                  <a:pt x="18626" y="19687"/>
                  <a:pt x="19343" y="19028"/>
                  <a:pt x="19821" y="18121"/>
                </a:cubicBezTo>
                <a:cubicBezTo>
                  <a:pt x="20299" y="17296"/>
                  <a:pt x="20538" y="16307"/>
                  <a:pt x="20618" y="15153"/>
                </a:cubicBezTo>
                <a:cubicBezTo>
                  <a:pt x="20618" y="14081"/>
                  <a:pt x="20459" y="12927"/>
                  <a:pt x="20060" y="11773"/>
                </a:cubicBezTo>
                <a:cubicBezTo>
                  <a:pt x="19662" y="10619"/>
                  <a:pt x="19104" y="9464"/>
                  <a:pt x="18387" y="8310"/>
                </a:cubicBezTo>
                <a:cubicBezTo>
                  <a:pt x="16952" y="6084"/>
                  <a:pt x="14800" y="4023"/>
                  <a:pt x="12409" y="2704"/>
                </a:cubicBezTo>
                <a:close/>
              </a:path>
            </a:pathLst>
          </a:custGeom>
          <a:solidFill>
            <a:schemeClr val="bg2"/>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19" name="Shape">
            <a:extLst>
              <a:ext uri="{FF2B5EF4-FFF2-40B4-BE49-F238E27FC236}">
                <a16:creationId xmlns:a16="http://schemas.microsoft.com/office/drawing/2014/main" id="{2F3AF25A-36B8-30ED-B14B-C98AFDD21895}"/>
              </a:ext>
            </a:extLst>
          </p:cNvPr>
          <p:cNvSpPr/>
          <p:nvPr/>
        </p:nvSpPr>
        <p:spPr>
          <a:xfrm rot="1800000">
            <a:off x="6612282" y="3932746"/>
            <a:ext cx="432396" cy="653329"/>
          </a:xfrm>
          <a:custGeom>
            <a:avLst/>
            <a:gdLst/>
            <a:ahLst/>
            <a:cxnLst>
              <a:cxn ang="0">
                <a:pos x="wd2" y="hd2"/>
              </a:cxn>
              <a:cxn ang="5400000">
                <a:pos x="wd2" y="hd2"/>
              </a:cxn>
              <a:cxn ang="10800000">
                <a:pos x="wd2" y="hd2"/>
              </a:cxn>
              <a:cxn ang="16200000">
                <a:pos x="wd2" y="hd2"/>
              </a:cxn>
            </a:cxnLst>
            <a:rect l="0" t="0" r="r" b="b"/>
            <a:pathLst>
              <a:path w="21231" h="21420" extrusionOk="0">
                <a:moveTo>
                  <a:pt x="19" y="10987"/>
                </a:moveTo>
                <a:cubicBezTo>
                  <a:pt x="-83" y="9347"/>
                  <a:pt x="224" y="7775"/>
                  <a:pt x="838" y="6339"/>
                </a:cubicBezTo>
                <a:cubicBezTo>
                  <a:pt x="1453" y="4972"/>
                  <a:pt x="2272" y="3742"/>
                  <a:pt x="3398" y="2717"/>
                </a:cubicBezTo>
                <a:cubicBezTo>
                  <a:pt x="4524" y="1691"/>
                  <a:pt x="5752" y="1008"/>
                  <a:pt x="7083" y="529"/>
                </a:cubicBezTo>
                <a:cubicBezTo>
                  <a:pt x="8516" y="51"/>
                  <a:pt x="9949" y="-86"/>
                  <a:pt x="11485" y="51"/>
                </a:cubicBezTo>
                <a:cubicBezTo>
                  <a:pt x="12918" y="187"/>
                  <a:pt x="14249" y="598"/>
                  <a:pt x="15477" y="1281"/>
                </a:cubicBezTo>
                <a:cubicBezTo>
                  <a:pt x="16603" y="1896"/>
                  <a:pt x="17627" y="2717"/>
                  <a:pt x="18446" y="3673"/>
                </a:cubicBezTo>
                <a:cubicBezTo>
                  <a:pt x="19265" y="4630"/>
                  <a:pt x="19981" y="5656"/>
                  <a:pt x="20391" y="6818"/>
                </a:cubicBezTo>
                <a:lnTo>
                  <a:pt x="20391" y="6818"/>
                </a:lnTo>
                <a:cubicBezTo>
                  <a:pt x="21312" y="9142"/>
                  <a:pt x="21517" y="11808"/>
                  <a:pt x="20800" y="14132"/>
                </a:cubicBezTo>
                <a:cubicBezTo>
                  <a:pt x="20493" y="15294"/>
                  <a:pt x="19879" y="16387"/>
                  <a:pt x="19163" y="17344"/>
                </a:cubicBezTo>
                <a:cubicBezTo>
                  <a:pt x="18446" y="18370"/>
                  <a:pt x="17525" y="19190"/>
                  <a:pt x="16399" y="19873"/>
                </a:cubicBezTo>
                <a:cubicBezTo>
                  <a:pt x="15273" y="20625"/>
                  <a:pt x="13942" y="21104"/>
                  <a:pt x="12509" y="21309"/>
                </a:cubicBezTo>
                <a:cubicBezTo>
                  <a:pt x="11075" y="21514"/>
                  <a:pt x="9540" y="21446"/>
                  <a:pt x="8107" y="21036"/>
                </a:cubicBezTo>
                <a:cubicBezTo>
                  <a:pt x="6673" y="20625"/>
                  <a:pt x="5343" y="19942"/>
                  <a:pt x="4114" y="19053"/>
                </a:cubicBezTo>
                <a:cubicBezTo>
                  <a:pt x="2886" y="18096"/>
                  <a:pt x="1965" y="16934"/>
                  <a:pt x="1248" y="15567"/>
                </a:cubicBezTo>
                <a:cubicBezTo>
                  <a:pt x="531" y="14132"/>
                  <a:pt x="122" y="12628"/>
                  <a:pt x="19" y="10987"/>
                </a:cubicBezTo>
                <a:close/>
                <a:moveTo>
                  <a:pt x="19265" y="7023"/>
                </a:moveTo>
                <a:lnTo>
                  <a:pt x="19265" y="7023"/>
                </a:lnTo>
                <a:cubicBezTo>
                  <a:pt x="18855" y="5929"/>
                  <a:pt x="18241" y="4972"/>
                  <a:pt x="17422" y="4084"/>
                </a:cubicBezTo>
                <a:cubicBezTo>
                  <a:pt x="16603" y="3195"/>
                  <a:pt x="15682" y="2443"/>
                  <a:pt x="14658" y="1896"/>
                </a:cubicBezTo>
                <a:cubicBezTo>
                  <a:pt x="13532" y="1281"/>
                  <a:pt x="12406" y="939"/>
                  <a:pt x="11178" y="803"/>
                </a:cubicBezTo>
                <a:cubicBezTo>
                  <a:pt x="9949" y="666"/>
                  <a:pt x="8721" y="803"/>
                  <a:pt x="7492" y="1213"/>
                </a:cubicBezTo>
                <a:cubicBezTo>
                  <a:pt x="6264" y="1623"/>
                  <a:pt x="5138" y="2238"/>
                  <a:pt x="4217" y="3127"/>
                </a:cubicBezTo>
                <a:cubicBezTo>
                  <a:pt x="3193" y="4084"/>
                  <a:pt x="2374" y="5177"/>
                  <a:pt x="1862" y="6476"/>
                </a:cubicBezTo>
                <a:cubicBezTo>
                  <a:pt x="1248" y="7843"/>
                  <a:pt x="1043" y="9347"/>
                  <a:pt x="1146" y="10919"/>
                </a:cubicBezTo>
                <a:cubicBezTo>
                  <a:pt x="1248" y="12491"/>
                  <a:pt x="1657" y="13927"/>
                  <a:pt x="2374" y="15294"/>
                </a:cubicBezTo>
                <a:cubicBezTo>
                  <a:pt x="3090" y="16592"/>
                  <a:pt x="4012" y="17686"/>
                  <a:pt x="5035" y="18575"/>
                </a:cubicBezTo>
                <a:cubicBezTo>
                  <a:pt x="6059" y="19395"/>
                  <a:pt x="7288" y="20010"/>
                  <a:pt x="8516" y="20352"/>
                </a:cubicBezTo>
                <a:cubicBezTo>
                  <a:pt x="9744" y="20694"/>
                  <a:pt x="10973" y="20762"/>
                  <a:pt x="12201" y="20557"/>
                </a:cubicBezTo>
                <a:cubicBezTo>
                  <a:pt x="13430" y="20352"/>
                  <a:pt x="14556" y="19942"/>
                  <a:pt x="15477" y="19327"/>
                </a:cubicBezTo>
                <a:cubicBezTo>
                  <a:pt x="16398" y="18711"/>
                  <a:pt x="17320" y="17960"/>
                  <a:pt x="17934" y="17003"/>
                </a:cubicBezTo>
                <a:cubicBezTo>
                  <a:pt x="18650" y="16114"/>
                  <a:pt x="19162" y="15089"/>
                  <a:pt x="19469" y="13995"/>
                </a:cubicBezTo>
                <a:cubicBezTo>
                  <a:pt x="20288" y="11739"/>
                  <a:pt x="20186" y="9210"/>
                  <a:pt x="19265" y="7023"/>
                </a:cubicBezTo>
                <a:close/>
              </a:path>
            </a:pathLst>
          </a:custGeom>
          <a:solidFill>
            <a:schemeClr val="bg2"/>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grpSp>
        <p:nvGrpSpPr>
          <p:cNvPr id="120" name="Group 119">
            <a:extLst>
              <a:ext uri="{FF2B5EF4-FFF2-40B4-BE49-F238E27FC236}">
                <a16:creationId xmlns:a16="http://schemas.microsoft.com/office/drawing/2014/main" id="{EBE9CE8C-D884-4DB9-FF92-94D7D1180AAF}"/>
              </a:ext>
            </a:extLst>
          </p:cNvPr>
          <p:cNvGrpSpPr/>
          <p:nvPr/>
        </p:nvGrpSpPr>
        <p:grpSpPr>
          <a:xfrm>
            <a:off x="4979877" y="2244125"/>
            <a:ext cx="992478" cy="1041555"/>
            <a:chOff x="4693472" y="1366872"/>
            <a:chExt cx="1323304" cy="1388740"/>
          </a:xfrm>
        </p:grpSpPr>
        <p:sp>
          <p:nvSpPr>
            <p:cNvPr id="121" name="Oval">
              <a:extLst>
                <a:ext uri="{FF2B5EF4-FFF2-40B4-BE49-F238E27FC236}">
                  <a16:creationId xmlns:a16="http://schemas.microsoft.com/office/drawing/2014/main" id="{1B8F7226-E5A4-BD01-9462-850D9C303EAE}"/>
                </a:ext>
              </a:extLst>
            </p:cNvPr>
            <p:cNvSpPr/>
            <p:nvPr/>
          </p:nvSpPr>
          <p:spPr>
            <a:xfrm rot="9000000">
              <a:off x="4693472" y="1366872"/>
              <a:ext cx="1009601" cy="659785"/>
            </a:xfrm>
            <a:prstGeom prst="ellipse">
              <a:avLst/>
            </a:prstGeom>
            <a:solidFill>
              <a:schemeClr val="tx1">
                <a:lumMod val="50000"/>
                <a:lumOff val="5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22" name="Shape">
              <a:extLst>
                <a:ext uri="{FF2B5EF4-FFF2-40B4-BE49-F238E27FC236}">
                  <a16:creationId xmlns:a16="http://schemas.microsoft.com/office/drawing/2014/main" id="{A72629A4-2460-D1DF-A005-0B98012D8D3B}"/>
                </a:ext>
              </a:extLst>
            </p:cNvPr>
            <p:cNvSpPr/>
            <p:nvPr/>
          </p:nvSpPr>
          <p:spPr>
            <a:xfrm rot="9000000">
              <a:off x="5038170" y="1778303"/>
              <a:ext cx="978606" cy="977309"/>
            </a:xfrm>
            <a:custGeom>
              <a:avLst/>
              <a:gdLst/>
              <a:ahLst/>
              <a:cxnLst>
                <a:cxn ang="0">
                  <a:pos x="wd2" y="hd2"/>
                </a:cxn>
                <a:cxn ang="5400000">
                  <a:pos x="wd2" y="hd2"/>
                </a:cxn>
                <a:cxn ang="10800000">
                  <a:pos x="wd2" y="hd2"/>
                </a:cxn>
                <a:cxn ang="16200000">
                  <a:pos x="wd2" y="hd2"/>
                </a:cxn>
              </a:cxnLst>
              <a:rect l="0" t="0" r="r" b="b"/>
              <a:pathLst>
                <a:path w="21600" h="21571" extrusionOk="0">
                  <a:moveTo>
                    <a:pt x="98" y="21453"/>
                  </a:moveTo>
                  <a:cubicBezTo>
                    <a:pt x="1955" y="18717"/>
                    <a:pt x="6060" y="16811"/>
                    <a:pt x="10800" y="16811"/>
                  </a:cubicBezTo>
                  <a:cubicBezTo>
                    <a:pt x="15589" y="16811"/>
                    <a:pt x="19694" y="18766"/>
                    <a:pt x="21551" y="21551"/>
                  </a:cubicBezTo>
                  <a:cubicBezTo>
                    <a:pt x="21551" y="21600"/>
                    <a:pt x="21600" y="21551"/>
                    <a:pt x="21600" y="21502"/>
                  </a:cubicBezTo>
                  <a:lnTo>
                    <a:pt x="18375" y="5669"/>
                  </a:lnTo>
                  <a:cubicBezTo>
                    <a:pt x="17739" y="2688"/>
                    <a:pt x="15003" y="0"/>
                    <a:pt x="10800" y="0"/>
                  </a:cubicBezTo>
                  <a:cubicBezTo>
                    <a:pt x="6597" y="0"/>
                    <a:pt x="3763" y="2639"/>
                    <a:pt x="3225" y="5669"/>
                  </a:cubicBezTo>
                  <a:lnTo>
                    <a:pt x="0" y="21405"/>
                  </a:lnTo>
                  <a:cubicBezTo>
                    <a:pt x="0" y="21502"/>
                    <a:pt x="49" y="21502"/>
                    <a:pt x="98" y="21453"/>
                  </a:cubicBezTo>
                  <a:close/>
                </a:path>
              </a:pathLst>
            </a:custGeom>
            <a:solidFill>
              <a:srgbClr val="391C66"/>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grpSp>
      <p:grpSp>
        <p:nvGrpSpPr>
          <p:cNvPr id="123" name="Group 122">
            <a:extLst>
              <a:ext uri="{FF2B5EF4-FFF2-40B4-BE49-F238E27FC236}">
                <a16:creationId xmlns:a16="http://schemas.microsoft.com/office/drawing/2014/main" id="{34A0E782-9FB1-696A-0CAE-FD556E7FEEC0}"/>
              </a:ext>
            </a:extLst>
          </p:cNvPr>
          <p:cNvGrpSpPr/>
          <p:nvPr/>
        </p:nvGrpSpPr>
        <p:grpSpPr>
          <a:xfrm>
            <a:off x="4979878" y="4553049"/>
            <a:ext cx="992479" cy="1041554"/>
            <a:chOff x="4693472" y="4445438"/>
            <a:chExt cx="1323305" cy="1388739"/>
          </a:xfrm>
        </p:grpSpPr>
        <p:sp>
          <p:nvSpPr>
            <p:cNvPr id="124" name="Oval">
              <a:extLst>
                <a:ext uri="{FF2B5EF4-FFF2-40B4-BE49-F238E27FC236}">
                  <a16:creationId xmlns:a16="http://schemas.microsoft.com/office/drawing/2014/main" id="{52162D6B-913E-3F3A-A478-6F900D44C9F5}"/>
                </a:ext>
              </a:extLst>
            </p:cNvPr>
            <p:cNvSpPr/>
            <p:nvPr/>
          </p:nvSpPr>
          <p:spPr>
            <a:xfrm rot="1800000">
              <a:off x="4693472" y="5174392"/>
              <a:ext cx="1009601" cy="659785"/>
            </a:xfrm>
            <a:prstGeom prst="ellipse">
              <a:avLst/>
            </a:prstGeom>
            <a:solidFill>
              <a:srgbClr val="EF882B"/>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25" name="Shape">
              <a:extLst>
                <a:ext uri="{FF2B5EF4-FFF2-40B4-BE49-F238E27FC236}">
                  <a16:creationId xmlns:a16="http://schemas.microsoft.com/office/drawing/2014/main" id="{54F9EED5-1389-9FC4-7B0D-B68CC3F589B0}"/>
                </a:ext>
              </a:extLst>
            </p:cNvPr>
            <p:cNvSpPr/>
            <p:nvPr/>
          </p:nvSpPr>
          <p:spPr>
            <a:xfrm rot="1800000">
              <a:off x="5038171" y="4445438"/>
              <a:ext cx="978606" cy="977309"/>
            </a:xfrm>
            <a:custGeom>
              <a:avLst/>
              <a:gdLst/>
              <a:ahLst/>
              <a:cxnLst>
                <a:cxn ang="0">
                  <a:pos x="wd2" y="hd2"/>
                </a:cxn>
                <a:cxn ang="5400000">
                  <a:pos x="wd2" y="hd2"/>
                </a:cxn>
                <a:cxn ang="10800000">
                  <a:pos x="wd2" y="hd2"/>
                </a:cxn>
                <a:cxn ang="16200000">
                  <a:pos x="wd2" y="hd2"/>
                </a:cxn>
              </a:cxnLst>
              <a:rect l="0" t="0" r="r" b="b"/>
              <a:pathLst>
                <a:path w="21600" h="21571" extrusionOk="0">
                  <a:moveTo>
                    <a:pt x="98" y="21453"/>
                  </a:moveTo>
                  <a:cubicBezTo>
                    <a:pt x="1955" y="18717"/>
                    <a:pt x="6060" y="16811"/>
                    <a:pt x="10800" y="16811"/>
                  </a:cubicBezTo>
                  <a:cubicBezTo>
                    <a:pt x="15589" y="16811"/>
                    <a:pt x="19694" y="18766"/>
                    <a:pt x="21551" y="21551"/>
                  </a:cubicBezTo>
                  <a:cubicBezTo>
                    <a:pt x="21551" y="21600"/>
                    <a:pt x="21600" y="21551"/>
                    <a:pt x="21600" y="21502"/>
                  </a:cubicBezTo>
                  <a:lnTo>
                    <a:pt x="18375" y="5669"/>
                  </a:lnTo>
                  <a:cubicBezTo>
                    <a:pt x="17739" y="2688"/>
                    <a:pt x="15003" y="0"/>
                    <a:pt x="10800" y="0"/>
                  </a:cubicBezTo>
                  <a:cubicBezTo>
                    <a:pt x="6597" y="0"/>
                    <a:pt x="3763" y="2639"/>
                    <a:pt x="3225" y="5669"/>
                  </a:cubicBezTo>
                  <a:lnTo>
                    <a:pt x="0" y="21405"/>
                  </a:lnTo>
                  <a:cubicBezTo>
                    <a:pt x="0" y="21502"/>
                    <a:pt x="49" y="21502"/>
                    <a:pt x="98" y="21453"/>
                  </a:cubicBezTo>
                  <a:close/>
                </a:path>
              </a:pathLst>
            </a:custGeom>
            <a:solidFill>
              <a:schemeClr val="accent1">
                <a:lumMod val="75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grpSp>
      <p:grpSp>
        <p:nvGrpSpPr>
          <p:cNvPr id="126" name="Group 125">
            <a:extLst>
              <a:ext uri="{FF2B5EF4-FFF2-40B4-BE49-F238E27FC236}">
                <a16:creationId xmlns:a16="http://schemas.microsoft.com/office/drawing/2014/main" id="{8DEF3EEA-8246-4042-1E2F-F27E6E467A8F}"/>
              </a:ext>
            </a:extLst>
          </p:cNvPr>
          <p:cNvGrpSpPr/>
          <p:nvPr/>
        </p:nvGrpSpPr>
        <p:grpSpPr>
          <a:xfrm>
            <a:off x="6096000" y="4553049"/>
            <a:ext cx="992478" cy="1041555"/>
            <a:chOff x="6181636" y="4445437"/>
            <a:chExt cx="1323304" cy="1388740"/>
          </a:xfrm>
        </p:grpSpPr>
        <p:sp>
          <p:nvSpPr>
            <p:cNvPr id="127" name="Oval">
              <a:extLst>
                <a:ext uri="{FF2B5EF4-FFF2-40B4-BE49-F238E27FC236}">
                  <a16:creationId xmlns:a16="http://schemas.microsoft.com/office/drawing/2014/main" id="{3D88AFCE-E142-8397-EDFB-26F5A46F180D}"/>
                </a:ext>
              </a:extLst>
            </p:cNvPr>
            <p:cNvSpPr/>
            <p:nvPr/>
          </p:nvSpPr>
          <p:spPr>
            <a:xfrm rot="19800000">
              <a:off x="6495339" y="5174392"/>
              <a:ext cx="1009601" cy="659785"/>
            </a:xfrm>
            <a:prstGeom prst="ellipse">
              <a:avLst/>
            </a:prstGeom>
            <a:solidFill>
              <a:srgbClr val="7A65CD"/>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28" name="Shape">
              <a:extLst>
                <a:ext uri="{FF2B5EF4-FFF2-40B4-BE49-F238E27FC236}">
                  <a16:creationId xmlns:a16="http://schemas.microsoft.com/office/drawing/2014/main" id="{BD632266-D765-1532-0F21-CD99DF2DB34D}"/>
                </a:ext>
              </a:extLst>
            </p:cNvPr>
            <p:cNvSpPr/>
            <p:nvPr/>
          </p:nvSpPr>
          <p:spPr>
            <a:xfrm rot="19800000">
              <a:off x="6181636" y="4445437"/>
              <a:ext cx="978606" cy="977309"/>
            </a:xfrm>
            <a:custGeom>
              <a:avLst/>
              <a:gdLst/>
              <a:ahLst/>
              <a:cxnLst>
                <a:cxn ang="0">
                  <a:pos x="wd2" y="hd2"/>
                </a:cxn>
                <a:cxn ang="5400000">
                  <a:pos x="wd2" y="hd2"/>
                </a:cxn>
                <a:cxn ang="10800000">
                  <a:pos x="wd2" y="hd2"/>
                </a:cxn>
                <a:cxn ang="16200000">
                  <a:pos x="wd2" y="hd2"/>
                </a:cxn>
              </a:cxnLst>
              <a:rect l="0" t="0" r="r" b="b"/>
              <a:pathLst>
                <a:path w="21600" h="21571" extrusionOk="0">
                  <a:moveTo>
                    <a:pt x="98" y="21453"/>
                  </a:moveTo>
                  <a:cubicBezTo>
                    <a:pt x="1955" y="18717"/>
                    <a:pt x="6060" y="16811"/>
                    <a:pt x="10800" y="16811"/>
                  </a:cubicBezTo>
                  <a:cubicBezTo>
                    <a:pt x="15589" y="16811"/>
                    <a:pt x="19694" y="18766"/>
                    <a:pt x="21551" y="21551"/>
                  </a:cubicBezTo>
                  <a:cubicBezTo>
                    <a:pt x="21551" y="21600"/>
                    <a:pt x="21600" y="21551"/>
                    <a:pt x="21600" y="21502"/>
                  </a:cubicBezTo>
                  <a:lnTo>
                    <a:pt x="18375" y="5669"/>
                  </a:lnTo>
                  <a:cubicBezTo>
                    <a:pt x="17739" y="2688"/>
                    <a:pt x="15003" y="0"/>
                    <a:pt x="10800" y="0"/>
                  </a:cubicBezTo>
                  <a:cubicBezTo>
                    <a:pt x="6597" y="0"/>
                    <a:pt x="3763" y="2639"/>
                    <a:pt x="3225" y="5669"/>
                  </a:cubicBezTo>
                  <a:lnTo>
                    <a:pt x="0" y="21405"/>
                  </a:lnTo>
                  <a:cubicBezTo>
                    <a:pt x="0" y="21502"/>
                    <a:pt x="49" y="21502"/>
                    <a:pt x="98" y="21453"/>
                  </a:cubicBezTo>
                  <a:close/>
                </a:path>
              </a:pathLst>
            </a:custGeom>
            <a:solidFill>
              <a:schemeClr val="accent4">
                <a:lumMod val="75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grpSp>
      <p:grpSp>
        <p:nvGrpSpPr>
          <p:cNvPr id="129" name="Group 128">
            <a:extLst>
              <a:ext uri="{FF2B5EF4-FFF2-40B4-BE49-F238E27FC236}">
                <a16:creationId xmlns:a16="http://schemas.microsoft.com/office/drawing/2014/main" id="{03DDD8EA-3232-ECD2-84D9-262ED8FB6977}"/>
              </a:ext>
            </a:extLst>
          </p:cNvPr>
          <p:cNvGrpSpPr/>
          <p:nvPr/>
        </p:nvGrpSpPr>
        <p:grpSpPr>
          <a:xfrm>
            <a:off x="6096001" y="2244125"/>
            <a:ext cx="992479" cy="1041554"/>
            <a:chOff x="6181635" y="1366872"/>
            <a:chExt cx="1323305" cy="1388739"/>
          </a:xfrm>
        </p:grpSpPr>
        <p:sp>
          <p:nvSpPr>
            <p:cNvPr id="130" name="Oval">
              <a:extLst>
                <a:ext uri="{FF2B5EF4-FFF2-40B4-BE49-F238E27FC236}">
                  <a16:creationId xmlns:a16="http://schemas.microsoft.com/office/drawing/2014/main" id="{6768DD32-9FD9-4C0E-9DD0-945056AA660A}"/>
                </a:ext>
              </a:extLst>
            </p:cNvPr>
            <p:cNvSpPr/>
            <p:nvPr/>
          </p:nvSpPr>
          <p:spPr>
            <a:xfrm rot="12600000">
              <a:off x="6495339" y="1366872"/>
              <a:ext cx="1009601" cy="659785"/>
            </a:xfrm>
            <a:prstGeom prst="ellipse">
              <a:avLst/>
            </a:prstGeom>
            <a:solidFill>
              <a:srgbClr val="0076BE"/>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31" name="Shape">
              <a:extLst>
                <a:ext uri="{FF2B5EF4-FFF2-40B4-BE49-F238E27FC236}">
                  <a16:creationId xmlns:a16="http://schemas.microsoft.com/office/drawing/2014/main" id="{17FB223C-7B78-F6E3-301C-F0429B721A14}"/>
                </a:ext>
              </a:extLst>
            </p:cNvPr>
            <p:cNvSpPr/>
            <p:nvPr/>
          </p:nvSpPr>
          <p:spPr>
            <a:xfrm rot="12600000">
              <a:off x="6181635" y="1778302"/>
              <a:ext cx="978606" cy="977309"/>
            </a:xfrm>
            <a:custGeom>
              <a:avLst/>
              <a:gdLst/>
              <a:ahLst/>
              <a:cxnLst>
                <a:cxn ang="0">
                  <a:pos x="wd2" y="hd2"/>
                </a:cxn>
                <a:cxn ang="5400000">
                  <a:pos x="wd2" y="hd2"/>
                </a:cxn>
                <a:cxn ang="10800000">
                  <a:pos x="wd2" y="hd2"/>
                </a:cxn>
                <a:cxn ang="16200000">
                  <a:pos x="wd2" y="hd2"/>
                </a:cxn>
              </a:cxnLst>
              <a:rect l="0" t="0" r="r" b="b"/>
              <a:pathLst>
                <a:path w="21600" h="21571" extrusionOk="0">
                  <a:moveTo>
                    <a:pt x="98" y="21453"/>
                  </a:moveTo>
                  <a:cubicBezTo>
                    <a:pt x="1955" y="18717"/>
                    <a:pt x="6060" y="16811"/>
                    <a:pt x="10800" y="16811"/>
                  </a:cubicBezTo>
                  <a:cubicBezTo>
                    <a:pt x="15589" y="16811"/>
                    <a:pt x="19694" y="18766"/>
                    <a:pt x="21551" y="21551"/>
                  </a:cubicBezTo>
                  <a:cubicBezTo>
                    <a:pt x="21551" y="21600"/>
                    <a:pt x="21600" y="21551"/>
                    <a:pt x="21600" y="21502"/>
                  </a:cubicBezTo>
                  <a:lnTo>
                    <a:pt x="18375" y="5669"/>
                  </a:lnTo>
                  <a:cubicBezTo>
                    <a:pt x="17739" y="2688"/>
                    <a:pt x="15003" y="0"/>
                    <a:pt x="10800" y="0"/>
                  </a:cubicBezTo>
                  <a:cubicBezTo>
                    <a:pt x="6597" y="0"/>
                    <a:pt x="3763" y="2639"/>
                    <a:pt x="3225" y="5669"/>
                  </a:cubicBezTo>
                  <a:lnTo>
                    <a:pt x="0" y="21405"/>
                  </a:lnTo>
                  <a:cubicBezTo>
                    <a:pt x="0" y="21502"/>
                    <a:pt x="49" y="21502"/>
                    <a:pt x="98" y="21453"/>
                  </a:cubicBezTo>
                  <a:close/>
                </a:path>
              </a:pathLst>
            </a:custGeom>
            <a:solidFill>
              <a:schemeClr val="accent2">
                <a:lumMod val="75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grpSp>
      <p:pic>
        <p:nvPicPr>
          <p:cNvPr id="132" name="Graphic 63" descr="Heart with solid fill">
            <a:extLst>
              <a:ext uri="{FF2B5EF4-FFF2-40B4-BE49-F238E27FC236}">
                <a16:creationId xmlns:a16="http://schemas.microsoft.com/office/drawing/2014/main" id="{51AF7B6A-1347-E7BC-CC2D-616E17FE0C02}"/>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5213975" y="2347041"/>
            <a:ext cx="289004" cy="289004"/>
          </a:xfrm>
          <a:prstGeom prst="rect">
            <a:avLst/>
          </a:prstGeom>
          <a:effectLst>
            <a:outerShdw blurRad="50800" dist="38100" dir="2700000" algn="tl" rotWithShape="0">
              <a:prstClr val="black">
                <a:alpha val="40000"/>
              </a:prstClr>
            </a:outerShdw>
          </a:effectLst>
        </p:spPr>
      </p:pic>
      <p:grpSp>
        <p:nvGrpSpPr>
          <p:cNvPr id="133" name="Group 132">
            <a:extLst>
              <a:ext uri="{FF2B5EF4-FFF2-40B4-BE49-F238E27FC236}">
                <a16:creationId xmlns:a16="http://schemas.microsoft.com/office/drawing/2014/main" id="{626CC1AA-FD37-AEA3-9DD5-34EFF241062A}"/>
              </a:ext>
            </a:extLst>
          </p:cNvPr>
          <p:cNvGrpSpPr/>
          <p:nvPr/>
        </p:nvGrpSpPr>
        <p:grpSpPr>
          <a:xfrm>
            <a:off x="4290607" y="3007764"/>
            <a:ext cx="1090886" cy="873384"/>
            <a:chOff x="3774446" y="2385059"/>
            <a:chExt cx="1454514" cy="1164512"/>
          </a:xfrm>
        </p:grpSpPr>
        <p:sp>
          <p:nvSpPr>
            <p:cNvPr id="134" name="Oval">
              <a:extLst>
                <a:ext uri="{FF2B5EF4-FFF2-40B4-BE49-F238E27FC236}">
                  <a16:creationId xmlns:a16="http://schemas.microsoft.com/office/drawing/2014/main" id="{B75DEA9C-4C29-E486-8290-6B4244E92C3A}"/>
                </a:ext>
              </a:extLst>
            </p:cNvPr>
            <p:cNvSpPr/>
            <p:nvPr/>
          </p:nvSpPr>
          <p:spPr>
            <a:xfrm rot="6300000">
              <a:off x="3599538" y="2559967"/>
              <a:ext cx="1009601" cy="659785"/>
            </a:xfrm>
            <a:prstGeom prst="ellipse">
              <a:avLst/>
            </a:prstGeom>
            <a:solidFill>
              <a:srgbClr val="7030A0"/>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35" name="Shape">
              <a:extLst>
                <a:ext uri="{FF2B5EF4-FFF2-40B4-BE49-F238E27FC236}">
                  <a16:creationId xmlns:a16="http://schemas.microsoft.com/office/drawing/2014/main" id="{0F4A84A7-21E5-F8AD-199E-6212FFBCA516}"/>
                </a:ext>
              </a:extLst>
            </p:cNvPr>
            <p:cNvSpPr/>
            <p:nvPr/>
          </p:nvSpPr>
          <p:spPr>
            <a:xfrm rot="6300000">
              <a:off x="4251003" y="2571613"/>
              <a:ext cx="978606" cy="977309"/>
            </a:xfrm>
            <a:custGeom>
              <a:avLst/>
              <a:gdLst/>
              <a:ahLst/>
              <a:cxnLst>
                <a:cxn ang="0">
                  <a:pos x="wd2" y="hd2"/>
                </a:cxn>
                <a:cxn ang="5400000">
                  <a:pos x="wd2" y="hd2"/>
                </a:cxn>
                <a:cxn ang="10800000">
                  <a:pos x="wd2" y="hd2"/>
                </a:cxn>
                <a:cxn ang="16200000">
                  <a:pos x="wd2" y="hd2"/>
                </a:cxn>
              </a:cxnLst>
              <a:rect l="0" t="0" r="r" b="b"/>
              <a:pathLst>
                <a:path w="21600" h="21571" extrusionOk="0">
                  <a:moveTo>
                    <a:pt x="98" y="21453"/>
                  </a:moveTo>
                  <a:cubicBezTo>
                    <a:pt x="1955" y="18717"/>
                    <a:pt x="6060" y="16811"/>
                    <a:pt x="10800" y="16811"/>
                  </a:cubicBezTo>
                  <a:cubicBezTo>
                    <a:pt x="15589" y="16811"/>
                    <a:pt x="19694" y="18766"/>
                    <a:pt x="21551" y="21551"/>
                  </a:cubicBezTo>
                  <a:cubicBezTo>
                    <a:pt x="21551" y="21600"/>
                    <a:pt x="21600" y="21551"/>
                    <a:pt x="21600" y="21502"/>
                  </a:cubicBezTo>
                  <a:lnTo>
                    <a:pt x="18375" y="5669"/>
                  </a:lnTo>
                  <a:cubicBezTo>
                    <a:pt x="17739" y="2688"/>
                    <a:pt x="15003" y="0"/>
                    <a:pt x="10800" y="0"/>
                  </a:cubicBezTo>
                  <a:cubicBezTo>
                    <a:pt x="6597" y="0"/>
                    <a:pt x="3763" y="2639"/>
                    <a:pt x="3225" y="5669"/>
                  </a:cubicBezTo>
                  <a:lnTo>
                    <a:pt x="0" y="21405"/>
                  </a:lnTo>
                  <a:cubicBezTo>
                    <a:pt x="0" y="21502"/>
                    <a:pt x="49" y="21502"/>
                    <a:pt x="98" y="21453"/>
                  </a:cubicBezTo>
                  <a:close/>
                </a:path>
              </a:pathLst>
            </a:custGeom>
            <a:solidFill>
              <a:srgbClr val="3C1A56"/>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grpSp>
      <p:grpSp>
        <p:nvGrpSpPr>
          <p:cNvPr id="136" name="Group 135">
            <a:extLst>
              <a:ext uri="{FF2B5EF4-FFF2-40B4-BE49-F238E27FC236}">
                <a16:creationId xmlns:a16="http://schemas.microsoft.com/office/drawing/2014/main" id="{1D39D86D-AE07-86BC-BC45-B434737EFC03}"/>
              </a:ext>
            </a:extLst>
          </p:cNvPr>
          <p:cNvGrpSpPr/>
          <p:nvPr/>
        </p:nvGrpSpPr>
        <p:grpSpPr>
          <a:xfrm>
            <a:off x="4290607" y="3928908"/>
            <a:ext cx="1090886" cy="873383"/>
            <a:chOff x="3774446" y="3613249"/>
            <a:chExt cx="1454514" cy="1164510"/>
          </a:xfrm>
        </p:grpSpPr>
        <p:sp>
          <p:nvSpPr>
            <p:cNvPr id="137" name="Oval">
              <a:extLst>
                <a:ext uri="{FF2B5EF4-FFF2-40B4-BE49-F238E27FC236}">
                  <a16:creationId xmlns:a16="http://schemas.microsoft.com/office/drawing/2014/main" id="{7618BD4E-70A9-A4B5-D034-4C574F19DC62}"/>
                </a:ext>
              </a:extLst>
            </p:cNvPr>
            <p:cNvSpPr/>
            <p:nvPr/>
          </p:nvSpPr>
          <p:spPr>
            <a:xfrm rot="4500000">
              <a:off x="3599538" y="3943066"/>
              <a:ext cx="1009601" cy="659785"/>
            </a:xfrm>
            <a:prstGeom prst="ellipse">
              <a:avLst/>
            </a:prstGeom>
            <a:solidFill>
              <a:srgbClr val="91BF67"/>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38" name="Shape">
              <a:extLst>
                <a:ext uri="{FF2B5EF4-FFF2-40B4-BE49-F238E27FC236}">
                  <a16:creationId xmlns:a16="http://schemas.microsoft.com/office/drawing/2014/main" id="{668F2DF3-2273-A816-680E-4FD08C91F771}"/>
                </a:ext>
              </a:extLst>
            </p:cNvPr>
            <p:cNvSpPr/>
            <p:nvPr/>
          </p:nvSpPr>
          <p:spPr>
            <a:xfrm rot="4500000">
              <a:off x="4251003" y="3613897"/>
              <a:ext cx="978606" cy="977309"/>
            </a:xfrm>
            <a:custGeom>
              <a:avLst/>
              <a:gdLst/>
              <a:ahLst/>
              <a:cxnLst>
                <a:cxn ang="0">
                  <a:pos x="wd2" y="hd2"/>
                </a:cxn>
                <a:cxn ang="5400000">
                  <a:pos x="wd2" y="hd2"/>
                </a:cxn>
                <a:cxn ang="10800000">
                  <a:pos x="wd2" y="hd2"/>
                </a:cxn>
                <a:cxn ang="16200000">
                  <a:pos x="wd2" y="hd2"/>
                </a:cxn>
              </a:cxnLst>
              <a:rect l="0" t="0" r="r" b="b"/>
              <a:pathLst>
                <a:path w="21600" h="21571" extrusionOk="0">
                  <a:moveTo>
                    <a:pt x="98" y="21453"/>
                  </a:moveTo>
                  <a:cubicBezTo>
                    <a:pt x="1955" y="18717"/>
                    <a:pt x="6060" y="16811"/>
                    <a:pt x="10800" y="16811"/>
                  </a:cubicBezTo>
                  <a:cubicBezTo>
                    <a:pt x="15589" y="16811"/>
                    <a:pt x="19694" y="18766"/>
                    <a:pt x="21551" y="21551"/>
                  </a:cubicBezTo>
                  <a:cubicBezTo>
                    <a:pt x="21551" y="21600"/>
                    <a:pt x="21600" y="21551"/>
                    <a:pt x="21600" y="21502"/>
                  </a:cubicBezTo>
                  <a:lnTo>
                    <a:pt x="18375" y="5669"/>
                  </a:lnTo>
                  <a:cubicBezTo>
                    <a:pt x="17739" y="2688"/>
                    <a:pt x="15003" y="0"/>
                    <a:pt x="10800" y="0"/>
                  </a:cubicBezTo>
                  <a:cubicBezTo>
                    <a:pt x="6597" y="0"/>
                    <a:pt x="3763" y="2639"/>
                    <a:pt x="3225" y="5669"/>
                  </a:cubicBezTo>
                  <a:lnTo>
                    <a:pt x="0" y="21405"/>
                  </a:lnTo>
                  <a:cubicBezTo>
                    <a:pt x="0" y="21502"/>
                    <a:pt x="49" y="21502"/>
                    <a:pt x="98" y="21453"/>
                  </a:cubicBezTo>
                  <a:close/>
                </a:path>
              </a:pathLst>
            </a:custGeom>
            <a:solidFill>
              <a:schemeClr val="accent5">
                <a:lumMod val="75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grpSp>
      <p:pic>
        <p:nvPicPr>
          <p:cNvPr id="139" name="Graphic 61" descr="High temperature with solid fill">
            <a:extLst>
              <a:ext uri="{FF2B5EF4-FFF2-40B4-BE49-F238E27FC236}">
                <a16:creationId xmlns:a16="http://schemas.microsoft.com/office/drawing/2014/main" id="{FABFB048-06D8-317F-C336-DE46429F3D46}"/>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4393525" y="3241862"/>
            <a:ext cx="289004" cy="289004"/>
          </a:xfrm>
          <a:prstGeom prst="rect">
            <a:avLst/>
          </a:prstGeom>
          <a:effectLst>
            <a:outerShdw blurRad="50800" dist="38100" dir="2700000" algn="tl" rotWithShape="0">
              <a:prstClr val="black">
                <a:alpha val="40000"/>
              </a:prstClr>
            </a:outerShdw>
          </a:effectLst>
        </p:spPr>
      </p:pic>
      <p:pic>
        <p:nvPicPr>
          <p:cNvPr id="140" name="Graphic 64" descr="Home with solid fill">
            <a:extLst>
              <a:ext uri="{FF2B5EF4-FFF2-40B4-BE49-F238E27FC236}">
                <a16:creationId xmlns:a16="http://schemas.microsoft.com/office/drawing/2014/main" id="{C5B1F001-E755-ECDB-8C76-60B6E95174C7}"/>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4393525" y="4279187"/>
            <a:ext cx="289004" cy="289004"/>
          </a:xfrm>
          <a:prstGeom prst="rect">
            <a:avLst/>
          </a:prstGeom>
          <a:effectLst>
            <a:outerShdw blurRad="50800" dist="38100" dir="2700000" algn="tl" rotWithShape="0">
              <a:prstClr val="black">
                <a:alpha val="40000"/>
              </a:prstClr>
            </a:outerShdw>
          </a:effectLst>
        </p:spPr>
      </p:pic>
      <p:pic>
        <p:nvPicPr>
          <p:cNvPr id="141" name="Graphic 65" descr="Database with solid fill">
            <a:extLst>
              <a:ext uri="{FF2B5EF4-FFF2-40B4-BE49-F238E27FC236}">
                <a16:creationId xmlns:a16="http://schemas.microsoft.com/office/drawing/2014/main" id="{13EA8599-E5B8-0A6B-A5DC-DB93B1A360C0}"/>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13975" y="5202681"/>
            <a:ext cx="289004" cy="289004"/>
          </a:xfrm>
          <a:prstGeom prst="rect">
            <a:avLst/>
          </a:prstGeom>
          <a:effectLst>
            <a:outerShdw blurRad="50800" dist="38100" dir="2700000" algn="tl" rotWithShape="0">
              <a:prstClr val="black">
                <a:alpha val="40000"/>
              </a:prstClr>
            </a:outerShdw>
          </a:effectLst>
        </p:spPr>
      </p:pic>
      <p:pic>
        <p:nvPicPr>
          <p:cNvPr id="142" name="Graphic 66" descr="Gears with solid fill">
            <a:extLst>
              <a:ext uri="{FF2B5EF4-FFF2-40B4-BE49-F238E27FC236}">
                <a16:creationId xmlns:a16="http://schemas.microsoft.com/office/drawing/2014/main" id="{723CED1F-98F7-BFFF-4359-F7FB45A13E41}"/>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65375" y="5202681"/>
            <a:ext cx="289004" cy="289004"/>
          </a:xfrm>
          <a:prstGeom prst="rect">
            <a:avLst/>
          </a:prstGeom>
          <a:effectLst>
            <a:outerShdw blurRad="50800" dist="38100" dir="2700000" algn="tl" rotWithShape="0">
              <a:prstClr val="black">
                <a:alpha val="40000"/>
              </a:prstClr>
            </a:outerShdw>
          </a:effectLst>
        </p:spPr>
      </p:pic>
      <p:pic>
        <p:nvPicPr>
          <p:cNvPr id="143" name="Graphic 68" descr="Man with baby with solid fill">
            <a:extLst>
              <a:ext uri="{FF2B5EF4-FFF2-40B4-BE49-F238E27FC236}">
                <a16:creationId xmlns:a16="http://schemas.microsoft.com/office/drawing/2014/main" id="{9317297F-4A0B-C4A5-6F85-993182A61A58}"/>
              </a:ext>
            </a:extLst>
          </p:cNvPr>
          <p:cNvPicPr>
            <a:picLocks noChangeAspect="1"/>
          </p:cNvPicPr>
          <p:nvPr/>
        </p:nvPicPr>
        <p:blipFill>
          <a:blip>
            <a:extLst>
              <a:ext uri="{96DAC541-7B7A-43D3-8B79-37D633B846F1}">
                <asvg:svgBlip xmlns:asvg="http://schemas.microsoft.com/office/drawing/2016/SVG/main" r:embed="rId9"/>
              </a:ext>
            </a:extLst>
          </a:blip>
          <a:srcRect/>
          <a:stretch/>
        </p:blipFill>
        <p:spPr>
          <a:xfrm>
            <a:off x="6565375" y="2347041"/>
            <a:ext cx="289004" cy="289004"/>
          </a:xfrm>
          <a:prstGeom prst="rect">
            <a:avLst/>
          </a:prstGeom>
          <a:effectLst>
            <a:outerShdw blurRad="50800" dist="38100" dir="2700000" algn="tl" rotWithShape="0">
              <a:prstClr val="black">
                <a:alpha val="40000"/>
              </a:prstClr>
            </a:outerShdw>
          </a:effectLst>
        </p:spPr>
      </p:pic>
      <p:grpSp>
        <p:nvGrpSpPr>
          <p:cNvPr id="144" name="Group 143">
            <a:extLst>
              <a:ext uri="{FF2B5EF4-FFF2-40B4-BE49-F238E27FC236}">
                <a16:creationId xmlns:a16="http://schemas.microsoft.com/office/drawing/2014/main" id="{A7985F5A-56FA-3057-1AC1-C8C404D3E497}"/>
              </a:ext>
            </a:extLst>
          </p:cNvPr>
          <p:cNvGrpSpPr/>
          <p:nvPr/>
        </p:nvGrpSpPr>
        <p:grpSpPr>
          <a:xfrm>
            <a:off x="6686862" y="3957581"/>
            <a:ext cx="1090886" cy="873383"/>
            <a:chOff x="6969451" y="3651479"/>
            <a:chExt cx="1454515" cy="1164511"/>
          </a:xfrm>
        </p:grpSpPr>
        <p:sp>
          <p:nvSpPr>
            <p:cNvPr id="145" name="Oval">
              <a:extLst>
                <a:ext uri="{FF2B5EF4-FFF2-40B4-BE49-F238E27FC236}">
                  <a16:creationId xmlns:a16="http://schemas.microsoft.com/office/drawing/2014/main" id="{4165C207-11E7-1767-71F9-ED115FB7E0CE}"/>
                </a:ext>
              </a:extLst>
            </p:cNvPr>
            <p:cNvSpPr/>
            <p:nvPr/>
          </p:nvSpPr>
          <p:spPr>
            <a:xfrm rot="17100000">
              <a:off x="7589273" y="3981297"/>
              <a:ext cx="1009601" cy="659785"/>
            </a:xfrm>
            <a:prstGeom prst="ellipse">
              <a:avLst/>
            </a:prstGeom>
            <a:solidFill>
              <a:srgbClr val="F24979"/>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46" name="Shape">
              <a:extLst>
                <a:ext uri="{FF2B5EF4-FFF2-40B4-BE49-F238E27FC236}">
                  <a16:creationId xmlns:a16="http://schemas.microsoft.com/office/drawing/2014/main" id="{32CF3639-0660-29E3-BE5C-65E6B6F8BE03}"/>
                </a:ext>
              </a:extLst>
            </p:cNvPr>
            <p:cNvSpPr/>
            <p:nvPr/>
          </p:nvSpPr>
          <p:spPr>
            <a:xfrm rot="17100000">
              <a:off x="6968803" y="3652127"/>
              <a:ext cx="978606" cy="977309"/>
            </a:xfrm>
            <a:custGeom>
              <a:avLst/>
              <a:gdLst/>
              <a:ahLst/>
              <a:cxnLst>
                <a:cxn ang="0">
                  <a:pos x="wd2" y="hd2"/>
                </a:cxn>
                <a:cxn ang="5400000">
                  <a:pos x="wd2" y="hd2"/>
                </a:cxn>
                <a:cxn ang="10800000">
                  <a:pos x="wd2" y="hd2"/>
                </a:cxn>
                <a:cxn ang="16200000">
                  <a:pos x="wd2" y="hd2"/>
                </a:cxn>
              </a:cxnLst>
              <a:rect l="0" t="0" r="r" b="b"/>
              <a:pathLst>
                <a:path w="21600" h="21571" extrusionOk="0">
                  <a:moveTo>
                    <a:pt x="98" y="21453"/>
                  </a:moveTo>
                  <a:cubicBezTo>
                    <a:pt x="1955" y="18717"/>
                    <a:pt x="6060" y="16811"/>
                    <a:pt x="10800" y="16811"/>
                  </a:cubicBezTo>
                  <a:cubicBezTo>
                    <a:pt x="15589" y="16811"/>
                    <a:pt x="19694" y="18766"/>
                    <a:pt x="21551" y="21551"/>
                  </a:cubicBezTo>
                  <a:cubicBezTo>
                    <a:pt x="21551" y="21600"/>
                    <a:pt x="21600" y="21551"/>
                    <a:pt x="21600" y="21502"/>
                  </a:cubicBezTo>
                  <a:lnTo>
                    <a:pt x="18375" y="5669"/>
                  </a:lnTo>
                  <a:cubicBezTo>
                    <a:pt x="17739" y="2688"/>
                    <a:pt x="15003" y="0"/>
                    <a:pt x="10800" y="0"/>
                  </a:cubicBezTo>
                  <a:cubicBezTo>
                    <a:pt x="6597" y="0"/>
                    <a:pt x="3763" y="2639"/>
                    <a:pt x="3225" y="5669"/>
                  </a:cubicBezTo>
                  <a:lnTo>
                    <a:pt x="0" y="21405"/>
                  </a:lnTo>
                  <a:cubicBezTo>
                    <a:pt x="0" y="21502"/>
                    <a:pt x="49" y="21502"/>
                    <a:pt x="98" y="21453"/>
                  </a:cubicBezTo>
                  <a:close/>
                </a:path>
              </a:pathLst>
            </a:custGeom>
            <a:solidFill>
              <a:schemeClr val="accent6">
                <a:lumMod val="75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grpSp>
      <p:grpSp>
        <p:nvGrpSpPr>
          <p:cNvPr id="147" name="Group 146">
            <a:extLst>
              <a:ext uri="{FF2B5EF4-FFF2-40B4-BE49-F238E27FC236}">
                <a16:creationId xmlns:a16="http://schemas.microsoft.com/office/drawing/2014/main" id="{FEB63ACD-B591-5B47-F95B-EE94A0A29496}"/>
              </a:ext>
            </a:extLst>
          </p:cNvPr>
          <p:cNvGrpSpPr/>
          <p:nvPr/>
        </p:nvGrpSpPr>
        <p:grpSpPr>
          <a:xfrm>
            <a:off x="6686862" y="3036439"/>
            <a:ext cx="1090886" cy="873383"/>
            <a:chOff x="6969451" y="2423290"/>
            <a:chExt cx="1454515" cy="1164511"/>
          </a:xfrm>
        </p:grpSpPr>
        <p:sp>
          <p:nvSpPr>
            <p:cNvPr id="148" name="Oval">
              <a:extLst>
                <a:ext uri="{FF2B5EF4-FFF2-40B4-BE49-F238E27FC236}">
                  <a16:creationId xmlns:a16="http://schemas.microsoft.com/office/drawing/2014/main" id="{E554AE6D-125C-95A2-B702-56F856B59551}"/>
                </a:ext>
              </a:extLst>
            </p:cNvPr>
            <p:cNvSpPr/>
            <p:nvPr/>
          </p:nvSpPr>
          <p:spPr>
            <a:xfrm rot="15300000">
              <a:off x="7589273" y="2598198"/>
              <a:ext cx="1009601" cy="659785"/>
            </a:xfrm>
            <a:prstGeom prst="ellipse">
              <a:avLst/>
            </a:prstGeom>
            <a:solidFill>
              <a:srgbClr val="5DD6F9"/>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49" name="Shape">
              <a:extLst>
                <a:ext uri="{FF2B5EF4-FFF2-40B4-BE49-F238E27FC236}">
                  <a16:creationId xmlns:a16="http://schemas.microsoft.com/office/drawing/2014/main" id="{9735930C-A7E5-150C-1667-84D868FE17A8}"/>
                </a:ext>
              </a:extLst>
            </p:cNvPr>
            <p:cNvSpPr/>
            <p:nvPr/>
          </p:nvSpPr>
          <p:spPr>
            <a:xfrm rot="15300000">
              <a:off x="6968803" y="2609843"/>
              <a:ext cx="978606" cy="977309"/>
            </a:xfrm>
            <a:custGeom>
              <a:avLst/>
              <a:gdLst/>
              <a:ahLst/>
              <a:cxnLst>
                <a:cxn ang="0">
                  <a:pos x="wd2" y="hd2"/>
                </a:cxn>
                <a:cxn ang="5400000">
                  <a:pos x="wd2" y="hd2"/>
                </a:cxn>
                <a:cxn ang="10800000">
                  <a:pos x="wd2" y="hd2"/>
                </a:cxn>
                <a:cxn ang="16200000">
                  <a:pos x="wd2" y="hd2"/>
                </a:cxn>
              </a:cxnLst>
              <a:rect l="0" t="0" r="r" b="b"/>
              <a:pathLst>
                <a:path w="21600" h="21571" extrusionOk="0">
                  <a:moveTo>
                    <a:pt x="98" y="21453"/>
                  </a:moveTo>
                  <a:cubicBezTo>
                    <a:pt x="1955" y="18717"/>
                    <a:pt x="6060" y="16811"/>
                    <a:pt x="10800" y="16811"/>
                  </a:cubicBezTo>
                  <a:cubicBezTo>
                    <a:pt x="15589" y="16811"/>
                    <a:pt x="19694" y="18766"/>
                    <a:pt x="21551" y="21551"/>
                  </a:cubicBezTo>
                  <a:cubicBezTo>
                    <a:pt x="21551" y="21600"/>
                    <a:pt x="21600" y="21551"/>
                    <a:pt x="21600" y="21502"/>
                  </a:cubicBezTo>
                  <a:lnTo>
                    <a:pt x="18375" y="5669"/>
                  </a:lnTo>
                  <a:cubicBezTo>
                    <a:pt x="17739" y="2688"/>
                    <a:pt x="15003" y="0"/>
                    <a:pt x="10800" y="0"/>
                  </a:cubicBezTo>
                  <a:cubicBezTo>
                    <a:pt x="6597" y="0"/>
                    <a:pt x="3763" y="2639"/>
                    <a:pt x="3225" y="5669"/>
                  </a:cubicBezTo>
                  <a:lnTo>
                    <a:pt x="0" y="21405"/>
                  </a:lnTo>
                  <a:cubicBezTo>
                    <a:pt x="0" y="21502"/>
                    <a:pt x="49" y="21502"/>
                    <a:pt x="98" y="21453"/>
                  </a:cubicBezTo>
                  <a:close/>
                </a:path>
              </a:pathLst>
            </a:custGeom>
            <a:solidFill>
              <a:schemeClr val="accent3">
                <a:lumMod val="75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sz="2250"/>
            </a:p>
          </p:txBody>
        </p:sp>
      </p:grpSp>
      <p:pic>
        <p:nvPicPr>
          <p:cNvPr id="150" name="Graphic 67" descr="Baby crawling with solid fill">
            <a:extLst>
              <a:ext uri="{FF2B5EF4-FFF2-40B4-BE49-F238E27FC236}">
                <a16:creationId xmlns:a16="http://schemas.microsoft.com/office/drawing/2014/main" id="{F3C41667-8431-4131-8181-87C715CDCC3D}"/>
              </a:ext>
            </a:extLst>
          </p:cNvPr>
          <p:cNvPicPr>
            <a:picLocks noChangeAspect="1"/>
          </p:cNvPicPr>
          <p:nvPr/>
        </p:nvPicPr>
        <p:blipFill>
          <a:blip>
            <a:extLst>
              <a:ext uri="{96DAC541-7B7A-43D3-8B79-37D633B846F1}">
                <asvg:svgBlip xmlns:asvg="http://schemas.microsoft.com/office/drawing/2016/SVG/main" r:embed="rId10"/>
              </a:ext>
            </a:extLst>
          </a:blip>
          <a:srcRect/>
          <a:stretch/>
        </p:blipFill>
        <p:spPr>
          <a:xfrm>
            <a:off x="7385826" y="3270536"/>
            <a:ext cx="289004" cy="289004"/>
          </a:xfrm>
          <a:prstGeom prst="rect">
            <a:avLst/>
          </a:prstGeom>
          <a:effectLst>
            <a:outerShdw blurRad="50800" dist="38100" dir="2700000" algn="tl" rotWithShape="0">
              <a:prstClr val="black">
                <a:alpha val="40000"/>
              </a:prstClr>
            </a:outerShdw>
          </a:effectLst>
        </p:spPr>
      </p:pic>
      <p:pic>
        <p:nvPicPr>
          <p:cNvPr id="151" name="Graphic 69" descr="Bento Box with solid fill">
            <a:extLst>
              <a:ext uri="{FF2B5EF4-FFF2-40B4-BE49-F238E27FC236}">
                <a16:creationId xmlns:a16="http://schemas.microsoft.com/office/drawing/2014/main" id="{D67A7E87-B062-09E9-C815-491B82DCE40D}"/>
              </a:ext>
            </a:extLst>
          </p:cNvPr>
          <p:cNvPicPr>
            <a:picLocks noChangeAspect="1"/>
          </p:cNvPicPr>
          <p:nvPr/>
        </p:nvPicPr>
        <p:blipFill>
          <a:blip>
            <a:extLst>
              <a:ext uri="{96DAC541-7B7A-43D3-8B79-37D633B846F1}">
                <asvg:svgBlip xmlns:asvg="http://schemas.microsoft.com/office/drawing/2016/SVG/main" r:embed="rId11"/>
              </a:ext>
            </a:extLst>
          </a:blip>
          <a:srcRect/>
          <a:stretch/>
        </p:blipFill>
        <p:spPr>
          <a:xfrm>
            <a:off x="7385826" y="4307860"/>
            <a:ext cx="289004" cy="289004"/>
          </a:xfrm>
          <a:prstGeom prst="rect">
            <a:avLst/>
          </a:prstGeom>
          <a:effectLst>
            <a:outerShdw blurRad="50800" dist="38100" dir="2700000" algn="tl" rotWithShape="0">
              <a:prstClr val="black">
                <a:alpha val="40000"/>
              </a:prstClr>
            </a:outerShdw>
          </a:effectLst>
        </p:spPr>
      </p:pic>
      <p:sp>
        <p:nvSpPr>
          <p:cNvPr id="152" name="TextBox 151">
            <a:extLst>
              <a:ext uri="{FF2B5EF4-FFF2-40B4-BE49-F238E27FC236}">
                <a16:creationId xmlns:a16="http://schemas.microsoft.com/office/drawing/2014/main" id="{19A66941-C1CD-0CF2-3740-22A729BCD25C}"/>
              </a:ext>
            </a:extLst>
          </p:cNvPr>
          <p:cNvSpPr txBox="1"/>
          <p:nvPr/>
        </p:nvSpPr>
        <p:spPr>
          <a:xfrm>
            <a:off x="2818321" y="2080794"/>
            <a:ext cx="4572000" cy="369332"/>
          </a:xfrm>
          <a:prstGeom prst="rect">
            <a:avLst/>
          </a:prstGeom>
          <a:noFill/>
        </p:spPr>
        <p:txBody>
          <a:bodyPr wrap="square">
            <a:spAutoFit/>
          </a:bodyPr>
          <a:lstStyle/>
          <a:p>
            <a:r>
              <a:rPr lang="en-GB">
                <a:latin typeface="Aptos" panose="020B0004020202020204" pitchFamily="34" charset="0"/>
              </a:rPr>
              <a:t>Carer’s allowance</a:t>
            </a:r>
          </a:p>
        </p:txBody>
      </p:sp>
      <p:sp>
        <p:nvSpPr>
          <p:cNvPr id="153" name="TextBox 152">
            <a:extLst>
              <a:ext uri="{FF2B5EF4-FFF2-40B4-BE49-F238E27FC236}">
                <a16:creationId xmlns:a16="http://schemas.microsoft.com/office/drawing/2014/main" id="{C80D2B4D-AB45-9A41-02B4-6B893A75DA67}"/>
              </a:ext>
            </a:extLst>
          </p:cNvPr>
          <p:cNvSpPr txBox="1"/>
          <p:nvPr/>
        </p:nvSpPr>
        <p:spPr>
          <a:xfrm>
            <a:off x="7098091" y="2092617"/>
            <a:ext cx="3391383" cy="646331"/>
          </a:xfrm>
          <a:prstGeom prst="rect">
            <a:avLst/>
          </a:prstGeom>
          <a:noFill/>
        </p:spPr>
        <p:txBody>
          <a:bodyPr wrap="square" rtlCol="0">
            <a:spAutoFit/>
          </a:bodyPr>
          <a:lstStyle/>
          <a:p>
            <a:r>
              <a:rPr lang="en-GB">
                <a:latin typeface="Aptos" panose="020B0004020202020204" pitchFamily="34" charset="0"/>
              </a:rPr>
              <a:t>Child benefit</a:t>
            </a:r>
          </a:p>
          <a:p>
            <a:endParaRPr lang="en-GB">
              <a:latin typeface="+mn-lt"/>
            </a:endParaRPr>
          </a:p>
        </p:txBody>
      </p:sp>
      <p:sp>
        <p:nvSpPr>
          <p:cNvPr id="154" name="TextBox 153">
            <a:extLst>
              <a:ext uri="{FF2B5EF4-FFF2-40B4-BE49-F238E27FC236}">
                <a16:creationId xmlns:a16="http://schemas.microsoft.com/office/drawing/2014/main" id="{7FFD131F-D19F-7896-CD56-575A03B64DC3}"/>
              </a:ext>
            </a:extLst>
          </p:cNvPr>
          <p:cNvSpPr txBox="1"/>
          <p:nvPr/>
        </p:nvSpPr>
        <p:spPr>
          <a:xfrm>
            <a:off x="7085642" y="5353924"/>
            <a:ext cx="3410908" cy="369332"/>
          </a:xfrm>
          <a:prstGeom prst="rect">
            <a:avLst/>
          </a:prstGeom>
          <a:noFill/>
        </p:spPr>
        <p:txBody>
          <a:bodyPr wrap="square">
            <a:spAutoFit/>
          </a:bodyPr>
          <a:lstStyle/>
          <a:p>
            <a:r>
              <a:rPr lang="en-GB">
                <a:latin typeface="Aptos" panose="020B0004020202020204" pitchFamily="34" charset="0"/>
              </a:rPr>
              <a:t>Parents learning allowance</a:t>
            </a:r>
          </a:p>
        </p:txBody>
      </p:sp>
      <p:sp>
        <p:nvSpPr>
          <p:cNvPr id="155" name="TextBox 154">
            <a:extLst>
              <a:ext uri="{FF2B5EF4-FFF2-40B4-BE49-F238E27FC236}">
                <a16:creationId xmlns:a16="http://schemas.microsoft.com/office/drawing/2014/main" id="{5585E09E-C538-80D5-EBB0-59C1C59E6F3B}"/>
              </a:ext>
            </a:extLst>
          </p:cNvPr>
          <p:cNvSpPr txBox="1"/>
          <p:nvPr/>
        </p:nvSpPr>
        <p:spPr>
          <a:xfrm>
            <a:off x="7893870" y="3169772"/>
            <a:ext cx="3391383" cy="646331"/>
          </a:xfrm>
          <a:prstGeom prst="rect">
            <a:avLst/>
          </a:prstGeom>
          <a:noFill/>
        </p:spPr>
        <p:txBody>
          <a:bodyPr wrap="square" rtlCol="0">
            <a:spAutoFit/>
          </a:bodyPr>
          <a:lstStyle/>
          <a:p>
            <a:r>
              <a:rPr lang="en-GB">
                <a:latin typeface="Aptos" panose="020B0004020202020204" pitchFamily="34" charset="0"/>
              </a:rPr>
              <a:t>Childcare grants</a:t>
            </a:r>
          </a:p>
          <a:p>
            <a:endParaRPr lang="en-GB">
              <a:latin typeface="+mn-lt"/>
            </a:endParaRPr>
          </a:p>
        </p:txBody>
      </p:sp>
      <p:sp>
        <p:nvSpPr>
          <p:cNvPr id="156" name="TextBox 155">
            <a:extLst>
              <a:ext uri="{FF2B5EF4-FFF2-40B4-BE49-F238E27FC236}">
                <a16:creationId xmlns:a16="http://schemas.microsoft.com/office/drawing/2014/main" id="{521468B3-A8DA-E20F-6714-285879FBB379}"/>
              </a:ext>
            </a:extLst>
          </p:cNvPr>
          <p:cNvSpPr txBox="1"/>
          <p:nvPr/>
        </p:nvSpPr>
        <p:spPr>
          <a:xfrm>
            <a:off x="7769487" y="4290591"/>
            <a:ext cx="3391383" cy="646331"/>
          </a:xfrm>
          <a:prstGeom prst="rect">
            <a:avLst/>
          </a:prstGeom>
          <a:noFill/>
        </p:spPr>
        <p:txBody>
          <a:bodyPr wrap="square" rtlCol="0">
            <a:spAutoFit/>
          </a:bodyPr>
          <a:lstStyle/>
          <a:p>
            <a:r>
              <a:rPr lang="en-GB">
                <a:latin typeface="Aptos" panose="020B0004020202020204" pitchFamily="34" charset="0"/>
              </a:rPr>
              <a:t>Free school meals</a:t>
            </a:r>
          </a:p>
          <a:p>
            <a:endParaRPr lang="en-GB">
              <a:latin typeface="+mn-lt"/>
            </a:endParaRPr>
          </a:p>
        </p:txBody>
      </p:sp>
      <p:sp>
        <p:nvSpPr>
          <p:cNvPr id="157" name="TextBox 156">
            <a:extLst>
              <a:ext uri="{FF2B5EF4-FFF2-40B4-BE49-F238E27FC236}">
                <a16:creationId xmlns:a16="http://schemas.microsoft.com/office/drawing/2014/main" id="{506E0D4B-9E4F-2B33-CF3A-3F3CDEF9E356}"/>
              </a:ext>
            </a:extLst>
          </p:cNvPr>
          <p:cNvSpPr txBox="1"/>
          <p:nvPr/>
        </p:nvSpPr>
        <p:spPr>
          <a:xfrm>
            <a:off x="2161116" y="5267128"/>
            <a:ext cx="3086904" cy="646331"/>
          </a:xfrm>
          <a:prstGeom prst="rect">
            <a:avLst/>
          </a:prstGeom>
          <a:noFill/>
        </p:spPr>
        <p:txBody>
          <a:bodyPr wrap="square">
            <a:spAutoFit/>
          </a:bodyPr>
          <a:lstStyle/>
          <a:p>
            <a:r>
              <a:rPr lang="en-GB">
                <a:latin typeface="Aptos" panose="020B0004020202020204" pitchFamily="34" charset="0"/>
              </a:rPr>
              <a:t>Universal Credit and Job Seekers Allowance (JSA)</a:t>
            </a:r>
          </a:p>
        </p:txBody>
      </p:sp>
      <p:sp>
        <p:nvSpPr>
          <p:cNvPr id="158" name="TextBox 157">
            <a:extLst>
              <a:ext uri="{FF2B5EF4-FFF2-40B4-BE49-F238E27FC236}">
                <a16:creationId xmlns:a16="http://schemas.microsoft.com/office/drawing/2014/main" id="{794BF1E9-E60E-FAEB-B7F8-07C4A0A0D76F}"/>
              </a:ext>
            </a:extLst>
          </p:cNvPr>
          <p:cNvSpPr txBox="1"/>
          <p:nvPr/>
        </p:nvSpPr>
        <p:spPr>
          <a:xfrm>
            <a:off x="2432394" y="4299887"/>
            <a:ext cx="1889628" cy="369332"/>
          </a:xfrm>
          <a:prstGeom prst="rect">
            <a:avLst/>
          </a:prstGeom>
          <a:noFill/>
        </p:spPr>
        <p:txBody>
          <a:bodyPr wrap="square">
            <a:spAutoFit/>
          </a:bodyPr>
          <a:lstStyle/>
          <a:p>
            <a:r>
              <a:rPr lang="en-GB">
                <a:latin typeface="Aptos" panose="020B0004020202020204" pitchFamily="34" charset="0"/>
              </a:rPr>
              <a:t>Housing benefit</a:t>
            </a:r>
          </a:p>
        </p:txBody>
      </p:sp>
      <p:sp>
        <p:nvSpPr>
          <p:cNvPr id="159" name="TextBox 158">
            <a:extLst>
              <a:ext uri="{FF2B5EF4-FFF2-40B4-BE49-F238E27FC236}">
                <a16:creationId xmlns:a16="http://schemas.microsoft.com/office/drawing/2014/main" id="{E4B7A606-7891-606A-5797-D1941B1D4B9E}"/>
              </a:ext>
            </a:extLst>
          </p:cNvPr>
          <p:cNvSpPr txBox="1"/>
          <p:nvPr/>
        </p:nvSpPr>
        <p:spPr>
          <a:xfrm>
            <a:off x="2298624" y="3009887"/>
            <a:ext cx="1995436" cy="646331"/>
          </a:xfrm>
          <a:prstGeom prst="rect">
            <a:avLst/>
          </a:prstGeom>
          <a:noFill/>
        </p:spPr>
        <p:txBody>
          <a:bodyPr wrap="square">
            <a:spAutoFit/>
          </a:bodyPr>
          <a:lstStyle/>
          <a:p>
            <a:r>
              <a:rPr lang="en-GB">
                <a:latin typeface="Aptos" panose="020B0004020202020204" pitchFamily="34" charset="0"/>
              </a:rPr>
              <a:t>Warm home discount scheme</a:t>
            </a:r>
          </a:p>
        </p:txBody>
      </p:sp>
      <p:sp>
        <p:nvSpPr>
          <p:cNvPr id="160" name="TextBox 159">
            <a:extLst>
              <a:ext uri="{FF2B5EF4-FFF2-40B4-BE49-F238E27FC236}">
                <a16:creationId xmlns:a16="http://schemas.microsoft.com/office/drawing/2014/main" id="{53294DF4-0193-0A5F-EFC4-12508B136C42}"/>
              </a:ext>
            </a:extLst>
          </p:cNvPr>
          <p:cNvSpPr txBox="1"/>
          <p:nvPr/>
        </p:nvSpPr>
        <p:spPr>
          <a:xfrm>
            <a:off x="1031130" y="6151969"/>
            <a:ext cx="10129740" cy="461665"/>
          </a:xfrm>
          <a:prstGeom prst="rect">
            <a:avLst/>
          </a:prstGeom>
          <a:noFill/>
        </p:spPr>
        <p:txBody>
          <a:bodyPr wrap="square">
            <a:spAutoFit/>
          </a:bodyPr>
          <a:lstStyle/>
          <a:p>
            <a:pPr algn="ctr"/>
            <a:r>
              <a:rPr lang="en-GB" sz="1200" dirty="0">
                <a:solidFill>
                  <a:srgbClr val="000000"/>
                </a:solidFill>
                <a:latin typeface="Aptos" panose="020B0004020202020204" pitchFamily="34" charset="0"/>
                <a:ea typeface="Calibri" panose="020F0502020204030204" pitchFamily="34" charset="0"/>
              </a:rPr>
              <a:t>Anything received from JSA is deducted from any Universal Credit you may receive. If your partner works, you can apply for New Style JSA, as your partner’s work does not affect your entitlement.</a:t>
            </a:r>
            <a:endParaRPr lang="en-GB" sz="1050" dirty="0">
              <a:latin typeface="Aptos" panose="020B0004020202020204" pitchFamily="34" charset="0"/>
            </a:endParaRPr>
          </a:p>
        </p:txBody>
      </p:sp>
      <p:sp>
        <p:nvSpPr>
          <p:cNvPr id="161" name="TextBox 160">
            <a:extLst>
              <a:ext uri="{FF2B5EF4-FFF2-40B4-BE49-F238E27FC236}">
                <a16:creationId xmlns:a16="http://schemas.microsoft.com/office/drawing/2014/main" id="{3A608064-1E2A-D17D-9FD9-2B0BF4026531}"/>
              </a:ext>
            </a:extLst>
          </p:cNvPr>
          <p:cNvSpPr txBox="1"/>
          <p:nvPr/>
        </p:nvSpPr>
        <p:spPr>
          <a:xfrm>
            <a:off x="5312605" y="3739050"/>
            <a:ext cx="1508940" cy="400110"/>
          </a:xfrm>
          <a:prstGeom prst="rect">
            <a:avLst/>
          </a:prstGeom>
          <a:noFill/>
        </p:spPr>
        <p:txBody>
          <a:bodyPr wrap="square">
            <a:spAutoFit/>
          </a:bodyPr>
          <a:lstStyle/>
          <a:p>
            <a:pPr algn="ctr"/>
            <a:r>
              <a:rPr lang="en-GB" sz="2000">
                <a:latin typeface="Aptos" panose="020B0004020202020204" pitchFamily="34" charset="0"/>
              </a:rPr>
              <a:t>Entitled To</a:t>
            </a:r>
          </a:p>
        </p:txBody>
      </p:sp>
    </p:spTree>
    <p:custDataLst>
      <p:tags r:id="rId1"/>
    </p:custDataLst>
    <p:extLst>
      <p:ext uri="{BB962C8B-B14F-4D97-AF65-F5344CB8AC3E}">
        <p14:creationId xmlns:p14="http://schemas.microsoft.com/office/powerpoint/2010/main" val="2426265557"/>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C36DC024-F545-4E0F-AC3A-854A69F6A13C}"/>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altLang="en-US" sz="3600">
                <a:solidFill>
                  <a:srgbClr val="391C66"/>
                </a:solidFill>
                <a:latin typeface="Aptos Display" panose="020B0004020202020204" pitchFamily="34" charset="0"/>
                <a:ea typeface="ヒラギノ角ゴ Pro W3"/>
              </a:rPr>
              <a:t>Further information on care</a:t>
            </a:r>
          </a:p>
        </p:txBody>
      </p:sp>
      <p:sp>
        <p:nvSpPr>
          <p:cNvPr id="28" name="TextBox 27">
            <a:extLst>
              <a:ext uri="{FF2B5EF4-FFF2-40B4-BE49-F238E27FC236}">
                <a16:creationId xmlns:a16="http://schemas.microsoft.com/office/drawing/2014/main" id="{DACCFAFE-B65F-7AEE-9BC8-D50CA63337AA}"/>
              </a:ext>
            </a:extLst>
          </p:cNvPr>
          <p:cNvSpPr txBox="1"/>
          <p:nvPr/>
        </p:nvSpPr>
        <p:spPr>
          <a:xfrm>
            <a:off x="4318177" y="3611442"/>
            <a:ext cx="3117056" cy="369332"/>
          </a:xfrm>
          <a:prstGeom prst="rect">
            <a:avLst/>
          </a:prstGeom>
          <a:noFill/>
        </p:spPr>
        <p:txBody>
          <a:bodyPr wrap="square">
            <a:spAutoFit/>
          </a:bodyPr>
          <a:lstStyle/>
          <a:p>
            <a:r>
              <a:rPr lang="en-GB" b="1">
                <a:latin typeface="Aptos" panose="020B0004020202020204" pitchFamily="34" charset="0"/>
              </a:rPr>
              <a:t>England</a:t>
            </a:r>
            <a:r>
              <a:rPr lang="en-GB">
                <a:latin typeface="Aptos" panose="020B0004020202020204" pitchFamily="34" charset="0"/>
              </a:rPr>
              <a:t>: www.ageuk.org.uk</a:t>
            </a:r>
          </a:p>
        </p:txBody>
      </p:sp>
      <p:sp>
        <p:nvSpPr>
          <p:cNvPr id="30" name="TextBox 29">
            <a:extLst>
              <a:ext uri="{FF2B5EF4-FFF2-40B4-BE49-F238E27FC236}">
                <a16:creationId xmlns:a16="http://schemas.microsoft.com/office/drawing/2014/main" id="{5852BCBF-7BBA-EB5F-17A4-8EFA55615F52}"/>
              </a:ext>
            </a:extLst>
          </p:cNvPr>
          <p:cNvSpPr txBox="1"/>
          <p:nvPr/>
        </p:nvSpPr>
        <p:spPr>
          <a:xfrm>
            <a:off x="4318177" y="5077096"/>
            <a:ext cx="3813246" cy="369332"/>
          </a:xfrm>
          <a:prstGeom prst="rect">
            <a:avLst/>
          </a:prstGeom>
          <a:noFill/>
        </p:spPr>
        <p:txBody>
          <a:bodyPr wrap="square">
            <a:spAutoFit/>
          </a:bodyPr>
          <a:lstStyle/>
          <a:p>
            <a:r>
              <a:rPr lang="en-GB" b="1">
                <a:latin typeface="Aptos" panose="020B0004020202020204" pitchFamily="34" charset="0"/>
              </a:rPr>
              <a:t>Wales</a:t>
            </a:r>
            <a:r>
              <a:rPr lang="en-GB">
                <a:latin typeface="Aptos" panose="020B0004020202020204" pitchFamily="34" charset="0"/>
              </a:rPr>
              <a:t>: www.ageuk.org.uk/cymru</a:t>
            </a:r>
          </a:p>
        </p:txBody>
      </p:sp>
      <p:sp>
        <p:nvSpPr>
          <p:cNvPr id="32" name="TextBox 31">
            <a:extLst>
              <a:ext uri="{FF2B5EF4-FFF2-40B4-BE49-F238E27FC236}">
                <a16:creationId xmlns:a16="http://schemas.microsoft.com/office/drawing/2014/main" id="{BE510C23-3BEC-B556-190E-6290431BFE71}"/>
              </a:ext>
            </a:extLst>
          </p:cNvPr>
          <p:cNvSpPr txBox="1"/>
          <p:nvPr/>
        </p:nvSpPr>
        <p:spPr>
          <a:xfrm>
            <a:off x="4318177" y="4333117"/>
            <a:ext cx="4725560" cy="369332"/>
          </a:xfrm>
          <a:prstGeom prst="rect">
            <a:avLst/>
          </a:prstGeom>
          <a:noFill/>
        </p:spPr>
        <p:txBody>
          <a:bodyPr wrap="square">
            <a:spAutoFit/>
          </a:bodyPr>
          <a:lstStyle/>
          <a:p>
            <a:r>
              <a:rPr lang="en-GB" b="1">
                <a:latin typeface="Aptos" panose="020B0004020202020204" pitchFamily="34" charset="0"/>
              </a:rPr>
              <a:t>Scotland</a:t>
            </a:r>
            <a:r>
              <a:rPr lang="en-GB">
                <a:latin typeface="Aptos" panose="020B0004020202020204" pitchFamily="34" charset="0"/>
              </a:rPr>
              <a:t>: www.ageuk.org.uk/scotland</a:t>
            </a:r>
          </a:p>
        </p:txBody>
      </p:sp>
      <p:sp>
        <p:nvSpPr>
          <p:cNvPr id="37" name="Rectangle 36">
            <a:extLst>
              <a:ext uri="{FF2B5EF4-FFF2-40B4-BE49-F238E27FC236}">
                <a16:creationId xmlns:a16="http://schemas.microsoft.com/office/drawing/2014/main" id="{94D7FB70-CF88-1672-3FA6-2452BC5E1686}"/>
              </a:ext>
            </a:extLst>
          </p:cNvPr>
          <p:cNvSpPr/>
          <p:nvPr/>
        </p:nvSpPr>
        <p:spPr>
          <a:xfrm>
            <a:off x="4243394" y="3545664"/>
            <a:ext cx="6138874" cy="486683"/>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eaLnBrk="1" fontAlgn="auto" hangingPunct="1">
              <a:spcBef>
                <a:spcPts val="0"/>
              </a:spcBef>
              <a:spcAft>
                <a:spcPts val="0"/>
              </a:spcAft>
            </a:pPr>
            <a:endParaRPr lang="en-US" sz="1351">
              <a:solidFill>
                <a:prstClr val="white"/>
              </a:solidFill>
              <a:latin typeface="Poppins" pitchFamily="2" charset="77"/>
            </a:endParaRPr>
          </a:p>
        </p:txBody>
      </p:sp>
      <p:sp>
        <p:nvSpPr>
          <p:cNvPr id="38" name="Rectangle 37">
            <a:extLst>
              <a:ext uri="{FF2B5EF4-FFF2-40B4-BE49-F238E27FC236}">
                <a16:creationId xmlns:a16="http://schemas.microsoft.com/office/drawing/2014/main" id="{6259C239-B352-7ECF-99FE-3E88ABF1741E}"/>
              </a:ext>
            </a:extLst>
          </p:cNvPr>
          <p:cNvSpPr/>
          <p:nvPr/>
        </p:nvSpPr>
        <p:spPr>
          <a:xfrm>
            <a:off x="0" y="2031597"/>
            <a:ext cx="12192000" cy="10628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eaLnBrk="1" fontAlgn="auto" hangingPunct="1">
              <a:spcBef>
                <a:spcPts val="0"/>
              </a:spcBef>
              <a:spcAft>
                <a:spcPts val="0"/>
              </a:spcAft>
            </a:pPr>
            <a:endParaRPr lang="en-US" sz="1351">
              <a:solidFill>
                <a:prstClr val="white"/>
              </a:solidFill>
              <a:latin typeface="Poppins" pitchFamily="2" charset="77"/>
            </a:endParaRPr>
          </a:p>
        </p:txBody>
      </p:sp>
      <p:sp>
        <p:nvSpPr>
          <p:cNvPr id="48" name="TextBox 47">
            <a:extLst>
              <a:ext uri="{FF2B5EF4-FFF2-40B4-BE49-F238E27FC236}">
                <a16:creationId xmlns:a16="http://schemas.microsoft.com/office/drawing/2014/main" id="{AB6E8B02-49A1-6153-417E-B0B0EEE88077}"/>
              </a:ext>
            </a:extLst>
          </p:cNvPr>
          <p:cNvSpPr txBox="1"/>
          <p:nvPr/>
        </p:nvSpPr>
        <p:spPr>
          <a:xfrm>
            <a:off x="4103877" y="2536908"/>
            <a:ext cx="6956424" cy="369332"/>
          </a:xfrm>
          <a:prstGeom prst="rect">
            <a:avLst/>
          </a:prstGeom>
          <a:noFill/>
        </p:spPr>
        <p:txBody>
          <a:bodyPr wrap="square" rtlCol="0" anchor="ctr">
            <a:spAutoFit/>
          </a:bodyPr>
          <a:lstStyle/>
          <a:p>
            <a:r>
              <a:rPr lang="en-GB">
                <a:latin typeface="Aptos" panose="020B0004020202020204" pitchFamily="34" charset="0"/>
              </a:rPr>
              <a:t>www.moneyhelper.org.uk/en/family-and-care/long-term-care</a:t>
            </a:r>
          </a:p>
        </p:txBody>
      </p:sp>
      <p:sp>
        <p:nvSpPr>
          <p:cNvPr id="52" name="Rectangle 51">
            <a:extLst>
              <a:ext uri="{FF2B5EF4-FFF2-40B4-BE49-F238E27FC236}">
                <a16:creationId xmlns:a16="http://schemas.microsoft.com/office/drawing/2014/main" id="{798C06A0-EC01-ADF8-15D8-EBFEBEB24ACF}"/>
              </a:ext>
            </a:extLst>
          </p:cNvPr>
          <p:cNvSpPr/>
          <p:nvPr/>
        </p:nvSpPr>
        <p:spPr>
          <a:xfrm>
            <a:off x="4243394" y="4273744"/>
            <a:ext cx="6138874" cy="486683"/>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eaLnBrk="1" fontAlgn="auto" hangingPunct="1">
              <a:spcBef>
                <a:spcPts val="0"/>
              </a:spcBef>
              <a:spcAft>
                <a:spcPts val="0"/>
              </a:spcAft>
            </a:pPr>
            <a:endParaRPr lang="en-US" sz="1351">
              <a:solidFill>
                <a:prstClr val="white"/>
              </a:solidFill>
              <a:latin typeface="Poppins" pitchFamily="2" charset="77"/>
            </a:endParaRPr>
          </a:p>
        </p:txBody>
      </p:sp>
      <p:sp>
        <p:nvSpPr>
          <p:cNvPr id="53" name="Rectangle 52">
            <a:extLst>
              <a:ext uri="{FF2B5EF4-FFF2-40B4-BE49-F238E27FC236}">
                <a16:creationId xmlns:a16="http://schemas.microsoft.com/office/drawing/2014/main" id="{2EB5D397-2E74-32F2-C8AD-B323C98E6588}"/>
              </a:ext>
            </a:extLst>
          </p:cNvPr>
          <p:cNvSpPr/>
          <p:nvPr/>
        </p:nvSpPr>
        <p:spPr>
          <a:xfrm>
            <a:off x="4243394" y="5001824"/>
            <a:ext cx="6138874" cy="486683"/>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eaLnBrk="1" fontAlgn="auto" hangingPunct="1">
              <a:spcBef>
                <a:spcPts val="0"/>
              </a:spcBef>
              <a:spcAft>
                <a:spcPts val="0"/>
              </a:spcAft>
            </a:pPr>
            <a:endParaRPr lang="en-US" sz="1351">
              <a:solidFill>
                <a:prstClr val="white"/>
              </a:solidFill>
              <a:latin typeface="Poppins" pitchFamily="2" charset="77"/>
            </a:endParaRPr>
          </a:p>
        </p:txBody>
      </p:sp>
      <p:sp>
        <p:nvSpPr>
          <p:cNvPr id="54" name="Rectangle 53">
            <a:extLst>
              <a:ext uri="{FF2B5EF4-FFF2-40B4-BE49-F238E27FC236}">
                <a16:creationId xmlns:a16="http://schemas.microsoft.com/office/drawing/2014/main" id="{A1C882FE-B875-E068-3C82-C2D46D76DFA2}"/>
              </a:ext>
            </a:extLst>
          </p:cNvPr>
          <p:cNvSpPr/>
          <p:nvPr/>
        </p:nvSpPr>
        <p:spPr>
          <a:xfrm>
            <a:off x="4252916" y="5729904"/>
            <a:ext cx="6138874" cy="486683"/>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eaLnBrk="1" fontAlgn="auto" hangingPunct="1">
              <a:spcBef>
                <a:spcPts val="0"/>
              </a:spcBef>
              <a:spcAft>
                <a:spcPts val="0"/>
              </a:spcAft>
            </a:pPr>
            <a:endParaRPr lang="en-US" sz="1351">
              <a:solidFill>
                <a:prstClr val="white"/>
              </a:solidFill>
              <a:latin typeface="Poppins" pitchFamily="2" charset="77"/>
            </a:endParaRPr>
          </a:p>
        </p:txBody>
      </p:sp>
      <p:sp>
        <p:nvSpPr>
          <p:cNvPr id="56" name="TextBox 55">
            <a:extLst>
              <a:ext uri="{FF2B5EF4-FFF2-40B4-BE49-F238E27FC236}">
                <a16:creationId xmlns:a16="http://schemas.microsoft.com/office/drawing/2014/main" id="{A6F982ED-13C5-FC22-A68E-7CD50D4CA63C}"/>
              </a:ext>
            </a:extLst>
          </p:cNvPr>
          <p:cNvSpPr txBox="1"/>
          <p:nvPr/>
        </p:nvSpPr>
        <p:spPr>
          <a:xfrm>
            <a:off x="4318177" y="5788578"/>
            <a:ext cx="6138873" cy="369332"/>
          </a:xfrm>
          <a:prstGeom prst="rect">
            <a:avLst/>
          </a:prstGeom>
          <a:noFill/>
        </p:spPr>
        <p:txBody>
          <a:bodyPr wrap="square">
            <a:spAutoFit/>
          </a:bodyPr>
          <a:lstStyle/>
          <a:p>
            <a:r>
              <a:rPr lang="en-GB" b="1">
                <a:latin typeface="Aptos" panose="020B0004020202020204" pitchFamily="34" charset="0"/>
              </a:rPr>
              <a:t>Northern Ireland</a:t>
            </a:r>
            <a:r>
              <a:rPr lang="en-GB">
                <a:latin typeface="Aptos" panose="020B0004020202020204" pitchFamily="34" charset="0"/>
              </a:rPr>
              <a:t>: www.ageuk.org.uk/northern-ireland</a:t>
            </a:r>
          </a:p>
        </p:txBody>
      </p:sp>
      <p:sp>
        <p:nvSpPr>
          <p:cNvPr id="2" name="TextBox 1">
            <a:extLst>
              <a:ext uri="{FF2B5EF4-FFF2-40B4-BE49-F238E27FC236}">
                <a16:creationId xmlns:a16="http://schemas.microsoft.com/office/drawing/2014/main" id="{F0B00FB0-B272-FD80-AEBB-741506124CD9}"/>
              </a:ext>
            </a:extLst>
          </p:cNvPr>
          <p:cNvSpPr txBox="1"/>
          <p:nvPr/>
        </p:nvSpPr>
        <p:spPr>
          <a:xfrm>
            <a:off x="2327878" y="3345608"/>
            <a:ext cx="1173014" cy="400110"/>
          </a:xfrm>
          <a:prstGeom prst="rect">
            <a:avLst/>
          </a:prstGeom>
          <a:noFill/>
        </p:spPr>
        <p:txBody>
          <a:bodyPr wrap="square" rtlCol="0">
            <a:spAutoFit/>
          </a:bodyPr>
          <a:lstStyle/>
          <a:p>
            <a:r>
              <a:rPr lang="en-GB" sz="2000" b="1">
                <a:latin typeface="Aptos" panose="020B0004020202020204" pitchFamily="34" charset="0"/>
              </a:rPr>
              <a:t>Age UK</a:t>
            </a:r>
          </a:p>
        </p:txBody>
      </p:sp>
      <p:grpSp>
        <p:nvGrpSpPr>
          <p:cNvPr id="3" name="Group 2">
            <a:extLst>
              <a:ext uri="{FF2B5EF4-FFF2-40B4-BE49-F238E27FC236}">
                <a16:creationId xmlns:a16="http://schemas.microsoft.com/office/drawing/2014/main" id="{8407549F-295C-DF5D-093E-3F22710F668C}"/>
              </a:ext>
            </a:extLst>
          </p:cNvPr>
          <p:cNvGrpSpPr/>
          <p:nvPr/>
        </p:nvGrpSpPr>
        <p:grpSpPr>
          <a:xfrm>
            <a:off x="-2044827" y="4809994"/>
            <a:ext cx="1757352" cy="713630"/>
            <a:chOff x="6025" y="6022367"/>
            <a:chExt cx="1757352" cy="713630"/>
          </a:xfrm>
        </p:grpSpPr>
        <p:grpSp>
          <p:nvGrpSpPr>
            <p:cNvPr id="4" name="Group 3">
              <a:extLst>
                <a:ext uri="{FF2B5EF4-FFF2-40B4-BE49-F238E27FC236}">
                  <a16:creationId xmlns:a16="http://schemas.microsoft.com/office/drawing/2014/main" id="{ED994B0E-EAE7-A741-7B76-829BB8DF3ACB}"/>
                </a:ext>
              </a:extLst>
            </p:cNvPr>
            <p:cNvGrpSpPr/>
            <p:nvPr/>
          </p:nvGrpSpPr>
          <p:grpSpPr>
            <a:xfrm>
              <a:off x="369856" y="6260536"/>
              <a:ext cx="1029690" cy="475461"/>
              <a:chOff x="344016" y="6093296"/>
              <a:chExt cx="1029690" cy="475461"/>
            </a:xfrm>
          </p:grpSpPr>
          <p:sp>
            <p:nvSpPr>
              <p:cNvPr id="6" name="Oval 5">
                <a:extLst>
                  <a:ext uri="{FF2B5EF4-FFF2-40B4-BE49-F238E27FC236}">
                    <a16:creationId xmlns:a16="http://schemas.microsoft.com/office/drawing/2014/main" id="{FD08954A-BC41-B024-0299-D805AC9B8E20}"/>
                  </a:ext>
                </a:extLst>
              </p:cNvPr>
              <p:cNvSpPr/>
              <p:nvPr/>
            </p:nvSpPr>
            <p:spPr>
              <a:xfrm>
                <a:off x="344016" y="6093296"/>
                <a:ext cx="226368" cy="226368"/>
              </a:xfrm>
              <a:prstGeom prst="ellipse">
                <a:avLst/>
              </a:pr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7" name="Oval 6">
                <a:extLst>
                  <a:ext uri="{FF2B5EF4-FFF2-40B4-BE49-F238E27FC236}">
                    <a16:creationId xmlns:a16="http://schemas.microsoft.com/office/drawing/2014/main" id="{0D2C35D2-4A42-46F9-F5E7-7C0DA44A083D}"/>
                  </a:ext>
                </a:extLst>
              </p:cNvPr>
              <p:cNvSpPr/>
              <p:nvPr/>
            </p:nvSpPr>
            <p:spPr>
              <a:xfrm>
                <a:off x="611790" y="6093296"/>
                <a:ext cx="226368" cy="226368"/>
              </a:xfrm>
              <a:prstGeom prst="ellipse">
                <a:avLst/>
              </a:pr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8" name="Oval 7">
                <a:extLst>
                  <a:ext uri="{FF2B5EF4-FFF2-40B4-BE49-F238E27FC236}">
                    <a16:creationId xmlns:a16="http://schemas.microsoft.com/office/drawing/2014/main" id="{EC98C40B-61A2-D6F9-9A31-237BC0382188}"/>
                  </a:ext>
                </a:extLst>
              </p:cNvPr>
              <p:cNvSpPr/>
              <p:nvPr/>
            </p:nvSpPr>
            <p:spPr>
              <a:xfrm>
                <a:off x="879564" y="6093296"/>
                <a:ext cx="226368" cy="226368"/>
              </a:xfrm>
              <a:prstGeom prst="ellipse">
                <a:avLst/>
              </a:pr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9" name="Oval 8">
                <a:extLst>
                  <a:ext uri="{FF2B5EF4-FFF2-40B4-BE49-F238E27FC236}">
                    <a16:creationId xmlns:a16="http://schemas.microsoft.com/office/drawing/2014/main" id="{95C94A84-47A7-8CF3-4343-101AB67D6BB8}"/>
                  </a:ext>
                </a:extLst>
              </p:cNvPr>
              <p:cNvSpPr/>
              <p:nvPr/>
            </p:nvSpPr>
            <p:spPr>
              <a:xfrm>
                <a:off x="1147338" y="6093296"/>
                <a:ext cx="226368" cy="226368"/>
              </a:xfrm>
              <a:prstGeom prst="ellipse">
                <a:avLst/>
              </a:prstGeom>
              <a:solidFill>
                <a:srgbClr val="7A6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10" name="Oval 9">
                <a:extLst>
                  <a:ext uri="{FF2B5EF4-FFF2-40B4-BE49-F238E27FC236}">
                    <a16:creationId xmlns:a16="http://schemas.microsoft.com/office/drawing/2014/main" id="{ECE3350D-2D9D-21BD-3B97-D698BD78271E}"/>
                  </a:ext>
                </a:extLst>
              </p:cNvPr>
              <p:cNvSpPr/>
              <p:nvPr/>
            </p:nvSpPr>
            <p:spPr>
              <a:xfrm>
                <a:off x="477903" y="6342389"/>
                <a:ext cx="226368" cy="226368"/>
              </a:xfrm>
              <a:prstGeom prst="ellipse">
                <a:avLst/>
              </a:prstGeom>
              <a:solidFill>
                <a:srgbClr val="5DD6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11" name="Oval 10">
                <a:extLst>
                  <a:ext uri="{FF2B5EF4-FFF2-40B4-BE49-F238E27FC236}">
                    <a16:creationId xmlns:a16="http://schemas.microsoft.com/office/drawing/2014/main" id="{79B29C9C-CEBD-1D54-D8BD-05823F9A42B1}"/>
                  </a:ext>
                </a:extLst>
              </p:cNvPr>
              <p:cNvSpPr/>
              <p:nvPr/>
            </p:nvSpPr>
            <p:spPr>
              <a:xfrm>
                <a:off x="745677" y="6342389"/>
                <a:ext cx="226368" cy="226368"/>
              </a:xfrm>
              <a:prstGeom prst="ellipse">
                <a:avLst/>
              </a:prstGeom>
              <a:solidFill>
                <a:srgbClr val="EF88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sp>
            <p:nvSpPr>
              <p:cNvPr id="12" name="Oval 11">
                <a:extLst>
                  <a:ext uri="{FF2B5EF4-FFF2-40B4-BE49-F238E27FC236}">
                    <a16:creationId xmlns:a16="http://schemas.microsoft.com/office/drawing/2014/main" id="{B2004E39-C707-ED40-8280-E48A35CE2DE2}"/>
                  </a:ext>
                </a:extLst>
              </p:cNvPr>
              <p:cNvSpPr/>
              <p:nvPr/>
            </p:nvSpPr>
            <p:spPr>
              <a:xfrm>
                <a:off x="1013451" y="6342389"/>
                <a:ext cx="226368" cy="226368"/>
              </a:xfrm>
              <a:prstGeom prst="ellipse">
                <a:avLst/>
              </a:prstGeom>
              <a:solidFill>
                <a:srgbClr val="B1B6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B5C2E5"/>
                  </a:solidFill>
                  <a:latin typeface="Arial"/>
                </a:endParaRPr>
              </a:p>
            </p:txBody>
          </p:sp>
        </p:grpSp>
        <p:sp>
          <p:nvSpPr>
            <p:cNvPr id="5" name="TextBox 4">
              <a:extLst>
                <a:ext uri="{FF2B5EF4-FFF2-40B4-BE49-F238E27FC236}">
                  <a16:creationId xmlns:a16="http://schemas.microsoft.com/office/drawing/2014/main" id="{301CAF22-B536-0D64-01C3-C1FE0605D960}"/>
                </a:ext>
              </a:extLst>
            </p:cNvPr>
            <p:cNvSpPr txBox="1"/>
            <p:nvPr/>
          </p:nvSpPr>
          <p:spPr>
            <a:xfrm>
              <a:off x="6025" y="6022367"/>
              <a:ext cx="1757352" cy="215444"/>
            </a:xfrm>
            <a:prstGeom prst="rect">
              <a:avLst/>
            </a:prstGeom>
            <a:noFill/>
          </p:spPr>
          <p:txBody>
            <a:bodyPr wrap="square" rtlCol="0">
              <a:spAutoFit/>
            </a:bodyPr>
            <a:lstStyle/>
            <a:p>
              <a:pPr algn="ctr" defTabSz="914400" eaLnBrk="1" fontAlgn="auto" hangingPunct="1">
                <a:spcBef>
                  <a:spcPts val="0"/>
                </a:spcBef>
                <a:spcAft>
                  <a:spcPts val="0"/>
                </a:spcAft>
                <a:defRPr/>
              </a:pPr>
              <a:r>
                <a:rPr lang="en-GB" sz="800">
                  <a:solidFill>
                    <a:srgbClr val="092149"/>
                  </a:solidFill>
                  <a:latin typeface="Aptos" panose="020B0004020202020204" pitchFamily="34" charset="0"/>
                  <a:ea typeface="+mn-ea"/>
                  <a:cs typeface="+mn-cs"/>
                </a:rPr>
                <a:t>WEALTH at work colours</a:t>
              </a:r>
            </a:p>
          </p:txBody>
        </p:sp>
      </p:grpSp>
      <p:pic>
        <p:nvPicPr>
          <p:cNvPr id="14" name="Picture 13" descr="A computer and phone with a screen on&#10;&#10;Description automatically generated">
            <a:extLst>
              <a:ext uri="{FF2B5EF4-FFF2-40B4-BE49-F238E27FC236}">
                <a16:creationId xmlns:a16="http://schemas.microsoft.com/office/drawing/2014/main" id="{EE1EC4E9-EA89-AC07-E1D6-50B8D900D1E5}"/>
              </a:ext>
            </a:extLst>
          </p:cNvPr>
          <p:cNvPicPr>
            <a:picLocks noChangeAspect="1"/>
          </p:cNvPicPr>
          <p:nvPr/>
        </p:nvPicPr>
        <p:blipFill rotWithShape="1">
          <a:blip r:embed="rId4"/>
          <a:srcRect l="11412" t="40967" r="59855" b="6821"/>
          <a:stretch/>
        </p:blipFill>
        <p:spPr>
          <a:xfrm>
            <a:off x="2126623" y="3764154"/>
            <a:ext cx="1575524" cy="2862929"/>
          </a:xfrm>
          <a:prstGeom prst="rect">
            <a:avLst/>
          </a:prstGeom>
        </p:spPr>
      </p:pic>
      <p:pic>
        <p:nvPicPr>
          <p:cNvPr id="16" name="Picture 15" descr="A computer and phone with a screen on&#10;&#10;Description automatically generated">
            <a:extLst>
              <a:ext uri="{FF2B5EF4-FFF2-40B4-BE49-F238E27FC236}">
                <a16:creationId xmlns:a16="http://schemas.microsoft.com/office/drawing/2014/main" id="{47160E12-EF63-FAC3-887F-2343DFD991D1}"/>
              </a:ext>
            </a:extLst>
          </p:cNvPr>
          <p:cNvPicPr>
            <a:picLocks noChangeAspect="1"/>
          </p:cNvPicPr>
          <p:nvPr/>
        </p:nvPicPr>
        <p:blipFill rotWithShape="1">
          <a:blip r:embed="rId4"/>
          <a:srcRect l="24077" t="2481" r="23178" b="65611"/>
          <a:stretch/>
        </p:blipFill>
        <p:spPr>
          <a:xfrm>
            <a:off x="1663519" y="1808636"/>
            <a:ext cx="2440359" cy="1476295"/>
          </a:xfrm>
          <a:prstGeom prst="rect">
            <a:avLst/>
          </a:prstGeom>
        </p:spPr>
      </p:pic>
      <p:sp>
        <p:nvSpPr>
          <p:cNvPr id="17" name="TextBox 16">
            <a:extLst>
              <a:ext uri="{FF2B5EF4-FFF2-40B4-BE49-F238E27FC236}">
                <a16:creationId xmlns:a16="http://schemas.microsoft.com/office/drawing/2014/main" id="{9D8B9F4F-3BB2-7BDF-97E6-B9EA58BB449E}"/>
              </a:ext>
            </a:extLst>
          </p:cNvPr>
          <p:cNvSpPr txBox="1"/>
          <p:nvPr/>
        </p:nvSpPr>
        <p:spPr>
          <a:xfrm>
            <a:off x="5876706" y="2146402"/>
            <a:ext cx="2035129" cy="400110"/>
          </a:xfrm>
          <a:prstGeom prst="rect">
            <a:avLst/>
          </a:prstGeom>
          <a:noFill/>
        </p:spPr>
        <p:txBody>
          <a:bodyPr wrap="square" rtlCol="0">
            <a:spAutoFit/>
          </a:bodyPr>
          <a:lstStyle/>
          <a:p>
            <a:pPr algn="ctr"/>
            <a:r>
              <a:rPr lang="en-GB" sz="2000" b="1" dirty="0" err="1">
                <a:latin typeface="Aptos" panose="020B0004020202020204" pitchFamily="34" charset="0"/>
              </a:rPr>
              <a:t>MoneyHelper</a:t>
            </a:r>
            <a:endParaRPr lang="en-GB" sz="2000" b="1" dirty="0">
              <a:latin typeface="Aptos" panose="020B0004020202020204" pitchFamily="34" charset="0"/>
            </a:endParaRPr>
          </a:p>
        </p:txBody>
      </p:sp>
      <p:sp>
        <p:nvSpPr>
          <p:cNvPr id="13" name="RefTextBox123">
            <a:extLst>
              <a:ext uri="{FF2B5EF4-FFF2-40B4-BE49-F238E27FC236}">
                <a16:creationId xmlns:a16="http://schemas.microsoft.com/office/drawing/2014/main" id="{3985E526-ABEA-CB0F-45E8-0DFC4BC5E68A}"/>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447291012</a:t>
            </a:r>
          </a:p>
        </p:txBody>
      </p:sp>
    </p:spTree>
    <p:custDataLst>
      <p:tags r:id="rId1"/>
    </p:custDataLst>
    <p:extLst>
      <p:ext uri="{BB962C8B-B14F-4D97-AF65-F5344CB8AC3E}">
        <p14:creationId xmlns:p14="http://schemas.microsoft.com/office/powerpoint/2010/main" val="1509047611"/>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BA651-9142-4A73-9C96-5787A18B3484}"/>
              </a:ext>
            </a:extLst>
          </p:cNvPr>
          <p:cNvSpPr>
            <a:spLocks noGrp="1"/>
          </p:cNvSpPr>
          <p:nvPr>
            <p:ph type="title" idx="4294967295"/>
          </p:nvPr>
        </p:nvSpPr>
        <p:spPr>
          <a:xfrm>
            <a:off x="803275" y="1671402"/>
            <a:ext cx="4563205" cy="2758190"/>
          </a:xfrm>
          <a:prstGeom prst="rect">
            <a:avLst/>
          </a:prstGeom>
        </p:spPr>
        <p:txBody>
          <a:bodyPr lIns="0" tIns="0" rIns="0" bIns="0" anchor="b">
            <a:noAutofit/>
          </a:bodyPr>
          <a:lstStyle/>
          <a:p>
            <a:r>
              <a:rPr lang="en-GB" sz="5400">
                <a:solidFill>
                  <a:srgbClr val="391C66"/>
                </a:solidFill>
                <a:latin typeface="Aptos Display" panose="020B0004020202020204" pitchFamily="34" charset="0"/>
              </a:rPr>
              <a:t>Saving for your financial future</a:t>
            </a:r>
            <a:endParaRPr lang="en-GB" sz="5400" dirty="0">
              <a:solidFill>
                <a:srgbClr val="391C66"/>
              </a:solidFill>
              <a:latin typeface="Aptos Display" panose="020B0004020202020204" pitchFamily="34" charset="0"/>
            </a:endParaRPr>
          </a:p>
        </p:txBody>
      </p:sp>
    </p:spTree>
    <p:custDataLst>
      <p:tags r:id="rId1"/>
    </p:custDataLst>
    <p:extLst>
      <p:ext uri="{BB962C8B-B14F-4D97-AF65-F5344CB8AC3E}">
        <p14:creationId xmlns:p14="http://schemas.microsoft.com/office/powerpoint/2010/main" val="82064760"/>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B85D883-D7B5-6F9D-52CE-5D0BC4CFD2E7}"/>
              </a:ext>
            </a:extLst>
          </p:cNvPr>
          <p:cNvSpPr>
            <a:spLocks noGrp="1"/>
          </p:cNvSpPr>
          <p:nvPr>
            <p:ph type="title" idx="4294967295"/>
          </p:nvPr>
        </p:nvSpPr>
        <p:spPr>
          <a:xfrm>
            <a:off x="802800" y="1059679"/>
            <a:ext cx="10585450" cy="525280"/>
          </a:xfrm>
          <a:prstGeom prst="rect">
            <a:avLst/>
          </a:prstGeom>
        </p:spPr>
        <p:txBody>
          <a:bodyPr lIns="0" tIns="0" rIns="0" bIns="0" anchor="ctr">
            <a:noAutofit/>
          </a:bodyPr>
          <a:lstStyle/>
          <a:p>
            <a:r>
              <a:rPr lang="en-GB" sz="3600">
                <a:solidFill>
                  <a:srgbClr val="391C66"/>
                </a:solidFill>
                <a:latin typeface="Aptos Display" panose="020B0004020202020204" pitchFamily="34" charset="0"/>
              </a:rPr>
              <a:t>Saving for your future</a:t>
            </a:r>
            <a:endParaRPr lang="en-GB" sz="3600" dirty="0">
              <a:solidFill>
                <a:srgbClr val="391C66"/>
              </a:solidFill>
              <a:latin typeface="Aptos Display" panose="020B0004020202020204" pitchFamily="34" charset="0"/>
            </a:endParaRPr>
          </a:p>
        </p:txBody>
      </p:sp>
      <p:sp>
        <p:nvSpPr>
          <p:cNvPr id="5" name="TextBox 4">
            <a:extLst>
              <a:ext uri="{FF2B5EF4-FFF2-40B4-BE49-F238E27FC236}">
                <a16:creationId xmlns:a16="http://schemas.microsoft.com/office/drawing/2014/main" id="{855C8013-084A-4306-AE34-0F18C7672E5F}"/>
              </a:ext>
            </a:extLst>
          </p:cNvPr>
          <p:cNvSpPr txBox="1"/>
          <p:nvPr/>
        </p:nvSpPr>
        <p:spPr>
          <a:xfrm>
            <a:off x="802800" y="1544532"/>
            <a:ext cx="11125848" cy="646331"/>
          </a:xfrm>
          <a:prstGeom prst="rect">
            <a:avLst/>
          </a:prstGeom>
          <a:noFill/>
        </p:spPr>
        <p:txBody>
          <a:bodyPr wrap="square">
            <a:spAutoFit/>
          </a:bodyPr>
          <a:lstStyle/>
          <a:p>
            <a:r>
              <a:rPr lang="en-GB" dirty="0">
                <a:solidFill>
                  <a:srgbClr val="000000"/>
                </a:solidFill>
                <a:latin typeface="Aptos" panose="020B0004020202020204" pitchFamily="34" charset="0"/>
              </a:rPr>
              <a:t>Whether you have a young family or are providing long term elder care, it is important you keep on top of your own finances.</a:t>
            </a:r>
            <a:endParaRPr lang="en-GB" dirty="0">
              <a:latin typeface="Aptos" panose="020B0004020202020204" pitchFamily="34" charset="0"/>
            </a:endParaRPr>
          </a:p>
        </p:txBody>
      </p:sp>
      <p:sp>
        <p:nvSpPr>
          <p:cNvPr id="6" name="Oval 5">
            <a:extLst>
              <a:ext uri="{FF2B5EF4-FFF2-40B4-BE49-F238E27FC236}">
                <a16:creationId xmlns:a16="http://schemas.microsoft.com/office/drawing/2014/main" id="{680A09F1-CEF6-524A-CF5A-2084A1742417}"/>
              </a:ext>
            </a:extLst>
          </p:cNvPr>
          <p:cNvSpPr/>
          <p:nvPr/>
        </p:nvSpPr>
        <p:spPr>
          <a:xfrm>
            <a:off x="4828309" y="5040975"/>
            <a:ext cx="2036794" cy="609016"/>
          </a:xfrm>
          <a:prstGeom prst="ellipse">
            <a:avLst/>
          </a:prstGeom>
          <a:solidFill>
            <a:schemeClr val="bg1">
              <a:lumMod val="65000"/>
            </a:schemeClr>
          </a:solidFill>
          <a:ln>
            <a:noFill/>
          </a:ln>
          <a:effectLst>
            <a:softEdge rad="190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84B7907A-8805-00AD-1257-616E8A4B77DA}"/>
              </a:ext>
            </a:extLst>
          </p:cNvPr>
          <p:cNvSpPr/>
          <p:nvPr/>
        </p:nvSpPr>
        <p:spPr>
          <a:xfrm>
            <a:off x="5188171" y="3672151"/>
            <a:ext cx="1325115" cy="1325115"/>
          </a:xfrm>
          <a:prstGeom prst="ellipse">
            <a:avLst/>
          </a:prstGeom>
          <a:blipFill>
            <a:blip>
              <a:extLst>
                <a:ext uri="{96DAC541-7B7A-43D3-8B79-37D633B846F1}">
                  <asvg:svgBlip xmlns:asvg="http://schemas.microsoft.com/office/drawing/2016/SVG/main" r:embed="rId4"/>
                </a:ext>
              </a:extLst>
            </a:blip>
            <a:stretch>
              <a:fillRect/>
            </a:stretch>
          </a:blipFill>
          <a:ln>
            <a:noFill/>
          </a:ln>
          <a:effectLst/>
          <a:scene3d>
            <a:camera prst="orthographicFront"/>
            <a:lightRig rig="soft" dir="t"/>
          </a:scene3d>
          <a:sp3d prstMaterial="plastic">
            <a:bevelT w="915670" h="915670"/>
            <a:bevelB w="915670" h="91567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a:p>
        </p:txBody>
      </p:sp>
      <p:grpSp>
        <p:nvGrpSpPr>
          <p:cNvPr id="31" name="Group 30">
            <a:extLst>
              <a:ext uri="{FF2B5EF4-FFF2-40B4-BE49-F238E27FC236}">
                <a16:creationId xmlns:a16="http://schemas.microsoft.com/office/drawing/2014/main" id="{D74FBD3C-6F0B-C31B-D528-E2F5F20B2451}"/>
              </a:ext>
            </a:extLst>
          </p:cNvPr>
          <p:cNvGrpSpPr/>
          <p:nvPr/>
        </p:nvGrpSpPr>
        <p:grpSpPr>
          <a:xfrm>
            <a:off x="5087888" y="2770080"/>
            <a:ext cx="4719813" cy="1376984"/>
            <a:chOff x="3813181" y="2484358"/>
            <a:chExt cx="4719813" cy="1376984"/>
          </a:xfrm>
        </p:grpSpPr>
        <p:grpSp>
          <p:nvGrpSpPr>
            <p:cNvPr id="28" name="Group 27">
              <a:extLst>
                <a:ext uri="{FF2B5EF4-FFF2-40B4-BE49-F238E27FC236}">
                  <a16:creationId xmlns:a16="http://schemas.microsoft.com/office/drawing/2014/main" id="{2BF91477-7058-91A2-D5F4-8774F33AB42A}"/>
                </a:ext>
              </a:extLst>
            </p:cNvPr>
            <p:cNvGrpSpPr/>
            <p:nvPr/>
          </p:nvGrpSpPr>
          <p:grpSpPr>
            <a:xfrm>
              <a:off x="3990310" y="3162721"/>
              <a:ext cx="1375195" cy="698621"/>
              <a:chOff x="3969440" y="3159257"/>
              <a:chExt cx="1375195" cy="698621"/>
            </a:xfrm>
          </p:grpSpPr>
          <p:sp>
            <p:nvSpPr>
              <p:cNvPr id="9" name="Freeform: Shape 8">
                <a:extLst>
                  <a:ext uri="{FF2B5EF4-FFF2-40B4-BE49-F238E27FC236}">
                    <a16:creationId xmlns:a16="http://schemas.microsoft.com/office/drawing/2014/main" id="{D38555FB-7174-9639-5556-47C8B38177AA}"/>
                  </a:ext>
                </a:extLst>
              </p:cNvPr>
              <p:cNvSpPr/>
              <p:nvPr/>
            </p:nvSpPr>
            <p:spPr>
              <a:xfrm rot="20020700">
                <a:off x="3969440" y="3290086"/>
                <a:ext cx="463841" cy="260501"/>
              </a:xfrm>
              <a:custGeom>
                <a:avLst/>
                <a:gdLst>
                  <a:gd name="connsiteX0" fmla="*/ 311087 w 548266"/>
                  <a:gd name="connsiteY0" fmla="*/ 60369 h 307916"/>
                  <a:gd name="connsiteX1" fmla="*/ 514144 w 548266"/>
                  <a:gd name="connsiteY1" fmla="*/ 210302 h 307916"/>
                  <a:gd name="connsiteX2" fmla="*/ 548266 w 548266"/>
                  <a:gd name="connsiteY2" fmla="*/ 253323 h 307916"/>
                  <a:gd name="connsiteX3" fmla="*/ 541154 w 548266"/>
                  <a:gd name="connsiteY3" fmla="*/ 251061 h 307916"/>
                  <a:gd name="connsiteX4" fmla="*/ 91612 w 548266"/>
                  <a:gd name="connsiteY4" fmla="*/ 266834 h 307916"/>
                  <a:gd name="connsiteX5" fmla="*/ 0 w 548266"/>
                  <a:gd name="connsiteY5" fmla="*/ 307916 h 307916"/>
                  <a:gd name="connsiteX6" fmla="*/ 0 w 548266"/>
                  <a:gd name="connsiteY6" fmla="*/ 184661 h 307916"/>
                  <a:gd name="connsiteX7" fmla="*/ 61252 w 548266"/>
                  <a:gd name="connsiteY7" fmla="*/ 36787 h 307916"/>
                  <a:gd name="connsiteX8" fmla="*/ 115814 w 548266"/>
                  <a:gd name="connsiteY8" fmla="*/ 0 h 307916"/>
                  <a:gd name="connsiteX9" fmla="*/ 173955 w 548266"/>
                  <a:gd name="connsiteY9" fmla="*/ 9096 h 307916"/>
                  <a:gd name="connsiteX10" fmla="*/ 311087 w 548266"/>
                  <a:gd name="connsiteY10" fmla="*/ 60369 h 30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8266" h="307916">
                    <a:moveTo>
                      <a:pt x="311087" y="60369"/>
                    </a:moveTo>
                    <a:cubicBezTo>
                      <a:pt x="389345" y="99083"/>
                      <a:pt x="457418" y="150229"/>
                      <a:pt x="514144" y="210302"/>
                    </a:cubicBezTo>
                    <a:lnTo>
                      <a:pt x="548266" y="253323"/>
                    </a:lnTo>
                    <a:lnTo>
                      <a:pt x="541154" y="251061"/>
                    </a:lnTo>
                    <a:cubicBezTo>
                      <a:pt x="390191" y="211296"/>
                      <a:pt x="234015" y="218693"/>
                      <a:pt x="91612" y="266834"/>
                    </a:cubicBezTo>
                    <a:lnTo>
                      <a:pt x="0" y="307916"/>
                    </a:lnTo>
                    <a:lnTo>
                      <a:pt x="0" y="184661"/>
                    </a:lnTo>
                    <a:cubicBezTo>
                      <a:pt x="0" y="126913"/>
                      <a:pt x="23407" y="74631"/>
                      <a:pt x="61252" y="36787"/>
                    </a:cubicBezTo>
                    <a:lnTo>
                      <a:pt x="115814" y="0"/>
                    </a:lnTo>
                    <a:lnTo>
                      <a:pt x="173955" y="9096"/>
                    </a:lnTo>
                    <a:cubicBezTo>
                      <a:pt x="220441" y="21230"/>
                      <a:pt x="266368" y="38247"/>
                      <a:pt x="311087" y="60369"/>
                    </a:cubicBezTo>
                    <a:close/>
                  </a:path>
                </a:pathLst>
              </a:custGeom>
              <a:solidFill>
                <a:srgbClr val="513B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800"/>
              </a:p>
            </p:txBody>
          </p:sp>
          <p:sp>
            <p:nvSpPr>
              <p:cNvPr id="11" name="Freeform: Shape 10">
                <a:extLst>
                  <a:ext uri="{FF2B5EF4-FFF2-40B4-BE49-F238E27FC236}">
                    <a16:creationId xmlns:a16="http://schemas.microsoft.com/office/drawing/2014/main" id="{2923CCA4-28C8-F217-5C15-DDD4640F3EEB}"/>
                  </a:ext>
                </a:extLst>
              </p:cNvPr>
              <p:cNvSpPr/>
              <p:nvPr/>
            </p:nvSpPr>
            <p:spPr>
              <a:xfrm>
                <a:off x="4019520" y="3159257"/>
                <a:ext cx="1325115" cy="698621"/>
              </a:xfrm>
              <a:custGeom>
                <a:avLst/>
                <a:gdLst>
                  <a:gd name="connsiteX0" fmla="*/ 662491 w 1566302"/>
                  <a:gd name="connsiteY0" fmla="*/ 0 h 825779"/>
                  <a:gd name="connsiteX1" fmla="*/ 1508130 w 1566302"/>
                  <a:gd name="connsiteY1" fmla="*/ 449623 h 825779"/>
                  <a:gd name="connsiteX2" fmla="*/ 1566302 w 1566302"/>
                  <a:gd name="connsiteY2" fmla="*/ 556796 h 825779"/>
                  <a:gd name="connsiteX3" fmla="*/ 1553622 w 1566302"/>
                  <a:gd name="connsiteY3" fmla="*/ 554839 h 825779"/>
                  <a:gd name="connsiteX4" fmla="*/ 1479730 w 1566302"/>
                  <a:gd name="connsiteY4" fmla="*/ 551065 h 825779"/>
                  <a:gd name="connsiteX5" fmla="*/ 968708 w 1566302"/>
                  <a:gd name="connsiteY5" fmla="*/ 765140 h 825779"/>
                  <a:gd name="connsiteX6" fmla="*/ 919237 w 1566302"/>
                  <a:gd name="connsiteY6" fmla="*/ 825779 h 825779"/>
                  <a:gd name="connsiteX7" fmla="*/ 916125 w 1566302"/>
                  <a:gd name="connsiteY7" fmla="*/ 794552 h 825779"/>
                  <a:gd name="connsiteX8" fmla="*/ 208113 w 1566302"/>
                  <a:gd name="connsiteY8" fmla="*/ 210957 h 825779"/>
                  <a:gd name="connsiteX9" fmla="*/ 62465 w 1566302"/>
                  <a:gd name="connsiteY9" fmla="*/ 225806 h 825779"/>
                  <a:gd name="connsiteX10" fmla="*/ 0 w 1566302"/>
                  <a:gd name="connsiteY10" fmla="*/ 245417 h 825779"/>
                  <a:gd name="connsiteX11" fmla="*/ 13800 w 1566302"/>
                  <a:gd name="connsiteY11" fmla="*/ 232874 h 825779"/>
                  <a:gd name="connsiteX12" fmla="*/ 662491 w 1566302"/>
                  <a:gd name="connsiteY12" fmla="*/ 0 h 82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6302" h="825779">
                    <a:moveTo>
                      <a:pt x="662491" y="0"/>
                    </a:moveTo>
                    <a:cubicBezTo>
                      <a:pt x="1014506" y="0"/>
                      <a:pt x="1324864" y="178353"/>
                      <a:pt x="1508130" y="449623"/>
                    </a:cubicBezTo>
                    <a:lnTo>
                      <a:pt x="1566302" y="556796"/>
                    </a:lnTo>
                    <a:lnTo>
                      <a:pt x="1553622" y="554839"/>
                    </a:lnTo>
                    <a:cubicBezTo>
                      <a:pt x="1529327" y="552343"/>
                      <a:pt x="1504676" y="551065"/>
                      <a:pt x="1479730" y="551065"/>
                    </a:cubicBezTo>
                    <a:cubicBezTo>
                      <a:pt x="1280164" y="551065"/>
                      <a:pt x="1099490" y="632873"/>
                      <a:pt x="968708" y="765140"/>
                    </a:cubicBezTo>
                    <a:lnTo>
                      <a:pt x="919237" y="825779"/>
                    </a:lnTo>
                    <a:lnTo>
                      <a:pt x="916125" y="794552"/>
                    </a:lnTo>
                    <a:cubicBezTo>
                      <a:pt x="848736" y="461495"/>
                      <a:pt x="557355" y="210957"/>
                      <a:pt x="208113" y="210957"/>
                    </a:cubicBezTo>
                    <a:cubicBezTo>
                      <a:pt x="158222" y="210957"/>
                      <a:pt x="109511" y="216070"/>
                      <a:pt x="62465" y="225806"/>
                    </a:cubicBezTo>
                    <a:lnTo>
                      <a:pt x="0" y="245417"/>
                    </a:lnTo>
                    <a:lnTo>
                      <a:pt x="13800" y="232874"/>
                    </a:lnTo>
                    <a:cubicBezTo>
                      <a:pt x="190083" y="87393"/>
                      <a:pt x="416081" y="0"/>
                      <a:pt x="662491" y="0"/>
                    </a:cubicBezTo>
                    <a:close/>
                  </a:path>
                </a:pathLst>
              </a:cu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800"/>
              </a:p>
            </p:txBody>
          </p:sp>
        </p:grpSp>
        <p:sp>
          <p:nvSpPr>
            <p:cNvPr id="22" name="TextBox 21">
              <a:extLst>
                <a:ext uri="{FF2B5EF4-FFF2-40B4-BE49-F238E27FC236}">
                  <a16:creationId xmlns:a16="http://schemas.microsoft.com/office/drawing/2014/main" id="{1131853E-565C-4C79-D392-9EB288CC9A12}"/>
                </a:ext>
              </a:extLst>
            </p:cNvPr>
            <p:cNvSpPr txBox="1"/>
            <p:nvPr/>
          </p:nvSpPr>
          <p:spPr>
            <a:xfrm>
              <a:off x="3813181" y="2484358"/>
              <a:ext cx="4719813" cy="523220"/>
            </a:xfrm>
            <a:prstGeom prst="rect">
              <a:avLst/>
            </a:prstGeom>
            <a:noFill/>
          </p:spPr>
          <p:txBody>
            <a:bodyPr vert="horz" wrap="square" rtlCol="0">
              <a:spAutoFit/>
            </a:bodyPr>
            <a:lstStyle/>
            <a:p>
              <a:r>
                <a:rPr lang="en-GB" sz="1400" dirty="0">
                  <a:latin typeface="Aptos" panose="020B0004020202020204" pitchFamily="34" charset="0"/>
                </a:rPr>
                <a:t>Benefits including your pension are protected whilst you are on parental / shared parental leave</a:t>
              </a:r>
            </a:p>
          </p:txBody>
        </p:sp>
      </p:grpSp>
      <p:grpSp>
        <p:nvGrpSpPr>
          <p:cNvPr id="32" name="Group 31">
            <a:extLst>
              <a:ext uri="{FF2B5EF4-FFF2-40B4-BE49-F238E27FC236}">
                <a16:creationId xmlns:a16="http://schemas.microsoft.com/office/drawing/2014/main" id="{90645EF1-69EB-0331-47C2-62337317E000}"/>
              </a:ext>
            </a:extLst>
          </p:cNvPr>
          <p:cNvGrpSpPr/>
          <p:nvPr/>
        </p:nvGrpSpPr>
        <p:grpSpPr>
          <a:xfrm>
            <a:off x="5891274" y="4012526"/>
            <a:ext cx="4059888" cy="1422821"/>
            <a:chOff x="4616568" y="3726803"/>
            <a:chExt cx="4059888" cy="1422821"/>
          </a:xfrm>
        </p:grpSpPr>
        <p:grpSp>
          <p:nvGrpSpPr>
            <p:cNvPr id="29" name="Group 28">
              <a:extLst>
                <a:ext uri="{FF2B5EF4-FFF2-40B4-BE49-F238E27FC236}">
                  <a16:creationId xmlns:a16="http://schemas.microsoft.com/office/drawing/2014/main" id="{BFF92DE8-D836-9B03-1202-281E5ABA8461}"/>
                </a:ext>
              </a:extLst>
            </p:cNvPr>
            <p:cNvGrpSpPr/>
            <p:nvPr/>
          </p:nvGrpSpPr>
          <p:grpSpPr>
            <a:xfrm>
              <a:off x="4616568" y="3726803"/>
              <a:ext cx="796329" cy="1325116"/>
              <a:chOff x="4631914" y="3746194"/>
              <a:chExt cx="796329" cy="1325116"/>
            </a:xfrm>
          </p:grpSpPr>
          <p:sp>
            <p:nvSpPr>
              <p:cNvPr id="14" name="Freeform: Shape 13">
                <a:extLst>
                  <a:ext uri="{FF2B5EF4-FFF2-40B4-BE49-F238E27FC236}">
                    <a16:creationId xmlns:a16="http://schemas.microsoft.com/office/drawing/2014/main" id="{AFCED7A9-9661-A75F-B94B-6972A1C30BD5}"/>
                  </a:ext>
                </a:extLst>
              </p:cNvPr>
              <p:cNvSpPr/>
              <p:nvPr/>
            </p:nvSpPr>
            <p:spPr>
              <a:xfrm rot="5620700">
                <a:off x="5066072" y="3906303"/>
                <a:ext cx="463842" cy="260501"/>
              </a:xfrm>
              <a:custGeom>
                <a:avLst/>
                <a:gdLst>
                  <a:gd name="connsiteX0" fmla="*/ 311087 w 548266"/>
                  <a:gd name="connsiteY0" fmla="*/ 60369 h 307916"/>
                  <a:gd name="connsiteX1" fmla="*/ 514144 w 548266"/>
                  <a:gd name="connsiteY1" fmla="*/ 210302 h 307916"/>
                  <a:gd name="connsiteX2" fmla="*/ 548266 w 548266"/>
                  <a:gd name="connsiteY2" fmla="*/ 253323 h 307916"/>
                  <a:gd name="connsiteX3" fmla="*/ 541154 w 548266"/>
                  <a:gd name="connsiteY3" fmla="*/ 251061 h 307916"/>
                  <a:gd name="connsiteX4" fmla="*/ 91612 w 548266"/>
                  <a:gd name="connsiteY4" fmla="*/ 266834 h 307916"/>
                  <a:gd name="connsiteX5" fmla="*/ 0 w 548266"/>
                  <a:gd name="connsiteY5" fmla="*/ 307916 h 307916"/>
                  <a:gd name="connsiteX6" fmla="*/ 0 w 548266"/>
                  <a:gd name="connsiteY6" fmla="*/ 184661 h 307916"/>
                  <a:gd name="connsiteX7" fmla="*/ 61252 w 548266"/>
                  <a:gd name="connsiteY7" fmla="*/ 36787 h 307916"/>
                  <a:gd name="connsiteX8" fmla="*/ 115814 w 548266"/>
                  <a:gd name="connsiteY8" fmla="*/ 0 h 307916"/>
                  <a:gd name="connsiteX9" fmla="*/ 173955 w 548266"/>
                  <a:gd name="connsiteY9" fmla="*/ 9096 h 307916"/>
                  <a:gd name="connsiteX10" fmla="*/ 311087 w 548266"/>
                  <a:gd name="connsiteY10" fmla="*/ 60369 h 30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8266" h="307916">
                    <a:moveTo>
                      <a:pt x="311087" y="60369"/>
                    </a:moveTo>
                    <a:cubicBezTo>
                      <a:pt x="389345" y="99083"/>
                      <a:pt x="457418" y="150229"/>
                      <a:pt x="514144" y="210302"/>
                    </a:cubicBezTo>
                    <a:lnTo>
                      <a:pt x="548266" y="253323"/>
                    </a:lnTo>
                    <a:lnTo>
                      <a:pt x="541154" y="251061"/>
                    </a:lnTo>
                    <a:cubicBezTo>
                      <a:pt x="390191" y="211296"/>
                      <a:pt x="234015" y="218693"/>
                      <a:pt x="91612" y="266834"/>
                    </a:cubicBezTo>
                    <a:lnTo>
                      <a:pt x="0" y="307916"/>
                    </a:lnTo>
                    <a:lnTo>
                      <a:pt x="0" y="184661"/>
                    </a:lnTo>
                    <a:cubicBezTo>
                      <a:pt x="0" y="126913"/>
                      <a:pt x="23407" y="74631"/>
                      <a:pt x="61252" y="36787"/>
                    </a:cubicBezTo>
                    <a:lnTo>
                      <a:pt x="115814" y="0"/>
                    </a:lnTo>
                    <a:lnTo>
                      <a:pt x="173955" y="9096"/>
                    </a:lnTo>
                    <a:cubicBezTo>
                      <a:pt x="220441" y="21230"/>
                      <a:pt x="266368" y="38247"/>
                      <a:pt x="311087" y="60369"/>
                    </a:cubicBezTo>
                    <a:close/>
                  </a:path>
                </a:pathLst>
              </a:custGeom>
              <a:solidFill>
                <a:srgbClr val="0060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800"/>
              </a:p>
            </p:txBody>
          </p:sp>
          <p:sp>
            <p:nvSpPr>
              <p:cNvPr id="15" name="Freeform: Shape 14">
                <a:extLst>
                  <a:ext uri="{FF2B5EF4-FFF2-40B4-BE49-F238E27FC236}">
                    <a16:creationId xmlns:a16="http://schemas.microsoft.com/office/drawing/2014/main" id="{B485151F-E376-3CB9-AE3B-09B5E2CA14AB}"/>
                  </a:ext>
                </a:extLst>
              </p:cNvPr>
              <p:cNvSpPr/>
              <p:nvPr/>
            </p:nvSpPr>
            <p:spPr>
              <a:xfrm rot="7200000">
                <a:off x="4318667" y="4059441"/>
                <a:ext cx="1325116" cy="698621"/>
              </a:xfrm>
              <a:custGeom>
                <a:avLst/>
                <a:gdLst>
                  <a:gd name="connsiteX0" fmla="*/ 662491 w 1566302"/>
                  <a:gd name="connsiteY0" fmla="*/ 0 h 825779"/>
                  <a:gd name="connsiteX1" fmla="*/ 1508130 w 1566302"/>
                  <a:gd name="connsiteY1" fmla="*/ 449623 h 825779"/>
                  <a:gd name="connsiteX2" fmla="*/ 1566302 w 1566302"/>
                  <a:gd name="connsiteY2" fmla="*/ 556796 h 825779"/>
                  <a:gd name="connsiteX3" fmla="*/ 1553622 w 1566302"/>
                  <a:gd name="connsiteY3" fmla="*/ 554839 h 825779"/>
                  <a:gd name="connsiteX4" fmla="*/ 1479730 w 1566302"/>
                  <a:gd name="connsiteY4" fmla="*/ 551065 h 825779"/>
                  <a:gd name="connsiteX5" fmla="*/ 968708 w 1566302"/>
                  <a:gd name="connsiteY5" fmla="*/ 765140 h 825779"/>
                  <a:gd name="connsiteX6" fmla="*/ 919237 w 1566302"/>
                  <a:gd name="connsiteY6" fmla="*/ 825779 h 825779"/>
                  <a:gd name="connsiteX7" fmla="*/ 916125 w 1566302"/>
                  <a:gd name="connsiteY7" fmla="*/ 794552 h 825779"/>
                  <a:gd name="connsiteX8" fmla="*/ 208113 w 1566302"/>
                  <a:gd name="connsiteY8" fmla="*/ 210957 h 825779"/>
                  <a:gd name="connsiteX9" fmla="*/ 62465 w 1566302"/>
                  <a:gd name="connsiteY9" fmla="*/ 225806 h 825779"/>
                  <a:gd name="connsiteX10" fmla="*/ 0 w 1566302"/>
                  <a:gd name="connsiteY10" fmla="*/ 245417 h 825779"/>
                  <a:gd name="connsiteX11" fmla="*/ 13800 w 1566302"/>
                  <a:gd name="connsiteY11" fmla="*/ 232874 h 825779"/>
                  <a:gd name="connsiteX12" fmla="*/ 662491 w 1566302"/>
                  <a:gd name="connsiteY12" fmla="*/ 0 h 82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6302" h="825779">
                    <a:moveTo>
                      <a:pt x="662491" y="0"/>
                    </a:moveTo>
                    <a:cubicBezTo>
                      <a:pt x="1014506" y="0"/>
                      <a:pt x="1324864" y="178353"/>
                      <a:pt x="1508130" y="449623"/>
                    </a:cubicBezTo>
                    <a:lnTo>
                      <a:pt x="1566302" y="556796"/>
                    </a:lnTo>
                    <a:lnTo>
                      <a:pt x="1553622" y="554839"/>
                    </a:lnTo>
                    <a:cubicBezTo>
                      <a:pt x="1529327" y="552343"/>
                      <a:pt x="1504676" y="551065"/>
                      <a:pt x="1479730" y="551065"/>
                    </a:cubicBezTo>
                    <a:cubicBezTo>
                      <a:pt x="1280164" y="551065"/>
                      <a:pt x="1099490" y="632873"/>
                      <a:pt x="968708" y="765140"/>
                    </a:cubicBezTo>
                    <a:lnTo>
                      <a:pt x="919237" y="825779"/>
                    </a:lnTo>
                    <a:lnTo>
                      <a:pt x="916125" y="794552"/>
                    </a:lnTo>
                    <a:cubicBezTo>
                      <a:pt x="848736" y="461495"/>
                      <a:pt x="557355" y="210957"/>
                      <a:pt x="208113" y="210957"/>
                    </a:cubicBezTo>
                    <a:cubicBezTo>
                      <a:pt x="158222" y="210957"/>
                      <a:pt x="109511" y="216070"/>
                      <a:pt x="62465" y="225806"/>
                    </a:cubicBezTo>
                    <a:lnTo>
                      <a:pt x="0" y="245417"/>
                    </a:lnTo>
                    <a:lnTo>
                      <a:pt x="13800" y="232874"/>
                    </a:lnTo>
                    <a:cubicBezTo>
                      <a:pt x="190083" y="87393"/>
                      <a:pt x="416081" y="0"/>
                      <a:pt x="662491" y="0"/>
                    </a:cubicBezTo>
                    <a:close/>
                  </a:path>
                </a:pathLst>
              </a:cu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800"/>
              </a:p>
            </p:txBody>
          </p:sp>
        </p:grpSp>
        <p:sp>
          <p:nvSpPr>
            <p:cNvPr id="23" name="TextBox 22">
              <a:extLst>
                <a:ext uri="{FF2B5EF4-FFF2-40B4-BE49-F238E27FC236}">
                  <a16:creationId xmlns:a16="http://schemas.microsoft.com/office/drawing/2014/main" id="{D00AE482-BE7B-BFDC-8471-EF72F5E6360C}"/>
                </a:ext>
              </a:extLst>
            </p:cNvPr>
            <p:cNvSpPr txBox="1"/>
            <p:nvPr/>
          </p:nvSpPr>
          <p:spPr>
            <a:xfrm>
              <a:off x="5481931" y="4410960"/>
              <a:ext cx="3194525" cy="738664"/>
            </a:xfrm>
            <a:prstGeom prst="rect">
              <a:avLst/>
            </a:prstGeom>
            <a:noFill/>
          </p:spPr>
          <p:txBody>
            <a:bodyPr vert="horz" wrap="square" rtlCol="0">
              <a:spAutoFit/>
            </a:bodyPr>
            <a:lstStyle>
              <a:defPPr>
                <a:defRPr lang="en-US"/>
              </a:defPPr>
              <a:lvl1pPr>
                <a:defRPr sz="1400"/>
              </a:lvl1pPr>
            </a:lstStyle>
            <a:p>
              <a:r>
                <a:rPr lang="en-GB" dirty="0">
                  <a:latin typeface="Aptos" panose="020B0004020202020204" pitchFamily="34" charset="0"/>
                </a:rPr>
                <a:t>State Pension credits will also be built up if you are on parental leave or receiving certain benefits as a carer</a:t>
              </a:r>
            </a:p>
          </p:txBody>
        </p:sp>
      </p:grpSp>
      <p:grpSp>
        <p:nvGrpSpPr>
          <p:cNvPr id="33" name="Group 32">
            <a:extLst>
              <a:ext uri="{FF2B5EF4-FFF2-40B4-BE49-F238E27FC236}">
                <a16:creationId xmlns:a16="http://schemas.microsoft.com/office/drawing/2014/main" id="{CB505F32-F054-CD9E-BD89-14E62E84B446}"/>
              </a:ext>
            </a:extLst>
          </p:cNvPr>
          <p:cNvGrpSpPr/>
          <p:nvPr/>
        </p:nvGrpSpPr>
        <p:grpSpPr>
          <a:xfrm>
            <a:off x="1584711" y="3818658"/>
            <a:ext cx="4145765" cy="1508966"/>
            <a:chOff x="310004" y="3532936"/>
            <a:chExt cx="4145765" cy="1508966"/>
          </a:xfrm>
        </p:grpSpPr>
        <p:grpSp>
          <p:nvGrpSpPr>
            <p:cNvPr id="30" name="Group 29">
              <a:extLst>
                <a:ext uri="{FF2B5EF4-FFF2-40B4-BE49-F238E27FC236}">
                  <a16:creationId xmlns:a16="http://schemas.microsoft.com/office/drawing/2014/main" id="{46CF07E9-4F64-65F0-E634-A69040F15A40}"/>
                </a:ext>
              </a:extLst>
            </p:cNvPr>
            <p:cNvGrpSpPr/>
            <p:nvPr/>
          </p:nvGrpSpPr>
          <p:grpSpPr>
            <a:xfrm>
              <a:off x="3710588" y="3532936"/>
              <a:ext cx="745181" cy="1325116"/>
              <a:chOff x="3715756" y="3549585"/>
              <a:chExt cx="745181" cy="1325116"/>
            </a:xfrm>
          </p:grpSpPr>
          <p:sp>
            <p:nvSpPr>
              <p:cNvPr id="18" name="Freeform: Shape 17">
                <a:extLst>
                  <a:ext uri="{FF2B5EF4-FFF2-40B4-BE49-F238E27FC236}">
                    <a16:creationId xmlns:a16="http://schemas.microsoft.com/office/drawing/2014/main" id="{47B6B64D-D444-DAC2-9C19-CA70A2AEEC93}"/>
                  </a:ext>
                </a:extLst>
              </p:cNvPr>
              <p:cNvSpPr/>
              <p:nvPr/>
            </p:nvSpPr>
            <p:spPr>
              <a:xfrm rot="12820700">
                <a:off x="3997096" y="4542320"/>
                <a:ext cx="463841" cy="260501"/>
              </a:xfrm>
              <a:custGeom>
                <a:avLst/>
                <a:gdLst>
                  <a:gd name="connsiteX0" fmla="*/ 311087 w 548266"/>
                  <a:gd name="connsiteY0" fmla="*/ 60369 h 307916"/>
                  <a:gd name="connsiteX1" fmla="*/ 514144 w 548266"/>
                  <a:gd name="connsiteY1" fmla="*/ 210302 h 307916"/>
                  <a:gd name="connsiteX2" fmla="*/ 548266 w 548266"/>
                  <a:gd name="connsiteY2" fmla="*/ 253323 h 307916"/>
                  <a:gd name="connsiteX3" fmla="*/ 541154 w 548266"/>
                  <a:gd name="connsiteY3" fmla="*/ 251061 h 307916"/>
                  <a:gd name="connsiteX4" fmla="*/ 91612 w 548266"/>
                  <a:gd name="connsiteY4" fmla="*/ 266834 h 307916"/>
                  <a:gd name="connsiteX5" fmla="*/ 0 w 548266"/>
                  <a:gd name="connsiteY5" fmla="*/ 307916 h 307916"/>
                  <a:gd name="connsiteX6" fmla="*/ 0 w 548266"/>
                  <a:gd name="connsiteY6" fmla="*/ 184661 h 307916"/>
                  <a:gd name="connsiteX7" fmla="*/ 61252 w 548266"/>
                  <a:gd name="connsiteY7" fmla="*/ 36787 h 307916"/>
                  <a:gd name="connsiteX8" fmla="*/ 115814 w 548266"/>
                  <a:gd name="connsiteY8" fmla="*/ 0 h 307916"/>
                  <a:gd name="connsiteX9" fmla="*/ 173955 w 548266"/>
                  <a:gd name="connsiteY9" fmla="*/ 9096 h 307916"/>
                  <a:gd name="connsiteX10" fmla="*/ 311087 w 548266"/>
                  <a:gd name="connsiteY10" fmla="*/ 60369 h 30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8266" h="307916">
                    <a:moveTo>
                      <a:pt x="311087" y="60369"/>
                    </a:moveTo>
                    <a:cubicBezTo>
                      <a:pt x="389345" y="99083"/>
                      <a:pt x="457418" y="150229"/>
                      <a:pt x="514144" y="210302"/>
                    </a:cubicBezTo>
                    <a:lnTo>
                      <a:pt x="548266" y="253323"/>
                    </a:lnTo>
                    <a:lnTo>
                      <a:pt x="541154" y="251061"/>
                    </a:lnTo>
                    <a:cubicBezTo>
                      <a:pt x="390191" y="211296"/>
                      <a:pt x="234015" y="218693"/>
                      <a:pt x="91612" y="266834"/>
                    </a:cubicBezTo>
                    <a:lnTo>
                      <a:pt x="0" y="307916"/>
                    </a:lnTo>
                    <a:lnTo>
                      <a:pt x="0" y="184661"/>
                    </a:lnTo>
                    <a:cubicBezTo>
                      <a:pt x="0" y="126913"/>
                      <a:pt x="23407" y="74631"/>
                      <a:pt x="61252" y="36787"/>
                    </a:cubicBezTo>
                    <a:lnTo>
                      <a:pt x="115814" y="0"/>
                    </a:lnTo>
                    <a:lnTo>
                      <a:pt x="173955" y="9096"/>
                    </a:lnTo>
                    <a:cubicBezTo>
                      <a:pt x="220441" y="21230"/>
                      <a:pt x="266368" y="38247"/>
                      <a:pt x="311087" y="60369"/>
                    </a:cubicBezTo>
                    <a:close/>
                  </a:path>
                </a:pathLst>
              </a:custGeom>
              <a:solidFill>
                <a:srgbClr val="486F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800"/>
              </a:p>
            </p:txBody>
          </p:sp>
          <p:sp>
            <p:nvSpPr>
              <p:cNvPr id="19" name="Freeform: Shape 18">
                <a:extLst>
                  <a:ext uri="{FF2B5EF4-FFF2-40B4-BE49-F238E27FC236}">
                    <a16:creationId xmlns:a16="http://schemas.microsoft.com/office/drawing/2014/main" id="{4D856769-2A66-18A8-E9A7-19764943CC2E}"/>
                  </a:ext>
                </a:extLst>
              </p:cNvPr>
              <p:cNvSpPr/>
              <p:nvPr/>
            </p:nvSpPr>
            <p:spPr>
              <a:xfrm rot="14400000">
                <a:off x="3402509" y="3862832"/>
                <a:ext cx="1325116" cy="698621"/>
              </a:xfrm>
              <a:custGeom>
                <a:avLst/>
                <a:gdLst>
                  <a:gd name="connsiteX0" fmla="*/ 662491 w 1566302"/>
                  <a:gd name="connsiteY0" fmla="*/ 0 h 825779"/>
                  <a:gd name="connsiteX1" fmla="*/ 1508130 w 1566302"/>
                  <a:gd name="connsiteY1" fmla="*/ 449623 h 825779"/>
                  <a:gd name="connsiteX2" fmla="*/ 1566302 w 1566302"/>
                  <a:gd name="connsiteY2" fmla="*/ 556796 h 825779"/>
                  <a:gd name="connsiteX3" fmla="*/ 1553622 w 1566302"/>
                  <a:gd name="connsiteY3" fmla="*/ 554839 h 825779"/>
                  <a:gd name="connsiteX4" fmla="*/ 1479730 w 1566302"/>
                  <a:gd name="connsiteY4" fmla="*/ 551065 h 825779"/>
                  <a:gd name="connsiteX5" fmla="*/ 968708 w 1566302"/>
                  <a:gd name="connsiteY5" fmla="*/ 765140 h 825779"/>
                  <a:gd name="connsiteX6" fmla="*/ 919237 w 1566302"/>
                  <a:gd name="connsiteY6" fmla="*/ 825779 h 825779"/>
                  <a:gd name="connsiteX7" fmla="*/ 916125 w 1566302"/>
                  <a:gd name="connsiteY7" fmla="*/ 794552 h 825779"/>
                  <a:gd name="connsiteX8" fmla="*/ 208113 w 1566302"/>
                  <a:gd name="connsiteY8" fmla="*/ 210957 h 825779"/>
                  <a:gd name="connsiteX9" fmla="*/ 62465 w 1566302"/>
                  <a:gd name="connsiteY9" fmla="*/ 225806 h 825779"/>
                  <a:gd name="connsiteX10" fmla="*/ 0 w 1566302"/>
                  <a:gd name="connsiteY10" fmla="*/ 245417 h 825779"/>
                  <a:gd name="connsiteX11" fmla="*/ 13800 w 1566302"/>
                  <a:gd name="connsiteY11" fmla="*/ 232874 h 825779"/>
                  <a:gd name="connsiteX12" fmla="*/ 662491 w 1566302"/>
                  <a:gd name="connsiteY12" fmla="*/ 0 h 82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6302" h="825779">
                    <a:moveTo>
                      <a:pt x="662491" y="0"/>
                    </a:moveTo>
                    <a:cubicBezTo>
                      <a:pt x="1014506" y="0"/>
                      <a:pt x="1324864" y="178353"/>
                      <a:pt x="1508130" y="449623"/>
                    </a:cubicBezTo>
                    <a:lnTo>
                      <a:pt x="1566302" y="556796"/>
                    </a:lnTo>
                    <a:lnTo>
                      <a:pt x="1553622" y="554839"/>
                    </a:lnTo>
                    <a:cubicBezTo>
                      <a:pt x="1529327" y="552343"/>
                      <a:pt x="1504676" y="551065"/>
                      <a:pt x="1479730" y="551065"/>
                    </a:cubicBezTo>
                    <a:cubicBezTo>
                      <a:pt x="1280164" y="551065"/>
                      <a:pt x="1099490" y="632873"/>
                      <a:pt x="968708" y="765140"/>
                    </a:cubicBezTo>
                    <a:lnTo>
                      <a:pt x="919237" y="825779"/>
                    </a:lnTo>
                    <a:lnTo>
                      <a:pt x="916125" y="794552"/>
                    </a:lnTo>
                    <a:cubicBezTo>
                      <a:pt x="848736" y="461495"/>
                      <a:pt x="557355" y="210957"/>
                      <a:pt x="208113" y="210957"/>
                    </a:cubicBezTo>
                    <a:cubicBezTo>
                      <a:pt x="158222" y="210957"/>
                      <a:pt x="109511" y="216070"/>
                      <a:pt x="62465" y="225806"/>
                    </a:cubicBezTo>
                    <a:lnTo>
                      <a:pt x="0" y="245417"/>
                    </a:lnTo>
                    <a:lnTo>
                      <a:pt x="13800" y="232874"/>
                    </a:lnTo>
                    <a:cubicBezTo>
                      <a:pt x="190083" y="87393"/>
                      <a:pt x="416081" y="0"/>
                      <a:pt x="662491" y="0"/>
                    </a:cubicBezTo>
                    <a:close/>
                  </a:path>
                </a:pathLst>
              </a:cu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800" dirty="0"/>
              </a:p>
            </p:txBody>
          </p:sp>
        </p:grpSp>
        <p:sp>
          <p:nvSpPr>
            <p:cNvPr id="24" name="TextBox 23">
              <a:extLst>
                <a:ext uri="{FF2B5EF4-FFF2-40B4-BE49-F238E27FC236}">
                  <a16:creationId xmlns:a16="http://schemas.microsoft.com/office/drawing/2014/main" id="{EFCB17CE-80CE-2F8B-297B-71543B576BC8}"/>
                </a:ext>
              </a:extLst>
            </p:cNvPr>
            <p:cNvSpPr txBox="1"/>
            <p:nvPr/>
          </p:nvSpPr>
          <p:spPr>
            <a:xfrm>
              <a:off x="310004" y="4303238"/>
              <a:ext cx="3309891" cy="738664"/>
            </a:xfrm>
            <a:prstGeom prst="rect">
              <a:avLst/>
            </a:prstGeom>
            <a:noFill/>
          </p:spPr>
          <p:txBody>
            <a:bodyPr vert="horz" wrap="square" rtlCol="0">
              <a:spAutoFit/>
            </a:bodyPr>
            <a:lstStyle>
              <a:defPPr>
                <a:defRPr lang="en-US"/>
              </a:defPPr>
              <a:lvl1pPr>
                <a:defRPr sz="1400"/>
              </a:lvl1pPr>
            </a:lstStyle>
            <a:p>
              <a:pPr algn="r"/>
              <a:r>
                <a:rPr lang="en-GB" dirty="0">
                  <a:latin typeface="Aptos" panose="020B0004020202020204" pitchFamily="34" charset="0"/>
                </a:rPr>
                <a:t>Review your workplace pension values, current contributions and planned retirement date</a:t>
              </a:r>
            </a:p>
          </p:txBody>
        </p:sp>
      </p:grpSp>
    </p:spTree>
    <p:custDataLst>
      <p:tags r:id="rId1"/>
    </p:custDataLst>
    <p:extLst>
      <p:ext uri="{BB962C8B-B14F-4D97-AF65-F5344CB8AC3E}">
        <p14:creationId xmlns:p14="http://schemas.microsoft.com/office/powerpoint/2010/main" val="13986145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02800" y="1059679"/>
            <a:ext cx="10585450" cy="525280"/>
          </a:xfrm>
          <a:prstGeom prst="rect">
            <a:avLst/>
          </a:prstGeom>
        </p:spPr>
        <p:txBody>
          <a:bodyPr lIns="0" tIns="0" rIns="0" bIns="0" anchor="ctr">
            <a:noAutofit/>
          </a:bodyPr>
          <a:lstStyle/>
          <a:p>
            <a:r>
              <a:rPr lang="en-GB" sz="3600">
                <a:solidFill>
                  <a:srgbClr val="391C66"/>
                </a:solidFill>
                <a:latin typeface="Aptos Display" panose="020B0004020202020204" pitchFamily="34" charset="0"/>
              </a:rPr>
              <a:t>Creating an emergency fund</a:t>
            </a:r>
          </a:p>
        </p:txBody>
      </p:sp>
      <p:sp>
        <p:nvSpPr>
          <p:cNvPr id="3" name="Rectangle 2">
            <a:extLst>
              <a:ext uri="{FF2B5EF4-FFF2-40B4-BE49-F238E27FC236}">
                <a16:creationId xmlns:a16="http://schemas.microsoft.com/office/drawing/2014/main" id="{B34E4339-60AD-1254-FE3C-0C284BC47224}"/>
              </a:ext>
            </a:extLst>
          </p:cNvPr>
          <p:cNvSpPr/>
          <p:nvPr/>
        </p:nvSpPr>
        <p:spPr>
          <a:xfrm>
            <a:off x="0" y="2974214"/>
            <a:ext cx="12192000" cy="2718663"/>
          </a:xfrm>
          <a:prstGeom prst="rect">
            <a:avLst/>
          </a:prstGeom>
          <a:pattFill prst="pct5">
            <a:fgClr>
              <a:srgbClr val="651D32"/>
            </a:fgClr>
            <a:bgClr>
              <a:srgbClr val="FFFFFF"/>
            </a:bgClr>
          </a:patt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FFFFFF"/>
              </a:solidFill>
              <a:latin typeface="Arial"/>
              <a:ea typeface="+mn-ea"/>
              <a:cs typeface="+mn-cs"/>
            </a:endParaRPr>
          </a:p>
        </p:txBody>
      </p:sp>
      <p:sp>
        <p:nvSpPr>
          <p:cNvPr id="4" name="Rectangle 3">
            <a:extLst>
              <a:ext uri="{FF2B5EF4-FFF2-40B4-BE49-F238E27FC236}">
                <a16:creationId xmlns:a16="http://schemas.microsoft.com/office/drawing/2014/main" id="{DC908F21-448B-4A34-8A93-3945FDC07E12}"/>
              </a:ext>
            </a:extLst>
          </p:cNvPr>
          <p:cNvSpPr/>
          <p:nvPr/>
        </p:nvSpPr>
        <p:spPr>
          <a:xfrm>
            <a:off x="1461760" y="2026574"/>
            <a:ext cx="9405772" cy="369332"/>
          </a:xfrm>
          <a:prstGeom prst="rect">
            <a:avLst/>
          </a:prstGeom>
        </p:spPr>
        <p:txBody>
          <a:bodyPr wrap="square">
            <a:spAutoFit/>
          </a:bodyPr>
          <a:lstStyle/>
          <a:p>
            <a:pPr algn="ctr" defTabSz="914400" eaLnBrk="1" fontAlgn="auto" hangingPunct="1">
              <a:spcBef>
                <a:spcPts val="0"/>
              </a:spcBef>
              <a:spcAft>
                <a:spcPts val="0"/>
              </a:spcAft>
              <a:defRPr/>
            </a:pPr>
            <a:r>
              <a:rPr lang="en-GB" kern="0" dirty="0">
                <a:solidFill>
                  <a:srgbClr val="000000"/>
                </a:solidFill>
                <a:latin typeface="Aptos" panose="020B0004020202020204" pitchFamily="34" charset="0"/>
              </a:rPr>
              <a:t>If you are in a position to put money aside, take these steps to create an emergency fund:</a:t>
            </a:r>
          </a:p>
        </p:txBody>
      </p:sp>
      <p:cxnSp>
        <p:nvCxnSpPr>
          <p:cNvPr id="5" name="Straight Connector 4">
            <a:extLst>
              <a:ext uri="{FF2B5EF4-FFF2-40B4-BE49-F238E27FC236}">
                <a16:creationId xmlns:a16="http://schemas.microsoft.com/office/drawing/2014/main" id="{FCB8F03B-98DE-76A5-68EB-3637B6DEBFF7}"/>
              </a:ext>
            </a:extLst>
          </p:cNvPr>
          <p:cNvCxnSpPr>
            <a:stCxn id="21" idx="6"/>
            <a:endCxn id="27" idx="2"/>
          </p:cNvCxnSpPr>
          <p:nvPr/>
        </p:nvCxnSpPr>
        <p:spPr>
          <a:xfrm>
            <a:off x="4214558" y="4401473"/>
            <a:ext cx="1422965" cy="0"/>
          </a:xfrm>
          <a:prstGeom prst="line">
            <a:avLst/>
          </a:prstGeom>
          <a:noFill/>
          <a:ln w="25400" cap="flat" cmpd="sng" algn="ctr">
            <a:solidFill>
              <a:srgbClr val="111111"/>
            </a:solidFill>
            <a:prstDash val="solid"/>
          </a:ln>
          <a:effectLst/>
        </p:spPr>
      </p:cxnSp>
      <p:cxnSp>
        <p:nvCxnSpPr>
          <p:cNvPr id="7" name="Straight Connector 6">
            <a:extLst>
              <a:ext uri="{FF2B5EF4-FFF2-40B4-BE49-F238E27FC236}">
                <a16:creationId xmlns:a16="http://schemas.microsoft.com/office/drawing/2014/main" id="{7874EED5-FB31-229F-1589-641C19C65F2E}"/>
              </a:ext>
            </a:extLst>
          </p:cNvPr>
          <p:cNvCxnSpPr>
            <a:stCxn id="27" idx="6"/>
            <a:endCxn id="24" idx="2"/>
          </p:cNvCxnSpPr>
          <p:nvPr/>
        </p:nvCxnSpPr>
        <p:spPr>
          <a:xfrm>
            <a:off x="6897522" y="4401473"/>
            <a:ext cx="1484996" cy="0"/>
          </a:xfrm>
          <a:prstGeom prst="line">
            <a:avLst/>
          </a:prstGeom>
          <a:noFill/>
          <a:ln w="25400" cap="flat" cmpd="sng" algn="ctr">
            <a:solidFill>
              <a:srgbClr val="111111"/>
            </a:solidFill>
            <a:prstDash val="solid"/>
          </a:ln>
          <a:effectLst/>
        </p:spPr>
      </p:cxnSp>
      <p:grpSp>
        <p:nvGrpSpPr>
          <p:cNvPr id="20" name="Group 19">
            <a:extLst>
              <a:ext uri="{FF2B5EF4-FFF2-40B4-BE49-F238E27FC236}">
                <a16:creationId xmlns:a16="http://schemas.microsoft.com/office/drawing/2014/main" id="{64971ED5-2E77-A9F8-6E42-F5321056F426}"/>
              </a:ext>
            </a:extLst>
          </p:cNvPr>
          <p:cNvGrpSpPr>
            <a:grpSpLocks noChangeAspect="1"/>
          </p:cNvGrpSpPr>
          <p:nvPr/>
        </p:nvGrpSpPr>
        <p:grpSpPr>
          <a:xfrm>
            <a:off x="2954557" y="3771473"/>
            <a:ext cx="1260000" cy="1260000"/>
            <a:chOff x="1905582" y="3015000"/>
            <a:chExt cx="827999" cy="827999"/>
          </a:xfrm>
        </p:grpSpPr>
        <p:sp>
          <p:nvSpPr>
            <p:cNvPr id="21" name="Oval 20">
              <a:extLst>
                <a:ext uri="{FF2B5EF4-FFF2-40B4-BE49-F238E27FC236}">
                  <a16:creationId xmlns:a16="http://schemas.microsoft.com/office/drawing/2014/main" id="{95C34AA7-E0D8-AF4E-A665-6893C8997975}"/>
                </a:ext>
              </a:extLst>
            </p:cNvPr>
            <p:cNvSpPr>
              <a:spLocks noChangeAspect="1"/>
            </p:cNvSpPr>
            <p:nvPr/>
          </p:nvSpPr>
          <p:spPr>
            <a:xfrm>
              <a:off x="1905582" y="3015000"/>
              <a:ext cx="827999" cy="827999"/>
            </a:xfrm>
            <a:prstGeom prst="ellipse">
              <a:avLst/>
            </a:prstGeom>
            <a:noFill/>
            <a:ln w="25400" cap="flat" cmpd="sng" algn="ctr">
              <a:solidFill>
                <a:srgbClr val="111111"/>
              </a:solidFill>
              <a:prstDash val="solid"/>
            </a:ln>
            <a:effectLst/>
          </p:spPr>
          <p:txBody>
            <a:bodyPr rtlCol="0" anchor="ctr"/>
            <a:lstStyle/>
            <a:p>
              <a:pPr algn="ctr" defTabSz="914400" eaLnBrk="1" fontAlgn="auto" hangingPunct="1">
                <a:spcBef>
                  <a:spcPts val="0"/>
                </a:spcBef>
                <a:spcAft>
                  <a:spcPts val="0"/>
                </a:spcAft>
                <a:defRPr/>
              </a:pPr>
              <a:endParaRPr lang="de-DE" kern="0">
                <a:solidFill>
                  <a:srgbClr val="FFFFFF"/>
                </a:solidFill>
                <a:latin typeface="Arial"/>
                <a:ea typeface="+mn-ea"/>
                <a:cs typeface="+mn-cs"/>
              </a:endParaRPr>
            </a:p>
          </p:txBody>
        </p:sp>
        <p:pic>
          <p:nvPicPr>
            <p:cNvPr id="22" name="Graphic 21" descr="Calculator with solid fill">
              <a:extLst>
                <a:ext uri="{FF2B5EF4-FFF2-40B4-BE49-F238E27FC236}">
                  <a16:creationId xmlns:a16="http://schemas.microsoft.com/office/drawing/2014/main" id="{264028CC-8B60-AAB0-89FE-74F4BA5BC786}"/>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2053390" y="3157420"/>
              <a:ext cx="540000" cy="540000"/>
            </a:xfrm>
            <a:prstGeom prst="rect">
              <a:avLst/>
            </a:prstGeom>
          </p:spPr>
        </p:pic>
      </p:grpSp>
      <p:grpSp>
        <p:nvGrpSpPr>
          <p:cNvPr id="23" name="Group 22">
            <a:extLst>
              <a:ext uri="{FF2B5EF4-FFF2-40B4-BE49-F238E27FC236}">
                <a16:creationId xmlns:a16="http://schemas.microsoft.com/office/drawing/2014/main" id="{76196BAF-7A08-B667-210B-D1A87B560619}"/>
              </a:ext>
            </a:extLst>
          </p:cNvPr>
          <p:cNvGrpSpPr>
            <a:grpSpLocks noChangeAspect="1"/>
          </p:cNvGrpSpPr>
          <p:nvPr/>
        </p:nvGrpSpPr>
        <p:grpSpPr>
          <a:xfrm>
            <a:off x="8382518" y="3771473"/>
            <a:ext cx="1260000" cy="1260000"/>
            <a:chOff x="5682001" y="3015001"/>
            <a:chExt cx="827999" cy="827999"/>
          </a:xfrm>
        </p:grpSpPr>
        <p:sp>
          <p:nvSpPr>
            <p:cNvPr id="24" name="Oval 23">
              <a:extLst>
                <a:ext uri="{FF2B5EF4-FFF2-40B4-BE49-F238E27FC236}">
                  <a16:creationId xmlns:a16="http://schemas.microsoft.com/office/drawing/2014/main" id="{48C13061-7597-CD5A-4876-E5816F80AE9A}"/>
                </a:ext>
              </a:extLst>
            </p:cNvPr>
            <p:cNvSpPr>
              <a:spLocks noChangeAspect="1"/>
            </p:cNvSpPr>
            <p:nvPr/>
          </p:nvSpPr>
          <p:spPr>
            <a:xfrm>
              <a:off x="5682001" y="3015001"/>
              <a:ext cx="827999" cy="827999"/>
            </a:xfrm>
            <a:prstGeom prst="ellipse">
              <a:avLst/>
            </a:prstGeom>
            <a:noFill/>
            <a:ln w="25400" cap="flat" cmpd="sng" algn="ctr">
              <a:solidFill>
                <a:srgbClr val="111111"/>
              </a:solidFill>
              <a:prstDash val="solid"/>
            </a:ln>
            <a:effectLst/>
          </p:spPr>
          <p:txBody>
            <a:bodyPr rtlCol="0" anchor="ctr"/>
            <a:lstStyle/>
            <a:p>
              <a:pPr algn="ctr" defTabSz="914400" eaLnBrk="1" fontAlgn="auto" hangingPunct="1">
                <a:spcBef>
                  <a:spcPts val="0"/>
                </a:spcBef>
                <a:spcAft>
                  <a:spcPts val="0"/>
                </a:spcAft>
                <a:defRPr/>
              </a:pPr>
              <a:endParaRPr lang="de-DE" kern="0">
                <a:solidFill>
                  <a:srgbClr val="FFFFFF"/>
                </a:solidFill>
                <a:latin typeface="Arial"/>
                <a:ea typeface="+mn-ea"/>
                <a:cs typeface="+mn-cs"/>
              </a:endParaRPr>
            </a:p>
          </p:txBody>
        </p:sp>
        <p:pic>
          <p:nvPicPr>
            <p:cNvPr id="25" name="Graphic 24" descr="Money with solid fill">
              <a:extLst>
                <a:ext uri="{FF2B5EF4-FFF2-40B4-BE49-F238E27FC236}">
                  <a16:creationId xmlns:a16="http://schemas.microsoft.com/office/drawing/2014/main" id="{B9A49BBE-4C46-73CE-5CE1-140BB711B2E7}"/>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5836137" y="3167663"/>
              <a:ext cx="540000" cy="540000"/>
            </a:xfrm>
            <a:prstGeom prst="rect">
              <a:avLst/>
            </a:prstGeom>
          </p:spPr>
        </p:pic>
      </p:grpSp>
      <p:grpSp>
        <p:nvGrpSpPr>
          <p:cNvPr id="26" name="Group 25">
            <a:extLst>
              <a:ext uri="{FF2B5EF4-FFF2-40B4-BE49-F238E27FC236}">
                <a16:creationId xmlns:a16="http://schemas.microsoft.com/office/drawing/2014/main" id="{DD9310D5-3688-666A-EF86-5BA1A1753349}"/>
              </a:ext>
            </a:extLst>
          </p:cNvPr>
          <p:cNvGrpSpPr>
            <a:grpSpLocks noChangeAspect="1"/>
          </p:cNvGrpSpPr>
          <p:nvPr/>
        </p:nvGrpSpPr>
        <p:grpSpPr>
          <a:xfrm>
            <a:off x="5637522" y="3771473"/>
            <a:ext cx="1260000" cy="1260000"/>
            <a:chOff x="3786594" y="3015000"/>
            <a:chExt cx="827999" cy="827999"/>
          </a:xfrm>
        </p:grpSpPr>
        <p:sp>
          <p:nvSpPr>
            <p:cNvPr id="27" name="Oval 26">
              <a:extLst>
                <a:ext uri="{FF2B5EF4-FFF2-40B4-BE49-F238E27FC236}">
                  <a16:creationId xmlns:a16="http://schemas.microsoft.com/office/drawing/2014/main" id="{BDA42E41-EEED-8408-E5B5-6F274E5661B6}"/>
                </a:ext>
              </a:extLst>
            </p:cNvPr>
            <p:cNvSpPr>
              <a:spLocks noChangeAspect="1"/>
            </p:cNvSpPr>
            <p:nvPr/>
          </p:nvSpPr>
          <p:spPr>
            <a:xfrm>
              <a:off x="3786594" y="3015000"/>
              <a:ext cx="827999" cy="827999"/>
            </a:xfrm>
            <a:prstGeom prst="ellipse">
              <a:avLst/>
            </a:prstGeom>
            <a:noFill/>
            <a:ln w="25400" cap="flat" cmpd="sng" algn="ctr">
              <a:solidFill>
                <a:srgbClr val="111111"/>
              </a:solidFill>
              <a:prstDash val="solid"/>
            </a:ln>
            <a:effectLst/>
          </p:spPr>
          <p:txBody>
            <a:bodyPr rtlCol="0" anchor="ctr"/>
            <a:lstStyle/>
            <a:p>
              <a:pPr algn="ctr" defTabSz="914400" eaLnBrk="1" fontAlgn="auto" hangingPunct="1">
                <a:spcBef>
                  <a:spcPts val="0"/>
                </a:spcBef>
                <a:spcAft>
                  <a:spcPts val="0"/>
                </a:spcAft>
                <a:defRPr/>
              </a:pPr>
              <a:endParaRPr lang="de-DE" kern="0">
                <a:solidFill>
                  <a:srgbClr val="FFFFFF"/>
                </a:solidFill>
                <a:latin typeface="Arial"/>
                <a:ea typeface="+mn-ea"/>
                <a:cs typeface="+mn-cs"/>
              </a:endParaRPr>
            </a:p>
          </p:txBody>
        </p:sp>
        <p:pic>
          <p:nvPicPr>
            <p:cNvPr id="28" name="Graphic 27" descr="Daily calendar with solid fill">
              <a:extLst>
                <a:ext uri="{FF2B5EF4-FFF2-40B4-BE49-F238E27FC236}">
                  <a16:creationId xmlns:a16="http://schemas.microsoft.com/office/drawing/2014/main" id="{0E0A5C5D-AFDB-61ED-4AD8-7F3E2F6F0937}"/>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3930594" y="3167663"/>
              <a:ext cx="540000" cy="540000"/>
            </a:xfrm>
            <a:prstGeom prst="rect">
              <a:avLst/>
            </a:prstGeom>
          </p:spPr>
        </p:pic>
      </p:grpSp>
      <p:sp>
        <p:nvSpPr>
          <p:cNvPr id="6" name="RefTextBox123">
            <a:extLst>
              <a:ext uri="{FF2B5EF4-FFF2-40B4-BE49-F238E27FC236}">
                <a16:creationId xmlns:a16="http://schemas.microsoft.com/office/drawing/2014/main" id="{C8095FB6-F37C-8916-2091-AE8097C1C501}"/>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901328035</a:t>
            </a:r>
          </a:p>
        </p:txBody>
      </p:sp>
    </p:spTree>
    <p:custDataLst>
      <p:tags r:id="rId1"/>
    </p:custDataLst>
    <p:extLst>
      <p:ext uri="{BB962C8B-B14F-4D97-AF65-F5344CB8AC3E}">
        <p14:creationId xmlns:p14="http://schemas.microsoft.com/office/powerpoint/2010/main" val="7544813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02800" y="1059679"/>
            <a:ext cx="10585450" cy="525280"/>
          </a:xfrm>
          <a:prstGeom prst="rect">
            <a:avLst/>
          </a:prstGeom>
        </p:spPr>
        <p:txBody>
          <a:bodyPr lIns="0" tIns="0" rIns="0" bIns="0" anchor="ctr">
            <a:noAutofit/>
          </a:bodyPr>
          <a:lstStyle/>
          <a:p>
            <a:r>
              <a:rPr lang="en-GB" sz="3600">
                <a:solidFill>
                  <a:srgbClr val="391C66"/>
                </a:solidFill>
                <a:latin typeface="Aptos Display" panose="020B0004020202020204" pitchFamily="34" charset="0"/>
              </a:rPr>
              <a:t>Creating an emergency fund</a:t>
            </a:r>
          </a:p>
        </p:txBody>
      </p:sp>
      <p:sp>
        <p:nvSpPr>
          <p:cNvPr id="3" name="Rectangle 2">
            <a:extLst>
              <a:ext uri="{FF2B5EF4-FFF2-40B4-BE49-F238E27FC236}">
                <a16:creationId xmlns:a16="http://schemas.microsoft.com/office/drawing/2014/main" id="{13F5CF88-608F-DE85-E8D7-37BB06506CBA}"/>
              </a:ext>
            </a:extLst>
          </p:cNvPr>
          <p:cNvSpPr/>
          <p:nvPr/>
        </p:nvSpPr>
        <p:spPr>
          <a:xfrm>
            <a:off x="0" y="2973418"/>
            <a:ext cx="12193200" cy="2718000"/>
          </a:xfrm>
          <a:prstGeom prst="rect">
            <a:avLst/>
          </a:prstGeom>
          <a:pattFill prst="pct5">
            <a:fgClr>
              <a:srgbClr val="651D32"/>
            </a:fgClr>
            <a:bgClr>
              <a:srgbClr val="FFFFFF"/>
            </a:bgClr>
          </a:patt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FFFFFF"/>
              </a:solidFill>
              <a:latin typeface="Arial"/>
              <a:ea typeface="+mn-ea"/>
              <a:cs typeface="+mn-cs"/>
            </a:endParaRPr>
          </a:p>
        </p:txBody>
      </p:sp>
      <p:cxnSp>
        <p:nvCxnSpPr>
          <p:cNvPr id="4" name="Straight Connector 3">
            <a:extLst>
              <a:ext uri="{FF2B5EF4-FFF2-40B4-BE49-F238E27FC236}">
                <a16:creationId xmlns:a16="http://schemas.microsoft.com/office/drawing/2014/main" id="{D4C4B8C2-D841-1EE0-64C0-638843004F31}"/>
              </a:ext>
            </a:extLst>
          </p:cNvPr>
          <p:cNvCxnSpPr>
            <a:stCxn id="7" idx="6"/>
            <a:endCxn id="27" idx="2"/>
          </p:cNvCxnSpPr>
          <p:nvPr/>
        </p:nvCxnSpPr>
        <p:spPr>
          <a:xfrm>
            <a:off x="4213830" y="4394747"/>
            <a:ext cx="1423693" cy="5930"/>
          </a:xfrm>
          <a:prstGeom prst="line">
            <a:avLst/>
          </a:prstGeom>
          <a:noFill/>
          <a:ln w="25400" cap="flat" cmpd="sng" algn="ctr">
            <a:solidFill>
              <a:srgbClr val="111111"/>
            </a:solidFill>
            <a:prstDash val="solid"/>
          </a:ln>
          <a:effectLst/>
        </p:spPr>
      </p:cxnSp>
      <p:cxnSp>
        <p:nvCxnSpPr>
          <p:cNvPr id="5" name="Straight Connector 4">
            <a:extLst>
              <a:ext uri="{FF2B5EF4-FFF2-40B4-BE49-F238E27FC236}">
                <a16:creationId xmlns:a16="http://schemas.microsoft.com/office/drawing/2014/main" id="{80FBCC6E-1219-2AD9-C413-98962BA57F22}"/>
              </a:ext>
            </a:extLst>
          </p:cNvPr>
          <p:cNvCxnSpPr>
            <a:stCxn id="27" idx="6"/>
            <a:endCxn id="24" idx="2"/>
          </p:cNvCxnSpPr>
          <p:nvPr/>
        </p:nvCxnSpPr>
        <p:spPr>
          <a:xfrm>
            <a:off x="6897522" y="4400677"/>
            <a:ext cx="1484996" cy="0"/>
          </a:xfrm>
          <a:prstGeom prst="line">
            <a:avLst/>
          </a:prstGeom>
          <a:noFill/>
          <a:ln w="25400" cap="flat" cmpd="sng" algn="ctr">
            <a:solidFill>
              <a:srgbClr val="111111"/>
            </a:solidFill>
            <a:prstDash val="solid"/>
          </a:ln>
          <a:effectLst/>
        </p:spPr>
      </p:cxnSp>
      <p:grpSp>
        <p:nvGrpSpPr>
          <p:cNvPr id="6" name="Group 5">
            <a:extLst>
              <a:ext uri="{FF2B5EF4-FFF2-40B4-BE49-F238E27FC236}">
                <a16:creationId xmlns:a16="http://schemas.microsoft.com/office/drawing/2014/main" id="{CEFFECBF-0CB1-BA0B-2B2D-D4FDA485C397}"/>
              </a:ext>
            </a:extLst>
          </p:cNvPr>
          <p:cNvGrpSpPr>
            <a:grpSpLocks noChangeAspect="1"/>
          </p:cNvGrpSpPr>
          <p:nvPr/>
        </p:nvGrpSpPr>
        <p:grpSpPr>
          <a:xfrm>
            <a:off x="2476173" y="3525919"/>
            <a:ext cx="1737656" cy="1737656"/>
            <a:chOff x="1905582" y="3015000"/>
            <a:chExt cx="827999" cy="827999"/>
          </a:xfrm>
          <a:solidFill>
            <a:srgbClr val="FFFFFF"/>
          </a:solidFill>
        </p:grpSpPr>
        <p:sp>
          <p:nvSpPr>
            <p:cNvPr id="7" name="Oval 6">
              <a:extLst>
                <a:ext uri="{FF2B5EF4-FFF2-40B4-BE49-F238E27FC236}">
                  <a16:creationId xmlns:a16="http://schemas.microsoft.com/office/drawing/2014/main" id="{EB48E7BD-3560-9981-C4FB-C2FC1BC09183}"/>
                </a:ext>
              </a:extLst>
            </p:cNvPr>
            <p:cNvSpPr>
              <a:spLocks noChangeAspect="1"/>
            </p:cNvSpPr>
            <p:nvPr/>
          </p:nvSpPr>
          <p:spPr>
            <a:xfrm>
              <a:off x="1905582" y="3015000"/>
              <a:ext cx="827999" cy="827999"/>
            </a:xfrm>
            <a:prstGeom prst="ellipse">
              <a:avLst/>
            </a:prstGeom>
            <a:grpFill/>
            <a:ln w="25400" cap="flat" cmpd="sng" algn="ctr">
              <a:solidFill>
                <a:srgbClr val="111111"/>
              </a:solidFill>
              <a:prstDash val="solid"/>
            </a:ln>
            <a:effectLst/>
          </p:spPr>
          <p:txBody>
            <a:bodyPr rtlCol="0" anchor="ctr"/>
            <a:lstStyle/>
            <a:p>
              <a:pPr algn="ctr" defTabSz="914400" eaLnBrk="1" fontAlgn="auto" hangingPunct="1">
                <a:spcBef>
                  <a:spcPts val="0"/>
                </a:spcBef>
                <a:spcAft>
                  <a:spcPts val="0"/>
                </a:spcAft>
                <a:defRPr/>
              </a:pPr>
              <a:endParaRPr lang="de-DE" kern="0">
                <a:solidFill>
                  <a:srgbClr val="FFFFFF"/>
                </a:solidFill>
                <a:latin typeface="Arial"/>
                <a:ea typeface="+mn-ea"/>
                <a:cs typeface="+mn-cs"/>
              </a:endParaRPr>
            </a:p>
          </p:txBody>
        </p:sp>
        <p:pic>
          <p:nvPicPr>
            <p:cNvPr id="21" name="Graphic 20" descr="Calculator with solid fill">
              <a:extLst>
                <a:ext uri="{FF2B5EF4-FFF2-40B4-BE49-F238E27FC236}">
                  <a16:creationId xmlns:a16="http://schemas.microsoft.com/office/drawing/2014/main" id="{B16079C6-07E5-A1E9-0098-ED76DCA39F39}"/>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2053390" y="3157420"/>
              <a:ext cx="540000" cy="540000"/>
            </a:xfrm>
            <a:prstGeom prst="rect">
              <a:avLst/>
            </a:prstGeom>
          </p:spPr>
        </p:pic>
      </p:grpSp>
      <p:grpSp>
        <p:nvGrpSpPr>
          <p:cNvPr id="23" name="Group 22">
            <a:extLst>
              <a:ext uri="{FF2B5EF4-FFF2-40B4-BE49-F238E27FC236}">
                <a16:creationId xmlns:a16="http://schemas.microsoft.com/office/drawing/2014/main" id="{679326A5-418B-5CDA-71B4-623769C6C9A6}"/>
              </a:ext>
            </a:extLst>
          </p:cNvPr>
          <p:cNvGrpSpPr>
            <a:grpSpLocks noChangeAspect="1"/>
          </p:cNvGrpSpPr>
          <p:nvPr/>
        </p:nvGrpSpPr>
        <p:grpSpPr>
          <a:xfrm>
            <a:off x="8382518" y="3770677"/>
            <a:ext cx="1260000" cy="1260000"/>
            <a:chOff x="5682001" y="3015001"/>
            <a:chExt cx="827999" cy="827999"/>
          </a:xfrm>
        </p:grpSpPr>
        <p:sp>
          <p:nvSpPr>
            <p:cNvPr id="24" name="Oval 23">
              <a:extLst>
                <a:ext uri="{FF2B5EF4-FFF2-40B4-BE49-F238E27FC236}">
                  <a16:creationId xmlns:a16="http://schemas.microsoft.com/office/drawing/2014/main" id="{02438023-E2F2-6122-1F96-F82D055DF6E0}"/>
                </a:ext>
              </a:extLst>
            </p:cNvPr>
            <p:cNvSpPr>
              <a:spLocks noChangeAspect="1"/>
            </p:cNvSpPr>
            <p:nvPr/>
          </p:nvSpPr>
          <p:spPr>
            <a:xfrm>
              <a:off x="5682001" y="3015001"/>
              <a:ext cx="827999" cy="827999"/>
            </a:xfrm>
            <a:prstGeom prst="ellipse">
              <a:avLst/>
            </a:prstGeom>
            <a:noFill/>
            <a:ln w="25400" cap="flat" cmpd="sng" algn="ctr">
              <a:solidFill>
                <a:srgbClr val="111111"/>
              </a:solidFill>
              <a:prstDash val="solid"/>
            </a:ln>
            <a:effectLst/>
          </p:spPr>
          <p:txBody>
            <a:bodyPr rtlCol="0" anchor="ctr"/>
            <a:lstStyle/>
            <a:p>
              <a:pPr algn="ctr" defTabSz="914400" eaLnBrk="1" fontAlgn="auto" hangingPunct="1">
                <a:spcBef>
                  <a:spcPts val="0"/>
                </a:spcBef>
                <a:spcAft>
                  <a:spcPts val="0"/>
                </a:spcAft>
                <a:defRPr/>
              </a:pPr>
              <a:endParaRPr lang="de-DE" kern="0">
                <a:solidFill>
                  <a:srgbClr val="FFFFFF"/>
                </a:solidFill>
                <a:latin typeface="Arial"/>
                <a:ea typeface="+mn-ea"/>
                <a:cs typeface="+mn-cs"/>
              </a:endParaRPr>
            </a:p>
          </p:txBody>
        </p:sp>
        <p:pic>
          <p:nvPicPr>
            <p:cNvPr id="25" name="Graphic 24" descr="Money with solid fill">
              <a:extLst>
                <a:ext uri="{FF2B5EF4-FFF2-40B4-BE49-F238E27FC236}">
                  <a16:creationId xmlns:a16="http://schemas.microsoft.com/office/drawing/2014/main" id="{86DBC4E7-772D-5D0F-D107-92D0FEE46587}"/>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5836137" y="3167663"/>
              <a:ext cx="540000" cy="540000"/>
            </a:xfrm>
            <a:prstGeom prst="rect">
              <a:avLst/>
            </a:prstGeom>
          </p:spPr>
        </p:pic>
      </p:grpSp>
      <p:grpSp>
        <p:nvGrpSpPr>
          <p:cNvPr id="26" name="Group 25">
            <a:extLst>
              <a:ext uri="{FF2B5EF4-FFF2-40B4-BE49-F238E27FC236}">
                <a16:creationId xmlns:a16="http://schemas.microsoft.com/office/drawing/2014/main" id="{F55DC112-146A-DA70-8637-DA537F27B020}"/>
              </a:ext>
            </a:extLst>
          </p:cNvPr>
          <p:cNvGrpSpPr>
            <a:grpSpLocks noChangeAspect="1"/>
          </p:cNvGrpSpPr>
          <p:nvPr/>
        </p:nvGrpSpPr>
        <p:grpSpPr>
          <a:xfrm>
            <a:off x="5637522" y="3770677"/>
            <a:ext cx="1260000" cy="1260000"/>
            <a:chOff x="3786594" y="3015000"/>
            <a:chExt cx="827999" cy="827999"/>
          </a:xfrm>
        </p:grpSpPr>
        <p:sp>
          <p:nvSpPr>
            <p:cNvPr id="27" name="Oval 26">
              <a:extLst>
                <a:ext uri="{FF2B5EF4-FFF2-40B4-BE49-F238E27FC236}">
                  <a16:creationId xmlns:a16="http://schemas.microsoft.com/office/drawing/2014/main" id="{76014BBF-30A4-71DA-FD41-37376E9B201E}"/>
                </a:ext>
              </a:extLst>
            </p:cNvPr>
            <p:cNvSpPr>
              <a:spLocks noChangeAspect="1"/>
            </p:cNvSpPr>
            <p:nvPr/>
          </p:nvSpPr>
          <p:spPr>
            <a:xfrm>
              <a:off x="3786594" y="3015000"/>
              <a:ext cx="827999" cy="827999"/>
            </a:xfrm>
            <a:prstGeom prst="ellipse">
              <a:avLst/>
            </a:prstGeom>
            <a:noFill/>
            <a:ln w="25400" cap="flat" cmpd="sng" algn="ctr">
              <a:solidFill>
                <a:srgbClr val="111111"/>
              </a:solidFill>
              <a:prstDash val="solid"/>
            </a:ln>
            <a:effectLst/>
          </p:spPr>
          <p:txBody>
            <a:bodyPr rtlCol="0" anchor="ctr"/>
            <a:lstStyle/>
            <a:p>
              <a:pPr algn="ctr" defTabSz="914400" eaLnBrk="1" fontAlgn="auto" hangingPunct="1">
                <a:spcBef>
                  <a:spcPts val="0"/>
                </a:spcBef>
                <a:spcAft>
                  <a:spcPts val="0"/>
                </a:spcAft>
                <a:defRPr/>
              </a:pPr>
              <a:endParaRPr lang="de-DE" kern="0">
                <a:solidFill>
                  <a:srgbClr val="FFFFFF"/>
                </a:solidFill>
                <a:latin typeface="Arial"/>
                <a:ea typeface="+mn-ea"/>
                <a:cs typeface="+mn-cs"/>
              </a:endParaRPr>
            </a:p>
          </p:txBody>
        </p:sp>
        <p:pic>
          <p:nvPicPr>
            <p:cNvPr id="28" name="Graphic 27" descr="Daily calendar with solid fill">
              <a:extLst>
                <a:ext uri="{FF2B5EF4-FFF2-40B4-BE49-F238E27FC236}">
                  <a16:creationId xmlns:a16="http://schemas.microsoft.com/office/drawing/2014/main" id="{F23EEC6D-C260-163A-E946-8D35593E8241}"/>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3930594" y="3167663"/>
              <a:ext cx="540000" cy="540000"/>
            </a:xfrm>
            <a:prstGeom prst="rect">
              <a:avLst/>
            </a:prstGeom>
          </p:spPr>
        </p:pic>
      </p:grpSp>
      <p:sp>
        <p:nvSpPr>
          <p:cNvPr id="29" name="Rectangle 28">
            <a:extLst>
              <a:ext uri="{FF2B5EF4-FFF2-40B4-BE49-F238E27FC236}">
                <a16:creationId xmlns:a16="http://schemas.microsoft.com/office/drawing/2014/main" id="{658D50AD-65A6-507C-8A57-7C2297B824E0}"/>
              </a:ext>
            </a:extLst>
          </p:cNvPr>
          <p:cNvSpPr/>
          <p:nvPr/>
        </p:nvSpPr>
        <p:spPr>
          <a:xfrm>
            <a:off x="1606478" y="3229038"/>
            <a:ext cx="4031045" cy="307777"/>
          </a:xfrm>
          <a:prstGeom prst="rect">
            <a:avLst/>
          </a:prstGeom>
        </p:spPr>
        <p:txBody>
          <a:bodyPr wrap="square">
            <a:spAutoFit/>
          </a:bodyPr>
          <a:lstStyle/>
          <a:p>
            <a:pPr defTabSz="914400" eaLnBrk="1" fontAlgn="auto" hangingPunct="1">
              <a:spcBef>
                <a:spcPts val="0"/>
              </a:spcBef>
              <a:spcAft>
                <a:spcPts val="0"/>
              </a:spcAft>
              <a:defRPr/>
            </a:pPr>
            <a:r>
              <a:rPr lang="en-GB" sz="1400" kern="0">
                <a:solidFill>
                  <a:srgbClr val="000000"/>
                </a:solidFill>
                <a:latin typeface="Aptos" panose="020B0004020202020204" pitchFamily="34" charset="0"/>
              </a:rPr>
              <a:t>Add up your essential monthly expenditure</a:t>
            </a:r>
          </a:p>
        </p:txBody>
      </p:sp>
      <p:sp>
        <p:nvSpPr>
          <p:cNvPr id="8" name="RefTextBox123">
            <a:extLst>
              <a:ext uri="{FF2B5EF4-FFF2-40B4-BE49-F238E27FC236}">
                <a16:creationId xmlns:a16="http://schemas.microsoft.com/office/drawing/2014/main" id="{457B3A42-7D87-6A92-00D1-5163FD4A500B}"/>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331168423</a:t>
            </a:r>
          </a:p>
        </p:txBody>
      </p:sp>
      <p:sp>
        <p:nvSpPr>
          <p:cNvPr id="9" name="Rectangle 8">
            <a:extLst>
              <a:ext uri="{FF2B5EF4-FFF2-40B4-BE49-F238E27FC236}">
                <a16:creationId xmlns:a16="http://schemas.microsoft.com/office/drawing/2014/main" id="{B1754828-C392-10F4-902A-215B0348E71C}"/>
              </a:ext>
            </a:extLst>
          </p:cNvPr>
          <p:cNvSpPr/>
          <p:nvPr/>
        </p:nvSpPr>
        <p:spPr>
          <a:xfrm>
            <a:off x="1461760" y="2026574"/>
            <a:ext cx="9405772" cy="369332"/>
          </a:xfrm>
          <a:prstGeom prst="rect">
            <a:avLst/>
          </a:prstGeom>
        </p:spPr>
        <p:txBody>
          <a:bodyPr wrap="square">
            <a:spAutoFit/>
          </a:bodyPr>
          <a:lstStyle/>
          <a:p>
            <a:pPr algn="ctr" defTabSz="914400" eaLnBrk="1" fontAlgn="auto" hangingPunct="1">
              <a:spcBef>
                <a:spcPts val="0"/>
              </a:spcBef>
              <a:spcAft>
                <a:spcPts val="0"/>
              </a:spcAft>
              <a:defRPr/>
            </a:pPr>
            <a:r>
              <a:rPr lang="en-GB" kern="0" dirty="0">
                <a:solidFill>
                  <a:srgbClr val="000000"/>
                </a:solidFill>
                <a:latin typeface="Aptos" panose="020B0004020202020204" pitchFamily="34" charset="0"/>
              </a:rPr>
              <a:t>If you are in a position to put money aside, take these steps to create an emergency fund:</a:t>
            </a:r>
          </a:p>
        </p:txBody>
      </p:sp>
    </p:spTree>
    <p:custDataLst>
      <p:tags r:id="rId1"/>
    </p:custDataLst>
    <p:extLst>
      <p:ext uri="{BB962C8B-B14F-4D97-AF65-F5344CB8AC3E}">
        <p14:creationId xmlns:p14="http://schemas.microsoft.com/office/powerpoint/2010/main" val="400476970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02800" y="1059679"/>
            <a:ext cx="10585450" cy="525280"/>
          </a:xfrm>
          <a:prstGeom prst="rect">
            <a:avLst/>
          </a:prstGeom>
        </p:spPr>
        <p:txBody>
          <a:bodyPr lIns="0" tIns="0" rIns="0" bIns="0" anchor="ctr">
            <a:noAutofit/>
          </a:bodyPr>
          <a:lstStyle/>
          <a:p>
            <a:r>
              <a:rPr lang="en-GB" sz="3600">
                <a:solidFill>
                  <a:srgbClr val="391C66"/>
                </a:solidFill>
                <a:latin typeface="Aptos Display" panose="020B0004020202020204" pitchFamily="34" charset="0"/>
              </a:rPr>
              <a:t>Creating an emergency fund</a:t>
            </a:r>
          </a:p>
        </p:txBody>
      </p:sp>
      <p:sp>
        <p:nvSpPr>
          <p:cNvPr id="3" name="Rectangle 2">
            <a:extLst>
              <a:ext uri="{FF2B5EF4-FFF2-40B4-BE49-F238E27FC236}">
                <a16:creationId xmlns:a16="http://schemas.microsoft.com/office/drawing/2014/main" id="{87EA73A5-2CE5-A79B-CDC6-59C6C664A51A}"/>
              </a:ext>
            </a:extLst>
          </p:cNvPr>
          <p:cNvSpPr/>
          <p:nvPr/>
        </p:nvSpPr>
        <p:spPr>
          <a:xfrm>
            <a:off x="0" y="2973418"/>
            <a:ext cx="12193200" cy="2718000"/>
          </a:xfrm>
          <a:prstGeom prst="rect">
            <a:avLst/>
          </a:prstGeom>
          <a:pattFill prst="pct5">
            <a:fgClr>
              <a:srgbClr val="651D32"/>
            </a:fgClr>
            <a:bgClr>
              <a:srgbClr val="FFFFFF"/>
            </a:bgClr>
          </a:patt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FFFFFF"/>
              </a:solidFill>
              <a:latin typeface="Arial"/>
              <a:ea typeface="+mn-ea"/>
              <a:cs typeface="+mn-cs"/>
            </a:endParaRPr>
          </a:p>
        </p:txBody>
      </p:sp>
      <p:cxnSp>
        <p:nvCxnSpPr>
          <p:cNvPr id="4" name="Straight Connector 3">
            <a:extLst>
              <a:ext uri="{FF2B5EF4-FFF2-40B4-BE49-F238E27FC236}">
                <a16:creationId xmlns:a16="http://schemas.microsoft.com/office/drawing/2014/main" id="{F2BFD30F-1079-D49F-C610-087C0BDC9D7E}"/>
              </a:ext>
            </a:extLst>
          </p:cNvPr>
          <p:cNvCxnSpPr>
            <a:stCxn id="7" idx="6"/>
            <a:endCxn id="28" idx="2"/>
          </p:cNvCxnSpPr>
          <p:nvPr/>
        </p:nvCxnSpPr>
        <p:spPr>
          <a:xfrm>
            <a:off x="4214557" y="4400677"/>
            <a:ext cx="1005544" cy="0"/>
          </a:xfrm>
          <a:prstGeom prst="line">
            <a:avLst/>
          </a:prstGeom>
          <a:noFill/>
          <a:ln w="25400" cap="flat" cmpd="sng" algn="ctr">
            <a:solidFill>
              <a:srgbClr val="111111"/>
            </a:solidFill>
            <a:prstDash val="solid"/>
          </a:ln>
          <a:effectLst/>
        </p:spPr>
      </p:cxnSp>
      <p:cxnSp>
        <p:nvCxnSpPr>
          <p:cNvPr id="5" name="Straight Connector 4">
            <a:extLst>
              <a:ext uri="{FF2B5EF4-FFF2-40B4-BE49-F238E27FC236}">
                <a16:creationId xmlns:a16="http://schemas.microsoft.com/office/drawing/2014/main" id="{E30BD020-C9CA-72B4-1985-44ED453F15F1}"/>
              </a:ext>
            </a:extLst>
          </p:cNvPr>
          <p:cNvCxnSpPr>
            <a:stCxn id="28" idx="6"/>
            <a:endCxn id="25" idx="2"/>
          </p:cNvCxnSpPr>
          <p:nvPr/>
        </p:nvCxnSpPr>
        <p:spPr>
          <a:xfrm>
            <a:off x="6897522" y="4400677"/>
            <a:ext cx="1484996" cy="0"/>
          </a:xfrm>
          <a:prstGeom prst="line">
            <a:avLst/>
          </a:prstGeom>
          <a:noFill/>
          <a:ln w="25400" cap="flat" cmpd="sng" algn="ctr">
            <a:solidFill>
              <a:srgbClr val="111111"/>
            </a:solidFill>
            <a:prstDash val="solid"/>
          </a:ln>
          <a:effectLst/>
        </p:spPr>
      </p:cxnSp>
      <p:grpSp>
        <p:nvGrpSpPr>
          <p:cNvPr id="6" name="Group 5">
            <a:extLst>
              <a:ext uri="{FF2B5EF4-FFF2-40B4-BE49-F238E27FC236}">
                <a16:creationId xmlns:a16="http://schemas.microsoft.com/office/drawing/2014/main" id="{71594609-1D02-6137-BEED-5E49A652645E}"/>
              </a:ext>
            </a:extLst>
          </p:cNvPr>
          <p:cNvGrpSpPr>
            <a:grpSpLocks noChangeAspect="1"/>
          </p:cNvGrpSpPr>
          <p:nvPr/>
        </p:nvGrpSpPr>
        <p:grpSpPr>
          <a:xfrm>
            <a:off x="2954557" y="3770677"/>
            <a:ext cx="1260000" cy="1260000"/>
            <a:chOff x="1905582" y="3015000"/>
            <a:chExt cx="827999" cy="827999"/>
          </a:xfrm>
        </p:grpSpPr>
        <p:sp>
          <p:nvSpPr>
            <p:cNvPr id="7" name="Oval 6">
              <a:extLst>
                <a:ext uri="{FF2B5EF4-FFF2-40B4-BE49-F238E27FC236}">
                  <a16:creationId xmlns:a16="http://schemas.microsoft.com/office/drawing/2014/main" id="{8E83656D-9238-35F0-528A-E8D7C209773E}"/>
                </a:ext>
              </a:extLst>
            </p:cNvPr>
            <p:cNvSpPr>
              <a:spLocks noChangeAspect="1"/>
            </p:cNvSpPr>
            <p:nvPr/>
          </p:nvSpPr>
          <p:spPr>
            <a:xfrm>
              <a:off x="1905582" y="3015000"/>
              <a:ext cx="827999" cy="827999"/>
            </a:xfrm>
            <a:prstGeom prst="ellipse">
              <a:avLst/>
            </a:prstGeom>
            <a:noFill/>
            <a:ln w="25400" cap="flat" cmpd="sng" algn="ctr">
              <a:solidFill>
                <a:srgbClr val="111111"/>
              </a:solidFill>
              <a:prstDash val="solid"/>
            </a:ln>
            <a:effectLst/>
          </p:spPr>
          <p:txBody>
            <a:bodyPr rtlCol="0" anchor="ctr"/>
            <a:lstStyle/>
            <a:p>
              <a:pPr algn="ctr" defTabSz="914400" eaLnBrk="1" fontAlgn="auto" hangingPunct="1">
                <a:spcBef>
                  <a:spcPts val="0"/>
                </a:spcBef>
                <a:spcAft>
                  <a:spcPts val="0"/>
                </a:spcAft>
                <a:defRPr/>
              </a:pPr>
              <a:endParaRPr lang="de-DE" kern="0">
                <a:solidFill>
                  <a:srgbClr val="FFFFFF"/>
                </a:solidFill>
                <a:latin typeface="Arial"/>
                <a:ea typeface="+mn-ea"/>
                <a:cs typeface="+mn-cs"/>
              </a:endParaRPr>
            </a:p>
          </p:txBody>
        </p:sp>
        <p:pic>
          <p:nvPicPr>
            <p:cNvPr id="23" name="Graphic 22" descr="Calculator with solid fill">
              <a:extLst>
                <a:ext uri="{FF2B5EF4-FFF2-40B4-BE49-F238E27FC236}">
                  <a16:creationId xmlns:a16="http://schemas.microsoft.com/office/drawing/2014/main" id="{BE956246-5CAE-5310-8AE5-96D17BA402BA}"/>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2053390" y="3157420"/>
              <a:ext cx="540000" cy="540000"/>
            </a:xfrm>
            <a:prstGeom prst="rect">
              <a:avLst/>
            </a:prstGeom>
          </p:spPr>
        </p:pic>
      </p:grpSp>
      <p:grpSp>
        <p:nvGrpSpPr>
          <p:cNvPr id="24" name="Group 23">
            <a:extLst>
              <a:ext uri="{FF2B5EF4-FFF2-40B4-BE49-F238E27FC236}">
                <a16:creationId xmlns:a16="http://schemas.microsoft.com/office/drawing/2014/main" id="{17FD2D72-43DC-AC83-CE05-F3E78DF4D638}"/>
              </a:ext>
            </a:extLst>
          </p:cNvPr>
          <p:cNvGrpSpPr>
            <a:grpSpLocks noChangeAspect="1"/>
          </p:cNvGrpSpPr>
          <p:nvPr/>
        </p:nvGrpSpPr>
        <p:grpSpPr>
          <a:xfrm>
            <a:off x="8382518" y="3770677"/>
            <a:ext cx="1260000" cy="1260000"/>
            <a:chOff x="5682001" y="3015001"/>
            <a:chExt cx="827999" cy="827999"/>
          </a:xfrm>
        </p:grpSpPr>
        <p:sp>
          <p:nvSpPr>
            <p:cNvPr id="25" name="Oval 24">
              <a:extLst>
                <a:ext uri="{FF2B5EF4-FFF2-40B4-BE49-F238E27FC236}">
                  <a16:creationId xmlns:a16="http://schemas.microsoft.com/office/drawing/2014/main" id="{34A9F227-472A-2FC7-6938-DBEB2E0F8D76}"/>
                </a:ext>
              </a:extLst>
            </p:cNvPr>
            <p:cNvSpPr>
              <a:spLocks noChangeAspect="1"/>
            </p:cNvSpPr>
            <p:nvPr/>
          </p:nvSpPr>
          <p:spPr>
            <a:xfrm>
              <a:off x="5682001" y="3015001"/>
              <a:ext cx="827999" cy="827999"/>
            </a:xfrm>
            <a:prstGeom prst="ellipse">
              <a:avLst/>
            </a:prstGeom>
            <a:noFill/>
            <a:ln w="25400" cap="flat" cmpd="sng" algn="ctr">
              <a:solidFill>
                <a:srgbClr val="111111"/>
              </a:solidFill>
              <a:prstDash val="solid"/>
            </a:ln>
            <a:effectLst/>
          </p:spPr>
          <p:txBody>
            <a:bodyPr rtlCol="0" anchor="ctr"/>
            <a:lstStyle/>
            <a:p>
              <a:pPr algn="ctr" defTabSz="914400" eaLnBrk="1" fontAlgn="auto" hangingPunct="1">
                <a:spcBef>
                  <a:spcPts val="0"/>
                </a:spcBef>
                <a:spcAft>
                  <a:spcPts val="0"/>
                </a:spcAft>
                <a:defRPr/>
              </a:pPr>
              <a:endParaRPr lang="de-DE" kern="0">
                <a:solidFill>
                  <a:srgbClr val="FFFFFF"/>
                </a:solidFill>
                <a:latin typeface="Arial"/>
                <a:ea typeface="+mn-ea"/>
                <a:cs typeface="+mn-cs"/>
              </a:endParaRPr>
            </a:p>
          </p:txBody>
        </p:sp>
        <p:pic>
          <p:nvPicPr>
            <p:cNvPr id="26" name="Graphic 25" descr="Money with solid fill">
              <a:extLst>
                <a:ext uri="{FF2B5EF4-FFF2-40B4-BE49-F238E27FC236}">
                  <a16:creationId xmlns:a16="http://schemas.microsoft.com/office/drawing/2014/main" id="{9AB49E62-5196-9A1E-96AD-DD012B034B91}"/>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5836137" y="3167663"/>
              <a:ext cx="540000" cy="540000"/>
            </a:xfrm>
            <a:prstGeom prst="rect">
              <a:avLst/>
            </a:prstGeom>
          </p:spPr>
        </p:pic>
      </p:grpSp>
      <p:grpSp>
        <p:nvGrpSpPr>
          <p:cNvPr id="27" name="Group 26">
            <a:extLst>
              <a:ext uri="{FF2B5EF4-FFF2-40B4-BE49-F238E27FC236}">
                <a16:creationId xmlns:a16="http://schemas.microsoft.com/office/drawing/2014/main" id="{49F7E819-AEAB-0611-5115-D2960E6DD932}"/>
              </a:ext>
            </a:extLst>
          </p:cNvPr>
          <p:cNvGrpSpPr>
            <a:grpSpLocks noChangeAspect="1"/>
          </p:cNvGrpSpPr>
          <p:nvPr/>
        </p:nvGrpSpPr>
        <p:grpSpPr>
          <a:xfrm>
            <a:off x="5220102" y="3561967"/>
            <a:ext cx="1677421" cy="1677421"/>
            <a:chOff x="3786594" y="3015000"/>
            <a:chExt cx="827999" cy="827999"/>
          </a:xfrm>
          <a:solidFill>
            <a:srgbClr val="FFFFFF"/>
          </a:solidFill>
        </p:grpSpPr>
        <p:sp>
          <p:nvSpPr>
            <p:cNvPr id="28" name="Oval 27">
              <a:extLst>
                <a:ext uri="{FF2B5EF4-FFF2-40B4-BE49-F238E27FC236}">
                  <a16:creationId xmlns:a16="http://schemas.microsoft.com/office/drawing/2014/main" id="{ECC00510-A30E-F24F-F8EA-B6AA7D628600}"/>
                </a:ext>
              </a:extLst>
            </p:cNvPr>
            <p:cNvSpPr>
              <a:spLocks noChangeAspect="1"/>
            </p:cNvSpPr>
            <p:nvPr/>
          </p:nvSpPr>
          <p:spPr>
            <a:xfrm>
              <a:off x="3786594" y="3015000"/>
              <a:ext cx="827999" cy="827999"/>
            </a:xfrm>
            <a:prstGeom prst="ellipse">
              <a:avLst/>
            </a:prstGeom>
            <a:grpFill/>
            <a:ln w="25400" cap="flat" cmpd="sng" algn="ctr">
              <a:solidFill>
                <a:srgbClr val="111111"/>
              </a:solidFill>
              <a:prstDash val="solid"/>
            </a:ln>
            <a:effectLst/>
          </p:spPr>
          <p:txBody>
            <a:bodyPr rtlCol="0" anchor="ctr"/>
            <a:lstStyle/>
            <a:p>
              <a:pPr algn="ctr" defTabSz="914400" eaLnBrk="1" fontAlgn="auto" hangingPunct="1">
                <a:spcBef>
                  <a:spcPts val="0"/>
                </a:spcBef>
                <a:spcAft>
                  <a:spcPts val="0"/>
                </a:spcAft>
                <a:defRPr/>
              </a:pPr>
              <a:endParaRPr lang="de-DE" kern="0">
                <a:solidFill>
                  <a:srgbClr val="FFFFFF"/>
                </a:solidFill>
                <a:latin typeface="Arial"/>
                <a:ea typeface="+mn-ea"/>
                <a:cs typeface="+mn-cs"/>
              </a:endParaRPr>
            </a:p>
          </p:txBody>
        </p:sp>
        <p:pic>
          <p:nvPicPr>
            <p:cNvPr id="29" name="Graphic 28" descr="Daily calendar with solid fill">
              <a:extLst>
                <a:ext uri="{FF2B5EF4-FFF2-40B4-BE49-F238E27FC236}">
                  <a16:creationId xmlns:a16="http://schemas.microsoft.com/office/drawing/2014/main" id="{6341D7D8-8524-EE9F-6766-EBD25C4D6859}"/>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3930594" y="3167663"/>
              <a:ext cx="540000" cy="540000"/>
            </a:xfrm>
            <a:prstGeom prst="rect">
              <a:avLst/>
            </a:prstGeom>
          </p:spPr>
        </p:pic>
      </p:grpSp>
      <p:sp>
        <p:nvSpPr>
          <p:cNvPr id="30" name="Rectangle 29">
            <a:extLst>
              <a:ext uri="{FF2B5EF4-FFF2-40B4-BE49-F238E27FC236}">
                <a16:creationId xmlns:a16="http://schemas.microsoft.com/office/drawing/2014/main" id="{CB08C825-2497-4418-98D3-C7CAAABD22B6}"/>
              </a:ext>
            </a:extLst>
          </p:cNvPr>
          <p:cNvSpPr/>
          <p:nvPr/>
        </p:nvSpPr>
        <p:spPr>
          <a:xfrm>
            <a:off x="1606478" y="3229038"/>
            <a:ext cx="4031045" cy="307777"/>
          </a:xfrm>
          <a:prstGeom prst="rect">
            <a:avLst/>
          </a:prstGeom>
        </p:spPr>
        <p:txBody>
          <a:bodyPr wrap="square">
            <a:spAutoFit/>
          </a:bodyPr>
          <a:lstStyle/>
          <a:p>
            <a:pPr defTabSz="914400" eaLnBrk="1" fontAlgn="auto" hangingPunct="1">
              <a:spcBef>
                <a:spcPts val="0"/>
              </a:spcBef>
              <a:spcAft>
                <a:spcPts val="0"/>
              </a:spcAft>
              <a:defRPr/>
            </a:pPr>
            <a:r>
              <a:rPr lang="en-GB" sz="1400" kern="0">
                <a:solidFill>
                  <a:srgbClr val="000000"/>
                </a:solidFill>
                <a:latin typeface="Aptos" panose="020B0004020202020204" pitchFamily="34" charset="0"/>
              </a:rPr>
              <a:t>Add up your essential monthly expenditure</a:t>
            </a:r>
          </a:p>
        </p:txBody>
      </p:sp>
      <p:sp>
        <p:nvSpPr>
          <p:cNvPr id="31" name="Rectangle 30">
            <a:extLst>
              <a:ext uri="{FF2B5EF4-FFF2-40B4-BE49-F238E27FC236}">
                <a16:creationId xmlns:a16="http://schemas.microsoft.com/office/drawing/2014/main" id="{C689FF10-D4CF-237E-A8FD-220C0A3BFD08}"/>
              </a:ext>
            </a:extLst>
          </p:cNvPr>
          <p:cNvSpPr/>
          <p:nvPr/>
        </p:nvSpPr>
        <p:spPr>
          <a:xfrm>
            <a:off x="4080478" y="5319362"/>
            <a:ext cx="4031045" cy="307777"/>
          </a:xfrm>
          <a:prstGeom prst="rect">
            <a:avLst/>
          </a:prstGeom>
        </p:spPr>
        <p:txBody>
          <a:bodyPr wrap="square">
            <a:spAutoFit/>
          </a:bodyPr>
          <a:lstStyle/>
          <a:p>
            <a:pPr defTabSz="914400" eaLnBrk="1" fontAlgn="auto" hangingPunct="1">
              <a:spcBef>
                <a:spcPts val="0"/>
              </a:spcBef>
              <a:spcAft>
                <a:spcPts val="0"/>
              </a:spcAft>
              <a:defRPr/>
            </a:pPr>
            <a:r>
              <a:rPr lang="en-GB" sz="1400" kern="0">
                <a:solidFill>
                  <a:srgbClr val="000000"/>
                </a:solidFill>
                <a:latin typeface="Aptos" panose="020B0004020202020204" pitchFamily="34" charset="0"/>
              </a:rPr>
              <a:t>Aim to save 3-6 months worth of this calculation</a:t>
            </a:r>
          </a:p>
        </p:txBody>
      </p:sp>
      <p:sp>
        <p:nvSpPr>
          <p:cNvPr id="8" name="RefTextBox123">
            <a:extLst>
              <a:ext uri="{FF2B5EF4-FFF2-40B4-BE49-F238E27FC236}">
                <a16:creationId xmlns:a16="http://schemas.microsoft.com/office/drawing/2014/main" id="{840ECCEE-9CB4-8DC0-2A3C-1F9EC3C4FA60}"/>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17963225</a:t>
            </a:r>
          </a:p>
        </p:txBody>
      </p:sp>
      <p:sp>
        <p:nvSpPr>
          <p:cNvPr id="9" name="Rectangle 8">
            <a:extLst>
              <a:ext uri="{FF2B5EF4-FFF2-40B4-BE49-F238E27FC236}">
                <a16:creationId xmlns:a16="http://schemas.microsoft.com/office/drawing/2014/main" id="{F232C192-4634-FD9F-0DDA-F4EAB5EDE771}"/>
              </a:ext>
            </a:extLst>
          </p:cNvPr>
          <p:cNvSpPr/>
          <p:nvPr/>
        </p:nvSpPr>
        <p:spPr>
          <a:xfrm>
            <a:off x="1461760" y="2026574"/>
            <a:ext cx="9405772" cy="369332"/>
          </a:xfrm>
          <a:prstGeom prst="rect">
            <a:avLst/>
          </a:prstGeom>
        </p:spPr>
        <p:txBody>
          <a:bodyPr wrap="square">
            <a:spAutoFit/>
          </a:bodyPr>
          <a:lstStyle/>
          <a:p>
            <a:pPr algn="ctr" defTabSz="914400" eaLnBrk="1" fontAlgn="auto" hangingPunct="1">
              <a:spcBef>
                <a:spcPts val="0"/>
              </a:spcBef>
              <a:spcAft>
                <a:spcPts val="0"/>
              </a:spcAft>
              <a:defRPr/>
            </a:pPr>
            <a:r>
              <a:rPr lang="en-GB" kern="0" dirty="0">
                <a:solidFill>
                  <a:srgbClr val="000000"/>
                </a:solidFill>
                <a:latin typeface="Aptos" panose="020B0004020202020204" pitchFamily="34" charset="0"/>
              </a:rPr>
              <a:t>If you are in a position to put money aside, take these steps to create an emergency fund:</a:t>
            </a:r>
          </a:p>
        </p:txBody>
      </p:sp>
    </p:spTree>
    <p:custDataLst>
      <p:tags r:id="rId1"/>
    </p:custDataLst>
    <p:extLst>
      <p:ext uri="{BB962C8B-B14F-4D97-AF65-F5344CB8AC3E}">
        <p14:creationId xmlns:p14="http://schemas.microsoft.com/office/powerpoint/2010/main" val="16523899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02800" y="1059679"/>
            <a:ext cx="10585450" cy="525280"/>
          </a:xfrm>
          <a:prstGeom prst="rect">
            <a:avLst/>
          </a:prstGeom>
        </p:spPr>
        <p:txBody>
          <a:bodyPr lIns="0" tIns="0" rIns="0" bIns="0" anchor="ctr">
            <a:noAutofit/>
          </a:bodyPr>
          <a:lstStyle/>
          <a:p>
            <a:r>
              <a:rPr lang="en-GB" sz="3600">
                <a:solidFill>
                  <a:srgbClr val="391C66"/>
                </a:solidFill>
                <a:latin typeface="Aptos Display" panose="020B0004020202020204" pitchFamily="34" charset="0"/>
              </a:rPr>
              <a:t>Creating an emergency fund</a:t>
            </a:r>
          </a:p>
        </p:txBody>
      </p:sp>
      <p:sp>
        <p:nvSpPr>
          <p:cNvPr id="3" name="Rectangle 2">
            <a:extLst>
              <a:ext uri="{FF2B5EF4-FFF2-40B4-BE49-F238E27FC236}">
                <a16:creationId xmlns:a16="http://schemas.microsoft.com/office/drawing/2014/main" id="{98A3EBD1-B5E8-299A-1841-E50E7F4A5475}"/>
              </a:ext>
            </a:extLst>
          </p:cNvPr>
          <p:cNvSpPr/>
          <p:nvPr/>
        </p:nvSpPr>
        <p:spPr>
          <a:xfrm>
            <a:off x="0" y="2973418"/>
            <a:ext cx="12193200" cy="2718000"/>
          </a:xfrm>
          <a:prstGeom prst="rect">
            <a:avLst/>
          </a:prstGeom>
          <a:pattFill prst="pct5">
            <a:fgClr>
              <a:srgbClr val="651D32"/>
            </a:fgClr>
            <a:bgClr>
              <a:srgbClr val="FFFFFF"/>
            </a:bgClr>
          </a:patt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FFFFFF"/>
              </a:solidFill>
              <a:latin typeface="Arial"/>
              <a:ea typeface="+mn-ea"/>
              <a:cs typeface="+mn-cs"/>
            </a:endParaRPr>
          </a:p>
        </p:txBody>
      </p:sp>
      <p:cxnSp>
        <p:nvCxnSpPr>
          <p:cNvPr id="4" name="Straight Connector 3">
            <a:extLst>
              <a:ext uri="{FF2B5EF4-FFF2-40B4-BE49-F238E27FC236}">
                <a16:creationId xmlns:a16="http://schemas.microsoft.com/office/drawing/2014/main" id="{52AB3820-B6C3-05D0-0168-983A81B46490}"/>
              </a:ext>
            </a:extLst>
          </p:cNvPr>
          <p:cNvCxnSpPr>
            <a:stCxn id="23" idx="6"/>
            <a:endCxn id="29" idx="2"/>
          </p:cNvCxnSpPr>
          <p:nvPr/>
        </p:nvCxnSpPr>
        <p:spPr>
          <a:xfrm>
            <a:off x="4214558" y="4400677"/>
            <a:ext cx="1422965" cy="0"/>
          </a:xfrm>
          <a:prstGeom prst="line">
            <a:avLst/>
          </a:prstGeom>
          <a:noFill/>
          <a:ln w="25400" cap="flat" cmpd="sng" algn="ctr">
            <a:solidFill>
              <a:srgbClr val="111111"/>
            </a:solidFill>
            <a:prstDash val="solid"/>
          </a:ln>
          <a:effectLst/>
        </p:spPr>
      </p:cxnSp>
      <p:cxnSp>
        <p:nvCxnSpPr>
          <p:cNvPr id="5" name="Straight Connector 4">
            <a:extLst>
              <a:ext uri="{FF2B5EF4-FFF2-40B4-BE49-F238E27FC236}">
                <a16:creationId xmlns:a16="http://schemas.microsoft.com/office/drawing/2014/main" id="{69250078-392B-FB74-7DE7-E19FE6910BDA}"/>
              </a:ext>
            </a:extLst>
          </p:cNvPr>
          <p:cNvCxnSpPr>
            <a:stCxn id="29" idx="6"/>
            <a:endCxn id="26" idx="2"/>
          </p:cNvCxnSpPr>
          <p:nvPr/>
        </p:nvCxnSpPr>
        <p:spPr>
          <a:xfrm>
            <a:off x="6897523" y="4400677"/>
            <a:ext cx="1079923" cy="7756"/>
          </a:xfrm>
          <a:prstGeom prst="line">
            <a:avLst/>
          </a:prstGeom>
          <a:noFill/>
          <a:ln w="25400" cap="flat" cmpd="sng" algn="ctr">
            <a:solidFill>
              <a:srgbClr val="111111"/>
            </a:solidFill>
            <a:prstDash val="solid"/>
          </a:ln>
          <a:effectLst/>
        </p:spPr>
      </p:cxnSp>
      <p:grpSp>
        <p:nvGrpSpPr>
          <p:cNvPr id="6" name="Group 5">
            <a:extLst>
              <a:ext uri="{FF2B5EF4-FFF2-40B4-BE49-F238E27FC236}">
                <a16:creationId xmlns:a16="http://schemas.microsoft.com/office/drawing/2014/main" id="{0C9D5BB0-0F68-7C47-05FF-E58238AF5D7A}"/>
              </a:ext>
            </a:extLst>
          </p:cNvPr>
          <p:cNvGrpSpPr>
            <a:grpSpLocks noChangeAspect="1"/>
          </p:cNvGrpSpPr>
          <p:nvPr/>
        </p:nvGrpSpPr>
        <p:grpSpPr>
          <a:xfrm>
            <a:off x="2954557" y="3770677"/>
            <a:ext cx="1260000" cy="1260000"/>
            <a:chOff x="1905582" y="3015000"/>
            <a:chExt cx="827999" cy="827999"/>
          </a:xfrm>
        </p:grpSpPr>
        <p:sp>
          <p:nvSpPr>
            <p:cNvPr id="23" name="Oval 22">
              <a:extLst>
                <a:ext uri="{FF2B5EF4-FFF2-40B4-BE49-F238E27FC236}">
                  <a16:creationId xmlns:a16="http://schemas.microsoft.com/office/drawing/2014/main" id="{352CC35D-F218-3C13-2856-D4F99B9255BE}"/>
                </a:ext>
              </a:extLst>
            </p:cNvPr>
            <p:cNvSpPr>
              <a:spLocks noChangeAspect="1"/>
            </p:cNvSpPr>
            <p:nvPr/>
          </p:nvSpPr>
          <p:spPr>
            <a:xfrm>
              <a:off x="1905582" y="3015000"/>
              <a:ext cx="827999" cy="827999"/>
            </a:xfrm>
            <a:prstGeom prst="ellipse">
              <a:avLst/>
            </a:prstGeom>
            <a:noFill/>
            <a:ln w="25400" cap="flat" cmpd="sng" algn="ctr">
              <a:solidFill>
                <a:srgbClr val="111111"/>
              </a:solidFill>
              <a:prstDash val="solid"/>
            </a:ln>
            <a:effectLst/>
          </p:spPr>
          <p:txBody>
            <a:bodyPr rtlCol="0" anchor="ctr"/>
            <a:lstStyle/>
            <a:p>
              <a:pPr algn="ctr" defTabSz="914400" eaLnBrk="1" fontAlgn="auto" hangingPunct="1">
                <a:spcBef>
                  <a:spcPts val="0"/>
                </a:spcBef>
                <a:spcAft>
                  <a:spcPts val="0"/>
                </a:spcAft>
                <a:defRPr/>
              </a:pPr>
              <a:endParaRPr lang="de-DE" kern="0">
                <a:solidFill>
                  <a:srgbClr val="FFFFFF"/>
                </a:solidFill>
                <a:latin typeface="Arial"/>
                <a:ea typeface="+mn-ea"/>
                <a:cs typeface="+mn-cs"/>
              </a:endParaRPr>
            </a:p>
          </p:txBody>
        </p:sp>
        <p:pic>
          <p:nvPicPr>
            <p:cNvPr id="24" name="Graphic 23" descr="Calculator with solid fill">
              <a:extLst>
                <a:ext uri="{FF2B5EF4-FFF2-40B4-BE49-F238E27FC236}">
                  <a16:creationId xmlns:a16="http://schemas.microsoft.com/office/drawing/2014/main" id="{953929FA-C0C1-A257-78CD-1E460C1CB0B1}"/>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2053390" y="3157420"/>
              <a:ext cx="540000" cy="540000"/>
            </a:xfrm>
            <a:prstGeom prst="rect">
              <a:avLst/>
            </a:prstGeom>
          </p:spPr>
        </p:pic>
      </p:grpSp>
      <p:grpSp>
        <p:nvGrpSpPr>
          <p:cNvPr id="25" name="Group 24">
            <a:extLst>
              <a:ext uri="{FF2B5EF4-FFF2-40B4-BE49-F238E27FC236}">
                <a16:creationId xmlns:a16="http://schemas.microsoft.com/office/drawing/2014/main" id="{6D7C316F-ACA2-86CE-4D53-94BE5A45CE9B}"/>
              </a:ext>
            </a:extLst>
          </p:cNvPr>
          <p:cNvGrpSpPr>
            <a:grpSpLocks noChangeAspect="1"/>
          </p:cNvGrpSpPr>
          <p:nvPr/>
        </p:nvGrpSpPr>
        <p:grpSpPr>
          <a:xfrm>
            <a:off x="7977446" y="3575897"/>
            <a:ext cx="1665073" cy="1665073"/>
            <a:chOff x="5682001" y="3015001"/>
            <a:chExt cx="827999" cy="827999"/>
          </a:xfrm>
          <a:solidFill>
            <a:srgbClr val="FFFFFF"/>
          </a:solidFill>
        </p:grpSpPr>
        <p:sp>
          <p:nvSpPr>
            <p:cNvPr id="26" name="Oval 25">
              <a:extLst>
                <a:ext uri="{FF2B5EF4-FFF2-40B4-BE49-F238E27FC236}">
                  <a16:creationId xmlns:a16="http://schemas.microsoft.com/office/drawing/2014/main" id="{9DF397A5-375E-AF7C-1A73-CAE1AD15E18F}"/>
                </a:ext>
              </a:extLst>
            </p:cNvPr>
            <p:cNvSpPr>
              <a:spLocks noChangeAspect="1"/>
            </p:cNvSpPr>
            <p:nvPr/>
          </p:nvSpPr>
          <p:spPr>
            <a:xfrm>
              <a:off x="5682001" y="3015001"/>
              <a:ext cx="827999" cy="827999"/>
            </a:xfrm>
            <a:prstGeom prst="ellipse">
              <a:avLst/>
            </a:prstGeom>
            <a:grpFill/>
            <a:ln w="25400" cap="flat" cmpd="sng" algn="ctr">
              <a:solidFill>
                <a:srgbClr val="111111"/>
              </a:solidFill>
              <a:prstDash val="solid"/>
            </a:ln>
            <a:effectLst/>
          </p:spPr>
          <p:txBody>
            <a:bodyPr rtlCol="0" anchor="ctr"/>
            <a:lstStyle/>
            <a:p>
              <a:pPr algn="ctr" defTabSz="914400" eaLnBrk="1" fontAlgn="auto" hangingPunct="1">
                <a:spcBef>
                  <a:spcPts val="0"/>
                </a:spcBef>
                <a:spcAft>
                  <a:spcPts val="0"/>
                </a:spcAft>
                <a:defRPr/>
              </a:pPr>
              <a:endParaRPr lang="de-DE" kern="0">
                <a:solidFill>
                  <a:srgbClr val="FFFFFF"/>
                </a:solidFill>
                <a:latin typeface="Arial"/>
                <a:ea typeface="+mn-ea"/>
                <a:cs typeface="+mn-cs"/>
              </a:endParaRPr>
            </a:p>
          </p:txBody>
        </p:sp>
        <p:pic>
          <p:nvPicPr>
            <p:cNvPr id="27" name="Graphic 26" descr="Money with solid fill">
              <a:extLst>
                <a:ext uri="{FF2B5EF4-FFF2-40B4-BE49-F238E27FC236}">
                  <a16:creationId xmlns:a16="http://schemas.microsoft.com/office/drawing/2014/main" id="{27D846D0-3A4E-534A-3271-79E563B2D84C}"/>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5836137" y="3167663"/>
              <a:ext cx="540000" cy="540000"/>
            </a:xfrm>
            <a:prstGeom prst="rect">
              <a:avLst/>
            </a:prstGeom>
          </p:spPr>
        </p:pic>
      </p:grpSp>
      <p:grpSp>
        <p:nvGrpSpPr>
          <p:cNvPr id="28" name="Group 27">
            <a:extLst>
              <a:ext uri="{FF2B5EF4-FFF2-40B4-BE49-F238E27FC236}">
                <a16:creationId xmlns:a16="http://schemas.microsoft.com/office/drawing/2014/main" id="{05AE2C2F-63B4-4EF0-E21A-410741A5A5DC}"/>
              </a:ext>
            </a:extLst>
          </p:cNvPr>
          <p:cNvGrpSpPr>
            <a:grpSpLocks noChangeAspect="1"/>
          </p:cNvGrpSpPr>
          <p:nvPr/>
        </p:nvGrpSpPr>
        <p:grpSpPr>
          <a:xfrm>
            <a:off x="5637522" y="3770677"/>
            <a:ext cx="1260000" cy="1260000"/>
            <a:chOff x="3786594" y="3015000"/>
            <a:chExt cx="827999" cy="827999"/>
          </a:xfrm>
        </p:grpSpPr>
        <p:sp>
          <p:nvSpPr>
            <p:cNvPr id="29" name="Oval 28">
              <a:extLst>
                <a:ext uri="{FF2B5EF4-FFF2-40B4-BE49-F238E27FC236}">
                  <a16:creationId xmlns:a16="http://schemas.microsoft.com/office/drawing/2014/main" id="{1BDE20E1-CDBC-2E13-4A15-CFCC767E5C82}"/>
                </a:ext>
              </a:extLst>
            </p:cNvPr>
            <p:cNvSpPr>
              <a:spLocks noChangeAspect="1"/>
            </p:cNvSpPr>
            <p:nvPr/>
          </p:nvSpPr>
          <p:spPr>
            <a:xfrm>
              <a:off x="3786594" y="3015000"/>
              <a:ext cx="827999" cy="827999"/>
            </a:xfrm>
            <a:prstGeom prst="ellipse">
              <a:avLst/>
            </a:prstGeom>
            <a:noFill/>
            <a:ln w="25400" cap="flat" cmpd="sng" algn="ctr">
              <a:solidFill>
                <a:srgbClr val="111111"/>
              </a:solidFill>
              <a:prstDash val="solid"/>
            </a:ln>
            <a:effectLst/>
          </p:spPr>
          <p:txBody>
            <a:bodyPr rtlCol="0" anchor="ctr"/>
            <a:lstStyle/>
            <a:p>
              <a:pPr algn="ctr" defTabSz="914400" eaLnBrk="1" fontAlgn="auto" hangingPunct="1">
                <a:spcBef>
                  <a:spcPts val="0"/>
                </a:spcBef>
                <a:spcAft>
                  <a:spcPts val="0"/>
                </a:spcAft>
                <a:defRPr/>
              </a:pPr>
              <a:endParaRPr lang="de-DE" kern="0">
                <a:solidFill>
                  <a:srgbClr val="FFFFFF"/>
                </a:solidFill>
                <a:latin typeface="Arial"/>
                <a:ea typeface="+mn-ea"/>
                <a:cs typeface="+mn-cs"/>
              </a:endParaRPr>
            </a:p>
          </p:txBody>
        </p:sp>
        <p:pic>
          <p:nvPicPr>
            <p:cNvPr id="30" name="Graphic 29" descr="Daily calendar with solid fill">
              <a:extLst>
                <a:ext uri="{FF2B5EF4-FFF2-40B4-BE49-F238E27FC236}">
                  <a16:creationId xmlns:a16="http://schemas.microsoft.com/office/drawing/2014/main" id="{CCF30086-8925-CF82-BFED-943DA24CDFC3}"/>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3930594" y="3167663"/>
              <a:ext cx="540000" cy="540000"/>
            </a:xfrm>
            <a:prstGeom prst="rect">
              <a:avLst/>
            </a:prstGeom>
          </p:spPr>
        </p:pic>
      </p:grpSp>
      <p:sp>
        <p:nvSpPr>
          <p:cNvPr id="31" name="Rectangle 30">
            <a:extLst>
              <a:ext uri="{FF2B5EF4-FFF2-40B4-BE49-F238E27FC236}">
                <a16:creationId xmlns:a16="http://schemas.microsoft.com/office/drawing/2014/main" id="{4F507EE4-B0B0-8D7C-BEDF-688277B68429}"/>
              </a:ext>
            </a:extLst>
          </p:cNvPr>
          <p:cNvSpPr/>
          <p:nvPr/>
        </p:nvSpPr>
        <p:spPr>
          <a:xfrm>
            <a:off x="1606478" y="3229038"/>
            <a:ext cx="4031045" cy="307777"/>
          </a:xfrm>
          <a:prstGeom prst="rect">
            <a:avLst/>
          </a:prstGeom>
        </p:spPr>
        <p:txBody>
          <a:bodyPr wrap="square">
            <a:spAutoFit/>
          </a:bodyPr>
          <a:lstStyle/>
          <a:p>
            <a:pPr defTabSz="914400" eaLnBrk="1" fontAlgn="auto" hangingPunct="1">
              <a:spcBef>
                <a:spcPts val="0"/>
              </a:spcBef>
              <a:spcAft>
                <a:spcPts val="0"/>
              </a:spcAft>
              <a:defRPr/>
            </a:pPr>
            <a:r>
              <a:rPr lang="en-GB" sz="1400" kern="0">
                <a:solidFill>
                  <a:srgbClr val="000000"/>
                </a:solidFill>
                <a:latin typeface="Aptos" panose="020B0004020202020204" pitchFamily="34" charset="0"/>
              </a:rPr>
              <a:t>Add up your essential monthly expenditure</a:t>
            </a:r>
          </a:p>
        </p:txBody>
      </p:sp>
      <p:sp>
        <p:nvSpPr>
          <p:cNvPr id="32" name="Rectangle 31">
            <a:extLst>
              <a:ext uri="{FF2B5EF4-FFF2-40B4-BE49-F238E27FC236}">
                <a16:creationId xmlns:a16="http://schemas.microsoft.com/office/drawing/2014/main" id="{8FB29E77-7B93-276B-F5D4-2D6FABC1C397}"/>
              </a:ext>
            </a:extLst>
          </p:cNvPr>
          <p:cNvSpPr/>
          <p:nvPr/>
        </p:nvSpPr>
        <p:spPr>
          <a:xfrm>
            <a:off x="4080478" y="5319362"/>
            <a:ext cx="4031045" cy="307777"/>
          </a:xfrm>
          <a:prstGeom prst="rect">
            <a:avLst/>
          </a:prstGeom>
        </p:spPr>
        <p:txBody>
          <a:bodyPr wrap="square">
            <a:spAutoFit/>
          </a:bodyPr>
          <a:lstStyle/>
          <a:p>
            <a:pPr defTabSz="914400" eaLnBrk="1" fontAlgn="auto" hangingPunct="1">
              <a:spcBef>
                <a:spcPts val="0"/>
              </a:spcBef>
              <a:spcAft>
                <a:spcPts val="0"/>
              </a:spcAft>
              <a:defRPr/>
            </a:pPr>
            <a:r>
              <a:rPr lang="en-GB" sz="1400" kern="0">
                <a:solidFill>
                  <a:srgbClr val="000000"/>
                </a:solidFill>
                <a:latin typeface="Aptos" panose="020B0004020202020204" pitchFamily="34" charset="0"/>
              </a:rPr>
              <a:t>Aim to save 3-6 months worth of this calculation</a:t>
            </a:r>
          </a:p>
        </p:txBody>
      </p:sp>
      <p:sp>
        <p:nvSpPr>
          <p:cNvPr id="33" name="Rectangle 32">
            <a:extLst>
              <a:ext uri="{FF2B5EF4-FFF2-40B4-BE49-F238E27FC236}">
                <a16:creationId xmlns:a16="http://schemas.microsoft.com/office/drawing/2014/main" id="{CC5E9D7F-3784-DAA8-D007-94438BE6641A}"/>
              </a:ext>
            </a:extLst>
          </p:cNvPr>
          <p:cNvSpPr/>
          <p:nvPr/>
        </p:nvSpPr>
        <p:spPr>
          <a:xfrm>
            <a:off x="6615536" y="3277667"/>
            <a:ext cx="4031045" cy="307777"/>
          </a:xfrm>
          <a:prstGeom prst="rect">
            <a:avLst/>
          </a:prstGeom>
        </p:spPr>
        <p:txBody>
          <a:bodyPr wrap="square">
            <a:spAutoFit/>
          </a:bodyPr>
          <a:lstStyle/>
          <a:p>
            <a:pPr defTabSz="914400" eaLnBrk="1" fontAlgn="auto" hangingPunct="1">
              <a:spcBef>
                <a:spcPts val="0"/>
              </a:spcBef>
              <a:spcAft>
                <a:spcPts val="0"/>
              </a:spcAft>
              <a:defRPr/>
            </a:pPr>
            <a:r>
              <a:rPr lang="en-GB" sz="1400" kern="0">
                <a:solidFill>
                  <a:srgbClr val="000000"/>
                </a:solidFill>
                <a:latin typeface="Aptos" panose="020B0004020202020204" pitchFamily="34" charset="0"/>
              </a:rPr>
              <a:t>Hold this money in an instant access account</a:t>
            </a:r>
          </a:p>
        </p:txBody>
      </p:sp>
      <p:sp>
        <p:nvSpPr>
          <p:cNvPr id="7" name="RefTextBox123">
            <a:extLst>
              <a:ext uri="{FF2B5EF4-FFF2-40B4-BE49-F238E27FC236}">
                <a16:creationId xmlns:a16="http://schemas.microsoft.com/office/drawing/2014/main" id="{878D2B79-EC01-AE3A-E5A4-67BE238D417E}"/>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959845085</a:t>
            </a:r>
          </a:p>
        </p:txBody>
      </p:sp>
      <p:sp>
        <p:nvSpPr>
          <p:cNvPr id="8" name="Rectangle 7">
            <a:extLst>
              <a:ext uri="{FF2B5EF4-FFF2-40B4-BE49-F238E27FC236}">
                <a16:creationId xmlns:a16="http://schemas.microsoft.com/office/drawing/2014/main" id="{5EB11B97-DBFF-DB05-F502-F557B828291D}"/>
              </a:ext>
            </a:extLst>
          </p:cNvPr>
          <p:cNvSpPr/>
          <p:nvPr/>
        </p:nvSpPr>
        <p:spPr>
          <a:xfrm>
            <a:off x="1461760" y="2026574"/>
            <a:ext cx="9405772" cy="369332"/>
          </a:xfrm>
          <a:prstGeom prst="rect">
            <a:avLst/>
          </a:prstGeom>
        </p:spPr>
        <p:txBody>
          <a:bodyPr wrap="square">
            <a:spAutoFit/>
          </a:bodyPr>
          <a:lstStyle/>
          <a:p>
            <a:pPr algn="ctr" defTabSz="914400" eaLnBrk="1" fontAlgn="auto" hangingPunct="1">
              <a:spcBef>
                <a:spcPts val="0"/>
              </a:spcBef>
              <a:spcAft>
                <a:spcPts val="0"/>
              </a:spcAft>
              <a:defRPr/>
            </a:pPr>
            <a:r>
              <a:rPr lang="en-GB" kern="0" dirty="0">
                <a:solidFill>
                  <a:srgbClr val="000000"/>
                </a:solidFill>
                <a:latin typeface="Aptos" panose="020B0004020202020204" pitchFamily="34" charset="0"/>
              </a:rPr>
              <a:t>If you are in a position to put money aside, take these steps to create an emergency fund:</a:t>
            </a:r>
          </a:p>
        </p:txBody>
      </p:sp>
    </p:spTree>
    <p:custDataLst>
      <p:tags r:id="rId1"/>
    </p:custDataLst>
    <p:extLst>
      <p:ext uri="{BB962C8B-B14F-4D97-AF65-F5344CB8AC3E}">
        <p14:creationId xmlns:p14="http://schemas.microsoft.com/office/powerpoint/2010/main" val="347787223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fTextBox123">
            <a:extLst>
              <a:ext uri="{FF2B5EF4-FFF2-40B4-BE49-F238E27FC236}">
                <a16:creationId xmlns:a16="http://schemas.microsoft.com/office/drawing/2014/main" id="{185F1C59-2B9E-02E0-5718-2D8858A9AB06}"/>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dirty="0">
                <a:solidFill>
                  <a:srgbClr val="101012"/>
                </a:solidFill>
                <a:latin typeface="Bierstadt" panose="020B0004020202020204" pitchFamily="34" charset="0"/>
              </a:rPr>
              <a:t>605319790</a:t>
            </a:r>
          </a:p>
        </p:txBody>
      </p:sp>
      <p:sp>
        <p:nvSpPr>
          <p:cNvPr id="3" name="Title 1">
            <a:extLst>
              <a:ext uri="{FF2B5EF4-FFF2-40B4-BE49-F238E27FC236}">
                <a16:creationId xmlns:a16="http://schemas.microsoft.com/office/drawing/2014/main" id="{037497DC-9810-EF2F-7DA6-4B2CA1F0B525}"/>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defRPr/>
            </a:pPr>
            <a:r>
              <a:rPr lang="en-GB" altLang="en-US" sz="3600" dirty="0">
                <a:solidFill>
                  <a:srgbClr val="391C66"/>
                </a:solidFill>
                <a:latin typeface="Aptos Display" panose="020B0004020202020204" pitchFamily="34" charset="0"/>
                <a:ea typeface="ヒラギノ角ゴ Pro W3"/>
              </a:rPr>
              <a:t>Individual Savings Accounts (ISAs)</a:t>
            </a:r>
          </a:p>
        </p:txBody>
      </p:sp>
      <p:sp>
        <p:nvSpPr>
          <p:cNvPr id="14" name="Content Placeholder 2">
            <a:extLst>
              <a:ext uri="{FF2B5EF4-FFF2-40B4-BE49-F238E27FC236}">
                <a16:creationId xmlns:a16="http://schemas.microsoft.com/office/drawing/2014/main" id="{A6AB3BEA-5E4E-8AD6-600C-7761827D98F2}"/>
              </a:ext>
            </a:extLst>
          </p:cNvPr>
          <p:cNvSpPr txBox="1"/>
          <p:nvPr/>
        </p:nvSpPr>
        <p:spPr>
          <a:xfrm>
            <a:off x="802800" y="1828395"/>
            <a:ext cx="6614627" cy="1357267"/>
          </a:xfrm>
          <a:prstGeom prst="rect">
            <a:avLst/>
          </a:prstGeom>
        </p:spPr>
        <p:txBody>
          <a:bodyPr lIns="0">
            <a:noAutofit/>
          </a:bodyPr>
          <a:lstStyle>
            <a:lvl1pPr marL="342900" indent="-342900" algn="l" defTabSz="457200" rtl="0" eaLnBrk="0" fontAlgn="base" hangingPunct="0">
              <a:spcBef>
                <a:spcPct val="20000"/>
              </a:spcBef>
              <a:spcAft>
                <a:spcPct val="0"/>
              </a:spcAft>
              <a:buBlip>
                <a:blip r:embed="rId4"/>
              </a:buBlip>
              <a:defRPr kern="1200">
                <a:solidFill>
                  <a:srgbClr val="000000"/>
                </a:solidFill>
                <a:latin typeface="Arial" pitchFamily="34" charset="0"/>
                <a:ea typeface="ヒラギノ角ゴ Pro W3" charset="-128"/>
                <a:cs typeface="Arial" pitchFamily="34" charset="0"/>
              </a:defRPr>
            </a:lvl1pPr>
            <a:lvl2pPr marL="742950" indent="-285750" algn="l" defTabSz="457200" rtl="0" eaLnBrk="0" fontAlgn="base" hangingPunct="0">
              <a:spcBef>
                <a:spcPct val="20000"/>
              </a:spcBef>
              <a:spcAft>
                <a:spcPct val="0"/>
              </a:spcAft>
              <a:buBlip>
                <a:blip r:embed="rId4"/>
              </a:buBlip>
              <a:defRPr kern="1200">
                <a:solidFill>
                  <a:srgbClr val="000000"/>
                </a:solidFill>
                <a:latin typeface="Arial" pitchFamily="34" charset="0"/>
                <a:ea typeface="ヒラギノ角ゴ Pro W3" charset="-128"/>
                <a:cs typeface="Arial" pitchFamily="34" charset="0"/>
              </a:defRPr>
            </a:lvl2pPr>
            <a:lvl3pPr marL="1143000" indent="-228600" algn="l" defTabSz="457200" rtl="0" eaLnBrk="0" fontAlgn="base" hangingPunct="0">
              <a:spcBef>
                <a:spcPct val="20000"/>
              </a:spcBef>
              <a:spcAft>
                <a:spcPct val="0"/>
              </a:spcAft>
              <a:buBlip>
                <a:blip r:embed="rId4"/>
              </a:buBlip>
              <a:defRPr kern="1200">
                <a:solidFill>
                  <a:srgbClr val="000000"/>
                </a:solidFill>
                <a:latin typeface="Arial" pitchFamily="34" charset="0"/>
                <a:ea typeface="ヒラギノ角ゴ Pro W3" charset="-128"/>
                <a:cs typeface="Arial" pitchFamily="34" charset="0"/>
              </a:defRPr>
            </a:lvl3pPr>
            <a:lvl4pPr marL="1600200" indent="-228600" algn="l" defTabSz="457200" rtl="0" eaLnBrk="0" fontAlgn="base" hangingPunct="0">
              <a:spcBef>
                <a:spcPct val="20000"/>
              </a:spcBef>
              <a:spcAft>
                <a:spcPct val="0"/>
              </a:spcAft>
              <a:buBlip>
                <a:blip r:embed="rId4"/>
              </a:buBlip>
              <a:defRPr kern="1200">
                <a:solidFill>
                  <a:srgbClr val="000000"/>
                </a:solidFill>
                <a:latin typeface="Arial" pitchFamily="34" charset="0"/>
                <a:ea typeface="ヒラギノ角ゴ Pro W3" charset="-128"/>
                <a:cs typeface="Arial" pitchFamily="34" charset="0"/>
              </a:defRPr>
            </a:lvl4pPr>
            <a:lvl5pPr marL="2057400" indent="-228600" algn="l" defTabSz="457200" rtl="0" eaLnBrk="0" fontAlgn="base" hangingPunct="0">
              <a:spcBef>
                <a:spcPct val="20000"/>
              </a:spcBef>
              <a:spcAft>
                <a:spcPct val="0"/>
              </a:spcAft>
              <a:buBlip>
                <a:blip r:embed="rId4"/>
              </a:buBlip>
              <a:defRPr kern="1200">
                <a:solidFill>
                  <a:srgbClr val="000000"/>
                </a:solidFill>
                <a:latin typeface="Arial" pitchFamily="34" charset="0"/>
                <a:ea typeface="ヒラギノ角ゴ Pro W3"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1">
              <a:lnSpc>
                <a:spcPct val="150000"/>
              </a:lnSpc>
              <a:spcBef>
                <a:spcPts val="0"/>
              </a:spcBef>
              <a:spcAft>
                <a:spcPts val="600"/>
              </a:spcAft>
              <a:buClr>
                <a:schemeClr val="tx1"/>
              </a:buClr>
              <a:buSzPct val="100000"/>
              <a:buFont typeface="Arial" panose="020B0604020202020204" pitchFamily="34" charset="0"/>
              <a:buChar char="•"/>
              <a:defRPr/>
            </a:pPr>
            <a:r>
              <a:rPr lang="en-US" dirty="0">
                <a:solidFill>
                  <a:srgbClr val="111111"/>
                </a:solidFill>
                <a:latin typeface="Aptos" panose="020B0004020202020204" pitchFamily="34" charset="0"/>
                <a:ea typeface="ヒラギノ角ゴ Pro W3"/>
                <a:cs typeface="ヒラギノ角ゴ Pro W3"/>
              </a:rPr>
              <a:t>An ISA protects your savings and investments from taxation</a:t>
            </a:r>
          </a:p>
          <a:p>
            <a:pPr marL="285750" lvl="1">
              <a:lnSpc>
                <a:spcPct val="150000"/>
              </a:lnSpc>
              <a:spcBef>
                <a:spcPts val="0"/>
              </a:spcBef>
              <a:spcAft>
                <a:spcPts val="600"/>
              </a:spcAft>
              <a:buClr>
                <a:schemeClr val="tx1"/>
              </a:buClr>
              <a:buSzPct val="100000"/>
              <a:buFont typeface="Arial" panose="020B0604020202020204" pitchFamily="34" charset="0"/>
              <a:buChar char="•"/>
              <a:defRPr/>
            </a:pPr>
            <a:r>
              <a:rPr lang="en-US" dirty="0">
                <a:solidFill>
                  <a:srgbClr val="111111"/>
                </a:solidFill>
                <a:latin typeface="Aptos" panose="020B0004020202020204" pitchFamily="34" charset="0"/>
                <a:ea typeface="ヒラギノ角ゴ Pro W3"/>
                <a:cs typeface="ヒラギノ角ゴ Pro W3"/>
              </a:rPr>
              <a:t>Interest and dividends are tax-free</a:t>
            </a:r>
          </a:p>
          <a:p>
            <a:pPr marL="285750" lvl="1">
              <a:lnSpc>
                <a:spcPct val="150000"/>
              </a:lnSpc>
              <a:spcBef>
                <a:spcPts val="0"/>
              </a:spcBef>
              <a:spcAft>
                <a:spcPts val="600"/>
              </a:spcAft>
              <a:buClr>
                <a:schemeClr val="tx1"/>
              </a:buClr>
              <a:buSzPct val="100000"/>
              <a:buFont typeface="Arial" panose="020B0604020202020204" pitchFamily="34" charset="0"/>
              <a:buChar char="•"/>
              <a:defRPr/>
            </a:pPr>
            <a:r>
              <a:rPr lang="en-US" dirty="0">
                <a:solidFill>
                  <a:srgbClr val="111111"/>
                </a:solidFill>
                <a:latin typeface="Aptos" panose="020B0004020202020204" pitchFamily="34" charset="0"/>
                <a:ea typeface="ヒラギノ角ゴ Pro W3"/>
                <a:cs typeface="ヒラギノ角ゴ Pro W3"/>
              </a:rPr>
              <a:t>Growth is free of Capital Gains Tax </a:t>
            </a:r>
            <a:endParaRPr lang="en-GB" dirty="0">
              <a:solidFill>
                <a:srgbClr val="111111"/>
              </a:solidFill>
              <a:latin typeface="Aptos" panose="020B0004020202020204" pitchFamily="34" charset="0"/>
              <a:ea typeface="ヒラギノ角ゴ Pro W3"/>
              <a:cs typeface="ヒラギノ角ゴ Pro W3"/>
            </a:endParaRPr>
          </a:p>
        </p:txBody>
      </p:sp>
      <p:sp>
        <p:nvSpPr>
          <p:cNvPr id="15" name="Oval 14">
            <a:extLst>
              <a:ext uri="{FF2B5EF4-FFF2-40B4-BE49-F238E27FC236}">
                <a16:creationId xmlns:a16="http://schemas.microsoft.com/office/drawing/2014/main" id="{03834FD6-2044-279A-97A3-A175DE884F0F}"/>
              </a:ext>
            </a:extLst>
          </p:cNvPr>
          <p:cNvSpPr/>
          <p:nvPr/>
        </p:nvSpPr>
        <p:spPr>
          <a:xfrm>
            <a:off x="7046612" y="1971649"/>
            <a:ext cx="4208222" cy="4208222"/>
          </a:xfrm>
          <a:prstGeom prst="ellipse">
            <a:avLst/>
          </a:prstGeom>
          <a:solidFill>
            <a:srgbClr val="7A65CD"/>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FFFFFF"/>
              </a:solidFill>
              <a:latin typeface="Arial"/>
              <a:ea typeface="+mn-ea"/>
              <a:cs typeface="+mn-cs"/>
            </a:endParaRPr>
          </a:p>
        </p:txBody>
      </p:sp>
      <p:graphicFrame>
        <p:nvGraphicFramePr>
          <p:cNvPr id="16" name="Chart 15">
            <a:extLst>
              <a:ext uri="{FF2B5EF4-FFF2-40B4-BE49-F238E27FC236}">
                <a16:creationId xmlns:a16="http://schemas.microsoft.com/office/drawing/2014/main" id="{13947B97-37E2-D302-7E82-A0427D74352C}"/>
              </a:ext>
            </a:extLst>
          </p:cNvPr>
          <p:cNvGraphicFramePr/>
          <p:nvPr/>
        </p:nvGraphicFramePr>
        <p:xfrm>
          <a:off x="7046613" y="1971675"/>
          <a:ext cx="4208224" cy="4207784"/>
        </p:xfrm>
        <a:graphic>
          <a:graphicData uri="http://schemas.openxmlformats.org/drawingml/2006/chart">
            <c:chart xmlns:c="http://schemas.openxmlformats.org/drawingml/2006/chart" xmlns:r="http://schemas.openxmlformats.org/officeDocument/2006/relationships" r:id="rId5"/>
          </a:graphicData>
        </a:graphic>
      </p:graphicFrame>
      <p:grpSp>
        <p:nvGrpSpPr>
          <p:cNvPr id="17" name="Group 16">
            <a:extLst>
              <a:ext uri="{FF2B5EF4-FFF2-40B4-BE49-F238E27FC236}">
                <a16:creationId xmlns:a16="http://schemas.microsoft.com/office/drawing/2014/main" id="{FB6C368D-0D23-6511-34C8-52E9999907EB}"/>
              </a:ext>
            </a:extLst>
          </p:cNvPr>
          <p:cNvGrpSpPr/>
          <p:nvPr/>
        </p:nvGrpSpPr>
        <p:grpSpPr>
          <a:xfrm>
            <a:off x="8202858" y="3085772"/>
            <a:ext cx="1895730" cy="1895730"/>
            <a:chOff x="2543086" y="2513450"/>
            <a:chExt cx="1673768" cy="1673768"/>
          </a:xfrm>
        </p:grpSpPr>
        <p:sp>
          <p:nvSpPr>
            <p:cNvPr id="18" name="Oval 17">
              <a:extLst>
                <a:ext uri="{FF2B5EF4-FFF2-40B4-BE49-F238E27FC236}">
                  <a16:creationId xmlns:a16="http://schemas.microsoft.com/office/drawing/2014/main" id="{8F2CBEFC-72A1-ED44-291D-F4ABFC6E5FA6}"/>
                </a:ext>
              </a:extLst>
            </p:cNvPr>
            <p:cNvSpPr/>
            <p:nvPr/>
          </p:nvSpPr>
          <p:spPr>
            <a:xfrm>
              <a:off x="2543086" y="2513450"/>
              <a:ext cx="1673768" cy="1673768"/>
            </a:xfrm>
            <a:prstGeom prst="ellipse">
              <a:avLst/>
            </a:prstGeom>
            <a:solidFill>
              <a:srgbClr val="B1B66E"/>
            </a:solidFill>
            <a:ln w="38100" cap="flat" cmpd="sng" algn="ctr">
              <a:solidFill>
                <a:srgbClr val="FFFFFF"/>
              </a:solidFill>
              <a:prstDash val="solid"/>
            </a:ln>
            <a:effectLst/>
          </p:spPr>
          <p:txBody>
            <a:bodyPr rtlCol="0" anchor="ctr"/>
            <a:lstStyle/>
            <a:p>
              <a:pPr algn="ctr" defTabSz="914400" eaLnBrk="1" fontAlgn="auto" hangingPunct="1">
                <a:spcBef>
                  <a:spcPts val="0"/>
                </a:spcBef>
                <a:spcAft>
                  <a:spcPts val="0"/>
                </a:spcAft>
                <a:defRPr/>
              </a:pPr>
              <a:endParaRPr lang="en-GB" kern="0">
                <a:solidFill>
                  <a:srgbClr val="111111"/>
                </a:solidFill>
                <a:latin typeface="Arial"/>
                <a:ea typeface="+mn-ea"/>
                <a:cs typeface="+mn-cs"/>
              </a:endParaRPr>
            </a:p>
          </p:txBody>
        </p:sp>
        <p:sp>
          <p:nvSpPr>
            <p:cNvPr id="19" name="TextBox 18">
              <a:extLst>
                <a:ext uri="{FF2B5EF4-FFF2-40B4-BE49-F238E27FC236}">
                  <a16:creationId xmlns:a16="http://schemas.microsoft.com/office/drawing/2014/main" id="{BCE20A53-AE2B-6A2E-3224-B8F629FD0B4F}"/>
                </a:ext>
              </a:extLst>
            </p:cNvPr>
            <p:cNvSpPr txBox="1"/>
            <p:nvPr/>
          </p:nvSpPr>
          <p:spPr>
            <a:xfrm>
              <a:off x="2706696" y="2812026"/>
              <a:ext cx="1346550" cy="1077218"/>
            </a:xfrm>
            <a:prstGeom prst="rect">
              <a:avLst/>
            </a:prstGeom>
            <a:noFill/>
          </p:spPr>
          <p:txBody>
            <a:bodyPr wrap="square" rtlCol="0">
              <a:spAutoFit/>
            </a:bodyPr>
            <a:lstStyle/>
            <a:p>
              <a:pPr algn="ctr" defTabSz="914400" eaLnBrk="1" fontAlgn="auto" hangingPunct="1">
                <a:spcBef>
                  <a:spcPts val="0"/>
                </a:spcBef>
                <a:spcAft>
                  <a:spcPts val="0"/>
                </a:spcAft>
                <a:defRPr/>
              </a:pPr>
              <a:r>
                <a:rPr lang="en-GB" sz="2400" kern="0" dirty="0">
                  <a:solidFill>
                    <a:srgbClr val="000000"/>
                  </a:solidFill>
                  <a:latin typeface="Aptos" panose="020B0004020202020204" pitchFamily="34" charset="0"/>
                  <a:cs typeface="+mn-cs"/>
                </a:rPr>
                <a:t>ISA </a:t>
              </a:r>
            </a:p>
            <a:p>
              <a:pPr algn="ctr" defTabSz="914400" eaLnBrk="1" fontAlgn="auto" hangingPunct="1">
                <a:spcBef>
                  <a:spcPts val="0"/>
                </a:spcBef>
                <a:spcAft>
                  <a:spcPts val="0"/>
                </a:spcAft>
                <a:defRPr/>
              </a:pPr>
              <a:r>
                <a:rPr lang="en-GB" sz="1100" kern="0" dirty="0">
                  <a:solidFill>
                    <a:srgbClr val="000000"/>
                  </a:solidFill>
                  <a:latin typeface="Aptos" panose="020B0004020202020204" pitchFamily="34" charset="0"/>
                  <a:cs typeface="+mn-cs"/>
                </a:rPr>
                <a:t>Contribution Limit</a:t>
              </a:r>
            </a:p>
            <a:p>
              <a:pPr algn="ctr" defTabSz="914400" eaLnBrk="1" fontAlgn="auto" hangingPunct="1">
                <a:spcBef>
                  <a:spcPts val="0"/>
                </a:spcBef>
                <a:spcAft>
                  <a:spcPts val="0"/>
                </a:spcAft>
                <a:defRPr/>
              </a:pPr>
              <a:r>
                <a:rPr lang="en-GB" kern="0" dirty="0">
                  <a:solidFill>
                    <a:srgbClr val="000000"/>
                  </a:solidFill>
                  <a:latin typeface="Aptos" panose="020B0004020202020204" pitchFamily="34" charset="0"/>
                  <a:cs typeface="+mn-cs"/>
                </a:rPr>
                <a:t>£20,000</a:t>
              </a:r>
            </a:p>
            <a:p>
              <a:pPr algn="ctr" defTabSz="914400" eaLnBrk="1" fontAlgn="auto" hangingPunct="1">
                <a:spcBef>
                  <a:spcPts val="0"/>
                </a:spcBef>
                <a:spcAft>
                  <a:spcPts val="0"/>
                </a:spcAft>
                <a:defRPr/>
              </a:pPr>
              <a:r>
                <a:rPr lang="en-GB" sz="1100" kern="0" dirty="0">
                  <a:solidFill>
                    <a:srgbClr val="000000"/>
                  </a:solidFill>
                  <a:latin typeface="Aptos" panose="020B0004020202020204" pitchFamily="34" charset="0"/>
                  <a:cs typeface="+mn-cs"/>
                </a:rPr>
                <a:t>current tax year</a:t>
              </a:r>
              <a:endParaRPr lang="en-GB" sz="1600" kern="0" dirty="0">
                <a:solidFill>
                  <a:srgbClr val="000000"/>
                </a:solidFill>
                <a:latin typeface="Aptos" panose="020B0004020202020204" pitchFamily="34" charset="0"/>
                <a:cs typeface="+mn-cs"/>
              </a:endParaRPr>
            </a:p>
          </p:txBody>
        </p:sp>
      </p:grpSp>
      <p:sp>
        <p:nvSpPr>
          <p:cNvPr id="20" name="TextBox 19">
            <a:extLst>
              <a:ext uri="{FF2B5EF4-FFF2-40B4-BE49-F238E27FC236}">
                <a16:creationId xmlns:a16="http://schemas.microsoft.com/office/drawing/2014/main" id="{7C98266D-7D47-3171-3B8E-F4E84D31292B}"/>
              </a:ext>
            </a:extLst>
          </p:cNvPr>
          <p:cNvSpPr txBox="1"/>
          <p:nvPr/>
        </p:nvSpPr>
        <p:spPr>
          <a:xfrm>
            <a:off x="7231919" y="3085360"/>
            <a:ext cx="1243782" cy="369332"/>
          </a:xfrm>
          <a:prstGeom prst="rect">
            <a:avLst/>
          </a:prstGeom>
          <a:noFill/>
        </p:spPr>
        <p:txBody>
          <a:bodyPr wrap="square" rtlCol="0">
            <a:spAutoFit/>
          </a:bodyPr>
          <a:lstStyle/>
          <a:p>
            <a:pPr algn="ctr" defTabSz="914400" eaLnBrk="1" fontAlgn="auto" hangingPunct="1">
              <a:spcBef>
                <a:spcPts val="0"/>
              </a:spcBef>
              <a:spcAft>
                <a:spcPts val="0"/>
              </a:spcAft>
              <a:defRPr/>
            </a:pPr>
            <a:r>
              <a:rPr lang="en-GB" b="1" kern="0" dirty="0">
                <a:solidFill>
                  <a:srgbClr val="FFFFFF"/>
                </a:solidFill>
                <a:latin typeface="Aptos" panose="020B0004020202020204" pitchFamily="34" charset="0"/>
              </a:rPr>
              <a:t>Cash</a:t>
            </a:r>
          </a:p>
        </p:txBody>
      </p:sp>
      <p:sp>
        <p:nvSpPr>
          <p:cNvPr id="21" name="TextBox 20">
            <a:extLst>
              <a:ext uri="{FF2B5EF4-FFF2-40B4-BE49-F238E27FC236}">
                <a16:creationId xmlns:a16="http://schemas.microsoft.com/office/drawing/2014/main" id="{BB2E794F-6AF6-AB79-350E-E88AE8728B8A}"/>
              </a:ext>
            </a:extLst>
          </p:cNvPr>
          <p:cNvSpPr txBox="1"/>
          <p:nvPr/>
        </p:nvSpPr>
        <p:spPr>
          <a:xfrm>
            <a:off x="9825745" y="3179984"/>
            <a:ext cx="1243782" cy="369332"/>
          </a:xfrm>
          <a:prstGeom prst="rect">
            <a:avLst/>
          </a:prstGeom>
          <a:noFill/>
        </p:spPr>
        <p:txBody>
          <a:bodyPr wrap="square" rtlCol="0">
            <a:spAutoFit/>
          </a:bodyPr>
          <a:lstStyle/>
          <a:p>
            <a:pPr algn="ctr" defTabSz="914400" eaLnBrk="1" fontAlgn="auto" hangingPunct="1">
              <a:spcBef>
                <a:spcPts val="0"/>
              </a:spcBef>
              <a:spcAft>
                <a:spcPts val="0"/>
              </a:spcAft>
              <a:defRPr/>
            </a:pPr>
            <a:r>
              <a:rPr lang="en-GB" b="1" kern="0" dirty="0">
                <a:solidFill>
                  <a:srgbClr val="FFFFFF"/>
                </a:solidFill>
                <a:latin typeface="Aptos" panose="020B0004020202020204" pitchFamily="34" charset="0"/>
              </a:rPr>
              <a:t>Bonds</a:t>
            </a:r>
          </a:p>
        </p:txBody>
      </p:sp>
      <p:sp>
        <p:nvSpPr>
          <p:cNvPr id="22" name="TextBox 21">
            <a:extLst>
              <a:ext uri="{FF2B5EF4-FFF2-40B4-BE49-F238E27FC236}">
                <a16:creationId xmlns:a16="http://schemas.microsoft.com/office/drawing/2014/main" id="{193B119E-24CB-E9AF-094E-D9846F775BEA}"/>
              </a:ext>
            </a:extLst>
          </p:cNvPr>
          <p:cNvSpPr txBox="1"/>
          <p:nvPr/>
        </p:nvSpPr>
        <p:spPr>
          <a:xfrm>
            <a:off x="8528832" y="5225461"/>
            <a:ext cx="1243782" cy="369332"/>
          </a:xfrm>
          <a:prstGeom prst="rect">
            <a:avLst/>
          </a:prstGeom>
          <a:noFill/>
        </p:spPr>
        <p:txBody>
          <a:bodyPr wrap="square" rtlCol="0">
            <a:spAutoFit/>
          </a:bodyPr>
          <a:lstStyle/>
          <a:p>
            <a:pPr algn="ctr" defTabSz="914400" eaLnBrk="1" fontAlgn="auto" hangingPunct="1">
              <a:spcBef>
                <a:spcPts val="0"/>
              </a:spcBef>
              <a:spcAft>
                <a:spcPts val="0"/>
              </a:spcAft>
              <a:defRPr/>
            </a:pPr>
            <a:r>
              <a:rPr lang="en-GB" b="1" kern="0" dirty="0">
                <a:solidFill>
                  <a:srgbClr val="FFFFFF"/>
                </a:solidFill>
                <a:latin typeface="Aptos" panose="020B0004020202020204" pitchFamily="34" charset="0"/>
              </a:rPr>
              <a:t>Equities</a:t>
            </a:r>
          </a:p>
        </p:txBody>
      </p:sp>
    </p:spTree>
    <p:custDataLst>
      <p:tags r:id="rId1"/>
    </p:custDataLst>
    <p:extLst>
      <p:ext uri="{BB962C8B-B14F-4D97-AF65-F5344CB8AC3E}">
        <p14:creationId xmlns:p14="http://schemas.microsoft.com/office/powerpoint/2010/main" val="173928993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2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4">
                                            <p:txEl>
                                              <p:pRg st="1" end="1"/>
                                            </p:txEl>
                                          </p:spTgt>
                                        </p:tgtEl>
                                        <p:attrNameLst>
                                          <p:attrName>style.visibility</p:attrName>
                                        </p:attrNameLst>
                                      </p:cBhvr>
                                      <p:to>
                                        <p:strVal val="visible"/>
                                      </p:to>
                                    </p:set>
                                    <p:animEffect transition="in" filter="fade">
                                      <p:cBhvr>
                                        <p:cTn id="16" dur="500"/>
                                        <p:tgtEl>
                                          <p:spTgt spid="1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29476-714F-2F33-E1E0-568480ECD736}"/>
            </a:ext>
          </a:extLst>
        </p:cNvPr>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0000000-0008-0000-0000-000003000000}"/>
              </a:ext>
            </a:extLst>
          </p:cNvPr>
          <p:cNvGraphicFramePr>
            <a:graphicFrameLocks/>
          </p:cNvGraphicFramePr>
          <p:nvPr/>
        </p:nvGraphicFramePr>
        <p:xfrm>
          <a:off x="802799" y="1584960"/>
          <a:ext cx="9969279" cy="4213361"/>
        </p:xfrm>
        <a:graphic>
          <a:graphicData uri="http://schemas.openxmlformats.org/drawingml/2006/chart">
            <c:chart xmlns:c="http://schemas.openxmlformats.org/drawingml/2006/chart" xmlns:r="http://schemas.openxmlformats.org/officeDocument/2006/relationships" r:id="rId4"/>
          </a:graphicData>
        </a:graphic>
      </p:graphicFrame>
      <p:sp>
        <p:nvSpPr>
          <p:cNvPr id="2" name="RefTextBox123">
            <a:extLst>
              <a:ext uri="{FF2B5EF4-FFF2-40B4-BE49-F238E27FC236}">
                <a16:creationId xmlns:a16="http://schemas.microsoft.com/office/drawing/2014/main" id="{07DC7FBA-B474-0418-6F49-9D163D3C9AD9}"/>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pPr>
              <a:defRPr/>
            </a:pPr>
            <a:r>
              <a:rPr lang="en-GB" sz="800">
                <a:solidFill>
                  <a:srgbClr val="101012"/>
                </a:solidFill>
                <a:latin typeface="Bierstadt" panose="020B0004020202020204" pitchFamily="34" charset="0"/>
              </a:rPr>
              <a:t>273593575</a:t>
            </a:r>
          </a:p>
        </p:txBody>
      </p:sp>
      <p:sp>
        <p:nvSpPr>
          <p:cNvPr id="8" name="Title 4">
            <a:extLst>
              <a:ext uri="{FF2B5EF4-FFF2-40B4-BE49-F238E27FC236}">
                <a16:creationId xmlns:a16="http://schemas.microsoft.com/office/drawing/2014/main" id="{F6B6332C-45AA-A9E2-C5BC-C3745FBC245F}"/>
              </a:ext>
            </a:extLst>
          </p:cNvPr>
          <p:cNvSpPr txBox="1">
            <a:spLocks/>
          </p:cNvSpPr>
          <p:nvPr/>
        </p:nvSpPr>
        <p:spPr>
          <a:xfrm>
            <a:off x="802800" y="1059680"/>
            <a:ext cx="10585450" cy="525280"/>
          </a:xfrm>
          <a:prstGeom prst="rect">
            <a:avLst/>
          </a:prstGeom>
          <a:noFill/>
        </p:spPr>
        <p:txBody>
          <a:bodyPr wrap="square" lIns="0" tIns="0" rIns="0" bIns="0" rtlCol="0" anchor="ctr">
            <a:noAutofit/>
          </a:bodyPr>
          <a:lstStyle>
            <a:lvl1pPr algn="l" defTabSz="457042"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042"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042"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042"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042"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042" algn="ctr" defTabSz="457042"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086" algn="ctr" defTabSz="457042"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128" algn="ctr" defTabSz="457042"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170" algn="ctr" defTabSz="457042"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defTabSz="457200">
              <a:defRPr/>
            </a:pPr>
            <a:r>
              <a:rPr lang="en-GB" sz="3600" dirty="0">
                <a:solidFill>
                  <a:srgbClr val="391C66"/>
                </a:solidFill>
                <a:latin typeface="Aptos Display" panose="020B0004020202020204" pitchFamily="34" charset="0"/>
                <a:ea typeface="ヒラギノ角ゴ Pro W3"/>
              </a:rPr>
              <a:t>Risk and returns: the real world</a:t>
            </a:r>
          </a:p>
        </p:txBody>
      </p:sp>
      <p:sp>
        <p:nvSpPr>
          <p:cNvPr id="44" name="Rectangle 43">
            <a:extLst>
              <a:ext uri="{FF2B5EF4-FFF2-40B4-BE49-F238E27FC236}">
                <a16:creationId xmlns:a16="http://schemas.microsoft.com/office/drawing/2014/main" id="{B1C55154-0590-7629-A6DD-01CD6664226A}"/>
              </a:ext>
            </a:extLst>
          </p:cNvPr>
          <p:cNvSpPr/>
          <p:nvPr/>
        </p:nvSpPr>
        <p:spPr>
          <a:xfrm>
            <a:off x="10667369" y="2017486"/>
            <a:ext cx="1112364" cy="40011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ptos" panose="020B0004020202020204" pitchFamily="34" charset="0"/>
                <a:ea typeface="ヒラギノ角ゴ Pro W3"/>
                <a:cs typeface="Arial" panose="020B0604020202020204" pitchFamily="34" charset="0"/>
              </a:rPr>
              <a:t>FTSE All Share Total Return</a:t>
            </a:r>
          </a:p>
        </p:txBody>
      </p:sp>
      <p:sp>
        <p:nvSpPr>
          <p:cNvPr id="45" name="Rectangle 44">
            <a:extLst>
              <a:ext uri="{FF2B5EF4-FFF2-40B4-BE49-F238E27FC236}">
                <a16:creationId xmlns:a16="http://schemas.microsoft.com/office/drawing/2014/main" id="{B9E24BA8-D3FE-482B-068B-C49BBCF23176}"/>
              </a:ext>
            </a:extLst>
          </p:cNvPr>
          <p:cNvSpPr/>
          <p:nvPr/>
        </p:nvSpPr>
        <p:spPr>
          <a:xfrm>
            <a:off x="10667369" y="4198572"/>
            <a:ext cx="545342" cy="246221"/>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ptos" panose="020B0004020202020204" pitchFamily="34" charset="0"/>
                <a:ea typeface="ヒラギノ角ゴ Pro W3"/>
                <a:cs typeface="Arial" panose="020B0604020202020204" pitchFamily="34" charset="0"/>
              </a:rPr>
              <a:t>Bonds</a:t>
            </a:r>
          </a:p>
        </p:txBody>
      </p:sp>
      <p:sp>
        <p:nvSpPr>
          <p:cNvPr id="46" name="Rectangle 45">
            <a:extLst>
              <a:ext uri="{FF2B5EF4-FFF2-40B4-BE49-F238E27FC236}">
                <a16:creationId xmlns:a16="http://schemas.microsoft.com/office/drawing/2014/main" id="{61367174-E808-F561-5CA7-DE302FA4EE9B}"/>
              </a:ext>
            </a:extLst>
          </p:cNvPr>
          <p:cNvSpPr/>
          <p:nvPr/>
        </p:nvSpPr>
        <p:spPr>
          <a:xfrm>
            <a:off x="10667369" y="3984854"/>
            <a:ext cx="381836" cy="246221"/>
          </a:xfrm>
          <a:prstGeom prst="rect">
            <a:avLst/>
          </a:prstGeom>
          <a:ln>
            <a:noFill/>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ptos" panose="020B0004020202020204" pitchFamily="34" charset="0"/>
                <a:ea typeface="ヒラギノ角ゴ Pro W3"/>
                <a:cs typeface="Arial" panose="020B0604020202020204" pitchFamily="34" charset="0"/>
              </a:rPr>
              <a:t>CPI</a:t>
            </a:r>
          </a:p>
        </p:txBody>
      </p:sp>
      <p:sp>
        <p:nvSpPr>
          <p:cNvPr id="47" name="Rectangle 46">
            <a:extLst>
              <a:ext uri="{FF2B5EF4-FFF2-40B4-BE49-F238E27FC236}">
                <a16:creationId xmlns:a16="http://schemas.microsoft.com/office/drawing/2014/main" id="{81CD22F5-0DAF-ABD8-B647-2722C27FED25}"/>
              </a:ext>
            </a:extLst>
          </p:cNvPr>
          <p:cNvSpPr/>
          <p:nvPr/>
        </p:nvSpPr>
        <p:spPr>
          <a:xfrm>
            <a:off x="10667369" y="4510134"/>
            <a:ext cx="482824" cy="246221"/>
          </a:xfrm>
          <a:prstGeom prst="rect">
            <a:avLst/>
          </a:prstGeom>
          <a:noFill/>
          <a:ln>
            <a:noFill/>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ptos" panose="020B0004020202020204" pitchFamily="34" charset="0"/>
                <a:ea typeface="ヒラギノ角ゴ Pro W3"/>
                <a:cs typeface="Arial" panose="020B0604020202020204" pitchFamily="34" charset="0"/>
              </a:rPr>
              <a:t>Cash</a:t>
            </a:r>
          </a:p>
        </p:txBody>
      </p:sp>
      <p:grpSp>
        <p:nvGrpSpPr>
          <p:cNvPr id="48" name="Group 47">
            <a:extLst>
              <a:ext uri="{FF2B5EF4-FFF2-40B4-BE49-F238E27FC236}">
                <a16:creationId xmlns:a16="http://schemas.microsoft.com/office/drawing/2014/main" id="{574863D7-C6C7-0324-73C7-DC0E5AEE6630}"/>
              </a:ext>
            </a:extLst>
          </p:cNvPr>
          <p:cNvGrpSpPr/>
          <p:nvPr/>
        </p:nvGrpSpPr>
        <p:grpSpPr>
          <a:xfrm>
            <a:off x="698384" y="1686535"/>
            <a:ext cx="9122228" cy="4939988"/>
            <a:chOff x="352697" y="1033386"/>
            <a:chExt cx="9122228" cy="4939988"/>
          </a:xfrm>
        </p:grpSpPr>
        <p:sp>
          <p:nvSpPr>
            <p:cNvPr id="49" name="Rectangle 48">
              <a:extLst>
                <a:ext uri="{FF2B5EF4-FFF2-40B4-BE49-F238E27FC236}">
                  <a16:creationId xmlns:a16="http://schemas.microsoft.com/office/drawing/2014/main" id="{72728227-E056-8D7F-1684-DB2CFBA9A510}"/>
                </a:ext>
              </a:extLst>
            </p:cNvPr>
            <p:cNvSpPr/>
            <p:nvPr/>
          </p:nvSpPr>
          <p:spPr>
            <a:xfrm>
              <a:off x="2389457" y="5329429"/>
              <a:ext cx="6721712" cy="30777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ptos" panose="020B0004020202020204" pitchFamily="34" charset="0"/>
                  <a:ea typeface="ヒラギノ角ゴ Pro W3"/>
                  <a:cs typeface="Arial" panose="020B0604020202020204" pitchFamily="34" charset="0"/>
                </a:rPr>
                <a:t>This chart shows past performance which is not a reliable guide to the future</a:t>
              </a:r>
            </a:p>
          </p:txBody>
        </p:sp>
        <p:sp>
          <p:nvSpPr>
            <p:cNvPr id="50" name="TextBox 49">
              <a:extLst>
                <a:ext uri="{FF2B5EF4-FFF2-40B4-BE49-F238E27FC236}">
                  <a16:creationId xmlns:a16="http://schemas.microsoft.com/office/drawing/2014/main" id="{BB486E89-A3D4-42A2-85E3-927F1C9FB59D}"/>
                </a:ext>
              </a:extLst>
            </p:cNvPr>
            <p:cNvSpPr txBox="1"/>
            <p:nvPr/>
          </p:nvSpPr>
          <p:spPr>
            <a:xfrm>
              <a:off x="352697" y="5634820"/>
              <a:ext cx="9122228" cy="338554"/>
            </a:xfrm>
            <a:prstGeom prst="rect">
              <a:avLst/>
            </a:prstGeom>
            <a:no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Aptos" panose="020B0004020202020204" pitchFamily="34" charset="0"/>
                  <a:ea typeface="ヒラギノ角ゴ Pro W3"/>
                  <a:cs typeface="Arial" panose="020B0604020202020204" pitchFamily="34" charset="0"/>
                </a:rPr>
                <a:t>Source: Financial Express &amp; Bloomberg</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Aptos" panose="020B0004020202020204" pitchFamily="34" charset="0"/>
                  <a:ea typeface="ヒラギノ角ゴ Pro W3"/>
                  <a:cs typeface="Arial" panose="020B0604020202020204" pitchFamily="34" charset="0"/>
                </a:rPr>
                <a:t>*Cash is calculated using:  FE FER Cash Proxy from 31/12/2015 to 31/12/2018 and the UK Bank of England Base rate from 31/12/2018 to 31/12/2025.</a:t>
              </a:r>
            </a:p>
          </p:txBody>
        </p:sp>
        <p:sp>
          <p:nvSpPr>
            <p:cNvPr id="51" name="Rectangle 50">
              <a:extLst>
                <a:ext uri="{FF2B5EF4-FFF2-40B4-BE49-F238E27FC236}">
                  <a16:creationId xmlns:a16="http://schemas.microsoft.com/office/drawing/2014/main" id="{41C72DC0-7241-71A9-62B2-4985F8EE59F5}"/>
                </a:ext>
              </a:extLst>
            </p:cNvPr>
            <p:cNvSpPr/>
            <p:nvPr/>
          </p:nvSpPr>
          <p:spPr>
            <a:xfrm>
              <a:off x="3507173" y="1033386"/>
              <a:ext cx="4485330" cy="276999"/>
            </a:xfrm>
            <a:prstGeom prst="rect">
              <a:avLst/>
            </a:prstGeom>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ptos" panose="020B0004020202020204" pitchFamily="34" charset="0"/>
                  <a:ea typeface="ヒラギノ角ゴ Pro W3"/>
                  <a:cs typeface="Arial" panose="020B0604020202020204" pitchFamily="34" charset="0"/>
                </a:rPr>
                <a:t>The value of £100 originally invested 31/12/2015 by 31/12/2025</a:t>
              </a:r>
            </a:p>
          </p:txBody>
        </p:sp>
      </p:grpSp>
      <p:grpSp>
        <p:nvGrpSpPr>
          <p:cNvPr id="3" name="Group 2">
            <a:extLst>
              <a:ext uri="{FF2B5EF4-FFF2-40B4-BE49-F238E27FC236}">
                <a16:creationId xmlns:a16="http://schemas.microsoft.com/office/drawing/2014/main" id="{60C0ED96-85E4-1327-7E38-135761D33A46}"/>
              </a:ext>
            </a:extLst>
          </p:cNvPr>
          <p:cNvGrpSpPr/>
          <p:nvPr/>
        </p:nvGrpSpPr>
        <p:grpSpPr>
          <a:xfrm>
            <a:off x="2553672" y="2439161"/>
            <a:ext cx="3091808" cy="261610"/>
            <a:chOff x="1287345" y="1530458"/>
            <a:chExt cx="3091808" cy="261610"/>
          </a:xfrm>
        </p:grpSpPr>
        <p:sp>
          <p:nvSpPr>
            <p:cNvPr id="5" name="TextBox 4">
              <a:extLst>
                <a:ext uri="{FF2B5EF4-FFF2-40B4-BE49-F238E27FC236}">
                  <a16:creationId xmlns:a16="http://schemas.microsoft.com/office/drawing/2014/main" id="{E2E2EF7C-1F98-3B26-56D6-C4EEF868A0EC}"/>
                </a:ext>
              </a:extLst>
            </p:cNvPr>
            <p:cNvSpPr txBox="1"/>
            <p:nvPr/>
          </p:nvSpPr>
          <p:spPr>
            <a:xfrm>
              <a:off x="1548906" y="1530458"/>
              <a:ext cx="2203269" cy="261610"/>
            </a:xfrm>
            <a:prstGeom prst="rect">
              <a:avLst/>
            </a:prstGeom>
            <a:noFill/>
          </p:spPr>
          <p:txBody>
            <a:bodyPr vert="horz" wrap="square" rtlCol="0">
              <a:spAutoFit/>
            </a:bodyPr>
            <a:lstStyle/>
            <a:p>
              <a:pPr marL="9525" marR="0" lvl="0" indent="0" algn="l" defTabSz="4572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ヒラギノ角ゴ Pro W3"/>
                </a:rPr>
                <a:t>FTSE All Share TR ……………..</a:t>
              </a:r>
            </a:p>
          </p:txBody>
        </p:sp>
        <p:sp>
          <p:nvSpPr>
            <p:cNvPr id="6" name="TextBox 5">
              <a:extLst>
                <a:ext uri="{FF2B5EF4-FFF2-40B4-BE49-F238E27FC236}">
                  <a16:creationId xmlns:a16="http://schemas.microsoft.com/office/drawing/2014/main" id="{5FB935F1-F07A-D602-56F6-C029FEBD8AA7}"/>
                </a:ext>
              </a:extLst>
            </p:cNvPr>
            <p:cNvSpPr txBox="1"/>
            <p:nvPr/>
          </p:nvSpPr>
          <p:spPr>
            <a:xfrm>
              <a:off x="3626622" y="1530458"/>
              <a:ext cx="752531" cy="261610"/>
            </a:xfrm>
            <a:prstGeom prst="rect">
              <a:avLst/>
            </a:prstGeom>
            <a:no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ヒラギノ角ゴ Pro W3"/>
                </a:rPr>
                <a:t>123.45%</a:t>
              </a:r>
            </a:p>
          </p:txBody>
        </p:sp>
        <p:sp>
          <p:nvSpPr>
            <p:cNvPr id="7" name="Rectangle 6">
              <a:extLst>
                <a:ext uri="{FF2B5EF4-FFF2-40B4-BE49-F238E27FC236}">
                  <a16:creationId xmlns:a16="http://schemas.microsoft.com/office/drawing/2014/main" id="{4745E662-EC44-CB75-768A-C875BBE70AFD}"/>
                </a:ext>
              </a:extLst>
            </p:cNvPr>
            <p:cNvSpPr/>
            <p:nvPr/>
          </p:nvSpPr>
          <p:spPr>
            <a:xfrm>
              <a:off x="1287345" y="1633091"/>
              <a:ext cx="176603" cy="5634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grpSp>
      <p:grpSp>
        <p:nvGrpSpPr>
          <p:cNvPr id="12" name="Group 11">
            <a:extLst>
              <a:ext uri="{FF2B5EF4-FFF2-40B4-BE49-F238E27FC236}">
                <a16:creationId xmlns:a16="http://schemas.microsoft.com/office/drawing/2014/main" id="{ABC10870-1E4C-6C6C-AB6D-A18140E95383}"/>
              </a:ext>
            </a:extLst>
          </p:cNvPr>
          <p:cNvGrpSpPr/>
          <p:nvPr/>
        </p:nvGrpSpPr>
        <p:grpSpPr>
          <a:xfrm>
            <a:off x="2553672" y="2706663"/>
            <a:ext cx="3002716" cy="261610"/>
            <a:chOff x="1287345" y="1797960"/>
            <a:chExt cx="3002716" cy="261610"/>
          </a:xfrm>
        </p:grpSpPr>
        <p:sp>
          <p:nvSpPr>
            <p:cNvPr id="13" name="TextBox 12">
              <a:extLst>
                <a:ext uri="{FF2B5EF4-FFF2-40B4-BE49-F238E27FC236}">
                  <a16:creationId xmlns:a16="http://schemas.microsoft.com/office/drawing/2014/main" id="{15394803-2230-7D61-1069-E4D25BD3672B}"/>
                </a:ext>
              </a:extLst>
            </p:cNvPr>
            <p:cNvSpPr txBox="1"/>
            <p:nvPr/>
          </p:nvSpPr>
          <p:spPr>
            <a:xfrm>
              <a:off x="1548906" y="1797960"/>
              <a:ext cx="2203269" cy="261610"/>
            </a:xfrm>
            <a:prstGeom prst="rect">
              <a:avLst/>
            </a:prstGeom>
            <a:noFill/>
          </p:spPr>
          <p:txBody>
            <a:bodyPr vert="horz" wrap="square" rtlCol="0">
              <a:spAutoFit/>
            </a:bodyPr>
            <a:lstStyle/>
            <a:p>
              <a:pPr marL="9525" marR="0" lvl="0" indent="0" algn="l" defTabSz="4572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ヒラギノ角ゴ Pro W3"/>
                </a:rPr>
                <a:t>IA Sterling Corporate Bond …...</a:t>
              </a:r>
            </a:p>
          </p:txBody>
        </p:sp>
        <p:sp>
          <p:nvSpPr>
            <p:cNvPr id="15" name="TextBox 14">
              <a:extLst>
                <a:ext uri="{FF2B5EF4-FFF2-40B4-BE49-F238E27FC236}">
                  <a16:creationId xmlns:a16="http://schemas.microsoft.com/office/drawing/2014/main" id="{000A947C-6ABB-8304-6DE2-9034D7F6EC52}"/>
                </a:ext>
              </a:extLst>
            </p:cNvPr>
            <p:cNvSpPr txBox="1"/>
            <p:nvPr/>
          </p:nvSpPr>
          <p:spPr>
            <a:xfrm>
              <a:off x="3626622" y="1797960"/>
              <a:ext cx="663439" cy="261610"/>
            </a:xfrm>
            <a:prstGeom prst="rect">
              <a:avLst/>
            </a:prstGeom>
            <a:no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ヒラギノ角ゴ Pro W3"/>
                </a:rPr>
                <a:t>30.81%</a:t>
              </a:r>
            </a:p>
          </p:txBody>
        </p:sp>
        <p:sp>
          <p:nvSpPr>
            <p:cNvPr id="27" name="Rectangle 26">
              <a:extLst>
                <a:ext uri="{FF2B5EF4-FFF2-40B4-BE49-F238E27FC236}">
                  <a16:creationId xmlns:a16="http://schemas.microsoft.com/office/drawing/2014/main" id="{34E2E0D5-1149-C26E-6220-7C76F2EDE1E2}"/>
                </a:ext>
              </a:extLst>
            </p:cNvPr>
            <p:cNvSpPr/>
            <p:nvPr/>
          </p:nvSpPr>
          <p:spPr>
            <a:xfrm>
              <a:off x="1287345" y="1900593"/>
              <a:ext cx="176603" cy="563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grpSp>
      <p:grpSp>
        <p:nvGrpSpPr>
          <p:cNvPr id="28" name="Group 27">
            <a:extLst>
              <a:ext uri="{FF2B5EF4-FFF2-40B4-BE49-F238E27FC236}">
                <a16:creationId xmlns:a16="http://schemas.microsoft.com/office/drawing/2014/main" id="{2CD8895A-3DBD-C385-D6A9-D36E8CA71661}"/>
              </a:ext>
            </a:extLst>
          </p:cNvPr>
          <p:cNvGrpSpPr/>
          <p:nvPr/>
        </p:nvGrpSpPr>
        <p:grpSpPr>
          <a:xfrm>
            <a:off x="2553672" y="2974166"/>
            <a:ext cx="3002716" cy="261610"/>
            <a:chOff x="1287345" y="2065463"/>
            <a:chExt cx="3002716" cy="261610"/>
          </a:xfrm>
        </p:grpSpPr>
        <p:sp>
          <p:nvSpPr>
            <p:cNvPr id="30" name="TextBox 29">
              <a:extLst>
                <a:ext uri="{FF2B5EF4-FFF2-40B4-BE49-F238E27FC236}">
                  <a16:creationId xmlns:a16="http://schemas.microsoft.com/office/drawing/2014/main" id="{E75F8E8C-2263-A4DA-D9C1-752AD9432A91}"/>
                </a:ext>
              </a:extLst>
            </p:cNvPr>
            <p:cNvSpPr txBox="1"/>
            <p:nvPr/>
          </p:nvSpPr>
          <p:spPr>
            <a:xfrm>
              <a:off x="1548906" y="2065463"/>
              <a:ext cx="2200557" cy="261610"/>
            </a:xfrm>
            <a:prstGeom prst="rect">
              <a:avLst/>
            </a:prstGeom>
            <a:noFill/>
          </p:spPr>
          <p:txBody>
            <a:bodyPr vert="horz" wrap="square" rtlCol="0">
              <a:spAutoFit/>
            </a:bodyPr>
            <a:lstStyle/>
            <a:p>
              <a:pPr marL="9525" marR="0" lvl="0" indent="0" algn="l" defTabSz="4572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ヒラギノ角ゴ Pro W3"/>
                </a:rPr>
                <a:t>Cash*……………………..….…</a:t>
              </a:r>
            </a:p>
          </p:txBody>
        </p:sp>
        <p:sp>
          <p:nvSpPr>
            <p:cNvPr id="36" name="TextBox 35">
              <a:extLst>
                <a:ext uri="{FF2B5EF4-FFF2-40B4-BE49-F238E27FC236}">
                  <a16:creationId xmlns:a16="http://schemas.microsoft.com/office/drawing/2014/main" id="{52A8792F-40D2-EABA-3F77-30957B63CE62}"/>
                </a:ext>
              </a:extLst>
            </p:cNvPr>
            <p:cNvSpPr txBox="1"/>
            <p:nvPr/>
          </p:nvSpPr>
          <p:spPr>
            <a:xfrm>
              <a:off x="3626622" y="2065463"/>
              <a:ext cx="663439" cy="261610"/>
            </a:xfrm>
            <a:prstGeom prst="rect">
              <a:avLst/>
            </a:prstGeom>
            <a:no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ヒラギノ角ゴ Pro W3"/>
                </a:rPr>
                <a:t>18.86%</a:t>
              </a:r>
            </a:p>
          </p:txBody>
        </p:sp>
        <p:sp>
          <p:nvSpPr>
            <p:cNvPr id="37" name="Rectangle 36">
              <a:extLst>
                <a:ext uri="{FF2B5EF4-FFF2-40B4-BE49-F238E27FC236}">
                  <a16:creationId xmlns:a16="http://schemas.microsoft.com/office/drawing/2014/main" id="{0A089D83-F797-BDE5-C507-F20217D5D486}"/>
                </a:ext>
              </a:extLst>
            </p:cNvPr>
            <p:cNvSpPr/>
            <p:nvPr/>
          </p:nvSpPr>
          <p:spPr>
            <a:xfrm>
              <a:off x="1287345" y="2168096"/>
              <a:ext cx="176603" cy="5634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grpSp>
      <p:grpSp>
        <p:nvGrpSpPr>
          <p:cNvPr id="38" name="Group 37">
            <a:extLst>
              <a:ext uri="{FF2B5EF4-FFF2-40B4-BE49-F238E27FC236}">
                <a16:creationId xmlns:a16="http://schemas.microsoft.com/office/drawing/2014/main" id="{3B8D6488-C682-0E09-AE22-7653E8BB5B93}"/>
              </a:ext>
            </a:extLst>
          </p:cNvPr>
          <p:cNvGrpSpPr/>
          <p:nvPr/>
        </p:nvGrpSpPr>
        <p:grpSpPr>
          <a:xfrm>
            <a:off x="2553672" y="3241668"/>
            <a:ext cx="3002716" cy="261610"/>
            <a:chOff x="1287345" y="2332965"/>
            <a:chExt cx="3002716" cy="261610"/>
          </a:xfrm>
        </p:grpSpPr>
        <p:sp>
          <p:nvSpPr>
            <p:cNvPr id="39" name="TextBox 38">
              <a:extLst>
                <a:ext uri="{FF2B5EF4-FFF2-40B4-BE49-F238E27FC236}">
                  <a16:creationId xmlns:a16="http://schemas.microsoft.com/office/drawing/2014/main" id="{68041167-DE78-4B05-165D-5B58BC4A8380}"/>
                </a:ext>
              </a:extLst>
            </p:cNvPr>
            <p:cNvSpPr txBox="1"/>
            <p:nvPr/>
          </p:nvSpPr>
          <p:spPr>
            <a:xfrm>
              <a:off x="1548906" y="2332965"/>
              <a:ext cx="2200557" cy="261610"/>
            </a:xfrm>
            <a:prstGeom prst="rect">
              <a:avLst/>
            </a:prstGeom>
            <a:noFill/>
          </p:spPr>
          <p:txBody>
            <a:bodyPr vert="horz" wrap="square" rtlCol="0">
              <a:spAutoFit/>
            </a:bodyPr>
            <a:lstStyle/>
            <a:p>
              <a:pPr marL="9525" marR="0" lvl="0" indent="0" algn="l" defTabSz="4572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ヒラギノ角ゴ Pro W3"/>
                </a:rPr>
                <a:t>UK CPI …………………..</a:t>
              </a:r>
            </a:p>
          </p:txBody>
        </p:sp>
        <p:sp>
          <p:nvSpPr>
            <p:cNvPr id="40" name="TextBox 39">
              <a:extLst>
                <a:ext uri="{FF2B5EF4-FFF2-40B4-BE49-F238E27FC236}">
                  <a16:creationId xmlns:a16="http://schemas.microsoft.com/office/drawing/2014/main" id="{9C7FE695-E0FA-42AB-2531-0FFFAB5A3610}"/>
                </a:ext>
              </a:extLst>
            </p:cNvPr>
            <p:cNvSpPr txBox="1"/>
            <p:nvPr/>
          </p:nvSpPr>
          <p:spPr>
            <a:xfrm>
              <a:off x="3626622" y="2332965"/>
              <a:ext cx="663439" cy="261610"/>
            </a:xfrm>
            <a:prstGeom prst="rect">
              <a:avLst/>
            </a:prstGeom>
            <a:noFill/>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00000"/>
                  </a:solidFill>
                  <a:effectLst/>
                  <a:uLnTx/>
                  <a:uFillTx/>
                  <a:ea typeface="ヒラギノ角ゴ Pro W3"/>
                </a:rPr>
                <a:t>39.08%</a:t>
              </a:r>
            </a:p>
          </p:txBody>
        </p:sp>
        <p:sp>
          <p:nvSpPr>
            <p:cNvPr id="41" name="Rectangle 40">
              <a:extLst>
                <a:ext uri="{FF2B5EF4-FFF2-40B4-BE49-F238E27FC236}">
                  <a16:creationId xmlns:a16="http://schemas.microsoft.com/office/drawing/2014/main" id="{6A4E242E-7205-6AF1-872B-C1E0E0E473BF}"/>
                </a:ext>
              </a:extLst>
            </p:cNvPr>
            <p:cNvSpPr/>
            <p:nvPr/>
          </p:nvSpPr>
          <p:spPr>
            <a:xfrm>
              <a:off x="1287345" y="2435598"/>
              <a:ext cx="176603" cy="5634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ea typeface="+mn-ea"/>
                <a:cs typeface="+mn-cs"/>
              </a:endParaRPr>
            </a:p>
          </p:txBody>
        </p:sp>
      </p:grpSp>
      <p:sp>
        <p:nvSpPr>
          <p:cNvPr id="42" name="Rectangle: Rounded Corners 41">
            <a:extLst>
              <a:ext uri="{FF2B5EF4-FFF2-40B4-BE49-F238E27FC236}">
                <a16:creationId xmlns:a16="http://schemas.microsoft.com/office/drawing/2014/main" id="{A6ACAA52-760C-39F0-7BF8-2B05ABD5BC90}"/>
              </a:ext>
            </a:extLst>
          </p:cNvPr>
          <p:cNvSpPr/>
          <p:nvPr/>
        </p:nvSpPr>
        <p:spPr>
          <a:xfrm>
            <a:off x="2344931" y="2128059"/>
            <a:ext cx="3300549" cy="1471906"/>
          </a:xfrm>
          <a:prstGeom prst="roundRect">
            <a:avLst>
              <a:gd name="adj" fmla="val 3807"/>
            </a:avLst>
          </a:prstGeom>
          <a:noFill/>
          <a:ln>
            <a:solidFill>
              <a:srgbClr val="757575"/>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FFFFFF"/>
              </a:solidFill>
              <a:effectLst/>
              <a:uLnTx/>
              <a:uFillTx/>
              <a:ea typeface="+mn-ea"/>
              <a:cs typeface="+mn-cs"/>
            </a:endParaRPr>
          </a:p>
        </p:txBody>
      </p:sp>
      <p:sp>
        <p:nvSpPr>
          <p:cNvPr id="43" name="TextBox 42">
            <a:extLst>
              <a:ext uri="{FF2B5EF4-FFF2-40B4-BE49-F238E27FC236}">
                <a16:creationId xmlns:a16="http://schemas.microsoft.com/office/drawing/2014/main" id="{64DAEE9C-65A1-312E-AF9E-C4418717A041}"/>
              </a:ext>
            </a:extLst>
          </p:cNvPr>
          <p:cNvSpPr txBox="1"/>
          <p:nvPr/>
        </p:nvSpPr>
        <p:spPr>
          <a:xfrm>
            <a:off x="2394425" y="2156161"/>
            <a:ext cx="3201560" cy="246221"/>
          </a:xfrm>
          <a:prstGeom prst="rect">
            <a:avLst/>
          </a:prstGeom>
          <a:noFill/>
        </p:spPr>
        <p:txBody>
          <a:bodyPr vert="horz" wrap="square" rtlCol="0">
            <a:spAutoFit/>
          </a:bodyPr>
          <a:lstStyle/>
          <a:p>
            <a:pPr marL="9525" marR="0" lvl="0" indent="0" algn="ctr" defTabSz="4572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srgbClr val="000000"/>
                </a:solidFill>
                <a:effectLst/>
                <a:uLnTx/>
                <a:uFillTx/>
                <a:ea typeface="ヒラギノ角ゴ Pro W3"/>
                <a:cs typeface="Arial" panose="020B0604020202020204" pitchFamily="34" charset="0"/>
              </a:rPr>
              <a:t>Total Return Over Period 31/12/2015 – 31/12/2025</a:t>
            </a:r>
          </a:p>
        </p:txBody>
      </p:sp>
    </p:spTree>
    <p:custDataLst>
      <p:tags r:id="rId1"/>
    </p:custDataLst>
    <p:extLst>
      <p:ext uri="{BB962C8B-B14F-4D97-AF65-F5344CB8AC3E}">
        <p14:creationId xmlns:p14="http://schemas.microsoft.com/office/powerpoint/2010/main" val="274846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500"/>
                                        <p:tgtEl>
                                          <p:spTgt spid="4">
                                            <p:graphicEl>
                                              <a:chart seriesIdx="-3" categoryIdx="-3" bldStep="gridLegend"/>
                                            </p:graphic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15" dur="500"/>
                                        <p:tgtEl>
                                          <p:spTgt spid="4">
                                            <p:graphicEl>
                                              <a:chart seriesIdx="0" categoryIdx="-4" bldStep="series"/>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750"/>
                                        <p:tgtEl>
                                          <p:spTgt spid="42"/>
                                        </p:tgtEl>
                                      </p:cBhvr>
                                    </p:animEffect>
                                  </p:childTnLst>
                                </p:cTn>
                              </p:par>
                            </p:childTnLst>
                          </p:cTn>
                        </p:par>
                        <p:par>
                          <p:cTn id="19" fill="hold">
                            <p:stCondLst>
                              <p:cond delay="750"/>
                            </p:stCondLst>
                            <p:childTnLst>
                              <p:par>
                                <p:cTn id="20" presetID="10" presetClass="entr" presetSubtype="0" fill="hold" grpId="0"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par>
                                <p:cTn id="23" presetID="22" presetClass="entr" presetSubtype="8"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33" dur="500"/>
                                        <p:tgtEl>
                                          <p:spTgt spid="4">
                                            <p:graphicEl>
                                              <a:chart seriesIdx="1" categoryIdx="-4" bldStep="series"/>
                                            </p:graphicEl>
                                          </p:spTgt>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500"/>
                                        <p:tgtEl>
                                          <p:spTgt spid="4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45" dur="500"/>
                                        <p:tgtEl>
                                          <p:spTgt spid="4">
                                            <p:graphicEl>
                                              <a:chart seriesIdx="2" categoryIdx="-4" bldStep="series"/>
                                            </p:graphicEl>
                                          </p:spTgt>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wipe(left)">
                                      <p:cBhvr>
                                        <p:cTn id="57" dur="500"/>
                                        <p:tgtEl>
                                          <p:spTgt spid="4">
                                            <p:graphicEl>
                                              <a:chart seriesIdx="3" categoryIdx="-4" bldStep="series"/>
                                            </p:graphicEl>
                                          </p:spTgt>
                                        </p:tgtEl>
                                      </p:cBhvr>
                                    </p:animEffect>
                                  </p:childTnLst>
                                </p:cTn>
                              </p:par>
                            </p:childTnLst>
                          </p:cTn>
                        </p:par>
                        <p:par>
                          <p:cTn id="58" fill="hold">
                            <p:stCondLst>
                              <p:cond delay="500"/>
                            </p:stCondLst>
                            <p:childTnLst>
                              <p:par>
                                <p:cTn id="59" presetID="22" presetClass="entr" presetSubtype="8"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wipe(left)">
                                      <p:cBhvr>
                                        <p:cTn id="61" dur="500"/>
                                        <p:tgtEl>
                                          <p:spTgt spid="3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P spid="44" grpId="0"/>
      <p:bldP spid="45" grpId="0"/>
      <p:bldP spid="46" grpId="0"/>
      <p:bldP spid="47" grpId="0"/>
      <p:bldP spid="42" grpId="0" animBg="1"/>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fTextBox123">
            <a:extLst>
              <a:ext uri="{FF2B5EF4-FFF2-40B4-BE49-F238E27FC236}">
                <a16:creationId xmlns:a16="http://schemas.microsoft.com/office/drawing/2014/main" id="{F9E90443-157C-618E-3E5C-CF8EE97770EB}"/>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27949402</a:t>
            </a:r>
          </a:p>
        </p:txBody>
      </p:sp>
      <p:sp>
        <p:nvSpPr>
          <p:cNvPr id="6" name="Rectangle 12">
            <a:extLst>
              <a:ext uri="{FF2B5EF4-FFF2-40B4-BE49-F238E27FC236}">
                <a16:creationId xmlns:a16="http://schemas.microsoft.com/office/drawing/2014/main" id="{904A9E5C-62E3-393A-5608-F04BC4C10F79}"/>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dirty="0">
                <a:solidFill>
                  <a:srgbClr val="391C66"/>
                </a:solidFill>
                <a:latin typeface="Aptos Display" panose="020B0004020202020204" pitchFamily="34" charset="0"/>
                <a:cs typeface="+mn-cs"/>
              </a:rPr>
              <a:t>Financial education structure</a:t>
            </a:r>
          </a:p>
        </p:txBody>
      </p:sp>
      <p:grpSp>
        <p:nvGrpSpPr>
          <p:cNvPr id="7" name="Group 6">
            <a:extLst>
              <a:ext uri="{FF2B5EF4-FFF2-40B4-BE49-F238E27FC236}">
                <a16:creationId xmlns:a16="http://schemas.microsoft.com/office/drawing/2014/main" id="{A899E3C2-F99F-0A49-AE89-8CF9158A1F87}"/>
              </a:ext>
            </a:extLst>
          </p:cNvPr>
          <p:cNvGrpSpPr/>
          <p:nvPr/>
        </p:nvGrpSpPr>
        <p:grpSpPr>
          <a:xfrm>
            <a:off x="2688441" y="2856883"/>
            <a:ext cx="2404090" cy="3011454"/>
            <a:chOff x="1164441" y="2302658"/>
            <a:chExt cx="2404090" cy="3011454"/>
          </a:xfrm>
        </p:grpSpPr>
        <p:sp>
          <p:nvSpPr>
            <p:cNvPr id="8" name="Freeform: Shape 8">
              <a:extLst>
                <a:ext uri="{FF2B5EF4-FFF2-40B4-BE49-F238E27FC236}">
                  <a16:creationId xmlns:a16="http://schemas.microsoft.com/office/drawing/2014/main" id="{84BEEBD9-83B5-50E8-6516-F9C0F54F3A94}"/>
                </a:ext>
              </a:extLst>
            </p:cNvPr>
            <p:cNvSpPr/>
            <p:nvPr/>
          </p:nvSpPr>
          <p:spPr>
            <a:xfrm>
              <a:off x="1510594" y="2611023"/>
              <a:ext cx="855893" cy="1711788"/>
            </a:xfrm>
            <a:custGeom>
              <a:avLst/>
              <a:gdLst>
                <a:gd name="connsiteX0" fmla="*/ 738235 w 738235"/>
                <a:gd name="connsiteY0" fmla="*/ 0 h 1476472"/>
                <a:gd name="connsiteX1" fmla="*/ 738235 w 738235"/>
                <a:gd name="connsiteY1" fmla="*/ 180159 h 1476472"/>
                <a:gd name="connsiteX2" fmla="*/ 625764 w 738235"/>
                <a:gd name="connsiteY2" fmla="*/ 191497 h 1476472"/>
                <a:gd name="connsiteX3" fmla="*/ 180159 w 738235"/>
                <a:gd name="connsiteY3" fmla="*/ 738236 h 1476472"/>
                <a:gd name="connsiteX4" fmla="*/ 625764 w 738235"/>
                <a:gd name="connsiteY4" fmla="*/ 1284975 h 1476472"/>
                <a:gd name="connsiteX5" fmla="*/ 738235 w 738235"/>
                <a:gd name="connsiteY5" fmla="*/ 1296313 h 1476472"/>
                <a:gd name="connsiteX6" fmla="*/ 738235 w 738235"/>
                <a:gd name="connsiteY6" fmla="*/ 1476472 h 1476472"/>
                <a:gd name="connsiteX7" fmla="*/ 589456 w 738235"/>
                <a:gd name="connsiteY7" fmla="*/ 1461474 h 1476472"/>
                <a:gd name="connsiteX8" fmla="*/ 0 w 738235"/>
                <a:gd name="connsiteY8" fmla="*/ 738236 h 1476472"/>
                <a:gd name="connsiteX9" fmla="*/ 589456 w 738235"/>
                <a:gd name="connsiteY9" fmla="*/ 14999 h 147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235" h="1476472">
                  <a:moveTo>
                    <a:pt x="738235" y="0"/>
                  </a:moveTo>
                  <a:lnTo>
                    <a:pt x="738235" y="180159"/>
                  </a:lnTo>
                  <a:lnTo>
                    <a:pt x="625764" y="191497"/>
                  </a:lnTo>
                  <a:cubicBezTo>
                    <a:pt x="371458" y="243536"/>
                    <a:pt x="180159" y="468546"/>
                    <a:pt x="180159" y="738236"/>
                  </a:cubicBezTo>
                  <a:cubicBezTo>
                    <a:pt x="180159" y="1007926"/>
                    <a:pt x="371458" y="1232936"/>
                    <a:pt x="625764" y="1284975"/>
                  </a:cubicBezTo>
                  <a:lnTo>
                    <a:pt x="738235" y="1296313"/>
                  </a:lnTo>
                  <a:lnTo>
                    <a:pt x="738235" y="1476472"/>
                  </a:lnTo>
                  <a:lnTo>
                    <a:pt x="589456" y="1461474"/>
                  </a:lnTo>
                  <a:cubicBezTo>
                    <a:pt x="253054" y="1392636"/>
                    <a:pt x="0" y="1094988"/>
                    <a:pt x="0" y="738236"/>
                  </a:cubicBezTo>
                  <a:cubicBezTo>
                    <a:pt x="0" y="381485"/>
                    <a:pt x="253054" y="83836"/>
                    <a:pt x="589456" y="14999"/>
                  </a:cubicBezTo>
                  <a:close/>
                </a:path>
              </a:pathLst>
            </a:cu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9" name="Freeform: Shape 9">
              <a:extLst>
                <a:ext uri="{FF2B5EF4-FFF2-40B4-BE49-F238E27FC236}">
                  <a16:creationId xmlns:a16="http://schemas.microsoft.com/office/drawing/2014/main" id="{D7CB72F4-D0A7-9869-2EDA-4DC6E20E7E32}"/>
                </a:ext>
              </a:extLst>
            </p:cNvPr>
            <p:cNvSpPr/>
            <p:nvPr/>
          </p:nvSpPr>
          <p:spPr>
            <a:xfrm flipH="1">
              <a:off x="2366487" y="2611023"/>
              <a:ext cx="855893" cy="1711788"/>
            </a:xfrm>
            <a:custGeom>
              <a:avLst/>
              <a:gdLst>
                <a:gd name="connsiteX0" fmla="*/ 738235 w 738235"/>
                <a:gd name="connsiteY0" fmla="*/ 0 h 1476472"/>
                <a:gd name="connsiteX1" fmla="*/ 738235 w 738235"/>
                <a:gd name="connsiteY1" fmla="*/ 180159 h 1476472"/>
                <a:gd name="connsiteX2" fmla="*/ 625764 w 738235"/>
                <a:gd name="connsiteY2" fmla="*/ 191497 h 1476472"/>
                <a:gd name="connsiteX3" fmla="*/ 180159 w 738235"/>
                <a:gd name="connsiteY3" fmla="*/ 738236 h 1476472"/>
                <a:gd name="connsiteX4" fmla="*/ 625764 w 738235"/>
                <a:gd name="connsiteY4" fmla="*/ 1284975 h 1476472"/>
                <a:gd name="connsiteX5" fmla="*/ 738235 w 738235"/>
                <a:gd name="connsiteY5" fmla="*/ 1296313 h 1476472"/>
                <a:gd name="connsiteX6" fmla="*/ 738235 w 738235"/>
                <a:gd name="connsiteY6" fmla="*/ 1476472 h 1476472"/>
                <a:gd name="connsiteX7" fmla="*/ 589456 w 738235"/>
                <a:gd name="connsiteY7" fmla="*/ 1461474 h 1476472"/>
                <a:gd name="connsiteX8" fmla="*/ 0 w 738235"/>
                <a:gd name="connsiteY8" fmla="*/ 738236 h 1476472"/>
                <a:gd name="connsiteX9" fmla="*/ 589456 w 738235"/>
                <a:gd name="connsiteY9" fmla="*/ 14999 h 147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235" h="1476472">
                  <a:moveTo>
                    <a:pt x="738235" y="0"/>
                  </a:moveTo>
                  <a:lnTo>
                    <a:pt x="738235" y="180159"/>
                  </a:lnTo>
                  <a:lnTo>
                    <a:pt x="625764" y="191497"/>
                  </a:lnTo>
                  <a:cubicBezTo>
                    <a:pt x="371458" y="243536"/>
                    <a:pt x="180159" y="468546"/>
                    <a:pt x="180159" y="738236"/>
                  </a:cubicBezTo>
                  <a:cubicBezTo>
                    <a:pt x="180159" y="1007926"/>
                    <a:pt x="371458" y="1232936"/>
                    <a:pt x="625764" y="1284975"/>
                  </a:cubicBezTo>
                  <a:lnTo>
                    <a:pt x="738235" y="1296313"/>
                  </a:lnTo>
                  <a:lnTo>
                    <a:pt x="738235" y="1476472"/>
                  </a:lnTo>
                  <a:lnTo>
                    <a:pt x="589456" y="1461474"/>
                  </a:lnTo>
                  <a:cubicBezTo>
                    <a:pt x="253054" y="1392636"/>
                    <a:pt x="0" y="1094988"/>
                    <a:pt x="0" y="738236"/>
                  </a:cubicBezTo>
                  <a:cubicBezTo>
                    <a:pt x="0" y="381485"/>
                    <a:pt x="253054" y="83836"/>
                    <a:pt x="589456" y="14999"/>
                  </a:cubicBezTo>
                  <a:close/>
                </a:path>
              </a:pathLst>
            </a:custGeom>
            <a:solidFill>
              <a:srgbClr val="C3DCAC"/>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10" name="Freeform: Shape 17">
              <a:extLst>
                <a:ext uri="{FF2B5EF4-FFF2-40B4-BE49-F238E27FC236}">
                  <a16:creationId xmlns:a16="http://schemas.microsoft.com/office/drawing/2014/main" id="{F4BE5503-52F9-8325-B3A4-523BA13B314B}"/>
                </a:ext>
              </a:extLst>
            </p:cNvPr>
            <p:cNvSpPr/>
            <p:nvPr/>
          </p:nvSpPr>
          <p:spPr>
            <a:xfrm flipV="1">
              <a:off x="1256405" y="2348844"/>
              <a:ext cx="2229975" cy="1110711"/>
            </a:xfrm>
            <a:custGeom>
              <a:avLst/>
              <a:gdLst>
                <a:gd name="connsiteX0" fmla="*/ 0 w 1923425"/>
                <a:gd name="connsiteY0" fmla="*/ 0 h 958024"/>
                <a:gd name="connsiteX1" fmla="*/ 42026 w 1923425"/>
                <a:gd name="connsiteY1" fmla="*/ 0 h 958024"/>
                <a:gd name="connsiteX2" fmla="*/ 60305 w 1923425"/>
                <a:gd name="connsiteY2" fmla="*/ 181330 h 958024"/>
                <a:gd name="connsiteX3" fmla="*/ 961712 w 1923425"/>
                <a:gd name="connsiteY3" fmla="*/ 915998 h 958024"/>
                <a:gd name="connsiteX4" fmla="*/ 1863119 w 1923425"/>
                <a:gd name="connsiteY4" fmla="*/ 181330 h 958024"/>
                <a:gd name="connsiteX5" fmla="*/ 1881399 w 1923425"/>
                <a:gd name="connsiteY5" fmla="*/ 0 h 958024"/>
                <a:gd name="connsiteX6" fmla="*/ 1923425 w 1923425"/>
                <a:gd name="connsiteY6" fmla="*/ 0 h 958024"/>
                <a:gd name="connsiteX7" fmla="*/ 1904291 w 1923425"/>
                <a:gd name="connsiteY7" fmla="*/ 189800 h 958024"/>
                <a:gd name="connsiteX8" fmla="*/ 961712 w 1923425"/>
                <a:gd name="connsiteY8" fmla="*/ 958024 h 958024"/>
                <a:gd name="connsiteX9" fmla="*/ 19133 w 1923425"/>
                <a:gd name="connsiteY9" fmla="*/ 189800 h 95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3425" h="958024">
                  <a:moveTo>
                    <a:pt x="0" y="0"/>
                  </a:moveTo>
                  <a:lnTo>
                    <a:pt x="42026" y="0"/>
                  </a:lnTo>
                  <a:lnTo>
                    <a:pt x="60305" y="181330"/>
                  </a:lnTo>
                  <a:cubicBezTo>
                    <a:pt x="146101" y="600604"/>
                    <a:pt x="517075" y="915998"/>
                    <a:pt x="961712" y="915998"/>
                  </a:cubicBezTo>
                  <a:cubicBezTo>
                    <a:pt x="1406350" y="915998"/>
                    <a:pt x="1777323" y="600604"/>
                    <a:pt x="1863119" y="181330"/>
                  </a:cubicBezTo>
                  <a:lnTo>
                    <a:pt x="1881399" y="0"/>
                  </a:lnTo>
                  <a:lnTo>
                    <a:pt x="1923425" y="0"/>
                  </a:lnTo>
                  <a:lnTo>
                    <a:pt x="1904291" y="189800"/>
                  </a:lnTo>
                  <a:cubicBezTo>
                    <a:pt x="1814577" y="628225"/>
                    <a:pt x="1426659" y="958024"/>
                    <a:pt x="961712" y="958024"/>
                  </a:cubicBezTo>
                  <a:cubicBezTo>
                    <a:pt x="496765" y="958024"/>
                    <a:pt x="108848" y="628225"/>
                    <a:pt x="19133" y="189800"/>
                  </a:cubicBezTo>
                  <a:close/>
                </a:path>
              </a:pathLst>
            </a:cu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11" name="Oval 10">
              <a:extLst>
                <a:ext uri="{FF2B5EF4-FFF2-40B4-BE49-F238E27FC236}">
                  <a16:creationId xmlns:a16="http://schemas.microsoft.com/office/drawing/2014/main" id="{E569CB92-DB0B-83B2-BD71-0AC25472DF66}"/>
                </a:ext>
              </a:extLst>
            </p:cNvPr>
            <p:cNvSpPr/>
            <p:nvPr/>
          </p:nvSpPr>
          <p:spPr>
            <a:xfrm>
              <a:off x="2292690" y="2302658"/>
              <a:ext cx="147593" cy="147593"/>
            </a:xfrm>
            <a:prstGeom prst="ellipse">
              <a:avLst/>
            </a:pr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FFFFFF"/>
                </a:solidFill>
                <a:latin typeface="Arial"/>
              </a:endParaRPr>
            </a:p>
          </p:txBody>
        </p:sp>
        <p:grpSp>
          <p:nvGrpSpPr>
            <p:cNvPr id="12" name="Group 11">
              <a:extLst>
                <a:ext uri="{FF2B5EF4-FFF2-40B4-BE49-F238E27FC236}">
                  <a16:creationId xmlns:a16="http://schemas.microsoft.com/office/drawing/2014/main" id="{EE9D9ABB-6F00-7067-0E6C-B34FC8A91601}"/>
                </a:ext>
              </a:extLst>
            </p:cNvPr>
            <p:cNvGrpSpPr/>
            <p:nvPr/>
          </p:nvGrpSpPr>
          <p:grpSpPr>
            <a:xfrm>
              <a:off x="1164441" y="4400324"/>
              <a:ext cx="2404090" cy="913788"/>
              <a:chOff x="1164441" y="4400324"/>
              <a:chExt cx="2404090" cy="913788"/>
            </a:xfrm>
          </p:grpSpPr>
          <p:sp>
            <p:nvSpPr>
              <p:cNvPr id="17" name="Rectangle 16">
                <a:extLst>
                  <a:ext uri="{FF2B5EF4-FFF2-40B4-BE49-F238E27FC236}">
                    <a16:creationId xmlns:a16="http://schemas.microsoft.com/office/drawing/2014/main" id="{CB55055B-6821-8E60-C238-ECAF231EDBAF}"/>
                  </a:ext>
                </a:extLst>
              </p:cNvPr>
              <p:cNvSpPr/>
              <p:nvPr/>
            </p:nvSpPr>
            <p:spPr>
              <a:xfrm>
                <a:off x="1164441" y="4790892"/>
                <a:ext cx="2404090" cy="523220"/>
              </a:xfrm>
              <a:prstGeom prst="rect">
                <a:avLst/>
              </a:prstGeom>
            </p:spPr>
            <p:txBody>
              <a:bodyPr wrap="square">
                <a:spAutoFit/>
              </a:bodyPr>
              <a:lstStyle/>
              <a:p>
                <a:pPr algn="ctr" eaLnBrk="1" fontAlgn="auto" hangingPunct="1">
                  <a:spcBef>
                    <a:spcPts val="0"/>
                  </a:spcBef>
                  <a:spcAft>
                    <a:spcPts val="0"/>
                  </a:spcAft>
                  <a:defRPr/>
                </a:pPr>
                <a:r>
                  <a:rPr lang="en-GB" sz="1400" dirty="0">
                    <a:solidFill>
                      <a:srgbClr val="000000"/>
                    </a:solidFill>
                    <a:latin typeface="Aptos" panose="020B0004020202020204" pitchFamily="34" charset="0"/>
                    <a:cs typeface="+mn-cs"/>
                  </a:rPr>
                  <a:t>Today’s online seminar will cover financial education.</a:t>
                </a:r>
              </a:p>
            </p:txBody>
          </p:sp>
          <p:sp>
            <p:nvSpPr>
              <p:cNvPr id="18" name="Rectangle 17">
                <a:extLst>
                  <a:ext uri="{FF2B5EF4-FFF2-40B4-BE49-F238E27FC236}">
                    <a16:creationId xmlns:a16="http://schemas.microsoft.com/office/drawing/2014/main" id="{0BBB4C33-29D8-AC84-128C-BDE9D50E2ABB}"/>
                  </a:ext>
                </a:extLst>
              </p:cNvPr>
              <p:cNvSpPr/>
              <p:nvPr/>
            </p:nvSpPr>
            <p:spPr>
              <a:xfrm>
                <a:off x="1455299" y="4400324"/>
                <a:ext cx="1805302" cy="369332"/>
              </a:xfrm>
              <a:prstGeom prst="rect">
                <a:avLst/>
              </a:prstGeom>
            </p:spPr>
            <p:txBody>
              <a:bodyPr wrap="none">
                <a:spAutoFit/>
              </a:bodyPr>
              <a:lstStyle/>
              <a:p>
                <a:pPr algn="ctr" eaLnBrk="1" fontAlgn="auto" hangingPunct="1">
                  <a:spcBef>
                    <a:spcPts val="0"/>
                  </a:spcBef>
                  <a:spcAft>
                    <a:spcPts val="0"/>
                  </a:spcAft>
                  <a:defRPr/>
                </a:pPr>
                <a:r>
                  <a:rPr lang="en-GB" b="1" dirty="0">
                    <a:solidFill>
                      <a:schemeClr val="accent5"/>
                    </a:solidFill>
                    <a:latin typeface="Aptos" panose="020B0004020202020204" pitchFamily="34" charset="0"/>
                    <a:cs typeface="+mn-cs"/>
                  </a:rPr>
                  <a:t>Online Seminar</a:t>
                </a:r>
              </a:p>
            </p:txBody>
          </p:sp>
        </p:grpSp>
        <p:grpSp>
          <p:nvGrpSpPr>
            <p:cNvPr id="13" name="Picture 4" descr="Teacher">
              <a:extLst>
                <a:ext uri="{FF2B5EF4-FFF2-40B4-BE49-F238E27FC236}">
                  <a16:creationId xmlns:a16="http://schemas.microsoft.com/office/drawing/2014/main" id="{E6326470-FFD6-2C05-0F08-65FC97F05A2A}"/>
                </a:ext>
              </a:extLst>
            </p:cNvPr>
            <p:cNvGrpSpPr/>
            <p:nvPr/>
          </p:nvGrpSpPr>
          <p:grpSpPr>
            <a:xfrm>
              <a:off x="2015203" y="3163637"/>
              <a:ext cx="684208" cy="684208"/>
              <a:chOff x="2052010" y="3047538"/>
              <a:chExt cx="684208" cy="684208"/>
            </a:xfrm>
            <a:solidFill>
              <a:srgbClr val="00A5E3"/>
            </a:solidFill>
            <a:effectLst/>
          </p:grpSpPr>
          <p:sp>
            <p:nvSpPr>
              <p:cNvPr id="14" name="Freeform: Shape 52">
                <a:extLst>
                  <a:ext uri="{FF2B5EF4-FFF2-40B4-BE49-F238E27FC236}">
                    <a16:creationId xmlns:a16="http://schemas.microsoft.com/office/drawing/2014/main" id="{57DE030A-41F9-8C8A-E3E1-70B79A298383}"/>
                  </a:ext>
                </a:extLst>
              </p:cNvPr>
              <p:cNvSpPr/>
              <p:nvPr/>
            </p:nvSpPr>
            <p:spPr>
              <a:xfrm>
                <a:off x="2193127" y="3182954"/>
                <a:ext cx="513156" cy="356358"/>
              </a:xfrm>
              <a:custGeom>
                <a:avLst/>
                <a:gdLst>
                  <a:gd name="connsiteX0" fmla="*/ 484647 w 513156"/>
                  <a:gd name="connsiteY0" fmla="*/ 0 h 356358"/>
                  <a:gd name="connsiteX1" fmla="*/ 28509 w 513156"/>
                  <a:gd name="connsiteY1" fmla="*/ 0 h 356358"/>
                  <a:gd name="connsiteX2" fmla="*/ 0 w 513156"/>
                  <a:gd name="connsiteY2" fmla="*/ 28509 h 356358"/>
                  <a:gd name="connsiteX3" fmla="*/ 0 w 513156"/>
                  <a:gd name="connsiteY3" fmla="*/ 131853 h 356358"/>
                  <a:gd name="connsiteX4" fmla="*/ 25658 w 513156"/>
                  <a:gd name="connsiteY4" fmla="*/ 128289 h 356358"/>
                  <a:gd name="connsiteX5" fmla="*/ 42763 w 513156"/>
                  <a:gd name="connsiteY5" fmla="*/ 129714 h 356358"/>
                  <a:gd name="connsiteX6" fmla="*/ 42763 w 513156"/>
                  <a:gd name="connsiteY6" fmla="*/ 42763 h 356358"/>
                  <a:gd name="connsiteX7" fmla="*/ 470393 w 513156"/>
                  <a:gd name="connsiteY7" fmla="*/ 42763 h 356358"/>
                  <a:gd name="connsiteX8" fmla="*/ 470393 w 513156"/>
                  <a:gd name="connsiteY8" fmla="*/ 313595 h 356358"/>
                  <a:gd name="connsiteX9" fmla="*/ 228782 w 513156"/>
                  <a:gd name="connsiteY9" fmla="*/ 313595 h 356358"/>
                  <a:gd name="connsiteX10" fmla="*/ 188157 w 513156"/>
                  <a:gd name="connsiteY10" fmla="*/ 356358 h 356358"/>
                  <a:gd name="connsiteX11" fmla="*/ 484647 w 513156"/>
                  <a:gd name="connsiteY11" fmla="*/ 356358 h 356358"/>
                  <a:gd name="connsiteX12" fmla="*/ 513156 w 513156"/>
                  <a:gd name="connsiteY12" fmla="*/ 327850 h 356358"/>
                  <a:gd name="connsiteX13" fmla="*/ 513156 w 513156"/>
                  <a:gd name="connsiteY13" fmla="*/ 28509 h 356358"/>
                  <a:gd name="connsiteX14" fmla="*/ 484647 w 513156"/>
                  <a:gd name="connsiteY14" fmla="*/ 0 h 35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3156" h="356358">
                    <a:moveTo>
                      <a:pt x="484647" y="0"/>
                    </a:moveTo>
                    <a:lnTo>
                      <a:pt x="28509" y="0"/>
                    </a:lnTo>
                    <a:cubicBezTo>
                      <a:pt x="12829" y="0"/>
                      <a:pt x="0" y="12829"/>
                      <a:pt x="0" y="28509"/>
                    </a:cubicBezTo>
                    <a:lnTo>
                      <a:pt x="0" y="131853"/>
                    </a:lnTo>
                    <a:cubicBezTo>
                      <a:pt x="7840" y="129714"/>
                      <a:pt x="17105" y="128289"/>
                      <a:pt x="25658" y="128289"/>
                    </a:cubicBezTo>
                    <a:cubicBezTo>
                      <a:pt x="31360" y="128289"/>
                      <a:pt x="37061" y="129002"/>
                      <a:pt x="42763" y="129714"/>
                    </a:cubicBezTo>
                    <a:lnTo>
                      <a:pt x="42763" y="42763"/>
                    </a:lnTo>
                    <a:lnTo>
                      <a:pt x="470393" y="42763"/>
                    </a:lnTo>
                    <a:lnTo>
                      <a:pt x="470393" y="313595"/>
                    </a:lnTo>
                    <a:lnTo>
                      <a:pt x="228782" y="313595"/>
                    </a:lnTo>
                    <a:lnTo>
                      <a:pt x="188157" y="356358"/>
                    </a:lnTo>
                    <a:lnTo>
                      <a:pt x="484647" y="356358"/>
                    </a:lnTo>
                    <a:cubicBezTo>
                      <a:pt x="500327" y="356358"/>
                      <a:pt x="513156" y="343529"/>
                      <a:pt x="513156" y="327850"/>
                    </a:cubicBezTo>
                    <a:lnTo>
                      <a:pt x="513156" y="28509"/>
                    </a:lnTo>
                    <a:cubicBezTo>
                      <a:pt x="513156" y="12829"/>
                      <a:pt x="500327" y="0"/>
                      <a:pt x="484647" y="0"/>
                    </a:cubicBezTo>
                  </a:path>
                </a:pathLst>
              </a:custGeom>
              <a:solidFill>
                <a:schemeClr val="accent5"/>
              </a:solidFill>
              <a:ln w="7044" cap="flat">
                <a:noFill/>
                <a:prstDash val="solid"/>
                <a:miter/>
              </a:ln>
            </p:spPr>
            <p:txBody>
              <a:bodyPr rtlCol="0" anchor="ctr"/>
              <a:lstStyle/>
              <a:p>
                <a:pPr eaLnBrk="1" fontAlgn="auto" hangingPunct="1">
                  <a:spcBef>
                    <a:spcPts val="0"/>
                  </a:spcBef>
                  <a:spcAft>
                    <a:spcPts val="0"/>
                  </a:spcAft>
                  <a:defRPr/>
                </a:pPr>
                <a:endParaRPr lang="en-GB">
                  <a:solidFill>
                    <a:srgbClr val="111111"/>
                  </a:solidFill>
                  <a:latin typeface="Arial"/>
                  <a:cs typeface="+mn-cs"/>
                </a:endParaRPr>
              </a:p>
            </p:txBody>
          </p:sp>
          <p:sp>
            <p:nvSpPr>
              <p:cNvPr id="15" name="Freeform: Shape 53">
                <a:extLst>
                  <a:ext uri="{FF2B5EF4-FFF2-40B4-BE49-F238E27FC236}">
                    <a16:creationId xmlns:a16="http://schemas.microsoft.com/office/drawing/2014/main" id="{D0C3BC8C-411F-1FCF-DDA1-B7ABED308436}"/>
                  </a:ext>
                </a:extLst>
              </p:cNvPr>
              <p:cNvSpPr/>
              <p:nvPr/>
            </p:nvSpPr>
            <p:spPr>
              <a:xfrm>
                <a:off x="2158904" y="3339751"/>
                <a:ext cx="121175" cy="121161"/>
              </a:xfrm>
              <a:custGeom>
                <a:avLst/>
                <a:gdLst>
                  <a:gd name="connsiteX0" fmla="*/ 60594 w 121175"/>
                  <a:gd name="connsiteY0" fmla="*/ 121162 h 121161"/>
                  <a:gd name="connsiteX1" fmla="*/ 121175 w 121175"/>
                  <a:gd name="connsiteY1" fmla="*/ 60581 h 121161"/>
                  <a:gd name="connsiteX2" fmla="*/ 60594 w 121175"/>
                  <a:gd name="connsiteY2" fmla="*/ 0 h 121161"/>
                  <a:gd name="connsiteX3" fmla="*/ 13 w 121175"/>
                  <a:gd name="connsiteY3" fmla="*/ 60581 h 121161"/>
                  <a:gd name="connsiteX4" fmla="*/ 60594 w 121175"/>
                  <a:gd name="connsiteY4" fmla="*/ 121162 h 121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75" h="121161">
                    <a:moveTo>
                      <a:pt x="60594" y="121162"/>
                    </a:moveTo>
                    <a:cubicBezTo>
                      <a:pt x="94092" y="121162"/>
                      <a:pt x="121175" y="94079"/>
                      <a:pt x="121175" y="60581"/>
                    </a:cubicBezTo>
                    <a:cubicBezTo>
                      <a:pt x="121175" y="27083"/>
                      <a:pt x="94092" y="0"/>
                      <a:pt x="60594" y="0"/>
                    </a:cubicBezTo>
                    <a:cubicBezTo>
                      <a:pt x="27097" y="0"/>
                      <a:pt x="13" y="27083"/>
                      <a:pt x="13" y="60581"/>
                    </a:cubicBezTo>
                    <a:cubicBezTo>
                      <a:pt x="-699" y="94079"/>
                      <a:pt x="27097" y="121162"/>
                      <a:pt x="60594" y="121162"/>
                    </a:cubicBezTo>
                  </a:path>
                </a:pathLst>
              </a:custGeom>
              <a:solidFill>
                <a:schemeClr val="accent5"/>
              </a:solidFill>
              <a:ln w="7044" cap="flat">
                <a:noFill/>
                <a:prstDash val="solid"/>
                <a:miter/>
              </a:ln>
            </p:spPr>
            <p:txBody>
              <a:bodyPr rtlCol="0" anchor="ctr"/>
              <a:lstStyle/>
              <a:p>
                <a:pPr eaLnBrk="1" fontAlgn="auto" hangingPunct="1">
                  <a:spcBef>
                    <a:spcPts val="0"/>
                  </a:spcBef>
                  <a:spcAft>
                    <a:spcPts val="0"/>
                  </a:spcAft>
                  <a:defRPr/>
                </a:pPr>
                <a:endParaRPr lang="en-GB" dirty="0">
                  <a:solidFill>
                    <a:srgbClr val="111111"/>
                  </a:solidFill>
                  <a:latin typeface="Arial"/>
                  <a:cs typeface="+mn-cs"/>
                </a:endParaRPr>
              </a:p>
            </p:txBody>
          </p:sp>
          <p:sp>
            <p:nvSpPr>
              <p:cNvPr id="16" name="Freeform: Shape 54">
                <a:extLst>
                  <a:ext uri="{FF2B5EF4-FFF2-40B4-BE49-F238E27FC236}">
                    <a16:creationId xmlns:a16="http://schemas.microsoft.com/office/drawing/2014/main" id="{F49EB3FF-6447-8062-F39A-2D76F6CEA120}"/>
                  </a:ext>
                </a:extLst>
              </p:cNvPr>
              <p:cNvSpPr/>
              <p:nvPr/>
            </p:nvSpPr>
            <p:spPr>
              <a:xfrm>
                <a:off x="2081944" y="3376496"/>
                <a:ext cx="375208" cy="219832"/>
              </a:xfrm>
              <a:custGeom>
                <a:avLst/>
                <a:gdLst>
                  <a:gd name="connsiteX0" fmla="*/ 370613 w 375208"/>
                  <a:gd name="connsiteY0" fmla="*/ 13858 h 219832"/>
                  <a:gd name="connsiteX1" fmla="*/ 328562 w 375208"/>
                  <a:gd name="connsiteY1" fmla="*/ 4593 h 219832"/>
                  <a:gd name="connsiteX2" fmla="*/ 322861 w 375208"/>
                  <a:gd name="connsiteY2" fmla="*/ 10294 h 219832"/>
                  <a:gd name="connsiteX3" fmla="*/ 218804 w 375208"/>
                  <a:gd name="connsiteY3" fmla="*/ 118627 h 219832"/>
                  <a:gd name="connsiteX4" fmla="*/ 187444 w 375208"/>
                  <a:gd name="connsiteY4" fmla="*/ 105798 h 219832"/>
                  <a:gd name="connsiteX5" fmla="*/ 137554 w 375208"/>
                  <a:gd name="connsiteY5" fmla="*/ 99384 h 219832"/>
                  <a:gd name="connsiteX6" fmla="*/ 87664 w 375208"/>
                  <a:gd name="connsiteY6" fmla="*/ 107224 h 219832"/>
                  <a:gd name="connsiteX7" fmla="*/ 24232 w 375208"/>
                  <a:gd name="connsiteY7" fmla="*/ 140721 h 219832"/>
                  <a:gd name="connsiteX8" fmla="*/ 14967 w 375208"/>
                  <a:gd name="connsiteY8" fmla="*/ 157114 h 219832"/>
                  <a:gd name="connsiteX9" fmla="*/ 0 w 375208"/>
                  <a:gd name="connsiteY9" fmla="*/ 219833 h 219832"/>
                  <a:gd name="connsiteX10" fmla="*/ 213102 w 375208"/>
                  <a:gd name="connsiteY10" fmla="*/ 219833 h 219832"/>
                  <a:gd name="connsiteX11" fmla="*/ 213102 w 375208"/>
                  <a:gd name="connsiteY11" fmla="*/ 219120 h 219832"/>
                  <a:gd name="connsiteX12" fmla="*/ 273683 w 375208"/>
                  <a:gd name="connsiteY12" fmla="*/ 148561 h 219832"/>
                  <a:gd name="connsiteX13" fmla="*/ 367049 w 375208"/>
                  <a:gd name="connsiteY13" fmla="*/ 50206 h 219832"/>
                  <a:gd name="connsiteX14" fmla="*/ 370613 w 375208"/>
                  <a:gd name="connsiteY14" fmla="*/ 13858 h 21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5208" h="219832">
                    <a:moveTo>
                      <a:pt x="370613" y="13858"/>
                    </a:moveTo>
                    <a:cubicBezTo>
                      <a:pt x="361347" y="-396"/>
                      <a:pt x="342817" y="-3960"/>
                      <a:pt x="328562" y="4593"/>
                    </a:cubicBezTo>
                    <a:cubicBezTo>
                      <a:pt x="325712" y="6018"/>
                      <a:pt x="324286" y="8869"/>
                      <a:pt x="322861" y="10294"/>
                    </a:cubicBezTo>
                    <a:lnTo>
                      <a:pt x="218804" y="118627"/>
                    </a:lnTo>
                    <a:cubicBezTo>
                      <a:pt x="208826" y="113638"/>
                      <a:pt x="198135" y="109362"/>
                      <a:pt x="187444" y="105798"/>
                    </a:cubicBezTo>
                    <a:cubicBezTo>
                      <a:pt x="171052" y="102947"/>
                      <a:pt x="153947" y="99384"/>
                      <a:pt x="137554" y="99384"/>
                    </a:cubicBezTo>
                    <a:cubicBezTo>
                      <a:pt x="121162" y="99384"/>
                      <a:pt x="104057" y="102235"/>
                      <a:pt x="87664" y="107224"/>
                    </a:cubicBezTo>
                    <a:cubicBezTo>
                      <a:pt x="63432" y="113638"/>
                      <a:pt x="42050" y="125754"/>
                      <a:pt x="24232" y="140721"/>
                    </a:cubicBezTo>
                    <a:cubicBezTo>
                      <a:pt x="19956" y="144998"/>
                      <a:pt x="16392" y="151412"/>
                      <a:pt x="14967" y="157114"/>
                    </a:cubicBezTo>
                    <a:lnTo>
                      <a:pt x="0" y="219833"/>
                    </a:lnTo>
                    <a:lnTo>
                      <a:pt x="213102" y="219833"/>
                    </a:lnTo>
                    <a:lnTo>
                      <a:pt x="213102" y="219120"/>
                    </a:lnTo>
                    <a:lnTo>
                      <a:pt x="273683" y="148561"/>
                    </a:lnTo>
                    <a:lnTo>
                      <a:pt x="367049" y="50206"/>
                    </a:lnTo>
                    <a:cubicBezTo>
                      <a:pt x="375602" y="41654"/>
                      <a:pt x="378453" y="25261"/>
                      <a:pt x="370613" y="13858"/>
                    </a:cubicBezTo>
                  </a:path>
                </a:pathLst>
              </a:custGeom>
              <a:solidFill>
                <a:schemeClr val="accent5"/>
              </a:solidFill>
              <a:ln w="7044" cap="flat">
                <a:noFill/>
                <a:prstDash val="solid"/>
                <a:miter/>
              </a:ln>
            </p:spPr>
            <p:txBody>
              <a:bodyPr rtlCol="0" anchor="ctr"/>
              <a:lstStyle/>
              <a:p>
                <a:pPr eaLnBrk="1" fontAlgn="auto" hangingPunct="1">
                  <a:spcBef>
                    <a:spcPts val="0"/>
                  </a:spcBef>
                  <a:spcAft>
                    <a:spcPts val="0"/>
                  </a:spcAft>
                  <a:defRPr/>
                </a:pPr>
                <a:endParaRPr lang="en-GB">
                  <a:solidFill>
                    <a:srgbClr val="111111"/>
                  </a:solidFill>
                  <a:latin typeface="Arial"/>
                  <a:cs typeface="+mn-cs"/>
                </a:endParaRPr>
              </a:p>
            </p:txBody>
          </p:sp>
        </p:grpSp>
      </p:grpSp>
      <p:grpSp>
        <p:nvGrpSpPr>
          <p:cNvPr id="19" name="Group 18">
            <a:extLst>
              <a:ext uri="{FF2B5EF4-FFF2-40B4-BE49-F238E27FC236}">
                <a16:creationId xmlns:a16="http://schemas.microsoft.com/office/drawing/2014/main" id="{5AC7A69E-95D4-14A1-1F1A-1278484F5D0B}"/>
              </a:ext>
            </a:extLst>
          </p:cNvPr>
          <p:cNvGrpSpPr/>
          <p:nvPr/>
        </p:nvGrpSpPr>
        <p:grpSpPr>
          <a:xfrm>
            <a:off x="4751047" y="2012669"/>
            <a:ext cx="2644499" cy="3138423"/>
            <a:chOff x="3227046" y="1458443"/>
            <a:chExt cx="2644499" cy="3138423"/>
          </a:xfrm>
        </p:grpSpPr>
        <p:sp>
          <p:nvSpPr>
            <p:cNvPr id="20" name="Freeform: Shape 16">
              <a:extLst>
                <a:ext uri="{FF2B5EF4-FFF2-40B4-BE49-F238E27FC236}">
                  <a16:creationId xmlns:a16="http://schemas.microsoft.com/office/drawing/2014/main" id="{F5FA2DE9-31DE-E319-4EA9-153057CC629B}"/>
                </a:ext>
              </a:extLst>
            </p:cNvPr>
            <p:cNvSpPr/>
            <p:nvPr/>
          </p:nvSpPr>
          <p:spPr>
            <a:xfrm>
              <a:off x="3434309" y="3432869"/>
              <a:ext cx="2229975" cy="1110711"/>
            </a:xfrm>
            <a:custGeom>
              <a:avLst/>
              <a:gdLst>
                <a:gd name="connsiteX0" fmla="*/ 0 w 1923425"/>
                <a:gd name="connsiteY0" fmla="*/ 0 h 958024"/>
                <a:gd name="connsiteX1" fmla="*/ 42026 w 1923425"/>
                <a:gd name="connsiteY1" fmla="*/ 0 h 958024"/>
                <a:gd name="connsiteX2" fmla="*/ 60305 w 1923425"/>
                <a:gd name="connsiteY2" fmla="*/ 181330 h 958024"/>
                <a:gd name="connsiteX3" fmla="*/ 961712 w 1923425"/>
                <a:gd name="connsiteY3" fmla="*/ 915998 h 958024"/>
                <a:gd name="connsiteX4" fmla="*/ 1863119 w 1923425"/>
                <a:gd name="connsiteY4" fmla="*/ 181330 h 958024"/>
                <a:gd name="connsiteX5" fmla="*/ 1881399 w 1923425"/>
                <a:gd name="connsiteY5" fmla="*/ 0 h 958024"/>
                <a:gd name="connsiteX6" fmla="*/ 1923425 w 1923425"/>
                <a:gd name="connsiteY6" fmla="*/ 0 h 958024"/>
                <a:gd name="connsiteX7" fmla="*/ 1904291 w 1923425"/>
                <a:gd name="connsiteY7" fmla="*/ 189800 h 958024"/>
                <a:gd name="connsiteX8" fmla="*/ 961712 w 1923425"/>
                <a:gd name="connsiteY8" fmla="*/ 958024 h 958024"/>
                <a:gd name="connsiteX9" fmla="*/ 19133 w 1923425"/>
                <a:gd name="connsiteY9" fmla="*/ 189800 h 95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3425" h="958024">
                  <a:moveTo>
                    <a:pt x="0" y="0"/>
                  </a:moveTo>
                  <a:lnTo>
                    <a:pt x="42026" y="0"/>
                  </a:lnTo>
                  <a:lnTo>
                    <a:pt x="60305" y="181330"/>
                  </a:lnTo>
                  <a:cubicBezTo>
                    <a:pt x="146101" y="600604"/>
                    <a:pt x="517075" y="915998"/>
                    <a:pt x="961712" y="915998"/>
                  </a:cubicBezTo>
                  <a:cubicBezTo>
                    <a:pt x="1406350" y="915998"/>
                    <a:pt x="1777323" y="600604"/>
                    <a:pt x="1863119" y="181330"/>
                  </a:cubicBezTo>
                  <a:lnTo>
                    <a:pt x="1881399" y="0"/>
                  </a:lnTo>
                  <a:lnTo>
                    <a:pt x="1923425" y="0"/>
                  </a:lnTo>
                  <a:lnTo>
                    <a:pt x="1904291" y="189800"/>
                  </a:lnTo>
                  <a:cubicBezTo>
                    <a:pt x="1814577" y="628225"/>
                    <a:pt x="1426659" y="958024"/>
                    <a:pt x="961712" y="958024"/>
                  </a:cubicBezTo>
                  <a:cubicBezTo>
                    <a:pt x="496765" y="958024"/>
                    <a:pt x="108848" y="628225"/>
                    <a:pt x="19133" y="189800"/>
                  </a:cubicBezTo>
                  <a:close/>
                </a:path>
              </a:pathLst>
            </a:cu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21" name="Freeform: Shape 20">
              <a:extLst>
                <a:ext uri="{FF2B5EF4-FFF2-40B4-BE49-F238E27FC236}">
                  <a16:creationId xmlns:a16="http://schemas.microsoft.com/office/drawing/2014/main" id="{6BF3E777-4F9A-A33E-9488-AFA559964A7B}"/>
                </a:ext>
              </a:extLst>
            </p:cNvPr>
            <p:cNvSpPr/>
            <p:nvPr/>
          </p:nvSpPr>
          <p:spPr>
            <a:xfrm>
              <a:off x="3693403" y="2611023"/>
              <a:ext cx="855893" cy="1711788"/>
            </a:xfrm>
            <a:custGeom>
              <a:avLst/>
              <a:gdLst>
                <a:gd name="connsiteX0" fmla="*/ 738235 w 738235"/>
                <a:gd name="connsiteY0" fmla="*/ 0 h 1476472"/>
                <a:gd name="connsiteX1" fmla="*/ 738235 w 738235"/>
                <a:gd name="connsiteY1" fmla="*/ 180159 h 1476472"/>
                <a:gd name="connsiteX2" fmla="*/ 625764 w 738235"/>
                <a:gd name="connsiteY2" fmla="*/ 191497 h 1476472"/>
                <a:gd name="connsiteX3" fmla="*/ 180159 w 738235"/>
                <a:gd name="connsiteY3" fmla="*/ 738236 h 1476472"/>
                <a:gd name="connsiteX4" fmla="*/ 625764 w 738235"/>
                <a:gd name="connsiteY4" fmla="*/ 1284975 h 1476472"/>
                <a:gd name="connsiteX5" fmla="*/ 738235 w 738235"/>
                <a:gd name="connsiteY5" fmla="*/ 1296313 h 1476472"/>
                <a:gd name="connsiteX6" fmla="*/ 738235 w 738235"/>
                <a:gd name="connsiteY6" fmla="*/ 1476472 h 1476472"/>
                <a:gd name="connsiteX7" fmla="*/ 589456 w 738235"/>
                <a:gd name="connsiteY7" fmla="*/ 1461474 h 1476472"/>
                <a:gd name="connsiteX8" fmla="*/ 0 w 738235"/>
                <a:gd name="connsiteY8" fmla="*/ 738236 h 1476472"/>
                <a:gd name="connsiteX9" fmla="*/ 589456 w 738235"/>
                <a:gd name="connsiteY9" fmla="*/ 14999 h 147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235" h="1476472">
                  <a:moveTo>
                    <a:pt x="738235" y="0"/>
                  </a:moveTo>
                  <a:lnTo>
                    <a:pt x="738235" y="180159"/>
                  </a:lnTo>
                  <a:lnTo>
                    <a:pt x="625764" y="191497"/>
                  </a:lnTo>
                  <a:cubicBezTo>
                    <a:pt x="371458" y="243536"/>
                    <a:pt x="180159" y="468546"/>
                    <a:pt x="180159" y="738236"/>
                  </a:cubicBezTo>
                  <a:cubicBezTo>
                    <a:pt x="180159" y="1007926"/>
                    <a:pt x="371458" y="1232936"/>
                    <a:pt x="625764" y="1284975"/>
                  </a:cubicBezTo>
                  <a:lnTo>
                    <a:pt x="738235" y="1296313"/>
                  </a:lnTo>
                  <a:lnTo>
                    <a:pt x="738235" y="1476472"/>
                  </a:lnTo>
                  <a:lnTo>
                    <a:pt x="589456" y="1461474"/>
                  </a:lnTo>
                  <a:cubicBezTo>
                    <a:pt x="253054" y="1392636"/>
                    <a:pt x="0" y="1094988"/>
                    <a:pt x="0" y="738236"/>
                  </a:cubicBezTo>
                  <a:cubicBezTo>
                    <a:pt x="0" y="381485"/>
                    <a:pt x="253054" y="83836"/>
                    <a:pt x="589456" y="14999"/>
                  </a:cubicBezTo>
                  <a:close/>
                </a:path>
              </a:pathLst>
            </a:cu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22" name="Freeform: Shape 21">
              <a:extLst>
                <a:ext uri="{FF2B5EF4-FFF2-40B4-BE49-F238E27FC236}">
                  <a16:creationId xmlns:a16="http://schemas.microsoft.com/office/drawing/2014/main" id="{8169987D-A036-7C5C-358E-BD48C7A9BEB3}"/>
                </a:ext>
              </a:extLst>
            </p:cNvPr>
            <p:cNvSpPr/>
            <p:nvPr/>
          </p:nvSpPr>
          <p:spPr>
            <a:xfrm flipH="1">
              <a:off x="4549296" y="2611023"/>
              <a:ext cx="855893" cy="1711788"/>
            </a:xfrm>
            <a:custGeom>
              <a:avLst/>
              <a:gdLst>
                <a:gd name="connsiteX0" fmla="*/ 738235 w 738235"/>
                <a:gd name="connsiteY0" fmla="*/ 0 h 1476472"/>
                <a:gd name="connsiteX1" fmla="*/ 738235 w 738235"/>
                <a:gd name="connsiteY1" fmla="*/ 180159 h 1476472"/>
                <a:gd name="connsiteX2" fmla="*/ 625764 w 738235"/>
                <a:gd name="connsiteY2" fmla="*/ 191497 h 1476472"/>
                <a:gd name="connsiteX3" fmla="*/ 180159 w 738235"/>
                <a:gd name="connsiteY3" fmla="*/ 738236 h 1476472"/>
                <a:gd name="connsiteX4" fmla="*/ 625764 w 738235"/>
                <a:gd name="connsiteY4" fmla="*/ 1284975 h 1476472"/>
                <a:gd name="connsiteX5" fmla="*/ 738235 w 738235"/>
                <a:gd name="connsiteY5" fmla="*/ 1296313 h 1476472"/>
                <a:gd name="connsiteX6" fmla="*/ 738235 w 738235"/>
                <a:gd name="connsiteY6" fmla="*/ 1476472 h 1476472"/>
                <a:gd name="connsiteX7" fmla="*/ 589456 w 738235"/>
                <a:gd name="connsiteY7" fmla="*/ 1461474 h 1476472"/>
                <a:gd name="connsiteX8" fmla="*/ 0 w 738235"/>
                <a:gd name="connsiteY8" fmla="*/ 738236 h 1476472"/>
                <a:gd name="connsiteX9" fmla="*/ 589456 w 738235"/>
                <a:gd name="connsiteY9" fmla="*/ 14999 h 147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235" h="1476472">
                  <a:moveTo>
                    <a:pt x="738235" y="0"/>
                  </a:moveTo>
                  <a:lnTo>
                    <a:pt x="738235" y="180159"/>
                  </a:lnTo>
                  <a:lnTo>
                    <a:pt x="625764" y="191497"/>
                  </a:lnTo>
                  <a:cubicBezTo>
                    <a:pt x="371458" y="243536"/>
                    <a:pt x="180159" y="468546"/>
                    <a:pt x="180159" y="738236"/>
                  </a:cubicBezTo>
                  <a:cubicBezTo>
                    <a:pt x="180159" y="1007926"/>
                    <a:pt x="371458" y="1232936"/>
                    <a:pt x="625764" y="1284975"/>
                  </a:cubicBezTo>
                  <a:lnTo>
                    <a:pt x="738235" y="1296313"/>
                  </a:lnTo>
                  <a:lnTo>
                    <a:pt x="738235" y="1476472"/>
                  </a:lnTo>
                  <a:lnTo>
                    <a:pt x="589456" y="1461474"/>
                  </a:lnTo>
                  <a:cubicBezTo>
                    <a:pt x="253054" y="1392636"/>
                    <a:pt x="0" y="1094988"/>
                    <a:pt x="0" y="738236"/>
                  </a:cubicBezTo>
                  <a:cubicBezTo>
                    <a:pt x="0" y="381485"/>
                    <a:pt x="253054" y="83836"/>
                    <a:pt x="589456" y="14999"/>
                  </a:cubicBezTo>
                  <a:close/>
                </a:path>
              </a:pathLst>
            </a:custGeom>
            <a:solidFill>
              <a:srgbClr val="05A0FF"/>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23" name="Oval 22">
              <a:extLst>
                <a:ext uri="{FF2B5EF4-FFF2-40B4-BE49-F238E27FC236}">
                  <a16:creationId xmlns:a16="http://schemas.microsoft.com/office/drawing/2014/main" id="{FB604066-013E-5E3B-19EB-09021B1620FF}"/>
                </a:ext>
              </a:extLst>
            </p:cNvPr>
            <p:cNvSpPr/>
            <p:nvPr/>
          </p:nvSpPr>
          <p:spPr>
            <a:xfrm>
              <a:off x="3394538" y="3379583"/>
              <a:ext cx="147593" cy="147593"/>
            </a:xfrm>
            <a:prstGeom prst="ellipse">
              <a:avLst/>
            </a:pr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FFFFFF"/>
                </a:solidFill>
                <a:latin typeface="Arial"/>
              </a:endParaRPr>
            </a:p>
          </p:txBody>
        </p:sp>
        <p:sp>
          <p:nvSpPr>
            <p:cNvPr id="24" name="Oval 23">
              <a:extLst>
                <a:ext uri="{FF2B5EF4-FFF2-40B4-BE49-F238E27FC236}">
                  <a16:creationId xmlns:a16="http://schemas.microsoft.com/office/drawing/2014/main" id="{7E5A8066-F016-49FD-787A-0E6D79471724}"/>
                </a:ext>
              </a:extLst>
            </p:cNvPr>
            <p:cNvSpPr/>
            <p:nvPr/>
          </p:nvSpPr>
          <p:spPr>
            <a:xfrm>
              <a:off x="4475499" y="4449273"/>
              <a:ext cx="147593" cy="147593"/>
            </a:xfrm>
            <a:prstGeom prst="ellipse">
              <a:avLst/>
            </a:pr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FFFFFF"/>
                </a:solidFill>
                <a:latin typeface="Arial"/>
              </a:endParaRPr>
            </a:p>
          </p:txBody>
        </p:sp>
        <p:grpSp>
          <p:nvGrpSpPr>
            <p:cNvPr id="25" name="Group 24">
              <a:extLst>
                <a:ext uri="{FF2B5EF4-FFF2-40B4-BE49-F238E27FC236}">
                  <a16:creationId xmlns:a16="http://schemas.microsoft.com/office/drawing/2014/main" id="{28869000-A65F-6E81-53FA-8EBDECF219FE}"/>
                </a:ext>
              </a:extLst>
            </p:cNvPr>
            <p:cNvGrpSpPr/>
            <p:nvPr/>
          </p:nvGrpSpPr>
          <p:grpSpPr>
            <a:xfrm>
              <a:off x="3227046" y="1458443"/>
              <a:ext cx="2644499" cy="1060049"/>
              <a:chOff x="3227046" y="1458443"/>
              <a:chExt cx="2644499" cy="1060049"/>
            </a:xfrm>
          </p:grpSpPr>
          <p:sp>
            <p:nvSpPr>
              <p:cNvPr id="27" name="Rectangle 26">
                <a:extLst>
                  <a:ext uri="{FF2B5EF4-FFF2-40B4-BE49-F238E27FC236}">
                    <a16:creationId xmlns:a16="http://schemas.microsoft.com/office/drawing/2014/main" id="{211B823D-D2AE-7206-9E16-5896CD32716E}"/>
                  </a:ext>
                </a:extLst>
              </p:cNvPr>
              <p:cNvSpPr/>
              <p:nvPr/>
            </p:nvSpPr>
            <p:spPr>
              <a:xfrm>
                <a:off x="3227046" y="1779828"/>
                <a:ext cx="2644499" cy="738664"/>
              </a:xfrm>
              <a:prstGeom prst="rect">
                <a:avLst/>
              </a:prstGeom>
            </p:spPr>
            <p:txBody>
              <a:bodyPr wrap="square">
                <a:spAutoFit/>
              </a:bodyPr>
              <a:lstStyle/>
              <a:p>
                <a:pPr lvl="0" algn="ctr">
                  <a:defRPr/>
                </a:pPr>
                <a:r>
                  <a:rPr lang="en-GB" sz="1400" dirty="0">
                    <a:solidFill>
                      <a:srgbClr val="000000"/>
                    </a:solidFill>
                    <a:latin typeface="Aptos" panose="020B0004020202020204" pitchFamily="34" charset="0"/>
                    <a:ea typeface="ヒラギノ角ゴ Pro W3"/>
                  </a:rPr>
                  <a:t>You will be able to ask </a:t>
                </a:r>
                <a:r>
                  <a:rPr lang="en-GB" sz="1400" dirty="0">
                    <a:solidFill>
                      <a:srgbClr val="000000"/>
                    </a:solidFill>
                    <a:latin typeface="Aptos" panose="020B0004020202020204" pitchFamily="34" charset="0"/>
                  </a:rPr>
                  <a:t>questions relating to your own circumstances. </a:t>
                </a:r>
              </a:p>
            </p:txBody>
          </p:sp>
          <p:sp>
            <p:nvSpPr>
              <p:cNvPr id="28" name="Rectangle 27">
                <a:extLst>
                  <a:ext uri="{FF2B5EF4-FFF2-40B4-BE49-F238E27FC236}">
                    <a16:creationId xmlns:a16="http://schemas.microsoft.com/office/drawing/2014/main" id="{D32D5581-2575-3B04-C213-8884763AF045}"/>
                  </a:ext>
                </a:extLst>
              </p:cNvPr>
              <p:cNvSpPr/>
              <p:nvPr/>
            </p:nvSpPr>
            <p:spPr>
              <a:xfrm>
                <a:off x="3731383" y="1458443"/>
                <a:ext cx="1635832" cy="369332"/>
              </a:xfrm>
              <a:prstGeom prst="rect">
                <a:avLst/>
              </a:prstGeom>
            </p:spPr>
            <p:txBody>
              <a:bodyPr wrap="none">
                <a:spAutoFit/>
              </a:bodyPr>
              <a:lstStyle/>
              <a:p>
                <a:pPr algn="ctr" eaLnBrk="1" fontAlgn="auto" hangingPunct="1">
                  <a:spcBef>
                    <a:spcPts val="0"/>
                  </a:spcBef>
                  <a:spcAft>
                    <a:spcPts val="0"/>
                  </a:spcAft>
                  <a:defRPr/>
                </a:pPr>
                <a:r>
                  <a:rPr lang="en-GB" b="1" dirty="0">
                    <a:solidFill>
                      <a:schemeClr val="accent2"/>
                    </a:solidFill>
                    <a:latin typeface="Aptos" panose="020B0004020202020204" pitchFamily="34" charset="0"/>
                    <a:cs typeface="+mn-cs"/>
                  </a:rPr>
                  <a:t>Follow up call</a:t>
                </a:r>
              </a:p>
            </p:txBody>
          </p:sp>
        </p:grpSp>
        <p:pic>
          <p:nvPicPr>
            <p:cNvPr id="26" name="Picture 3" descr="Call center">
              <a:extLst>
                <a:ext uri="{FF2B5EF4-FFF2-40B4-BE49-F238E27FC236}">
                  <a16:creationId xmlns:a16="http://schemas.microsoft.com/office/drawing/2014/main" id="{23864E1E-DA3C-6BB8-6AF9-6338E42CB849}"/>
                </a:ext>
              </a:extLst>
            </p:cNvPr>
            <p:cNvPicPr>
              <a:picLocks noChangeAspect="1" noChangeArrowheads="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auto">
            <a:xfrm>
              <a:off x="4260235" y="3129438"/>
              <a:ext cx="595198" cy="595198"/>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9" name="Group 28">
            <a:extLst>
              <a:ext uri="{FF2B5EF4-FFF2-40B4-BE49-F238E27FC236}">
                <a16:creationId xmlns:a16="http://schemas.microsoft.com/office/drawing/2014/main" id="{A4005069-28B3-520D-D731-DFC677FA9ACF}"/>
              </a:ext>
            </a:extLst>
          </p:cNvPr>
          <p:cNvGrpSpPr/>
          <p:nvPr/>
        </p:nvGrpSpPr>
        <p:grpSpPr>
          <a:xfrm>
            <a:off x="7058011" y="2856883"/>
            <a:ext cx="2466354" cy="3227042"/>
            <a:chOff x="5534011" y="2302658"/>
            <a:chExt cx="2466354" cy="3227042"/>
          </a:xfrm>
        </p:grpSpPr>
        <p:sp>
          <p:nvSpPr>
            <p:cNvPr id="30" name="Freeform: Shape 18">
              <a:extLst>
                <a:ext uri="{FF2B5EF4-FFF2-40B4-BE49-F238E27FC236}">
                  <a16:creationId xmlns:a16="http://schemas.microsoft.com/office/drawing/2014/main" id="{52B0CBC6-EB46-701E-A70D-8603D2CBCD93}"/>
                </a:ext>
              </a:extLst>
            </p:cNvPr>
            <p:cNvSpPr/>
            <p:nvPr/>
          </p:nvSpPr>
          <p:spPr>
            <a:xfrm flipV="1">
              <a:off x="5612213" y="2348844"/>
              <a:ext cx="2229975" cy="1110711"/>
            </a:xfrm>
            <a:custGeom>
              <a:avLst/>
              <a:gdLst>
                <a:gd name="connsiteX0" fmla="*/ 0 w 1923425"/>
                <a:gd name="connsiteY0" fmla="*/ 0 h 958024"/>
                <a:gd name="connsiteX1" fmla="*/ 42026 w 1923425"/>
                <a:gd name="connsiteY1" fmla="*/ 0 h 958024"/>
                <a:gd name="connsiteX2" fmla="*/ 60305 w 1923425"/>
                <a:gd name="connsiteY2" fmla="*/ 181330 h 958024"/>
                <a:gd name="connsiteX3" fmla="*/ 961712 w 1923425"/>
                <a:gd name="connsiteY3" fmla="*/ 915998 h 958024"/>
                <a:gd name="connsiteX4" fmla="*/ 1863119 w 1923425"/>
                <a:gd name="connsiteY4" fmla="*/ 181330 h 958024"/>
                <a:gd name="connsiteX5" fmla="*/ 1881399 w 1923425"/>
                <a:gd name="connsiteY5" fmla="*/ 0 h 958024"/>
                <a:gd name="connsiteX6" fmla="*/ 1923425 w 1923425"/>
                <a:gd name="connsiteY6" fmla="*/ 0 h 958024"/>
                <a:gd name="connsiteX7" fmla="*/ 1904291 w 1923425"/>
                <a:gd name="connsiteY7" fmla="*/ 189800 h 958024"/>
                <a:gd name="connsiteX8" fmla="*/ 961712 w 1923425"/>
                <a:gd name="connsiteY8" fmla="*/ 958024 h 958024"/>
                <a:gd name="connsiteX9" fmla="*/ 19133 w 1923425"/>
                <a:gd name="connsiteY9" fmla="*/ 189800 h 95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3425" h="958024">
                  <a:moveTo>
                    <a:pt x="0" y="0"/>
                  </a:moveTo>
                  <a:lnTo>
                    <a:pt x="42026" y="0"/>
                  </a:lnTo>
                  <a:lnTo>
                    <a:pt x="60305" y="181330"/>
                  </a:lnTo>
                  <a:cubicBezTo>
                    <a:pt x="146101" y="600604"/>
                    <a:pt x="517075" y="915998"/>
                    <a:pt x="961712" y="915998"/>
                  </a:cubicBezTo>
                  <a:cubicBezTo>
                    <a:pt x="1406350" y="915998"/>
                    <a:pt x="1777323" y="600604"/>
                    <a:pt x="1863119" y="181330"/>
                  </a:cubicBezTo>
                  <a:lnTo>
                    <a:pt x="1881399" y="0"/>
                  </a:lnTo>
                  <a:lnTo>
                    <a:pt x="1923425" y="0"/>
                  </a:lnTo>
                  <a:lnTo>
                    <a:pt x="1904291" y="189800"/>
                  </a:lnTo>
                  <a:cubicBezTo>
                    <a:pt x="1814577" y="628225"/>
                    <a:pt x="1426659" y="958024"/>
                    <a:pt x="961712" y="958024"/>
                  </a:cubicBezTo>
                  <a:cubicBezTo>
                    <a:pt x="496765" y="958024"/>
                    <a:pt x="108848" y="628225"/>
                    <a:pt x="19133" y="189800"/>
                  </a:cubicBezTo>
                  <a:close/>
                </a:path>
              </a:pathLst>
            </a:cu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31" name="Freeform: Shape 23">
              <a:extLst>
                <a:ext uri="{FF2B5EF4-FFF2-40B4-BE49-F238E27FC236}">
                  <a16:creationId xmlns:a16="http://schemas.microsoft.com/office/drawing/2014/main" id="{083C823C-494A-65C3-CB30-89794454C673}"/>
                </a:ext>
              </a:extLst>
            </p:cNvPr>
            <p:cNvSpPr/>
            <p:nvPr/>
          </p:nvSpPr>
          <p:spPr>
            <a:xfrm>
              <a:off x="5867895" y="2611023"/>
              <a:ext cx="855893" cy="1711788"/>
            </a:xfrm>
            <a:custGeom>
              <a:avLst/>
              <a:gdLst>
                <a:gd name="connsiteX0" fmla="*/ 738235 w 738235"/>
                <a:gd name="connsiteY0" fmla="*/ 0 h 1476472"/>
                <a:gd name="connsiteX1" fmla="*/ 738235 w 738235"/>
                <a:gd name="connsiteY1" fmla="*/ 180159 h 1476472"/>
                <a:gd name="connsiteX2" fmla="*/ 625764 w 738235"/>
                <a:gd name="connsiteY2" fmla="*/ 191497 h 1476472"/>
                <a:gd name="connsiteX3" fmla="*/ 180159 w 738235"/>
                <a:gd name="connsiteY3" fmla="*/ 738236 h 1476472"/>
                <a:gd name="connsiteX4" fmla="*/ 625764 w 738235"/>
                <a:gd name="connsiteY4" fmla="*/ 1284975 h 1476472"/>
                <a:gd name="connsiteX5" fmla="*/ 738235 w 738235"/>
                <a:gd name="connsiteY5" fmla="*/ 1296313 h 1476472"/>
                <a:gd name="connsiteX6" fmla="*/ 738235 w 738235"/>
                <a:gd name="connsiteY6" fmla="*/ 1476472 h 1476472"/>
                <a:gd name="connsiteX7" fmla="*/ 589456 w 738235"/>
                <a:gd name="connsiteY7" fmla="*/ 1461474 h 1476472"/>
                <a:gd name="connsiteX8" fmla="*/ 0 w 738235"/>
                <a:gd name="connsiteY8" fmla="*/ 738236 h 1476472"/>
                <a:gd name="connsiteX9" fmla="*/ 589456 w 738235"/>
                <a:gd name="connsiteY9" fmla="*/ 14999 h 147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235" h="1476472">
                  <a:moveTo>
                    <a:pt x="738235" y="0"/>
                  </a:moveTo>
                  <a:lnTo>
                    <a:pt x="738235" y="180159"/>
                  </a:lnTo>
                  <a:lnTo>
                    <a:pt x="625764" y="191497"/>
                  </a:lnTo>
                  <a:cubicBezTo>
                    <a:pt x="371458" y="243536"/>
                    <a:pt x="180159" y="468546"/>
                    <a:pt x="180159" y="738236"/>
                  </a:cubicBezTo>
                  <a:cubicBezTo>
                    <a:pt x="180159" y="1007926"/>
                    <a:pt x="371458" y="1232936"/>
                    <a:pt x="625764" y="1284975"/>
                  </a:cubicBezTo>
                  <a:lnTo>
                    <a:pt x="738235" y="1296313"/>
                  </a:lnTo>
                  <a:lnTo>
                    <a:pt x="738235" y="1476472"/>
                  </a:lnTo>
                  <a:lnTo>
                    <a:pt x="589456" y="1461474"/>
                  </a:lnTo>
                  <a:cubicBezTo>
                    <a:pt x="253054" y="1392636"/>
                    <a:pt x="0" y="1094988"/>
                    <a:pt x="0" y="738236"/>
                  </a:cubicBezTo>
                  <a:cubicBezTo>
                    <a:pt x="0" y="381485"/>
                    <a:pt x="253054" y="83836"/>
                    <a:pt x="589456" y="14999"/>
                  </a:cubicBezTo>
                  <a:close/>
                </a:path>
              </a:pathLst>
            </a:cu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32" name="Freeform: Shape 24">
              <a:extLst>
                <a:ext uri="{FF2B5EF4-FFF2-40B4-BE49-F238E27FC236}">
                  <a16:creationId xmlns:a16="http://schemas.microsoft.com/office/drawing/2014/main" id="{09851F88-6737-2F65-69B2-B99AEB6422AA}"/>
                </a:ext>
              </a:extLst>
            </p:cNvPr>
            <p:cNvSpPr/>
            <p:nvPr/>
          </p:nvSpPr>
          <p:spPr>
            <a:xfrm flipH="1">
              <a:off x="6723788" y="2611023"/>
              <a:ext cx="855893" cy="1711788"/>
            </a:xfrm>
            <a:custGeom>
              <a:avLst/>
              <a:gdLst>
                <a:gd name="connsiteX0" fmla="*/ 738235 w 738235"/>
                <a:gd name="connsiteY0" fmla="*/ 0 h 1476472"/>
                <a:gd name="connsiteX1" fmla="*/ 738235 w 738235"/>
                <a:gd name="connsiteY1" fmla="*/ 180159 h 1476472"/>
                <a:gd name="connsiteX2" fmla="*/ 625764 w 738235"/>
                <a:gd name="connsiteY2" fmla="*/ 191497 h 1476472"/>
                <a:gd name="connsiteX3" fmla="*/ 180159 w 738235"/>
                <a:gd name="connsiteY3" fmla="*/ 738236 h 1476472"/>
                <a:gd name="connsiteX4" fmla="*/ 625764 w 738235"/>
                <a:gd name="connsiteY4" fmla="*/ 1284975 h 1476472"/>
                <a:gd name="connsiteX5" fmla="*/ 738235 w 738235"/>
                <a:gd name="connsiteY5" fmla="*/ 1296313 h 1476472"/>
                <a:gd name="connsiteX6" fmla="*/ 738235 w 738235"/>
                <a:gd name="connsiteY6" fmla="*/ 1476472 h 1476472"/>
                <a:gd name="connsiteX7" fmla="*/ 589456 w 738235"/>
                <a:gd name="connsiteY7" fmla="*/ 1461474 h 1476472"/>
                <a:gd name="connsiteX8" fmla="*/ 0 w 738235"/>
                <a:gd name="connsiteY8" fmla="*/ 738236 h 1476472"/>
                <a:gd name="connsiteX9" fmla="*/ 589456 w 738235"/>
                <a:gd name="connsiteY9" fmla="*/ 14999 h 147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235" h="1476472">
                  <a:moveTo>
                    <a:pt x="738235" y="0"/>
                  </a:moveTo>
                  <a:lnTo>
                    <a:pt x="738235" y="180159"/>
                  </a:lnTo>
                  <a:lnTo>
                    <a:pt x="625764" y="191497"/>
                  </a:lnTo>
                  <a:cubicBezTo>
                    <a:pt x="371458" y="243536"/>
                    <a:pt x="180159" y="468546"/>
                    <a:pt x="180159" y="738236"/>
                  </a:cubicBezTo>
                  <a:cubicBezTo>
                    <a:pt x="180159" y="1007926"/>
                    <a:pt x="371458" y="1232936"/>
                    <a:pt x="625764" y="1284975"/>
                  </a:cubicBezTo>
                  <a:lnTo>
                    <a:pt x="738235" y="1296313"/>
                  </a:lnTo>
                  <a:lnTo>
                    <a:pt x="738235" y="1476472"/>
                  </a:lnTo>
                  <a:lnTo>
                    <a:pt x="589456" y="1461474"/>
                  </a:lnTo>
                  <a:cubicBezTo>
                    <a:pt x="253054" y="1392636"/>
                    <a:pt x="0" y="1094988"/>
                    <a:pt x="0" y="738236"/>
                  </a:cubicBezTo>
                  <a:cubicBezTo>
                    <a:pt x="0" y="381485"/>
                    <a:pt x="253054" y="83836"/>
                    <a:pt x="589456" y="14999"/>
                  </a:cubicBezTo>
                  <a:close/>
                </a:path>
              </a:pathLst>
            </a:custGeom>
            <a:solidFill>
              <a:srgbClr val="F789A8"/>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33" name="Oval 32">
              <a:extLst>
                <a:ext uri="{FF2B5EF4-FFF2-40B4-BE49-F238E27FC236}">
                  <a16:creationId xmlns:a16="http://schemas.microsoft.com/office/drawing/2014/main" id="{E9058B06-50B7-C178-99C9-4986D91D8528}"/>
                </a:ext>
              </a:extLst>
            </p:cNvPr>
            <p:cNvSpPr/>
            <p:nvPr/>
          </p:nvSpPr>
          <p:spPr>
            <a:xfrm>
              <a:off x="5572442" y="3379583"/>
              <a:ext cx="147593" cy="147593"/>
            </a:xfrm>
            <a:prstGeom prst="ellipse">
              <a:avLst/>
            </a:pr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FFFFFF"/>
                </a:solidFill>
                <a:latin typeface="Arial"/>
              </a:endParaRPr>
            </a:p>
          </p:txBody>
        </p:sp>
        <p:sp>
          <p:nvSpPr>
            <p:cNvPr id="34" name="Oval 33">
              <a:extLst>
                <a:ext uri="{FF2B5EF4-FFF2-40B4-BE49-F238E27FC236}">
                  <a16:creationId xmlns:a16="http://schemas.microsoft.com/office/drawing/2014/main" id="{B3CCA3F5-C862-2704-C59E-35374CC3F5D3}"/>
                </a:ext>
              </a:extLst>
            </p:cNvPr>
            <p:cNvSpPr/>
            <p:nvPr/>
          </p:nvSpPr>
          <p:spPr>
            <a:xfrm>
              <a:off x="6649991" y="2302658"/>
              <a:ext cx="147593" cy="147593"/>
            </a:xfrm>
            <a:prstGeom prst="ellipse">
              <a:avLst/>
            </a:pr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FFFFFF"/>
                </a:solidFill>
                <a:latin typeface="Arial"/>
              </a:endParaRPr>
            </a:p>
          </p:txBody>
        </p:sp>
        <p:sp>
          <p:nvSpPr>
            <p:cNvPr id="35" name="Oval 34">
              <a:extLst>
                <a:ext uri="{FF2B5EF4-FFF2-40B4-BE49-F238E27FC236}">
                  <a16:creationId xmlns:a16="http://schemas.microsoft.com/office/drawing/2014/main" id="{4189AED5-AD5F-4979-D1E8-660F7A26BF35}"/>
                </a:ext>
              </a:extLst>
            </p:cNvPr>
            <p:cNvSpPr/>
            <p:nvPr/>
          </p:nvSpPr>
          <p:spPr>
            <a:xfrm>
              <a:off x="7725888" y="3379583"/>
              <a:ext cx="147593" cy="147593"/>
            </a:xfrm>
            <a:prstGeom prst="ellipse">
              <a:avLst/>
            </a:pr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FFFFFF"/>
                </a:solidFill>
                <a:latin typeface="Arial"/>
              </a:endParaRPr>
            </a:p>
          </p:txBody>
        </p:sp>
        <p:grpSp>
          <p:nvGrpSpPr>
            <p:cNvPr id="36" name="Group 35">
              <a:extLst>
                <a:ext uri="{FF2B5EF4-FFF2-40B4-BE49-F238E27FC236}">
                  <a16:creationId xmlns:a16="http://schemas.microsoft.com/office/drawing/2014/main" id="{2A9F1240-931B-F3EB-65FE-56CB5D736580}"/>
                </a:ext>
              </a:extLst>
            </p:cNvPr>
            <p:cNvGrpSpPr/>
            <p:nvPr/>
          </p:nvGrpSpPr>
          <p:grpSpPr>
            <a:xfrm>
              <a:off x="5534011" y="4400324"/>
              <a:ext cx="2466354" cy="1129376"/>
              <a:chOff x="5534011" y="4400324"/>
              <a:chExt cx="2466354" cy="1129376"/>
            </a:xfrm>
          </p:grpSpPr>
          <p:sp>
            <p:nvSpPr>
              <p:cNvPr id="41" name="Rectangle 40">
                <a:extLst>
                  <a:ext uri="{FF2B5EF4-FFF2-40B4-BE49-F238E27FC236}">
                    <a16:creationId xmlns:a16="http://schemas.microsoft.com/office/drawing/2014/main" id="{916E9481-7B67-8E16-DB95-1C743DDA546B}"/>
                  </a:ext>
                </a:extLst>
              </p:cNvPr>
              <p:cNvSpPr/>
              <p:nvPr/>
            </p:nvSpPr>
            <p:spPr>
              <a:xfrm>
                <a:off x="5534011" y="4791036"/>
                <a:ext cx="2466354" cy="738664"/>
              </a:xfrm>
              <a:prstGeom prst="rect">
                <a:avLst/>
              </a:prstGeom>
            </p:spPr>
            <p:txBody>
              <a:bodyPr wrap="square">
                <a:spAutoFit/>
              </a:bodyPr>
              <a:lstStyle/>
              <a:p>
                <a:pPr algn="ctr" eaLnBrk="1" fontAlgn="auto" hangingPunct="1">
                  <a:spcBef>
                    <a:spcPts val="0"/>
                  </a:spcBef>
                  <a:spcAft>
                    <a:spcPts val="0"/>
                  </a:spcAft>
                  <a:defRPr/>
                </a:pPr>
                <a:r>
                  <a:rPr lang="en-GB" sz="1400" dirty="0">
                    <a:solidFill>
                      <a:srgbClr val="000000"/>
                    </a:solidFill>
                    <a:latin typeface="Aptos" panose="020B0004020202020204" pitchFamily="34" charset="0"/>
                    <a:cs typeface="+mn-cs"/>
                  </a:rPr>
                  <a:t>We will identify your next steps and point you in the right direction.</a:t>
                </a:r>
              </a:p>
            </p:txBody>
          </p:sp>
          <p:sp>
            <p:nvSpPr>
              <p:cNvPr id="42" name="Rectangle 41">
                <a:extLst>
                  <a:ext uri="{FF2B5EF4-FFF2-40B4-BE49-F238E27FC236}">
                    <a16:creationId xmlns:a16="http://schemas.microsoft.com/office/drawing/2014/main" id="{9C964607-DD38-0929-31FE-CB7F40090CE8}"/>
                  </a:ext>
                </a:extLst>
              </p:cNvPr>
              <p:cNvSpPr/>
              <p:nvPr/>
            </p:nvSpPr>
            <p:spPr>
              <a:xfrm>
                <a:off x="6099941" y="4400324"/>
                <a:ext cx="1297022" cy="369332"/>
              </a:xfrm>
              <a:prstGeom prst="rect">
                <a:avLst/>
              </a:prstGeom>
            </p:spPr>
            <p:txBody>
              <a:bodyPr wrap="none">
                <a:spAutoFit/>
              </a:bodyPr>
              <a:lstStyle/>
              <a:p>
                <a:pPr algn="ctr" eaLnBrk="1" fontAlgn="auto" hangingPunct="1">
                  <a:spcBef>
                    <a:spcPts val="0"/>
                  </a:spcBef>
                  <a:spcAft>
                    <a:spcPts val="0"/>
                  </a:spcAft>
                  <a:defRPr/>
                </a:pPr>
                <a:r>
                  <a:rPr lang="en-GB" b="1" dirty="0">
                    <a:solidFill>
                      <a:schemeClr val="accent6"/>
                    </a:solidFill>
                    <a:latin typeface="Aptos" panose="020B0004020202020204" pitchFamily="34" charset="0"/>
                    <a:cs typeface="+mn-cs"/>
                  </a:rPr>
                  <a:t>Next steps</a:t>
                </a:r>
              </a:p>
            </p:txBody>
          </p:sp>
        </p:grpSp>
        <p:grpSp>
          <p:nvGrpSpPr>
            <p:cNvPr id="37" name="Group 14">
              <a:extLst>
                <a:ext uri="{FF2B5EF4-FFF2-40B4-BE49-F238E27FC236}">
                  <a16:creationId xmlns:a16="http://schemas.microsoft.com/office/drawing/2014/main" id="{2ED17688-2428-D5A1-E2BD-0FB0925B7830}"/>
                </a:ext>
              </a:extLst>
            </p:cNvPr>
            <p:cNvGrpSpPr/>
            <p:nvPr/>
          </p:nvGrpSpPr>
          <p:grpSpPr>
            <a:xfrm>
              <a:off x="6370747" y="3129438"/>
              <a:ext cx="722718" cy="896142"/>
              <a:chOff x="1502662" y="755824"/>
              <a:chExt cx="5138418" cy="6371434"/>
            </a:xfrm>
            <a:solidFill>
              <a:srgbClr val="9875A7"/>
            </a:solidFill>
          </p:grpSpPr>
          <p:sp>
            <p:nvSpPr>
              <p:cNvPr id="38" name="Isosceles Triangle 13">
                <a:extLst>
                  <a:ext uri="{FF2B5EF4-FFF2-40B4-BE49-F238E27FC236}">
                    <a16:creationId xmlns:a16="http://schemas.microsoft.com/office/drawing/2014/main" id="{7A822998-B08F-EBDF-8F1E-3D9CB4BD3941}"/>
                  </a:ext>
                </a:extLst>
              </p:cNvPr>
              <p:cNvSpPr/>
              <p:nvPr/>
            </p:nvSpPr>
            <p:spPr>
              <a:xfrm>
                <a:off x="1502662" y="1988840"/>
                <a:ext cx="5138418" cy="5138418"/>
              </a:xfrm>
              <a:custGeom>
                <a:avLst/>
                <a:gdLst/>
                <a:ahLst/>
                <a:cxnLst/>
                <a:rect l="l" t="t" r="r" b="b"/>
                <a:pathLst>
                  <a:path w="5138418" h="5138418">
                    <a:moveTo>
                      <a:pt x="2569209" y="0"/>
                    </a:moveTo>
                    <a:lnTo>
                      <a:pt x="3433305" y="1008112"/>
                    </a:lnTo>
                    <a:lnTo>
                      <a:pt x="2929249" y="1008112"/>
                    </a:lnTo>
                    <a:lnTo>
                      <a:pt x="2929249" y="2209169"/>
                    </a:lnTo>
                    <a:lnTo>
                      <a:pt x="4130306" y="2209169"/>
                    </a:lnTo>
                    <a:lnTo>
                      <a:pt x="4130306" y="1705113"/>
                    </a:lnTo>
                    <a:lnTo>
                      <a:pt x="5138418" y="2569209"/>
                    </a:lnTo>
                    <a:lnTo>
                      <a:pt x="4130306" y="3433305"/>
                    </a:lnTo>
                    <a:lnTo>
                      <a:pt x="4130306" y="2929249"/>
                    </a:lnTo>
                    <a:lnTo>
                      <a:pt x="2929249" y="2929249"/>
                    </a:lnTo>
                    <a:lnTo>
                      <a:pt x="2929249" y="4130306"/>
                    </a:lnTo>
                    <a:lnTo>
                      <a:pt x="3433305" y="4130306"/>
                    </a:lnTo>
                    <a:lnTo>
                      <a:pt x="2569209" y="5138418"/>
                    </a:lnTo>
                    <a:lnTo>
                      <a:pt x="1705113" y="4130306"/>
                    </a:lnTo>
                    <a:lnTo>
                      <a:pt x="2209169" y="4130306"/>
                    </a:lnTo>
                    <a:lnTo>
                      <a:pt x="2209169" y="2929249"/>
                    </a:lnTo>
                    <a:lnTo>
                      <a:pt x="1008112" y="2929249"/>
                    </a:lnTo>
                    <a:lnTo>
                      <a:pt x="1008112" y="3433305"/>
                    </a:lnTo>
                    <a:lnTo>
                      <a:pt x="0" y="2569209"/>
                    </a:lnTo>
                    <a:lnTo>
                      <a:pt x="1008112" y="1705113"/>
                    </a:lnTo>
                    <a:lnTo>
                      <a:pt x="1008112" y="2209169"/>
                    </a:lnTo>
                    <a:lnTo>
                      <a:pt x="2209169" y="2209169"/>
                    </a:lnTo>
                    <a:lnTo>
                      <a:pt x="2209169" y="1008112"/>
                    </a:lnTo>
                    <a:lnTo>
                      <a:pt x="1705113" y="1008112"/>
                    </a:lnTo>
                    <a:close/>
                  </a:path>
                </a:pathLst>
              </a:custGeom>
              <a:solidFill>
                <a:srgbClr val="F56F95"/>
              </a:solidFill>
              <a:ln>
                <a:noFill/>
              </a:ln>
              <a:effectLst/>
              <a:scene3d>
                <a:camera prst="isometricOffAxis2Top">
                  <a:rot lat="18601862" lon="3705720" rev="17434949"/>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dirty="0">
                  <a:solidFill>
                    <a:prstClr val="white"/>
                  </a:solidFill>
                  <a:latin typeface="Arial"/>
                </a:endParaRPr>
              </a:p>
            </p:txBody>
          </p:sp>
          <p:sp>
            <p:nvSpPr>
              <p:cNvPr id="40" name="Rectangle 11">
                <a:extLst>
                  <a:ext uri="{FF2B5EF4-FFF2-40B4-BE49-F238E27FC236}">
                    <a16:creationId xmlns:a16="http://schemas.microsoft.com/office/drawing/2014/main" id="{BA1E5B29-B332-52C1-EE7B-7B129B356621}"/>
                  </a:ext>
                </a:extLst>
              </p:cNvPr>
              <p:cNvSpPr/>
              <p:nvPr/>
            </p:nvSpPr>
            <p:spPr>
              <a:xfrm>
                <a:off x="3275856" y="755824"/>
                <a:ext cx="1592030" cy="3892624"/>
              </a:xfrm>
              <a:custGeom>
                <a:avLst/>
                <a:gdLst/>
                <a:ahLst/>
                <a:cxnLst/>
                <a:rect l="l" t="t" r="r" b="b"/>
                <a:pathLst>
                  <a:path w="1592030" h="3892624">
                    <a:moveTo>
                      <a:pt x="421902" y="1028750"/>
                    </a:moveTo>
                    <a:lnTo>
                      <a:pt x="796015" y="1028750"/>
                    </a:lnTo>
                    <a:lnTo>
                      <a:pt x="1170129" y="1028750"/>
                    </a:lnTo>
                    <a:cubicBezTo>
                      <a:pt x="1403138" y="1028750"/>
                      <a:pt x="1592030" y="1208648"/>
                      <a:pt x="1592030" y="1430563"/>
                    </a:cubicBezTo>
                    <a:cubicBezTo>
                      <a:pt x="1422526" y="1965473"/>
                      <a:pt x="1571583" y="2384268"/>
                      <a:pt x="1241369" y="2484490"/>
                    </a:cubicBezTo>
                    <a:lnTo>
                      <a:pt x="1065947" y="3877384"/>
                    </a:lnTo>
                    <a:lnTo>
                      <a:pt x="495603" y="3892624"/>
                    </a:lnTo>
                    <a:lnTo>
                      <a:pt x="346887" y="2483555"/>
                    </a:lnTo>
                    <a:cubicBezTo>
                      <a:pt x="21568" y="2381105"/>
                      <a:pt x="168865" y="1963454"/>
                      <a:pt x="0" y="1430563"/>
                    </a:cubicBezTo>
                    <a:cubicBezTo>
                      <a:pt x="0" y="1208648"/>
                      <a:pt x="188892" y="1028750"/>
                      <a:pt x="421902" y="1028750"/>
                    </a:cubicBezTo>
                    <a:close/>
                    <a:moveTo>
                      <a:pt x="796015" y="0"/>
                    </a:moveTo>
                    <a:cubicBezTo>
                      <a:pt x="1054513" y="0"/>
                      <a:pt x="1264067" y="209554"/>
                      <a:pt x="1264067" y="468052"/>
                    </a:cubicBezTo>
                    <a:cubicBezTo>
                      <a:pt x="1264067" y="726550"/>
                      <a:pt x="1054513" y="936104"/>
                      <a:pt x="796015" y="936104"/>
                    </a:cubicBezTo>
                    <a:cubicBezTo>
                      <a:pt x="537517" y="936104"/>
                      <a:pt x="327963" y="726550"/>
                      <a:pt x="327963" y="468052"/>
                    </a:cubicBezTo>
                    <a:cubicBezTo>
                      <a:pt x="327963" y="209554"/>
                      <a:pt x="537517" y="0"/>
                      <a:pt x="796015" y="0"/>
                    </a:cubicBez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Arial"/>
                </a:endParaRPr>
              </a:p>
            </p:txBody>
          </p:sp>
        </p:grpSp>
      </p:grpSp>
    </p:spTree>
    <p:custDataLst>
      <p:tags r:id="rId1"/>
    </p:custDataLst>
    <p:extLst>
      <p:ext uri="{BB962C8B-B14F-4D97-AF65-F5344CB8AC3E}">
        <p14:creationId xmlns:p14="http://schemas.microsoft.com/office/powerpoint/2010/main" val="244077653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1">
            <a:extLst>
              <a:ext uri="{FF2B5EF4-FFF2-40B4-BE49-F238E27FC236}">
                <a16:creationId xmlns:a16="http://schemas.microsoft.com/office/drawing/2014/main" id="{86594973-6414-444F-8A43-90C9EAAAF911}"/>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defRPr/>
            </a:pPr>
            <a:r>
              <a:rPr lang="en-GB" altLang="en-US" sz="3600">
                <a:solidFill>
                  <a:srgbClr val="391C66"/>
                </a:solidFill>
                <a:latin typeface="Aptos Display" panose="020B0004020202020204" pitchFamily="34" charset="0"/>
                <a:ea typeface="ヒラギノ角ゴ Pro W3"/>
              </a:rPr>
              <a:t>Defined contribution (DC) schemes</a:t>
            </a:r>
          </a:p>
        </p:txBody>
      </p:sp>
      <p:sp>
        <p:nvSpPr>
          <p:cNvPr id="2" name="RefTextBox123">
            <a:extLst>
              <a:ext uri="{FF2B5EF4-FFF2-40B4-BE49-F238E27FC236}">
                <a16:creationId xmlns:a16="http://schemas.microsoft.com/office/drawing/2014/main" id="{CA1961AB-78C4-FC7F-C962-96955266CC31}"/>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779311300</a:t>
            </a:r>
          </a:p>
        </p:txBody>
      </p:sp>
      <p:sp>
        <p:nvSpPr>
          <p:cNvPr id="32" name="Freeform 59">
            <a:extLst>
              <a:ext uri="{FF2B5EF4-FFF2-40B4-BE49-F238E27FC236}">
                <a16:creationId xmlns:a16="http://schemas.microsoft.com/office/drawing/2014/main" id="{02C50EEA-75FE-9484-9054-04C4F1BB61B3}"/>
              </a:ext>
            </a:extLst>
          </p:cNvPr>
          <p:cNvSpPr/>
          <p:nvPr/>
        </p:nvSpPr>
        <p:spPr>
          <a:xfrm>
            <a:off x="2618779" y="3267412"/>
            <a:ext cx="1007049" cy="179858"/>
          </a:xfrm>
          <a:custGeom>
            <a:avLst/>
            <a:gdLst>
              <a:gd name="connsiteX0" fmla="*/ 1135999 w 1342732"/>
              <a:gd name="connsiteY0" fmla="*/ 0 h 239811"/>
              <a:gd name="connsiteX1" fmla="*/ 1342732 w 1342732"/>
              <a:gd name="connsiteY1" fmla="*/ 119906 h 239811"/>
              <a:gd name="connsiteX2" fmla="*/ 1135999 w 1342732"/>
              <a:gd name="connsiteY2" fmla="*/ 239811 h 239811"/>
              <a:gd name="connsiteX3" fmla="*/ 1135999 w 1342732"/>
              <a:gd name="connsiteY3" fmla="*/ 155909 h 239811"/>
              <a:gd name="connsiteX4" fmla="*/ 0 w 1342732"/>
              <a:gd name="connsiteY4" fmla="*/ 155909 h 239811"/>
              <a:gd name="connsiteX5" fmla="*/ 0 w 1342732"/>
              <a:gd name="connsiteY5" fmla="*/ 83901 h 239811"/>
              <a:gd name="connsiteX6" fmla="*/ 1135999 w 1342732"/>
              <a:gd name="connsiteY6" fmla="*/ 83901 h 23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2732" h="239811">
                <a:moveTo>
                  <a:pt x="1135999" y="0"/>
                </a:moveTo>
                <a:lnTo>
                  <a:pt x="1342732" y="119906"/>
                </a:lnTo>
                <a:lnTo>
                  <a:pt x="1135999" y="239811"/>
                </a:lnTo>
                <a:lnTo>
                  <a:pt x="1135999" y="155909"/>
                </a:lnTo>
                <a:lnTo>
                  <a:pt x="0" y="155909"/>
                </a:lnTo>
                <a:lnTo>
                  <a:pt x="0" y="83901"/>
                </a:lnTo>
                <a:lnTo>
                  <a:pt x="1135999" y="83901"/>
                </a:lnTo>
                <a:close/>
              </a:path>
            </a:pathLst>
          </a:cu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GB">
              <a:solidFill>
                <a:srgbClr val="000000"/>
              </a:solidFill>
              <a:latin typeface="Arial" panose="020B0604020202020204" pitchFamily="34" charset="0"/>
              <a:cs typeface="Arial" panose="020B0604020202020204" pitchFamily="34" charset="0"/>
            </a:endParaRPr>
          </a:p>
        </p:txBody>
      </p:sp>
      <p:sp>
        <p:nvSpPr>
          <p:cNvPr id="33" name="Freeform 60">
            <a:extLst>
              <a:ext uri="{FF2B5EF4-FFF2-40B4-BE49-F238E27FC236}">
                <a16:creationId xmlns:a16="http://schemas.microsoft.com/office/drawing/2014/main" id="{6A137208-4A36-6BFF-3912-18A0F8D23CA1}"/>
              </a:ext>
            </a:extLst>
          </p:cNvPr>
          <p:cNvSpPr/>
          <p:nvPr/>
        </p:nvSpPr>
        <p:spPr>
          <a:xfrm>
            <a:off x="6422463" y="3267412"/>
            <a:ext cx="1007049" cy="179858"/>
          </a:xfrm>
          <a:custGeom>
            <a:avLst/>
            <a:gdLst>
              <a:gd name="connsiteX0" fmla="*/ 1135999 w 1342732"/>
              <a:gd name="connsiteY0" fmla="*/ 0 h 239811"/>
              <a:gd name="connsiteX1" fmla="*/ 1342732 w 1342732"/>
              <a:gd name="connsiteY1" fmla="*/ 119906 h 239811"/>
              <a:gd name="connsiteX2" fmla="*/ 1135999 w 1342732"/>
              <a:gd name="connsiteY2" fmla="*/ 239811 h 239811"/>
              <a:gd name="connsiteX3" fmla="*/ 1135999 w 1342732"/>
              <a:gd name="connsiteY3" fmla="*/ 155909 h 239811"/>
              <a:gd name="connsiteX4" fmla="*/ 0 w 1342732"/>
              <a:gd name="connsiteY4" fmla="*/ 155909 h 239811"/>
              <a:gd name="connsiteX5" fmla="*/ 0 w 1342732"/>
              <a:gd name="connsiteY5" fmla="*/ 83901 h 239811"/>
              <a:gd name="connsiteX6" fmla="*/ 1135999 w 1342732"/>
              <a:gd name="connsiteY6" fmla="*/ 83901 h 23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2732" h="239811">
                <a:moveTo>
                  <a:pt x="1135999" y="0"/>
                </a:moveTo>
                <a:lnTo>
                  <a:pt x="1342732" y="119906"/>
                </a:lnTo>
                <a:lnTo>
                  <a:pt x="1135999" y="239811"/>
                </a:lnTo>
                <a:lnTo>
                  <a:pt x="1135999" y="155909"/>
                </a:lnTo>
                <a:lnTo>
                  <a:pt x="0" y="155909"/>
                </a:lnTo>
                <a:lnTo>
                  <a:pt x="0" y="83901"/>
                </a:lnTo>
                <a:lnTo>
                  <a:pt x="1135999" y="83901"/>
                </a:lnTo>
                <a:close/>
              </a:path>
            </a:pathLst>
          </a:cu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GB">
              <a:solidFill>
                <a:srgbClr val="000000"/>
              </a:solidFill>
              <a:latin typeface="Arial" panose="020B0604020202020204" pitchFamily="34" charset="0"/>
              <a:cs typeface="Arial" panose="020B0604020202020204" pitchFamily="34" charset="0"/>
            </a:endParaRPr>
          </a:p>
        </p:txBody>
      </p:sp>
      <p:grpSp>
        <p:nvGrpSpPr>
          <p:cNvPr id="34" name="Group 33">
            <a:extLst>
              <a:ext uri="{FF2B5EF4-FFF2-40B4-BE49-F238E27FC236}">
                <a16:creationId xmlns:a16="http://schemas.microsoft.com/office/drawing/2014/main" id="{DD61DB87-233A-6DB7-4CDB-0540D3577516}"/>
              </a:ext>
            </a:extLst>
          </p:cNvPr>
          <p:cNvGrpSpPr/>
          <p:nvPr/>
        </p:nvGrpSpPr>
        <p:grpSpPr>
          <a:xfrm>
            <a:off x="802799" y="3330340"/>
            <a:ext cx="10555469" cy="1425151"/>
            <a:chOff x="-952560" y="2388323"/>
            <a:chExt cx="12469928" cy="1900201"/>
          </a:xfrm>
          <a:solidFill>
            <a:srgbClr val="4C96CB"/>
          </a:solidFill>
        </p:grpSpPr>
        <p:sp>
          <p:nvSpPr>
            <p:cNvPr id="35" name="Freeform: Shape 34">
              <a:extLst>
                <a:ext uri="{FF2B5EF4-FFF2-40B4-BE49-F238E27FC236}">
                  <a16:creationId xmlns:a16="http://schemas.microsoft.com/office/drawing/2014/main" id="{71396003-205E-513B-D7AC-8A2D9791BF5C}"/>
                </a:ext>
              </a:extLst>
            </p:cNvPr>
            <p:cNvSpPr/>
            <p:nvPr/>
          </p:nvSpPr>
          <p:spPr>
            <a:xfrm rot="10800000">
              <a:off x="-952560" y="2388323"/>
              <a:ext cx="12469928" cy="1804946"/>
            </a:xfrm>
            <a:custGeom>
              <a:avLst/>
              <a:gdLst>
                <a:gd name="connsiteX0" fmla="*/ 970114 w 10777387"/>
                <a:gd name="connsiteY0" fmla="*/ 1804945 h 1804945"/>
                <a:gd name="connsiteX1" fmla="*/ 595484 w 10777387"/>
                <a:gd name="connsiteY1" fmla="*/ 1804945 h 1804945"/>
                <a:gd name="connsiteX2" fmla="*/ 594481 w 10777387"/>
                <a:gd name="connsiteY2" fmla="*/ 1804945 h 1804945"/>
                <a:gd name="connsiteX3" fmla="*/ 594481 w 10777387"/>
                <a:gd name="connsiteY3" fmla="*/ 1804866 h 1804945"/>
                <a:gd name="connsiteX4" fmla="*/ 475473 w 10777387"/>
                <a:gd name="connsiteY4" fmla="*/ 1795404 h 1804945"/>
                <a:gd name="connsiteX5" fmla="*/ 0 w 10777387"/>
                <a:gd name="connsiteY5" fmla="*/ 1335335 h 1804945"/>
                <a:gd name="connsiteX6" fmla="*/ 475473 w 10777387"/>
                <a:gd name="connsiteY6" fmla="*/ 875266 h 1804945"/>
                <a:gd name="connsiteX7" fmla="*/ 594481 w 10777387"/>
                <a:gd name="connsiteY7" fmla="*/ 865804 h 1804945"/>
                <a:gd name="connsiteX8" fmla="*/ 594481 w 10777387"/>
                <a:gd name="connsiteY8" fmla="*/ 865725 h 1804945"/>
                <a:gd name="connsiteX9" fmla="*/ 595484 w 10777387"/>
                <a:gd name="connsiteY9" fmla="*/ 865725 h 1804945"/>
                <a:gd name="connsiteX10" fmla="*/ 948465 w 10777387"/>
                <a:gd name="connsiteY10" fmla="*/ 865725 h 1804945"/>
                <a:gd name="connsiteX11" fmla="*/ 970114 w 10777387"/>
                <a:gd name="connsiteY11" fmla="*/ 865725 h 1804945"/>
                <a:gd name="connsiteX12" fmla="*/ 9807273 w 10777387"/>
                <a:gd name="connsiteY12" fmla="*/ 865725 h 1804945"/>
                <a:gd name="connsiteX13" fmla="*/ 9807273 w 10777387"/>
                <a:gd name="connsiteY13" fmla="*/ 867796 h 1804945"/>
                <a:gd name="connsiteX14" fmla="*/ 10153459 w 10777387"/>
                <a:gd name="connsiteY14" fmla="*/ 867796 h 1804945"/>
                <a:gd name="connsiteX15" fmla="*/ 10167924 w 10777387"/>
                <a:gd name="connsiteY15" fmla="*/ 866646 h 1804945"/>
                <a:gd name="connsiteX16" fmla="*/ 10178215 w 10777387"/>
                <a:gd name="connsiteY16" fmla="*/ 866646 h 1804945"/>
                <a:gd name="connsiteX17" fmla="*/ 10179059 w 10777387"/>
                <a:gd name="connsiteY17" fmla="*/ 866646 h 1804945"/>
                <a:gd name="connsiteX18" fmla="*/ 10179059 w 10777387"/>
                <a:gd name="connsiteY18" fmla="*/ 866579 h 1804945"/>
                <a:gd name="connsiteX19" fmla="*/ 10279256 w 10777387"/>
                <a:gd name="connsiteY19" fmla="*/ 858613 h 1804945"/>
                <a:gd name="connsiteX20" fmla="*/ 10679574 w 10777387"/>
                <a:gd name="connsiteY20" fmla="*/ 471264 h 1804945"/>
                <a:gd name="connsiteX21" fmla="*/ 10279256 w 10777387"/>
                <a:gd name="connsiteY21" fmla="*/ 83915 h 1804945"/>
                <a:gd name="connsiteX22" fmla="*/ 10270256 w 10777387"/>
                <a:gd name="connsiteY22" fmla="*/ 83200 h 1804945"/>
                <a:gd name="connsiteX23" fmla="*/ 10255204 w 10777387"/>
                <a:gd name="connsiteY23" fmla="*/ 79515 h 1804945"/>
                <a:gd name="connsiteX24" fmla="*/ 10153446 w 10777387"/>
                <a:gd name="connsiteY24" fmla="*/ 71425 h 1804945"/>
                <a:gd name="connsiteX25" fmla="*/ 9807273 w 10777387"/>
                <a:gd name="connsiteY25" fmla="*/ 71425 h 1804945"/>
                <a:gd name="connsiteX26" fmla="*/ 9807273 w 10777387"/>
                <a:gd name="connsiteY26" fmla="*/ 0 h 1804945"/>
                <a:gd name="connsiteX27" fmla="*/ 10181903 w 10777387"/>
                <a:gd name="connsiteY27" fmla="*/ 0 h 1804945"/>
                <a:gd name="connsiteX28" fmla="*/ 10182906 w 10777387"/>
                <a:gd name="connsiteY28" fmla="*/ 0 h 1804945"/>
                <a:gd name="connsiteX29" fmla="*/ 10182906 w 10777387"/>
                <a:gd name="connsiteY29" fmla="*/ 79 h 1804945"/>
                <a:gd name="connsiteX30" fmla="*/ 10301914 w 10777387"/>
                <a:gd name="connsiteY30" fmla="*/ 9541 h 1804945"/>
                <a:gd name="connsiteX31" fmla="*/ 10777387 w 10777387"/>
                <a:gd name="connsiteY31" fmla="*/ 469610 h 1804945"/>
                <a:gd name="connsiteX32" fmla="*/ 10301914 w 10777387"/>
                <a:gd name="connsiteY32" fmla="*/ 929679 h 1804945"/>
                <a:gd name="connsiteX33" fmla="*/ 10182906 w 10777387"/>
                <a:gd name="connsiteY33" fmla="*/ 939141 h 1804945"/>
                <a:gd name="connsiteX34" fmla="*/ 10182906 w 10777387"/>
                <a:gd name="connsiteY34" fmla="*/ 939220 h 1804945"/>
                <a:gd name="connsiteX35" fmla="*/ 10181903 w 10777387"/>
                <a:gd name="connsiteY35" fmla="*/ 939220 h 1804945"/>
                <a:gd name="connsiteX36" fmla="*/ 9807273 w 10777387"/>
                <a:gd name="connsiteY36" fmla="*/ 939220 h 1804945"/>
                <a:gd name="connsiteX37" fmla="*/ 9807273 w 10777387"/>
                <a:gd name="connsiteY37" fmla="*/ 937733 h 1804945"/>
                <a:gd name="connsiteX38" fmla="*/ 948465 w 10777387"/>
                <a:gd name="connsiteY38" fmla="*/ 937733 h 1804945"/>
                <a:gd name="connsiteX39" fmla="*/ 948465 w 10777387"/>
                <a:gd name="connsiteY39" fmla="*/ 937149 h 1804945"/>
                <a:gd name="connsiteX40" fmla="*/ 623928 w 10777387"/>
                <a:gd name="connsiteY40" fmla="*/ 937149 h 1804945"/>
                <a:gd name="connsiteX41" fmla="*/ 522183 w 10777387"/>
                <a:gd name="connsiteY41" fmla="*/ 945238 h 1804945"/>
                <a:gd name="connsiteX42" fmla="*/ 438801 w 10777387"/>
                <a:gd name="connsiteY42" fmla="*/ 964768 h 1804945"/>
                <a:gd name="connsiteX43" fmla="*/ 433667 w 10777387"/>
                <a:gd name="connsiteY43" fmla="*/ 966778 h 1804945"/>
                <a:gd name="connsiteX44" fmla="*/ 416273 w 10777387"/>
                <a:gd name="connsiteY44" fmla="*/ 970852 h 1804945"/>
                <a:gd name="connsiteX45" fmla="*/ 98749 w 10777387"/>
                <a:gd name="connsiteY45" fmla="*/ 1338809 h 1804945"/>
                <a:gd name="connsiteX46" fmla="*/ 499067 w 10777387"/>
                <a:gd name="connsiteY46" fmla="*/ 1726158 h 1804945"/>
                <a:gd name="connsiteX47" fmla="*/ 599264 w 10777387"/>
                <a:gd name="connsiteY47" fmla="*/ 1734124 h 1804945"/>
                <a:gd name="connsiteX48" fmla="*/ 599264 w 10777387"/>
                <a:gd name="connsiteY48" fmla="*/ 1734191 h 1804945"/>
                <a:gd name="connsiteX49" fmla="*/ 600108 w 10777387"/>
                <a:gd name="connsiteY49" fmla="*/ 1734191 h 1804945"/>
                <a:gd name="connsiteX50" fmla="*/ 915523 w 10777387"/>
                <a:gd name="connsiteY50" fmla="*/ 1734191 h 1804945"/>
                <a:gd name="connsiteX51" fmla="*/ 915523 w 10777387"/>
                <a:gd name="connsiteY51" fmla="*/ 1733520 h 1804945"/>
                <a:gd name="connsiteX52" fmla="*/ 970114 w 10777387"/>
                <a:gd name="connsiteY52" fmla="*/ 1733520 h 1804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777387" h="1804945">
                  <a:moveTo>
                    <a:pt x="970114" y="1804945"/>
                  </a:moveTo>
                  <a:lnTo>
                    <a:pt x="595484" y="1804945"/>
                  </a:lnTo>
                  <a:lnTo>
                    <a:pt x="594481" y="1804945"/>
                  </a:lnTo>
                  <a:lnTo>
                    <a:pt x="594481" y="1804866"/>
                  </a:lnTo>
                  <a:lnTo>
                    <a:pt x="475473" y="1795404"/>
                  </a:lnTo>
                  <a:cubicBezTo>
                    <a:pt x="204121" y="1751615"/>
                    <a:pt x="0" y="1562273"/>
                    <a:pt x="0" y="1335335"/>
                  </a:cubicBezTo>
                  <a:cubicBezTo>
                    <a:pt x="0" y="1108397"/>
                    <a:pt x="204121" y="919055"/>
                    <a:pt x="475473" y="875266"/>
                  </a:cubicBezTo>
                  <a:lnTo>
                    <a:pt x="594481" y="865804"/>
                  </a:lnTo>
                  <a:lnTo>
                    <a:pt x="594481" y="865725"/>
                  </a:lnTo>
                  <a:lnTo>
                    <a:pt x="595484" y="865725"/>
                  </a:lnTo>
                  <a:lnTo>
                    <a:pt x="948465" y="865725"/>
                  </a:lnTo>
                  <a:lnTo>
                    <a:pt x="970114" y="865725"/>
                  </a:lnTo>
                  <a:lnTo>
                    <a:pt x="9807273" y="865725"/>
                  </a:lnTo>
                  <a:lnTo>
                    <a:pt x="9807273" y="867796"/>
                  </a:lnTo>
                  <a:lnTo>
                    <a:pt x="10153459" y="867796"/>
                  </a:lnTo>
                  <a:lnTo>
                    <a:pt x="10167924" y="866646"/>
                  </a:lnTo>
                  <a:lnTo>
                    <a:pt x="10178215" y="866646"/>
                  </a:lnTo>
                  <a:lnTo>
                    <a:pt x="10179059" y="866646"/>
                  </a:lnTo>
                  <a:lnTo>
                    <a:pt x="10179059" y="866579"/>
                  </a:lnTo>
                  <a:lnTo>
                    <a:pt x="10279256" y="858613"/>
                  </a:lnTo>
                  <a:cubicBezTo>
                    <a:pt x="10507717" y="821745"/>
                    <a:pt x="10679574" y="662331"/>
                    <a:pt x="10679574" y="471264"/>
                  </a:cubicBezTo>
                  <a:cubicBezTo>
                    <a:pt x="10679574" y="280196"/>
                    <a:pt x="10507717" y="120783"/>
                    <a:pt x="10279256" y="83915"/>
                  </a:cubicBezTo>
                  <a:lnTo>
                    <a:pt x="10270256" y="83200"/>
                  </a:lnTo>
                  <a:lnTo>
                    <a:pt x="10255204" y="79515"/>
                  </a:lnTo>
                  <a:cubicBezTo>
                    <a:pt x="10222335" y="74211"/>
                    <a:pt x="10188303" y="71425"/>
                    <a:pt x="10153446" y="71425"/>
                  </a:cubicBezTo>
                  <a:lnTo>
                    <a:pt x="9807273" y="71425"/>
                  </a:lnTo>
                  <a:lnTo>
                    <a:pt x="9807273" y="0"/>
                  </a:lnTo>
                  <a:lnTo>
                    <a:pt x="10181903" y="0"/>
                  </a:lnTo>
                  <a:lnTo>
                    <a:pt x="10182906" y="0"/>
                  </a:lnTo>
                  <a:lnTo>
                    <a:pt x="10182906" y="79"/>
                  </a:lnTo>
                  <a:lnTo>
                    <a:pt x="10301914" y="9541"/>
                  </a:lnTo>
                  <a:cubicBezTo>
                    <a:pt x="10573266" y="53330"/>
                    <a:pt x="10777387" y="242672"/>
                    <a:pt x="10777387" y="469610"/>
                  </a:cubicBezTo>
                  <a:cubicBezTo>
                    <a:pt x="10777387" y="696548"/>
                    <a:pt x="10573266" y="885890"/>
                    <a:pt x="10301914" y="929679"/>
                  </a:cubicBezTo>
                  <a:lnTo>
                    <a:pt x="10182906" y="939141"/>
                  </a:lnTo>
                  <a:lnTo>
                    <a:pt x="10182906" y="939220"/>
                  </a:lnTo>
                  <a:lnTo>
                    <a:pt x="10181903" y="939220"/>
                  </a:lnTo>
                  <a:lnTo>
                    <a:pt x="9807273" y="939220"/>
                  </a:lnTo>
                  <a:lnTo>
                    <a:pt x="9807273" y="937733"/>
                  </a:lnTo>
                  <a:lnTo>
                    <a:pt x="948465" y="937733"/>
                  </a:lnTo>
                  <a:lnTo>
                    <a:pt x="948465" y="937149"/>
                  </a:lnTo>
                  <a:lnTo>
                    <a:pt x="623928" y="937149"/>
                  </a:lnTo>
                  <a:lnTo>
                    <a:pt x="522183" y="945238"/>
                  </a:lnTo>
                  <a:cubicBezTo>
                    <a:pt x="493423" y="949879"/>
                    <a:pt x="465553" y="956448"/>
                    <a:pt x="438801" y="964768"/>
                  </a:cubicBezTo>
                  <a:lnTo>
                    <a:pt x="433667" y="966778"/>
                  </a:lnTo>
                  <a:lnTo>
                    <a:pt x="416273" y="970852"/>
                  </a:lnTo>
                  <a:cubicBezTo>
                    <a:pt x="230327" y="1028676"/>
                    <a:pt x="98749" y="1171625"/>
                    <a:pt x="98749" y="1338809"/>
                  </a:cubicBezTo>
                  <a:cubicBezTo>
                    <a:pt x="98749" y="1529877"/>
                    <a:pt x="270606" y="1689290"/>
                    <a:pt x="499067" y="1726158"/>
                  </a:cubicBezTo>
                  <a:lnTo>
                    <a:pt x="599264" y="1734124"/>
                  </a:lnTo>
                  <a:lnTo>
                    <a:pt x="599264" y="1734191"/>
                  </a:lnTo>
                  <a:lnTo>
                    <a:pt x="600108" y="1734191"/>
                  </a:lnTo>
                  <a:lnTo>
                    <a:pt x="915523" y="1734191"/>
                  </a:lnTo>
                  <a:lnTo>
                    <a:pt x="915523" y="1733520"/>
                  </a:lnTo>
                  <a:lnTo>
                    <a:pt x="970114" y="1733520"/>
                  </a:lnTo>
                  <a:close/>
                </a:path>
              </a:pathLst>
            </a:cu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defTabSz="685800">
                <a:defRPr/>
              </a:pPr>
              <a:endParaRPr lang="en-GB">
                <a:solidFill>
                  <a:srgbClr val="000000"/>
                </a:solidFill>
                <a:latin typeface="Arial" panose="020B0604020202020204" pitchFamily="34" charset="0"/>
                <a:cs typeface="Arial" panose="020B0604020202020204" pitchFamily="34" charset="0"/>
              </a:endParaRPr>
            </a:p>
          </p:txBody>
        </p:sp>
        <p:sp>
          <p:nvSpPr>
            <p:cNvPr id="36" name="Isosceles Triangle 35">
              <a:extLst>
                <a:ext uri="{FF2B5EF4-FFF2-40B4-BE49-F238E27FC236}">
                  <a16:creationId xmlns:a16="http://schemas.microsoft.com/office/drawing/2014/main" id="{768E2B3F-F754-553B-1DBA-DE1C671468E3}"/>
                </a:ext>
              </a:extLst>
            </p:cNvPr>
            <p:cNvSpPr/>
            <p:nvPr/>
          </p:nvSpPr>
          <p:spPr>
            <a:xfrm rot="5400000">
              <a:off x="147982" y="4038609"/>
              <a:ext cx="239811" cy="260019"/>
            </a:xfrm>
            <a:prstGeom prst="triangle">
              <a:avLst/>
            </a:pr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GB">
                <a:solidFill>
                  <a:srgbClr val="000000"/>
                </a:solidFill>
                <a:latin typeface="Arial" panose="020B06040202020202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id="{3909AF4B-07AB-A5FE-62B0-8A1B842533FB}"/>
              </a:ext>
            </a:extLst>
          </p:cNvPr>
          <p:cNvGrpSpPr/>
          <p:nvPr/>
        </p:nvGrpSpPr>
        <p:grpSpPr>
          <a:xfrm>
            <a:off x="802800" y="1838421"/>
            <a:ext cx="2960070" cy="1977588"/>
            <a:chOff x="-134240" y="558755"/>
            <a:chExt cx="3946759" cy="2636784"/>
          </a:xfrm>
        </p:grpSpPr>
        <p:sp>
          <p:nvSpPr>
            <p:cNvPr id="38" name="Rectangle 37">
              <a:extLst>
                <a:ext uri="{FF2B5EF4-FFF2-40B4-BE49-F238E27FC236}">
                  <a16:creationId xmlns:a16="http://schemas.microsoft.com/office/drawing/2014/main" id="{1B66519F-D62B-9F51-0E16-6514E35982FD}"/>
                </a:ext>
              </a:extLst>
            </p:cNvPr>
            <p:cNvSpPr/>
            <p:nvPr/>
          </p:nvSpPr>
          <p:spPr>
            <a:xfrm>
              <a:off x="-134240" y="558755"/>
              <a:ext cx="3946759" cy="861775"/>
            </a:xfrm>
            <a:prstGeom prst="rect">
              <a:avLst/>
            </a:prstGeom>
          </p:spPr>
          <p:txBody>
            <a:bodyPr wrap="square">
              <a:spAutoFit/>
            </a:bodyPr>
            <a:lstStyle/>
            <a:p>
              <a:pPr marL="0" lvl="1" algn="ctr" defTabSz="342900">
                <a:spcAft>
                  <a:spcPts val="900"/>
                </a:spcAft>
                <a:buSzPct val="75000"/>
                <a:defRPr/>
              </a:pPr>
              <a:r>
                <a:rPr lang="en-US" kern="0" dirty="0">
                  <a:latin typeface="Aptos" panose="020B0004020202020204" pitchFamily="34" charset="0"/>
                  <a:cs typeface="Arial" pitchFamily="34" charset="0"/>
                </a:rPr>
                <a:t>Employer and employees contribute (tax-free*)</a:t>
              </a:r>
            </a:p>
          </p:txBody>
        </p:sp>
        <p:pic>
          <p:nvPicPr>
            <p:cNvPr id="39" name="Picture 38">
              <a:extLst>
                <a:ext uri="{FF2B5EF4-FFF2-40B4-BE49-F238E27FC236}">
                  <a16:creationId xmlns:a16="http://schemas.microsoft.com/office/drawing/2014/main" id="{45A80E51-64B8-28EF-24C4-DE8C4310E186}"/>
                </a:ext>
              </a:extLst>
            </p:cNvPr>
            <p:cNvPicPr>
              <a:picLocks noChangeAspect="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colorTemperature colorTemp="5900"/>
                      </a14:imgEffect>
                      <a14:imgEffect>
                        <a14:brightnessContrast bright="-20000" contrast="40000"/>
                      </a14:imgEffect>
                    </a14:imgLayer>
                  </a14:imgProps>
                </a:ext>
              </a:extLst>
            </a:blip>
            <a:stretch>
              <a:fillRect/>
            </a:stretch>
          </p:blipFill>
          <p:spPr>
            <a:xfrm>
              <a:off x="834285" y="2136182"/>
              <a:ext cx="1111286" cy="1059357"/>
            </a:xfrm>
            <a:prstGeom prst="rect">
              <a:avLst/>
            </a:prstGeom>
          </p:spPr>
        </p:pic>
      </p:grpSp>
      <p:sp>
        <p:nvSpPr>
          <p:cNvPr id="40" name="Rectangle 39">
            <a:extLst>
              <a:ext uri="{FF2B5EF4-FFF2-40B4-BE49-F238E27FC236}">
                <a16:creationId xmlns:a16="http://schemas.microsoft.com/office/drawing/2014/main" id="{73BE6967-D147-8BC4-55CB-6385D21746A2}"/>
              </a:ext>
            </a:extLst>
          </p:cNvPr>
          <p:cNvSpPr/>
          <p:nvPr/>
        </p:nvSpPr>
        <p:spPr>
          <a:xfrm>
            <a:off x="4404305" y="1835332"/>
            <a:ext cx="2228859" cy="646331"/>
          </a:xfrm>
          <a:prstGeom prst="rect">
            <a:avLst/>
          </a:prstGeom>
        </p:spPr>
        <p:txBody>
          <a:bodyPr wrap="square">
            <a:spAutoFit/>
          </a:bodyPr>
          <a:lstStyle/>
          <a:p>
            <a:pPr marL="0" lvl="1" algn="ctr" defTabSz="342900">
              <a:spcAft>
                <a:spcPts val="900"/>
              </a:spcAft>
              <a:buSzPct val="75000"/>
              <a:defRPr/>
            </a:pPr>
            <a:r>
              <a:rPr lang="en-US" kern="0" dirty="0">
                <a:solidFill>
                  <a:srgbClr val="000000"/>
                </a:solidFill>
                <a:latin typeface="Aptos" panose="020B0004020202020204" pitchFamily="34" charset="0"/>
                <a:cs typeface="Arial" pitchFamily="34" charset="0"/>
              </a:rPr>
              <a:t>Any investment growth is tax-free</a:t>
            </a:r>
          </a:p>
        </p:txBody>
      </p:sp>
      <p:grpSp>
        <p:nvGrpSpPr>
          <p:cNvPr id="41" name="Group 40">
            <a:extLst>
              <a:ext uri="{FF2B5EF4-FFF2-40B4-BE49-F238E27FC236}">
                <a16:creationId xmlns:a16="http://schemas.microsoft.com/office/drawing/2014/main" id="{5840A0D9-7A22-879E-F447-286965C0966A}"/>
              </a:ext>
            </a:extLst>
          </p:cNvPr>
          <p:cNvGrpSpPr/>
          <p:nvPr/>
        </p:nvGrpSpPr>
        <p:grpSpPr>
          <a:xfrm>
            <a:off x="7429512" y="1835331"/>
            <a:ext cx="3031993" cy="1948976"/>
            <a:chOff x="5413773" y="568327"/>
            <a:chExt cx="4042658" cy="2598633"/>
          </a:xfrm>
        </p:grpSpPr>
        <p:sp>
          <p:nvSpPr>
            <p:cNvPr id="42" name="Rectangle 41">
              <a:extLst>
                <a:ext uri="{FF2B5EF4-FFF2-40B4-BE49-F238E27FC236}">
                  <a16:creationId xmlns:a16="http://schemas.microsoft.com/office/drawing/2014/main" id="{4056F3E7-D769-B3E2-CD53-9A2DCB4A447A}"/>
                </a:ext>
              </a:extLst>
            </p:cNvPr>
            <p:cNvSpPr/>
            <p:nvPr/>
          </p:nvSpPr>
          <p:spPr>
            <a:xfrm>
              <a:off x="5413773" y="568327"/>
              <a:ext cx="4042658" cy="861774"/>
            </a:xfrm>
            <a:prstGeom prst="rect">
              <a:avLst/>
            </a:prstGeom>
          </p:spPr>
          <p:txBody>
            <a:bodyPr wrap="square">
              <a:spAutoFit/>
            </a:bodyPr>
            <a:lstStyle/>
            <a:p>
              <a:pPr marL="0" lvl="1" algn="ctr" defTabSz="342900">
                <a:spcAft>
                  <a:spcPts val="900"/>
                </a:spcAft>
                <a:buSzPct val="75000"/>
                <a:defRPr/>
              </a:pPr>
              <a:r>
                <a:rPr lang="en-US" kern="0">
                  <a:solidFill>
                    <a:srgbClr val="000000"/>
                  </a:solidFill>
                  <a:latin typeface="Aptos" panose="020B0004020202020204" pitchFamily="34" charset="0"/>
                  <a:cs typeface="Arial" pitchFamily="34" charset="0"/>
                </a:rPr>
                <a:t>You can access your pension from age 55**</a:t>
              </a:r>
            </a:p>
          </p:txBody>
        </p:sp>
        <p:grpSp>
          <p:nvGrpSpPr>
            <p:cNvPr id="43" name="Group 42">
              <a:extLst>
                <a:ext uri="{FF2B5EF4-FFF2-40B4-BE49-F238E27FC236}">
                  <a16:creationId xmlns:a16="http://schemas.microsoft.com/office/drawing/2014/main" id="{98E77938-BCB0-E81F-6A99-CD49BCA11EFF}"/>
                </a:ext>
              </a:extLst>
            </p:cNvPr>
            <p:cNvGrpSpPr/>
            <p:nvPr/>
          </p:nvGrpSpPr>
          <p:grpSpPr>
            <a:xfrm>
              <a:off x="6683530" y="2095292"/>
              <a:ext cx="1188221" cy="1071668"/>
              <a:chOff x="-564449" y="1515110"/>
              <a:chExt cx="2408957" cy="2172661"/>
            </a:xfrm>
          </p:grpSpPr>
          <p:sp>
            <p:nvSpPr>
              <p:cNvPr id="52" name="Rounded Rectangle 3">
                <a:extLst>
                  <a:ext uri="{FF2B5EF4-FFF2-40B4-BE49-F238E27FC236}">
                    <a16:creationId xmlns:a16="http://schemas.microsoft.com/office/drawing/2014/main" id="{72FB73C0-7201-0094-81A0-88566C39D50E}"/>
                  </a:ext>
                </a:extLst>
              </p:cNvPr>
              <p:cNvSpPr/>
              <p:nvPr/>
            </p:nvSpPr>
            <p:spPr>
              <a:xfrm>
                <a:off x="-564449" y="1746460"/>
                <a:ext cx="1893172" cy="1680636"/>
              </a:xfrm>
              <a:custGeom>
                <a:avLst/>
                <a:gdLst/>
                <a:ahLst/>
                <a:cxnLst/>
                <a:rect l="l" t="t" r="r" b="b"/>
                <a:pathLst>
                  <a:path w="1893172" h="1680636">
                    <a:moveTo>
                      <a:pt x="215155" y="0"/>
                    </a:moveTo>
                    <a:lnTo>
                      <a:pt x="312966" y="0"/>
                    </a:lnTo>
                    <a:lnTo>
                      <a:pt x="312966" y="115276"/>
                    </a:lnTo>
                    <a:cubicBezTo>
                      <a:pt x="312966" y="183820"/>
                      <a:pt x="368532" y="239386"/>
                      <a:pt x="437076" y="239386"/>
                    </a:cubicBezTo>
                    <a:cubicBezTo>
                      <a:pt x="505619" y="239386"/>
                      <a:pt x="561185" y="183820"/>
                      <a:pt x="561185" y="115276"/>
                    </a:cubicBezTo>
                    <a:lnTo>
                      <a:pt x="561185" y="0"/>
                    </a:lnTo>
                    <a:lnTo>
                      <a:pt x="1332458" y="0"/>
                    </a:lnTo>
                    <a:lnTo>
                      <a:pt x="1332458" y="115276"/>
                    </a:lnTo>
                    <a:cubicBezTo>
                      <a:pt x="1332458" y="183820"/>
                      <a:pt x="1388024" y="239386"/>
                      <a:pt x="1456568" y="239386"/>
                    </a:cubicBezTo>
                    <a:cubicBezTo>
                      <a:pt x="1525112" y="239386"/>
                      <a:pt x="1580678" y="183820"/>
                      <a:pt x="1580678" y="115276"/>
                    </a:cubicBezTo>
                    <a:lnTo>
                      <a:pt x="1580678" y="0"/>
                    </a:lnTo>
                    <a:lnTo>
                      <a:pt x="1678017" y="0"/>
                    </a:lnTo>
                    <a:cubicBezTo>
                      <a:pt x="1796844" y="0"/>
                      <a:pt x="1893172" y="96328"/>
                      <a:pt x="1893172" y="215155"/>
                    </a:cubicBezTo>
                    <a:lnTo>
                      <a:pt x="1893172" y="1189809"/>
                    </a:lnTo>
                    <a:cubicBezTo>
                      <a:pt x="1861842" y="1177303"/>
                      <a:pt x="1827819" y="1171293"/>
                      <a:pt x="1792471" y="1171283"/>
                    </a:cubicBezTo>
                    <a:lnTo>
                      <a:pt x="1792471" y="349077"/>
                    </a:lnTo>
                    <a:lnTo>
                      <a:pt x="100701" y="349077"/>
                    </a:lnTo>
                    <a:lnTo>
                      <a:pt x="100701" y="1389647"/>
                    </a:lnTo>
                    <a:cubicBezTo>
                      <a:pt x="100701" y="1504588"/>
                      <a:pt x="193879" y="1597766"/>
                      <a:pt x="308820" y="1597766"/>
                    </a:cubicBezTo>
                    <a:lnTo>
                      <a:pt x="1476216" y="1597766"/>
                    </a:lnTo>
                    <a:cubicBezTo>
                      <a:pt x="1482338" y="1627561"/>
                      <a:pt x="1493343" y="1655510"/>
                      <a:pt x="1508775" y="1680636"/>
                    </a:cubicBezTo>
                    <a:lnTo>
                      <a:pt x="215155" y="1680636"/>
                    </a:lnTo>
                    <a:cubicBezTo>
                      <a:pt x="96328" y="1680636"/>
                      <a:pt x="0" y="1584308"/>
                      <a:pt x="0" y="1465481"/>
                    </a:cubicBezTo>
                    <a:lnTo>
                      <a:pt x="0" y="215155"/>
                    </a:lnTo>
                    <a:cubicBezTo>
                      <a:pt x="0" y="96328"/>
                      <a:pt x="96328" y="0"/>
                      <a:pt x="215155" y="0"/>
                    </a:cubicBezTo>
                    <a:close/>
                  </a:path>
                </a:pathLst>
              </a:cu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GB">
                  <a:solidFill>
                    <a:srgbClr val="000000"/>
                  </a:solidFill>
                  <a:latin typeface="Arial" panose="020B0604020202020204" pitchFamily="34" charset="0"/>
                  <a:cs typeface="Arial" panose="020B0604020202020204" pitchFamily="34" charset="0"/>
                </a:endParaRPr>
              </a:p>
            </p:txBody>
          </p:sp>
          <p:sp>
            <p:nvSpPr>
              <p:cNvPr id="69" name="Rounded Rectangle 78">
                <a:extLst>
                  <a:ext uri="{FF2B5EF4-FFF2-40B4-BE49-F238E27FC236}">
                    <a16:creationId xmlns:a16="http://schemas.microsoft.com/office/drawing/2014/main" id="{FBEA126E-A949-6DE2-CB84-FBD683A5889C}"/>
                  </a:ext>
                </a:extLst>
              </p:cNvPr>
              <p:cNvSpPr/>
              <p:nvPr/>
            </p:nvSpPr>
            <p:spPr>
              <a:xfrm>
                <a:off x="-225575" y="1515110"/>
                <a:ext cx="196404" cy="430224"/>
              </a:xfrm>
              <a:prstGeom prst="roundRect">
                <a:avLst>
                  <a:gd name="adj" fmla="val 50000"/>
                </a:avLst>
              </a:pr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GB">
                  <a:solidFill>
                    <a:srgbClr val="000000"/>
                  </a:solidFill>
                  <a:latin typeface="Arial" panose="020B0604020202020204" pitchFamily="34" charset="0"/>
                  <a:cs typeface="Arial" panose="020B0604020202020204" pitchFamily="34" charset="0"/>
                </a:endParaRPr>
              </a:p>
            </p:txBody>
          </p:sp>
          <p:sp>
            <p:nvSpPr>
              <p:cNvPr id="70" name="Rounded Rectangle 79">
                <a:extLst>
                  <a:ext uri="{FF2B5EF4-FFF2-40B4-BE49-F238E27FC236}">
                    <a16:creationId xmlns:a16="http://schemas.microsoft.com/office/drawing/2014/main" id="{AAF08911-098B-B8AD-6F8B-8DAF505D00A4}"/>
                  </a:ext>
                </a:extLst>
              </p:cNvPr>
              <p:cNvSpPr/>
              <p:nvPr/>
            </p:nvSpPr>
            <p:spPr>
              <a:xfrm>
                <a:off x="793917" y="1515110"/>
                <a:ext cx="196404" cy="430224"/>
              </a:xfrm>
              <a:prstGeom prst="roundRect">
                <a:avLst>
                  <a:gd name="adj" fmla="val 50000"/>
                </a:avLst>
              </a:pr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GB">
                  <a:solidFill>
                    <a:srgbClr val="000000"/>
                  </a:solidFill>
                  <a:latin typeface="Arial" panose="020B0604020202020204" pitchFamily="34" charset="0"/>
                  <a:cs typeface="Arial" panose="020B0604020202020204" pitchFamily="34" charset="0"/>
                </a:endParaRPr>
              </a:p>
            </p:txBody>
          </p:sp>
          <p:sp>
            <p:nvSpPr>
              <p:cNvPr id="71" name="Oval 17">
                <a:extLst>
                  <a:ext uri="{FF2B5EF4-FFF2-40B4-BE49-F238E27FC236}">
                    <a16:creationId xmlns:a16="http://schemas.microsoft.com/office/drawing/2014/main" id="{CA801EFE-35E4-2251-666E-310AAEF49C80}"/>
                  </a:ext>
                </a:extLst>
              </p:cNvPr>
              <p:cNvSpPr/>
              <p:nvPr/>
            </p:nvSpPr>
            <p:spPr>
              <a:xfrm>
                <a:off x="892119" y="2690158"/>
                <a:ext cx="952389" cy="997613"/>
              </a:xfrm>
              <a:custGeom>
                <a:avLst/>
                <a:gdLst/>
                <a:ahLst/>
                <a:cxnLst/>
                <a:rect l="l" t="t" r="r" b="b"/>
                <a:pathLst>
                  <a:path w="952388" h="997613">
                    <a:moveTo>
                      <a:pt x="9523" y="680276"/>
                    </a:moveTo>
                    <a:cubicBezTo>
                      <a:pt x="53515" y="801122"/>
                      <a:pt x="245736" y="892077"/>
                      <a:pt x="476194" y="892077"/>
                    </a:cubicBezTo>
                    <a:cubicBezTo>
                      <a:pt x="706652" y="892077"/>
                      <a:pt x="898873" y="801122"/>
                      <a:pt x="942864" y="680276"/>
                    </a:cubicBezTo>
                    <a:cubicBezTo>
                      <a:pt x="949124" y="697313"/>
                      <a:pt x="952387" y="714967"/>
                      <a:pt x="952387" y="733044"/>
                    </a:cubicBezTo>
                    <a:cubicBezTo>
                      <a:pt x="952387" y="879162"/>
                      <a:pt x="739188" y="997613"/>
                      <a:pt x="476194" y="997613"/>
                    </a:cubicBezTo>
                    <a:cubicBezTo>
                      <a:pt x="213199" y="997613"/>
                      <a:pt x="0" y="879162"/>
                      <a:pt x="0" y="733044"/>
                    </a:cubicBezTo>
                    <a:cubicBezTo>
                      <a:pt x="0" y="714967"/>
                      <a:pt x="3263" y="697313"/>
                      <a:pt x="9523" y="680276"/>
                    </a:cubicBezTo>
                    <a:close/>
                    <a:moveTo>
                      <a:pt x="9523" y="498911"/>
                    </a:moveTo>
                    <a:cubicBezTo>
                      <a:pt x="53515" y="619757"/>
                      <a:pt x="245736" y="710712"/>
                      <a:pt x="476194" y="710712"/>
                    </a:cubicBezTo>
                    <a:cubicBezTo>
                      <a:pt x="706652" y="710712"/>
                      <a:pt x="898873" y="619757"/>
                      <a:pt x="942864" y="498911"/>
                    </a:cubicBezTo>
                    <a:cubicBezTo>
                      <a:pt x="949124" y="515948"/>
                      <a:pt x="952387" y="533602"/>
                      <a:pt x="952387" y="551679"/>
                    </a:cubicBezTo>
                    <a:cubicBezTo>
                      <a:pt x="952387" y="697797"/>
                      <a:pt x="739188" y="816248"/>
                      <a:pt x="476194" y="816248"/>
                    </a:cubicBezTo>
                    <a:cubicBezTo>
                      <a:pt x="213199" y="816248"/>
                      <a:pt x="0" y="697797"/>
                      <a:pt x="0" y="551679"/>
                    </a:cubicBezTo>
                    <a:cubicBezTo>
                      <a:pt x="0" y="533602"/>
                      <a:pt x="3263" y="515948"/>
                      <a:pt x="9523" y="498911"/>
                    </a:cubicBezTo>
                    <a:close/>
                    <a:moveTo>
                      <a:pt x="9523" y="317546"/>
                    </a:moveTo>
                    <a:cubicBezTo>
                      <a:pt x="53515" y="438392"/>
                      <a:pt x="245736" y="529347"/>
                      <a:pt x="476194" y="529347"/>
                    </a:cubicBezTo>
                    <a:cubicBezTo>
                      <a:pt x="706652" y="529347"/>
                      <a:pt x="898873" y="438392"/>
                      <a:pt x="942864" y="317546"/>
                    </a:cubicBezTo>
                    <a:cubicBezTo>
                      <a:pt x="949124" y="334583"/>
                      <a:pt x="952387" y="352237"/>
                      <a:pt x="952387" y="370314"/>
                    </a:cubicBezTo>
                    <a:cubicBezTo>
                      <a:pt x="952387" y="516432"/>
                      <a:pt x="739188" y="634883"/>
                      <a:pt x="476194" y="634883"/>
                    </a:cubicBezTo>
                    <a:cubicBezTo>
                      <a:pt x="213199" y="634883"/>
                      <a:pt x="0" y="516432"/>
                      <a:pt x="0" y="370314"/>
                    </a:cubicBezTo>
                    <a:cubicBezTo>
                      <a:pt x="0" y="352237"/>
                      <a:pt x="3263" y="334583"/>
                      <a:pt x="9523" y="317546"/>
                    </a:cubicBezTo>
                    <a:close/>
                    <a:moveTo>
                      <a:pt x="476194" y="0"/>
                    </a:moveTo>
                    <a:cubicBezTo>
                      <a:pt x="739189" y="0"/>
                      <a:pt x="952388" y="101523"/>
                      <a:pt x="952388" y="226759"/>
                    </a:cubicBezTo>
                    <a:cubicBezTo>
                      <a:pt x="952388" y="351995"/>
                      <a:pt x="739189" y="453518"/>
                      <a:pt x="476194" y="453518"/>
                    </a:cubicBezTo>
                    <a:cubicBezTo>
                      <a:pt x="213199" y="453518"/>
                      <a:pt x="0" y="351995"/>
                      <a:pt x="0" y="226759"/>
                    </a:cubicBezTo>
                    <a:cubicBezTo>
                      <a:pt x="0" y="101523"/>
                      <a:pt x="213199" y="0"/>
                      <a:pt x="476194" y="0"/>
                    </a:cubicBezTo>
                    <a:close/>
                  </a:path>
                </a:pathLst>
              </a:cu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GB">
                  <a:solidFill>
                    <a:srgbClr val="000000"/>
                  </a:solidFill>
                  <a:latin typeface="Arial" panose="020B0604020202020204" pitchFamily="34" charset="0"/>
                  <a:cs typeface="Arial" panose="020B0604020202020204" pitchFamily="34" charset="0"/>
                </a:endParaRPr>
              </a:p>
            </p:txBody>
          </p:sp>
        </p:grpSp>
      </p:grpSp>
      <p:sp>
        <p:nvSpPr>
          <p:cNvPr id="72" name="Rectangle 71">
            <a:extLst>
              <a:ext uri="{FF2B5EF4-FFF2-40B4-BE49-F238E27FC236}">
                <a16:creationId xmlns:a16="http://schemas.microsoft.com/office/drawing/2014/main" id="{37C01CE5-61EA-2701-AB0D-5655A61CF75B}"/>
              </a:ext>
            </a:extLst>
          </p:cNvPr>
          <p:cNvSpPr/>
          <p:nvPr/>
        </p:nvSpPr>
        <p:spPr>
          <a:xfrm>
            <a:off x="2505387" y="4555303"/>
            <a:ext cx="2451745" cy="646331"/>
          </a:xfrm>
          <a:prstGeom prst="rect">
            <a:avLst/>
          </a:prstGeom>
        </p:spPr>
        <p:txBody>
          <a:bodyPr wrap="square">
            <a:spAutoFit/>
          </a:bodyPr>
          <a:lstStyle/>
          <a:p>
            <a:pPr marL="0" lvl="1" algn="ctr" defTabSz="342900">
              <a:spcAft>
                <a:spcPts val="900"/>
              </a:spcAft>
              <a:buSzPct val="75000"/>
              <a:defRPr/>
            </a:pPr>
            <a:r>
              <a:rPr lang="en-US" kern="0" dirty="0">
                <a:solidFill>
                  <a:srgbClr val="000000"/>
                </a:solidFill>
                <a:latin typeface="Aptos" panose="020B0004020202020204" pitchFamily="34" charset="0"/>
                <a:cs typeface="Arial" pitchFamily="34" charset="0"/>
              </a:rPr>
              <a:t>Receive up to 25% tax-free</a:t>
            </a:r>
          </a:p>
        </p:txBody>
      </p:sp>
      <p:sp>
        <p:nvSpPr>
          <p:cNvPr id="73" name="Freeform 85">
            <a:extLst>
              <a:ext uri="{FF2B5EF4-FFF2-40B4-BE49-F238E27FC236}">
                <a16:creationId xmlns:a16="http://schemas.microsoft.com/office/drawing/2014/main" id="{B7F67C35-B785-4E1F-9E15-F7E61B36FD59}"/>
              </a:ext>
            </a:extLst>
          </p:cNvPr>
          <p:cNvSpPr/>
          <p:nvPr/>
        </p:nvSpPr>
        <p:spPr>
          <a:xfrm rot="10800000">
            <a:off x="5554192" y="4656523"/>
            <a:ext cx="526341" cy="254083"/>
          </a:xfrm>
          <a:custGeom>
            <a:avLst/>
            <a:gdLst>
              <a:gd name="connsiteX0" fmla="*/ 69850 w 5181600"/>
              <a:gd name="connsiteY0" fmla="*/ 1117600 h 2495550"/>
              <a:gd name="connsiteX1" fmla="*/ 69850 w 5181600"/>
              <a:gd name="connsiteY1" fmla="*/ 1117600 h 2495550"/>
              <a:gd name="connsiteX2" fmla="*/ 1625600 w 5181600"/>
              <a:gd name="connsiteY2" fmla="*/ 63500 h 2495550"/>
              <a:gd name="connsiteX3" fmla="*/ 1663700 w 5181600"/>
              <a:gd name="connsiteY3" fmla="*/ 19050 h 2495550"/>
              <a:gd name="connsiteX4" fmla="*/ 1701800 w 5181600"/>
              <a:gd name="connsiteY4" fmla="*/ 0 h 2495550"/>
              <a:gd name="connsiteX5" fmla="*/ 1739900 w 5181600"/>
              <a:gd name="connsiteY5" fmla="*/ 12700 h 2495550"/>
              <a:gd name="connsiteX6" fmla="*/ 1784350 w 5181600"/>
              <a:gd name="connsiteY6" fmla="*/ 25400 h 2495550"/>
              <a:gd name="connsiteX7" fmla="*/ 1816100 w 5181600"/>
              <a:gd name="connsiteY7" fmla="*/ 50800 h 2495550"/>
              <a:gd name="connsiteX8" fmla="*/ 1841500 w 5181600"/>
              <a:gd name="connsiteY8" fmla="*/ 63500 h 2495550"/>
              <a:gd name="connsiteX9" fmla="*/ 1841500 w 5181600"/>
              <a:gd name="connsiteY9" fmla="*/ 95250 h 2495550"/>
              <a:gd name="connsiteX10" fmla="*/ 1841500 w 5181600"/>
              <a:gd name="connsiteY10" fmla="*/ 825500 h 2495550"/>
              <a:gd name="connsiteX11" fmla="*/ 4464050 w 5181600"/>
              <a:gd name="connsiteY11" fmla="*/ 844550 h 2495550"/>
              <a:gd name="connsiteX12" fmla="*/ 4622800 w 5181600"/>
              <a:gd name="connsiteY12" fmla="*/ 869950 h 2495550"/>
              <a:gd name="connsiteX13" fmla="*/ 4699000 w 5181600"/>
              <a:gd name="connsiteY13" fmla="*/ 895350 h 2495550"/>
              <a:gd name="connsiteX14" fmla="*/ 4756150 w 5181600"/>
              <a:gd name="connsiteY14" fmla="*/ 927100 h 2495550"/>
              <a:gd name="connsiteX15" fmla="*/ 4883150 w 5181600"/>
              <a:gd name="connsiteY15" fmla="*/ 996950 h 2495550"/>
              <a:gd name="connsiteX16" fmla="*/ 4959350 w 5181600"/>
              <a:gd name="connsiteY16" fmla="*/ 1073150 h 2495550"/>
              <a:gd name="connsiteX17" fmla="*/ 5010150 w 5181600"/>
              <a:gd name="connsiteY17" fmla="*/ 1136650 h 2495550"/>
              <a:gd name="connsiteX18" fmla="*/ 5060950 w 5181600"/>
              <a:gd name="connsiteY18" fmla="*/ 1200150 h 2495550"/>
              <a:gd name="connsiteX19" fmla="*/ 5099050 w 5181600"/>
              <a:gd name="connsiteY19" fmla="*/ 1276350 h 2495550"/>
              <a:gd name="connsiteX20" fmla="*/ 5130800 w 5181600"/>
              <a:gd name="connsiteY20" fmla="*/ 1346200 h 2495550"/>
              <a:gd name="connsiteX21" fmla="*/ 5175250 w 5181600"/>
              <a:gd name="connsiteY21" fmla="*/ 1473200 h 2495550"/>
              <a:gd name="connsiteX22" fmla="*/ 5181600 w 5181600"/>
              <a:gd name="connsiteY22" fmla="*/ 1600200 h 2495550"/>
              <a:gd name="connsiteX23" fmla="*/ 5162550 w 5181600"/>
              <a:gd name="connsiteY23" fmla="*/ 1739900 h 2495550"/>
              <a:gd name="connsiteX24" fmla="*/ 5156200 w 5181600"/>
              <a:gd name="connsiteY24" fmla="*/ 1803400 h 2495550"/>
              <a:gd name="connsiteX25" fmla="*/ 5137150 w 5181600"/>
              <a:gd name="connsiteY25" fmla="*/ 1873250 h 2495550"/>
              <a:gd name="connsiteX26" fmla="*/ 5099050 w 5181600"/>
              <a:gd name="connsiteY26" fmla="*/ 1949450 h 2495550"/>
              <a:gd name="connsiteX27" fmla="*/ 5060950 w 5181600"/>
              <a:gd name="connsiteY27" fmla="*/ 2006600 h 2495550"/>
              <a:gd name="connsiteX28" fmla="*/ 5060950 w 5181600"/>
              <a:gd name="connsiteY28" fmla="*/ 2006600 h 2495550"/>
              <a:gd name="connsiteX29" fmla="*/ 5010150 w 5181600"/>
              <a:gd name="connsiteY29" fmla="*/ 1981200 h 2495550"/>
              <a:gd name="connsiteX30" fmla="*/ 4965700 w 5181600"/>
              <a:gd name="connsiteY30" fmla="*/ 1924050 h 2495550"/>
              <a:gd name="connsiteX31" fmla="*/ 4914900 w 5181600"/>
              <a:gd name="connsiteY31" fmla="*/ 1879600 h 2495550"/>
              <a:gd name="connsiteX32" fmla="*/ 4832350 w 5181600"/>
              <a:gd name="connsiteY32" fmla="*/ 1828800 h 2495550"/>
              <a:gd name="connsiteX33" fmla="*/ 4794250 w 5181600"/>
              <a:gd name="connsiteY33" fmla="*/ 1790700 h 2495550"/>
              <a:gd name="connsiteX34" fmla="*/ 4762500 w 5181600"/>
              <a:gd name="connsiteY34" fmla="*/ 1752600 h 2495550"/>
              <a:gd name="connsiteX35" fmla="*/ 4705350 w 5181600"/>
              <a:gd name="connsiteY35" fmla="*/ 1733550 h 2495550"/>
              <a:gd name="connsiteX36" fmla="*/ 4648200 w 5181600"/>
              <a:gd name="connsiteY36" fmla="*/ 1701800 h 2495550"/>
              <a:gd name="connsiteX37" fmla="*/ 4552950 w 5181600"/>
              <a:gd name="connsiteY37" fmla="*/ 1676400 h 2495550"/>
              <a:gd name="connsiteX38" fmla="*/ 1841500 w 5181600"/>
              <a:gd name="connsiteY38" fmla="*/ 1663700 h 2495550"/>
              <a:gd name="connsiteX39" fmla="*/ 1828800 w 5181600"/>
              <a:gd name="connsiteY39" fmla="*/ 2413000 h 2495550"/>
              <a:gd name="connsiteX40" fmla="*/ 1797050 w 5181600"/>
              <a:gd name="connsiteY40" fmla="*/ 2463800 h 2495550"/>
              <a:gd name="connsiteX41" fmla="*/ 1752600 w 5181600"/>
              <a:gd name="connsiteY41" fmla="*/ 2489200 h 2495550"/>
              <a:gd name="connsiteX42" fmla="*/ 1752600 w 5181600"/>
              <a:gd name="connsiteY42" fmla="*/ 2489200 h 2495550"/>
              <a:gd name="connsiteX43" fmla="*/ 1714500 w 5181600"/>
              <a:gd name="connsiteY43" fmla="*/ 2495550 h 2495550"/>
              <a:gd name="connsiteX44" fmla="*/ 1670050 w 5181600"/>
              <a:gd name="connsiteY44" fmla="*/ 2482850 h 2495550"/>
              <a:gd name="connsiteX45" fmla="*/ 82550 w 5181600"/>
              <a:gd name="connsiteY45" fmla="*/ 1358900 h 2495550"/>
              <a:gd name="connsiteX46" fmla="*/ 50800 w 5181600"/>
              <a:gd name="connsiteY46" fmla="*/ 1346200 h 2495550"/>
              <a:gd name="connsiteX47" fmla="*/ 25400 w 5181600"/>
              <a:gd name="connsiteY47" fmla="*/ 1314450 h 2495550"/>
              <a:gd name="connsiteX48" fmla="*/ 12700 w 5181600"/>
              <a:gd name="connsiteY48" fmla="*/ 1295400 h 2495550"/>
              <a:gd name="connsiteX49" fmla="*/ 0 w 5181600"/>
              <a:gd name="connsiteY49" fmla="*/ 1263650 h 2495550"/>
              <a:gd name="connsiteX50" fmla="*/ 12700 w 5181600"/>
              <a:gd name="connsiteY50" fmla="*/ 1219200 h 2495550"/>
              <a:gd name="connsiteX51" fmla="*/ 25400 w 5181600"/>
              <a:gd name="connsiteY51" fmla="*/ 1193800 h 2495550"/>
              <a:gd name="connsiteX52" fmla="*/ 69850 w 5181600"/>
              <a:gd name="connsiteY52" fmla="*/ 1117600 h 2495550"/>
              <a:gd name="connsiteX0" fmla="*/ 69850 w 5181600"/>
              <a:gd name="connsiteY0" fmla="*/ 1117600 h 2495550"/>
              <a:gd name="connsiteX1" fmla="*/ 69850 w 5181600"/>
              <a:gd name="connsiteY1" fmla="*/ 1117600 h 2495550"/>
              <a:gd name="connsiteX2" fmla="*/ 1625600 w 5181600"/>
              <a:gd name="connsiteY2" fmla="*/ 63500 h 2495550"/>
              <a:gd name="connsiteX3" fmla="*/ 1663700 w 5181600"/>
              <a:gd name="connsiteY3" fmla="*/ 19050 h 2495550"/>
              <a:gd name="connsiteX4" fmla="*/ 1682279 w 5181600"/>
              <a:gd name="connsiteY4" fmla="*/ 14436 h 2495550"/>
              <a:gd name="connsiteX5" fmla="*/ 1701800 w 5181600"/>
              <a:gd name="connsiteY5" fmla="*/ 0 h 2495550"/>
              <a:gd name="connsiteX6" fmla="*/ 1739900 w 5181600"/>
              <a:gd name="connsiteY6" fmla="*/ 12700 h 2495550"/>
              <a:gd name="connsiteX7" fmla="*/ 1784350 w 5181600"/>
              <a:gd name="connsiteY7" fmla="*/ 25400 h 2495550"/>
              <a:gd name="connsiteX8" fmla="*/ 1816100 w 5181600"/>
              <a:gd name="connsiteY8" fmla="*/ 50800 h 2495550"/>
              <a:gd name="connsiteX9" fmla="*/ 1841500 w 5181600"/>
              <a:gd name="connsiteY9" fmla="*/ 63500 h 2495550"/>
              <a:gd name="connsiteX10" fmla="*/ 1841500 w 5181600"/>
              <a:gd name="connsiteY10" fmla="*/ 95250 h 2495550"/>
              <a:gd name="connsiteX11" fmla="*/ 1841500 w 5181600"/>
              <a:gd name="connsiteY11" fmla="*/ 825500 h 2495550"/>
              <a:gd name="connsiteX12" fmla="*/ 4464050 w 5181600"/>
              <a:gd name="connsiteY12" fmla="*/ 844550 h 2495550"/>
              <a:gd name="connsiteX13" fmla="*/ 4622800 w 5181600"/>
              <a:gd name="connsiteY13" fmla="*/ 869950 h 2495550"/>
              <a:gd name="connsiteX14" fmla="*/ 4699000 w 5181600"/>
              <a:gd name="connsiteY14" fmla="*/ 895350 h 2495550"/>
              <a:gd name="connsiteX15" fmla="*/ 4756150 w 5181600"/>
              <a:gd name="connsiteY15" fmla="*/ 927100 h 2495550"/>
              <a:gd name="connsiteX16" fmla="*/ 4883150 w 5181600"/>
              <a:gd name="connsiteY16" fmla="*/ 996950 h 2495550"/>
              <a:gd name="connsiteX17" fmla="*/ 4959350 w 5181600"/>
              <a:gd name="connsiteY17" fmla="*/ 1073150 h 2495550"/>
              <a:gd name="connsiteX18" fmla="*/ 5010150 w 5181600"/>
              <a:gd name="connsiteY18" fmla="*/ 1136650 h 2495550"/>
              <a:gd name="connsiteX19" fmla="*/ 5060950 w 5181600"/>
              <a:gd name="connsiteY19" fmla="*/ 1200150 h 2495550"/>
              <a:gd name="connsiteX20" fmla="*/ 5099050 w 5181600"/>
              <a:gd name="connsiteY20" fmla="*/ 1276350 h 2495550"/>
              <a:gd name="connsiteX21" fmla="*/ 5130800 w 5181600"/>
              <a:gd name="connsiteY21" fmla="*/ 1346200 h 2495550"/>
              <a:gd name="connsiteX22" fmla="*/ 5175250 w 5181600"/>
              <a:gd name="connsiteY22" fmla="*/ 1473200 h 2495550"/>
              <a:gd name="connsiteX23" fmla="*/ 5181600 w 5181600"/>
              <a:gd name="connsiteY23" fmla="*/ 1600200 h 2495550"/>
              <a:gd name="connsiteX24" fmla="*/ 5162550 w 5181600"/>
              <a:gd name="connsiteY24" fmla="*/ 1739900 h 2495550"/>
              <a:gd name="connsiteX25" fmla="*/ 5156200 w 5181600"/>
              <a:gd name="connsiteY25" fmla="*/ 1803400 h 2495550"/>
              <a:gd name="connsiteX26" fmla="*/ 5137150 w 5181600"/>
              <a:gd name="connsiteY26" fmla="*/ 1873250 h 2495550"/>
              <a:gd name="connsiteX27" fmla="*/ 5099050 w 5181600"/>
              <a:gd name="connsiteY27" fmla="*/ 1949450 h 2495550"/>
              <a:gd name="connsiteX28" fmla="*/ 5060950 w 5181600"/>
              <a:gd name="connsiteY28" fmla="*/ 2006600 h 2495550"/>
              <a:gd name="connsiteX29" fmla="*/ 5060950 w 5181600"/>
              <a:gd name="connsiteY29" fmla="*/ 2006600 h 2495550"/>
              <a:gd name="connsiteX30" fmla="*/ 5010150 w 5181600"/>
              <a:gd name="connsiteY30" fmla="*/ 1981200 h 2495550"/>
              <a:gd name="connsiteX31" fmla="*/ 4965700 w 5181600"/>
              <a:gd name="connsiteY31" fmla="*/ 1924050 h 2495550"/>
              <a:gd name="connsiteX32" fmla="*/ 4914900 w 5181600"/>
              <a:gd name="connsiteY32" fmla="*/ 1879600 h 2495550"/>
              <a:gd name="connsiteX33" fmla="*/ 4832350 w 5181600"/>
              <a:gd name="connsiteY33" fmla="*/ 1828800 h 2495550"/>
              <a:gd name="connsiteX34" fmla="*/ 4794250 w 5181600"/>
              <a:gd name="connsiteY34" fmla="*/ 1790700 h 2495550"/>
              <a:gd name="connsiteX35" fmla="*/ 4762500 w 5181600"/>
              <a:gd name="connsiteY35" fmla="*/ 1752600 h 2495550"/>
              <a:gd name="connsiteX36" fmla="*/ 4705350 w 5181600"/>
              <a:gd name="connsiteY36" fmla="*/ 1733550 h 2495550"/>
              <a:gd name="connsiteX37" fmla="*/ 4648200 w 5181600"/>
              <a:gd name="connsiteY37" fmla="*/ 1701800 h 2495550"/>
              <a:gd name="connsiteX38" fmla="*/ 4552950 w 5181600"/>
              <a:gd name="connsiteY38" fmla="*/ 1676400 h 2495550"/>
              <a:gd name="connsiteX39" fmla="*/ 1841500 w 5181600"/>
              <a:gd name="connsiteY39" fmla="*/ 1663700 h 2495550"/>
              <a:gd name="connsiteX40" fmla="*/ 1828800 w 5181600"/>
              <a:gd name="connsiteY40" fmla="*/ 2413000 h 2495550"/>
              <a:gd name="connsiteX41" fmla="*/ 1797050 w 5181600"/>
              <a:gd name="connsiteY41" fmla="*/ 2463800 h 2495550"/>
              <a:gd name="connsiteX42" fmla="*/ 1752600 w 5181600"/>
              <a:gd name="connsiteY42" fmla="*/ 2489200 h 2495550"/>
              <a:gd name="connsiteX43" fmla="*/ 1752600 w 5181600"/>
              <a:gd name="connsiteY43" fmla="*/ 2489200 h 2495550"/>
              <a:gd name="connsiteX44" fmla="*/ 1714500 w 5181600"/>
              <a:gd name="connsiteY44" fmla="*/ 2495550 h 2495550"/>
              <a:gd name="connsiteX45" fmla="*/ 1670050 w 5181600"/>
              <a:gd name="connsiteY45" fmla="*/ 2482850 h 2495550"/>
              <a:gd name="connsiteX46" fmla="*/ 82550 w 5181600"/>
              <a:gd name="connsiteY46" fmla="*/ 1358900 h 2495550"/>
              <a:gd name="connsiteX47" fmla="*/ 50800 w 5181600"/>
              <a:gd name="connsiteY47" fmla="*/ 1346200 h 2495550"/>
              <a:gd name="connsiteX48" fmla="*/ 25400 w 5181600"/>
              <a:gd name="connsiteY48" fmla="*/ 1314450 h 2495550"/>
              <a:gd name="connsiteX49" fmla="*/ 12700 w 5181600"/>
              <a:gd name="connsiteY49" fmla="*/ 1295400 h 2495550"/>
              <a:gd name="connsiteX50" fmla="*/ 0 w 5181600"/>
              <a:gd name="connsiteY50" fmla="*/ 1263650 h 2495550"/>
              <a:gd name="connsiteX51" fmla="*/ 12700 w 5181600"/>
              <a:gd name="connsiteY51" fmla="*/ 1219200 h 2495550"/>
              <a:gd name="connsiteX52" fmla="*/ 25400 w 5181600"/>
              <a:gd name="connsiteY52" fmla="*/ 1193800 h 2495550"/>
              <a:gd name="connsiteX53" fmla="*/ 69850 w 5181600"/>
              <a:gd name="connsiteY53" fmla="*/ 1117600 h 2495550"/>
              <a:gd name="connsiteX0" fmla="*/ 69850 w 5181600"/>
              <a:gd name="connsiteY0" fmla="*/ 1117600 h 2495550"/>
              <a:gd name="connsiteX1" fmla="*/ 69850 w 5181600"/>
              <a:gd name="connsiteY1" fmla="*/ 1117600 h 2495550"/>
              <a:gd name="connsiteX2" fmla="*/ 1625600 w 5181600"/>
              <a:gd name="connsiteY2" fmla="*/ 63500 h 2495550"/>
              <a:gd name="connsiteX3" fmla="*/ 1670844 w 5181600"/>
              <a:gd name="connsiteY3" fmla="*/ 23812 h 2495550"/>
              <a:gd name="connsiteX4" fmla="*/ 1682279 w 5181600"/>
              <a:gd name="connsiteY4" fmla="*/ 14436 h 2495550"/>
              <a:gd name="connsiteX5" fmla="*/ 1701800 w 5181600"/>
              <a:gd name="connsiteY5" fmla="*/ 0 h 2495550"/>
              <a:gd name="connsiteX6" fmla="*/ 1739900 w 5181600"/>
              <a:gd name="connsiteY6" fmla="*/ 12700 h 2495550"/>
              <a:gd name="connsiteX7" fmla="*/ 1784350 w 5181600"/>
              <a:gd name="connsiteY7" fmla="*/ 25400 h 2495550"/>
              <a:gd name="connsiteX8" fmla="*/ 1816100 w 5181600"/>
              <a:gd name="connsiteY8" fmla="*/ 50800 h 2495550"/>
              <a:gd name="connsiteX9" fmla="*/ 1841500 w 5181600"/>
              <a:gd name="connsiteY9" fmla="*/ 63500 h 2495550"/>
              <a:gd name="connsiteX10" fmla="*/ 1841500 w 5181600"/>
              <a:gd name="connsiteY10" fmla="*/ 95250 h 2495550"/>
              <a:gd name="connsiteX11" fmla="*/ 1841500 w 5181600"/>
              <a:gd name="connsiteY11" fmla="*/ 825500 h 2495550"/>
              <a:gd name="connsiteX12" fmla="*/ 4464050 w 5181600"/>
              <a:gd name="connsiteY12" fmla="*/ 844550 h 2495550"/>
              <a:gd name="connsiteX13" fmla="*/ 4622800 w 5181600"/>
              <a:gd name="connsiteY13" fmla="*/ 869950 h 2495550"/>
              <a:gd name="connsiteX14" fmla="*/ 4699000 w 5181600"/>
              <a:gd name="connsiteY14" fmla="*/ 895350 h 2495550"/>
              <a:gd name="connsiteX15" fmla="*/ 4756150 w 5181600"/>
              <a:gd name="connsiteY15" fmla="*/ 927100 h 2495550"/>
              <a:gd name="connsiteX16" fmla="*/ 4883150 w 5181600"/>
              <a:gd name="connsiteY16" fmla="*/ 996950 h 2495550"/>
              <a:gd name="connsiteX17" fmla="*/ 4959350 w 5181600"/>
              <a:gd name="connsiteY17" fmla="*/ 1073150 h 2495550"/>
              <a:gd name="connsiteX18" fmla="*/ 5010150 w 5181600"/>
              <a:gd name="connsiteY18" fmla="*/ 1136650 h 2495550"/>
              <a:gd name="connsiteX19" fmla="*/ 5060950 w 5181600"/>
              <a:gd name="connsiteY19" fmla="*/ 1200150 h 2495550"/>
              <a:gd name="connsiteX20" fmla="*/ 5099050 w 5181600"/>
              <a:gd name="connsiteY20" fmla="*/ 1276350 h 2495550"/>
              <a:gd name="connsiteX21" fmla="*/ 5130800 w 5181600"/>
              <a:gd name="connsiteY21" fmla="*/ 1346200 h 2495550"/>
              <a:gd name="connsiteX22" fmla="*/ 5175250 w 5181600"/>
              <a:gd name="connsiteY22" fmla="*/ 1473200 h 2495550"/>
              <a:gd name="connsiteX23" fmla="*/ 5181600 w 5181600"/>
              <a:gd name="connsiteY23" fmla="*/ 1600200 h 2495550"/>
              <a:gd name="connsiteX24" fmla="*/ 5162550 w 5181600"/>
              <a:gd name="connsiteY24" fmla="*/ 1739900 h 2495550"/>
              <a:gd name="connsiteX25" fmla="*/ 5156200 w 5181600"/>
              <a:gd name="connsiteY25" fmla="*/ 1803400 h 2495550"/>
              <a:gd name="connsiteX26" fmla="*/ 5137150 w 5181600"/>
              <a:gd name="connsiteY26" fmla="*/ 1873250 h 2495550"/>
              <a:gd name="connsiteX27" fmla="*/ 5099050 w 5181600"/>
              <a:gd name="connsiteY27" fmla="*/ 1949450 h 2495550"/>
              <a:gd name="connsiteX28" fmla="*/ 5060950 w 5181600"/>
              <a:gd name="connsiteY28" fmla="*/ 2006600 h 2495550"/>
              <a:gd name="connsiteX29" fmla="*/ 5060950 w 5181600"/>
              <a:gd name="connsiteY29" fmla="*/ 2006600 h 2495550"/>
              <a:gd name="connsiteX30" fmla="*/ 5010150 w 5181600"/>
              <a:gd name="connsiteY30" fmla="*/ 1981200 h 2495550"/>
              <a:gd name="connsiteX31" fmla="*/ 4965700 w 5181600"/>
              <a:gd name="connsiteY31" fmla="*/ 1924050 h 2495550"/>
              <a:gd name="connsiteX32" fmla="*/ 4914900 w 5181600"/>
              <a:gd name="connsiteY32" fmla="*/ 1879600 h 2495550"/>
              <a:gd name="connsiteX33" fmla="*/ 4832350 w 5181600"/>
              <a:gd name="connsiteY33" fmla="*/ 1828800 h 2495550"/>
              <a:gd name="connsiteX34" fmla="*/ 4794250 w 5181600"/>
              <a:gd name="connsiteY34" fmla="*/ 1790700 h 2495550"/>
              <a:gd name="connsiteX35" fmla="*/ 4762500 w 5181600"/>
              <a:gd name="connsiteY35" fmla="*/ 1752600 h 2495550"/>
              <a:gd name="connsiteX36" fmla="*/ 4705350 w 5181600"/>
              <a:gd name="connsiteY36" fmla="*/ 1733550 h 2495550"/>
              <a:gd name="connsiteX37" fmla="*/ 4648200 w 5181600"/>
              <a:gd name="connsiteY37" fmla="*/ 1701800 h 2495550"/>
              <a:gd name="connsiteX38" fmla="*/ 4552950 w 5181600"/>
              <a:gd name="connsiteY38" fmla="*/ 1676400 h 2495550"/>
              <a:gd name="connsiteX39" fmla="*/ 1841500 w 5181600"/>
              <a:gd name="connsiteY39" fmla="*/ 1663700 h 2495550"/>
              <a:gd name="connsiteX40" fmla="*/ 1828800 w 5181600"/>
              <a:gd name="connsiteY40" fmla="*/ 2413000 h 2495550"/>
              <a:gd name="connsiteX41" fmla="*/ 1797050 w 5181600"/>
              <a:gd name="connsiteY41" fmla="*/ 2463800 h 2495550"/>
              <a:gd name="connsiteX42" fmla="*/ 1752600 w 5181600"/>
              <a:gd name="connsiteY42" fmla="*/ 2489200 h 2495550"/>
              <a:gd name="connsiteX43" fmla="*/ 1752600 w 5181600"/>
              <a:gd name="connsiteY43" fmla="*/ 2489200 h 2495550"/>
              <a:gd name="connsiteX44" fmla="*/ 1714500 w 5181600"/>
              <a:gd name="connsiteY44" fmla="*/ 2495550 h 2495550"/>
              <a:gd name="connsiteX45" fmla="*/ 1670050 w 5181600"/>
              <a:gd name="connsiteY45" fmla="*/ 2482850 h 2495550"/>
              <a:gd name="connsiteX46" fmla="*/ 82550 w 5181600"/>
              <a:gd name="connsiteY46" fmla="*/ 1358900 h 2495550"/>
              <a:gd name="connsiteX47" fmla="*/ 50800 w 5181600"/>
              <a:gd name="connsiteY47" fmla="*/ 1346200 h 2495550"/>
              <a:gd name="connsiteX48" fmla="*/ 25400 w 5181600"/>
              <a:gd name="connsiteY48" fmla="*/ 1314450 h 2495550"/>
              <a:gd name="connsiteX49" fmla="*/ 12700 w 5181600"/>
              <a:gd name="connsiteY49" fmla="*/ 1295400 h 2495550"/>
              <a:gd name="connsiteX50" fmla="*/ 0 w 5181600"/>
              <a:gd name="connsiteY50" fmla="*/ 1263650 h 2495550"/>
              <a:gd name="connsiteX51" fmla="*/ 12700 w 5181600"/>
              <a:gd name="connsiteY51" fmla="*/ 1219200 h 2495550"/>
              <a:gd name="connsiteX52" fmla="*/ 25400 w 5181600"/>
              <a:gd name="connsiteY52" fmla="*/ 1193800 h 2495550"/>
              <a:gd name="connsiteX53" fmla="*/ 69850 w 5181600"/>
              <a:gd name="connsiteY53" fmla="*/ 1117600 h 2495550"/>
              <a:gd name="connsiteX0" fmla="*/ 69850 w 5181600"/>
              <a:gd name="connsiteY0" fmla="*/ 1117600 h 2495550"/>
              <a:gd name="connsiteX1" fmla="*/ 69850 w 5181600"/>
              <a:gd name="connsiteY1" fmla="*/ 1117600 h 2495550"/>
              <a:gd name="connsiteX2" fmla="*/ 1625600 w 5181600"/>
              <a:gd name="connsiteY2" fmla="*/ 63500 h 2495550"/>
              <a:gd name="connsiteX3" fmla="*/ 1670844 w 5181600"/>
              <a:gd name="connsiteY3" fmla="*/ 23812 h 2495550"/>
              <a:gd name="connsiteX4" fmla="*/ 1682279 w 5181600"/>
              <a:gd name="connsiteY4" fmla="*/ 14436 h 2495550"/>
              <a:gd name="connsiteX5" fmla="*/ 1701800 w 5181600"/>
              <a:gd name="connsiteY5" fmla="*/ 0 h 2495550"/>
              <a:gd name="connsiteX6" fmla="*/ 1744663 w 5181600"/>
              <a:gd name="connsiteY6" fmla="*/ 3175 h 2495550"/>
              <a:gd name="connsiteX7" fmla="*/ 1784350 w 5181600"/>
              <a:gd name="connsiteY7" fmla="*/ 25400 h 2495550"/>
              <a:gd name="connsiteX8" fmla="*/ 1816100 w 5181600"/>
              <a:gd name="connsiteY8" fmla="*/ 50800 h 2495550"/>
              <a:gd name="connsiteX9" fmla="*/ 1841500 w 5181600"/>
              <a:gd name="connsiteY9" fmla="*/ 63500 h 2495550"/>
              <a:gd name="connsiteX10" fmla="*/ 1841500 w 5181600"/>
              <a:gd name="connsiteY10" fmla="*/ 95250 h 2495550"/>
              <a:gd name="connsiteX11" fmla="*/ 1841500 w 5181600"/>
              <a:gd name="connsiteY11" fmla="*/ 825500 h 2495550"/>
              <a:gd name="connsiteX12" fmla="*/ 4464050 w 5181600"/>
              <a:gd name="connsiteY12" fmla="*/ 844550 h 2495550"/>
              <a:gd name="connsiteX13" fmla="*/ 4622800 w 5181600"/>
              <a:gd name="connsiteY13" fmla="*/ 869950 h 2495550"/>
              <a:gd name="connsiteX14" fmla="*/ 4699000 w 5181600"/>
              <a:gd name="connsiteY14" fmla="*/ 895350 h 2495550"/>
              <a:gd name="connsiteX15" fmla="*/ 4756150 w 5181600"/>
              <a:gd name="connsiteY15" fmla="*/ 927100 h 2495550"/>
              <a:gd name="connsiteX16" fmla="*/ 4883150 w 5181600"/>
              <a:gd name="connsiteY16" fmla="*/ 996950 h 2495550"/>
              <a:gd name="connsiteX17" fmla="*/ 4959350 w 5181600"/>
              <a:gd name="connsiteY17" fmla="*/ 1073150 h 2495550"/>
              <a:gd name="connsiteX18" fmla="*/ 5010150 w 5181600"/>
              <a:gd name="connsiteY18" fmla="*/ 1136650 h 2495550"/>
              <a:gd name="connsiteX19" fmla="*/ 5060950 w 5181600"/>
              <a:gd name="connsiteY19" fmla="*/ 1200150 h 2495550"/>
              <a:gd name="connsiteX20" fmla="*/ 5099050 w 5181600"/>
              <a:gd name="connsiteY20" fmla="*/ 1276350 h 2495550"/>
              <a:gd name="connsiteX21" fmla="*/ 5130800 w 5181600"/>
              <a:gd name="connsiteY21" fmla="*/ 1346200 h 2495550"/>
              <a:gd name="connsiteX22" fmla="*/ 5175250 w 5181600"/>
              <a:gd name="connsiteY22" fmla="*/ 1473200 h 2495550"/>
              <a:gd name="connsiteX23" fmla="*/ 5181600 w 5181600"/>
              <a:gd name="connsiteY23" fmla="*/ 1600200 h 2495550"/>
              <a:gd name="connsiteX24" fmla="*/ 5162550 w 5181600"/>
              <a:gd name="connsiteY24" fmla="*/ 1739900 h 2495550"/>
              <a:gd name="connsiteX25" fmla="*/ 5156200 w 5181600"/>
              <a:gd name="connsiteY25" fmla="*/ 1803400 h 2495550"/>
              <a:gd name="connsiteX26" fmla="*/ 5137150 w 5181600"/>
              <a:gd name="connsiteY26" fmla="*/ 1873250 h 2495550"/>
              <a:gd name="connsiteX27" fmla="*/ 5099050 w 5181600"/>
              <a:gd name="connsiteY27" fmla="*/ 1949450 h 2495550"/>
              <a:gd name="connsiteX28" fmla="*/ 5060950 w 5181600"/>
              <a:gd name="connsiteY28" fmla="*/ 2006600 h 2495550"/>
              <a:gd name="connsiteX29" fmla="*/ 5060950 w 5181600"/>
              <a:gd name="connsiteY29" fmla="*/ 2006600 h 2495550"/>
              <a:gd name="connsiteX30" fmla="*/ 5010150 w 5181600"/>
              <a:gd name="connsiteY30" fmla="*/ 1981200 h 2495550"/>
              <a:gd name="connsiteX31" fmla="*/ 4965700 w 5181600"/>
              <a:gd name="connsiteY31" fmla="*/ 1924050 h 2495550"/>
              <a:gd name="connsiteX32" fmla="*/ 4914900 w 5181600"/>
              <a:gd name="connsiteY32" fmla="*/ 1879600 h 2495550"/>
              <a:gd name="connsiteX33" fmla="*/ 4832350 w 5181600"/>
              <a:gd name="connsiteY33" fmla="*/ 1828800 h 2495550"/>
              <a:gd name="connsiteX34" fmla="*/ 4794250 w 5181600"/>
              <a:gd name="connsiteY34" fmla="*/ 1790700 h 2495550"/>
              <a:gd name="connsiteX35" fmla="*/ 4762500 w 5181600"/>
              <a:gd name="connsiteY35" fmla="*/ 1752600 h 2495550"/>
              <a:gd name="connsiteX36" fmla="*/ 4705350 w 5181600"/>
              <a:gd name="connsiteY36" fmla="*/ 1733550 h 2495550"/>
              <a:gd name="connsiteX37" fmla="*/ 4648200 w 5181600"/>
              <a:gd name="connsiteY37" fmla="*/ 1701800 h 2495550"/>
              <a:gd name="connsiteX38" fmla="*/ 4552950 w 5181600"/>
              <a:gd name="connsiteY38" fmla="*/ 1676400 h 2495550"/>
              <a:gd name="connsiteX39" fmla="*/ 1841500 w 5181600"/>
              <a:gd name="connsiteY39" fmla="*/ 1663700 h 2495550"/>
              <a:gd name="connsiteX40" fmla="*/ 1828800 w 5181600"/>
              <a:gd name="connsiteY40" fmla="*/ 2413000 h 2495550"/>
              <a:gd name="connsiteX41" fmla="*/ 1797050 w 5181600"/>
              <a:gd name="connsiteY41" fmla="*/ 2463800 h 2495550"/>
              <a:gd name="connsiteX42" fmla="*/ 1752600 w 5181600"/>
              <a:gd name="connsiteY42" fmla="*/ 2489200 h 2495550"/>
              <a:gd name="connsiteX43" fmla="*/ 1752600 w 5181600"/>
              <a:gd name="connsiteY43" fmla="*/ 2489200 h 2495550"/>
              <a:gd name="connsiteX44" fmla="*/ 1714500 w 5181600"/>
              <a:gd name="connsiteY44" fmla="*/ 2495550 h 2495550"/>
              <a:gd name="connsiteX45" fmla="*/ 1670050 w 5181600"/>
              <a:gd name="connsiteY45" fmla="*/ 2482850 h 2495550"/>
              <a:gd name="connsiteX46" fmla="*/ 82550 w 5181600"/>
              <a:gd name="connsiteY46" fmla="*/ 1358900 h 2495550"/>
              <a:gd name="connsiteX47" fmla="*/ 50800 w 5181600"/>
              <a:gd name="connsiteY47" fmla="*/ 1346200 h 2495550"/>
              <a:gd name="connsiteX48" fmla="*/ 25400 w 5181600"/>
              <a:gd name="connsiteY48" fmla="*/ 1314450 h 2495550"/>
              <a:gd name="connsiteX49" fmla="*/ 12700 w 5181600"/>
              <a:gd name="connsiteY49" fmla="*/ 1295400 h 2495550"/>
              <a:gd name="connsiteX50" fmla="*/ 0 w 5181600"/>
              <a:gd name="connsiteY50" fmla="*/ 1263650 h 2495550"/>
              <a:gd name="connsiteX51" fmla="*/ 12700 w 5181600"/>
              <a:gd name="connsiteY51" fmla="*/ 1219200 h 2495550"/>
              <a:gd name="connsiteX52" fmla="*/ 25400 w 5181600"/>
              <a:gd name="connsiteY52" fmla="*/ 1193800 h 2495550"/>
              <a:gd name="connsiteX53" fmla="*/ 69850 w 5181600"/>
              <a:gd name="connsiteY53" fmla="*/ 1117600 h 2495550"/>
              <a:gd name="connsiteX0" fmla="*/ 69850 w 5181600"/>
              <a:gd name="connsiteY0" fmla="*/ 1117600 h 2495550"/>
              <a:gd name="connsiteX1" fmla="*/ 69850 w 5181600"/>
              <a:gd name="connsiteY1" fmla="*/ 1117600 h 2495550"/>
              <a:gd name="connsiteX2" fmla="*/ 1625600 w 5181600"/>
              <a:gd name="connsiteY2" fmla="*/ 63500 h 2495550"/>
              <a:gd name="connsiteX3" fmla="*/ 1670844 w 5181600"/>
              <a:gd name="connsiteY3" fmla="*/ 23812 h 2495550"/>
              <a:gd name="connsiteX4" fmla="*/ 1682279 w 5181600"/>
              <a:gd name="connsiteY4" fmla="*/ 14436 h 2495550"/>
              <a:gd name="connsiteX5" fmla="*/ 1701800 w 5181600"/>
              <a:gd name="connsiteY5" fmla="*/ 0 h 2495550"/>
              <a:gd name="connsiteX6" fmla="*/ 1744663 w 5181600"/>
              <a:gd name="connsiteY6" fmla="*/ 3175 h 2495550"/>
              <a:gd name="connsiteX7" fmla="*/ 1789113 w 5181600"/>
              <a:gd name="connsiteY7" fmla="*/ 15875 h 2495550"/>
              <a:gd name="connsiteX8" fmla="*/ 1816100 w 5181600"/>
              <a:gd name="connsiteY8" fmla="*/ 50800 h 2495550"/>
              <a:gd name="connsiteX9" fmla="*/ 1841500 w 5181600"/>
              <a:gd name="connsiteY9" fmla="*/ 63500 h 2495550"/>
              <a:gd name="connsiteX10" fmla="*/ 1841500 w 5181600"/>
              <a:gd name="connsiteY10" fmla="*/ 95250 h 2495550"/>
              <a:gd name="connsiteX11" fmla="*/ 1841500 w 5181600"/>
              <a:gd name="connsiteY11" fmla="*/ 825500 h 2495550"/>
              <a:gd name="connsiteX12" fmla="*/ 4464050 w 5181600"/>
              <a:gd name="connsiteY12" fmla="*/ 844550 h 2495550"/>
              <a:gd name="connsiteX13" fmla="*/ 4622800 w 5181600"/>
              <a:gd name="connsiteY13" fmla="*/ 869950 h 2495550"/>
              <a:gd name="connsiteX14" fmla="*/ 4699000 w 5181600"/>
              <a:gd name="connsiteY14" fmla="*/ 895350 h 2495550"/>
              <a:gd name="connsiteX15" fmla="*/ 4756150 w 5181600"/>
              <a:gd name="connsiteY15" fmla="*/ 927100 h 2495550"/>
              <a:gd name="connsiteX16" fmla="*/ 4883150 w 5181600"/>
              <a:gd name="connsiteY16" fmla="*/ 996950 h 2495550"/>
              <a:gd name="connsiteX17" fmla="*/ 4959350 w 5181600"/>
              <a:gd name="connsiteY17" fmla="*/ 1073150 h 2495550"/>
              <a:gd name="connsiteX18" fmla="*/ 5010150 w 5181600"/>
              <a:gd name="connsiteY18" fmla="*/ 1136650 h 2495550"/>
              <a:gd name="connsiteX19" fmla="*/ 5060950 w 5181600"/>
              <a:gd name="connsiteY19" fmla="*/ 1200150 h 2495550"/>
              <a:gd name="connsiteX20" fmla="*/ 5099050 w 5181600"/>
              <a:gd name="connsiteY20" fmla="*/ 1276350 h 2495550"/>
              <a:gd name="connsiteX21" fmla="*/ 5130800 w 5181600"/>
              <a:gd name="connsiteY21" fmla="*/ 1346200 h 2495550"/>
              <a:gd name="connsiteX22" fmla="*/ 5175250 w 5181600"/>
              <a:gd name="connsiteY22" fmla="*/ 1473200 h 2495550"/>
              <a:gd name="connsiteX23" fmla="*/ 5181600 w 5181600"/>
              <a:gd name="connsiteY23" fmla="*/ 1600200 h 2495550"/>
              <a:gd name="connsiteX24" fmla="*/ 5162550 w 5181600"/>
              <a:gd name="connsiteY24" fmla="*/ 1739900 h 2495550"/>
              <a:gd name="connsiteX25" fmla="*/ 5156200 w 5181600"/>
              <a:gd name="connsiteY25" fmla="*/ 1803400 h 2495550"/>
              <a:gd name="connsiteX26" fmla="*/ 5137150 w 5181600"/>
              <a:gd name="connsiteY26" fmla="*/ 1873250 h 2495550"/>
              <a:gd name="connsiteX27" fmla="*/ 5099050 w 5181600"/>
              <a:gd name="connsiteY27" fmla="*/ 1949450 h 2495550"/>
              <a:gd name="connsiteX28" fmla="*/ 5060950 w 5181600"/>
              <a:gd name="connsiteY28" fmla="*/ 2006600 h 2495550"/>
              <a:gd name="connsiteX29" fmla="*/ 5060950 w 5181600"/>
              <a:gd name="connsiteY29" fmla="*/ 2006600 h 2495550"/>
              <a:gd name="connsiteX30" fmla="*/ 5010150 w 5181600"/>
              <a:gd name="connsiteY30" fmla="*/ 1981200 h 2495550"/>
              <a:gd name="connsiteX31" fmla="*/ 4965700 w 5181600"/>
              <a:gd name="connsiteY31" fmla="*/ 1924050 h 2495550"/>
              <a:gd name="connsiteX32" fmla="*/ 4914900 w 5181600"/>
              <a:gd name="connsiteY32" fmla="*/ 1879600 h 2495550"/>
              <a:gd name="connsiteX33" fmla="*/ 4832350 w 5181600"/>
              <a:gd name="connsiteY33" fmla="*/ 1828800 h 2495550"/>
              <a:gd name="connsiteX34" fmla="*/ 4794250 w 5181600"/>
              <a:gd name="connsiteY34" fmla="*/ 1790700 h 2495550"/>
              <a:gd name="connsiteX35" fmla="*/ 4762500 w 5181600"/>
              <a:gd name="connsiteY35" fmla="*/ 1752600 h 2495550"/>
              <a:gd name="connsiteX36" fmla="*/ 4705350 w 5181600"/>
              <a:gd name="connsiteY36" fmla="*/ 1733550 h 2495550"/>
              <a:gd name="connsiteX37" fmla="*/ 4648200 w 5181600"/>
              <a:gd name="connsiteY37" fmla="*/ 1701800 h 2495550"/>
              <a:gd name="connsiteX38" fmla="*/ 4552950 w 5181600"/>
              <a:gd name="connsiteY38" fmla="*/ 1676400 h 2495550"/>
              <a:gd name="connsiteX39" fmla="*/ 1841500 w 5181600"/>
              <a:gd name="connsiteY39" fmla="*/ 1663700 h 2495550"/>
              <a:gd name="connsiteX40" fmla="*/ 1828800 w 5181600"/>
              <a:gd name="connsiteY40" fmla="*/ 2413000 h 2495550"/>
              <a:gd name="connsiteX41" fmla="*/ 1797050 w 5181600"/>
              <a:gd name="connsiteY41" fmla="*/ 2463800 h 2495550"/>
              <a:gd name="connsiteX42" fmla="*/ 1752600 w 5181600"/>
              <a:gd name="connsiteY42" fmla="*/ 2489200 h 2495550"/>
              <a:gd name="connsiteX43" fmla="*/ 1752600 w 5181600"/>
              <a:gd name="connsiteY43" fmla="*/ 2489200 h 2495550"/>
              <a:gd name="connsiteX44" fmla="*/ 1714500 w 5181600"/>
              <a:gd name="connsiteY44" fmla="*/ 2495550 h 2495550"/>
              <a:gd name="connsiteX45" fmla="*/ 1670050 w 5181600"/>
              <a:gd name="connsiteY45" fmla="*/ 2482850 h 2495550"/>
              <a:gd name="connsiteX46" fmla="*/ 82550 w 5181600"/>
              <a:gd name="connsiteY46" fmla="*/ 1358900 h 2495550"/>
              <a:gd name="connsiteX47" fmla="*/ 50800 w 5181600"/>
              <a:gd name="connsiteY47" fmla="*/ 1346200 h 2495550"/>
              <a:gd name="connsiteX48" fmla="*/ 25400 w 5181600"/>
              <a:gd name="connsiteY48" fmla="*/ 1314450 h 2495550"/>
              <a:gd name="connsiteX49" fmla="*/ 12700 w 5181600"/>
              <a:gd name="connsiteY49" fmla="*/ 1295400 h 2495550"/>
              <a:gd name="connsiteX50" fmla="*/ 0 w 5181600"/>
              <a:gd name="connsiteY50" fmla="*/ 1263650 h 2495550"/>
              <a:gd name="connsiteX51" fmla="*/ 12700 w 5181600"/>
              <a:gd name="connsiteY51" fmla="*/ 1219200 h 2495550"/>
              <a:gd name="connsiteX52" fmla="*/ 25400 w 5181600"/>
              <a:gd name="connsiteY52" fmla="*/ 1193800 h 2495550"/>
              <a:gd name="connsiteX53" fmla="*/ 69850 w 5181600"/>
              <a:gd name="connsiteY53" fmla="*/ 1117600 h 2495550"/>
              <a:gd name="connsiteX0" fmla="*/ 69850 w 5181600"/>
              <a:gd name="connsiteY0" fmla="*/ 1123950 h 2501900"/>
              <a:gd name="connsiteX1" fmla="*/ 69850 w 5181600"/>
              <a:gd name="connsiteY1" fmla="*/ 1123950 h 2501900"/>
              <a:gd name="connsiteX2" fmla="*/ 1625600 w 5181600"/>
              <a:gd name="connsiteY2" fmla="*/ 69850 h 2501900"/>
              <a:gd name="connsiteX3" fmla="*/ 1670844 w 5181600"/>
              <a:gd name="connsiteY3" fmla="*/ 30162 h 2501900"/>
              <a:gd name="connsiteX4" fmla="*/ 1682279 w 5181600"/>
              <a:gd name="connsiteY4" fmla="*/ 20786 h 2501900"/>
              <a:gd name="connsiteX5" fmla="*/ 1701800 w 5181600"/>
              <a:gd name="connsiteY5" fmla="*/ 6350 h 2501900"/>
              <a:gd name="connsiteX6" fmla="*/ 1744663 w 5181600"/>
              <a:gd name="connsiteY6" fmla="*/ 0 h 2501900"/>
              <a:gd name="connsiteX7" fmla="*/ 1789113 w 5181600"/>
              <a:gd name="connsiteY7" fmla="*/ 22225 h 2501900"/>
              <a:gd name="connsiteX8" fmla="*/ 1816100 w 5181600"/>
              <a:gd name="connsiteY8" fmla="*/ 57150 h 2501900"/>
              <a:gd name="connsiteX9" fmla="*/ 1841500 w 5181600"/>
              <a:gd name="connsiteY9" fmla="*/ 69850 h 2501900"/>
              <a:gd name="connsiteX10" fmla="*/ 1841500 w 5181600"/>
              <a:gd name="connsiteY10" fmla="*/ 101600 h 2501900"/>
              <a:gd name="connsiteX11" fmla="*/ 1841500 w 5181600"/>
              <a:gd name="connsiteY11" fmla="*/ 831850 h 2501900"/>
              <a:gd name="connsiteX12" fmla="*/ 4464050 w 5181600"/>
              <a:gd name="connsiteY12" fmla="*/ 850900 h 2501900"/>
              <a:gd name="connsiteX13" fmla="*/ 4622800 w 5181600"/>
              <a:gd name="connsiteY13" fmla="*/ 876300 h 2501900"/>
              <a:gd name="connsiteX14" fmla="*/ 4699000 w 5181600"/>
              <a:gd name="connsiteY14" fmla="*/ 901700 h 2501900"/>
              <a:gd name="connsiteX15" fmla="*/ 4756150 w 5181600"/>
              <a:gd name="connsiteY15" fmla="*/ 933450 h 2501900"/>
              <a:gd name="connsiteX16" fmla="*/ 4883150 w 5181600"/>
              <a:gd name="connsiteY16" fmla="*/ 1003300 h 2501900"/>
              <a:gd name="connsiteX17" fmla="*/ 4959350 w 5181600"/>
              <a:gd name="connsiteY17" fmla="*/ 1079500 h 2501900"/>
              <a:gd name="connsiteX18" fmla="*/ 5010150 w 5181600"/>
              <a:gd name="connsiteY18" fmla="*/ 1143000 h 2501900"/>
              <a:gd name="connsiteX19" fmla="*/ 5060950 w 5181600"/>
              <a:gd name="connsiteY19" fmla="*/ 1206500 h 2501900"/>
              <a:gd name="connsiteX20" fmla="*/ 5099050 w 5181600"/>
              <a:gd name="connsiteY20" fmla="*/ 1282700 h 2501900"/>
              <a:gd name="connsiteX21" fmla="*/ 5130800 w 5181600"/>
              <a:gd name="connsiteY21" fmla="*/ 1352550 h 2501900"/>
              <a:gd name="connsiteX22" fmla="*/ 5175250 w 5181600"/>
              <a:gd name="connsiteY22" fmla="*/ 1479550 h 2501900"/>
              <a:gd name="connsiteX23" fmla="*/ 5181600 w 5181600"/>
              <a:gd name="connsiteY23" fmla="*/ 1606550 h 2501900"/>
              <a:gd name="connsiteX24" fmla="*/ 5162550 w 5181600"/>
              <a:gd name="connsiteY24" fmla="*/ 1746250 h 2501900"/>
              <a:gd name="connsiteX25" fmla="*/ 5156200 w 5181600"/>
              <a:gd name="connsiteY25" fmla="*/ 1809750 h 2501900"/>
              <a:gd name="connsiteX26" fmla="*/ 5137150 w 5181600"/>
              <a:gd name="connsiteY26" fmla="*/ 1879600 h 2501900"/>
              <a:gd name="connsiteX27" fmla="*/ 5099050 w 5181600"/>
              <a:gd name="connsiteY27" fmla="*/ 1955800 h 2501900"/>
              <a:gd name="connsiteX28" fmla="*/ 5060950 w 5181600"/>
              <a:gd name="connsiteY28" fmla="*/ 2012950 h 2501900"/>
              <a:gd name="connsiteX29" fmla="*/ 5060950 w 5181600"/>
              <a:gd name="connsiteY29" fmla="*/ 2012950 h 2501900"/>
              <a:gd name="connsiteX30" fmla="*/ 5010150 w 5181600"/>
              <a:gd name="connsiteY30" fmla="*/ 1987550 h 2501900"/>
              <a:gd name="connsiteX31" fmla="*/ 4965700 w 5181600"/>
              <a:gd name="connsiteY31" fmla="*/ 1930400 h 2501900"/>
              <a:gd name="connsiteX32" fmla="*/ 4914900 w 5181600"/>
              <a:gd name="connsiteY32" fmla="*/ 1885950 h 2501900"/>
              <a:gd name="connsiteX33" fmla="*/ 4832350 w 5181600"/>
              <a:gd name="connsiteY33" fmla="*/ 1835150 h 2501900"/>
              <a:gd name="connsiteX34" fmla="*/ 4794250 w 5181600"/>
              <a:gd name="connsiteY34" fmla="*/ 1797050 h 2501900"/>
              <a:gd name="connsiteX35" fmla="*/ 4762500 w 5181600"/>
              <a:gd name="connsiteY35" fmla="*/ 1758950 h 2501900"/>
              <a:gd name="connsiteX36" fmla="*/ 4705350 w 5181600"/>
              <a:gd name="connsiteY36" fmla="*/ 1739900 h 2501900"/>
              <a:gd name="connsiteX37" fmla="*/ 4648200 w 5181600"/>
              <a:gd name="connsiteY37" fmla="*/ 1708150 h 2501900"/>
              <a:gd name="connsiteX38" fmla="*/ 4552950 w 5181600"/>
              <a:gd name="connsiteY38" fmla="*/ 1682750 h 2501900"/>
              <a:gd name="connsiteX39" fmla="*/ 1841500 w 5181600"/>
              <a:gd name="connsiteY39" fmla="*/ 1670050 h 2501900"/>
              <a:gd name="connsiteX40" fmla="*/ 1828800 w 5181600"/>
              <a:gd name="connsiteY40" fmla="*/ 2419350 h 2501900"/>
              <a:gd name="connsiteX41" fmla="*/ 1797050 w 5181600"/>
              <a:gd name="connsiteY41" fmla="*/ 2470150 h 2501900"/>
              <a:gd name="connsiteX42" fmla="*/ 1752600 w 5181600"/>
              <a:gd name="connsiteY42" fmla="*/ 2495550 h 2501900"/>
              <a:gd name="connsiteX43" fmla="*/ 1752600 w 5181600"/>
              <a:gd name="connsiteY43" fmla="*/ 2495550 h 2501900"/>
              <a:gd name="connsiteX44" fmla="*/ 1714500 w 5181600"/>
              <a:gd name="connsiteY44" fmla="*/ 2501900 h 2501900"/>
              <a:gd name="connsiteX45" fmla="*/ 1670050 w 5181600"/>
              <a:gd name="connsiteY45" fmla="*/ 2489200 h 2501900"/>
              <a:gd name="connsiteX46" fmla="*/ 82550 w 5181600"/>
              <a:gd name="connsiteY46" fmla="*/ 1365250 h 2501900"/>
              <a:gd name="connsiteX47" fmla="*/ 50800 w 5181600"/>
              <a:gd name="connsiteY47" fmla="*/ 1352550 h 2501900"/>
              <a:gd name="connsiteX48" fmla="*/ 25400 w 5181600"/>
              <a:gd name="connsiteY48" fmla="*/ 1320800 h 2501900"/>
              <a:gd name="connsiteX49" fmla="*/ 12700 w 5181600"/>
              <a:gd name="connsiteY49" fmla="*/ 1301750 h 2501900"/>
              <a:gd name="connsiteX50" fmla="*/ 0 w 5181600"/>
              <a:gd name="connsiteY50" fmla="*/ 1270000 h 2501900"/>
              <a:gd name="connsiteX51" fmla="*/ 12700 w 5181600"/>
              <a:gd name="connsiteY51" fmla="*/ 1225550 h 2501900"/>
              <a:gd name="connsiteX52" fmla="*/ 25400 w 5181600"/>
              <a:gd name="connsiteY52" fmla="*/ 1200150 h 2501900"/>
              <a:gd name="connsiteX53" fmla="*/ 69850 w 5181600"/>
              <a:gd name="connsiteY53" fmla="*/ 1123950 h 2501900"/>
              <a:gd name="connsiteX0" fmla="*/ 69850 w 5181600"/>
              <a:gd name="connsiteY0" fmla="*/ 1123950 h 2501900"/>
              <a:gd name="connsiteX1" fmla="*/ 69850 w 5181600"/>
              <a:gd name="connsiteY1" fmla="*/ 1123950 h 2501900"/>
              <a:gd name="connsiteX2" fmla="*/ 1625600 w 5181600"/>
              <a:gd name="connsiteY2" fmla="*/ 69850 h 2501900"/>
              <a:gd name="connsiteX3" fmla="*/ 1670844 w 5181600"/>
              <a:gd name="connsiteY3" fmla="*/ 30162 h 2501900"/>
              <a:gd name="connsiteX4" fmla="*/ 1682279 w 5181600"/>
              <a:gd name="connsiteY4" fmla="*/ 20786 h 2501900"/>
              <a:gd name="connsiteX5" fmla="*/ 1701800 w 5181600"/>
              <a:gd name="connsiteY5" fmla="*/ 6350 h 2501900"/>
              <a:gd name="connsiteX6" fmla="*/ 1744663 w 5181600"/>
              <a:gd name="connsiteY6" fmla="*/ 0 h 2501900"/>
              <a:gd name="connsiteX7" fmla="*/ 1789113 w 5181600"/>
              <a:gd name="connsiteY7" fmla="*/ 22225 h 2501900"/>
              <a:gd name="connsiteX8" fmla="*/ 1818481 w 5181600"/>
              <a:gd name="connsiteY8" fmla="*/ 50006 h 2501900"/>
              <a:gd name="connsiteX9" fmla="*/ 1841500 w 5181600"/>
              <a:gd name="connsiteY9" fmla="*/ 69850 h 2501900"/>
              <a:gd name="connsiteX10" fmla="*/ 1841500 w 5181600"/>
              <a:gd name="connsiteY10" fmla="*/ 101600 h 2501900"/>
              <a:gd name="connsiteX11" fmla="*/ 1841500 w 5181600"/>
              <a:gd name="connsiteY11" fmla="*/ 831850 h 2501900"/>
              <a:gd name="connsiteX12" fmla="*/ 4464050 w 5181600"/>
              <a:gd name="connsiteY12" fmla="*/ 850900 h 2501900"/>
              <a:gd name="connsiteX13" fmla="*/ 4622800 w 5181600"/>
              <a:gd name="connsiteY13" fmla="*/ 876300 h 2501900"/>
              <a:gd name="connsiteX14" fmla="*/ 4699000 w 5181600"/>
              <a:gd name="connsiteY14" fmla="*/ 901700 h 2501900"/>
              <a:gd name="connsiteX15" fmla="*/ 4756150 w 5181600"/>
              <a:gd name="connsiteY15" fmla="*/ 933450 h 2501900"/>
              <a:gd name="connsiteX16" fmla="*/ 4883150 w 5181600"/>
              <a:gd name="connsiteY16" fmla="*/ 1003300 h 2501900"/>
              <a:gd name="connsiteX17" fmla="*/ 4959350 w 5181600"/>
              <a:gd name="connsiteY17" fmla="*/ 1079500 h 2501900"/>
              <a:gd name="connsiteX18" fmla="*/ 5010150 w 5181600"/>
              <a:gd name="connsiteY18" fmla="*/ 1143000 h 2501900"/>
              <a:gd name="connsiteX19" fmla="*/ 5060950 w 5181600"/>
              <a:gd name="connsiteY19" fmla="*/ 1206500 h 2501900"/>
              <a:gd name="connsiteX20" fmla="*/ 5099050 w 5181600"/>
              <a:gd name="connsiteY20" fmla="*/ 1282700 h 2501900"/>
              <a:gd name="connsiteX21" fmla="*/ 5130800 w 5181600"/>
              <a:gd name="connsiteY21" fmla="*/ 1352550 h 2501900"/>
              <a:gd name="connsiteX22" fmla="*/ 5175250 w 5181600"/>
              <a:gd name="connsiteY22" fmla="*/ 1479550 h 2501900"/>
              <a:gd name="connsiteX23" fmla="*/ 5181600 w 5181600"/>
              <a:gd name="connsiteY23" fmla="*/ 1606550 h 2501900"/>
              <a:gd name="connsiteX24" fmla="*/ 5162550 w 5181600"/>
              <a:gd name="connsiteY24" fmla="*/ 1746250 h 2501900"/>
              <a:gd name="connsiteX25" fmla="*/ 5156200 w 5181600"/>
              <a:gd name="connsiteY25" fmla="*/ 1809750 h 2501900"/>
              <a:gd name="connsiteX26" fmla="*/ 5137150 w 5181600"/>
              <a:gd name="connsiteY26" fmla="*/ 1879600 h 2501900"/>
              <a:gd name="connsiteX27" fmla="*/ 5099050 w 5181600"/>
              <a:gd name="connsiteY27" fmla="*/ 1955800 h 2501900"/>
              <a:gd name="connsiteX28" fmla="*/ 5060950 w 5181600"/>
              <a:gd name="connsiteY28" fmla="*/ 2012950 h 2501900"/>
              <a:gd name="connsiteX29" fmla="*/ 5060950 w 5181600"/>
              <a:gd name="connsiteY29" fmla="*/ 2012950 h 2501900"/>
              <a:gd name="connsiteX30" fmla="*/ 5010150 w 5181600"/>
              <a:gd name="connsiteY30" fmla="*/ 1987550 h 2501900"/>
              <a:gd name="connsiteX31" fmla="*/ 4965700 w 5181600"/>
              <a:gd name="connsiteY31" fmla="*/ 1930400 h 2501900"/>
              <a:gd name="connsiteX32" fmla="*/ 4914900 w 5181600"/>
              <a:gd name="connsiteY32" fmla="*/ 1885950 h 2501900"/>
              <a:gd name="connsiteX33" fmla="*/ 4832350 w 5181600"/>
              <a:gd name="connsiteY33" fmla="*/ 1835150 h 2501900"/>
              <a:gd name="connsiteX34" fmla="*/ 4794250 w 5181600"/>
              <a:gd name="connsiteY34" fmla="*/ 1797050 h 2501900"/>
              <a:gd name="connsiteX35" fmla="*/ 4762500 w 5181600"/>
              <a:gd name="connsiteY35" fmla="*/ 1758950 h 2501900"/>
              <a:gd name="connsiteX36" fmla="*/ 4705350 w 5181600"/>
              <a:gd name="connsiteY36" fmla="*/ 1739900 h 2501900"/>
              <a:gd name="connsiteX37" fmla="*/ 4648200 w 5181600"/>
              <a:gd name="connsiteY37" fmla="*/ 1708150 h 2501900"/>
              <a:gd name="connsiteX38" fmla="*/ 4552950 w 5181600"/>
              <a:gd name="connsiteY38" fmla="*/ 1682750 h 2501900"/>
              <a:gd name="connsiteX39" fmla="*/ 1841500 w 5181600"/>
              <a:gd name="connsiteY39" fmla="*/ 1670050 h 2501900"/>
              <a:gd name="connsiteX40" fmla="*/ 1828800 w 5181600"/>
              <a:gd name="connsiteY40" fmla="*/ 2419350 h 2501900"/>
              <a:gd name="connsiteX41" fmla="*/ 1797050 w 5181600"/>
              <a:gd name="connsiteY41" fmla="*/ 2470150 h 2501900"/>
              <a:gd name="connsiteX42" fmla="*/ 1752600 w 5181600"/>
              <a:gd name="connsiteY42" fmla="*/ 2495550 h 2501900"/>
              <a:gd name="connsiteX43" fmla="*/ 1752600 w 5181600"/>
              <a:gd name="connsiteY43" fmla="*/ 2495550 h 2501900"/>
              <a:gd name="connsiteX44" fmla="*/ 1714500 w 5181600"/>
              <a:gd name="connsiteY44" fmla="*/ 2501900 h 2501900"/>
              <a:gd name="connsiteX45" fmla="*/ 1670050 w 5181600"/>
              <a:gd name="connsiteY45" fmla="*/ 2489200 h 2501900"/>
              <a:gd name="connsiteX46" fmla="*/ 82550 w 5181600"/>
              <a:gd name="connsiteY46" fmla="*/ 1365250 h 2501900"/>
              <a:gd name="connsiteX47" fmla="*/ 50800 w 5181600"/>
              <a:gd name="connsiteY47" fmla="*/ 1352550 h 2501900"/>
              <a:gd name="connsiteX48" fmla="*/ 25400 w 5181600"/>
              <a:gd name="connsiteY48" fmla="*/ 1320800 h 2501900"/>
              <a:gd name="connsiteX49" fmla="*/ 12700 w 5181600"/>
              <a:gd name="connsiteY49" fmla="*/ 1301750 h 2501900"/>
              <a:gd name="connsiteX50" fmla="*/ 0 w 5181600"/>
              <a:gd name="connsiteY50" fmla="*/ 1270000 h 2501900"/>
              <a:gd name="connsiteX51" fmla="*/ 12700 w 5181600"/>
              <a:gd name="connsiteY51" fmla="*/ 1225550 h 2501900"/>
              <a:gd name="connsiteX52" fmla="*/ 25400 w 5181600"/>
              <a:gd name="connsiteY52" fmla="*/ 1200150 h 2501900"/>
              <a:gd name="connsiteX53" fmla="*/ 69850 w 5181600"/>
              <a:gd name="connsiteY53" fmla="*/ 1123950 h 2501900"/>
              <a:gd name="connsiteX0" fmla="*/ 69850 w 5181600"/>
              <a:gd name="connsiteY0" fmla="*/ 1123950 h 2501900"/>
              <a:gd name="connsiteX1" fmla="*/ 69850 w 5181600"/>
              <a:gd name="connsiteY1" fmla="*/ 1123950 h 2501900"/>
              <a:gd name="connsiteX2" fmla="*/ 1625600 w 5181600"/>
              <a:gd name="connsiteY2" fmla="*/ 69850 h 2501900"/>
              <a:gd name="connsiteX3" fmla="*/ 1670844 w 5181600"/>
              <a:gd name="connsiteY3" fmla="*/ 30162 h 2501900"/>
              <a:gd name="connsiteX4" fmla="*/ 1682279 w 5181600"/>
              <a:gd name="connsiteY4" fmla="*/ 20786 h 2501900"/>
              <a:gd name="connsiteX5" fmla="*/ 1701800 w 5181600"/>
              <a:gd name="connsiteY5" fmla="*/ 6350 h 2501900"/>
              <a:gd name="connsiteX6" fmla="*/ 1744663 w 5181600"/>
              <a:gd name="connsiteY6" fmla="*/ 0 h 2501900"/>
              <a:gd name="connsiteX7" fmla="*/ 1789113 w 5181600"/>
              <a:gd name="connsiteY7" fmla="*/ 22225 h 2501900"/>
              <a:gd name="connsiteX8" fmla="*/ 1823244 w 5181600"/>
              <a:gd name="connsiteY8" fmla="*/ 42862 h 2501900"/>
              <a:gd name="connsiteX9" fmla="*/ 1841500 w 5181600"/>
              <a:gd name="connsiteY9" fmla="*/ 69850 h 2501900"/>
              <a:gd name="connsiteX10" fmla="*/ 1841500 w 5181600"/>
              <a:gd name="connsiteY10" fmla="*/ 101600 h 2501900"/>
              <a:gd name="connsiteX11" fmla="*/ 1841500 w 5181600"/>
              <a:gd name="connsiteY11" fmla="*/ 831850 h 2501900"/>
              <a:gd name="connsiteX12" fmla="*/ 4464050 w 5181600"/>
              <a:gd name="connsiteY12" fmla="*/ 850900 h 2501900"/>
              <a:gd name="connsiteX13" fmla="*/ 4622800 w 5181600"/>
              <a:gd name="connsiteY13" fmla="*/ 876300 h 2501900"/>
              <a:gd name="connsiteX14" fmla="*/ 4699000 w 5181600"/>
              <a:gd name="connsiteY14" fmla="*/ 901700 h 2501900"/>
              <a:gd name="connsiteX15" fmla="*/ 4756150 w 5181600"/>
              <a:gd name="connsiteY15" fmla="*/ 933450 h 2501900"/>
              <a:gd name="connsiteX16" fmla="*/ 4883150 w 5181600"/>
              <a:gd name="connsiteY16" fmla="*/ 1003300 h 2501900"/>
              <a:gd name="connsiteX17" fmla="*/ 4959350 w 5181600"/>
              <a:gd name="connsiteY17" fmla="*/ 1079500 h 2501900"/>
              <a:gd name="connsiteX18" fmla="*/ 5010150 w 5181600"/>
              <a:gd name="connsiteY18" fmla="*/ 1143000 h 2501900"/>
              <a:gd name="connsiteX19" fmla="*/ 5060950 w 5181600"/>
              <a:gd name="connsiteY19" fmla="*/ 1206500 h 2501900"/>
              <a:gd name="connsiteX20" fmla="*/ 5099050 w 5181600"/>
              <a:gd name="connsiteY20" fmla="*/ 1282700 h 2501900"/>
              <a:gd name="connsiteX21" fmla="*/ 5130800 w 5181600"/>
              <a:gd name="connsiteY21" fmla="*/ 1352550 h 2501900"/>
              <a:gd name="connsiteX22" fmla="*/ 5175250 w 5181600"/>
              <a:gd name="connsiteY22" fmla="*/ 1479550 h 2501900"/>
              <a:gd name="connsiteX23" fmla="*/ 5181600 w 5181600"/>
              <a:gd name="connsiteY23" fmla="*/ 1606550 h 2501900"/>
              <a:gd name="connsiteX24" fmla="*/ 5162550 w 5181600"/>
              <a:gd name="connsiteY24" fmla="*/ 1746250 h 2501900"/>
              <a:gd name="connsiteX25" fmla="*/ 5156200 w 5181600"/>
              <a:gd name="connsiteY25" fmla="*/ 1809750 h 2501900"/>
              <a:gd name="connsiteX26" fmla="*/ 5137150 w 5181600"/>
              <a:gd name="connsiteY26" fmla="*/ 1879600 h 2501900"/>
              <a:gd name="connsiteX27" fmla="*/ 5099050 w 5181600"/>
              <a:gd name="connsiteY27" fmla="*/ 1955800 h 2501900"/>
              <a:gd name="connsiteX28" fmla="*/ 5060950 w 5181600"/>
              <a:gd name="connsiteY28" fmla="*/ 2012950 h 2501900"/>
              <a:gd name="connsiteX29" fmla="*/ 5060950 w 5181600"/>
              <a:gd name="connsiteY29" fmla="*/ 2012950 h 2501900"/>
              <a:gd name="connsiteX30" fmla="*/ 5010150 w 5181600"/>
              <a:gd name="connsiteY30" fmla="*/ 1987550 h 2501900"/>
              <a:gd name="connsiteX31" fmla="*/ 4965700 w 5181600"/>
              <a:gd name="connsiteY31" fmla="*/ 1930400 h 2501900"/>
              <a:gd name="connsiteX32" fmla="*/ 4914900 w 5181600"/>
              <a:gd name="connsiteY32" fmla="*/ 1885950 h 2501900"/>
              <a:gd name="connsiteX33" fmla="*/ 4832350 w 5181600"/>
              <a:gd name="connsiteY33" fmla="*/ 1835150 h 2501900"/>
              <a:gd name="connsiteX34" fmla="*/ 4794250 w 5181600"/>
              <a:gd name="connsiteY34" fmla="*/ 1797050 h 2501900"/>
              <a:gd name="connsiteX35" fmla="*/ 4762500 w 5181600"/>
              <a:gd name="connsiteY35" fmla="*/ 1758950 h 2501900"/>
              <a:gd name="connsiteX36" fmla="*/ 4705350 w 5181600"/>
              <a:gd name="connsiteY36" fmla="*/ 1739900 h 2501900"/>
              <a:gd name="connsiteX37" fmla="*/ 4648200 w 5181600"/>
              <a:gd name="connsiteY37" fmla="*/ 1708150 h 2501900"/>
              <a:gd name="connsiteX38" fmla="*/ 4552950 w 5181600"/>
              <a:gd name="connsiteY38" fmla="*/ 1682750 h 2501900"/>
              <a:gd name="connsiteX39" fmla="*/ 1841500 w 5181600"/>
              <a:gd name="connsiteY39" fmla="*/ 1670050 h 2501900"/>
              <a:gd name="connsiteX40" fmla="*/ 1828800 w 5181600"/>
              <a:gd name="connsiteY40" fmla="*/ 2419350 h 2501900"/>
              <a:gd name="connsiteX41" fmla="*/ 1797050 w 5181600"/>
              <a:gd name="connsiteY41" fmla="*/ 2470150 h 2501900"/>
              <a:gd name="connsiteX42" fmla="*/ 1752600 w 5181600"/>
              <a:gd name="connsiteY42" fmla="*/ 2495550 h 2501900"/>
              <a:gd name="connsiteX43" fmla="*/ 1752600 w 5181600"/>
              <a:gd name="connsiteY43" fmla="*/ 2495550 h 2501900"/>
              <a:gd name="connsiteX44" fmla="*/ 1714500 w 5181600"/>
              <a:gd name="connsiteY44" fmla="*/ 2501900 h 2501900"/>
              <a:gd name="connsiteX45" fmla="*/ 1670050 w 5181600"/>
              <a:gd name="connsiteY45" fmla="*/ 2489200 h 2501900"/>
              <a:gd name="connsiteX46" fmla="*/ 82550 w 5181600"/>
              <a:gd name="connsiteY46" fmla="*/ 1365250 h 2501900"/>
              <a:gd name="connsiteX47" fmla="*/ 50800 w 5181600"/>
              <a:gd name="connsiteY47" fmla="*/ 1352550 h 2501900"/>
              <a:gd name="connsiteX48" fmla="*/ 25400 w 5181600"/>
              <a:gd name="connsiteY48" fmla="*/ 1320800 h 2501900"/>
              <a:gd name="connsiteX49" fmla="*/ 12700 w 5181600"/>
              <a:gd name="connsiteY49" fmla="*/ 1301750 h 2501900"/>
              <a:gd name="connsiteX50" fmla="*/ 0 w 5181600"/>
              <a:gd name="connsiteY50" fmla="*/ 1270000 h 2501900"/>
              <a:gd name="connsiteX51" fmla="*/ 12700 w 5181600"/>
              <a:gd name="connsiteY51" fmla="*/ 1225550 h 2501900"/>
              <a:gd name="connsiteX52" fmla="*/ 25400 w 5181600"/>
              <a:gd name="connsiteY52" fmla="*/ 1200150 h 2501900"/>
              <a:gd name="connsiteX53" fmla="*/ 69850 w 5181600"/>
              <a:gd name="connsiteY53" fmla="*/ 1123950 h 2501900"/>
              <a:gd name="connsiteX0" fmla="*/ 69850 w 5181600"/>
              <a:gd name="connsiteY0" fmla="*/ 1123950 h 2501900"/>
              <a:gd name="connsiteX1" fmla="*/ 69850 w 5181600"/>
              <a:gd name="connsiteY1" fmla="*/ 1123950 h 2501900"/>
              <a:gd name="connsiteX2" fmla="*/ 1625600 w 5181600"/>
              <a:gd name="connsiteY2" fmla="*/ 69850 h 2501900"/>
              <a:gd name="connsiteX3" fmla="*/ 1670844 w 5181600"/>
              <a:gd name="connsiteY3" fmla="*/ 30162 h 2501900"/>
              <a:gd name="connsiteX4" fmla="*/ 1682279 w 5181600"/>
              <a:gd name="connsiteY4" fmla="*/ 20786 h 2501900"/>
              <a:gd name="connsiteX5" fmla="*/ 1701800 w 5181600"/>
              <a:gd name="connsiteY5" fmla="*/ 6350 h 2501900"/>
              <a:gd name="connsiteX6" fmla="*/ 1744663 w 5181600"/>
              <a:gd name="connsiteY6" fmla="*/ 0 h 2501900"/>
              <a:gd name="connsiteX7" fmla="*/ 1789113 w 5181600"/>
              <a:gd name="connsiteY7" fmla="*/ 22225 h 2501900"/>
              <a:gd name="connsiteX8" fmla="*/ 1823244 w 5181600"/>
              <a:gd name="connsiteY8" fmla="*/ 42862 h 2501900"/>
              <a:gd name="connsiteX9" fmla="*/ 1841500 w 5181600"/>
              <a:gd name="connsiteY9" fmla="*/ 69850 h 2501900"/>
              <a:gd name="connsiteX10" fmla="*/ 1841500 w 5181600"/>
              <a:gd name="connsiteY10" fmla="*/ 101600 h 2501900"/>
              <a:gd name="connsiteX11" fmla="*/ 1841500 w 5181600"/>
              <a:gd name="connsiteY11" fmla="*/ 831850 h 2501900"/>
              <a:gd name="connsiteX12" fmla="*/ 4464050 w 5181600"/>
              <a:gd name="connsiteY12" fmla="*/ 850900 h 2501900"/>
              <a:gd name="connsiteX13" fmla="*/ 4622800 w 5181600"/>
              <a:gd name="connsiteY13" fmla="*/ 876300 h 2501900"/>
              <a:gd name="connsiteX14" fmla="*/ 4699000 w 5181600"/>
              <a:gd name="connsiteY14" fmla="*/ 901700 h 2501900"/>
              <a:gd name="connsiteX15" fmla="*/ 4756150 w 5181600"/>
              <a:gd name="connsiteY15" fmla="*/ 933450 h 2501900"/>
              <a:gd name="connsiteX16" fmla="*/ 4883150 w 5181600"/>
              <a:gd name="connsiteY16" fmla="*/ 1003300 h 2501900"/>
              <a:gd name="connsiteX17" fmla="*/ 4959350 w 5181600"/>
              <a:gd name="connsiteY17" fmla="*/ 1079500 h 2501900"/>
              <a:gd name="connsiteX18" fmla="*/ 5010150 w 5181600"/>
              <a:gd name="connsiteY18" fmla="*/ 1143000 h 2501900"/>
              <a:gd name="connsiteX19" fmla="*/ 5060950 w 5181600"/>
              <a:gd name="connsiteY19" fmla="*/ 1206500 h 2501900"/>
              <a:gd name="connsiteX20" fmla="*/ 5099050 w 5181600"/>
              <a:gd name="connsiteY20" fmla="*/ 1282700 h 2501900"/>
              <a:gd name="connsiteX21" fmla="*/ 5130800 w 5181600"/>
              <a:gd name="connsiteY21" fmla="*/ 1352550 h 2501900"/>
              <a:gd name="connsiteX22" fmla="*/ 5175250 w 5181600"/>
              <a:gd name="connsiteY22" fmla="*/ 1479550 h 2501900"/>
              <a:gd name="connsiteX23" fmla="*/ 5181600 w 5181600"/>
              <a:gd name="connsiteY23" fmla="*/ 1606550 h 2501900"/>
              <a:gd name="connsiteX24" fmla="*/ 5162550 w 5181600"/>
              <a:gd name="connsiteY24" fmla="*/ 1746250 h 2501900"/>
              <a:gd name="connsiteX25" fmla="*/ 5156200 w 5181600"/>
              <a:gd name="connsiteY25" fmla="*/ 1809750 h 2501900"/>
              <a:gd name="connsiteX26" fmla="*/ 5137150 w 5181600"/>
              <a:gd name="connsiteY26" fmla="*/ 1879600 h 2501900"/>
              <a:gd name="connsiteX27" fmla="*/ 5099050 w 5181600"/>
              <a:gd name="connsiteY27" fmla="*/ 1955800 h 2501900"/>
              <a:gd name="connsiteX28" fmla="*/ 5060950 w 5181600"/>
              <a:gd name="connsiteY28" fmla="*/ 2012950 h 2501900"/>
              <a:gd name="connsiteX29" fmla="*/ 5060950 w 5181600"/>
              <a:gd name="connsiteY29" fmla="*/ 2012950 h 2501900"/>
              <a:gd name="connsiteX30" fmla="*/ 5010150 w 5181600"/>
              <a:gd name="connsiteY30" fmla="*/ 1987550 h 2501900"/>
              <a:gd name="connsiteX31" fmla="*/ 4965700 w 5181600"/>
              <a:gd name="connsiteY31" fmla="*/ 1930400 h 2501900"/>
              <a:gd name="connsiteX32" fmla="*/ 4914900 w 5181600"/>
              <a:gd name="connsiteY32" fmla="*/ 1885950 h 2501900"/>
              <a:gd name="connsiteX33" fmla="*/ 4832350 w 5181600"/>
              <a:gd name="connsiteY33" fmla="*/ 1835150 h 2501900"/>
              <a:gd name="connsiteX34" fmla="*/ 4794250 w 5181600"/>
              <a:gd name="connsiteY34" fmla="*/ 1797050 h 2501900"/>
              <a:gd name="connsiteX35" fmla="*/ 4762500 w 5181600"/>
              <a:gd name="connsiteY35" fmla="*/ 1758950 h 2501900"/>
              <a:gd name="connsiteX36" fmla="*/ 4705350 w 5181600"/>
              <a:gd name="connsiteY36" fmla="*/ 1730375 h 2501900"/>
              <a:gd name="connsiteX37" fmla="*/ 4648200 w 5181600"/>
              <a:gd name="connsiteY37" fmla="*/ 1708150 h 2501900"/>
              <a:gd name="connsiteX38" fmla="*/ 4552950 w 5181600"/>
              <a:gd name="connsiteY38" fmla="*/ 1682750 h 2501900"/>
              <a:gd name="connsiteX39" fmla="*/ 1841500 w 5181600"/>
              <a:gd name="connsiteY39" fmla="*/ 1670050 h 2501900"/>
              <a:gd name="connsiteX40" fmla="*/ 1828800 w 5181600"/>
              <a:gd name="connsiteY40" fmla="*/ 2419350 h 2501900"/>
              <a:gd name="connsiteX41" fmla="*/ 1797050 w 5181600"/>
              <a:gd name="connsiteY41" fmla="*/ 2470150 h 2501900"/>
              <a:gd name="connsiteX42" fmla="*/ 1752600 w 5181600"/>
              <a:gd name="connsiteY42" fmla="*/ 2495550 h 2501900"/>
              <a:gd name="connsiteX43" fmla="*/ 1752600 w 5181600"/>
              <a:gd name="connsiteY43" fmla="*/ 2495550 h 2501900"/>
              <a:gd name="connsiteX44" fmla="*/ 1714500 w 5181600"/>
              <a:gd name="connsiteY44" fmla="*/ 2501900 h 2501900"/>
              <a:gd name="connsiteX45" fmla="*/ 1670050 w 5181600"/>
              <a:gd name="connsiteY45" fmla="*/ 2489200 h 2501900"/>
              <a:gd name="connsiteX46" fmla="*/ 82550 w 5181600"/>
              <a:gd name="connsiteY46" fmla="*/ 1365250 h 2501900"/>
              <a:gd name="connsiteX47" fmla="*/ 50800 w 5181600"/>
              <a:gd name="connsiteY47" fmla="*/ 1352550 h 2501900"/>
              <a:gd name="connsiteX48" fmla="*/ 25400 w 5181600"/>
              <a:gd name="connsiteY48" fmla="*/ 1320800 h 2501900"/>
              <a:gd name="connsiteX49" fmla="*/ 12700 w 5181600"/>
              <a:gd name="connsiteY49" fmla="*/ 1301750 h 2501900"/>
              <a:gd name="connsiteX50" fmla="*/ 0 w 5181600"/>
              <a:gd name="connsiteY50" fmla="*/ 1270000 h 2501900"/>
              <a:gd name="connsiteX51" fmla="*/ 12700 w 5181600"/>
              <a:gd name="connsiteY51" fmla="*/ 1225550 h 2501900"/>
              <a:gd name="connsiteX52" fmla="*/ 25400 w 5181600"/>
              <a:gd name="connsiteY52" fmla="*/ 1200150 h 2501900"/>
              <a:gd name="connsiteX53" fmla="*/ 69850 w 5181600"/>
              <a:gd name="connsiteY53" fmla="*/ 1123950 h 2501900"/>
              <a:gd name="connsiteX0" fmla="*/ 69850 w 5181600"/>
              <a:gd name="connsiteY0" fmla="*/ 1123950 h 2501900"/>
              <a:gd name="connsiteX1" fmla="*/ 69850 w 5181600"/>
              <a:gd name="connsiteY1" fmla="*/ 1123950 h 2501900"/>
              <a:gd name="connsiteX2" fmla="*/ 1625600 w 5181600"/>
              <a:gd name="connsiteY2" fmla="*/ 69850 h 2501900"/>
              <a:gd name="connsiteX3" fmla="*/ 1670844 w 5181600"/>
              <a:gd name="connsiteY3" fmla="*/ 30162 h 2501900"/>
              <a:gd name="connsiteX4" fmla="*/ 1682279 w 5181600"/>
              <a:gd name="connsiteY4" fmla="*/ 20786 h 2501900"/>
              <a:gd name="connsiteX5" fmla="*/ 1701800 w 5181600"/>
              <a:gd name="connsiteY5" fmla="*/ 6350 h 2501900"/>
              <a:gd name="connsiteX6" fmla="*/ 1744663 w 5181600"/>
              <a:gd name="connsiteY6" fmla="*/ 0 h 2501900"/>
              <a:gd name="connsiteX7" fmla="*/ 1789113 w 5181600"/>
              <a:gd name="connsiteY7" fmla="*/ 22225 h 2501900"/>
              <a:gd name="connsiteX8" fmla="*/ 1823244 w 5181600"/>
              <a:gd name="connsiteY8" fmla="*/ 42862 h 2501900"/>
              <a:gd name="connsiteX9" fmla="*/ 1841500 w 5181600"/>
              <a:gd name="connsiteY9" fmla="*/ 69850 h 2501900"/>
              <a:gd name="connsiteX10" fmla="*/ 1841500 w 5181600"/>
              <a:gd name="connsiteY10" fmla="*/ 101600 h 2501900"/>
              <a:gd name="connsiteX11" fmla="*/ 1841500 w 5181600"/>
              <a:gd name="connsiteY11" fmla="*/ 831850 h 2501900"/>
              <a:gd name="connsiteX12" fmla="*/ 4464050 w 5181600"/>
              <a:gd name="connsiteY12" fmla="*/ 850900 h 2501900"/>
              <a:gd name="connsiteX13" fmla="*/ 4622800 w 5181600"/>
              <a:gd name="connsiteY13" fmla="*/ 876300 h 2501900"/>
              <a:gd name="connsiteX14" fmla="*/ 4699000 w 5181600"/>
              <a:gd name="connsiteY14" fmla="*/ 901700 h 2501900"/>
              <a:gd name="connsiteX15" fmla="*/ 4756150 w 5181600"/>
              <a:gd name="connsiteY15" fmla="*/ 933450 h 2501900"/>
              <a:gd name="connsiteX16" fmla="*/ 4883150 w 5181600"/>
              <a:gd name="connsiteY16" fmla="*/ 1003300 h 2501900"/>
              <a:gd name="connsiteX17" fmla="*/ 4959350 w 5181600"/>
              <a:gd name="connsiteY17" fmla="*/ 1079500 h 2501900"/>
              <a:gd name="connsiteX18" fmla="*/ 5010150 w 5181600"/>
              <a:gd name="connsiteY18" fmla="*/ 1143000 h 2501900"/>
              <a:gd name="connsiteX19" fmla="*/ 5060950 w 5181600"/>
              <a:gd name="connsiteY19" fmla="*/ 1206500 h 2501900"/>
              <a:gd name="connsiteX20" fmla="*/ 5099050 w 5181600"/>
              <a:gd name="connsiteY20" fmla="*/ 1282700 h 2501900"/>
              <a:gd name="connsiteX21" fmla="*/ 5130800 w 5181600"/>
              <a:gd name="connsiteY21" fmla="*/ 1352550 h 2501900"/>
              <a:gd name="connsiteX22" fmla="*/ 5175250 w 5181600"/>
              <a:gd name="connsiteY22" fmla="*/ 1479550 h 2501900"/>
              <a:gd name="connsiteX23" fmla="*/ 5181600 w 5181600"/>
              <a:gd name="connsiteY23" fmla="*/ 1606550 h 2501900"/>
              <a:gd name="connsiteX24" fmla="*/ 5162550 w 5181600"/>
              <a:gd name="connsiteY24" fmla="*/ 1746250 h 2501900"/>
              <a:gd name="connsiteX25" fmla="*/ 5156200 w 5181600"/>
              <a:gd name="connsiteY25" fmla="*/ 1809750 h 2501900"/>
              <a:gd name="connsiteX26" fmla="*/ 5137150 w 5181600"/>
              <a:gd name="connsiteY26" fmla="*/ 1879600 h 2501900"/>
              <a:gd name="connsiteX27" fmla="*/ 5099050 w 5181600"/>
              <a:gd name="connsiteY27" fmla="*/ 1955800 h 2501900"/>
              <a:gd name="connsiteX28" fmla="*/ 5060950 w 5181600"/>
              <a:gd name="connsiteY28" fmla="*/ 2012950 h 2501900"/>
              <a:gd name="connsiteX29" fmla="*/ 5060950 w 5181600"/>
              <a:gd name="connsiteY29" fmla="*/ 2012950 h 2501900"/>
              <a:gd name="connsiteX30" fmla="*/ 5010150 w 5181600"/>
              <a:gd name="connsiteY30" fmla="*/ 1987550 h 2501900"/>
              <a:gd name="connsiteX31" fmla="*/ 4965700 w 5181600"/>
              <a:gd name="connsiteY31" fmla="*/ 1930400 h 2501900"/>
              <a:gd name="connsiteX32" fmla="*/ 4914900 w 5181600"/>
              <a:gd name="connsiteY32" fmla="*/ 1885950 h 2501900"/>
              <a:gd name="connsiteX33" fmla="*/ 4858544 w 5181600"/>
              <a:gd name="connsiteY33" fmla="*/ 1835150 h 2501900"/>
              <a:gd name="connsiteX34" fmla="*/ 4794250 w 5181600"/>
              <a:gd name="connsiteY34" fmla="*/ 1797050 h 2501900"/>
              <a:gd name="connsiteX35" fmla="*/ 4762500 w 5181600"/>
              <a:gd name="connsiteY35" fmla="*/ 1758950 h 2501900"/>
              <a:gd name="connsiteX36" fmla="*/ 4705350 w 5181600"/>
              <a:gd name="connsiteY36" fmla="*/ 1730375 h 2501900"/>
              <a:gd name="connsiteX37" fmla="*/ 4648200 w 5181600"/>
              <a:gd name="connsiteY37" fmla="*/ 1708150 h 2501900"/>
              <a:gd name="connsiteX38" fmla="*/ 4552950 w 5181600"/>
              <a:gd name="connsiteY38" fmla="*/ 1682750 h 2501900"/>
              <a:gd name="connsiteX39" fmla="*/ 1841500 w 5181600"/>
              <a:gd name="connsiteY39" fmla="*/ 1670050 h 2501900"/>
              <a:gd name="connsiteX40" fmla="*/ 1828800 w 5181600"/>
              <a:gd name="connsiteY40" fmla="*/ 2419350 h 2501900"/>
              <a:gd name="connsiteX41" fmla="*/ 1797050 w 5181600"/>
              <a:gd name="connsiteY41" fmla="*/ 2470150 h 2501900"/>
              <a:gd name="connsiteX42" fmla="*/ 1752600 w 5181600"/>
              <a:gd name="connsiteY42" fmla="*/ 2495550 h 2501900"/>
              <a:gd name="connsiteX43" fmla="*/ 1752600 w 5181600"/>
              <a:gd name="connsiteY43" fmla="*/ 2495550 h 2501900"/>
              <a:gd name="connsiteX44" fmla="*/ 1714500 w 5181600"/>
              <a:gd name="connsiteY44" fmla="*/ 2501900 h 2501900"/>
              <a:gd name="connsiteX45" fmla="*/ 1670050 w 5181600"/>
              <a:gd name="connsiteY45" fmla="*/ 2489200 h 2501900"/>
              <a:gd name="connsiteX46" fmla="*/ 82550 w 5181600"/>
              <a:gd name="connsiteY46" fmla="*/ 1365250 h 2501900"/>
              <a:gd name="connsiteX47" fmla="*/ 50800 w 5181600"/>
              <a:gd name="connsiteY47" fmla="*/ 1352550 h 2501900"/>
              <a:gd name="connsiteX48" fmla="*/ 25400 w 5181600"/>
              <a:gd name="connsiteY48" fmla="*/ 1320800 h 2501900"/>
              <a:gd name="connsiteX49" fmla="*/ 12700 w 5181600"/>
              <a:gd name="connsiteY49" fmla="*/ 1301750 h 2501900"/>
              <a:gd name="connsiteX50" fmla="*/ 0 w 5181600"/>
              <a:gd name="connsiteY50" fmla="*/ 1270000 h 2501900"/>
              <a:gd name="connsiteX51" fmla="*/ 12700 w 5181600"/>
              <a:gd name="connsiteY51" fmla="*/ 1225550 h 2501900"/>
              <a:gd name="connsiteX52" fmla="*/ 25400 w 5181600"/>
              <a:gd name="connsiteY52" fmla="*/ 1200150 h 2501900"/>
              <a:gd name="connsiteX53" fmla="*/ 69850 w 5181600"/>
              <a:gd name="connsiteY53" fmla="*/ 1123950 h 2501900"/>
              <a:gd name="connsiteX0" fmla="*/ 69850 w 5181600"/>
              <a:gd name="connsiteY0" fmla="*/ 1123950 h 2501900"/>
              <a:gd name="connsiteX1" fmla="*/ 69850 w 5181600"/>
              <a:gd name="connsiteY1" fmla="*/ 1123950 h 2501900"/>
              <a:gd name="connsiteX2" fmla="*/ 1625600 w 5181600"/>
              <a:gd name="connsiteY2" fmla="*/ 69850 h 2501900"/>
              <a:gd name="connsiteX3" fmla="*/ 1670844 w 5181600"/>
              <a:gd name="connsiteY3" fmla="*/ 30162 h 2501900"/>
              <a:gd name="connsiteX4" fmla="*/ 1682279 w 5181600"/>
              <a:gd name="connsiteY4" fmla="*/ 20786 h 2501900"/>
              <a:gd name="connsiteX5" fmla="*/ 1701800 w 5181600"/>
              <a:gd name="connsiteY5" fmla="*/ 6350 h 2501900"/>
              <a:gd name="connsiteX6" fmla="*/ 1744663 w 5181600"/>
              <a:gd name="connsiteY6" fmla="*/ 0 h 2501900"/>
              <a:gd name="connsiteX7" fmla="*/ 1789113 w 5181600"/>
              <a:gd name="connsiteY7" fmla="*/ 22225 h 2501900"/>
              <a:gd name="connsiteX8" fmla="*/ 1823244 w 5181600"/>
              <a:gd name="connsiteY8" fmla="*/ 42862 h 2501900"/>
              <a:gd name="connsiteX9" fmla="*/ 1841500 w 5181600"/>
              <a:gd name="connsiteY9" fmla="*/ 69850 h 2501900"/>
              <a:gd name="connsiteX10" fmla="*/ 1841500 w 5181600"/>
              <a:gd name="connsiteY10" fmla="*/ 101600 h 2501900"/>
              <a:gd name="connsiteX11" fmla="*/ 1841500 w 5181600"/>
              <a:gd name="connsiteY11" fmla="*/ 831850 h 2501900"/>
              <a:gd name="connsiteX12" fmla="*/ 4464050 w 5181600"/>
              <a:gd name="connsiteY12" fmla="*/ 850900 h 2501900"/>
              <a:gd name="connsiteX13" fmla="*/ 4622800 w 5181600"/>
              <a:gd name="connsiteY13" fmla="*/ 876300 h 2501900"/>
              <a:gd name="connsiteX14" fmla="*/ 4699000 w 5181600"/>
              <a:gd name="connsiteY14" fmla="*/ 901700 h 2501900"/>
              <a:gd name="connsiteX15" fmla="*/ 4756150 w 5181600"/>
              <a:gd name="connsiteY15" fmla="*/ 933450 h 2501900"/>
              <a:gd name="connsiteX16" fmla="*/ 4883150 w 5181600"/>
              <a:gd name="connsiteY16" fmla="*/ 1003300 h 2501900"/>
              <a:gd name="connsiteX17" fmla="*/ 4959350 w 5181600"/>
              <a:gd name="connsiteY17" fmla="*/ 1079500 h 2501900"/>
              <a:gd name="connsiteX18" fmla="*/ 5010150 w 5181600"/>
              <a:gd name="connsiteY18" fmla="*/ 1143000 h 2501900"/>
              <a:gd name="connsiteX19" fmla="*/ 5060950 w 5181600"/>
              <a:gd name="connsiteY19" fmla="*/ 1206500 h 2501900"/>
              <a:gd name="connsiteX20" fmla="*/ 5099050 w 5181600"/>
              <a:gd name="connsiteY20" fmla="*/ 1282700 h 2501900"/>
              <a:gd name="connsiteX21" fmla="*/ 5130800 w 5181600"/>
              <a:gd name="connsiteY21" fmla="*/ 1352550 h 2501900"/>
              <a:gd name="connsiteX22" fmla="*/ 5175250 w 5181600"/>
              <a:gd name="connsiteY22" fmla="*/ 1479550 h 2501900"/>
              <a:gd name="connsiteX23" fmla="*/ 5181600 w 5181600"/>
              <a:gd name="connsiteY23" fmla="*/ 1606550 h 2501900"/>
              <a:gd name="connsiteX24" fmla="*/ 5162550 w 5181600"/>
              <a:gd name="connsiteY24" fmla="*/ 1746250 h 2501900"/>
              <a:gd name="connsiteX25" fmla="*/ 5156200 w 5181600"/>
              <a:gd name="connsiteY25" fmla="*/ 1809750 h 2501900"/>
              <a:gd name="connsiteX26" fmla="*/ 5137150 w 5181600"/>
              <a:gd name="connsiteY26" fmla="*/ 1879600 h 2501900"/>
              <a:gd name="connsiteX27" fmla="*/ 5099050 w 5181600"/>
              <a:gd name="connsiteY27" fmla="*/ 1955800 h 2501900"/>
              <a:gd name="connsiteX28" fmla="*/ 5060950 w 5181600"/>
              <a:gd name="connsiteY28" fmla="*/ 2012950 h 2501900"/>
              <a:gd name="connsiteX29" fmla="*/ 5060950 w 5181600"/>
              <a:gd name="connsiteY29" fmla="*/ 2012950 h 2501900"/>
              <a:gd name="connsiteX30" fmla="*/ 5010150 w 5181600"/>
              <a:gd name="connsiteY30" fmla="*/ 1987550 h 2501900"/>
              <a:gd name="connsiteX31" fmla="*/ 4965700 w 5181600"/>
              <a:gd name="connsiteY31" fmla="*/ 1930400 h 2501900"/>
              <a:gd name="connsiteX32" fmla="*/ 4914900 w 5181600"/>
              <a:gd name="connsiteY32" fmla="*/ 1885950 h 2501900"/>
              <a:gd name="connsiteX33" fmla="*/ 4858544 w 5181600"/>
              <a:gd name="connsiteY33" fmla="*/ 1835150 h 2501900"/>
              <a:gd name="connsiteX34" fmla="*/ 4801394 w 5181600"/>
              <a:gd name="connsiteY34" fmla="*/ 1794668 h 2501900"/>
              <a:gd name="connsiteX35" fmla="*/ 4762500 w 5181600"/>
              <a:gd name="connsiteY35" fmla="*/ 1758950 h 2501900"/>
              <a:gd name="connsiteX36" fmla="*/ 4705350 w 5181600"/>
              <a:gd name="connsiteY36" fmla="*/ 1730375 h 2501900"/>
              <a:gd name="connsiteX37" fmla="*/ 4648200 w 5181600"/>
              <a:gd name="connsiteY37" fmla="*/ 1708150 h 2501900"/>
              <a:gd name="connsiteX38" fmla="*/ 4552950 w 5181600"/>
              <a:gd name="connsiteY38" fmla="*/ 1682750 h 2501900"/>
              <a:gd name="connsiteX39" fmla="*/ 1841500 w 5181600"/>
              <a:gd name="connsiteY39" fmla="*/ 1670050 h 2501900"/>
              <a:gd name="connsiteX40" fmla="*/ 1828800 w 5181600"/>
              <a:gd name="connsiteY40" fmla="*/ 2419350 h 2501900"/>
              <a:gd name="connsiteX41" fmla="*/ 1797050 w 5181600"/>
              <a:gd name="connsiteY41" fmla="*/ 2470150 h 2501900"/>
              <a:gd name="connsiteX42" fmla="*/ 1752600 w 5181600"/>
              <a:gd name="connsiteY42" fmla="*/ 2495550 h 2501900"/>
              <a:gd name="connsiteX43" fmla="*/ 1752600 w 5181600"/>
              <a:gd name="connsiteY43" fmla="*/ 2495550 h 2501900"/>
              <a:gd name="connsiteX44" fmla="*/ 1714500 w 5181600"/>
              <a:gd name="connsiteY44" fmla="*/ 2501900 h 2501900"/>
              <a:gd name="connsiteX45" fmla="*/ 1670050 w 5181600"/>
              <a:gd name="connsiteY45" fmla="*/ 2489200 h 2501900"/>
              <a:gd name="connsiteX46" fmla="*/ 82550 w 5181600"/>
              <a:gd name="connsiteY46" fmla="*/ 1365250 h 2501900"/>
              <a:gd name="connsiteX47" fmla="*/ 50800 w 5181600"/>
              <a:gd name="connsiteY47" fmla="*/ 1352550 h 2501900"/>
              <a:gd name="connsiteX48" fmla="*/ 25400 w 5181600"/>
              <a:gd name="connsiteY48" fmla="*/ 1320800 h 2501900"/>
              <a:gd name="connsiteX49" fmla="*/ 12700 w 5181600"/>
              <a:gd name="connsiteY49" fmla="*/ 1301750 h 2501900"/>
              <a:gd name="connsiteX50" fmla="*/ 0 w 5181600"/>
              <a:gd name="connsiteY50" fmla="*/ 1270000 h 2501900"/>
              <a:gd name="connsiteX51" fmla="*/ 12700 w 5181600"/>
              <a:gd name="connsiteY51" fmla="*/ 1225550 h 2501900"/>
              <a:gd name="connsiteX52" fmla="*/ 25400 w 5181600"/>
              <a:gd name="connsiteY52" fmla="*/ 1200150 h 2501900"/>
              <a:gd name="connsiteX53" fmla="*/ 69850 w 5181600"/>
              <a:gd name="connsiteY53" fmla="*/ 1123950 h 2501900"/>
              <a:gd name="connsiteX0" fmla="*/ 69850 w 5181600"/>
              <a:gd name="connsiteY0" fmla="*/ 1123950 h 2501900"/>
              <a:gd name="connsiteX1" fmla="*/ 69850 w 5181600"/>
              <a:gd name="connsiteY1" fmla="*/ 1123950 h 2501900"/>
              <a:gd name="connsiteX2" fmla="*/ 1625600 w 5181600"/>
              <a:gd name="connsiteY2" fmla="*/ 69850 h 2501900"/>
              <a:gd name="connsiteX3" fmla="*/ 1670844 w 5181600"/>
              <a:gd name="connsiteY3" fmla="*/ 30162 h 2501900"/>
              <a:gd name="connsiteX4" fmla="*/ 1682279 w 5181600"/>
              <a:gd name="connsiteY4" fmla="*/ 20786 h 2501900"/>
              <a:gd name="connsiteX5" fmla="*/ 1701800 w 5181600"/>
              <a:gd name="connsiteY5" fmla="*/ 6350 h 2501900"/>
              <a:gd name="connsiteX6" fmla="*/ 1744663 w 5181600"/>
              <a:gd name="connsiteY6" fmla="*/ 0 h 2501900"/>
              <a:gd name="connsiteX7" fmla="*/ 1789113 w 5181600"/>
              <a:gd name="connsiteY7" fmla="*/ 22225 h 2501900"/>
              <a:gd name="connsiteX8" fmla="*/ 1823244 w 5181600"/>
              <a:gd name="connsiteY8" fmla="*/ 42862 h 2501900"/>
              <a:gd name="connsiteX9" fmla="*/ 1841500 w 5181600"/>
              <a:gd name="connsiteY9" fmla="*/ 69850 h 2501900"/>
              <a:gd name="connsiteX10" fmla="*/ 1841500 w 5181600"/>
              <a:gd name="connsiteY10" fmla="*/ 101600 h 2501900"/>
              <a:gd name="connsiteX11" fmla="*/ 1841500 w 5181600"/>
              <a:gd name="connsiteY11" fmla="*/ 831850 h 2501900"/>
              <a:gd name="connsiteX12" fmla="*/ 4464050 w 5181600"/>
              <a:gd name="connsiteY12" fmla="*/ 850900 h 2501900"/>
              <a:gd name="connsiteX13" fmla="*/ 4622800 w 5181600"/>
              <a:gd name="connsiteY13" fmla="*/ 876300 h 2501900"/>
              <a:gd name="connsiteX14" fmla="*/ 4699000 w 5181600"/>
              <a:gd name="connsiteY14" fmla="*/ 901700 h 2501900"/>
              <a:gd name="connsiteX15" fmla="*/ 4756150 w 5181600"/>
              <a:gd name="connsiteY15" fmla="*/ 933450 h 2501900"/>
              <a:gd name="connsiteX16" fmla="*/ 4883150 w 5181600"/>
              <a:gd name="connsiteY16" fmla="*/ 1003300 h 2501900"/>
              <a:gd name="connsiteX17" fmla="*/ 4959350 w 5181600"/>
              <a:gd name="connsiteY17" fmla="*/ 1079500 h 2501900"/>
              <a:gd name="connsiteX18" fmla="*/ 5010150 w 5181600"/>
              <a:gd name="connsiteY18" fmla="*/ 1143000 h 2501900"/>
              <a:gd name="connsiteX19" fmla="*/ 5060950 w 5181600"/>
              <a:gd name="connsiteY19" fmla="*/ 1206500 h 2501900"/>
              <a:gd name="connsiteX20" fmla="*/ 5099050 w 5181600"/>
              <a:gd name="connsiteY20" fmla="*/ 1282700 h 2501900"/>
              <a:gd name="connsiteX21" fmla="*/ 5130800 w 5181600"/>
              <a:gd name="connsiteY21" fmla="*/ 1352550 h 2501900"/>
              <a:gd name="connsiteX22" fmla="*/ 5175250 w 5181600"/>
              <a:gd name="connsiteY22" fmla="*/ 1479550 h 2501900"/>
              <a:gd name="connsiteX23" fmla="*/ 5181600 w 5181600"/>
              <a:gd name="connsiteY23" fmla="*/ 1606550 h 2501900"/>
              <a:gd name="connsiteX24" fmla="*/ 5162550 w 5181600"/>
              <a:gd name="connsiteY24" fmla="*/ 1746250 h 2501900"/>
              <a:gd name="connsiteX25" fmla="*/ 5156200 w 5181600"/>
              <a:gd name="connsiteY25" fmla="*/ 1809750 h 2501900"/>
              <a:gd name="connsiteX26" fmla="*/ 5137150 w 5181600"/>
              <a:gd name="connsiteY26" fmla="*/ 1879600 h 2501900"/>
              <a:gd name="connsiteX27" fmla="*/ 5099050 w 5181600"/>
              <a:gd name="connsiteY27" fmla="*/ 1955800 h 2501900"/>
              <a:gd name="connsiteX28" fmla="*/ 5060950 w 5181600"/>
              <a:gd name="connsiteY28" fmla="*/ 2012950 h 2501900"/>
              <a:gd name="connsiteX29" fmla="*/ 5060950 w 5181600"/>
              <a:gd name="connsiteY29" fmla="*/ 2012950 h 2501900"/>
              <a:gd name="connsiteX30" fmla="*/ 5019675 w 5181600"/>
              <a:gd name="connsiteY30" fmla="*/ 1980406 h 2501900"/>
              <a:gd name="connsiteX31" fmla="*/ 4965700 w 5181600"/>
              <a:gd name="connsiteY31" fmla="*/ 1930400 h 2501900"/>
              <a:gd name="connsiteX32" fmla="*/ 4914900 w 5181600"/>
              <a:gd name="connsiteY32" fmla="*/ 1885950 h 2501900"/>
              <a:gd name="connsiteX33" fmla="*/ 4858544 w 5181600"/>
              <a:gd name="connsiteY33" fmla="*/ 1835150 h 2501900"/>
              <a:gd name="connsiteX34" fmla="*/ 4801394 w 5181600"/>
              <a:gd name="connsiteY34" fmla="*/ 1794668 h 2501900"/>
              <a:gd name="connsiteX35" fmla="*/ 4762500 w 5181600"/>
              <a:gd name="connsiteY35" fmla="*/ 1758950 h 2501900"/>
              <a:gd name="connsiteX36" fmla="*/ 4705350 w 5181600"/>
              <a:gd name="connsiteY36" fmla="*/ 1730375 h 2501900"/>
              <a:gd name="connsiteX37" fmla="*/ 4648200 w 5181600"/>
              <a:gd name="connsiteY37" fmla="*/ 1708150 h 2501900"/>
              <a:gd name="connsiteX38" fmla="*/ 4552950 w 5181600"/>
              <a:gd name="connsiteY38" fmla="*/ 1682750 h 2501900"/>
              <a:gd name="connsiteX39" fmla="*/ 1841500 w 5181600"/>
              <a:gd name="connsiteY39" fmla="*/ 1670050 h 2501900"/>
              <a:gd name="connsiteX40" fmla="*/ 1828800 w 5181600"/>
              <a:gd name="connsiteY40" fmla="*/ 2419350 h 2501900"/>
              <a:gd name="connsiteX41" fmla="*/ 1797050 w 5181600"/>
              <a:gd name="connsiteY41" fmla="*/ 2470150 h 2501900"/>
              <a:gd name="connsiteX42" fmla="*/ 1752600 w 5181600"/>
              <a:gd name="connsiteY42" fmla="*/ 2495550 h 2501900"/>
              <a:gd name="connsiteX43" fmla="*/ 1752600 w 5181600"/>
              <a:gd name="connsiteY43" fmla="*/ 2495550 h 2501900"/>
              <a:gd name="connsiteX44" fmla="*/ 1714500 w 5181600"/>
              <a:gd name="connsiteY44" fmla="*/ 2501900 h 2501900"/>
              <a:gd name="connsiteX45" fmla="*/ 1670050 w 5181600"/>
              <a:gd name="connsiteY45" fmla="*/ 2489200 h 2501900"/>
              <a:gd name="connsiteX46" fmla="*/ 82550 w 5181600"/>
              <a:gd name="connsiteY46" fmla="*/ 1365250 h 2501900"/>
              <a:gd name="connsiteX47" fmla="*/ 50800 w 5181600"/>
              <a:gd name="connsiteY47" fmla="*/ 1352550 h 2501900"/>
              <a:gd name="connsiteX48" fmla="*/ 25400 w 5181600"/>
              <a:gd name="connsiteY48" fmla="*/ 1320800 h 2501900"/>
              <a:gd name="connsiteX49" fmla="*/ 12700 w 5181600"/>
              <a:gd name="connsiteY49" fmla="*/ 1301750 h 2501900"/>
              <a:gd name="connsiteX50" fmla="*/ 0 w 5181600"/>
              <a:gd name="connsiteY50" fmla="*/ 1270000 h 2501900"/>
              <a:gd name="connsiteX51" fmla="*/ 12700 w 5181600"/>
              <a:gd name="connsiteY51" fmla="*/ 1225550 h 2501900"/>
              <a:gd name="connsiteX52" fmla="*/ 25400 w 5181600"/>
              <a:gd name="connsiteY52" fmla="*/ 1200150 h 2501900"/>
              <a:gd name="connsiteX53" fmla="*/ 69850 w 5181600"/>
              <a:gd name="connsiteY53" fmla="*/ 1123950 h 2501900"/>
              <a:gd name="connsiteX0" fmla="*/ 69850 w 5182776"/>
              <a:gd name="connsiteY0" fmla="*/ 1123950 h 2501900"/>
              <a:gd name="connsiteX1" fmla="*/ 69850 w 5182776"/>
              <a:gd name="connsiteY1" fmla="*/ 1123950 h 2501900"/>
              <a:gd name="connsiteX2" fmla="*/ 1625600 w 5182776"/>
              <a:gd name="connsiteY2" fmla="*/ 69850 h 2501900"/>
              <a:gd name="connsiteX3" fmla="*/ 1670844 w 5182776"/>
              <a:gd name="connsiteY3" fmla="*/ 30162 h 2501900"/>
              <a:gd name="connsiteX4" fmla="*/ 1682279 w 5182776"/>
              <a:gd name="connsiteY4" fmla="*/ 20786 h 2501900"/>
              <a:gd name="connsiteX5" fmla="*/ 1701800 w 5182776"/>
              <a:gd name="connsiteY5" fmla="*/ 6350 h 2501900"/>
              <a:gd name="connsiteX6" fmla="*/ 1744663 w 5182776"/>
              <a:gd name="connsiteY6" fmla="*/ 0 h 2501900"/>
              <a:gd name="connsiteX7" fmla="*/ 1789113 w 5182776"/>
              <a:gd name="connsiteY7" fmla="*/ 22225 h 2501900"/>
              <a:gd name="connsiteX8" fmla="*/ 1823244 w 5182776"/>
              <a:gd name="connsiteY8" fmla="*/ 42862 h 2501900"/>
              <a:gd name="connsiteX9" fmla="*/ 1841500 w 5182776"/>
              <a:gd name="connsiteY9" fmla="*/ 69850 h 2501900"/>
              <a:gd name="connsiteX10" fmla="*/ 1841500 w 5182776"/>
              <a:gd name="connsiteY10" fmla="*/ 101600 h 2501900"/>
              <a:gd name="connsiteX11" fmla="*/ 1841500 w 5182776"/>
              <a:gd name="connsiteY11" fmla="*/ 831850 h 2501900"/>
              <a:gd name="connsiteX12" fmla="*/ 4464050 w 5182776"/>
              <a:gd name="connsiteY12" fmla="*/ 850900 h 2501900"/>
              <a:gd name="connsiteX13" fmla="*/ 4622800 w 5182776"/>
              <a:gd name="connsiteY13" fmla="*/ 876300 h 2501900"/>
              <a:gd name="connsiteX14" fmla="*/ 4699000 w 5182776"/>
              <a:gd name="connsiteY14" fmla="*/ 901700 h 2501900"/>
              <a:gd name="connsiteX15" fmla="*/ 4756150 w 5182776"/>
              <a:gd name="connsiteY15" fmla="*/ 933450 h 2501900"/>
              <a:gd name="connsiteX16" fmla="*/ 4883150 w 5182776"/>
              <a:gd name="connsiteY16" fmla="*/ 1003300 h 2501900"/>
              <a:gd name="connsiteX17" fmla="*/ 4959350 w 5182776"/>
              <a:gd name="connsiteY17" fmla="*/ 1079500 h 2501900"/>
              <a:gd name="connsiteX18" fmla="*/ 5010150 w 5182776"/>
              <a:gd name="connsiteY18" fmla="*/ 1143000 h 2501900"/>
              <a:gd name="connsiteX19" fmla="*/ 5060950 w 5182776"/>
              <a:gd name="connsiteY19" fmla="*/ 1206500 h 2501900"/>
              <a:gd name="connsiteX20" fmla="*/ 5099050 w 5182776"/>
              <a:gd name="connsiteY20" fmla="*/ 1282700 h 2501900"/>
              <a:gd name="connsiteX21" fmla="*/ 5130800 w 5182776"/>
              <a:gd name="connsiteY21" fmla="*/ 1352550 h 2501900"/>
              <a:gd name="connsiteX22" fmla="*/ 5175250 w 5182776"/>
              <a:gd name="connsiteY22" fmla="*/ 1479550 h 2501900"/>
              <a:gd name="connsiteX23" fmla="*/ 5181600 w 5182776"/>
              <a:gd name="connsiteY23" fmla="*/ 1606550 h 2501900"/>
              <a:gd name="connsiteX24" fmla="*/ 5162550 w 5182776"/>
              <a:gd name="connsiteY24" fmla="*/ 1746250 h 2501900"/>
              <a:gd name="connsiteX25" fmla="*/ 5156200 w 5182776"/>
              <a:gd name="connsiteY25" fmla="*/ 1809750 h 2501900"/>
              <a:gd name="connsiteX26" fmla="*/ 5137150 w 5182776"/>
              <a:gd name="connsiteY26" fmla="*/ 1879600 h 2501900"/>
              <a:gd name="connsiteX27" fmla="*/ 5099050 w 5182776"/>
              <a:gd name="connsiteY27" fmla="*/ 1955800 h 2501900"/>
              <a:gd name="connsiteX28" fmla="*/ 5060950 w 5182776"/>
              <a:gd name="connsiteY28" fmla="*/ 2012950 h 2501900"/>
              <a:gd name="connsiteX29" fmla="*/ 5060950 w 5182776"/>
              <a:gd name="connsiteY29" fmla="*/ 2012950 h 2501900"/>
              <a:gd name="connsiteX30" fmla="*/ 5019675 w 5182776"/>
              <a:gd name="connsiteY30" fmla="*/ 1980406 h 2501900"/>
              <a:gd name="connsiteX31" fmla="*/ 4965700 w 5182776"/>
              <a:gd name="connsiteY31" fmla="*/ 1930400 h 2501900"/>
              <a:gd name="connsiteX32" fmla="*/ 4914900 w 5182776"/>
              <a:gd name="connsiteY32" fmla="*/ 1885950 h 2501900"/>
              <a:gd name="connsiteX33" fmla="*/ 4858544 w 5182776"/>
              <a:gd name="connsiteY33" fmla="*/ 1835150 h 2501900"/>
              <a:gd name="connsiteX34" fmla="*/ 4801394 w 5182776"/>
              <a:gd name="connsiteY34" fmla="*/ 1794668 h 2501900"/>
              <a:gd name="connsiteX35" fmla="*/ 4762500 w 5182776"/>
              <a:gd name="connsiteY35" fmla="*/ 1758950 h 2501900"/>
              <a:gd name="connsiteX36" fmla="*/ 4705350 w 5182776"/>
              <a:gd name="connsiteY36" fmla="*/ 1730375 h 2501900"/>
              <a:gd name="connsiteX37" fmla="*/ 4648200 w 5182776"/>
              <a:gd name="connsiteY37" fmla="*/ 1708150 h 2501900"/>
              <a:gd name="connsiteX38" fmla="*/ 4552950 w 5182776"/>
              <a:gd name="connsiteY38" fmla="*/ 1682750 h 2501900"/>
              <a:gd name="connsiteX39" fmla="*/ 1841500 w 5182776"/>
              <a:gd name="connsiteY39" fmla="*/ 1670050 h 2501900"/>
              <a:gd name="connsiteX40" fmla="*/ 1828800 w 5182776"/>
              <a:gd name="connsiteY40" fmla="*/ 2419350 h 2501900"/>
              <a:gd name="connsiteX41" fmla="*/ 1797050 w 5182776"/>
              <a:gd name="connsiteY41" fmla="*/ 2470150 h 2501900"/>
              <a:gd name="connsiteX42" fmla="*/ 1752600 w 5182776"/>
              <a:gd name="connsiteY42" fmla="*/ 2495550 h 2501900"/>
              <a:gd name="connsiteX43" fmla="*/ 1752600 w 5182776"/>
              <a:gd name="connsiteY43" fmla="*/ 2495550 h 2501900"/>
              <a:gd name="connsiteX44" fmla="*/ 1714500 w 5182776"/>
              <a:gd name="connsiteY44" fmla="*/ 2501900 h 2501900"/>
              <a:gd name="connsiteX45" fmla="*/ 1670050 w 5182776"/>
              <a:gd name="connsiteY45" fmla="*/ 2489200 h 2501900"/>
              <a:gd name="connsiteX46" fmla="*/ 82550 w 5182776"/>
              <a:gd name="connsiteY46" fmla="*/ 1365250 h 2501900"/>
              <a:gd name="connsiteX47" fmla="*/ 50800 w 5182776"/>
              <a:gd name="connsiteY47" fmla="*/ 1352550 h 2501900"/>
              <a:gd name="connsiteX48" fmla="*/ 25400 w 5182776"/>
              <a:gd name="connsiteY48" fmla="*/ 1320800 h 2501900"/>
              <a:gd name="connsiteX49" fmla="*/ 12700 w 5182776"/>
              <a:gd name="connsiteY49" fmla="*/ 1301750 h 2501900"/>
              <a:gd name="connsiteX50" fmla="*/ 0 w 5182776"/>
              <a:gd name="connsiteY50" fmla="*/ 1270000 h 2501900"/>
              <a:gd name="connsiteX51" fmla="*/ 12700 w 5182776"/>
              <a:gd name="connsiteY51" fmla="*/ 1225550 h 2501900"/>
              <a:gd name="connsiteX52" fmla="*/ 25400 w 5182776"/>
              <a:gd name="connsiteY52" fmla="*/ 1200150 h 2501900"/>
              <a:gd name="connsiteX53" fmla="*/ 69850 w 5182776"/>
              <a:gd name="connsiteY53" fmla="*/ 1123950 h 2501900"/>
              <a:gd name="connsiteX0" fmla="*/ 69850 w 5182776"/>
              <a:gd name="connsiteY0" fmla="*/ 1123950 h 2501900"/>
              <a:gd name="connsiteX1" fmla="*/ 69850 w 5182776"/>
              <a:gd name="connsiteY1" fmla="*/ 1123950 h 2501900"/>
              <a:gd name="connsiteX2" fmla="*/ 1625600 w 5182776"/>
              <a:gd name="connsiteY2" fmla="*/ 69850 h 2501900"/>
              <a:gd name="connsiteX3" fmla="*/ 1670844 w 5182776"/>
              <a:gd name="connsiteY3" fmla="*/ 30162 h 2501900"/>
              <a:gd name="connsiteX4" fmla="*/ 1682279 w 5182776"/>
              <a:gd name="connsiteY4" fmla="*/ 20786 h 2501900"/>
              <a:gd name="connsiteX5" fmla="*/ 1701800 w 5182776"/>
              <a:gd name="connsiteY5" fmla="*/ 6350 h 2501900"/>
              <a:gd name="connsiteX6" fmla="*/ 1744663 w 5182776"/>
              <a:gd name="connsiteY6" fmla="*/ 0 h 2501900"/>
              <a:gd name="connsiteX7" fmla="*/ 1789113 w 5182776"/>
              <a:gd name="connsiteY7" fmla="*/ 22225 h 2501900"/>
              <a:gd name="connsiteX8" fmla="*/ 1823244 w 5182776"/>
              <a:gd name="connsiteY8" fmla="*/ 42862 h 2501900"/>
              <a:gd name="connsiteX9" fmla="*/ 1841500 w 5182776"/>
              <a:gd name="connsiteY9" fmla="*/ 69850 h 2501900"/>
              <a:gd name="connsiteX10" fmla="*/ 1841500 w 5182776"/>
              <a:gd name="connsiteY10" fmla="*/ 101600 h 2501900"/>
              <a:gd name="connsiteX11" fmla="*/ 1841500 w 5182776"/>
              <a:gd name="connsiteY11" fmla="*/ 831850 h 2501900"/>
              <a:gd name="connsiteX12" fmla="*/ 4464050 w 5182776"/>
              <a:gd name="connsiteY12" fmla="*/ 850900 h 2501900"/>
              <a:gd name="connsiteX13" fmla="*/ 4622800 w 5182776"/>
              <a:gd name="connsiteY13" fmla="*/ 876300 h 2501900"/>
              <a:gd name="connsiteX14" fmla="*/ 4699000 w 5182776"/>
              <a:gd name="connsiteY14" fmla="*/ 901700 h 2501900"/>
              <a:gd name="connsiteX15" fmla="*/ 4756150 w 5182776"/>
              <a:gd name="connsiteY15" fmla="*/ 933450 h 2501900"/>
              <a:gd name="connsiteX16" fmla="*/ 4883150 w 5182776"/>
              <a:gd name="connsiteY16" fmla="*/ 1003300 h 2501900"/>
              <a:gd name="connsiteX17" fmla="*/ 4959350 w 5182776"/>
              <a:gd name="connsiteY17" fmla="*/ 1079500 h 2501900"/>
              <a:gd name="connsiteX18" fmla="*/ 5010150 w 5182776"/>
              <a:gd name="connsiteY18" fmla="*/ 1143000 h 2501900"/>
              <a:gd name="connsiteX19" fmla="*/ 5060950 w 5182776"/>
              <a:gd name="connsiteY19" fmla="*/ 1206500 h 2501900"/>
              <a:gd name="connsiteX20" fmla="*/ 5099050 w 5182776"/>
              <a:gd name="connsiteY20" fmla="*/ 1282700 h 2501900"/>
              <a:gd name="connsiteX21" fmla="*/ 5130800 w 5182776"/>
              <a:gd name="connsiteY21" fmla="*/ 1352550 h 2501900"/>
              <a:gd name="connsiteX22" fmla="*/ 5175250 w 5182776"/>
              <a:gd name="connsiteY22" fmla="*/ 1479550 h 2501900"/>
              <a:gd name="connsiteX23" fmla="*/ 5181600 w 5182776"/>
              <a:gd name="connsiteY23" fmla="*/ 1606550 h 2501900"/>
              <a:gd name="connsiteX24" fmla="*/ 5162550 w 5182776"/>
              <a:gd name="connsiteY24" fmla="*/ 1746250 h 2501900"/>
              <a:gd name="connsiteX25" fmla="*/ 5156200 w 5182776"/>
              <a:gd name="connsiteY25" fmla="*/ 1809750 h 2501900"/>
              <a:gd name="connsiteX26" fmla="*/ 5137150 w 5182776"/>
              <a:gd name="connsiteY26" fmla="*/ 1879600 h 2501900"/>
              <a:gd name="connsiteX27" fmla="*/ 5099050 w 5182776"/>
              <a:gd name="connsiteY27" fmla="*/ 1955800 h 2501900"/>
              <a:gd name="connsiteX28" fmla="*/ 5060950 w 5182776"/>
              <a:gd name="connsiteY28" fmla="*/ 2012950 h 2501900"/>
              <a:gd name="connsiteX29" fmla="*/ 5060950 w 5182776"/>
              <a:gd name="connsiteY29" fmla="*/ 2012950 h 2501900"/>
              <a:gd name="connsiteX30" fmla="*/ 5019675 w 5182776"/>
              <a:gd name="connsiteY30" fmla="*/ 1980406 h 2501900"/>
              <a:gd name="connsiteX31" fmla="*/ 4965700 w 5182776"/>
              <a:gd name="connsiteY31" fmla="*/ 1930400 h 2501900"/>
              <a:gd name="connsiteX32" fmla="*/ 4914900 w 5182776"/>
              <a:gd name="connsiteY32" fmla="*/ 1885950 h 2501900"/>
              <a:gd name="connsiteX33" fmla="*/ 4858544 w 5182776"/>
              <a:gd name="connsiteY33" fmla="*/ 1835150 h 2501900"/>
              <a:gd name="connsiteX34" fmla="*/ 4801394 w 5182776"/>
              <a:gd name="connsiteY34" fmla="*/ 1794668 h 2501900"/>
              <a:gd name="connsiteX35" fmla="*/ 4762500 w 5182776"/>
              <a:gd name="connsiteY35" fmla="*/ 1758950 h 2501900"/>
              <a:gd name="connsiteX36" fmla="*/ 4705350 w 5182776"/>
              <a:gd name="connsiteY36" fmla="*/ 1730375 h 2501900"/>
              <a:gd name="connsiteX37" fmla="*/ 4648200 w 5182776"/>
              <a:gd name="connsiteY37" fmla="*/ 1708150 h 2501900"/>
              <a:gd name="connsiteX38" fmla="*/ 4552950 w 5182776"/>
              <a:gd name="connsiteY38" fmla="*/ 1682750 h 2501900"/>
              <a:gd name="connsiteX39" fmla="*/ 1841500 w 5182776"/>
              <a:gd name="connsiteY39" fmla="*/ 1670050 h 2501900"/>
              <a:gd name="connsiteX40" fmla="*/ 1828800 w 5182776"/>
              <a:gd name="connsiteY40" fmla="*/ 2419350 h 2501900"/>
              <a:gd name="connsiteX41" fmla="*/ 1797050 w 5182776"/>
              <a:gd name="connsiteY41" fmla="*/ 2470150 h 2501900"/>
              <a:gd name="connsiteX42" fmla="*/ 1752600 w 5182776"/>
              <a:gd name="connsiteY42" fmla="*/ 2495550 h 2501900"/>
              <a:gd name="connsiteX43" fmla="*/ 1752600 w 5182776"/>
              <a:gd name="connsiteY43" fmla="*/ 2495550 h 2501900"/>
              <a:gd name="connsiteX44" fmla="*/ 1714500 w 5182776"/>
              <a:gd name="connsiteY44" fmla="*/ 2501900 h 2501900"/>
              <a:gd name="connsiteX45" fmla="*/ 1670050 w 5182776"/>
              <a:gd name="connsiteY45" fmla="*/ 2489200 h 2501900"/>
              <a:gd name="connsiteX46" fmla="*/ 82550 w 5182776"/>
              <a:gd name="connsiteY46" fmla="*/ 1365250 h 2501900"/>
              <a:gd name="connsiteX47" fmla="*/ 50800 w 5182776"/>
              <a:gd name="connsiteY47" fmla="*/ 1352550 h 2501900"/>
              <a:gd name="connsiteX48" fmla="*/ 25400 w 5182776"/>
              <a:gd name="connsiteY48" fmla="*/ 1320800 h 2501900"/>
              <a:gd name="connsiteX49" fmla="*/ 12700 w 5182776"/>
              <a:gd name="connsiteY49" fmla="*/ 1301750 h 2501900"/>
              <a:gd name="connsiteX50" fmla="*/ 0 w 5182776"/>
              <a:gd name="connsiteY50" fmla="*/ 1270000 h 2501900"/>
              <a:gd name="connsiteX51" fmla="*/ 12700 w 5182776"/>
              <a:gd name="connsiteY51" fmla="*/ 1225550 h 2501900"/>
              <a:gd name="connsiteX52" fmla="*/ 25400 w 5182776"/>
              <a:gd name="connsiteY52" fmla="*/ 1200150 h 2501900"/>
              <a:gd name="connsiteX53" fmla="*/ 69850 w 5182776"/>
              <a:gd name="connsiteY53" fmla="*/ 1123950 h 250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182776" h="2501900">
                <a:moveTo>
                  <a:pt x="69850" y="1123950"/>
                </a:moveTo>
                <a:lnTo>
                  <a:pt x="69850" y="1123950"/>
                </a:lnTo>
                <a:lnTo>
                  <a:pt x="1625600" y="69850"/>
                </a:lnTo>
                <a:lnTo>
                  <a:pt x="1670844" y="30162"/>
                </a:lnTo>
                <a:cubicBezTo>
                  <a:pt x="1673862" y="28624"/>
                  <a:pt x="1679261" y="22324"/>
                  <a:pt x="1682279" y="20786"/>
                </a:cubicBezTo>
                <a:lnTo>
                  <a:pt x="1701800" y="6350"/>
                </a:lnTo>
                <a:lnTo>
                  <a:pt x="1744663" y="0"/>
                </a:lnTo>
                <a:lnTo>
                  <a:pt x="1789113" y="22225"/>
                </a:lnTo>
                <a:lnTo>
                  <a:pt x="1823244" y="42862"/>
                </a:lnTo>
                <a:lnTo>
                  <a:pt x="1841500" y="69850"/>
                </a:lnTo>
                <a:lnTo>
                  <a:pt x="1841500" y="101600"/>
                </a:lnTo>
                <a:lnTo>
                  <a:pt x="1841500" y="831850"/>
                </a:lnTo>
                <a:lnTo>
                  <a:pt x="4464050" y="850900"/>
                </a:lnTo>
                <a:lnTo>
                  <a:pt x="4622800" y="876300"/>
                </a:lnTo>
                <a:lnTo>
                  <a:pt x="4699000" y="901700"/>
                </a:lnTo>
                <a:lnTo>
                  <a:pt x="4756150" y="933450"/>
                </a:lnTo>
                <a:cubicBezTo>
                  <a:pt x="4786842" y="950383"/>
                  <a:pt x="4849283" y="978958"/>
                  <a:pt x="4883150" y="1003300"/>
                </a:cubicBezTo>
                <a:cubicBezTo>
                  <a:pt x="4917017" y="1027642"/>
                  <a:pt x="4938183" y="1056217"/>
                  <a:pt x="4959350" y="1079500"/>
                </a:cubicBezTo>
                <a:lnTo>
                  <a:pt x="5010150" y="1143000"/>
                </a:lnTo>
                <a:lnTo>
                  <a:pt x="5060950" y="1206500"/>
                </a:lnTo>
                <a:lnTo>
                  <a:pt x="5099050" y="1282700"/>
                </a:lnTo>
                <a:lnTo>
                  <a:pt x="5130800" y="1352550"/>
                </a:lnTo>
                <a:cubicBezTo>
                  <a:pt x="5143500" y="1385358"/>
                  <a:pt x="5166783" y="1437217"/>
                  <a:pt x="5175250" y="1479550"/>
                </a:cubicBezTo>
                <a:cubicBezTo>
                  <a:pt x="5183717" y="1521883"/>
                  <a:pt x="5183717" y="1562100"/>
                  <a:pt x="5181600" y="1606550"/>
                </a:cubicBezTo>
                <a:lnTo>
                  <a:pt x="5162550" y="1746250"/>
                </a:lnTo>
                <a:lnTo>
                  <a:pt x="5156200" y="1809750"/>
                </a:lnTo>
                <a:lnTo>
                  <a:pt x="5137150" y="1879600"/>
                </a:lnTo>
                <a:lnTo>
                  <a:pt x="5099050" y="1955800"/>
                </a:lnTo>
                <a:lnTo>
                  <a:pt x="5060950" y="2012950"/>
                </a:lnTo>
                <a:lnTo>
                  <a:pt x="5060950" y="2012950"/>
                </a:lnTo>
                <a:lnTo>
                  <a:pt x="5019675" y="1980406"/>
                </a:lnTo>
                <a:lnTo>
                  <a:pt x="4965700" y="1930400"/>
                </a:lnTo>
                <a:lnTo>
                  <a:pt x="4914900" y="1885950"/>
                </a:lnTo>
                <a:lnTo>
                  <a:pt x="4858544" y="1835150"/>
                </a:lnTo>
                <a:lnTo>
                  <a:pt x="4801394" y="1794668"/>
                </a:lnTo>
                <a:lnTo>
                  <a:pt x="4762500" y="1758950"/>
                </a:lnTo>
                <a:lnTo>
                  <a:pt x="4705350" y="1730375"/>
                </a:lnTo>
                <a:lnTo>
                  <a:pt x="4648200" y="1708150"/>
                </a:lnTo>
                <a:lnTo>
                  <a:pt x="4552950" y="1682750"/>
                </a:lnTo>
                <a:lnTo>
                  <a:pt x="1841500" y="1670050"/>
                </a:lnTo>
                <a:lnTo>
                  <a:pt x="1828800" y="2419350"/>
                </a:lnTo>
                <a:lnTo>
                  <a:pt x="1797050" y="2470150"/>
                </a:lnTo>
                <a:lnTo>
                  <a:pt x="1752600" y="2495550"/>
                </a:lnTo>
                <a:lnTo>
                  <a:pt x="1752600" y="2495550"/>
                </a:lnTo>
                <a:lnTo>
                  <a:pt x="1714500" y="2501900"/>
                </a:lnTo>
                <a:lnTo>
                  <a:pt x="1670050" y="2489200"/>
                </a:lnTo>
                <a:lnTo>
                  <a:pt x="82550" y="1365250"/>
                </a:lnTo>
                <a:lnTo>
                  <a:pt x="50800" y="1352550"/>
                </a:lnTo>
                <a:lnTo>
                  <a:pt x="25400" y="1320800"/>
                </a:lnTo>
                <a:lnTo>
                  <a:pt x="12700" y="1301750"/>
                </a:lnTo>
                <a:lnTo>
                  <a:pt x="0" y="1270000"/>
                </a:lnTo>
                <a:lnTo>
                  <a:pt x="12700" y="1225550"/>
                </a:lnTo>
                <a:lnTo>
                  <a:pt x="25400" y="1200150"/>
                </a:lnTo>
                <a:lnTo>
                  <a:pt x="69850" y="1123950"/>
                </a:lnTo>
                <a:close/>
              </a:path>
            </a:pathLst>
          </a:cu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GB">
              <a:solidFill>
                <a:srgbClr val="000000"/>
              </a:solidFill>
              <a:latin typeface="Arial" panose="020B0604020202020204" pitchFamily="34" charset="0"/>
              <a:cs typeface="Arial" panose="020B0604020202020204" pitchFamily="34" charset="0"/>
            </a:endParaRPr>
          </a:p>
        </p:txBody>
      </p:sp>
      <p:sp>
        <p:nvSpPr>
          <p:cNvPr id="74" name="Rectangle 73">
            <a:extLst>
              <a:ext uri="{FF2B5EF4-FFF2-40B4-BE49-F238E27FC236}">
                <a16:creationId xmlns:a16="http://schemas.microsoft.com/office/drawing/2014/main" id="{73BD4E13-92F4-5D05-DB3B-645347C95F17}"/>
              </a:ext>
            </a:extLst>
          </p:cNvPr>
          <p:cNvSpPr/>
          <p:nvPr/>
        </p:nvSpPr>
        <p:spPr>
          <a:xfrm>
            <a:off x="6946541" y="4558393"/>
            <a:ext cx="4441709" cy="646331"/>
          </a:xfrm>
          <a:prstGeom prst="rect">
            <a:avLst/>
          </a:prstGeom>
        </p:spPr>
        <p:txBody>
          <a:bodyPr wrap="square">
            <a:spAutoFit/>
          </a:bodyPr>
          <a:lstStyle/>
          <a:p>
            <a:pPr algn="ctr"/>
            <a:r>
              <a:rPr lang="en-GB" kern="0">
                <a:solidFill>
                  <a:srgbClr val="000000"/>
                </a:solidFill>
                <a:latin typeface="Aptos" panose="020B0004020202020204" pitchFamily="34" charset="0"/>
                <a:cs typeface="Arial" pitchFamily="34" charset="0"/>
              </a:rPr>
              <a:t>Receive a taxable lump sum or generate a taxable income with remaining pot</a:t>
            </a:r>
          </a:p>
        </p:txBody>
      </p:sp>
      <p:pic>
        <p:nvPicPr>
          <p:cNvPr id="75" name="Graphic 74" descr="Safe">
            <a:extLst>
              <a:ext uri="{FF2B5EF4-FFF2-40B4-BE49-F238E27FC236}">
                <a16:creationId xmlns:a16="http://schemas.microsoft.com/office/drawing/2014/main" id="{31AD267F-5E2D-D8A5-528E-7F4CB90E0E9E}"/>
              </a:ext>
            </a:extLst>
          </p:cNvPr>
          <p:cNvPicPr>
            <a:picLocks noChangeAspect="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57132" y="2900141"/>
            <a:ext cx="914400" cy="914400"/>
          </a:xfrm>
          <a:prstGeom prst="rect">
            <a:avLst/>
          </a:prstGeom>
        </p:spPr>
      </p:pic>
      <p:pic>
        <p:nvPicPr>
          <p:cNvPr id="76" name="Picture 2">
            <a:extLst>
              <a:ext uri="{FF2B5EF4-FFF2-40B4-BE49-F238E27FC236}">
                <a16:creationId xmlns:a16="http://schemas.microsoft.com/office/drawing/2014/main" id="{D9F9EACC-9BDB-420A-7601-2996B4340B3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3376957" y="5302425"/>
            <a:ext cx="821896" cy="813615"/>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a:extLst>
              <a:ext uri="{FF2B5EF4-FFF2-40B4-BE49-F238E27FC236}">
                <a16:creationId xmlns:a16="http://schemas.microsoft.com/office/drawing/2014/main" id="{15A37303-9079-1127-231A-5E52CD27F4D9}"/>
              </a:ext>
            </a:extLst>
          </p:cNvPr>
          <p:cNvPicPr>
            <a:picLocks noChangeAspect="1"/>
          </p:cNvPicPr>
          <p:nvPr/>
        </p:nvPicPr>
        <p:blipFill>
          <a:blip r:embed="rId8"/>
          <a:stretch>
            <a:fillRect/>
          </a:stretch>
        </p:blipFill>
        <p:spPr>
          <a:xfrm>
            <a:off x="8931707" y="5285043"/>
            <a:ext cx="694819" cy="830997"/>
          </a:xfrm>
          <a:prstGeom prst="rect">
            <a:avLst/>
          </a:prstGeom>
        </p:spPr>
      </p:pic>
      <p:sp>
        <p:nvSpPr>
          <p:cNvPr id="78" name="TextBox 77">
            <a:extLst>
              <a:ext uri="{FF2B5EF4-FFF2-40B4-BE49-F238E27FC236}">
                <a16:creationId xmlns:a16="http://schemas.microsoft.com/office/drawing/2014/main" id="{4C6E1322-A3B3-8687-6883-047EE4FCFB8F}"/>
              </a:ext>
            </a:extLst>
          </p:cNvPr>
          <p:cNvSpPr txBox="1"/>
          <p:nvPr/>
        </p:nvSpPr>
        <p:spPr>
          <a:xfrm>
            <a:off x="802799" y="6120385"/>
            <a:ext cx="2052746" cy="276999"/>
          </a:xfrm>
          <a:prstGeom prst="rect">
            <a:avLst/>
          </a:prstGeom>
          <a:noFill/>
        </p:spPr>
        <p:txBody>
          <a:bodyPr wrap="square" lIns="0" rtlCol="0">
            <a:spAutoFit/>
          </a:bodyPr>
          <a:lstStyle/>
          <a:p>
            <a:pPr fontAlgn="auto">
              <a:spcBef>
                <a:spcPts val="0"/>
              </a:spcBef>
              <a:spcAft>
                <a:spcPts val="0"/>
              </a:spcAft>
              <a:defRPr/>
            </a:pPr>
            <a:r>
              <a:rPr lang="en-GB" sz="1200" dirty="0">
                <a:solidFill>
                  <a:srgbClr val="000000"/>
                </a:solidFill>
                <a:latin typeface="Aptos" panose="020B0004020202020204" pitchFamily="34" charset="0"/>
                <a:cs typeface="+mn-cs"/>
              </a:rPr>
              <a:t>*subject to HMRC limits</a:t>
            </a:r>
          </a:p>
        </p:txBody>
      </p:sp>
      <p:sp>
        <p:nvSpPr>
          <p:cNvPr id="79" name="Rectangle 78">
            <a:extLst>
              <a:ext uri="{FF2B5EF4-FFF2-40B4-BE49-F238E27FC236}">
                <a16:creationId xmlns:a16="http://schemas.microsoft.com/office/drawing/2014/main" id="{847BFDA3-8339-CF90-17B7-27D390D2D593}"/>
              </a:ext>
            </a:extLst>
          </p:cNvPr>
          <p:cNvSpPr/>
          <p:nvPr/>
        </p:nvSpPr>
        <p:spPr>
          <a:xfrm>
            <a:off x="799762" y="6407136"/>
            <a:ext cx="10585450" cy="461665"/>
          </a:xfrm>
          <a:prstGeom prst="rect">
            <a:avLst/>
          </a:prstGeom>
        </p:spPr>
        <p:txBody>
          <a:bodyPr wrap="square" lIns="0">
            <a:spAutoFit/>
          </a:bodyPr>
          <a:lstStyle/>
          <a:p>
            <a:r>
              <a:rPr lang="en-GB" sz="1200" dirty="0">
                <a:solidFill>
                  <a:srgbClr val="222222"/>
                </a:solidFill>
              </a:rPr>
              <a:t>**The minimum age for accessing your pension is expected to increase to age 57 from 6 April 2028.  Pension savings in certain schemes may be protected from this change.</a:t>
            </a:r>
            <a:endParaRPr lang="en-GB" sz="1200" dirty="0"/>
          </a:p>
        </p:txBody>
      </p:sp>
      <p:grpSp>
        <p:nvGrpSpPr>
          <p:cNvPr id="80" name="Group 79">
            <a:extLst>
              <a:ext uri="{FF2B5EF4-FFF2-40B4-BE49-F238E27FC236}">
                <a16:creationId xmlns:a16="http://schemas.microsoft.com/office/drawing/2014/main" id="{776FAA97-04C3-4FBA-7B2C-94B69C49679C}"/>
              </a:ext>
            </a:extLst>
          </p:cNvPr>
          <p:cNvGrpSpPr/>
          <p:nvPr/>
        </p:nvGrpSpPr>
        <p:grpSpPr>
          <a:xfrm>
            <a:off x="833730" y="1816994"/>
            <a:ext cx="2854790" cy="2265922"/>
            <a:chOff x="2642690" y="1116802"/>
            <a:chExt cx="2854790" cy="2265922"/>
          </a:xfrm>
        </p:grpSpPr>
        <p:sp>
          <p:nvSpPr>
            <p:cNvPr id="81" name="Rectangle: Rounded Corners 80">
              <a:extLst>
                <a:ext uri="{FF2B5EF4-FFF2-40B4-BE49-F238E27FC236}">
                  <a16:creationId xmlns:a16="http://schemas.microsoft.com/office/drawing/2014/main" id="{22088586-6653-EF6C-BE19-31649B6DD8B0}"/>
                </a:ext>
              </a:extLst>
            </p:cNvPr>
            <p:cNvSpPr/>
            <p:nvPr/>
          </p:nvSpPr>
          <p:spPr>
            <a:xfrm>
              <a:off x="2642690" y="1116802"/>
              <a:ext cx="2851133" cy="2023577"/>
            </a:xfrm>
            <a:prstGeom prst="roundRect">
              <a:avLst>
                <a:gd name="adj" fmla="val 0"/>
              </a:avLst>
            </a:prstGeom>
            <a:noFill/>
            <a:ln w="38100">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2" name="Isosceles Triangle 81">
              <a:extLst>
                <a:ext uri="{FF2B5EF4-FFF2-40B4-BE49-F238E27FC236}">
                  <a16:creationId xmlns:a16="http://schemas.microsoft.com/office/drawing/2014/main" id="{6205F251-6EB8-82CD-A53A-DE272EDA86F5}"/>
                </a:ext>
              </a:extLst>
            </p:cNvPr>
            <p:cNvSpPr/>
            <p:nvPr/>
          </p:nvSpPr>
          <p:spPr>
            <a:xfrm>
              <a:off x="4377064" y="1941208"/>
              <a:ext cx="1120416" cy="1201448"/>
            </a:xfrm>
            <a:prstGeom prst="triangle">
              <a:avLst>
                <a:gd name="adj" fmla="val 98226"/>
              </a:avLst>
            </a:prstGeom>
            <a:solidFill>
              <a:schemeClr val="accent5">
                <a:lumMod val="75000"/>
              </a:schemeClr>
            </a:solidFill>
            <a:ln w="38100">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3" name="TextBox 82">
              <a:extLst>
                <a:ext uri="{FF2B5EF4-FFF2-40B4-BE49-F238E27FC236}">
                  <a16:creationId xmlns:a16="http://schemas.microsoft.com/office/drawing/2014/main" id="{B07C7C9F-D016-CB24-00BC-B4E9956166D4}"/>
                </a:ext>
              </a:extLst>
            </p:cNvPr>
            <p:cNvSpPr txBox="1"/>
            <p:nvPr/>
          </p:nvSpPr>
          <p:spPr>
            <a:xfrm rot="18805649">
              <a:off x="4456727" y="2421379"/>
              <a:ext cx="1276358" cy="646331"/>
            </a:xfrm>
            <a:prstGeom prst="rect">
              <a:avLst/>
            </a:prstGeom>
            <a:noFill/>
          </p:spPr>
          <p:txBody>
            <a:bodyPr wrap="square" rtlCol="0">
              <a:spAutoFit/>
            </a:bodyPr>
            <a:lstStyle/>
            <a:p>
              <a:pPr algn="ctr"/>
              <a:r>
                <a:rPr lang="en-GB" b="1" dirty="0">
                  <a:solidFill>
                    <a:schemeClr val="bg1"/>
                  </a:solidFill>
                  <a:latin typeface="Aptos" panose="020B0004020202020204" pitchFamily="34" charset="0"/>
                </a:rPr>
                <a:t>pension input</a:t>
              </a:r>
            </a:p>
          </p:txBody>
        </p:sp>
      </p:grpSp>
    </p:spTree>
    <p:custDataLst>
      <p:tags r:id="rId1"/>
    </p:custDataLst>
    <p:extLst>
      <p:ext uri="{BB962C8B-B14F-4D97-AF65-F5344CB8AC3E}">
        <p14:creationId xmlns:p14="http://schemas.microsoft.com/office/powerpoint/2010/main" val="19172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fade">
                                      <p:cBhvr>
                                        <p:cTn id="10" dur="500"/>
                                        <p:tgtEl>
                                          <p:spTgt spid="7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500"/>
                                        <p:tgtEl>
                                          <p:spTgt spid="33"/>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9"/>
                                        </p:tgtEl>
                                        <p:attrNameLst>
                                          <p:attrName>style.visibility</p:attrName>
                                        </p:attrNameLst>
                                      </p:cBhvr>
                                      <p:to>
                                        <p:strVal val="visible"/>
                                      </p:to>
                                    </p:set>
                                    <p:animEffect transition="in" filter="fade">
                                      <p:cBhvr>
                                        <p:cTn id="35" dur="500"/>
                                        <p:tgtEl>
                                          <p:spTgt spid="7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up)">
                                      <p:cBhvr>
                                        <p:cTn id="40" dur="1000"/>
                                        <p:tgtEl>
                                          <p:spTgt spid="34"/>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500"/>
                                        <p:tgtEl>
                                          <p:spTgt spid="72"/>
                                        </p:tgtEl>
                                      </p:cBhvr>
                                    </p:animEffect>
                                  </p:childTnLst>
                                </p:cTn>
                              </p:par>
                            </p:childTnLst>
                          </p:cTn>
                        </p:par>
                        <p:par>
                          <p:cTn id="45" fill="hold">
                            <p:stCondLst>
                              <p:cond delay="1500"/>
                            </p:stCondLst>
                            <p:childTnLst>
                              <p:par>
                                <p:cTn id="46" presetID="10" presetClass="entr" presetSubtype="0" fill="hold" nodeType="after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fade">
                                      <p:cBhvr>
                                        <p:cTn id="48" dur="500"/>
                                        <p:tgtEl>
                                          <p:spTgt spid="7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wipe(left)">
                                      <p:cBhvr>
                                        <p:cTn id="53" dur="250"/>
                                        <p:tgtEl>
                                          <p:spTgt spid="73"/>
                                        </p:tgtEl>
                                      </p:cBhvr>
                                    </p:animEffect>
                                  </p:childTnLst>
                                </p:cTn>
                              </p:par>
                            </p:childTnLst>
                          </p:cTn>
                        </p:par>
                        <p:par>
                          <p:cTn id="54" fill="hold">
                            <p:stCondLst>
                              <p:cond delay="250"/>
                            </p:stCondLst>
                            <p:childTnLst>
                              <p:par>
                                <p:cTn id="55" presetID="10" presetClass="entr" presetSubtype="0" fill="hold" grpId="0" nodeType="afterEffect">
                                  <p:stCondLst>
                                    <p:cond delay="0"/>
                                  </p:stCondLst>
                                  <p:childTnLst>
                                    <p:set>
                                      <p:cBhvr>
                                        <p:cTn id="56" dur="1" fill="hold">
                                          <p:stCondLst>
                                            <p:cond delay="0"/>
                                          </p:stCondLst>
                                        </p:cTn>
                                        <p:tgtEl>
                                          <p:spTgt spid="74"/>
                                        </p:tgtEl>
                                        <p:attrNameLst>
                                          <p:attrName>style.visibility</p:attrName>
                                        </p:attrNameLst>
                                      </p:cBhvr>
                                      <p:to>
                                        <p:strVal val="visible"/>
                                      </p:to>
                                    </p:set>
                                    <p:animEffect transition="in" filter="fade">
                                      <p:cBhvr>
                                        <p:cTn id="57" dur="500"/>
                                        <p:tgtEl>
                                          <p:spTgt spid="74"/>
                                        </p:tgtEl>
                                      </p:cBhvr>
                                    </p:animEffect>
                                  </p:childTnLst>
                                </p:cTn>
                              </p:par>
                            </p:childTnLst>
                          </p:cTn>
                        </p:par>
                        <p:par>
                          <p:cTn id="58" fill="hold">
                            <p:stCondLst>
                              <p:cond delay="750"/>
                            </p:stCondLst>
                            <p:childTnLst>
                              <p:par>
                                <p:cTn id="59" presetID="10" presetClass="entr" presetSubtype="0" fill="hold"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fade">
                                      <p:cBhvr>
                                        <p:cTn id="61" dur="500"/>
                                        <p:tgtEl>
                                          <p:spTgt spid="7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80"/>
                                        </p:tgtEl>
                                        <p:attrNameLst>
                                          <p:attrName>style.visibility</p:attrName>
                                        </p:attrNameLst>
                                      </p:cBhvr>
                                      <p:to>
                                        <p:strVal val="visible"/>
                                      </p:to>
                                    </p:set>
                                    <p:animEffect transition="in" filter="fade">
                                      <p:cBhvr>
                                        <p:cTn id="66"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40" grpId="0"/>
      <p:bldP spid="72" grpId="0"/>
      <p:bldP spid="73" grpId="0" animBg="1"/>
      <p:bldP spid="74" grpId="0"/>
      <p:bldP spid="78" grpId="0"/>
      <p:bldP spid="7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802800" y="1059680"/>
            <a:ext cx="10585450" cy="52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sz="3600">
                <a:solidFill>
                  <a:srgbClr val="391C66"/>
                </a:solidFill>
                <a:latin typeface="Aptos Display" panose="020B0004020202020204" pitchFamily="34" charset="0"/>
              </a:rPr>
              <a:t>Your pension contributions</a:t>
            </a:r>
            <a:endParaRPr lang="en-GB" sz="3600" dirty="0">
              <a:solidFill>
                <a:srgbClr val="391C66"/>
              </a:solidFill>
              <a:latin typeface="Aptos Display" panose="020B0004020202020204" pitchFamily="34" charset="0"/>
            </a:endParaRPr>
          </a:p>
        </p:txBody>
      </p:sp>
      <p:sp>
        <p:nvSpPr>
          <p:cNvPr id="6" name="Rectangle 5">
            <a:extLst>
              <a:ext uri="{FF2B5EF4-FFF2-40B4-BE49-F238E27FC236}">
                <a16:creationId xmlns:a16="http://schemas.microsoft.com/office/drawing/2014/main" id="{61581F7C-5951-41DD-A5F1-88D391F02D67}"/>
              </a:ext>
            </a:extLst>
          </p:cNvPr>
          <p:cNvSpPr/>
          <p:nvPr/>
        </p:nvSpPr>
        <p:spPr>
          <a:xfrm>
            <a:off x="802800" y="4538761"/>
            <a:ext cx="10698638" cy="1231106"/>
          </a:xfrm>
          <a:prstGeom prst="rect">
            <a:avLst/>
          </a:prstGeom>
        </p:spPr>
        <p:txBody>
          <a:bodyPr wrap="square">
            <a:spAutoFit/>
          </a:bodyPr>
          <a:lstStyle/>
          <a:p>
            <a:pPr marL="358775" lvl="1" indent="-358775" eaLnBrk="1" fontAlgn="auto" hangingPunct="1">
              <a:spcBef>
                <a:spcPts val="0"/>
              </a:spcBef>
              <a:spcAft>
                <a:spcPts val="1200"/>
              </a:spcAft>
              <a:buClr>
                <a:srgbClr val="092149"/>
              </a:buClr>
              <a:buSzPct val="100000"/>
              <a:buFont typeface="Arial" panose="020B0604020202020204" pitchFamily="34" charset="0"/>
              <a:buChar char="•"/>
              <a:defRPr/>
            </a:pPr>
            <a:r>
              <a:rPr lang="en-GB" dirty="0">
                <a:solidFill>
                  <a:srgbClr val="000000"/>
                </a:solidFill>
                <a:latin typeface="Aptos" panose="020B0004020202020204" pitchFamily="34" charset="0"/>
                <a:ea typeface="ヒラギノ角ゴ Pro W3" charset="-128"/>
                <a:cs typeface="Arial" panose="020B0604020202020204" pitchFamily="34" charset="0"/>
              </a:rPr>
              <a:t>You can increase contributions beyond 5% however LSEG’s contributions will not increase further</a:t>
            </a:r>
          </a:p>
          <a:p>
            <a:pPr marL="358775" lvl="1" indent="-358775" eaLnBrk="1" fontAlgn="auto" hangingPunct="1">
              <a:spcBef>
                <a:spcPts val="0"/>
              </a:spcBef>
              <a:spcAft>
                <a:spcPts val="1200"/>
              </a:spcAft>
              <a:buClr>
                <a:srgbClr val="092149"/>
              </a:buClr>
              <a:buSzPct val="100000"/>
              <a:buFont typeface="Arial" panose="020B0604020202020204" pitchFamily="34" charset="0"/>
              <a:buChar char="•"/>
              <a:defRPr/>
            </a:pPr>
            <a:r>
              <a:rPr lang="en-GB" dirty="0">
                <a:solidFill>
                  <a:srgbClr val="000000"/>
                </a:solidFill>
                <a:latin typeface="Aptos" panose="020B0004020202020204" pitchFamily="34" charset="0"/>
                <a:ea typeface="ヒラギノ角ゴ Pro W3" charset="-128"/>
                <a:cs typeface="Arial" panose="020B0604020202020204" pitchFamily="34" charset="0"/>
              </a:rPr>
              <a:t>You can change contribution levels at any time on </a:t>
            </a:r>
            <a:r>
              <a:rPr lang="en-GB" dirty="0" err="1">
                <a:solidFill>
                  <a:srgbClr val="000000"/>
                </a:solidFill>
                <a:latin typeface="Aptos" panose="020B0004020202020204" pitchFamily="34" charset="0"/>
                <a:ea typeface="ヒラギノ角ゴ Pro W3" charset="-128"/>
                <a:cs typeface="Arial" panose="020B0604020202020204" pitchFamily="34" charset="0"/>
              </a:rPr>
              <a:t>MyBenefits</a:t>
            </a:r>
            <a:endParaRPr lang="en-GB" dirty="0">
              <a:solidFill>
                <a:srgbClr val="000000"/>
              </a:solidFill>
              <a:latin typeface="Aptos" panose="020B0004020202020204" pitchFamily="34" charset="0"/>
              <a:ea typeface="ヒラギノ角ゴ Pro W3" charset="-128"/>
              <a:cs typeface="Arial" panose="020B0604020202020204" pitchFamily="34" charset="0"/>
            </a:endParaRPr>
          </a:p>
          <a:p>
            <a:pPr marL="358775" lvl="1" indent="-358775" eaLnBrk="1" fontAlgn="auto" hangingPunct="1">
              <a:spcBef>
                <a:spcPts val="0"/>
              </a:spcBef>
              <a:spcAft>
                <a:spcPts val="1200"/>
              </a:spcAft>
              <a:buClr>
                <a:srgbClr val="092149"/>
              </a:buClr>
              <a:buSzPct val="100000"/>
              <a:buFont typeface="Arial" panose="020B0604020202020204" pitchFamily="34" charset="0"/>
              <a:buChar char="•"/>
              <a:defRPr/>
            </a:pPr>
            <a:r>
              <a:rPr lang="en-GB" dirty="0">
                <a:solidFill>
                  <a:srgbClr val="000000"/>
                </a:solidFill>
                <a:latin typeface="Aptos" panose="020B0004020202020204" pitchFamily="34" charset="0"/>
                <a:ea typeface="ヒラギノ角ゴ Pro W3" charset="-128"/>
                <a:cs typeface="Arial" panose="020B0604020202020204" pitchFamily="34" charset="0"/>
              </a:rPr>
              <a:t>Contributions are defaulted to be paid via salary sacrifice</a:t>
            </a:r>
          </a:p>
        </p:txBody>
      </p:sp>
      <p:graphicFrame>
        <p:nvGraphicFramePr>
          <p:cNvPr id="14" name="Table 7">
            <a:extLst>
              <a:ext uri="{FF2B5EF4-FFF2-40B4-BE49-F238E27FC236}">
                <a16:creationId xmlns:a16="http://schemas.microsoft.com/office/drawing/2014/main" id="{7AB7B238-0532-4D45-AB36-74E7F84BA7A8}"/>
              </a:ext>
            </a:extLst>
          </p:cNvPr>
          <p:cNvGraphicFramePr>
            <a:graphicFrameLocks noGrp="1"/>
          </p:cNvGraphicFramePr>
          <p:nvPr/>
        </p:nvGraphicFramePr>
        <p:xfrm>
          <a:off x="1231107" y="2027071"/>
          <a:ext cx="9729786" cy="1788804"/>
        </p:xfrm>
        <a:graphic>
          <a:graphicData uri="http://schemas.openxmlformats.org/drawingml/2006/table">
            <a:tbl>
              <a:tblPr firstRow="1" bandRow="1">
                <a:tableStyleId>{5C22544A-7EE6-4342-B048-85BDC9FD1C3A}</a:tableStyleId>
              </a:tblPr>
              <a:tblGrid>
                <a:gridCol w="3243262">
                  <a:extLst>
                    <a:ext uri="{9D8B030D-6E8A-4147-A177-3AD203B41FA5}">
                      <a16:colId xmlns:a16="http://schemas.microsoft.com/office/drawing/2014/main" val="930019740"/>
                    </a:ext>
                  </a:extLst>
                </a:gridCol>
                <a:gridCol w="3243262">
                  <a:extLst>
                    <a:ext uri="{9D8B030D-6E8A-4147-A177-3AD203B41FA5}">
                      <a16:colId xmlns:a16="http://schemas.microsoft.com/office/drawing/2014/main" val="749902285"/>
                    </a:ext>
                  </a:extLst>
                </a:gridCol>
                <a:gridCol w="3243262">
                  <a:extLst>
                    <a:ext uri="{9D8B030D-6E8A-4147-A177-3AD203B41FA5}">
                      <a16:colId xmlns:a16="http://schemas.microsoft.com/office/drawing/2014/main" val="4234411272"/>
                    </a:ext>
                  </a:extLst>
                </a:gridCol>
              </a:tblGrid>
              <a:tr h="447201">
                <a:tc>
                  <a:txBody>
                    <a:bodyPr/>
                    <a:lstStyle/>
                    <a:p>
                      <a:pPr algn="ctr"/>
                      <a:r>
                        <a:rPr lang="en-GB" b="1" dirty="0">
                          <a:solidFill>
                            <a:schemeClr val="bg1"/>
                          </a:solidFill>
                        </a:rPr>
                        <a:t>You Pay</a:t>
                      </a:r>
                    </a:p>
                  </a:txBody>
                  <a:tcPr/>
                </a:tc>
                <a:tc>
                  <a:txBody>
                    <a:bodyPr/>
                    <a:lstStyle/>
                    <a:p>
                      <a:pPr algn="ctr"/>
                      <a:r>
                        <a:rPr lang="en-GB" b="1" dirty="0">
                          <a:solidFill>
                            <a:schemeClr val="bg1"/>
                          </a:solidFill>
                        </a:rPr>
                        <a:t>LSEG Pays</a:t>
                      </a:r>
                    </a:p>
                  </a:txBody>
                  <a:tcPr/>
                </a:tc>
                <a:tc>
                  <a:txBody>
                    <a:bodyPr/>
                    <a:lstStyle/>
                    <a:p>
                      <a:pPr algn="ctr"/>
                      <a:r>
                        <a:rPr lang="en-GB" b="1" dirty="0">
                          <a:solidFill>
                            <a:schemeClr val="bg1"/>
                          </a:solidFill>
                        </a:rPr>
                        <a:t>Total</a:t>
                      </a:r>
                    </a:p>
                  </a:txBody>
                  <a:tcPr/>
                </a:tc>
                <a:extLst>
                  <a:ext uri="{0D108BD9-81ED-4DB2-BD59-A6C34878D82A}">
                    <a16:rowId xmlns:a16="http://schemas.microsoft.com/office/drawing/2014/main" val="621820153"/>
                  </a:ext>
                </a:extLst>
              </a:tr>
              <a:tr h="447201">
                <a:tc>
                  <a:txBody>
                    <a:bodyPr/>
                    <a:lstStyle/>
                    <a:p>
                      <a:pPr algn="ctr"/>
                      <a:r>
                        <a:rPr lang="en-GB" dirty="0"/>
                        <a:t>3</a:t>
                      </a:r>
                      <a:r>
                        <a:rPr lang="en-GB" b="1" dirty="0"/>
                        <a:t>%</a:t>
                      </a:r>
                    </a:p>
                  </a:txBody>
                  <a:tcPr/>
                </a:tc>
                <a:tc>
                  <a:txBody>
                    <a:bodyPr/>
                    <a:lstStyle/>
                    <a:p>
                      <a:pPr algn="ctr"/>
                      <a:r>
                        <a:rPr lang="en-GB" dirty="0"/>
                        <a:t>6%</a:t>
                      </a:r>
                    </a:p>
                  </a:txBody>
                  <a:tcPr/>
                </a:tc>
                <a:tc>
                  <a:txBody>
                    <a:bodyPr/>
                    <a:lstStyle/>
                    <a:p>
                      <a:pPr algn="ctr"/>
                      <a:r>
                        <a:rPr lang="en-GB" dirty="0"/>
                        <a:t>9%</a:t>
                      </a:r>
                    </a:p>
                  </a:txBody>
                  <a:tcPr/>
                </a:tc>
                <a:extLst>
                  <a:ext uri="{0D108BD9-81ED-4DB2-BD59-A6C34878D82A}">
                    <a16:rowId xmlns:a16="http://schemas.microsoft.com/office/drawing/2014/main" val="2693646380"/>
                  </a:ext>
                </a:extLst>
              </a:tr>
              <a:tr h="447201">
                <a:tc>
                  <a:txBody>
                    <a:bodyPr/>
                    <a:lstStyle/>
                    <a:p>
                      <a:pPr algn="ctr"/>
                      <a:r>
                        <a:rPr lang="en-GB" dirty="0"/>
                        <a:t>4%</a:t>
                      </a:r>
                    </a:p>
                  </a:txBody>
                  <a:tcPr/>
                </a:tc>
                <a:tc>
                  <a:txBody>
                    <a:bodyPr/>
                    <a:lstStyle/>
                    <a:p>
                      <a:pPr algn="ctr"/>
                      <a:r>
                        <a:rPr lang="en-GB" dirty="0"/>
                        <a:t>8%</a:t>
                      </a:r>
                    </a:p>
                  </a:txBody>
                  <a:tcPr/>
                </a:tc>
                <a:tc>
                  <a:txBody>
                    <a:bodyPr/>
                    <a:lstStyle/>
                    <a:p>
                      <a:pPr algn="ctr"/>
                      <a:r>
                        <a:rPr lang="en-GB" dirty="0"/>
                        <a:t>12%</a:t>
                      </a:r>
                    </a:p>
                  </a:txBody>
                  <a:tcPr/>
                </a:tc>
                <a:extLst>
                  <a:ext uri="{0D108BD9-81ED-4DB2-BD59-A6C34878D82A}">
                    <a16:rowId xmlns:a16="http://schemas.microsoft.com/office/drawing/2014/main" val="1940471285"/>
                  </a:ext>
                </a:extLst>
              </a:tr>
              <a:tr h="447201">
                <a:tc>
                  <a:txBody>
                    <a:bodyPr/>
                    <a:lstStyle/>
                    <a:p>
                      <a:pPr algn="ctr"/>
                      <a:r>
                        <a:rPr lang="en-GB" dirty="0"/>
                        <a:t>5%</a:t>
                      </a:r>
                    </a:p>
                  </a:txBody>
                  <a:tcPr/>
                </a:tc>
                <a:tc>
                  <a:txBody>
                    <a:bodyPr/>
                    <a:lstStyle/>
                    <a:p>
                      <a:pPr algn="ctr"/>
                      <a:r>
                        <a:rPr lang="en-GB" dirty="0"/>
                        <a:t>10%</a:t>
                      </a:r>
                    </a:p>
                  </a:txBody>
                  <a:tcPr/>
                </a:tc>
                <a:tc>
                  <a:txBody>
                    <a:bodyPr/>
                    <a:lstStyle/>
                    <a:p>
                      <a:pPr algn="ctr"/>
                      <a:r>
                        <a:rPr lang="en-GB" dirty="0"/>
                        <a:t>15%</a:t>
                      </a:r>
                    </a:p>
                  </a:txBody>
                  <a:tcPr/>
                </a:tc>
                <a:extLst>
                  <a:ext uri="{0D108BD9-81ED-4DB2-BD59-A6C34878D82A}">
                    <a16:rowId xmlns:a16="http://schemas.microsoft.com/office/drawing/2014/main" val="3576476469"/>
                  </a:ext>
                </a:extLst>
              </a:tr>
            </a:tbl>
          </a:graphicData>
        </a:graphic>
      </p:graphicFrame>
    </p:spTree>
    <p:custDataLst>
      <p:tags r:id="rId1"/>
    </p:custDataLst>
    <p:extLst>
      <p:ext uri="{BB962C8B-B14F-4D97-AF65-F5344CB8AC3E}">
        <p14:creationId xmlns:p14="http://schemas.microsoft.com/office/powerpoint/2010/main" val="27663256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p:cNvSpPr txBox="1">
            <a:spLocks/>
          </p:cNvSpPr>
          <p:nvPr/>
        </p:nvSpPr>
        <p:spPr>
          <a:xfrm>
            <a:off x="802800" y="1059680"/>
            <a:ext cx="10585450" cy="525280"/>
          </a:xfrm>
          <a:prstGeom prst="rect">
            <a:avLst/>
          </a:prstGeom>
        </p:spPr>
        <p:txBody>
          <a:bodyPr lIns="0" tIns="0" rIns="0" bIns="0" anchor="ctr">
            <a:noAutofit/>
          </a:bodyPr>
          <a:lstStyle>
            <a:lvl1pPr algn="l" defTabSz="457200" rtl="0" eaLnBrk="1" fontAlgn="base" hangingPunct="1">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defRPr/>
            </a:pPr>
            <a:r>
              <a:rPr lang="en-GB" altLang="en-US" sz="3600">
                <a:solidFill>
                  <a:srgbClr val="391C66"/>
                </a:solidFill>
                <a:latin typeface="Aptos Display" panose="020B0004020202020204" pitchFamily="34" charset="0"/>
                <a:ea typeface="ヒラギノ角ゴ Pro W3"/>
              </a:rPr>
              <a:t>How your contributions may add up</a:t>
            </a:r>
            <a:endParaRPr lang="en-GB" altLang="en-US" sz="3600" dirty="0">
              <a:solidFill>
                <a:srgbClr val="391C66"/>
              </a:solidFill>
              <a:latin typeface="Aptos Display" panose="020B0004020202020204" pitchFamily="34" charset="0"/>
              <a:ea typeface="ヒラギノ角ゴ Pro W3"/>
            </a:endParaRPr>
          </a:p>
        </p:txBody>
      </p:sp>
      <p:sp>
        <p:nvSpPr>
          <p:cNvPr id="92" name="Rectangle 5"/>
          <p:cNvSpPr txBox="1">
            <a:spLocks noChangeArrowheads="1"/>
          </p:cNvSpPr>
          <p:nvPr/>
        </p:nvSpPr>
        <p:spPr bwMode="auto">
          <a:xfrm>
            <a:off x="1014475" y="1846455"/>
            <a:ext cx="5771333" cy="2067219"/>
          </a:xfrm>
          <a:prstGeom prst="rect">
            <a:avLst/>
          </a:prstGeom>
          <a:noFill/>
          <a:ln w="9525">
            <a:noFill/>
            <a:miter lim="800000"/>
            <a:headEnd/>
            <a:tailEnd/>
          </a:ln>
        </p:spPr>
        <p:txBody>
          <a:bodyPr lIns="0" tIns="0" rIns="0" bIns="0"/>
          <a:lstStyle/>
          <a:p>
            <a:pPr marL="358775" indent="-358775" defTabSz="914400" eaLnBrk="1" hangingPunct="1">
              <a:spcAft>
                <a:spcPts val="600"/>
              </a:spcAft>
              <a:buClr>
                <a:srgbClr val="8F9BB3"/>
              </a:buClr>
              <a:buBlip>
                <a:blip r:embed="rId4"/>
              </a:buBlip>
              <a:defRPr/>
            </a:pPr>
            <a:r>
              <a:rPr lang="en-GB" kern="0" dirty="0">
                <a:solidFill>
                  <a:srgbClr val="000000"/>
                </a:solidFill>
                <a:latin typeface="Aptos" panose="020B0004020202020204" pitchFamily="34" charset="0"/>
                <a:cs typeface="Arial" pitchFamily="34" charset="0"/>
              </a:rPr>
              <a:t>Annual Salary £45,000 (basic rate taxpayer)</a:t>
            </a:r>
          </a:p>
          <a:p>
            <a:pPr marL="358775" indent="-358775" defTabSz="914400" eaLnBrk="1" hangingPunct="1">
              <a:spcAft>
                <a:spcPts val="600"/>
              </a:spcAft>
              <a:buClr>
                <a:srgbClr val="8F9BB3"/>
              </a:buClr>
              <a:buBlip>
                <a:blip r:embed="rId4"/>
              </a:buBlip>
              <a:defRPr/>
            </a:pPr>
            <a:r>
              <a:rPr lang="en-GB" kern="0" dirty="0">
                <a:solidFill>
                  <a:srgbClr val="000000"/>
                </a:solidFill>
                <a:latin typeface="Aptos" panose="020B0004020202020204" pitchFamily="34" charset="0"/>
                <a:cs typeface="Arial" pitchFamily="34" charset="0"/>
              </a:rPr>
              <a:t>Employee Contribution = £2,250pa (5%)</a:t>
            </a:r>
          </a:p>
          <a:p>
            <a:pPr marL="358775" indent="-358775" defTabSz="914400" eaLnBrk="1" hangingPunct="1">
              <a:spcAft>
                <a:spcPts val="600"/>
              </a:spcAft>
              <a:buClr>
                <a:srgbClr val="8F9BB3"/>
              </a:buClr>
              <a:buBlip>
                <a:blip r:embed="rId4"/>
              </a:buBlip>
              <a:defRPr/>
            </a:pPr>
            <a:r>
              <a:rPr lang="en-GB" kern="0" dirty="0">
                <a:solidFill>
                  <a:srgbClr val="000000"/>
                </a:solidFill>
                <a:latin typeface="Aptos" panose="020B0004020202020204" pitchFamily="34" charset="0"/>
                <a:cs typeface="Arial" pitchFamily="34" charset="0"/>
              </a:rPr>
              <a:t>Tax Saving = 20%</a:t>
            </a:r>
          </a:p>
          <a:p>
            <a:pPr marL="358775" indent="-358775" defTabSz="914400" eaLnBrk="1" hangingPunct="1">
              <a:spcAft>
                <a:spcPts val="600"/>
              </a:spcAft>
              <a:buClr>
                <a:srgbClr val="8F9BB3"/>
              </a:buClr>
              <a:buBlip>
                <a:blip r:embed="rId4"/>
              </a:buBlip>
              <a:defRPr/>
            </a:pPr>
            <a:r>
              <a:rPr lang="en-GB" kern="0" dirty="0">
                <a:solidFill>
                  <a:srgbClr val="000000"/>
                </a:solidFill>
                <a:latin typeface="Aptos" panose="020B0004020202020204" pitchFamily="34" charset="0"/>
                <a:cs typeface="Arial" pitchFamily="34" charset="0"/>
              </a:rPr>
              <a:t>NI Saving = 8%</a:t>
            </a:r>
          </a:p>
          <a:p>
            <a:pPr marL="358775" indent="-358775" defTabSz="914400" eaLnBrk="1" hangingPunct="1">
              <a:spcAft>
                <a:spcPts val="600"/>
              </a:spcAft>
              <a:buClr>
                <a:srgbClr val="8F9BB3"/>
              </a:buClr>
              <a:buBlip>
                <a:blip r:embed="rId4"/>
              </a:buBlip>
              <a:defRPr/>
            </a:pPr>
            <a:r>
              <a:rPr lang="en-GB" kern="0" dirty="0">
                <a:solidFill>
                  <a:srgbClr val="000000"/>
                </a:solidFill>
                <a:latin typeface="Aptos" panose="020B0004020202020204" pitchFamily="34" charset="0"/>
                <a:cs typeface="Arial" pitchFamily="34" charset="0"/>
              </a:rPr>
              <a:t>Personal Cost = £1,620pa</a:t>
            </a:r>
          </a:p>
          <a:p>
            <a:pPr marL="358775" indent="-358775" defTabSz="914400" eaLnBrk="1" hangingPunct="1">
              <a:spcAft>
                <a:spcPts val="600"/>
              </a:spcAft>
              <a:buClr>
                <a:srgbClr val="8F9BB3"/>
              </a:buClr>
              <a:buBlip>
                <a:blip r:embed="rId4"/>
              </a:buBlip>
              <a:defRPr/>
            </a:pPr>
            <a:r>
              <a:rPr lang="en-GB" kern="0" dirty="0">
                <a:solidFill>
                  <a:srgbClr val="000000"/>
                </a:solidFill>
                <a:latin typeface="Aptos" panose="020B0004020202020204" pitchFamily="34" charset="0"/>
                <a:cs typeface="Arial" pitchFamily="34" charset="0"/>
              </a:rPr>
              <a:t>Employer Contribution = £4,500pa (10%)</a:t>
            </a:r>
          </a:p>
        </p:txBody>
      </p:sp>
      <p:grpSp>
        <p:nvGrpSpPr>
          <p:cNvPr id="93" name="Group 92"/>
          <p:cNvGrpSpPr/>
          <p:nvPr/>
        </p:nvGrpSpPr>
        <p:grpSpPr>
          <a:xfrm>
            <a:off x="966783" y="5668207"/>
            <a:ext cx="4121448" cy="369332"/>
            <a:chOff x="523123" y="5111526"/>
            <a:chExt cx="4121448" cy="369332"/>
          </a:xfrm>
        </p:grpSpPr>
        <p:sp>
          <p:nvSpPr>
            <p:cNvPr id="94" name="Text Box 8"/>
            <p:cNvSpPr txBox="1">
              <a:spLocks noChangeArrowheads="1"/>
            </p:cNvSpPr>
            <p:nvPr/>
          </p:nvSpPr>
          <p:spPr bwMode="auto">
            <a:xfrm>
              <a:off x="1364417" y="5111526"/>
              <a:ext cx="3280154" cy="369332"/>
            </a:xfrm>
            <a:prstGeom prst="rect">
              <a:avLst/>
            </a:prstGeom>
            <a:noFill/>
            <a:ln w="9525" algn="ctr">
              <a:noFill/>
              <a:miter lim="800000"/>
              <a:headEnd/>
              <a:tailEnd/>
            </a:ln>
          </p:spPr>
          <p:txBody>
            <a:bodyPr wrap="square">
              <a:spAutoFit/>
            </a:bodyPr>
            <a:lstStyle/>
            <a:p>
              <a:pPr defTabSz="914400" eaLnBrk="1" fontAlgn="auto" hangingPunct="1">
                <a:spcBef>
                  <a:spcPct val="50000"/>
                </a:spcBef>
                <a:spcAft>
                  <a:spcPts val="0"/>
                </a:spcAft>
                <a:defRPr/>
              </a:pPr>
              <a:r>
                <a:rPr lang="en-GB" kern="0" dirty="0">
                  <a:solidFill>
                    <a:srgbClr val="000000"/>
                  </a:solidFill>
                  <a:latin typeface="Aptos" panose="020B0004020202020204" pitchFamily="34" charset="0"/>
                  <a:cs typeface="Arial" pitchFamily="34" charset="0"/>
                </a:rPr>
                <a:t>Employee contribution (5%)</a:t>
              </a:r>
              <a:endParaRPr lang="en-US" kern="0" dirty="0">
                <a:solidFill>
                  <a:srgbClr val="000000"/>
                </a:solidFill>
                <a:latin typeface="Aptos" panose="020B0004020202020204" pitchFamily="34" charset="0"/>
                <a:cs typeface="Arial" pitchFamily="34" charset="0"/>
              </a:endParaRPr>
            </a:p>
          </p:txBody>
        </p:sp>
        <p:grpSp>
          <p:nvGrpSpPr>
            <p:cNvPr id="95" name="Group 94"/>
            <p:cNvGrpSpPr/>
            <p:nvPr/>
          </p:nvGrpSpPr>
          <p:grpSpPr>
            <a:xfrm>
              <a:off x="523123" y="5132874"/>
              <a:ext cx="684000" cy="288000"/>
              <a:chOff x="1581856" y="2492896"/>
              <a:chExt cx="1080000" cy="540000"/>
            </a:xfrm>
            <a:effectLst/>
          </p:grpSpPr>
          <p:sp>
            <p:nvSpPr>
              <p:cNvPr id="96" name="Rectangle 95"/>
              <p:cNvSpPr/>
              <p:nvPr/>
            </p:nvSpPr>
            <p:spPr>
              <a:xfrm>
                <a:off x="1581856" y="2492896"/>
                <a:ext cx="540000" cy="540000"/>
              </a:xfrm>
              <a:prstGeom prst="rect">
                <a:avLst/>
              </a:prstGeom>
              <a:solidFill>
                <a:schemeClr val="accent1">
                  <a:lumMod val="60000"/>
                  <a:lumOff val="40000"/>
                </a:schemeClr>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prstClr val="white"/>
                  </a:solidFill>
                  <a:latin typeface="Calibri"/>
                  <a:cs typeface="+mn-cs"/>
                </a:endParaRPr>
              </a:p>
            </p:txBody>
          </p:sp>
          <p:sp>
            <p:nvSpPr>
              <p:cNvPr id="97" name="Rectangle 96"/>
              <p:cNvSpPr/>
              <p:nvPr/>
            </p:nvSpPr>
            <p:spPr>
              <a:xfrm>
                <a:off x="2121856" y="2492896"/>
                <a:ext cx="540000" cy="540000"/>
              </a:xfrm>
              <a:prstGeom prst="rect">
                <a:avLst/>
              </a:prstGeom>
              <a:solidFill>
                <a:schemeClr val="accent1"/>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prstClr val="white"/>
                  </a:solidFill>
                  <a:latin typeface="Calibri"/>
                  <a:cs typeface="+mn-cs"/>
                </a:endParaRPr>
              </a:p>
            </p:txBody>
          </p:sp>
        </p:grpSp>
      </p:grpSp>
      <p:grpSp>
        <p:nvGrpSpPr>
          <p:cNvPr id="98" name="Group 97"/>
          <p:cNvGrpSpPr/>
          <p:nvPr/>
        </p:nvGrpSpPr>
        <p:grpSpPr>
          <a:xfrm>
            <a:off x="966784" y="5023495"/>
            <a:ext cx="2914565" cy="369332"/>
            <a:chOff x="523123" y="4466814"/>
            <a:chExt cx="2914565" cy="369332"/>
          </a:xfrm>
        </p:grpSpPr>
        <p:sp>
          <p:nvSpPr>
            <p:cNvPr id="99" name="Text Box 13"/>
            <p:cNvSpPr txBox="1">
              <a:spLocks noChangeArrowheads="1"/>
            </p:cNvSpPr>
            <p:nvPr/>
          </p:nvSpPr>
          <p:spPr bwMode="auto">
            <a:xfrm>
              <a:off x="1364417" y="4466814"/>
              <a:ext cx="2073271" cy="369332"/>
            </a:xfrm>
            <a:prstGeom prst="rect">
              <a:avLst/>
            </a:prstGeom>
            <a:noFill/>
            <a:ln w="9525" algn="ctr">
              <a:noFill/>
              <a:miter lim="800000"/>
              <a:headEnd/>
              <a:tailEnd/>
            </a:ln>
          </p:spPr>
          <p:txBody>
            <a:bodyPr wrap="square">
              <a:spAutoFit/>
            </a:bodyPr>
            <a:lstStyle/>
            <a:p>
              <a:pPr defTabSz="914400" eaLnBrk="1" fontAlgn="auto" hangingPunct="1">
                <a:spcBef>
                  <a:spcPct val="50000"/>
                </a:spcBef>
                <a:spcAft>
                  <a:spcPts val="0"/>
                </a:spcAft>
                <a:defRPr/>
              </a:pPr>
              <a:r>
                <a:rPr lang="en-GB" kern="0" dirty="0">
                  <a:solidFill>
                    <a:srgbClr val="000000"/>
                  </a:solidFill>
                  <a:latin typeface="Aptos" panose="020B0004020202020204" pitchFamily="34" charset="0"/>
                  <a:cs typeface="Arial" pitchFamily="34" charset="0"/>
                </a:rPr>
                <a:t>Tax &amp; NI savings</a:t>
              </a:r>
              <a:endParaRPr lang="en-US" kern="0" dirty="0">
                <a:solidFill>
                  <a:srgbClr val="000000"/>
                </a:solidFill>
                <a:latin typeface="Aptos" panose="020B0004020202020204" pitchFamily="34" charset="0"/>
                <a:cs typeface="Arial" pitchFamily="34" charset="0"/>
              </a:endParaRPr>
            </a:p>
          </p:txBody>
        </p:sp>
        <p:grpSp>
          <p:nvGrpSpPr>
            <p:cNvPr id="100" name="Group 99"/>
            <p:cNvGrpSpPr/>
            <p:nvPr/>
          </p:nvGrpSpPr>
          <p:grpSpPr>
            <a:xfrm>
              <a:off x="523123" y="4485606"/>
              <a:ext cx="684000" cy="288000"/>
              <a:chOff x="1581856" y="2492896"/>
              <a:chExt cx="1080000" cy="540000"/>
            </a:xfrm>
            <a:effectLst/>
          </p:grpSpPr>
          <p:sp>
            <p:nvSpPr>
              <p:cNvPr id="101" name="Rectangle 100"/>
              <p:cNvSpPr/>
              <p:nvPr/>
            </p:nvSpPr>
            <p:spPr>
              <a:xfrm>
                <a:off x="1581856" y="2492896"/>
                <a:ext cx="540000" cy="540000"/>
              </a:xfrm>
              <a:prstGeom prst="rect">
                <a:avLst/>
              </a:prstGeom>
              <a:solidFill>
                <a:schemeClr val="accent5">
                  <a:lumMod val="60000"/>
                  <a:lumOff val="40000"/>
                </a:schemeClr>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prstClr val="white"/>
                  </a:solidFill>
                  <a:latin typeface="Calibri"/>
                  <a:cs typeface="+mn-cs"/>
                </a:endParaRPr>
              </a:p>
            </p:txBody>
          </p:sp>
          <p:sp>
            <p:nvSpPr>
              <p:cNvPr id="102" name="Rectangle 101"/>
              <p:cNvSpPr/>
              <p:nvPr/>
            </p:nvSpPr>
            <p:spPr>
              <a:xfrm>
                <a:off x="2121856" y="2492896"/>
                <a:ext cx="540000" cy="540000"/>
              </a:xfrm>
              <a:prstGeom prst="rect">
                <a:avLst/>
              </a:prstGeom>
              <a:solidFill>
                <a:schemeClr val="accent5"/>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prstClr val="white"/>
                  </a:solidFill>
                  <a:latin typeface="Calibri"/>
                  <a:cs typeface="+mn-cs"/>
                </a:endParaRPr>
              </a:p>
            </p:txBody>
          </p:sp>
        </p:grpSp>
      </p:grpSp>
      <p:grpSp>
        <p:nvGrpSpPr>
          <p:cNvPr id="103" name="Group 102"/>
          <p:cNvGrpSpPr/>
          <p:nvPr/>
        </p:nvGrpSpPr>
        <p:grpSpPr>
          <a:xfrm>
            <a:off x="966783" y="4378784"/>
            <a:ext cx="5804318" cy="369332"/>
            <a:chOff x="523123" y="3822103"/>
            <a:chExt cx="5804318" cy="369332"/>
          </a:xfrm>
        </p:grpSpPr>
        <p:sp>
          <p:nvSpPr>
            <p:cNvPr id="104" name="Text Box 14"/>
            <p:cNvSpPr txBox="1">
              <a:spLocks noChangeArrowheads="1"/>
            </p:cNvSpPr>
            <p:nvPr/>
          </p:nvSpPr>
          <p:spPr bwMode="auto">
            <a:xfrm>
              <a:off x="1364417" y="3822103"/>
              <a:ext cx="4963024" cy="369332"/>
            </a:xfrm>
            <a:prstGeom prst="rect">
              <a:avLst/>
            </a:prstGeom>
            <a:noFill/>
            <a:ln w="9525" algn="ctr">
              <a:noFill/>
              <a:miter lim="800000"/>
              <a:headEnd/>
              <a:tailEnd/>
            </a:ln>
          </p:spPr>
          <p:txBody>
            <a:bodyPr wrap="square">
              <a:spAutoFit/>
            </a:bodyPr>
            <a:lstStyle/>
            <a:p>
              <a:pPr defTabSz="914400" eaLnBrk="1" fontAlgn="auto" hangingPunct="1">
                <a:spcBef>
                  <a:spcPct val="50000"/>
                </a:spcBef>
                <a:spcAft>
                  <a:spcPts val="0"/>
                </a:spcAft>
                <a:defRPr/>
              </a:pPr>
              <a:r>
                <a:rPr lang="en-GB" kern="0" dirty="0">
                  <a:solidFill>
                    <a:srgbClr val="000000"/>
                  </a:solidFill>
                  <a:latin typeface="Aptos" panose="020B0004020202020204" pitchFamily="34" charset="0"/>
                  <a:cs typeface="Arial" pitchFamily="34" charset="0"/>
                </a:rPr>
                <a:t>Employer matching contribution (10%)</a:t>
              </a:r>
              <a:endParaRPr lang="en-US" kern="0" dirty="0">
                <a:solidFill>
                  <a:srgbClr val="000000"/>
                </a:solidFill>
                <a:latin typeface="Aptos" panose="020B0004020202020204" pitchFamily="34" charset="0"/>
                <a:cs typeface="Arial" pitchFamily="34" charset="0"/>
              </a:endParaRPr>
            </a:p>
          </p:txBody>
        </p:sp>
        <p:grpSp>
          <p:nvGrpSpPr>
            <p:cNvPr id="105" name="Group 104"/>
            <p:cNvGrpSpPr/>
            <p:nvPr/>
          </p:nvGrpSpPr>
          <p:grpSpPr>
            <a:xfrm>
              <a:off x="523123" y="3838337"/>
              <a:ext cx="684000" cy="288000"/>
              <a:chOff x="1581856" y="2492896"/>
              <a:chExt cx="1080000" cy="540000"/>
            </a:xfrm>
            <a:effectLst/>
          </p:grpSpPr>
          <p:sp>
            <p:nvSpPr>
              <p:cNvPr id="106" name="Rectangle 105"/>
              <p:cNvSpPr/>
              <p:nvPr/>
            </p:nvSpPr>
            <p:spPr>
              <a:xfrm>
                <a:off x="1581856" y="2492896"/>
                <a:ext cx="540000" cy="540000"/>
              </a:xfrm>
              <a:prstGeom prst="rect">
                <a:avLst/>
              </a:prstGeom>
              <a:solidFill>
                <a:srgbClr val="8BE1FF"/>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prstClr val="white"/>
                  </a:solidFill>
                  <a:latin typeface="Calibri"/>
                  <a:cs typeface="+mn-cs"/>
                </a:endParaRPr>
              </a:p>
            </p:txBody>
          </p:sp>
          <p:sp>
            <p:nvSpPr>
              <p:cNvPr id="107" name="Rectangle 106"/>
              <p:cNvSpPr/>
              <p:nvPr/>
            </p:nvSpPr>
            <p:spPr>
              <a:xfrm>
                <a:off x="2121856" y="2492896"/>
                <a:ext cx="540000" cy="540000"/>
              </a:xfrm>
              <a:prstGeom prst="rect">
                <a:avLst/>
              </a:prstGeom>
              <a:solidFill>
                <a:schemeClr val="accent3"/>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prstClr val="white"/>
                  </a:solidFill>
                  <a:latin typeface="Calibri"/>
                  <a:cs typeface="+mn-cs"/>
                </a:endParaRPr>
              </a:p>
            </p:txBody>
          </p:sp>
        </p:grpSp>
      </p:grpSp>
      <p:sp>
        <p:nvSpPr>
          <p:cNvPr id="110" name="Rectangle 109"/>
          <p:cNvSpPr/>
          <p:nvPr/>
        </p:nvSpPr>
        <p:spPr>
          <a:xfrm>
            <a:off x="9150038" y="2183455"/>
            <a:ext cx="1217790" cy="3713412"/>
          </a:xfrm>
          <a:prstGeom prst="rect">
            <a:avLst/>
          </a:prstGeom>
          <a:pattFill prst="lgCheck">
            <a:fgClr>
              <a:sysClr val="window" lastClr="FFFFFF">
                <a:lumMod val="85000"/>
              </a:sysClr>
            </a:fgClr>
            <a:bgClr>
              <a:sysClr val="window" lastClr="FFFFFF"/>
            </a:bgClr>
          </a:pattFill>
          <a:ln w="25400" cap="flat" cmpd="sng" algn="ctr">
            <a:noFill/>
            <a:prstDash val="solid"/>
          </a:ln>
          <a:effectLst>
            <a:innerShdw blurRad="139700">
              <a:prstClr val="black"/>
            </a:innerShdw>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cs typeface="+mn-cs"/>
            </a:endParaRPr>
          </a:p>
        </p:txBody>
      </p:sp>
      <p:grpSp>
        <p:nvGrpSpPr>
          <p:cNvPr id="111" name="Group 110"/>
          <p:cNvGrpSpPr/>
          <p:nvPr/>
        </p:nvGrpSpPr>
        <p:grpSpPr>
          <a:xfrm>
            <a:off x="9298509" y="4003490"/>
            <a:ext cx="905657" cy="1610742"/>
            <a:chOff x="6319373" y="4402985"/>
            <a:chExt cx="974369" cy="1165968"/>
          </a:xfrm>
        </p:grpSpPr>
        <p:grpSp>
          <p:nvGrpSpPr>
            <p:cNvPr id="112" name="Group 111"/>
            <p:cNvGrpSpPr/>
            <p:nvPr/>
          </p:nvGrpSpPr>
          <p:grpSpPr>
            <a:xfrm>
              <a:off x="6319373" y="4402985"/>
              <a:ext cx="949926" cy="1165968"/>
              <a:chOff x="1581856" y="2492896"/>
              <a:chExt cx="1080000" cy="540000"/>
            </a:xfrm>
            <a:effectLst>
              <a:outerShdw blurRad="152400" dist="38100" dir="18900000" sx="101000" sy="101000" algn="bl" rotWithShape="0">
                <a:prstClr val="black">
                  <a:alpha val="40000"/>
                </a:prstClr>
              </a:outerShdw>
            </a:effectLst>
          </p:grpSpPr>
          <p:sp>
            <p:nvSpPr>
              <p:cNvPr id="114" name="Rectangle 113"/>
              <p:cNvSpPr/>
              <p:nvPr/>
            </p:nvSpPr>
            <p:spPr>
              <a:xfrm>
                <a:off x="1581856" y="2492896"/>
                <a:ext cx="540000" cy="540000"/>
              </a:xfrm>
              <a:prstGeom prst="rect">
                <a:avLst/>
              </a:prstGeom>
              <a:solidFill>
                <a:schemeClr val="accent1">
                  <a:lumMod val="60000"/>
                  <a:lumOff val="40000"/>
                </a:schemeClr>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cs typeface="+mn-cs"/>
                </a:endParaRPr>
              </a:p>
            </p:txBody>
          </p:sp>
          <p:sp>
            <p:nvSpPr>
              <p:cNvPr id="115" name="Rectangle 114"/>
              <p:cNvSpPr/>
              <p:nvPr/>
            </p:nvSpPr>
            <p:spPr>
              <a:xfrm>
                <a:off x="2121856" y="2492896"/>
                <a:ext cx="540000" cy="540000"/>
              </a:xfrm>
              <a:prstGeom prst="rect">
                <a:avLst/>
              </a:prstGeom>
              <a:solidFill>
                <a:schemeClr val="accent1"/>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cs typeface="+mn-cs"/>
                </a:endParaRPr>
              </a:p>
            </p:txBody>
          </p:sp>
        </p:grpSp>
        <p:sp>
          <p:nvSpPr>
            <p:cNvPr id="113" name="Text Box 15"/>
            <p:cNvSpPr txBox="1">
              <a:spLocks noChangeArrowheads="1"/>
            </p:cNvSpPr>
            <p:nvPr/>
          </p:nvSpPr>
          <p:spPr bwMode="auto">
            <a:xfrm>
              <a:off x="6408773" y="4469216"/>
              <a:ext cx="884969" cy="240651"/>
            </a:xfrm>
            <a:prstGeom prst="rect">
              <a:avLst/>
            </a:prstGeom>
            <a:noFill/>
            <a:ln w="9525" algn="ctr">
              <a:noFill/>
              <a:miter lim="800000"/>
              <a:headEnd/>
              <a:tailEnd/>
            </a:ln>
          </p:spPr>
          <p:txBody>
            <a:bodyPr wrap="square">
              <a:noAutofit/>
            </a:bodyPr>
            <a:lstStyle/>
            <a:p>
              <a:pPr defTabSz="914400" eaLnBrk="1" fontAlgn="auto" hangingPunct="1">
                <a:spcBef>
                  <a:spcPct val="50000"/>
                </a:spcBef>
                <a:spcAft>
                  <a:spcPts val="0"/>
                </a:spcAft>
                <a:defRPr/>
              </a:pPr>
              <a:r>
                <a:rPr lang="en-GB" sz="2000" b="1" kern="0" dirty="0">
                  <a:solidFill>
                    <a:srgbClr val="314B01"/>
                  </a:solidFill>
                  <a:latin typeface="Agency FB" panose="020B0503020202020204" pitchFamily="34" charset="0"/>
                  <a:cs typeface="Arial" pitchFamily="34" charset="0"/>
                </a:rPr>
                <a:t>£2,250</a:t>
              </a:r>
              <a:endParaRPr lang="en-US" sz="2000" b="1" kern="0" dirty="0">
                <a:solidFill>
                  <a:srgbClr val="314B01"/>
                </a:solidFill>
                <a:latin typeface="Agency FB" panose="020B0503020202020204" pitchFamily="34" charset="0"/>
                <a:cs typeface="Arial" pitchFamily="34" charset="0"/>
              </a:endParaRPr>
            </a:p>
          </p:txBody>
        </p:sp>
      </p:grpSp>
      <p:grpSp>
        <p:nvGrpSpPr>
          <p:cNvPr id="116" name="Group 115"/>
          <p:cNvGrpSpPr/>
          <p:nvPr/>
        </p:nvGrpSpPr>
        <p:grpSpPr>
          <a:xfrm>
            <a:off x="9221672" y="5457095"/>
            <a:ext cx="1074520" cy="346776"/>
            <a:chOff x="1581856" y="2492896"/>
            <a:chExt cx="1080000" cy="540000"/>
          </a:xfrm>
          <a:effectLst>
            <a:outerShdw blurRad="215900" dist="38100" dir="16200000" sx="102000" sy="102000" rotWithShape="0">
              <a:prstClr val="black">
                <a:alpha val="40000"/>
              </a:prstClr>
            </a:outerShdw>
          </a:effectLst>
        </p:grpSpPr>
        <p:sp>
          <p:nvSpPr>
            <p:cNvPr id="117" name="Rectangle 116"/>
            <p:cNvSpPr/>
            <p:nvPr/>
          </p:nvSpPr>
          <p:spPr>
            <a:xfrm>
              <a:off x="1581856" y="2492896"/>
              <a:ext cx="540000" cy="540000"/>
            </a:xfrm>
            <a:prstGeom prst="rect">
              <a:avLst/>
            </a:prstGeom>
            <a:solidFill>
              <a:sysClr val="window" lastClr="FFFFFF"/>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cs typeface="+mn-cs"/>
              </a:endParaRPr>
            </a:p>
          </p:txBody>
        </p:sp>
        <p:sp>
          <p:nvSpPr>
            <p:cNvPr id="118" name="Rectangle 117"/>
            <p:cNvSpPr/>
            <p:nvPr/>
          </p:nvSpPr>
          <p:spPr>
            <a:xfrm>
              <a:off x="2121856" y="2492896"/>
              <a:ext cx="540000" cy="540000"/>
            </a:xfrm>
            <a:prstGeom prst="rect">
              <a:avLst/>
            </a:prstGeom>
            <a:solidFill>
              <a:sysClr val="window" lastClr="FFFFFF">
                <a:lumMod val="85000"/>
              </a:sysClr>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cs typeface="+mn-cs"/>
              </a:endParaRPr>
            </a:p>
          </p:txBody>
        </p:sp>
      </p:grpSp>
      <p:grpSp>
        <p:nvGrpSpPr>
          <p:cNvPr id="119" name="Group 118"/>
          <p:cNvGrpSpPr/>
          <p:nvPr/>
        </p:nvGrpSpPr>
        <p:grpSpPr>
          <a:xfrm>
            <a:off x="9309868" y="2565983"/>
            <a:ext cx="882939" cy="1448074"/>
            <a:chOff x="6319375" y="2149467"/>
            <a:chExt cx="949926" cy="1712721"/>
          </a:xfrm>
        </p:grpSpPr>
        <p:grpSp>
          <p:nvGrpSpPr>
            <p:cNvPr id="120" name="Group 119"/>
            <p:cNvGrpSpPr/>
            <p:nvPr/>
          </p:nvGrpSpPr>
          <p:grpSpPr>
            <a:xfrm>
              <a:off x="6319375" y="2149467"/>
              <a:ext cx="949926" cy="1712721"/>
              <a:chOff x="1581856" y="2444685"/>
              <a:chExt cx="1080000" cy="588211"/>
            </a:xfrm>
            <a:effectLst>
              <a:outerShdw blurRad="152400" dist="38100" dir="18900000" sx="101000" sy="101000" algn="bl" rotWithShape="0">
                <a:prstClr val="black">
                  <a:alpha val="40000"/>
                </a:prstClr>
              </a:outerShdw>
            </a:effectLst>
          </p:grpSpPr>
          <p:sp>
            <p:nvSpPr>
              <p:cNvPr id="122" name="Rectangle 121"/>
              <p:cNvSpPr/>
              <p:nvPr/>
            </p:nvSpPr>
            <p:spPr>
              <a:xfrm>
                <a:off x="1581856" y="2444685"/>
                <a:ext cx="540000" cy="588211"/>
              </a:xfrm>
              <a:prstGeom prst="rect">
                <a:avLst/>
              </a:prstGeom>
              <a:solidFill>
                <a:srgbClr val="8BE1FF"/>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cs typeface="+mn-cs"/>
                </a:endParaRPr>
              </a:p>
            </p:txBody>
          </p:sp>
          <p:sp>
            <p:nvSpPr>
              <p:cNvPr id="123" name="Rectangle 122"/>
              <p:cNvSpPr/>
              <p:nvPr/>
            </p:nvSpPr>
            <p:spPr>
              <a:xfrm>
                <a:off x="2121856" y="2444685"/>
                <a:ext cx="540000" cy="588211"/>
              </a:xfrm>
              <a:prstGeom prst="rect">
                <a:avLst/>
              </a:prstGeom>
              <a:solidFill>
                <a:schemeClr val="accent3"/>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dirty="0">
                  <a:solidFill>
                    <a:prstClr val="white"/>
                  </a:solidFill>
                  <a:latin typeface="Calibri"/>
                  <a:cs typeface="+mn-cs"/>
                </a:endParaRPr>
              </a:p>
            </p:txBody>
          </p:sp>
        </p:grpSp>
        <p:sp>
          <p:nvSpPr>
            <p:cNvPr id="121" name="Text Box 15"/>
            <p:cNvSpPr txBox="1">
              <a:spLocks noChangeArrowheads="1"/>
            </p:cNvSpPr>
            <p:nvPr/>
          </p:nvSpPr>
          <p:spPr bwMode="auto">
            <a:xfrm>
              <a:off x="6359927" y="2838934"/>
              <a:ext cx="894027" cy="473233"/>
            </a:xfrm>
            <a:prstGeom prst="rect">
              <a:avLst/>
            </a:prstGeom>
            <a:noFill/>
            <a:ln w="9525" algn="ctr">
              <a:noFill/>
              <a:miter lim="800000"/>
              <a:headEnd/>
              <a:tailEnd/>
            </a:ln>
          </p:spPr>
          <p:txBody>
            <a:bodyPr wrap="square">
              <a:spAutoFit/>
            </a:bodyPr>
            <a:lstStyle/>
            <a:p>
              <a:pPr algn="ctr" defTabSz="914400" eaLnBrk="1" fontAlgn="auto" hangingPunct="1">
                <a:spcBef>
                  <a:spcPct val="50000"/>
                </a:spcBef>
                <a:spcAft>
                  <a:spcPts val="0"/>
                </a:spcAft>
                <a:defRPr/>
              </a:pPr>
              <a:r>
                <a:rPr lang="en-GB" sz="2000" b="1" kern="0" dirty="0">
                  <a:solidFill>
                    <a:srgbClr val="002E3E"/>
                  </a:solidFill>
                  <a:latin typeface="Agency FB" panose="020B0503020202020204" pitchFamily="34" charset="0"/>
                  <a:cs typeface="Arial" pitchFamily="34" charset="0"/>
                </a:rPr>
                <a:t>£4,500</a:t>
              </a:r>
              <a:endParaRPr lang="en-US" sz="2000" b="1" kern="0" dirty="0">
                <a:solidFill>
                  <a:srgbClr val="002E3E"/>
                </a:solidFill>
                <a:latin typeface="Agency FB" panose="020B0503020202020204" pitchFamily="34" charset="0"/>
                <a:cs typeface="Arial" pitchFamily="34" charset="0"/>
              </a:endParaRPr>
            </a:p>
          </p:txBody>
        </p:sp>
      </p:grpSp>
      <p:sp>
        <p:nvSpPr>
          <p:cNvPr id="124" name="Text Box 15"/>
          <p:cNvSpPr txBox="1">
            <a:spLocks noChangeArrowheads="1"/>
          </p:cNvSpPr>
          <p:nvPr/>
        </p:nvSpPr>
        <p:spPr bwMode="auto">
          <a:xfrm>
            <a:off x="9367727" y="4710929"/>
            <a:ext cx="767218" cy="332451"/>
          </a:xfrm>
          <a:prstGeom prst="rect">
            <a:avLst/>
          </a:prstGeom>
          <a:noFill/>
          <a:ln w="9525" algn="ctr">
            <a:noFill/>
            <a:miter lim="800000"/>
            <a:headEnd/>
            <a:tailEnd/>
          </a:ln>
        </p:spPr>
        <p:txBody>
          <a:bodyPr wrap="square">
            <a:noAutofit/>
          </a:bodyPr>
          <a:lstStyle/>
          <a:p>
            <a:pPr defTabSz="914400" eaLnBrk="1" hangingPunct="1">
              <a:spcBef>
                <a:spcPct val="50000"/>
              </a:spcBef>
              <a:defRPr/>
            </a:pPr>
            <a:r>
              <a:rPr lang="en-GB" sz="2000" b="1" kern="0" dirty="0">
                <a:solidFill>
                  <a:srgbClr val="314B01"/>
                </a:solidFill>
                <a:latin typeface="Agency FB" panose="020B0503020202020204" pitchFamily="34" charset="0"/>
                <a:cs typeface="Arial" pitchFamily="34" charset="0"/>
              </a:rPr>
              <a:t>£1,620</a:t>
            </a:r>
            <a:endParaRPr lang="en-US" sz="2000" b="1" kern="0" dirty="0">
              <a:solidFill>
                <a:srgbClr val="314B01"/>
              </a:solidFill>
              <a:latin typeface="Agency FB" panose="020B0503020202020204" pitchFamily="34" charset="0"/>
              <a:cs typeface="Arial" pitchFamily="34" charset="0"/>
            </a:endParaRPr>
          </a:p>
        </p:txBody>
      </p:sp>
      <p:grpSp>
        <p:nvGrpSpPr>
          <p:cNvPr id="125" name="Group 124"/>
          <p:cNvGrpSpPr/>
          <p:nvPr/>
        </p:nvGrpSpPr>
        <p:grpSpPr>
          <a:xfrm>
            <a:off x="9309867" y="4021586"/>
            <a:ext cx="882938" cy="474692"/>
            <a:chOff x="6319375" y="3849689"/>
            <a:chExt cx="949926" cy="553296"/>
          </a:xfrm>
        </p:grpSpPr>
        <p:grpSp>
          <p:nvGrpSpPr>
            <p:cNvPr id="126" name="Group 125"/>
            <p:cNvGrpSpPr/>
            <p:nvPr/>
          </p:nvGrpSpPr>
          <p:grpSpPr>
            <a:xfrm>
              <a:off x="6319375" y="3849689"/>
              <a:ext cx="949926" cy="553296"/>
              <a:chOff x="1581856" y="2492896"/>
              <a:chExt cx="1080000" cy="540000"/>
            </a:xfrm>
            <a:effectLst>
              <a:outerShdw blurRad="152400" dist="38100" dir="18900000" sx="101000" sy="101000" algn="bl" rotWithShape="0">
                <a:prstClr val="black">
                  <a:alpha val="40000"/>
                </a:prstClr>
              </a:outerShdw>
            </a:effectLst>
          </p:grpSpPr>
          <p:sp>
            <p:nvSpPr>
              <p:cNvPr id="128" name="Rectangle 127"/>
              <p:cNvSpPr/>
              <p:nvPr/>
            </p:nvSpPr>
            <p:spPr>
              <a:xfrm>
                <a:off x="1581856" y="2492896"/>
                <a:ext cx="540000" cy="540000"/>
              </a:xfrm>
              <a:prstGeom prst="rect">
                <a:avLst/>
              </a:prstGeom>
              <a:solidFill>
                <a:schemeClr val="accent5">
                  <a:lumMod val="60000"/>
                  <a:lumOff val="40000"/>
                </a:schemeClr>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cs typeface="+mn-cs"/>
                </a:endParaRPr>
              </a:p>
            </p:txBody>
          </p:sp>
          <p:sp>
            <p:nvSpPr>
              <p:cNvPr id="129" name="Rectangle 128"/>
              <p:cNvSpPr/>
              <p:nvPr/>
            </p:nvSpPr>
            <p:spPr>
              <a:xfrm>
                <a:off x="2121856" y="2492896"/>
                <a:ext cx="540000" cy="540000"/>
              </a:xfrm>
              <a:prstGeom prst="rect">
                <a:avLst/>
              </a:prstGeom>
              <a:solidFill>
                <a:schemeClr val="accent5"/>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cs typeface="+mn-cs"/>
                </a:endParaRPr>
              </a:p>
            </p:txBody>
          </p:sp>
        </p:grpSp>
        <p:sp>
          <p:nvSpPr>
            <p:cNvPr id="127" name="Text Box 15"/>
            <p:cNvSpPr txBox="1">
              <a:spLocks noChangeArrowheads="1"/>
            </p:cNvSpPr>
            <p:nvPr/>
          </p:nvSpPr>
          <p:spPr bwMode="auto">
            <a:xfrm>
              <a:off x="6439679" y="3891488"/>
              <a:ext cx="784941" cy="466364"/>
            </a:xfrm>
            <a:prstGeom prst="rect">
              <a:avLst/>
            </a:prstGeom>
            <a:noFill/>
            <a:ln w="9525" algn="ctr">
              <a:noFill/>
              <a:miter lim="800000"/>
              <a:headEnd/>
              <a:tailEnd/>
            </a:ln>
          </p:spPr>
          <p:txBody>
            <a:bodyPr wrap="square">
              <a:spAutoFit/>
            </a:bodyPr>
            <a:lstStyle/>
            <a:p>
              <a:pPr defTabSz="914400" eaLnBrk="1" fontAlgn="auto" hangingPunct="1">
                <a:spcBef>
                  <a:spcPct val="50000"/>
                </a:spcBef>
                <a:spcAft>
                  <a:spcPts val="0"/>
                </a:spcAft>
                <a:defRPr/>
              </a:pPr>
              <a:r>
                <a:rPr lang="en-GB" sz="2000" b="1" kern="0" dirty="0">
                  <a:solidFill>
                    <a:prstClr val="white"/>
                  </a:solidFill>
                  <a:latin typeface="Agency FB" panose="020B0503020202020204" pitchFamily="34" charset="0"/>
                  <a:cs typeface="Arial" pitchFamily="34" charset="0"/>
                </a:rPr>
                <a:t>£630</a:t>
              </a:r>
              <a:endParaRPr lang="en-US" sz="2000" b="1" kern="0" dirty="0">
                <a:solidFill>
                  <a:prstClr val="white"/>
                </a:solidFill>
                <a:latin typeface="Agency FB" panose="020B0503020202020204" pitchFamily="34" charset="0"/>
                <a:cs typeface="Arial" pitchFamily="34" charset="0"/>
              </a:endParaRPr>
            </a:p>
          </p:txBody>
        </p:sp>
      </p:grpSp>
      <p:sp>
        <p:nvSpPr>
          <p:cNvPr id="143" name="Rectangle 142"/>
          <p:cNvSpPr/>
          <p:nvPr/>
        </p:nvSpPr>
        <p:spPr>
          <a:xfrm>
            <a:off x="9146652" y="2136542"/>
            <a:ext cx="1217786" cy="3630707"/>
          </a:xfrm>
          <a:prstGeom prst="rect">
            <a:avLst/>
          </a:prstGeom>
          <a:gradFill>
            <a:gsLst>
              <a:gs pos="64000">
                <a:sysClr val="window" lastClr="FFFFFF">
                  <a:lumMod val="95000"/>
                  <a:alpha val="20000"/>
                </a:sysClr>
              </a:gs>
              <a:gs pos="0">
                <a:sysClr val="window" lastClr="FFFFFF">
                  <a:lumMod val="50000"/>
                  <a:alpha val="40000"/>
                </a:sysClr>
              </a:gs>
              <a:gs pos="92000">
                <a:sysClr val="window" lastClr="FFFFFF">
                  <a:alpha val="20000"/>
                </a:sysClr>
              </a:gs>
              <a:gs pos="15000">
                <a:sysClr val="window" lastClr="FFFFFF">
                  <a:alpha val="20000"/>
                </a:sysClr>
              </a:gs>
              <a:gs pos="100000">
                <a:sysClr val="window" lastClr="FFFFFF">
                  <a:lumMod val="50000"/>
                  <a:alpha val="40000"/>
                </a:sysClr>
              </a:gs>
            </a:gsLst>
            <a:lin ang="0" scaled="0"/>
          </a:gra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cs typeface="+mn-cs"/>
            </a:endParaRPr>
          </a:p>
        </p:txBody>
      </p:sp>
      <p:sp>
        <p:nvSpPr>
          <p:cNvPr id="2" name="Rectangle 1">
            <a:extLst>
              <a:ext uri="{FF2B5EF4-FFF2-40B4-BE49-F238E27FC236}">
                <a16:creationId xmlns:a16="http://schemas.microsoft.com/office/drawing/2014/main" id="{A243D520-8346-4189-9989-A8984ACF3AE1}"/>
              </a:ext>
            </a:extLst>
          </p:cNvPr>
          <p:cNvSpPr/>
          <p:nvPr/>
        </p:nvSpPr>
        <p:spPr>
          <a:xfrm>
            <a:off x="795408" y="6196886"/>
            <a:ext cx="6274475" cy="276999"/>
          </a:xfrm>
          <a:prstGeom prst="rect">
            <a:avLst/>
          </a:prstGeom>
        </p:spPr>
        <p:txBody>
          <a:bodyPr wrap="none">
            <a:spAutoFit/>
          </a:bodyPr>
          <a:lstStyle/>
          <a:p>
            <a:pPr defTabSz="914400" eaLnBrk="1" fontAlgn="auto" hangingPunct="1">
              <a:spcBef>
                <a:spcPts val="0"/>
              </a:spcBef>
              <a:spcAft>
                <a:spcPts val="0"/>
              </a:spcAft>
              <a:defRPr/>
            </a:pPr>
            <a:r>
              <a:rPr lang="en-GB" sz="1200" kern="0" dirty="0">
                <a:solidFill>
                  <a:srgbClr val="000000"/>
                </a:solidFill>
                <a:latin typeface="Aptos" panose="020B0004020202020204" pitchFamily="34" charset="0"/>
                <a:cs typeface="Arial" pitchFamily="34" charset="0"/>
              </a:rPr>
              <a:t>*Percentage shows the increase in total contribution when compared to the personal cost.</a:t>
            </a:r>
            <a:endParaRPr lang="en-GB" sz="1200" dirty="0">
              <a:solidFill>
                <a:srgbClr val="000000"/>
              </a:solidFill>
              <a:latin typeface="Aptos" panose="020B0004020202020204" pitchFamily="34" charset="0"/>
              <a:cs typeface="+mn-cs"/>
            </a:endParaRPr>
          </a:p>
        </p:txBody>
      </p:sp>
      <p:grpSp>
        <p:nvGrpSpPr>
          <p:cNvPr id="138" name="Group 137"/>
          <p:cNvGrpSpPr/>
          <p:nvPr/>
        </p:nvGrpSpPr>
        <p:grpSpPr>
          <a:xfrm>
            <a:off x="8879061" y="5692050"/>
            <a:ext cx="2037681" cy="744919"/>
            <a:chOff x="5863228" y="5837321"/>
            <a:chExt cx="2170572" cy="881059"/>
          </a:xfrm>
        </p:grpSpPr>
        <p:sp>
          <p:nvSpPr>
            <p:cNvPr id="139" name="Oval 138"/>
            <p:cNvSpPr/>
            <p:nvPr/>
          </p:nvSpPr>
          <p:spPr>
            <a:xfrm>
              <a:off x="5863228" y="6045436"/>
              <a:ext cx="2170572" cy="672944"/>
            </a:xfrm>
            <a:prstGeom prst="ellipse">
              <a:avLst/>
            </a:prstGeom>
            <a:solidFill>
              <a:sysClr val="window" lastClr="FFFFFF">
                <a:lumMod val="65000"/>
              </a:sysClr>
            </a:solidFill>
            <a:ln w="25400" cap="flat" cmpd="sng" algn="ctr">
              <a:noFill/>
              <a:prstDash val="solid"/>
            </a:ln>
            <a:effectLst>
              <a:softEdge rad="190500"/>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cs typeface="+mn-cs"/>
              </a:endParaRPr>
            </a:p>
          </p:txBody>
        </p:sp>
        <p:grpSp>
          <p:nvGrpSpPr>
            <p:cNvPr id="140" name="Group 139"/>
            <p:cNvGrpSpPr/>
            <p:nvPr/>
          </p:nvGrpSpPr>
          <p:grpSpPr>
            <a:xfrm>
              <a:off x="6139243" y="5837321"/>
              <a:ext cx="1310183" cy="649600"/>
              <a:chOff x="6139243" y="5837321"/>
              <a:chExt cx="1310183" cy="649600"/>
            </a:xfrm>
          </p:grpSpPr>
          <p:sp>
            <p:nvSpPr>
              <p:cNvPr id="141" name="Freeform 140"/>
              <p:cNvSpPr/>
              <p:nvPr/>
            </p:nvSpPr>
            <p:spPr>
              <a:xfrm>
                <a:off x="6139243" y="5837321"/>
                <a:ext cx="1310182" cy="649600"/>
              </a:xfrm>
              <a:custGeom>
                <a:avLst/>
                <a:gdLst>
                  <a:gd name="connsiteX0" fmla="*/ 0 w 1310182"/>
                  <a:gd name="connsiteY0" fmla="*/ 0 h 955142"/>
                  <a:gd name="connsiteX1" fmla="*/ 655091 w 1310182"/>
                  <a:gd name="connsiteY1" fmla="*/ 116885 h 955142"/>
                  <a:gd name="connsiteX2" fmla="*/ 1310182 w 1310182"/>
                  <a:gd name="connsiteY2" fmla="*/ 0 h 955142"/>
                  <a:gd name="connsiteX3" fmla="*/ 1310182 w 1310182"/>
                  <a:gd name="connsiteY3" fmla="*/ 838257 h 955142"/>
                  <a:gd name="connsiteX4" fmla="*/ 1310182 w 1310182"/>
                  <a:gd name="connsiteY4" fmla="*/ 838258 h 955142"/>
                  <a:gd name="connsiteX5" fmla="*/ 1310182 w 1310182"/>
                  <a:gd name="connsiteY5" fmla="*/ 838258 h 955142"/>
                  <a:gd name="connsiteX6" fmla="*/ 1296873 w 1310182"/>
                  <a:gd name="connsiteY6" fmla="*/ 861814 h 955142"/>
                  <a:gd name="connsiteX7" fmla="*/ 655091 w 1310182"/>
                  <a:gd name="connsiteY7" fmla="*/ 955142 h 955142"/>
                  <a:gd name="connsiteX8" fmla="*/ 13309 w 1310182"/>
                  <a:gd name="connsiteY8" fmla="*/ 861814 h 955142"/>
                  <a:gd name="connsiteX9" fmla="*/ 1 w 1310182"/>
                  <a:gd name="connsiteY9" fmla="*/ 838258 h 955142"/>
                  <a:gd name="connsiteX10" fmla="*/ 0 w 1310182"/>
                  <a:gd name="connsiteY10" fmla="*/ 838258 h 955142"/>
                  <a:gd name="connsiteX11" fmla="*/ 0 w 1310182"/>
                  <a:gd name="connsiteY11" fmla="*/ 838257 h 9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0182" h="955142">
                    <a:moveTo>
                      <a:pt x="0" y="0"/>
                    </a:moveTo>
                    <a:cubicBezTo>
                      <a:pt x="0" y="64554"/>
                      <a:pt x="293294" y="116885"/>
                      <a:pt x="655091" y="116885"/>
                    </a:cubicBezTo>
                    <a:cubicBezTo>
                      <a:pt x="1016888" y="116885"/>
                      <a:pt x="1310182" y="64554"/>
                      <a:pt x="1310182" y="0"/>
                    </a:cubicBezTo>
                    <a:lnTo>
                      <a:pt x="1310182" y="838257"/>
                    </a:lnTo>
                    <a:lnTo>
                      <a:pt x="1310182" y="838258"/>
                    </a:lnTo>
                    <a:lnTo>
                      <a:pt x="1310182" y="838258"/>
                    </a:lnTo>
                    <a:lnTo>
                      <a:pt x="1296873" y="861814"/>
                    </a:lnTo>
                    <a:cubicBezTo>
                      <a:pt x="1235788" y="915076"/>
                      <a:pt x="971664" y="955142"/>
                      <a:pt x="655091" y="955142"/>
                    </a:cubicBezTo>
                    <a:cubicBezTo>
                      <a:pt x="338519" y="955142"/>
                      <a:pt x="74394" y="915076"/>
                      <a:pt x="13309" y="861814"/>
                    </a:cubicBezTo>
                    <a:lnTo>
                      <a:pt x="1" y="838258"/>
                    </a:lnTo>
                    <a:lnTo>
                      <a:pt x="0" y="838258"/>
                    </a:lnTo>
                    <a:lnTo>
                      <a:pt x="0" y="838257"/>
                    </a:lnTo>
                    <a:close/>
                  </a:path>
                </a:pathLst>
              </a:custGeom>
              <a:gradFill flip="none" rotWithShape="1">
                <a:gsLst>
                  <a:gs pos="0">
                    <a:sysClr val="window" lastClr="FFFFFF"/>
                  </a:gs>
                  <a:gs pos="69000">
                    <a:sysClr val="window" lastClr="FFFFFF"/>
                  </a:gs>
                  <a:gs pos="26000">
                    <a:sysClr val="window" lastClr="FFFFFF">
                      <a:lumMod val="85000"/>
                    </a:sysClr>
                  </a:gs>
                  <a:gs pos="10000">
                    <a:sysClr val="window" lastClr="FFFFFF">
                      <a:lumMod val="65000"/>
                    </a:sysClr>
                  </a:gs>
                  <a:gs pos="90000">
                    <a:sysClr val="window" lastClr="FFFFFF">
                      <a:lumMod val="75000"/>
                    </a:sysClr>
                  </a:gs>
                  <a:gs pos="100000">
                    <a:sysClr val="window" lastClr="FFFFFF"/>
                  </a:gs>
                </a:gsLst>
                <a:lin ang="0" scaled="0"/>
                <a:tileRect/>
              </a:gradFill>
              <a:ln w="25400" cap="flat" cmpd="sng" algn="ctr">
                <a:noFill/>
                <a:prstDash val="solid"/>
              </a:ln>
              <a:effectLst>
                <a:outerShdw blurRad="101600" dist="38100" dir="16200000" sx="102000" sy="102000" rotWithShape="0">
                  <a:prstClr val="black">
                    <a:alpha val="40000"/>
                  </a:prstClr>
                </a:outerShdw>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cs typeface="+mn-cs"/>
                </a:endParaRPr>
              </a:p>
            </p:txBody>
          </p:sp>
          <p:sp>
            <p:nvSpPr>
              <p:cNvPr id="142" name="Freeform 141"/>
              <p:cNvSpPr/>
              <p:nvPr/>
            </p:nvSpPr>
            <p:spPr>
              <a:xfrm>
                <a:off x="6139244" y="6089098"/>
                <a:ext cx="1310182" cy="134035"/>
              </a:xfrm>
              <a:custGeom>
                <a:avLst/>
                <a:gdLst>
                  <a:gd name="connsiteX0" fmla="*/ 1384092 w 1390786"/>
                  <a:gd name="connsiteY0" fmla="*/ 0 h 134035"/>
                  <a:gd name="connsiteX1" fmla="*/ 1390786 w 1390786"/>
                  <a:gd name="connsiteY1" fmla="*/ 0 h 134035"/>
                  <a:gd name="connsiteX2" fmla="*/ 1390786 w 1390786"/>
                  <a:gd name="connsiteY2" fmla="*/ 53139 h 134035"/>
                  <a:gd name="connsiteX3" fmla="*/ 1384092 w 1390786"/>
                  <a:gd name="connsiteY3" fmla="*/ 53139 h 134035"/>
                  <a:gd name="connsiteX4" fmla="*/ 1390785 w 1390786"/>
                  <a:gd name="connsiteY4" fmla="*/ 56820 h 134035"/>
                  <a:gd name="connsiteX5" fmla="*/ 695393 w 1390786"/>
                  <a:gd name="connsiteY5" fmla="*/ 134035 h 134035"/>
                  <a:gd name="connsiteX6" fmla="*/ 0 w 1390786"/>
                  <a:gd name="connsiteY6" fmla="*/ 56820 h 134035"/>
                  <a:gd name="connsiteX7" fmla="*/ 6693 w 1390786"/>
                  <a:gd name="connsiteY7" fmla="*/ 53139 h 134035"/>
                  <a:gd name="connsiteX8" fmla="*/ 2 w 1390786"/>
                  <a:gd name="connsiteY8" fmla="*/ 53139 h 134035"/>
                  <a:gd name="connsiteX9" fmla="*/ 2 w 1390786"/>
                  <a:gd name="connsiteY9" fmla="*/ 3507 h 134035"/>
                  <a:gd name="connsiteX10" fmla="*/ 14128 w 1390786"/>
                  <a:gd name="connsiteY10" fmla="*/ 18318 h 134035"/>
                  <a:gd name="connsiteX11" fmla="*/ 695393 w 1390786"/>
                  <a:gd name="connsiteY11" fmla="*/ 77008 h 134035"/>
                  <a:gd name="connsiteX12" fmla="*/ 1390785 w 1390786"/>
                  <a:gd name="connsiteY12" fmla="*/ 3505 h 134035"/>
                  <a:gd name="connsiteX13" fmla="*/ 2 w 1390786"/>
                  <a:gd name="connsiteY13" fmla="*/ 0 h 134035"/>
                  <a:gd name="connsiteX14" fmla="*/ 6693 w 1390786"/>
                  <a:gd name="connsiteY14" fmla="*/ 0 h 134035"/>
                  <a:gd name="connsiteX15" fmla="*/ 2 w 1390786"/>
                  <a:gd name="connsiteY15" fmla="*/ 3504 h 13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786" h="134035">
                    <a:moveTo>
                      <a:pt x="1384092" y="0"/>
                    </a:moveTo>
                    <a:lnTo>
                      <a:pt x="1390786" y="0"/>
                    </a:lnTo>
                    <a:lnTo>
                      <a:pt x="1390786" y="53139"/>
                    </a:lnTo>
                    <a:lnTo>
                      <a:pt x="1384092" y="53139"/>
                    </a:lnTo>
                    <a:lnTo>
                      <a:pt x="1390785" y="56820"/>
                    </a:lnTo>
                    <a:cubicBezTo>
                      <a:pt x="1390785" y="99465"/>
                      <a:pt x="1079448" y="134035"/>
                      <a:pt x="695393" y="134035"/>
                    </a:cubicBezTo>
                    <a:cubicBezTo>
                      <a:pt x="311338" y="134035"/>
                      <a:pt x="0" y="99465"/>
                      <a:pt x="0" y="56820"/>
                    </a:cubicBezTo>
                    <a:lnTo>
                      <a:pt x="6693" y="53139"/>
                    </a:lnTo>
                    <a:lnTo>
                      <a:pt x="2" y="53139"/>
                    </a:lnTo>
                    <a:lnTo>
                      <a:pt x="2" y="3507"/>
                    </a:lnTo>
                    <a:lnTo>
                      <a:pt x="14128" y="18318"/>
                    </a:lnTo>
                    <a:cubicBezTo>
                      <a:pt x="78971" y="51813"/>
                      <a:pt x="359345" y="77008"/>
                      <a:pt x="695393" y="77008"/>
                    </a:cubicBezTo>
                    <a:cubicBezTo>
                      <a:pt x="1079448" y="77008"/>
                      <a:pt x="1390785" y="44100"/>
                      <a:pt x="1390785" y="3505"/>
                    </a:cubicBezTo>
                    <a:close/>
                    <a:moveTo>
                      <a:pt x="2" y="0"/>
                    </a:moveTo>
                    <a:lnTo>
                      <a:pt x="6693" y="0"/>
                    </a:lnTo>
                    <a:lnTo>
                      <a:pt x="2" y="3504"/>
                    </a:lnTo>
                    <a:close/>
                  </a:path>
                </a:pathLst>
              </a:custGeom>
              <a:solidFill>
                <a:sysClr val="window" lastClr="FFFFFF">
                  <a:lumMod val="75000"/>
                </a:sysClr>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600" kern="0">
                  <a:solidFill>
                    <a:prstClr val="white"/>
                  </a:solidFill>
                  <a:latin typeface="Calibri"/>
                  <a:cs typeface="+mn-cs"/>
                </a:endParaRPr>
              </a:p>
            </p:txBody>
          </p:sp>
        </p:grpSp>
      </p:grpSp>
      <p:grpSp>
        <p:nvGrpSpPr>
          <p:cNvPr id="130" name="Group 129"/>
          <p:cNvGrpSpPr/>
          <p:nvPr/>
        </p:nvGrpSpPr>
        <p:grpSpPr>
          <a:xfrm>
            <a:off x="9081632" y="1846455"/>
            <a:ext cx="1369693" cy="662403"/>
            <a:chOff x="6065646" y="1298438"/>
            <a:chExt cx="1473610" cy="783463"/>
          </a:xfrm>
        </p:grpSpPr>
        <p:grpSp>
          <p:nvGrpSpPr>
            <p:cNvPr id="131" name="Group 130"/>
            <p:cNvGrpSpPr/>
            <p:nvPr/>
          </p:nvGrpSpPr>
          <p:grpSpPr>
            <a:xfrm>
              <a:off x="6065646" y="1298438"/>
              <a:ext cx="1473610" cy="783463"/>
              <a:chOff x="6065646" y="1298438"/>
              <a:chExt cx="1473610" cy="783463"/>
            </a:xfrm>
          </p:grpSpPr>
          <p:sp>
            <p:nvSpPr>
              <p:cNvPr id="133" name="Freeform 132"/>
              <p:cNvSpPr/>
              <p:nvPr/>
            </p:nvSpPr>
            <p:spPr>
              <a:xfrm>
                <a:off x="6065646" y="1366005"/>
                <a:ext cx="1473610" cy="715896"/>
              </a:xfrm>
              <a:custGeom>
                <a:avLst/>
                <a:gdLst>
                  <a:gd name="connsiteX0" fmla="*/ 0 w 1473610"/>
                  <a:gd name="connsiteY0" fmla="*/ 0 h 715896"/>
                  <a:gd name="connsiteX1" fmla="*/ 1473609 w 1473610"/>
                  <a:gd name="connsiteY1" fmla="*/ 0 h 715896"/>
                  <a:gd name="connsiteX2" fmla="*/ 1473609 w 1473610"/>
                  <a:gd name="connsiteY2" fmla="*/ 657982 h 715896"/>
                  <a:gd name="connsiteX3" fmla="*/ 1473610 w 1473610"/>
                  <a:gd name="connsiteY3" fmla="*/ 657983 h 715896"/>
                  <a:gd name="connsiteX4" fmla="*/ 1473609 w 1473610"/>
                  <a:gd name="connsiteY4" fmla="*/ 657984 h 715896"/>
                  <a:gd name="connsiteX5" fmla="*/ 1473609 w 1473610"/>
                  <a:gd name="connsiteY5" fmla="*/ 687544 h 715896"/>
                  <a:gd name="connsiteX6" fmla="*/ 1367239 w 1473610"/>
                  <a:gd name="connsiteY6" fmla="*/ 687544 h 715896"/>
                  <a:gd name="connsiteX7" fmla="*/ 1347775 w 1473610"/>
                  <a:gd name="connsiteY7" fmla="*/ 690363 h 715896"/>
                  <a:gd name="connsiteX8" fmla="*/ 736805 w 1473610"/>
                  <a:gd name="connsiteY8" fmla="*/ 715896 h 715896"/>
                  <a:gd name="connsiteX9" fmla="*/ 125835 w 1473610"/>
                  <a:gd name="connsiteY9" fmla="*/ 690363 h 715896"/>
                  <a:gd name="connsiteX10" fmla="*/ 106372 w 1473610"/>
                  <a:gd name="connsiteY10" fmla="*/ 687544 h 715896"/>
                  <a:gd name="connsiteX11" fmla="*/ 0 w 1473610"/>
                  <a:gd name="connsiteY11" fmla="*/ 687544 h 715896"/>
                  <a:gd name="connsiteX12" fmla="*/ 0 w 1473610"/>
                  <a:gd name="connsiteY12" fmla="*/ 657983 h 71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3610" h="715896">
                    <a:moveTo>
                      <a:pt x="0" y="0"/>
                    </a:moveTo>
                    <a:lnTo>
                      <a:pt x="1473609" y="0"/>
                    </a:lnTo>
                    <a:lnTo>
                      <a:pt x="1473609" y="657982"/>
                    </a:lnTo>
                    <a:lnTo>
                      <a:pt x="1473610" y="657983"/>
                    </a:lnTo>
                    <a:lnTo>
                      <a:pt x="1473609" y="657984"/>
                    </a:lnTo>
                    <a:lnTo>
                      <a:pt x="1473609" y="687544"/>
                    </a:lnTo>
                    <a:lnTo>
                      <a:pt x="1367239" y="687544"/>
                    </a:lnTo>
                    <a:lnTo>
                      <a:pt x="1347775" y="690363"/>
                    </a:lnTo>
                    <a:cubicBezTo>
                      <a:pt x="1215366" y="705768"/>
                      <a:pt x="991134" y="715896"/>
                      <a:pt x="736805" y="715896"/>
                    </a:cubicBezTo>
                    <a:cubicBezTo>
                      <a:pt x="482477" y="715896"/>
                      <a:pt x="258244" y="705768"/>
                      <a:pt x="125835" y="690363"/>
                    </a:cubicBezTo>
                    <a:lnTo>
                      <a:pt x="106372" y="687544"/>
                    </a:lnTo>
                    <a:lnTo>
                      <a:pt x="0" y="687544"/>
                    </a:lnTo>
                    <a:lnTo>
                      <a:pt x="0" y="657983"/>
                    </a:lnTo>
                    <a:close/>
                  </a:path>
                </a:pathLst>
              </a:custGeom>
              <a:gradFill flip="none" rotWithShape="1">
                <a:gsLst>
                  <a:gs pos="0">
                    <a:sysClr val="window" lastClr="FFFFFF"/>
                  </a:gs>
                  <a:gs pos="69000">
                    <a:sysClr val="window" lastClr="FFFFFF"/>
                  </a:gs>
                  <a:gs pos="26000">
                    <a:sysClr val="window" lastClr="FFFFFF">
                      <a:lumMod val="85000"/>
                    </a:sysClr>
                  </a:gs>
                  <a:gs pos="10000">
                    <a:sysClr val="window" lastClr="FFFFFF">
                      <a:lumMod val="65000"/>
                    </a:sysClr>
                  </a:gs>
                  <a:gs pos="90000">
                    <a:sysClr val="window" lastClr="FFFFFF">
                      <a:lumMod val="75000"/>
                    </a:sysClr>
                  </a:gs>
                  <a:gs pos="100000">
                    <a:sysClr val="window" lastClr="FFFFFF"/>
                  </a:gs>
                </a:gsLst>
                <a:lin ang="0" scaled="0"/>
                <a:tileRect/>
              </a:gradFill>
              <a:ln w="25400" cap="flat" cmpd="sng" algn="ctr">
                <a:noFill/>
                <a:prstDash val="solid"/>
              </a:ln>
              <a:effectLst/>
            </p:spPr>
            <p:txBody>
              <a:bodyPr wrap="square" rtlCol="0" anchor="ctr">
                <a:noAutofit/>
              </a:bodyPr>
              <a:lstStyle/>
              <a:p>
                <a:pPr algn="ctr" defTabSz="914400" eaLnBrk="1" fontAlgn="auto" hangingPunct="1">
                  <a:spcBef>
                    <a:spcPts val="0"/>
                  </a:spcBef>
                  <a:spcAft>
                    <a:spcPts val="0"/>
                  </a:spcAft>
                  <a:defRPr/>
                </a:pPr>
                <a:endParaRPr lang="en-GB" sz="1000" kern="0">
                  <a:solidFill>
                    <a:prstClr val="white"/>
                  </a:solidFill>
                  <a:latin typeface="Calibri"/>
                  <a:cs typeface="+mn-cs"/>
                </a:endParaRPr>
              </a:p>
            </p:txBody>
          </p:sp>
          <p:sp>
            <p:nvSpPr>
              <p:cNvPr id="134" name="Oval 133"/>
              <p:cNvSpPr/>
              <p:nvPr/>
            </p:nvSpPr>
            <p:spPr>
              <a:xfrm>
                <a:off x="6065647" y="1298438"/>
                <a:ext cx="1473609" cy="115826"/>
              </a:xfrm>
              <a:prstGeom prst="ellipse">
                <a:avLst/>
              </a:prstGeom>
              <a:gradFill flip="none" rotWithShape="1">
                <a:gsLst>
                  <a:gs pos="71000">
                    <a:sysClr val="window" lastClr="FFFFFF">
                      <a:lumMod val="65000"/>
                    </a:sysClr>
                  </a:gs>
                  <a:gs pos="30000">
                    <a:sysClr val="window" lastClr="FFFFFF">
                      <a:lumMod val="95000"/>
                    </a:sysClr>
                  </a:gs>
                  <a:gs pos="0">
                    <a:sysClr val="window" lastClr="FFFFFF"/>
                  </a:gs>
                </a:gsLst>
                <a:lin ang="0" scaled="0"/>
                <a:tileRect/>
              </a:gra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000" kern="0">
                  <a:solidFill>
                    <a:prstClr val="white"/>
                  </a:solidFill>
                  <a:latin typeface="Calibri"/>
                  <a:cs typeface="+mn-cs"/>
                </a:endParaRPr>
              </a:p>
            </p:txBody>
          </p:sp>
        </p:grpSp>
        <p:sp>
          <p:nvSpPr>
            <p:cNvPr id="132" name="Freeform 131"/>
            <p:cNvSpPr/>
            <p:nvPr/>
          </p:nvSpPr>
          <p:spPr>
            <a:xfrm>
              <a:off x="6065647" y="1932764"/>
              <a:ext cx="1473609" cy="66623"/>
            </a:xfrm>
            <a:custGeom>
              <a:avLst/>
              <a:gdLst>
                <a:gd name="connsiteX0" fmla="*/ 1349409 w 1349409"/>
                <a:gd name="connsiteY0" fmla="*/ 0 h 88674"/>
                <a:gd name="connsiteX1" fmla="*/ 1349409 w 1349409"/>
                <a:gd name="connsiteY1" fmla="*/ 7778 h 88674"/>
                <a:gd name="connsiteX2" fmla="*/ 1342909 w 1349409"/>
                <a:gd name="connsiteY2" fmla="*/ 7778 h 88674"/>
                <a:gd name="connsiteX3" fmla="*/ 1349408 w 1349409"/>
                <a:gd name="connsiteY3" fmla="*/ 11459 h 88674"/>
                <a:gd name="connsiteX4" fmla="*/ 674168 w 1349409"/>
                <a:gd name="connsiteY4" fmla="*/ 88674 h 88674"/>
                <a:gd name="connsiteX5" fmla="*/ 12645 w 1349409"/>
                <a:gd name="connsiteY5" fmla="*/ 27021 h 88674"/>
                <a:gd name="connsiteX6" fmla="*/ 0 w 1349409"/>
                <a:gd name="connsiteY6" fmla="*/ 12677 h 88674"/>
                <a:gd name="connsiteX7" fmla="*/ 33335 w 1349409"/>
                <a:gd name="connsiteY7" fmla="*/ 19089 h 88674"/>
                <a:gd name="connsiteX8" fmla="*/ 641752 w 1349409"/>
                <a:gd name="connsiteY8" fmla="*/ 59086 h 88674"/>
                <a:gd name="connsiteX9" fmla="*/ 1250169 w 1349409"/>
                <a:gd name="connsiteY9" fmla="*/ 19089 h 88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9409" h="88674">
                  <a:moveTo>
                    <a:pt x="1349409" y="0"/>
                  </a:moveTo>
                  <a:lnTo>
                    <a:pt x="1349409" y="7778"/>
                  </a:lnTo>
                  <a:lnTo>
                    <a:pt x="1342909" y="7778"/>
                  </a:lnTo>
                  <a:lnTo>
                    <a:pt x="1349408" y="11459"/>
                  </a:lnTo>
                  <a:cubicBezTo>
                    <a:pt x="1349408" y="54104"/>
                    <a:pt x="1047093" y="88674"/>
                    <a:pt x="674168" y="88674"/>
                  </a:cubicBezTo>
                  <a:cubicBezTo>
                    <a:pt x="347858" y="88674"/>
                    <a:pt x="75609" y="62206"/>
                    <a:pt x="12645" y="27021"/>
                  </a:cubicBezTo>
                  <a:lnTo>
                    <a:pt x="0" y="12677"/>
                  </a:lnTo>
                  <a:lnTo>
                    <a:pt x="33335" y="19089"/>
                  </a:lnTo>
                  <a:cubicBezTo>
                    <a:pt x="189042" y="43801"/>
                    <a:pt x="404150" y="59086"/>
                    <a:pt x="641752" y="59086"/>
                  </a:cubicBezTo>
                  <a:cubicBezTo>
                    <a:pt x="879354" y="59086"/>
                    <a:pt x="1094462" y="43801"/>
                    <a:pt x="1250169" y="19089"/>
                  </a:cubicBezTo>
                  <a:close/>
                </a:path>
              </a:pathLst>
            </a:custGeom>
            <a:solidFill>
              <a:sysClr val="window" lastClr="FFFFFF">
                <a:lumMod val="75000"/>
              </a:sysClr>
            </a:solidFill>
            <a:ln w="25400" cap="flat" cmpd="sng" algn="ctr">
              <a:noFill/>
              <a:prstDash val="solid"/>
            </a:ln>
            <a:effectLst/>
          </p:spPr>
          <p:txBody>
            <a:bodyPr rtlCol="0" anchor="ctr"/>
            <a:lstStyle/>
            <a:p>
              <a:pPr algn="ctr" defTabSz="914400" eaLnBrk="1" fontAlgn="auto" hangingPunct="1">
                <a:spcBef>
                  <a:spcPts val="0"/>
                </a:spcBef>
                <a:spcAft>
                  <a:spcPts val="0"/>
                </a:spcAft>
                <a:defRPr/>
              </a:pPr>
              <a:endParaRPr lang="en-GB" sz="1000" kern="0">
                <a:solidFill>
                  <a:prstClr val="white"/>
                </a:solidFill>
                <a:latin typeface="Calibri"/>
                <a:cs typeface="+mn-cs"/>
              </a:endParaRPr>
            </a:p>
          </p:txBody>
        </p:sp>
      </p:grpSp>
      <p:grpSp>
        <p:nvGrpSpPr>
          <p:cNvPr id="135" name="Group 134"/>
          <p:cNvGrpSpPr/>
          <p:nvPr/>
        </p:nvGrpSpPr>
        <p:grpSpPr>
          <a:xfrm>
            <a:off x="9329325" y="1903582"/>
            <a:ext cx="1128720" cy="627426"/>
            <a:chOff x="6294712" y="1366008"/>
            <a:chExt cx="1214355" cy="742093"/>
          </a:xfrm>
        </p:grpSpPr>
        <p:sp>
          <p:nvSpPr>
            <p:cNvPr id="136" name="Text Box 15"/>
            <p:cNvSpPr txBox="1">
              <a:spLocks noChangeArrowheads="1"/>
            </p:cNvSpPr>
            <p:nvPr/>
          </p:nvSpPr>
          <p:spPr bwMode="auto">
            <a:xfrm>
              <a:off x="6294712" y="1562063"/>
              <a:ext cx="1214355" cy="546038"/>
            </a:xfrm>
            <a:prstGeom prst="rect">
              <a:avLst/>
            </a:prstGeom>
            <a:noFill/>
            <a:ln w="9525" algn="ctr">
              <a:noFill/>
              <a:miter lim="800000"/>
              <a:headEnd/>
              <a:tailEnd/>
            </a:ln>
          </p:spPr>
          <p:txBody>
            <a:bodyPr wrap="square">
              <a:spAutoFit/>
            </a:bodyPr>
            <a:lstStyle/>
            <a:p>
              <a:pPr defTabSz="914400" eaLnBrk="1" hangingPunct="1">
                <a:spcBef>
                  <a:spcPct val="50000"/>
                </a:spcBef>
                <a:defRPr/>
              </a:pPr>
              <a:r>
                <a:rPr lang="en-GB" sz="2400" b="1" kern="0" dirty="0">
                  <a:solidFill>
                    <a:prstClr val="white">
                      <a:lumMod val="50000"/>
                    </a:prstClr>
                  </a:solidFill>
                  <a:latin typeface="Agency FB" panose="020B0503020202020204" pitchFamily="34" charset="0"/>
                  <a:cs typeface="Arial" pitchFamily="34" charset="0"/>
                </a:rPr>
                <a:t>£6,750</a:t>
              </a:r>
              <a:endParaRPr lang="en-US" sz="2400" b="1" kern="0" dirty="0">
                <a:solidFill>
                  <a:prstClr val="white">
                    <a:lumMod val="50000"/>
                  </a:prstClr>
                </a:solidFill>
                <a:latin typeface="Agency FB" panose="020B0503020202020204" pitchFamily="34" charset="0"/>
                <a:cs typeface="Arial" pitchFamily="34" charset="0"/>
              </a:endParaRPr>
            </a:p>
          </p:txBody>
        </p:sp>
        <p:sp>
          <p:nvSpPr>
            <p:cNvPr id="137" name="Text Box 15"/>
            <p:cNvSpPr txBox="1">
              <a:spLocks noChangeArrowheads="1"/>
            </p:cNvSpPr>
            <p:nvPr/>
          </p:nvSpPr>
          <p:spPr bwMode="auto">
            <a:xfrm>
              <a:off x="6331925" y="1366008"/>
              <a:ext cx="984250" cy="364026"/>
            </a:xfrm>
            <a:prstGeom prst="rect">
              <a:avLst/>
            </a:prstGeom>
            <a:noFill/>
            <a:ln w="9525" algn="ctr">
              <a:noFill/>
              <a:miter lim="800000"/>
              <a:headEnd/>
              <a:tailEnd/>
            </a:ln>
          </p:spPr>
          <p:txBody>
            <a:bodyPr>
              <a:spAutoFit/>
            </a:bodyPr>
            <a:lstStyle/>
            <a:p>
              <a:pPr algn="ctr" defTabSz="914400" eaLnBrk="1" hangingPunct="1">
                <a:spcBef>
                  <a:spcPct val="50000"/>
                </a:spcBef>
                <a:defRPr/>
              </a:pPr>
              <a:r>
                <a:rPr lang="en-GB" sz="1400" kern="0" dirty="0">
                  <a:solidFill>
                    <a:prstClr val="white">
                      <a:lumMod val="50000"/>
                    </a:prstClr>
                  </a:solidFill>
                  <a:latin typeface="Agency FB" panose="020B0503020202020204" pitchFamily="34" charset="0"/>
                  <a:cs typeface="Arial" pitchFamily="34" charset="0"/>
                </a:rPr>
                <a:t>TOTAL</a:t>
              </a:r>
              <a:endParaRPr lang="en-US" sz="1400" kern="0" dirty="0">
                <a:solidFill>
                  <a:prstClr val="white">
                    <a:lumMod val="50000"/>
                  </a:prstClr>
                </a:solidFill>
                <a:latin typeface="Agency FB" panose="020B0503020202020204" pitchFamily="34" charset="0"/>
                <a:cs typeface="Arial" pitchFamily="34" charset="0"/>
              </a:endParaRPr>
            </a:p>
          </p:txBody>
        </p:sp>
      </p:grpSp>
    </p:spTree>
    <p:custDataLst>
      <p:tags r:id="rId1"/>
    </p:custDataLst>
    <p:extLst>
      <p:ext uri="{BB962C8B-B14F-4D97-AF65-F5344CB8AC3E}">
        <p14:creationId xmlns:p14="http://schemas.microsoft.com/office/powerpoint/2010/main" val="353349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2">
                                            <p:txEl>
                                              <p:pRg st="0" end="0"/>
                                            </p:txEl>
                                          </p:spTgt>
                                        </p:tgtEl>
                                        <p:attrNameLst>
                                          <p:attrName>style.visibility</p:attrName>
                                        </p:attrNameLst>
                                      </p:cBhvr>
                                      <p:to>
                                        <p:strVal val="visible"/>
                                      </p:to>
                                    </p:set>
                                    <p:animEffect transition="in" filter="wipe(left)">
                                      <p:cBhvr>
                                        <p:cTn id="7" dur="500"/>
                                        <p:tgtEl>
                                          <p:spTgt spid="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2">
                                            <p:txEl>
                                              <p:pRg st="1" end="1"/>
                                            </p:txEl>
                                          </p:spTgt>
                                        </p:tgtEl>
                                        <p:attrNameLst>
                                          <p:attrName>style.visibility</p:attrName>
                                        </p:attrNameLst>
                                      </p:cBhvr>
                                      <p:to>
                                        <p:strVal val="visible"/>
                                      </p:to>
                                    </p:set>
                                    <p:animEffect transition="in" filter="wipe(left)">
                                      <p:cBhvr>
                                        <p:cTn id="12" dur="500"/>
                                        <p:tgtEl>
                                          <p:spTgt spid="92">
                                            <p:txEl>
                                              <p:pRg st="1" end="1"/>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111"/>
                                        </p:tgtEl>
                                        <p:attrNameLst>
                                          <p:attrName>style.visibility</p:attrName>
                                        </p:attrNameLst>
                                      </p:cBhvr>
                                      <p:to>
                                        <p:strVal val="visible"/>
                                      </p:to>
                                    </p:set>
                                    <p:animEffect transition="in" filter="wipe(down)">
                                      <p:cBhvr>
                                        <p:cTn id="16" dur="1000"/>
                                        <p:tgtEl>
                                          <p:spTgt spid="111"/>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wipe(left)">
                                      <p:cBhvr>
                                        <p:cTn id="20" dur="750"/>
                                        <p:tgtEl>
                                          <p:spTgt spid="9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2">
                                            <p:txEl>
                                              <p:pRg st="2" end="2"/>
                                            </p:txEl>
                                          </p:spTgt>
                                        </p:tgtEl>
                                        <p:attrNameLst>
                                          <p:attrName>style.visibility</p:attrName>
                                        </p:attrNameLst>
                                      </p:cBhvr>
                                      <p:to>
                                        <p:strVal val="visible"/>
                                      </p:to>
                                    </p:set>
                                    <p:animEffect transition="in" filter="wipe(left)">
                                      <p:cBhvr>
                                        <p:cTn id="25" dur="500"/>
                                        <p:tgtEl>
                                          <p:spTgt spid="92">
                                            <p:txEl>
                                              <p:pRg st="2" end="2"/>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92">
                                            <p:txEl>
                                              <p:pRg st="3" end="3"/>
                                            </p:txEl>
                                          </p:spTgt>
                                        </p:tgtEl>
                                        <p:attrNameLst>
                                          <p:attrName>style.visibility</p:attrName>
                                        </p:attrNameLst>
                                      </p:cBhvr>
                                      <p:to>
                                        <p:strVal val="visible"/>
                                      </p:to>
                                    </p:set>
                                    <p:animEffect transition="in" filter="wipe(left)">
                                      <p:cBhvr>
                                        <p:cTn id="29" dur="500"/>
                                        <p:tgtEl>
                                          <p:spTgt spid="92">
                                            <p:txEl>
                                              <p:pRg st="3" end="3"/>
                                            </p:txEl>
                                          </p:spTgt>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92">
                                            <p:txEl>
                                              <p:pRg st="4" end="4"/>
                                            </p:txEl>
                                          </p:spTgt>
                                        </p:tgtEl>
                                        <p:attrNameLst>
                                          <p:attrName>style.visibility</p:attrName>
                                        </p:attrNameLst>
                                      </p:cBhvr>
                                      <p:to>
                                        <p:strVal val="visible"/>
                                      </p:to>
                                    </p:set>
                                    <p:animEffect transition="in" filter="wipe(left)">
                                      <p:cBhvr>
                                        <p:cTn id="33" dur="500"/>
                                        <p:tgtEl>
                                          <p:spTgt spid="92">
                                            <p:txEl>
                                              <p:pRg st="4" end="4"/>
                                            </p:txEl>
                                          </p:spTgt>
                                        </p:tgtEl>
                                      </p:cBhvr>
                                    </p:animEffect>
                                  </p:childTnLst>
                                </p:cTn>
                              </p:par>
                            </p:childTnLst>
                          </p:cTn>
                        </p:par>
                        <p:par>
                          <p:cTn id="34" fill="hold">
                            <p:stCondLst>
                              <p:cond delay="1500"/>
                            </p:stCondLst>
                            <p:childTnLst>
                              <p:par>
                                <p:cTn id="35" presetID="22" presetClass="entr" presetSubtype="1" fill="hold" nodeType="afterEffect">
                                  <p:stCondLst>
                                    <p:cond delay="0"/>
                                  </p:stCondLst>
                                  <p:childTnLst>
                                    <p:set>
                                      <p:cBhvr>
                                        <p:cTn id="36" dur="1" fill="hold">
                                          <p:stCondLst>
                                            <p:cond delay="0"/>
                                          </p:stCondLst>
                                        </p:cTn>
                                        <p:tgtEl>
                                          <p:spTgt spid="125"/>
                                        </p:tgtEl>
                                        <p:attrNameLst>
                                          <p:attrName>style.visibility</p:attrName>
                                        </p:attrNameLst>
                                      </p:cBhvr>
                                      <p:to>
                                        <p:strVal val="visible"/>
                                      </p:to>
                                    </p:set>
                                    <p:animEffect transition="in" filter="wipe(up)">
                                      <p:cBhvr>
                                        <p:cTn id="37" dur="750"/>
                                        <p:tgtEl>
                                          <p:spTgt spid="125"/>
                                        </p:tgtEl>
                                      </p:cBhvr>
                                    </p:animEffect>
                                  </p:childTnLst>
                                </p:cTn>
                              </p:par>
                            </p:childTnLst>
                          </p:cTn>
                        </p:par>
                        <p:par>
                          <p:cTn id="38" fill="hold">
                            <p:stCondLst>
                              <p:cond delay="2250"/>
                            </p:stCondLst>
                            <p:childTnLst>
                              <p:par>
                                <p:cTn id="39" presetID="22" presetClass="entr" presetSubtype="8" fill="hold" nodeType="after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wipe(left)">
                                      <p:cBhvr>
                                        <p:cTn id="41" dur="500"/>
                                        <p:tgtEl>
                                          <p:spTgt spid="98"/>
                                        </p:tgtEl>
                                      </p:cBhvr>
                                    </p:animEffect>
                                  </p:childTnLst>
                                </p:cTn>
                              </p:par>
                            </p:childTnLst>
                          </p:cTn>
                        </p:par>
                        <p:par>
                          <p:cTn id="42" fill="hold">
                            <p:stCondLst>
                              <p:cond delay="2750"/>
                            </p:stCondLst>
                            <p:childTnLst>
                              <p:par>
                                <p:cTn id="43" presetID="1" presetClass="entr" presetSubtype="0" fill="hold" grpId="1" nodeType="afterEffect">
                                  <p:stCondLst>
                                    <p:cond delay="0"/>
                                  </p:stCondLst>
                                  <p:childTnLst>
                                    <p:set>
                                      <p:cBhvr>
                                        <p:cTn id="44" dur="1" fill="hold">
                                          <p:stCondLst>
                                            <p:cond delay="0"/>
                                          </p:stCondLst>
                                        </p:cTn>
                                        <p:tgtEl>
                                          <p:spTgt spid="124"/>
                                        </p:tgtEl>
                                        <p:attrNameLst>
                                          <p:attrName>style.visibility</p:attrName>
                                        </p:attrNameLst>
                                      </p:cBhvr>
                                      <p:to>
                                        <p:strVal val="visible"/>
                                      </p:to>
                                    </p:set>
                                  </p:childTnLst>
                                </p:cTn>
                              </p:par>
                            </p:childTnLst>
                          </p:cTn>
                        </p:par>
                        <p:par>
                          <p:cTn id="45" fill="hold">
                            <p:stCondLst>
                              <p:cond delay="2750"/>
                            </p:stCondLst>
                            <p:childTnLst>
                              <p:par>
                                <p:cTn id="46" presetID="64" presetClass="path" presetSubtype="0" accel="50000" decel="50000" fill="hold" grpId="0" nodeType="afterEffect">
                                  <p:stCondLst>
                                    <p:cond delay="0"/>
                                  </p:stCondLst>
                                  <p:childTnLst>
                                    <p:animMotion origin="layout" path="M 4.16667E-7 -1.11111E-6 L 4.16667E-7 -0.09282 " pathEditMode="relative" rAng="0" ptsTypes="AA">
                                      <p:cBhvr>
                                        <p:cTn id="47" dur="2000" spd="-100000" fill="hold"/>
                                        <p:tgtEl>
                                          <p:spTgt spid="124"/>
                                        </p:tgtEl>
                                        <p:attrNameLst>
                                          <p:attrName>ppt_x</p:attrName>
                                          <p:attrName>ppt_y</p:attrName>
                                        </p:attrNameLst>
                                      </p:cBhvr>
                                      <p:rCtr x="0" y="-4653"/>
                                    </p:animMotion>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92">
                                            <p:txEl>
                                              <p:pRg st="5" end="5"/>
                                            </p:txEl>
                                          </p:spTgt>
                                        </p:tgtEl>
                                        <p:attrNameLst>
                                          <p:attrName>style.visibility</p:attrName>
                                        </p:attrNameLst>
                                      </p:cBhvr>
                                      <p:to>
                                        <p:strVal val="visible"/>
                                      </p:to>
                                    </p:set>
                                    <p:animEffect transition="in" filter="wipe(left)">
                                      <p:cBhvr>
                                        <p:cTn id="52" dur="500"/>
                                        <p:tgtEl>
                                          <p:spTgt spid="92">
                                            <p:txEl>
                                              <p:pRg st="5" end="5"/>
                                            </p:txEl>
                                          </p:spTgt>
                                        </p:tgtEl>
                                      </p:cBhvr>
                                    </p:animEffect>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wipe(left)">
                                      <p:cBhvr>
                                        <p:cTn id="56" dur="500"/>
                                        <p:tgtEl>
                                          <p:spTgt spid="103"/>
                                        </p:tgtEl>
                                      </p:cBhvr>
                                    </p:animEffect>
                                  </p:childTnLst>
                                </p:cTn>
                              </p:par>
                            </p:childTnLst>
                          </p:cTn>
                        </p:par>
                        <p:par>
                          <p:cTn id="57" fill="hold">
                            <p:stCondLst>
                              <p:cond delay="1000"/>
                            </p:stCondLst>
                            <p:childTnLst>
                              <p:par>
                                <p:cTn id="58" presetID="22" presetClass="entr" presetSubtype="4" fill="hold" nodeType="afterEffect">
                                  <p:stCondLst>
                                    <p:cond delay="0"/>
                                  </p:stCondLst>
                                  <p:childTnLst>
                                    <p:set>
                                      <p:cBhvr>
                                        <p:cTn id="59" dur="1" fill="hold">
                                          <p:stCondLst>
                                            <p:cond delay="0"/>
                                          </p:stCondLst>
                                        </p:cTn>
                                        <p:tgtEl>
                                          <p:spTgt spid="119"/>
                                        </p:tgtEl>
                                        <p:attrNameLst>
                                          <p:attrName>style.visibility</p:attrName>
                                        </p:attrNameLst>
                                      </p:cBhvr>
                                      <p:to>
                                        <p:strVal val="visible"/>
                                      </p:to>
                                    </p:set>
                                    <p:animEffect transition="in" filter="wipe(down)">
                                      <p:cBhvr>
                                        <p:cTn id="60" dur="1000"/>
                                        <p:tgtEl>
                                          <p:spTgt spid="119"/>
                                        </p:tgtEl>
                                      </p:cBhvr>
                                    </p:animEffect>
                                  </p:childTnLst>
                                </p:cTn>
                              </p:par>
                            </p:childTnLst>
                          </p:cTn>
                        </p:par>
                        <p:par>
                          <p:cTn id="61" fill="hold">
                            <p:stCondLst>
                              <p:cond delay="2000"/>
                            </p:stCondLst>
                            <p:childTnLst>
                              <p:par>
                                <p:cTn id="62" presetID="10" presetClass="entr" presetSubtype="0" fill="hold" nodeType="afterEffect">
                                  <p:stCondLst>
                                    <p:cond delay="0"/>
                                  </p:stCondLst>
                                  <p:childTnLst>
                                    <p:set>
                                      <p:cBhvr>
                                        <p:cTn id="63" dur="1" fill="hold">
                                          <p:stCondLst>
                                            <p:cond delay="0"/>
                                          </p:stCondLst>
                                        </p:cTn>
                                        <p:tgtEl>
                                          <p:spTgt spid="135"/>
                                        </p:tgtEl>
                                        <p:attrNameLst>
                                          <p:attrName>style.visibility</p:attrName>
                                        </p:attrNameLst>
                                      </p:cBhvr>
                                      <p:to>
                                        <p:strVal val="visible"/>
                                      </p:to>
                                    </p:set>
                                    <p:animEffect transition="in" filter="fade">
                                      <p:cBhvr>
                                        <p:cTn id="64" dur="500"/>
                                        <p:tgtEl>
                                          <p:spTgt spid="135"/>
                                        </p:tgtEl>
                                      </p:cBhvr>
                                    </p:animEffect>
                                  </p:childTnLst>
                                </p:cTn>
                              </p:par>
                            </p:childTnLst>
                          </p:cTn>
                        </p:par>
                        <p:par>
                          <p:cTn id="65" fill="hold">
                            <p:stCondLst>
                              <p:cond delay="2500"/>
                            </p:stCondLst>
                            <p:childTnLst>
                              <p:par>
                                <p:cTn id="66" presetID="10" presetClass="entr" presetSubtype="0" fill="hold" grpId="0" nodeType="after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fade">
                                      <p:cBhvr>
                                        <p:cTn id="6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4" grpId="1"/>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D5DA4CA-696B-4B08-8B45-9FDC146E2273}"/>
              </a:ext>
            </a:extLst>
          </p:cNvPr>
          <p:cNvSpPr txBox="1">
            <a:spLocks/>
          </p:cNvSpPr>
          <p:nvPr/>
        </p:nvSpPr>
        <p:spPr bwMode="auto">
          <a:xfrm>
            <a:off x="802800" y="1059680"/>
            <a:ext cx="10585450" cy="52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defRPr/>
            </a:pPr>
            <a:r>
              <a:rPr lang="en-GB" sz="3600" dirty="0">
                <a:solidFill>
                  <a:srgbClr val="391C66"/>
                </a:solidFill>
                <a:latin typeface="Aptos Display" panose="020B0004020202020204" pitchFamily="34" charset="0"/>
              </a:rPr>
              <a:t>The new State Pension</a:t>
            </a:r>
          </a:p>
        </p:txBody>
      </p:sp>
      <p:sp>
        <p:nvSpPr>
          <p:cNvPr id="3" name="Content Placeholder 3">
            <a:extLst>
              <a:ext uri="{FF2B5EF4-FFF2-40B4-BE49-F238E27FC236}">
                <a16:creationId xmlns:a16="http://schemas.microsoft.com/office/drawing/2014/main" id="{A8077E73-1D9E-4357-81B2-A43D50C85444}"/>
              </a:ext>
            </a:extLst>
          </p:cNvPr>
          <p:cNvSpPr txBox="1">
            <a:spLocks/>
          </p:cNvSpPr>
          <p:nvPr/>
        </p:nvSpPr>
        <p:spPr bwMode="auto">
          <a:xfrm>
            <a:off x="802800" y="1497377"/>
            <a:ext cx="11284658" cy="86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Blip>
                <a:blip r:embed="rId4"/>
              </a:buBlip>
              <a:defRPr kern="1200">
                <a:solidFill>
                  <a:srgbClr val="000000"/>
                </a:solidFill>
                <a:latin typeface="Arial" pitchFamily="34" charset="0"/>
                <a:ea typeface="ヒラギノ角ゴ Pro W3" charset="-128"/>
                <a:cs typeface="Arial" pitchFamily="34" charset="0"/>
              </a:defRPr>
            </a:lvl1pPr>
            <a:lvl2pPr marL="742950" indent="-285750" algn="l" defTabSz="457200" rtl="0" eaLnBrk="0" fontAlgn="base" hangingPunct="0">
              <a:spcBef>
                <a:spcPct val="20000"/>
              </a:spcBef>
              <a:spcAft>
                <a:spcPct val="0"/>
              </a:spcAft>
              <a:buBlip>
                <a:blip r:embed="rId4"/>
              </a:buBlip>
              <a:defRPr kern="1200">
                <a:solidFill>
                  <a:srgbClr val="000000"/>
                </a:solidFill>
                <a:latin typeface="Arial" pitchFamily="34" charset="0"/>
                <a:ea typeface="ヒラギノ角ゴ Pro W3" charset="-128"/>
                <a:cs typeface="Arial" pitchFamily="34" charset="0"/>
              </a:defRPr>
            </a:lvl2pPr>
            <a:lvl3pPr marL="1143000" indent="-228600" algn="l" defTabSz="457200" rtl="0" eaLnBrk="0" fontAlgn="base" hangingPunct="0">
              <a:spcBef>
                <a:spcPct val="20000"/>
              </a:spcBef>
              <a:spcAft>
                <a:spcPct val="0"/>
              </a:spcAft>
              <a:buBlip>
                <a:blip r:embed="rId4"/>
              </a:buBlip>
              <a:defRPr kern="1200">
                <a:solidFill>
                  <a:srgbClr val="000000"/>
                </a:solidFill>
                <a:latin typeface="Arial" pitchFamily="34" charset="0"/>
                <a:ea typeface="ヒラギノ角ゴ Pro W3" charset="-128"/>
                <a:cs typeface="Arial" pitchFamily="34" charset="0"/>
              </a:defRPr>
            </a:lvl3pPr>
            <a:lvl4pPr marL="1600200" indent="-228600" algn="l" defTabSz="457200" rtl="0" eaLnBrk="0" fontAlgn="base" hangingPunct="0">
              <a:spcBef>
                <a:spcPct val="20000"/>
              </a:spcBef>
              <a:spcAft>
                <a:spcPct val="0"/>
              </a:spcAft>
              <a:buBlip>
                <a:blip r:embed="rId4"/>
              </a:buBlip>
              <a:defRPr kern="1200">
                <a:solidFill>
                  <a:srgbClr val="000000"/>
                </a:solidFill>
                <a:latin typeface="Arial" pitchFamily="34" charset="0"/>
                <a:ea typeface="ヒラギノ角ゴ Pro W3" charset="-128"/>
                <a:cs typeface="Arial" pitchFamily="34" charset="0"/>
              </a:defRPr>
            </a:lvl4pPr>
            <a:lvl5pPr marL="2057400" indent="-228600" algn="l" defTabSz="457200" rtl="0" eaLnBrk="0" fontAlgn="base" hangingPunct="0">
              <a:spcBef>
                <a:spcPct val="20000"/>
              </a:spcBef>
              <a:spcAft>
                <a:spcPct val="0"/>
              </a:spcAft>
              <a:buBlip>
                <a:blip r:embed="rId4"/>
              </a:buBlip>
              <a:defRPr kern="1200">
                <a:solidFill>
                  <a:srgbClr val="000000"/>
                </a:solidFill>
                <a:latin typeface="Arial" pitchFamily="34" charset="0"/>
                <a:ea typeface="ヒラギノ角ゴ Pro W3"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defTabSz="914400" eaLnBrk="1" hangingPunct="1">
              <a:spcBef>
                <a:spcPts val="0"/>
              </a:spcBef>
              <a:spcAft>
                <a:spcPts val="1200"/>
              </a:spcAft>
              <a:buClr>
                <a:srgbClr val="635A54"/>
              </a:buClr>
              <a:buSzPct val="150000"/>
              <a:buNone/>
              <a:defRPr/>
            </a:pPr>
            <a:r>
              <a:rPr lang="en-GB" kern="0" dirty="0">
                <a:latin typeface="Aptos" panose="020B0004020202020204" pitchFamily="34" charset="0"/>
              </a:rPr>
              <a:t>You’ll only receive the full amount of the State Pension (£241.30pw 2026/27) if you’ve paid, or been credited with 35 years’ National Insurance (NI)</a:t>
            </a:r>
          </a:p>
        </p:txBody>
      </p:sp>
      <p:grpSp>
        <p:nvGrpSpPr>
          <p:cNvPr id="30" name="Group 29">
            <a:extLst>
              <a:ext uri="{FF2B5EF4-FFF2-40B4-BE49-F238E27FC236}">
                <a16:creationId xmlns:a16="http://schemas.microsoft.com/office/drawing/2014/main" id="{DC70E1C2-DE4C-46BF-A873-D23D270D4F30}"/>
              </a:ext>
            </a:extLst>
          </p:cNvPr>
          <p:cNvGrpSpPr/>
          <p:nvPr/>
        </p:nvGrpSpPr>
        <p:grpSpPr>
          <a:xfrm>
            <a:off x="5623348" y="3458045"/>
            <a:ext cx="566485" cy="2776666"/>
            <a:chOff x="3851582" y="3019544"/>
            <a:chExt cx="566485" cy="2776666"/>
          </a:xfrm>
        </p:grpSpPr>
        <p:sp>
          <p:nvSpPr>
            <p:cNvPr id="7" name="Freeform 4">
              <a:extLst>
                <a:ext uri="{FF2B5EF4-FFF2-40B4-BE49-F238E27FC236}">
                  <a16:creationId xmlns:a16="http://schemas.microsoft.com/office/drawing/2014/main" id="{79450EEA-ECED-4A67-92D5-9FF9105DF86F}"/>
                </a:ext>
              </a:extLst>
            </p:cNvPr>
            <p:cNvSpPr/>
            <p:nvPr/>
          </p:nvSpPr>
          <p:spPr>
            <a:xfrm>
              <a:off x="3946320" y="5034060"/>
              <a:ext cx="158467" cy="530712"/>
            </a:xfrm>
            <a:custGeom>
              <a:avLst/>
              <a:gdLst>
                <a:gd name="connsiteX0" fmla="*/ 60582 w 252497"/>
                <a:gd name="connsiteY0" fmla="*/ 0 h 845619"/>
                <a:gd name="connsiteX1" fmla="*/ 252497 w 252497"/>
                <a:gd name="connsiteY1" fmla="*/ 845286 h 845619"/>
                <a:gd name="connsiteX2" fmla="*/ 246877 w 252497"/>
                <a:gd name="connsiteY2" fmla="*/ 845619 h 845619"/>
                <a:gd name="connsiteX3" fmla="*/ 55642 w 252497"/>
                <a:gd name="connsiteY3" fmla="*/ 3328 h 845619"/>
                <a:gd name="connsiteX4" fmla="*/ 502 w 252497"/>
                <a:gd name="connsiteY4" fmla="*/ 17986 h 845619"/>
                <a:gd name="connsiteX5" fmla="*/ 0 w 252497"/>
                <a:gd name="connsiteY5" fmla="*/ 16105 h 845619"/>
                <a:gd name="connsiteX6" fmla="*/ 60582 w 252497"/>
                <a:gd name="connsiteY6" fmla="*/ 0 h 84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497" h="845619">
                  <a:moveTo>
                    <a:pt x="60582" y="0"/>
                  </a:moveTo>
                  <a:lnTo>
                    <a:pt x="252497" y="845286"/>
                  </a:lnTo>
                  <a:lnTo>
                    <a:pt x="246877" y="845619"/>
                  </a:lnTo>
                  <a:lnTo>
                    <a:pt x="55642" y="3328"/>
                  </a:lnTo>
                  <a:lnTo>
                    <a:pt x="502" y="17986"/>
                  </a:lnTo>
                  <a:lnTo>
                    <a:pt x="0" y="16105"/>
                  </a:lnTo>
                  <a:lnTo>
                    <a:pt x="60582" y="0"/>
                  </a:lnTo>
                  <a:close/>
                </a:path>
              </a:pathLst>
            </a:custGeom>
            <a:solidFill>
              <a:srgbClr val="E8CF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hangingPunct="1">
                <a:defRPr/>
              </a:pPr>
              <a:endParaRPr lang="en-GB" sz="1000">
                <a:solidFill>
                  <a:srgbClr val="B5C2E5"/>
                </a:solidFill>
                <a:latin typeface="Arial"/>
              </a:endParaRPr>
            </a:p>
          </p:txBody>
        </p:sp>
        <p:sp>
          <p:nvSpPr>
            <p:cNvPr id="8" name="Freeform 5">
              <a:extLst>
                <a:ext uri="{FF2B5EF4-FFF2-40B4-BE49-F238E27FC236}">
                  <a16:creationId xmlns:a16="http://schemas.microsoft.com/office/drawing/2014/main" id="{88972C73-AC9E-49CB-9C6D-AAA6A2E4DDC6}"/>
                </a:ext>
              </a:extLst>
            </p:cNvPr>
            <p:cNvSpPr/>
            <p:nvPr/>
          </p:nvSpPr>
          <p:spPr>
            <a:xfrm>
              <a:off x="4162152" y="5046149"/>
              <a:ext cx="152049" cy="516620"/>
            </a:xfrm>
            <a:custGeom>
              <a:avLst/>
              <a:gdLst>
                <a:gd name="connsiteX0" fmla="*/ 242270 w 242270"/>
                <a:gd name="connsiteY0" fmla="*/ 0 h 823165"/>
                <a:gd name="connsiteX1" fmla="*/ 241159 w 242270"/>
                <a:gd name="connsiteY1" fmla="*/ 4159 h 823165"/>
                <a:gd name="connsiteX2" fmla="*/ 176086 w 242270"/>
                <a:gd name="connsiteY2" fmla="*/ 10260 h 823165"/>
                <a:gd name="connsiteX3" fmla="*/ 8345 w 242270"/>
                <a:gd name="connsiteY3" fmla="*/ 823165 h 823165"/>
                <a:gd name="connsiteX4" fmla="*/ 0 w 242270"/>
                <a:gd name="connsiteY4" fmla="*/ 822670 h 823165"/>
                <a:gd name="connsiteX5" fmla="*/ 168326 w 242270"/>
                <a:gd name="connsiteY5" fmla="*/ 6932 h 823165"/>
                <a:gd name="connsiteX6" fmla="*/ 242270 w 242270"/>
                <a:gd name="connsiteY6" fmla="*/ 0 h 823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270" h="823165">
                  <a:moveTo>
                    <a:pt x="242270" y="0"/>
                  </a:moveTo>
                  <a:lnTo>
                    <a:pt x="241159" y="4159"/>
                  </a:lnTo>
                  <a:lnTo>
                    <a:pt x="176086" y="10260"/>
                  </a:lnTo>
                  <a:lnTo>
                    <a:pt x="8345" y="823165"/>
                  </a:lnTo>
                  <a:lnTo>
                    <a:pt x="0" y="822670"/>
                  </a:lnTo>
                  <a:lnTo>
                    <a:pt x="168326" y="6932"/>
                  </a:lnTo>
                  <a:lnTo>
                    <a:pt x="242270" y="0"/>
                  </a:lnTo>
                  <a:close/>
                </a:path>
              </a:pathLst>
            </a:custGeom>
            <a:solidFill>
              <a:srgbClr val="E8CF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hangingPunct="1">
                <a:defRPr/>
              </a:pPr>
              <a:endParaRPr lang="en-GB" sz="1000">
                <a:solidFill>
                  <a:srgbClr val="B5C2E5"/>
                </a:solidFill>
                <a:latin typeface="Arial"/>
              </a:endParaRPr>
            </a:p>
          </p:txBody>
        </p:sp>
        <p:sp>
          <p:nvSpPr>
            <p:cNvPr id="9" name="Freeform 6">
              <a:extLst>
                <a:ext uri="{FF2B5EF4-FFF2-40B4-BE49-F238E27FC236}">
                  <a16:creationId xmlns:a16="http://schemas.microsoft.com/office/drawing/2014/main" id="{B70806C3-1AA2-4DA7-8C85-2D4C92C198FD}"/>
                </a:ext>
              </a:extLst>
            </p:cNvPr>
            <p:cNvSpPr/>
            <p:nvPr/>
          </p:nvSpPr>
          <p:spPr>
            <a:xfrm>
              <a:off x="3931364" y="4988177"/>
              <a:ext cx="398322" cy="576385"/>
            </a:xfrm>
            <a:custGeom>
              <a:avLst/>
              <a:gdLst>
                <a:gd name="connsiteX0" fmla="*/ 0 w 634673"/>
                <a:gd name="connsiteY0" fmla="*/ 0 h 918394"/>
                <a:gd name="connsiteX1" fmla="*/ 634673 w 634673"/>
                <a:gd name="connsiteY1" fmla="*/ 0 h 918394"/>
                <a:gd name="connsiteX2" fmla="*/ 610000 w 634673"/>
                <a:gd name="connsiteY2" fmla="*/ 92370 h 918394"/>
                <a:gd name="connsiteX3" fmla="*/ 536056 w 634673"/>
                <a:gd name="connsiteY3" fmla="*/ 99302 h 918394"/>
                <a:gd name="connsiteX4" fmla="*/ 367730 w 634673"/>
                <a:gd name="connsiteY4" fmla="*/ 915040 h 918394"/>
                <a:gd name="connsiteX5" fmla="*/ 350319 w 634673"/>
                <a:gd name="connsiteY5" fmla="*/ 914008 h 918394"/>
                <a:gd name="connsiteX6" fmla="*/ 276327 w 634673"/>
                <a:gd name="connsiteY6" fmla="*/ 918394 h 918394"/>
                <a:gd name="connsiteX7" fmla="*/ 84412 w 634673"/>
                <a:gd name="connsiteY7" fmla="*/ 73108 h 918394"/>
                <a:gd name="connsiteX8" fmla="*/ 23830 w 634673"/>
                <a:gd name="connsiteY8" fmla="*/ 89213 h 918394"/>
                <a:gd name="connsiteX9" fmla="*/ 0 w 634673"/>
                <a:gd name="connsiteY9" fmla="*/ 0 h 91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4673" h="918394">
                  <a:moveTo>
                    <a:pt x="0" y="0"/>
                  </a:moveTo>
                  <a:lnTo>
                    <a:pt x="634673" y="0"/>
                  </a:lnTo>
                  <a:lnTo>
                    <a:pt x="610000" y="92370"/>
                  </a:lnTo>
                  <a:lnTo>
                    <a:pt x="536056" y="99302"/>
                  </a:lnTo>
                  <a:lnTo>
                    <a:pt x="367730" y="915040"/>
                  </a:lnTo>
                  <a:lnTo>
                    <a:pt x="350319" y="914008"/>
                  </a:lnTo>
                  <a:lnTo>
                    <a:pt x="276327" y="918394"/>
                  </a:lnTo>
                  <a:lnTo>
                    <a:pt x="84412" y="73108"/>
                  </a:lnTo>
                  <a:lnTo>
                    <a:pt x="23830" y="89213"/>
                  </a:lnTo>
                  <a:lnTo>
                    <a:pt x="0" y="0"/>
                  </a:lnTo>
                  <a:close/>
                </a:path>
              </a:pathLst>
            </a:custGeom>
            <a:solidFill>
              <a:srgbClr val="F0DF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hangingPunct="1">
                <a:defRPr/>
              </a:pPr>
              <a:endParaRPr lang="en-GB" sz="1000">
                <a:solidFill>
                  <a:srgbClr val="B5C2E5"/>
                </a:solidFill>
                <a:latin typeface="Arial"/>
              </a:endParaRPr>
            </a:p>
          </p:txBody>
        </p:sp>
        <p:sp>
          <p:nvSpPr>
            <p:cNvPr id="10" name="Freeform 7">
              <a:extLst>
                <a:ext uri="{FF2B5EF4-FFF2-40B4-BE49-F238E27FC236}">
                  <a16:creationId xmlns:a16="http://schemas.microsoft.com/office/drawing/2014/main" id="{AA1AA704-F34F-488F-86D8-E0C816BED422}"/>
                </a:ext>
              </a:extLst>
            </p:cNvPr>
            <p:cNvSpPr/>
            <p:nvPr/>
          </p:nvSpPr>
          <p:spPr>
            <a:xfrm>
              <a:off x="3866278" y="5036149"/>
              <a:ext cx="234982" cy="533151"/>
            </a:xfrm>
            <a:custGeom>
              <a:avLst/>
              <a:gdLst>
                <a:gd name="connsiteX0" fmla="*/ 183178 w 374413"/>
                <a:gd name="connsiteY0" fmla="*/ 0 h 849505"/>
                <a:gd name="connsiteX1" fmla="*/ 374413 w 374413"/>
                <a:gd name="connsiteY1" fmla="*/ 842291 h 849505"/>
                <a:gd name="connsiteX2" fmla="*/ 319981 w 374413"/>
                <a:gd name="connsiteY2" fmla="*/ 845517 h 849505"/>
                <a:gd name="connsiteX3" fmla="*/ 298132 w 374413"/>
                <a:gd name="connsiteY3" fmla="*/ 849505 h 849505"/>
                <a:gd name="connsiteX4" fmla="*/ 0 w 374413"/>
                <a:gd name="connsiteY4" fmla="*/ 46679 h 849505"/>
                <a:gd name="connsiteX5" fmla="*/ 127536 w 374413"/>
                <a:gd name="connsiteY5" fmla="*/ 12777 h 849505"/>
                <a:gd name="connsiteX6" fmla="*/ 128038 w 374413"/>
                <a:gd name="connsiteY6" fmla="*/ 14658 h 849505"/>
                <a:gd name="connsiteX7" fmla="*/ 183178 w 374413"/>
                <a:gd name="connsiteY7" fmla="*/ 0 h 84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413" h="849505">
                  <a:moveTo>
                    <a:pt x="183178" y="0"/>
                  </a:moveTo>
                  <a:lnTo>
                    <a:pt x="374413" y="842291"/>
                  </a:lnTo>
                  <a:lnTo>
                    <a:pt x="319981" y="845517"/>
                  </a:lnTo>
                  <a:lnTo>
                    <a:pt x="298132" y="849505"/>
                  </a:lnTo>
                  <a:lnTo>
                    <a:pt x="0" y="46679"/>
                  </a:lnTo>
                  <a:lnTo>
                    <a:pt x="127536" y="12777"/>
                  </a:lnTo>
                  <a:lnTo>
                    <a:pt x="128038" y="14658"/>
                  </a:lnTo>
                  <a:lnTo>
                    <a:pt x="183178" y="0"/>
                  </a:lnTo>
                  <a:close/>
                </a:path>
              </a:pathLst>
            </a:custGeom>
            <a:solidFill>
              <a:srgbClr val="E8CF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hangingPunct="1">
                <a:defRPr/>
              </a:pPr>
              <a:endParaRPr lang="en-GB" sz="1000">
                <a:solidFill>
                  <a:srgbClr val="B5C2E5"/>
                </a:solidFill>
                <a:latin typeface="Arial"/>
              </a:endParaRPr>
            </a:p>
          </p:txBody>
        </p:sp>
        <p:sp>
          <p:nvSpPr>
            <p:cNvPr id="11" name="Freeform 8">
              <a:extLst>
                <a:ext uri="{FF2B5EF4-FFF2-40B4-BE49-F238E27FC236}">
                  <a16:creationId xmlns:a16="http://schemas.microsoft.com/office/drawing/2014/main" id="{056C4AFC-71D4-43F7-9724-B64F7B0260DC}"/>
                </a:ext>
              </a:extLst>
            </p:cNvPr>
            <p:cNvSpPr/>
            <p:nvPr/>
          </p:nvSpPr>
          <p:spPr>
            <a:xfrm>
              <a:off x="4167390" y="5037049"/>
              <a:ext cx="243874" cy="528626"/>
            </a:xfrm>
            <a:custGeom>
              <a:avLst/>
              <a:gdLst>
                <a:gd name="connsiteX0" fmla="*/ 388581 w 388581"/>
                <a:gd name="connsiteY0" fmla="*/ 0 h 842296"/>
                <a:gd name="connsiteX1" fmla="*/ 78147 w 388581"/>
                <a:gd name="connsiteY1" fmla="*/ 842296 h 842296"/>
                <a:gd name="connsiteX2" fmla="*/ 0 w 388581"/>
                <a:gd name="connsiteY2" fmla="*/ 837664 h 842296"/>
                <a:gd name="connsiteX3" fmla="*/ 167741 w 388581"/>
                <a:gd name="connsiteY3" fmla="*/ 24759 h 842296"/>
                <a:gd name="connsiteX4" fmla="*/ 232814 w 388581"/>
                <a:gd name="connsiteY4" fmla="*/ 18658 h 842296"/>
                <a:gd name="connsiteX5" fmla="*/ 233925 w 388581"/>
                <a:gd name="connsiteY5" fmla="*/ 14499 h 842296"/>
                <a:gd name="connsiteX6" fmla="*/ 388581 w 388581"/>
                <a:gd name="connsiteY6" fmla="*/ 0 h 842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581" h="842296">
                  <a:moveTo>
                    <a:pt x="388581" y="0"/>
                  </a:moveTo>
                  <a:lnTo>
                    <a:pt x="78147" y="842296"/>
                  </a:lnTo>
                  <a:lnTo>
                    <a:pt x="0" y="837664"/>
                  </a:lnTo>
                  <a:lnTo>
                    <a:pt x="167741" y="24759"/>
                  </a:lnTo>
                  <a:lnTo>
                    <a:pt x="232814" y="18658"/>
                  </a:lnTo>
                  <a:lnTo>
                    <a:pt x="233925" y="14499"/>
                  </a:lnTo>
                  <a:lnTo>
                    <a:pt x="388581" y="0"/>
                  </a:lnTo>
                  <a:close/>
                </a:path>
              </a:pathLst>
            </a:custGeom>
            <a:solidFill>
              <a:srgbClr val="E8CF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hangingPunct="1">
                <a:defRPr/>
              </a:pPr>
              <a:endParaRPr lang="en-GB" sz="1000">
                <a:solidFill>
                  <a:srgbClr val="B5C2E5"/>
                </a:solidFill>
                <a:latin typeface="Arial"/>
              </a:endParaRPr>
            </a:p>
          </p:txBody>
        </p:sp>
        <p:grpSp>
          <p:nvGrpSpPr>
            <p:cNvPr id="12" name="Group 11">
              <a:extLst>
                <a:ext uri="{FF2B5EF4-FFF2-40B4-BE49-F238E27FC236}">
                  <a16:creationId xmlns:a16="http://schemas.microsoft.com/office/drawing/2014/main" id="{A67FA59F-E568-4537-96B7-DCBF50A5A6C8}"/>
                </a:ext>
              </a:extLst>
            </p:cNvPr>
            <p:cNvGrpSpPr/>
            <p:nvPr/>
          </p:nvGrpSpPr>
          <p:grpSpPr>
            <a:xfrm>
              <a:off x="3851582" y="3019544"/>
              <a:ext cx="566485" cy="2085528"/>
              <a:chOff x="5615994" y="2031266"/>
              <a:chExt cx="939270" cy="3323015"/>
            </a:xfrm>
            <a:solidFill>
              <a:srgbClr val="E29C00">
                <a:alpha val="99000"/>
              </a:srgbClr>
            </a:solidFill>
          </p:grpSpPr>
          <p:sp>
            <p:nvSpPr>
              <p:cNvPr id="21" name="Freeform 24">
                <a:extLst>
                  <a:ext uri="{FF2B5EF4-FFF2-40B4-BE49-F238E27FC236}">
                    <a16:creationId xmlns:a16="http://schemas.microsoft.com/office/drawing/2014/main" id="{976D1A75-88F0-4BD8-A912-1E96A5A95662}"/>
                  </a:ext>
                </a:extLst>
              </p:cNvPr>
              <p:cNvSpPr/>
              <p:nvPr/>
            </p:nvSpPr>
            <p:spPr>
              <a:xfrm>
                <a:off x="5615994" y="3134618"/>
                <a:ext cx="253082" cy="2179158"/>
              </a:xfrm>
              <a:custGeom>
                <a:avLst/>
                <a:gdLst>
                  <a:gd name="connsiteX0" fmla="*/ 291 w 253082"/>
                  <a:gd name="connsiteY0" fmla="*/ 0 h 2179158"/>
                  <a:gd name="connsiteX1" fmla="*/ 253082 w 253082"/>
                  <a:gd name="connsiteY1" fmla="*/ 432683 h 2179158"/>
                  <a:gd name="connsiteX2" fmla="*/ 253081 w 253082"/>
                  <a:gd name="connsiteY2" fmla="*/ 2052617 h 2179158"/>
                  <a:gd name="connsiteX3" fmla="*/ 126540 w 253082"/>
                  <a:gd name="connsiteY3" fmla="*/ 2179158 h 2179158"/>
                  <a:gd name="connsiteX4" fmla="*/ 126541 w 253082"/>
                  <a:gd name="connsiteY4" fmla="*/ 2179157 h 2179158"/>
                  <a:gd name="connsiteX5" fmla="*/ 0 w 253082"/>
                  <a:gd name="connsiteY5" fmla="*/ 2052616 h 2179158"/>
                  <a:gd name="connsiteX6" fmla="*/ 0 w 253082"/>
                  <a:gd name="connsiteY6" fmla="*/ 1442 h 217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082" h="2179158">
                    <a:moveTo>
                      <a:pt x="291" y="0"/>
                    </a:moveTo>
                    <a:lnTo>
                      <a:pt x="253082" y="432683"/>
                    </a:lnTo>
                    <a:lnTo>
                      <a:pt x="253081" y="2052617"/>
                    </a:lnTo>
                    <a:cubicBezTo>
                      <a:pt x="253081" y="2122504"/>
                      <a:pt x="196427" y="2179158"/>
                      <a:pt x="126540" y="2179158"/>
                    </a:cubicBezTo>
                    <a:lnTo>
                      <a:pt x="126541" y="2179157"/>
                    </a:lnTo>
                    <a:cubicBezTo>
                      <a:pt x="56654" y="2179157"/>
                      <a:pt x="0" y="2122503"/>
                      <a:pt x="0" y="2052616"/>
                    </a:cubicBezTo>
                    <a:lnTo>
                      <a:pt x="0" y="1442"/>
                    </a:lnTo>
                    <a:close/>
                  </a:path>
                </a:pathLst>
              </a:custGeom>
              <a:solidFill>
                <a:srgbClr val="EF88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hangingPunct="1">
                  <a:defRPr/>
                </a:pPr>
                <a:endParaRPr lang="en-GB" sz="1000">
                  <a:solidFill>
                    <a:srgbClr val="B5C2E5"/>
                  </a:solidFill>
                  <a:latin typeface="Arial"/>
                </a:endParaRPr>
              </a:p>
            </p:txBody>
          </p:sp>
          <p:sp>
            <p:nvSpPr>
              <p:cNvPr id="22" name="Freeform 25">
                <a:extLst>
                  <a:ext uri="{FF2B5EF4-FFF2-40B4-BE49-F238E27FC236}">
                    <a16:creationId xmlns:a16="http://schemas.microsoft.com/office/drawing/2014/main" id="{84209E66-0DB5-4DB6-BBF0-3E941715920C}"/>
                  </a:ext>
                </a:extLst>
              </p:cNvPr>
              <p:cNvSpPr/>
              <p:nvPr/>
            </p:nvSpPr>
            <p:spPr>
              <a:xfrm>
                <a:off x="6302182" y="2361996"/>
                <a:ext cx="253082" cy="2966885"/>
              </a:xfrm>
              <a:custGeom>
                <a:avLst/>
                <a:gdLst>
                  <a:gd name="connsiteX0" fmla="*/ 253082 w 253082"/>
                  <a:gd name="connsiteY0" fmla="*/ 0 h 2966885"/>
                  <a:gd name="connsiteX1" fmla="*/ 253081 w 253082"/>
                  <a:gd name="connsiteY1" fmla="*/ 2840344 h 2966885"/>
                  <a:gd name="connsiteX2" fmla="*/ 126540 w 253082"/>
                  <a:gd name="connsiteY2" fmla="*/ 2966885 h 2966885"/>
                  <a:gd name="connsiteX3" fmla="*/ 126541 w 253082"/>
                  <a:gd name="connsiteY3" fmla="*/ 2966884 h 2966885"/>
                  <a:gd name="connsiteX4" fmla="*/ 0 w 253082"/>
                  <a:gd name="connsiteY4" fmla="*/ 2840343 h 2966885"/>
                  <a:gd name="connsiteX5" fmla="*/ 0 w 253082"/>
                  <a:gd name="connsiteY5" fmla="*/ 433182 h 296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082" h="2966885">
                    <a:moveTo>
                      <a:pt x="253082" y="0"/>
                    </a:moveTo>
                    <a:lnTo>
                      <a:pt x="253081" y="2840344"/>
                    </a:lnTo>
                    <a:cubicBezTo>
                      <a:pt x="253081" y="2910231"/>
                      <a:pt x="196427" y="2966885"/>
                      <a:pt x="126540" y="2966885"/>
                    </a:cubicBezTo>
                    <a:lnTo>
                      <a:pt x="126541" y="2966884"/>
                    </a:lnTo>
                    <a:cubicBezTo>
                      <a:pt x="56654" y="2966884"/>
                      <a:pt x="0" y="2910230"/>
                      <a:pt x="0" y="2840343"/>
                    </a:cubicBezTo>
                    <a:lnTo>
                      <a:pt x="0" y="433182"/>
                    </a:lnTo>
                    <a:close/>
                  </a:path>
                </a:pathLst>
              </a:cu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hangingPunct="1">
                  <a:defRPr/>
                </a:pPr>
                <a:endParaRPr lang="en-GB" sz="1000">
                  <a:solidFill>
                    <a:srgbClr val="B5C2E5"/>
                  </a:solidFill>
                  <a:latin typeface="Arial"/>
                </a:endParaRPr>
              </a:p>
            </p:txBody>
          </p:sp>
          <p:sp>
            <p:nvSpPr>
              <p:cNvPr id="23" name="Freeform 26">
                <a:extLst>
                  <a:ext uri="{FF2B5EF4-FFF2-40B4-BE49-F238E27FC236}">
                    <a16:creationId xmlns:a16="http://schemas.microsoft.com/office/drawing/2014/main" id="{592BF6E2-5040-437C-A88A-341682ACDFB4}"/>
                  </a:ext>
                </a:extLst>
              </p:cNvPr>
              <p:cNvSpPr/>
              <p:nvPr/>
            </p:nvSpPr>
            <p:spPr>
              <a:xfrm>
                <a:off x="5869076" y="2031266"/>
                <a:ext cx="433106" cy="3323015"/>
              </a:xfrm>
              <a:custGeom>
                <a:avLst/>
                <a:gdLst>
                  <a:gd name="connsiteX0" fmla="*/ 0 w 433106"/>
                  <a:gd name="connsiteY0" fmla="*/ 0 h 3323015"/>
                  <a:gd name="connsiteX1" fmla="*/ 433106 w 433106"/>
                  <a:gd name="connsiteY1" fmla="*/ 0 h 3323015"/>
                  <a:gd name="connsiteX2" fmla="*/ 433105 w 433106"/>
                  <a:gd name="connsiteY2" fmla="*/ 3149251 h 3323015"/>
                  <a:gd name="connsiteX3" fmla="*/ 216552 w 433106"/>
                  <a:gd name="connsiteY3" fmla="*/ 3323015 h 3323015"/>
                  <a:gd name="connsiteX4" fmla="*/ 216553 w 433106"/>
                  <a:gd name="connsiteY4" fmla="*/ 3323014 h 3323015"/>
                  <a:gd name="connsiteX5" fmla="*/ 0 w 433106"/>
                  <a:gd name="connsiteY5" fmla="*/ 3149249 h 332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3106" h="3323015">
                    <a:moveTo>
                      <a:pt x="0" y="0"/>
                    </a:moveTo>
                    <a:lnTo>
                      <a:pt x="433106" y="0"/>
                    </a:lnTo>
                    <a:lnTo>
                      <a:pt x="433105" y="3149251"/>
                    </a:lnTo>
                    <a:cubicBezTo>
                      <a:pt x="433105" y="3245219"/>
                      <a:pt x="336151" y="3323015"/>
                      <a:pt x="216552" y="3323015"/>
                    </a:cubicBezTo>
                    <a:lnTo>
                      <a:pt x="216553" y="3323014"/>
                    </a:lnTo>
                    <a:cubicBezTo>
                      <a:pt x="96954" y="3323014"/>
                      <a:pt x="0" y="3245217"/>
                      <a:pt x="0" y="3149249"/>
                    </a:cubicBezTo>
                    <a:close/>
                  </a:path>
                </a:pathLst>
              </a:cu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hangingPunct="1">
                  <a:defRPr/>
                </a:pPr>
                <a:endParaRPr lang="en-GB" sz="1000">
                  <a:solidFill>
                    <a:srgbClr val="B5C2E5"/>
                  </a:solidFill>
                  <a:latin typeface="Arial"/>
                </a:endParaRPr>
              </a:p>
            </p:txBody>
          </p:sp>
        </p:grpSp>
        <p:sp>
          <p:nvSpPr>
            <p:cNvPr id="16" name="Isosceles Triangle 68">
              <a:extLst>
                <a:ext uri="{FF2B5EF4-FFF2-40B4-BE49-F238E27FC236}">
                  <a16:creationId xmlns:a16="http://schemas.microsoft.com/office/drawing/2014/main" id="{FFC9F323-5CC1-496B-BBEB-ABEDDEF5EE73}"/>
                </a:ext>
              </a:extLst>
            </p:cNvPr>
            <p:cNvSpPr/>
            <p:nvPr/>
          </p:nvSpPr>
          <p:spPr>
            <a:xfrm rot="10800000">
              <a:off x="4047166" y="5537994"/>
              <a:ext cx="173859" cy="258216"/>
            </a:xfrm>
            <a:custGeom>
              <a:avLst/>
              <a:gdLst>
                <a:gd name="connsiteX0" fmla="*/ 0 w 158018"/>
                <a:gd name="connsiteY0" fmla="*/ 220250 h 220250"/>
                <a:gd name="connsiteX1" fmla="*/ 79009 w 158018"/>
                <a:gd name="connsiteY1" fmla="*/ 0 h 220250"/>
                <a:gd name="connsiteX2" fmla="*/ 158018 w 158018"/>
                <a:gd name="connsiteY2" fmla="*/ 220250 h 220250"/>
                <a:gd name="connsiteX3" fmla="*/ 0 w 158018"/>
                <a:gd name="connsiteY3" fmla="*/ 220250 h 220250"/>
                <a:gd name="connsiteX0" fmla="*/ 0 w 158018"/>
                <a:gd name="connsiteY0" fmla="*/ 220250 h 234688"/>
                <a:gd name="connsiteX1" fmla="*/ 79009 w 158018"/>
                <a:gd name="connsiteY1" fmla="*/ 0 h 234688"/>
                <a:gd name="connsiteX2" fmla="*/ 158018 w 158018"/>
                <a:gd name="connsiteY2" fmla="*/ 220250 h 234688"/>
                <a:gd name="connsiteX3" fmla="*/ 77119 w 158018"/>
                <a:gd name="connsiteY3" fmla="*/ 234688 h 234688"/>
                <a:gd name="connsiteX4" fmla="*/ 0 w 158018"/>
                <a:gd name="connsiteY4" fmla="*/ 220250 h 234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018" h="234688">
                  <a:moveTo>
                    <a:pt x="0" y="220250"/>
                  </a:moveTo>
                  <a:lnTo>
                    <a:pt x="79009" y="0"/>
                  </a:lnTo>
                  <a:lnTo>
                    <a:pt x="158018" y="220250"/>
                  </a:lnTo>
                  <a:cubicBezTo>
                    <a:pt x="131845" y="221094"/>
                    <a:pt x="103292" y="233844"/>
                    <a:pt x="77119" y="234688"/>
                  </a:cubicBezTo>
                  <a:lnTo>
                    <a:pt x="0" y="220250"/>
                  </a:lnTo>
                  <a:close/>
                </a:path>
              </a:pathLst>
            </a:custGeom>
            <a:solidFill>
              <a:srgbClr val="391C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hangingPunct="1">
                <a:defRPr/>
              </a:pPr>
              <a:endParaRPr lang="en-GB" sz="1000" dirty="0">
                <a:solidFill>
                  <a:srgbClr val="B5C2E5"/>
                </a:solidFill>
                <a:latin typeface="Arial"/>
              </a:endParaRPr>
            </a:p>
          </p:txBody>
        </p:sp>
      </p:grpSp>
      <p:sp>
        <p:nvSpPr>
          <p:cNvPr id="17" name="Rectangle 16">
            <a:extLst>
              <a:ext uri="{FF2B5EF4-FFF2-40B4-BE49-F238E27FC236}">
                <a16:creationId xmlns:a16="http://schemas.microsoft.com/office/drawing/2014/main" id="{B30987AE-5184-4CB9-8E65-0C303BDD07BE}"/>
              </a:ext>
            </a:extLst>
          </p:cNvPr>
          <p:cNvSpPr/>
          <p:nvPr/>
        </p:nvSpPr>
        <p:spPr>
          <a:xfrm>
            <a:off x="1591238" y="4736105"/>
            <a:ext cx="3607637" cy="923330"/>
          </a:xfrm>
          <a:prstGeom prst="rect">
            <a:avLst/>
          </a:prstGeom>
        </p:spPr>
        <p:txBody>
          <a:bodyPr wrap="square">
            <a:spAutoFit/>
          </a:bodyPr>
          <a:lstStyle/>
          <a:p>
            <a:pPr marL="400050" lvl="1">
              <a:spcBef>
                <a:spcPts val="0"/>
              </a:spcBef>
              <a:spcAft>
                <a:spcPts val="600"/>
              </a:spcAft>
              <a:buClr>
                <a:srgbClr val="FFFFFF"/>
              </a:buClr>
              <a:buSzPct val="120000"/>
              <a:defRPr/>
            </a:pPr>
            <a:r>
              <a:rPr lang="en-GB" dirty="0">
                <a:solidFill>
                  <a:srgbClr val="000000"/>
                </a:solidFill>
                <a:latin typeface="Aptos" panose="020B0004020202020204" pitchFamily="34" charset="0"/>
                <a:ea typeface="ヒラギノ角ゴ Pro W3" charset="-128"/>
                <a:cs typeface="Arial" pitchFamily="34" charset="0"/>
              </a:rPr>
              <a:t>You’ll receive NI credits if you claim Child Benefit until your youngest child is 12 </a:t>
            </a:r>
          </a:p>
        </p:txBody>
      </p:sp>
      <p:sp>
        <p:nvSpPr>
          <p:cNvPr id="18" name="Rectangle 17">
            <a:extLst>
              <a:ext uri="{FF2B5EF4-FFF2-40B4-BE49-F238E27FC236}">
                <a16:creationId xmlns:a16="http://schemas.microsoft.com/office/drawing/2014/main" id="{A830774D-B5C8-4CCD-9977-89C26C280CC7}"/>
              </a:ext>
            </a:extLst>
          </p:cNvPr>
          <p:cNvSpPr/>
          <p:nvPr/>
        </p:nvSpPr>
        <p:spPr>
          <a:xfrm>
            <a:off x="6446789" y="2425053"/>
            <a:ext cx="3951733" cy="646331"/>
          </a:xfrm>
          <a:prstGeom prst="rect">
            <a:avLst/>
          </a:prstGeom>
        </p:spPr>
        <p:txBody>
          <a:bodyPr wrap="square">
            <a:spAutoFit/>
          </a:bodyPr>
          <a:lstStyle/>
          <a:p>
            <a:pPr marL="0" lvl="1">
              <a:spcBef>
                <a:spcPts val="0"/>
              </a:spcBef>
              <a:spcAft>
                <a:spcPts val="0"/>
              </a:spcAft>
              <a:buClr>
                <a:srgbClr val="FFFFFF"/>
              </a:buClr>
              <a:buSzPct val="120000"/>
              <a:defRPr/>
            </a:pPr>
            <a:r>
              <a:rPr lang="en-GB" dirty="0">
                <a:solidFill>
                  <a:srgbClr val="000000"/>
                </a:solidFill>
                <a:latin typeface="Aptos" panose="020B0004020202020204" pitchFamily="34" charset="0"/>
                <a:ea typeface="ヒラギノ角ゴ Pro W3" charset="-128"/>
                <a:cs typeface="Arial" pitchFamily="34" charset="0"/>
              </a:rPr>
              <a:t>The credits are automatically added to your NI record </a:t>
            </a:r>
          </a:p>
        </p:txBody>
      </p:sp>
      <p:sp>
        <p:nvSpPr>
          <p:cNvPr id="19" name="Rectangle 18">
            <a:extLst>
              <a:ext uri="{FF2B5EF4-FFF2-40B4-BE49-F238E27FC236}">
                <a16:creationId xmlns:a16="http://schemas.microsoft.com/office/drawing/2014/main" id="{9CD418A4-54DA-4A0E-9F4E-3682F5AE300D}"/>
              </a:ext>
            </a:extLst>
          </p:cNvPr>
          <p:cNvSpPr/>
          <p:nvPr/>
        </p:nvSpPr>
        <p:spPr>
          <a:xfrm>
            <a:off x="6478761" y="4352118"/>
            <a:ext cx="4130000" cy="646331"/>
          </a:xfrm>
          <a:prstGeom prst="rect">
            <a:avLst/>
          </a:prstGeom>
        </p:spPr>
        <p:txBody>
          <a:bodyPr wrap="square">
            <a:spAutoFit/>
          </a:bodyPr>
          <a:lstStyle/>
          <a:p>
            <a:pPr marL="0" lvl="1">
              <a:spcBef>
                <a:spcPts val="0"/>
              </a:spcBef>
              <a:spcAft>
                <a:spcPts val="600"/>
              </a:spcAft>
              <a:buClr>
                <a:srgbClr val="FFFFFF"/>
              </a:buClr>
              <a:buSzPct val="120000"/>
              <a:defRPr/>
            </a:pPr>
            <a:r>
              <a:rPr lang="en-GB" dirty="0">
                <a:solidFill>
                  <a:srgbClr val="000000"/>
                </a:solidFill>
                <a:latin typeface="Aptos" panose="020B0004020202020204" pitchFamily="34" charset="0"/>
                <a:ea typeface="ヒラギノ角ゴ Pro W3" charset="-128"/>
                <a:cs typeface="Arial" pitchFamily="34" charset="0"/>
              </a:rPr>
              <a:t>Keep track of your NI Record and view your State Pension forecast</a:t>
            </a:r>
          </a:p>
        </p:txBody>
      </p:sp>
      <p:grpSp>
        <p:nvGrpSpPr>
          <p:cNvPr id="33" name="Group 32">
            <a:extLst>
              <a:ext uri="{FF2B5EF4-FFF2-40B4-BE49-F238E27FC236}">
                <a16:creationId xmlns:a16="http://schemas.microsoft.com/office/drawing/2014/main" id="{F41D0E59-2323-4C98-9787-12EA7485B9EF}"/>
              </a:ext>
            </a:extLst>
          </p:cNvPr>
          <p:cNvGrpSpPr/>
          <p:nvPr/>
        </p:nvGrpSpPr>
        <p:grpSpPr>
          <a:xfrm>
            <a:off x="6181125" y="3378430"/>
            <a:ext cx="1613362" cy="809118"/>
            <a:chOff x="4409360" y="2939929"/>
            <a:chExt cx="1613362" cy="809118"/>
          </a:xfrm>
        </p:grpSpPr>
        <p:sp>
          <p:nvSpPr>
            <p:cNvPr id="14" name="Freeform 11">
              <a:extLst>
                <a:ext uri="{FF2B5EF4-FFF2-40B4-BE49-F238E27FC236}">
                  <a16:creationId xmlns:a16="http://schemas.microsoft.com/office/drawing/2014/main" id="{C447A3EF-5376-42C4-9306-675B28C8574E}"/>
                </a:ext>
              </a:extLst>
            </p:cNvPr>
            <p:cNvSpPr/>
            <p:nvPr/>
          </p:nvSpPr>
          <p:spPr>
            <a:xfrm flipH="1">
              <a:off x="4409360" y="2939929"/>
              <a:ext cx="1613362" cy="809118"/>
            </a:xfrm>
            <a:custGeom>
              <a:avLst/>
              <a:gdLst>
                <a:gd name="connsiteX0" fmla="*/ 91417 w 1884057"/>
                <a:gd name="connsiteY0" fmla="*/ 0 h 944874"/>
                <a:gd name="connsiteX1" fmla="*/ 853457 w 1884057"/>
                <a:gd name="connsiteY1" fmla="*/ 0 h 944874"/>
                <a:gd name="connsiteX2" fmla="*/ 944874 w 1884057"/>
                <a:gd name="connsiteY2" fmla="*/ 91417 h 944874"/>
                <a:gd name="connsiteX3" fmla="*/ 944874 w 1884057"/>
                <a:gd name="connsiteY3" fmla="*/ 340990 h 944874"/>
                <a:gd name="connsiteX4" fmla="*/ 1884057 w 1884057"/>
                <a:gd name="connsiteY4" fmla="*/ 340990 h 944874"/>
                <a:gd name="connsiteX5" fmla="*/ 1884057 w 1884057"/>
                <a:gd name="connsiteY5" fmla="*/ 611839 h 944874"/>
                <a:gd name="connsiteX6" fmla="*/ 944874 w 1884057"/>
                <a:gd name="connsiteY6" fmla="*/ 611839 h 944874"/>
                <a:gd name="connsiteX7" fmla="*/ 944874 w 1884057"/>
                <a:gd name="connsiteY7" fmla="*/ 853457 h 944874"/>
                <a:gd name="connsiteX8" fmla="*/ 853457 w 1884057"/>
                <a:gd name="connsiteY8" fmla="*/ 944874 h 944874"/>
                <a:gd name="connsiteX9" fmla="*/ 91417 w 1884057"/>
                <a:gd name="connsiteY9" fmla="*/ 944874 h 944874"/>
                <a:gd name="connsiteX10" fmla="*/ 0 w 1884057"/>
                <a:gd name="connsiteY10" fmla="*/ 853457 h 944874"/>
                <a:gd name="connsiteX11" fmla="*/ 0 w 1884057"/>
                <a:gd name="connsiteY11" fmla="*/ 91417 h 944874"/>
                <a:gd name="connsiteX12" fmla="*/ 91417 w 1884057"/>
                <a:gd name="connsiteY12" fmla="*/ 0 h 94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4057" h="944874">
                  <a:moveTo>
                    <a:pt x="91417" y="0"/>
                  </a:moveTo>
                  <a:lnTo>
                    <a:pt x="853457" y="0"/>
                  </a:lnTo>
                  <a:cubicBezTo>
                    <a:pt x="903945" y="0"/>
                    <a:pt x="944874" y="40929"/>
                    <a:pt x="944874" y="91417"/>
                  </a:cubicBezTo>
                  <a:lnTo>
                    <a:pt x="944874" y="340990"/>
                  </a:lnTo>
                  <a:lnTo>
                    <a:pt x="1884057" y="340990"/>
                  </a:lnTo>
                  <a:lnTo>
                    <a:pt x="1884057" y="611839"/>
                  </a:lnTo>
                  <a:lnTo>
                    <a:pt x="944874" y="611839"/>
                  </a:lnTo>
                  <a:lnTo>
                    <a:pt x="944874" y="853457"/>
                  </a:lnTo>
                  <a:cubicBezTo>
                    <a:pt x="944874" y="903945"/>
                    <a:pt x="903945" y="944874"/>
                    <a:pt x="853457" y="944874"/>
                  </a:cubicBezTo>
                  <a:lnTo>
                    <a:pt x="91417" y="944874"/>
                  </a:lnTo>
                  <a:cubicBezTo>
                    <a:pt x="40929" y="944874"/>
                    <a:pt x="0" y="903945"/>
                    <a:pt x="0" y="853457"/>
                  </a:cubicBezTo>
                  <a:lnTo>
                    <a:pt x="0" y="91417"/>
                  </a:lnTo>
                  <a:cubicBezTo>
                    <a:pt x="0" y="40929"/>
                    <a:pt x="40929" y="0"/>
                    <a:pt x="91417" y="0"/>
                  </a:cubicBezTo>
                  <a:close/>
                </a:path>
              </a:pathLst>
            </a:custGeom>
            <a:noFill/>
            <a:ln>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hangingPunct="1">
                <a:defRPr/>
              </a:pPr>
              <a:endParaRPr lang="en-GB" sz="1000">
                <a:solidFill>
                  <a:srgbClr val="B5C2E5"/>
                </a:solidFill>
                <a:latin typeface="Arial"/>
              </a:endParaRPr>
            </a:p>
          </p:txBody>
        </p:sp>
        <p:pic>
          <p:nvPicPr>
            <p:cNvPr id="20" name="Picture 19">
              <a:extLst>
                <a:ext uri="{FF2B5EF4-FFF2-40B4-BE49-F238E27FC236}">
                  <a16:creationId xmlns:a16="http://schemas.microsoft.com/office/drawing/2014/main" id="{1405B56C-19C9-4B22-B623-5E16081A7756}"/>
                </a:ext>
              </a:extLst>
            </p:cNvPr>
            <p:cNvPicPr>
              <a:picLocks noChangeAspect="1"/>
            </p:cNvPicPr>
            <p:nvPr/>
          </p:nvPicPr>
          <p:blipFill>
            <a:blip r:embed="rId5"/>
            <a:stretch>
              <a:fillRect/>
            </a:stretch>
          </p:blipFill>
          <p:spPr>
            <a:xfrm>
              <a:off x="5367634" y="3066496"/>
              <a:ext cx="591588" cy="555983"/>
            </a:xfrm>
            <a:prstGeom prst="rect">
              <a:avLst/>
            </a:prstGeom>
          </p:spPr>
        </p:pic>
      </p:grpSp>
      <p:grpSp>
        <p:nvGrpSpPr>
          <p:cNvPr id="34" name="Group 33">
            <a:extLst>
              <a:ext uri="{FF2B5EF4-FFF2-40B4-BE49-F238E27FC236}">
                <a16:creationId xmlns:a16="http://schemas.microsoft.com/office/drawing/2014/main" id="{7BC536CF-91F8-4179-96BB-77F500C1E1B1}"/>
              </a:ext>
            </a:extLst>
          </p:cNvPr>
          <p:cNvGrpSpPr/>
          <p:nvPr/>
        </p:nvGrpSpPr>
        <p:grpSpPr>
          <a:xfrm>
            <a:off x="6350476" y="5286950"/>
            <a:ext cx="5043047" cy="654462"/>
            <a:chOff x="4571907" y="4570004"/>
            <a:chExt cx="5043047" cy="654462"/>
          </a:xfrm>
        </p:grpSpPr>
        <p:grpSp>
          <p:nvGrpSpPr>
            <p:cNvPr id="24" name="Group 23">
              <a:extLst>
                <a:ext uri="{FF2B5EF4-FFF2-40B4-BE49-F238E27FC236}">
                  <a16:creationId xmlns:a16="http://schemas.microsoft.com/office/drawing/2014/main" id="{C7DB9C20-448E-4968-A3F3-CA3D2AB89854}"/>
                </a:ext>
              </a:extLst>
            </p:cNvPr>
            <p:cNvGrpSpPr/>
            <p:nvPr/>
          </p:nvGrpSpPr>
          <p:grpSpPr>
            <a:xfrm>
              <a:off x="4571907" y="4636707"/>
              <a:ext cx="5043047" cy="537469"/>
              <a:chOff x="2331432" y="4088575"/>
              <a:chExt cx="5239181" cy="554317"/>
            </a:xfrm>
          </p:grpSpPr>
          <p:sp>
            <p:nvSpPr>
              <p:cNvPr id="25" name="Rounded Rectangle 11">
                <a:extLst>
                  <a:ext uri="{FF2B5EF4-FFF2-40B4-BE49-F238E27FC236}">
                    <a16:creationId xmlns:a16="http://schemas.microsoft.com/office/drawing/2014/main" id="{4FF9115A-3EC9-4B86-A085-342F7A8D43D3}"/>
                  </a:ext>
                </a:extLst>
              </p:cNvPr>
              <p:cNvSpPr/>
              <p:nvPr/>
            </p:nvSpPr>
            <p:spPr>
              <a:xfrm>
                <a:off x="2331432" y="4088575"/>
                <a:ext cx="4593937" cy="554317"/>
              </a:xfrm>
              <a:prstGeom prst="roundRect">
                <a:avLst/>
              </a:prstGeom>
              <a:noFill/>
              <a:ln w="38100">
                <a:solidFill>
                  <a:srgbClr val="7DC202"/>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111111"/>
                  </a:solidFill>
                  <a:latin typeface="Arial"/>
                </a:endParaRPr>
              </a:p>
            </p:txBody>
          </p:sp>
          <p:sp>
            <p:nvSpPr>
              <p:cNvPr id="26" name="Rectangle 25">
                <a:extLst>
                  <a:ext uri="{FF2B5EF4-FFF2-40B4-BE49-F238E27FC236}">
                    <a16:creationId xmlns:a16="http://schemas.microsoft.com/office/drawing/2014/main" id="{C2B22839-76D3-4A60-A037-C1910F0D5A8B}"/>
                  </a:ext>
                </a:extLst>
              </p:cNvPr>
              <p:cNvSpPr/>
              <p:nvPr/>
            </p:nvSpPr>
            <p:spPr>
              <a:xfrm>
                <a:off x="3247441" y="4150695"/>
                <a:ext cx="4323172" cy="412652"/>
              </a:xfrm>
              <a:prstGeom prst="rect">
                <a:avLst/>
              </a:prstGeom>
            </p:spPr>
            <p:txBody>
              <a:bodyPr wrap="square">
                <a:spAutoFit/>
              </a:bodyPr>
              <a:lstStyle/>
              <a:p>
                <a:pPr>
                  <a:defRPr/>
                </a:pPr>
                <a:r>
                  <a:rPr lang="en-GB" dirty="0">
                    <a:solidFill>
                      <a:srgbClr val="000000"/>
                    </a:solidFill>
                    <a:latin typeface="Aptos" panose="020B0004020202020204" pitchFamily="34" charset="0"/>
                    <a:cs typeface="Arial" panose="020B0604020202020204" pitchFamily="34" charset="0"/>
                  </a:rPr>
                  <a:t>www.gov.uk/check-state-pension</a:t>
                </a:r>
                <a:endParaRPr lang="en-GB" sz="2000" dirty="0">
                  <a:solidFill>
                    <a:srgbClr val="000000"/>
                  </a:solidFill>
                  <a:latin typeface="Aptos" panose="020B0004020202020204" pitchFamily="34" charset="0"/>
                  <a:cs typeface="Arial" panose="020B0604020202020204" pitchFamily="34" charset="0"/>
                </a:endParaRPr>
              </a:p>
            </p:txBody>
          </p:sp>
        </p:grpSp>
        <p:pic>
          <p:nvPicPr>
            <p:cNvPr id="27" name="Graphic 26" descr="Internet">
              <a:extLst>
                <a:ext uri="{FF2B5EF4-FFF2-40B4-BE49-F238E27FC236}">
                  <a16:creationId xmlns:a16="http://schemas.microsoft.com/office/drawing/2014/main" id="{5D233AA3-A03C-4A66-AB22-55D57F50386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98777" y="4570004"/>
              <a:ext cx="654462" cy="654462"/>
            </a:xfrm>
            <a:prstGeom prst="rect">
              <a:avLst/>
            </a:prstGeom>
          </p:spPr>
        </p:pic>
      </p:grpSp>
      <p:grpSp>
        <p:nvGrpSpPr>
          <p:cNvPr id="31" name="Group 30">
            <a:extLst>
              <a:ext uri="{FF2B5EF4-FFF2-40B4-BE49-F238E27FC236}">
                <a16:creationId xmlns:a16="http://schemas.microsoft.com/office/drawing/2014/main" id="{137F82C3-3A30-45DE-BB46-E9B094D1FF79}"/>
              </a:ext>
            </a:extLst>
          </p:cNvPr>
          <p:cNvGrpSpPr/>
          <p:nvPr/>
        </p:nvGrpSpPr>
        <p:grpSpPr>
          <a:xfrm>
            <a:off x="4007232" y="3866165"/>
            <a:ext cx="1613362" cy="809118"/>
            <a:chOff x="2235467" y="3427664"/>
            <a:chExt cx="1613362" cy="809118"/>
          </a:xfrm>
        </p:grpSpPr>
        <p:sp>
          <p:nvSpPr>
            <p:cNvPr id="13" name="Freeform 10">
              <a:extLst>
                <a:ext uri="{FF2B5EF4-FFF2-40B4-BE49-F238E27FC236}">
                  <a16:creationId xmlns:a16="http://schemas.microsoft.com/office/drawing/2014/main" id="{FC9203EC-7715-41A9-8EA5-B2A7656969A7}"/>
                </a:ext>
              </a:extLst>
            </p:cNvPr>
            <p:cNvSpPr/>
            <p:nvPr/>
          </p:nvSpPr>
          <p:spPr>
            <a:xfrm>
              <a:off x="2235467" y="3427664"/>
              <a:ext cx="1613362" cy="809118"/>
            </a:xfrm>
            <a:custGeom>
              <a:avLst/>
              <a:gdLst>
                <a:gd name="connsiteX0" fmla="*/ 91417 w 1884057"/>
                <a:gd name="connsiteY0" fmla="*/ 0 h 944874"/>
                <a:gd name="connsiteX1" fmla="*/ 853457 w 1884057"/>
                <a:gd name="connsiteY1" fmla="*/ 0 h 944874"/>
                <a:gd name="connsiteX2" fmla="*/ 944874 w 1884057"/>
                <a:gd name="connsiteY2" fmla="*/ 91417 h 944874"/>
                <a:gd name="connsiteX3" fmla="*/ 944874 w 1884057"/>
                <a:gd name="connsiteY3" fmla="*/ 340990 h 944874"/>
                <a:gd name="connsiteX4" fmla="*/ 1884057 w 1884057"/>
                <a:gd name="connsiteY4" fmla="*/ 340990 h 944874"/>
                <a:gd name="connsiteX5" fmla="*/ 1884057 w 1884057"/>
                <a:gd name="connsiteY5" fmla="*/ 611839 h 944874"/>
                <a:gd name="connsiteX6" fmla="*/ 944874 w 1884057"/>
                <a:gd name="connsiteY6" fmla="*/ 611839 h 944874"/>
                <a:gd name="connsiteX7" fmla="*/ 944874 w 1884057"/>
                <a:gd name="connsiteY7" fmla="*/ 853457 h 944874"/>
                <a:gd name="connsiteX8" fmla="*/ 853457 w 1884057"/>
                <a:gd name="connsiteY8" fmla="*/ 944874 h 944874"/>
                <a:gd name="connsiteX9" fmla="*/ 91417 w 1884057"/>
                <a:gd name="connsiteY9" fmla="*/ 944874 h 944874"/>
                <a:gd name="connsiteX10" fmla="*/ 0 w 1884057"/>
                <a:gd name="connsiteY10" fmla="*/ 853457 h 944874"/>
                <a:gd name="connsiteX11" fmla="*/ 0 w 1884057"/>
                <a:gd name="connsiteY11" fmla="*/ 91417 h 944874"/>
                <a:gd name="connsiteX12" fmla="*/ 91417 w 1884057"/>
                <a:gd name="connsiteY12" fmla="*/ 0 h 94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4057" h="944874">
                  <a:moveTo>
                    <a:pt x="91417" y="0"/>
                  </a:moveTo>
                  <a:lnTo>
                    <a:pt x="853457" y="0"/>
                  </a:lnTo>
                  <a:cubicBezTo>
                    <a:pt x="903945" y="0"/>
                    <a:pt x="944874" y="40929"/>
                    <a:pt x="944874" y="91417"/>
                  </a:cubicBezTo>
                  <a:lnTo>
                    <a:pt x="944874" y="340990"/>
                  </a:lnTo>
                  <a:lnTo>
                    <a:pt x="1884057" y="340990"/>
                  </a:lnTo>
                  <a:lnTo>
                    <a:pt x="1884057" y="611839"/>
                  </a:lnTo>
                  <a:lnTo>
                    <a:pt x="944874" y="611839"/>
                  </a:lnTo>
                  <a:lnTo>
                    <a:pt x="944874" y="853457"/>
                  </a:lnTo>
                  <a:cubicBezTo>
                    <a:pt x="944874" y="903945"/>
                    <a:pt x="903945" y="944874"/>
                    <a:pt x="853457" y="944874"/>
                  </a:cubicBezTo>
                  <a:lnTo>
                    <a:pt x="91417" y="944874"/>
                  </a:lnTo>
                  <a:cubicBezTo>
                    <a:pt x="40929" y="944874"/>
                    <a:pt x="0" y="903945"/>
                    <a:pt x="0" y="853457"/>
                  </a:cubicBezTo>
                  <a:lnTo>
                    <a:pt x="0" y="91417"/>
                  </a:lnTo>
                  <a:cubicBezTo>
                    <a:pt x="0" y="40929"/>
                    <a:pt x="40929" y="0"/>
                    <a:pt x="91417" y="0"/>
                  </a:cubicBezTo>
                  <a:close/>
                </a:path>
              </a:pathLst>
            </a:custGeom>
            <a:noFill/>
            <a:ln>
              <a:solidFill>
                <a:srgbClr val="047BC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hangingPunct="1">
                <a:defRPr/>
              </a:pPr>
              <a:endParaRPr lang="en-GB" sz="1000">
                <a:solidFill>
                  <a:srgbClr val="B5C2E5"/>
                </a:solidFill>
                <a:latin typeface="Arial"/>
              </a:endParaRPr>
            </a:p>
          </p:txBody>
        </p:sp>
        <p:pic>
          <p:nvPicPr>
            <p:cNvPr id="28" name="Graphic 27" descr="Child with balloon">
              <a:extLst>
                <a:ext uri="{FF2B5EF4-FFF2-40B4-BE49-F238E27FC236}">
                  <a16:creationId xmlns:a16="http://schemas.microsoft.com/office/drawing/2014/main" id="{07588FC9-F598-4327-A282-3079769BE61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37609" y="3511790"/>
              <a:ext cx="646331" cy="646331"/>
            </a:xfrm>
            <a:prstGeom prst="rect">
              <a:avLst/>
            </a:prstGeom>
          </p:spPr>
        </p:pic>
      </p:grpSp>
      <p:grpSp>
        <p:nvGrpSpPr>
          <p:cNvPr id="32" name="Group 31">
            <a:extLst>
              <a:ext uri="{FF2B5EF4-FFF2-40B4-BE49-F238E27FC236}">
                <a16:creationId xmlns:a16="http://schemas.microsoft.com/office/drawing/2014/main" id="{B5A7ED80-BAE9-4A68-8C28-15F176F1C826}"/>
              </a:ext>
            </a:extLst>
          </p:cNvPr>
          <p:cNvGrpSpPr/>
          <p:nvPr/>
        </p:nvGrpSpPr>
        <p:grpSpPr>
          <a:xfrm>
            <a:off x="5497730" y="2648745"/>
            <a:ext cx="809118" cy="809118"/>
            <a:chOff x="3725965" y="2210244"/>
            <a:chExt cx="809118" cy="809118"/>
          </a:xfrm>
        </p:grpSpPr>
        <p:sp>
          <p:nvSpPr>
            <p:cNvPr id="15" name="Rounded Rectangle 12">
              <a:extLst>
                <a:ext uri="{FF2B5EF4-FFF2-40B4-BE49-F238E27FC236}">
                  <a16:creationId xmlns:a16="http://schemas.microsoft.com/office/drawing/2014/main" id="{052A3E60-AB04-44A5-952F-53A3DA5B2F04}"/>
                </a:ext>
              </a:extLst>
            </p:cNvPr>
            <p:cNvSpPr/>
            <p:nvPr/>
          </p:nvSpPr>
          <p:spPr>
            <a:xfrm>
              <a:off x="3725965" y="2210244"/>
              <a:ext cx="809118" cy="809118"/>
            </a:xfrm>
            <a:prstGeom prst="roundRect">
              <a:avLst>
                <a:gd name="adj" fmla="val 9930"/>
              </a:avLst>
            </a:prstGeom>
            <a:noFill/>
            <a:ln>
              <a:solidFill>
                <a:srgbClr val="9875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hangingPunct="1">
                <a:defRPr/>
              </a:pPr>
              <a:endParaRPr lang="en-GB" sz="1000">
                <a:solidFill>
                  <a:srgbClr val="B5C2E5"/>
                </a:solidFill>
                <a:latin typeface="Arial"/>
              </a:endParaRPr>
            </a:p>
          </p:txBody>
        </p:sp>
        <p:pic>
          <p:nvPicPr>
            <p:cNvPr id="29" name="Graphic 28" descr="Badge Follow">
              <a:extLst>
                <a:ext uri="{FF2B5EF4-FFF2-40B4-BE49-F238E27FC236}">
                  <a16:creationId xmlns:a16="http://schemas.microsoft.com/office/drawing/2014/main" id="{FE4AB8ED-037C-4A67-97EE-4E3F07909E2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07358" y="2293388"/>
              <a:ext cx="646331" cy="646331"/>
            </a:xfrm>
            <a:prstGeom prst="rect">
              <a:avLst/>
            </a:prstGeom>
          </p:spPr>
        </p:pic>
      </p:grpSp>
    </p:spTree>
    <p:custDataLst>
      <p:tags r:id="rId1"/>
    </p:custDataLst>
    <p:extLst>
      <p:ext uri="{BB962C8B-B14F-4D97-AF65-F5344CB8AC3E}">
        <p14:creationId xmlns:p14="http://schemas.microsoft.com/office/powerpoint/2010/main" val="196717871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right)">
                                      <p:cBhvr>
                                        <p:cTn id="11" dur="500"/>
                                        <p:tgtEl>
                                          <p:spTgt spid="3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BCFB88B-EAE6-43AF-DF90-9BE1BE60B5ED}"/>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defRPr/>
            </a:pPr>
            <a:r>
              <a:rPr lang="en-GB" altLang="en-US" sz="3600">
                <a:solidFill>
                  <a:srgbClr val="391C66"/>
                </a:solidFill>
                <a:latin typeface="Aptos Display" panose="020B0004020202020204" pitchFamily="34" charset="0"/>
                <a:ea typeface="ヒラギノ角ゴ Pro W3"/>
              </a:rPr>
              <a:t>National Insurance credits</a:t>
            </a:r>
            <a:endParaRPr lang="en-GB" altLang="en-US" sz="3600" dirty="0">
              <a:solidFill>
                <a:srgbClr val="391C66"/>
              </a:solidFill>
              <a:latin typeface="Aptos Display" panose="020B0004020202020204" pitchFamily="34" charset="0"/>
              <a:ea typeface="ヒラギノ角ゴ Pro W3"/>
            </a:endParaRPr>
          </a:p>
        </p:txBody>
      </p:sp>
      <p:sp>
        <p:nvSpPr>
          <p:cNvPr id="8" name="TextBox 7">
            <a:extLst>
              <a:ext uri="{FF2B5EF4-FFF2-40B4-BE49-F238E27FC236}">
                <a16:creationId xmlns:a16="http://schemas.microsoft.com/office/drawing/2014/main" id="{9779D815-F966-E152-1521-06B617DCFB2C}"/>
              </a:ext>
            </a:extLst>
          </p:cNvPr>
          <p:cNvSpPr txBox="1"/>
          <p:nvPr/>
        </p:nvSpPr>
        <p:spPr>
          <a:xfrm>
            <a:off x="709948" y="1476177"/>
            <a:ext cx="11074684" cy="646331"/>
          </a:xfrm>
          <a:prstGeom prst="rect">
            <a:avLst/>
          </a:prstGeom>
          <a:noFill/>
        </p:spPr>
        <p:txBody>
          <a:bodyPr wrap="square">
            <a:spAutoFit/>
          </a:bodyPr>
          <a:lstStyle/>
          <a:p>
            <a:r>
              <a:rPr lang="en-GB" kern="0" dirty="0">
                <a:solidFill>
                  <a:srgbClr val="000000"/>
                </a:solidFill>
                <a:latin typeface="Aptos" panose="020B0004020202020204" pitchFamily="34" charset="0"/>
                <a:cs typeface="Arial" pitchFamily="34" charset="0"/>
              </a:rPr>
              <a:t>There are number of benefits you or someone you care for might receive that will provide NI credits towards State Pension entitlement.</a:t>
            </a:r>
            <a:endParaRPr lang="en-GB" dirty="0">
              <a:latin typeface="Aptos" panose="020B0004020202020204" pitchFamily="34" charset="0"/>
            </a:endParaRPr>
          </a:p>
        </p:txBody>
      </p:sp>
      <p:grpSp>
        <p:nvGrpSpPr>
          <p:cNvPr id="4" name="Group 3">
            <a:extLst>
              <a:ext uri="{FF2B5EF4-FFF2-40B4-BE49-F238E27FC236}">
                <a16:creationId xmlns:a16="http://schemas.microsoft.com/office/drawing/2014/main" id="{7264EA71-6933-3AE8-BFDD-F698447CBFAD}"/>
              </a:ext>
            </a:extLst>
          </p:cNvPr>
          <p:cNvGrpSpPr/>
          <p:nvPr/>
        </p:nvGrpSpPr>
        <p:grpSpPr>
          <a:xfrm>
            <a:off x="5113475" y="3153544"/>
            <a:ext cx="2096536" cy="3134382"/>
            <a:chOff x="3386257" y="2132856"/>
            <a:chExt cx="2371485" cy="3545439"/>
          </a:xfrm>
        </p:grpSpPr>
        <p:cxnSp>
          <p:nvCxnSpPr>
            <p:cNvPr id="5" name="Straight Connector 4">
              <a:extLst>
                <a:ext uri="{FF2B5EF4-FFF2-40B4-BE49-F238E27FC236}">
                  <a16:creationId xmlns:a16="http://schemas.microsoft.com/office/drawing/2014/main" id="{7EF54821-C06A-CB02-0475-A6338B443EEE}"/>
                </a:ext>
              </a:extLst>
            </p:cNvPr>
            <p:cNvCxnSpPr>
              <a:cxnSpLocks/>
            </p:cNvCxnSpPr>
            <p:nvPr/>
          </p:nvCxnSpPr>
          <p:spPr>
            <a:xfrm rot="9959987">
              <a:off x="4166378" y="4760040"/>
              <a:ext cx="299152" cy="201137"/>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6B64CF1-8321-1B20-8A10-E11C48CA1B68}"/>
                </a:ext>
              </a:extLst>
            </p:cNvPr>
            <p:cNvCxnSpPr>
              <a:cxnSpLocks/>
            </p:cNvCxnSpPr>
            <p:nvPr/>
          </p:nvCxnSpPr>
          <p:spPr>
            <a:xfrm rot="9959987" flipH="1">
              <a:off x="4178572" y="4663047"/>
              <a:ext cx="64966" cy="321598"/>
            </a:xfrm>
            <a:prstGeom prst="line">
              <a:avLst/>
            </a:prstGeom>
            <a:ln w="28575">
              <a:solidFill>
                <a:srgbClr val="EEEDF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98B6EB0-A960-C0A7-0BD7-560D660CB048}"/>
                </a:ext>
              </a:extLst>
            </p:cNvPr>
            <p:cNvCxnSpPr>
              <a:cxnSpLocks/>
            </p:cNvCxnSpPr>
            <p:nvPr/>
          </p:nvCxnSpPr>
          <p:spPr>
            <a:xfrm rot="9959987">
              <a:off x="4202218" y="4627171"/>
              <a:ext cx="267871" cy="15515"/>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DC62184-3AF7-8969-14A3-2E7EC1FD8B96}"/>
                </a:ext>
              </a:extLst>
            </p:cNvPr>
            <p:cNvCxnSpPr>
              <a:cxnSpLocks/>
            </p:cNvCxnSpPr>
            <p:nvPr/>
          </p:nvCxnSpPr>
          <p:spPr>
            <a:xfrm rot="9959987" flipH="1" flipV="1">
              <a:off x="4372264" y="4559672"/>
              <a:ext cx="67441" cy="366267"/>
            </a:xfrm>
            <a:prstGeom prst="line">
              <a:avLst/>
            </a:prstGeom>
            <a:ln w="28575">
              <a:solidFill>
                <a:srgbClr val="EEEDF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3EF6C71-C985-3192-632C-8AE707D0908A}"/>
                </a:ext>
              </a:extLst>
            </p:cNvPr>
            <p:cNvCxnSpPr>
              <a:cxnSpLocks/>
            </p:cNvCxnSpPr>
            <p:nvPr/>
          </p:nvCxnSpPr>
          <p:spPr>
            <a:xfrm rot="9959987" flipH="1" flipV="1">
              <a:off x="4039219" y="4442437"/>
              <a:ext cx="251328" cy="162760"/>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733FC45-2EB1-1F69-1E00-003788CB1ED4}"/>
                </a:ext>
              </a:extLst>
            </p:cNvPr>
            <p:cNvCxnSpPr>
              <a:cxnSpLocks/>
            </p:cNvCxnSpPr>
            <p:nvPr/>
          </p:nvCxnSpPr>
          <p:spPr>
            <a:xfrm rot="9959987" flipH="1" flipV="1">
              <a:off x="4081606" y="4621144"/>
              <a:ext cx="117456" cy="55095"/>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E953857-320B-91AB-9809-9449C5D71D7F}"/>
                </a:ext>
              </a:extLst>
            </p:cNvPr>
            <p:cNvCxnSpPr>
              <a:cxnSpLocks/>
            </p:cNvCxnSpPr>
            <p:nvPr/>
          </p:nvCxnSpPr>
          <p:spPr>
            <a:xfrm rot="9959987" flipV="1">
              <a:off x="4143488" y="4207330"/>
              <a:ext cx="306906" cy="420948"/>
            </a:xfrm>
            <a:prstGeom prst="line">
              <a:avLst/>
            </a:prstGeom>
            <a:ln w="28575">
              <a:solidFill>
                <a:srgbClr val="EEEDF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7C75929-496E-B6C9-58B5-8864EEA1E506}"/>
                </a:ext>
              </a:extLst>
            </p:cNvPr>
            <p:cNvCxnSpPr>
              <a:cxnSpLocks/>
            </p:cNvCxnSpPr>
            <p:nvPr/>
          </p:nvCxnSpPr>
          <p:spPr>
            <a:xfrm rot="9959987" flipV="1">
              <a:off x="3981633" y="4222052"/>
              <a:ext cx="459411" cy="204943"/>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3BD678E-0B68-618A-8AF3-71996C365640}"/>
                </a:ext>
              </a:extLst>
            </p:cNvPr>
            <p:cNvCxnSpPr>
              <a:cxnSpLocks/>
            </p:cNvCxnSpPr>
            <p:nvPr/>
          </p:nvCxnSpPr>
          <p:spPr>
            <a:xfrm rot="9959987">
              <a:off x="3983036" y="4285362"/>
              <a:ext cx="409654" cy="95691"/>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E6F8812-5851-ABA1-B1FC-A84651191231}"/>
                </a:ext>
              </a:extLst>
            </p:cNvPr>
            <p:cNvCxnSpPr>
              <a:cxnSpLocks/>
            </p:cNvCxnSpPr>
            <p:nvPr/>
          </p:nvCxnSpPr>
          <p:spPr>
            <a:xfrm rot="9959987">
              <a:off x="4233706" y="3937643"/>
              <a:ext cx="132378" cy="262602"/>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8B5F0E2-A78C-AFB4-7863-6D5AA074EF7B}"/>
                </a:ext>
              </a:extLst>
            </p:cNvPr>
            <p:cNvCxnSpPr>
              <a:cxnSpLocks/>
            </p:cNvCxnSpPr>
            <p:nvPr/>
          </p:nvCxnSpPr>
          <p:spPr>
            <a:xfrm rot="9959987" flipH="1">
              <a:off x="4382785" y="3941212"/>
              <a:ext cx="523208" cy="178651"/>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BA97234-5A7C-6F6C-8797-445AE9565BC9}"/>
                </a:ext>
              </a:extLst>
            </p:cNvPr>
            <p:cNvCxnSpPr>
              <a:cxnSpLocks/>
            </p:cNvCxnSpPr>
            <p:nvPr/>
          </p:nvCxnSpPr>
          <p:spPr>
            <a:xfrm rot="9959987" flipH="1" flipV="1">
              <a:off x="4491609" y="3713114"/>
              <a:ext cx="351854" cy="216280"/>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F4D1641-0313-CC72-1E2D-E06A949044FB}"/>
                </a:ext>
              </a:extLst>
            </p:cNvPr>
            <p:cNvCxnSpPr>
              <a:cxnSpLocks/>
            </p:cNvCxnSpPr>
            <p:nvPr/>
          </p:nvCxnSpPr>
          <p:spPr>
            <a:xfrm rot="9959987" flipV="1">
              <a:off x="4187873" y="3838726"/>
              <a:ext cx="184581" cy="86386"/>
            </a:xfrm>
            <a:prstGeom prst="line">
              <a:avLst/>
            </a:prstGeom>
            <a:ln w="28575">
              <a:solidFill>
                <a:srgbClr val="EEEDF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7335CBD-A123-C0C2-66E3-05EFEAD7BACE}"/>
                </a:ext>
              </a:extLst>
            </p:cNvPr>
            <p:cNvCxnSpPr>
              <a:cxnSpLocks/>
            </p:cNvCxnSpPr>
            <p:nvPr/>
          </p:nvCxnSpPr>
          <p:spPr>
            <a:xfrm rot="9959987" flipH="1" flipV="1">
              <a:off x="3844719" y="3472787"/>
              <a:ext cx="252060" cy="435104"/>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26C69BF-C4AF-40AD-4152-141E321062BF}"/>
                </a:ext>
              </a:extLst>
            </p:cNvPr>
            <p:cNvCxnSpPr>
              <a:cxnSpLocks/>
            </p:cNvCxnSpPr>
            <p:nvPr/>
          </p:nvCxnSpPr>
          <p:spPr>
            <a:xfrm rot="9959987" flipH="1" flipV="1">
              <a:off x="4451945" y="3766793"/>
              <a:ext cx="377205" cy="782947"/>
            </a:xfrm>
            <a:prstGeom prst="line">
              <a:avLst/>
            </a:prstGeom>
            <a:ln w="28575">
              <a:solidFill>
                <a:srgbClr val="EEEDF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DCD950A-E0B9-3B96-F7C1-982D718B1D74}"/>
                </a:ext>
              </a:extLst>
            </p:cNvPr>
            <p:cNvCxnSpPr>
              <a:cxnSpLocks/>
            </p:cNvCxnSpPr>
            <p:nvPr/>
          </p:nvCxnSpPr>
          <p:spPr>
            <a:xfrm rot="9959987">
              <a:off x="4919927" y="4469788"/>
              <a:ext cx="180751" cy="16630"/>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8199123-3926-D24F-290C-050472FA4BE3}"/>
                </a:ext>
              </a:extLst>
            </p:cNvPr>
            <p:cNvCxnSpPr>
              <a:cxnSpLocks/>
            </p:cNvCxnSpPr>
            <p:nvPr/>
          </p:nvCxnSpPr>
          <p:spPr>
            <a:xfrm rot="9959987" flipH="1">
              <a:off x="4992275" y="4351357"/>
              <a:ext cx="8159" cy="308903"/>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F2A5366-D94B-0615-BAC2-BC395BD5390D}"/>
                </a:ext>
              </a:extLst>
            </p:cNvPr>
            <p:cNvCxnSpPr>
              <a:cxnSpLocks/>
            </p:cNvCxnSpPr>
            <p:nvPr/>
          </p:nvCxnSpPr>
          <p:spPr>
            <a:xfrm rot="9959987" flipH="1">
              <a:off x="4857852" y="4499604"/>
              <a:ext cx="92554" cy="235041"/>
            </a:xfrm>
            <a:prstGeom prst="line">
              <a:avLst/>
            </a:prstGeom>
            <a:ln w="28575">
              <a:solidFill>
                <a:srgbClr val="EEEDF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2829D2E-06F0-41DB-5675-395C3FCB1A76}"/>
                </a:ext>
              </a:extLst>
            </p:cNvPr>
            <p:cNvCxnSpPr>
              <a:cxnSpLocks/>
            </p:cNvCxnSpPr>
            <p:nvPr/>
          </p:nvCxnSpPr>
          <p:spPr>
            <a:xfrm rot="9959987" flipH="1" flipV="1">
              <a:off x="4757635" y="4575174"/>
              <a:ext cx="257318" cy="115488"/>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7C590E9-F44A-D4E3-4801-41251E2ADBAD}"/>
                </a:ext>
              </a:extLst>
            </p:cNvPr>
            <p:cNvCxnSpPr>
              <a:cxnSpLocks/>
            </p:cNvCxnSpPr>
            <p:nvPr/>
          </p:nvCxnSpPr>
          <p:spPr>
            <a:xfrm rot="9959987" flipH="1">
              <a:off x="4759372" y="4786896"/>
              <a:ext cx="305950" cy="102040"/>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0D68B20-38B0-AAD5-8E47-766337C18F66}"/>
                </a:ext>
              </a:extLst>
            </p:cNvPr>
            <p:cNvCxnSpPr>
              <a:cxnSpLocks/>
            </p:cNvCxnSpPr>
            <p:nvPr/>
          </p:nvCxnSpPr>
          <p:spPr>
            <a:xfrm rot="9959987" flipH="1" flipV="1">
              <a:off x="4906469" y="4724338"/>
              <a:ext cx="127871" cy="171206"/>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8D86E13-E3CC-485D-7841-B7E1FA3E326D}"/>
                </a:ext>
              </a:extLst>
            </p:cNvPr>
            <p:cNvCxnSpPr>
              <a:cxnSpLocks/>
            </p:cNvCxnSpPr>
            <p:nvPr/>
          </p:nvCxnSpPr>
          <p:spPr>
            <a:xfrm rot="9959987" flipH="1" flipV="1">
              <a:off x="4917230" y="4744850"/>
              <a:ext cx="39735" cy="322512"/>
            </a:xfrm>
            <a:prstGeom prst="line">
              <a:avLst/>
            </a:prstGeom>
            <a:ln w="28575">
              <a:solidFill>
                <a:srgbClr val="EEEDF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14D4300-2935-6480-B2F8-7DAC5B50D62D}"/>
                </a:ext>
              </a:extLst>
            </p:cNvPr>
            <p:cNvCxnSpPr>
              <a:cxnSpLocks/>
            </p:cNvCxnSpPr>
            <p:nvPr/>
          </p:nvCxnSpPr>
          <p:spPr>
            <a:xfrm rot="9959987" flipH="1">
              <a:off x="4737671" y="4610160"/>
              <a:ext cx="40978" cy="313975"/>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EDE59AF-1F0A-E0E5-27E1-4CDF88F063DB}"/>
                </a:ext>
              </a:extLst>
            </p:cNvPr>
            <p:cNvCxnSpPr>
              <a:cxnSpLocks/>
            </p:cNvCxnSpPr>
            <p:nvPr/>
          </p:nvCxnSpPr>
          <p:spPr>
            <a:xfrm rot="9959987" flipH="1">
              <a:off x="4614210" y="4534803"/>
              <a:ext cx="344299" cy="269865"/>
            </a:xfrm>
            <a:prstGeom prst="line">
              <a:avLst/>
            </a:prstGeom>
            <a:ln w="28575">
              <a:solidFill>
                <a:srgbClr val="EEEDF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1B751B2-4EE5-86C6-A4DA-9E61CF51CE3C}"/>
                </a:ext>
              </a:extLst>
            </p:cNvPr>
            <p:cNvCxnSpPr>
              <a:cxnSpLocks/>
            </p:cNvCxnSpPr>
            <p:nvPr/>
          </p:nvCxnSpPr>
          <p:spPr>
            <a:xfrm rot="9959987" flipH="1">
              <a:off x="4693043" y="4157038"/>
              <a:ext cx="282375" cy="417654"/>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9ECD96D-818F-A84E-59F1-BCDCA1F93D04}"/>
                </a:ext>
              </a:extLst>
            </p:cNvPr>
            <p:cNvCxnSpPr>
              <a:cxnSpLocks/>
            </p:cNvCxnSpPr>
            <p:nvPr/>
          </p:nvCxnSpPr>
          <p:spPr>
            <a:xfrm rot="9959987">
              <a:off x="4692493" y="4203658"/>
              <a:ext cx="447406" cy="178794"/>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EE21ECA-A3A0-9E55-43CE-ED72F76BC85C}"/>
                </a:ext>
              </a:extLst>
            </p:cNvPr>
            <p:cNvCxnSpPr>
              <a:cxnSpLocks/>
            </p:cNvCxnSpPr>
            <p:nvPr/>
          </p:nvCxnSpPr>
          <p:spPr>
            <a:xfrm rot="9959987">
              <a:off x="4942746" y="4098566"/>
              <a:ext cx="271187" cy="162914"/>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A8BBC8E-01FE-FAEB-80B1-8EC58986ADE4}"/>
                </a:ext>
              </a:extLst>
            </p:cNvPr>
            <p:cNvCxnSpPr>
              <a:cxnSpLocks/>
            </p:cNvCxnSpPr>
            <p:nvPr/>
          </p:nvCxnSpPr>
          <p:spPr>
            <a:xfrm rot="9959987">
              <a:off x="4836910" y="3561709"/>
              <a:ext cx="362604" cy="684671"/>
            </a:xfrm>
            <a:prstGeom prst="line">
              <a:avLst/>
            </a:prstGeom>
            <a:ln w="28575">
              <a:solidFill>
                <a:srgbClr val="EEEDF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A999BDA-2342-FEC1-780E-8F4A4D9BDC49}"/>
                </a:ext>
              </a:extLst>
            </p:cNvPr>
            <p:cNvCxnSpPr>
              <a:cxnSpLocks/>
            </p:cNvCxnSpPr>
            <p:nvPr/>
          </p:nvCxnSpPr>
          <p:spPr>
            <a:xfrm rot="9959987" flipH="1" flipV="1">
              <a:off x="3570272" y="3747586"/>
              <a:ext cx="551356" cy="198360"/>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8325490-A39A-4C74-FF21-D27777BD38FB}"/>
                </a:ext>
              </a:extLst>
            </p:cNvPr>
            <p:cNvCxnSpPr>
              <a:cxnSpLocks/>
            </p:cNvCxnSpPr>
            <p:nvPr/>
          </p:nvCxnSpPr>
          <p:spPr>
            <a:xfrm rot="9959987" flipH="1">
              <a:off x="3693617" y="3943448"/>
              <a:ext cx="464222" cy="36347"/>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0C68EE4-1EBB-81CD-E780-11203A935164}"/>
                </a:ext>
              </a:extLst>
            </p:cNvPr>
            <p:cNvCxnSpPr>
              <a:cxnSpLocks/>
            </p:cNvCxnSpPr>
            <p:nvPr/>
          </p:nvCxnSpPr>
          <p:spPr>
            <a:xfrm rot="9959987" flipH="1" flipV="1">
              <a:off x="3708475" y="3992198"/>
              <a:ext cx="413619" cy="64245"/>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6BEDD02-CB84-C829-E751-52B11C0E4443}"/>
                </a:ext>
              </a:extLst>
            </p:cNvPr>
            <p:cNvCxnSpPr>
              <a:cxnSpLocks/>
            </p:cNvCxnSpPr>
            <p:nvPr/>
          </p:nvCxnSpPr>
          <p:spPr>
            <a:xfrm rot="9959987" flipH="1">
              <a:off x="3841564" y="4001346"/>
              <a:ext cx="380599" cy="120667"/>
            </a:xfrm>
            <a:prstGeom prst="line">
              <a:avLst/>
            </a:prstGeom>
            <a:ln w="28575">
              <a:solidFill>
                <a:srgbClr val="EEEDF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D5973B6-4E3F-2ADF-5B04-8DEAEBD5F289}"/>
                </a:ext>
              </a:extLst>
            </p:cNvPr>
            <p:cNvCxnSpPr>
              <a:cxnSpLocks/>
            </p:cNvCxnSpPr>
            <p:nvPr/>
          </p:nvCxnSpPr>
          <p:spPr>
            <a:xfrm rot="9959987" flipH="1" flipV="1">
              <a:off x="3726086" y="3986752"/>
              <a:ext cx="482131" cy="191362"/>
            </a:xfrm>
            <a:prstGeom prst="line">
              <a:avLst/>
            </a:prstGeom>
            <a:ln w="28575">
              <a:solidFill>
                <a:srgbClr val="EEEDF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95A8610-626F-8996-6EDD-C4E41904D51D}"/>
                </a:ext>
              </a:extLst>
            </p:cNvPr>
            <p:cNvCxnSpPr>
              <a:cxnSpLocks/>
            </p:cNvCxnSpPr>
            <p:nvPr/>
          </p:nvCxnSpPr>
          <p:spPr>
            <a:xfrm rot="9959987" flipH="1" flipV="1">
              <a:off x="3659079" y="3849056"/>
              <a:ext cx="450491" cy="207968"/>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E2302C0-85C5-3DF9-AF3A-FDE1B36AC096}"/>
                </a:ext>
              </a:extLst>
            </p:cNvPr>
            <p:cNvCxnSpPr>
              <a:cxnSpLocks/>
            </p:cNvCxnSpPr>
            <p:nvPr/>
          </p:nvCxnSpPr>
          <p:spPr>
            <a:xfrm rot="9959987" flipH="1">
              <a:off x="3524558" y="3693854"/>
              <a:ext cx="305675" cy="81570"/>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425005E-CD8A-CF77-8250-77F7D9345250}"/>
                </a:ext>
              </a:extLst>
            </p:cNvPr>
            <p:cNvCxnSpPr>
              <a:cxnSpLocks/>
            </p:cNvCxnSpPr>
            <p:nvPr/>
          </p:nvCxnSpPr>
          <p:spPr>
            <a:xfrm rot="9959987" flipH="1">
              <a:off x="3524126" y="3550732"/>
              <a:ext cx="294445" cy="43743"/>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C2BDB00-F28D-8BD6-3CE2-DAEF2824B960}"/>
                </a:ext>
              </a:extLst>
            </p:cNvPr>
            <p:cNvCxnSpPr>
              <a:cxnSpLocks/>
            </p:cNvCxnSpPr>
            <p:nvPr/>
          </p:nvCxnSpPr>
          <p:spPr>
            <a:xfrm rot="9959987" flipH="1">
              <a:off x="3765289" y="3318693"/>
              <a:ext cx="656833" cy="127426"/>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CE6AC7F-74DB-E15E-E65B-B919860C7327}"/>
                </a:ext>
              </a:extLst>
            </p:cNvPr>
            <p:cNvCxnSpPr>
              <a:cxnSpLocks/>
            </p:cNvCxnSpPr>
            <p:nvPr/>
          </p:nvCxnSpPr>
          <p:spPr>
            <a:xfrm rot="9959987" flipH="1">
              <a:off x="3454121" y="3405291"/>
              <a:ext cx="543184" cy="87290"/>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E29341F-C2AF-0C86-5295-D51B65465854}"/>
                </a:ext>
              </a:extLst>
            </p:cNvPr>
            <p:cNvCxnSpPr>
              <a:cxnSpLocks/>
            </p:cNvCxnSpPr>
            <p:nvPr/>
          </p:nvCxnSpPr>
          <p:spPr>
            <a:xfrm rot="9959987" flipH="1" flipV="1">
              <a:off x="3786498" y="3155473"/>
              <a:ext cx="591815" cy="162195"/>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96DB815-A088-AE4F-B819-425C7FE653C8}"/>
                </a:ext>
              </a:extLst>
            </p:cNvPr>
            <p:cNvCxnSpPr>
              <a:cxnSpLocks/>
            </p:cNvCxnSpPr>
            <p:nvPr/>
          </p:nvCxnSpPr>
          <p:spPr>
            <a:xfrm rot="9959987" flipH="1">
              <a:off x="3590829" y="3071969"/>
              <a:ext cx="981371" cy="108806"/>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F5ECD74-25E3-8B24-73A8-08523DDAF475}"/>
                </a:ext>
              </a:extLst>
            </p:cNvPr>
            <p:cNvCxnSpPr>
              <a:cxnSpLocks/>
            </p:cNvCxnSpPr>
            <p:nvPr/>
          </p:nvCxnSpPr>
          <p:spPr>
            <a:xfrm rot="9959987" flipH="1" flipV="1">
              <a:off x="4022730" y="2773188"/>
              <a:ext cx="448072" cy="441638"/>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7E80A1A-8F1B-266B-1316-7C3874D16F3C}"/>
                </a:ext>
              </a:extLst>
            </p:cNvPr>
            <p:cNvCxnSpPr>
              <a:cxnSpLocks/>
            </p:cNvCxnSpPr>
            <p:nvPr/>
          </p:nvCxnSpPr>
          <p:spPr>
            <a:xfrm rot="9959987" flipH="1" flipV="1">
              <a:off x="3827917" y="2737109"/>
              <a:ext cx="499027" cy="575473"/>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2B0444A-D59A-4D85-5D62-0D41280AD4D4}"/>
                </a:ext>
              </a:extLst>
            </p:cNvPr>
            <p:cNvCxnSpPr>
              <a:cxnSpLocks/>
            </p:cNvCxnSpPr>
            <p:nvPr/>
          </p:nvCxnSpPr>
          <p:spPr>
            <a:xfrm rot="9959987" flipH="1" flipV="1">
              <a:off x="4324233" y="2786511"/>
              <a:ext cx="511177" cy="143451"/>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7C93222-4C15-966F-DC8A-A5EE825D1EA6}"/>
                </a:ext>
              </a:extLst>
            </p:cNvPr>
            <p:cNvCxnSpPr>
              <a:cxnSpLocks/>
            </p:cNvCxnSpPr>
            <p:nvPr/>
          </p:nvCxnSpPr>
          <p:spPr>
            <a:xfrm rot="9959987" flipH="1" flipV="1">
              <a:off x="3740520" y="2492712"/>
              <a:ext cx="544634" cy="422892"/>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4A4ED13-0385-3D80-944D-15E678503932}"/>
                </a:ext>
              </a:extLst>
            </p:cNvPr>
            <p:cNvCxnSpPr>
              <a:cxnSpLocks/>
            </p:cNvCxnSpPr>
            <p:nvPr/>
          </p:nvCxnSpPr>
          <p:spPr>
            <a:xfrm rot="9959987" flipH="1" flipV="1">
              <a:off x="3689057" y="2636778"/>
              <a:ext cx="70054" cy="168006"/>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FC67634-ECC5-7FAF-705A-FEFAD946B0EB}"/>
                </a:ext>
              </a:extLst>
            </p:cNvPr>
            <p:cNvCxnSpPr>
              <a:cxnSpLocks/>
            </p:cNvCxnSpPr>
            <p:nvPr/>
          </p:nvCxnSpPr>
          <p:spPr>
            <a:xfrm rot="9959987" flipV="1">
              <a:off x="3580326" y="2843872"/>
              <a:ext cx="51960" cy="467090"/>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621EE9D-C8EE-86F8-06EB-24FF34770E72}"/>
                </a:ext>
              </a:extLst>
            </p:cNvPr>
            <p:cNvCxnSpPr>
              <a:cxnSpLocks/>
            </p:cNvCxnSpPr>
            <p:nvPr/>
          </p:nvCxnSpPr>
          <p:spPr>
            <a:xfrm rot="9959987" flipH="1" flipV="1">
              <a:off x="3521400" y="3103460"/>
              <a:ext cx="81645" cy="216942"/>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B8D2CCB-70C9-5D3F-1EDE-306D63BF6F3A}"/>
                </a:ext>
              </a:extLst>
            </p:cNvPr>
            <p:cNvCxnSpPr>
              <a:cxnSpLocks/>
            </p:cNvCxnSpPr>
            <p:nvPr/>
          </p:nvCxnSpPr>
          <p:spPr>
            <a:xfrm rot="9959987" flipH="1">
              <a:off x="3432301" y="3129302"/>
              <a:ext cx="569684" cy="136773"/>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5A4AA0C-A53D-DD06-0378-42043EAE1B07}"/>
                </a:ext>
              </a:extLst>
            </p:cNvPr>
            <p:cNvCxnSpPr>
              <a:cxnSpLocks/>
            </p:cNvCxnSpPr>
            <p:nvPr/>
          </p:nvCxnSpPr>
          <p:spPr>
            <a:xfrm rot="9959987" flipH="1">
              <a:off x="3386257" y="2848962"/>
              <a:ext cx="442039" cy="444911"/>
            </a:xfrm>
            <a:prstGeom prst="line">
              <a:avLst/>
            </a:prstGeom>
            <a:ln w="28575">
              <a:solidFill>
                <a:srgbClr val="EEEDF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A3F07FF-0121-1215-DA32-5C5DFB598E66}"/>
                </a:ext>
              </a:extLst>
            </p:cNvPr>
            <p:cNvCxnSpPr>
              <a:cxnSpLocks/>
            </p:cNvCxnSpPr>
            <p:nvPr/>
          </p:nvCxnSpPr>
          <p:spPr>
            <a:xfrm rot="9959987" flipH="1" flipV="1">
              <a:off x="3670427" y="3298915"/>
              <a:ext cx="100292" cy="236603"/>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A8969F0-0B8B-AE57-2DF3-3B4B17CC33B9}"/>
                </a:ext>
              </a:extLst>
            </p:cNvPr>
            <p:cNvCxnSpPr>
              <a:cxnSpLocks/>
            </p:cNvCxnSpPr>
            <p:nvPr/>
          </p:nvCxnSpPr>
          <p:spPr>
            <a:xfrm rot="9959987" flipV="1">
              <a:off x="3451180" y="3280663"/>
              <a:ext cx="372681" cy="236603"/>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D3E2D36-1D4A-A87E-6F53-3B31C4A79CAA}"/>
                </a:ext>
              </a:extLst>
            </p:cNvPr>
            <p:cNvCxnSpPr>
              <a:cxnSpLocks/>
            </p:cNvCxnSpPr>
            <p:nvPr/>
          </p:nvCxnSpPr>
          <p:spPr>
            <a:xfrm rot="9959987" flipV="1">
              <a:off x="3592173" y="2822359"/>
              <a:ext cx="245012" cy="456366"/>
            </a:xfrm>
            <a:prstGeom prst="line">
              <a:avLst/>
            </a:prstGeom>
            <a:ln w="28575">
              <a:solidFill>
                <a:srgbClr val="EEEDF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6C3FE4F-9FD8-17F9-5790-E900DD99B155}"/>
                </a:ext>
              </a:extLst>
            </p:cNvPr>
            <p:cNvCxnSpPr>
              <a:cxnSpLocks/>
            </p:cNvCxnSpPr>
            <p:nvPr/>
          </p:nvCxnSpPr>
          <p:spPr>
            <a:xfrm rot="9959987" flipH="1">
              <a:off x="3756778" y="2609004"/>
              <a:ext cx="157205" cy="176939"/>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A672289-F877-E6FA-5507-EDFDC31DC78E}"/>
                </a:ext>
              </a:extLst>
            </p:cNvPr>
            <p:cNvCxnSpPr>
              <a:cxnSpLocks/>
            </p:cNvCxnSpPr>
            <p:nvPr/>
          </p:nvCxnSpPr>
          <p:spPr>
            <a:xfrm rot="9959987" flipH="1" flipV="1">
              <a:off x="3690847" y="2519226"/>
              <a:ext cx="351937" cy="11897"/>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02C8B5A-927F-AE20-DEFB-1D55154746B3}"/>
                </a:ext>
              </a:extLst>
            </p:cNvPr>
            <p:cNvCxnSpPr>
              <a:cxnSpLocks/>
            </p:cNvCxnSpPr>
            <p:nvPr/>
          </p:nvCxnSpPr>
          <p:spPr>
            <a:xfrm rot="9959987" flipH="1" flipV="1">
              <a:off x="4050779" y="2465814"/>
              <a:ext cx="199422" cy="106760"/>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12B8685-8470-D718-E4F8-09FB2FAEED39}"/>
                </a:ext>
              </a:extLst>
            </p:cNvPr>
            <p:cNvCxnSpPr>
              <a:cxnSpLocks/>
            </p:cNvCxnSpPr>
            <p:nvPr/>
          </p:nvCxnSpPr>
          <p:spPr>
            <a:xfrm rot="9959987" flipV="1">
              <a:off x="4025697" y="2363500"/>
              <a:ext cx="104924" cy="113374"/>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92625C2-06EA-BE29-969A-D212E04DFD3E}"/>
                </a:ext>
              </a:extLst>
            </p:cNvPr>
            <p:cNvCxnSpPr>
              <a:cxnSpLocks/>
            </p:cNvCxnSpPr>
            <p:nvPr/>
          </p:nvCxnSpPr>
          <p:spPr>
            <a:xfrm rot="9959987" flipV="1">
              <a:off x="4040679" y="2392029"/>
              <a:ext cx="398070" cy="56687"/>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8CA0B9D-1C76-A8E1-C91F-B8447C807F67}"/>
                </a:ext>
              </a:extLst>
            </p:cNvPr>
            <p:cNvCxnSpPr>
              <a:cxnSpLocks/>
            </p:cNvCxnSpPr>
            <p:nvPr/>
          </p:nvCxnSpPr>
          <p:spPr>
            <a:xfrm rot="9959987" flipV="1">
              <a:off x="4519742" y="2618914"/>
              <a:ext cx="76290" cy="333432"/>
            </a:xfrm>
            <a:prstGeom prst="line">
              <a:avLst/>
            </a:prstGeom>
            <a:ln w="28575">
              <a:solidFill>
                <a:srgbClr val="EEEDF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2748136-E8D8-5018-F513-CB498ED3639D}"/>
                </a:ext>
              </a:extLst>
            </p:cNvPr>
            <p:cNvCxnSpPr>
              <a:cxnSpLocks/>
            </p:cNvCxnSpPr>
            <p:nvPr/>
          </p:nvCxnSpPr>
          <p:spPr>
            <a:xfrm rot="9959987" flipV="1">
              <a:off x="4487508" y="2916912"/>
              <a:ext cx="359046" cy="189093"/>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C05049F-4381-FDAC-A4B0-C669E4598551}"/>
                </a:ext>
              </a:extLst>
            </p:cNvPr>
            <p:cNvCxnSpPr>
              <a:cxnSpLocks/>
            </p:cNvCxnSpPr>
            <p:nvPr/>
          </p:nvCxnSpPr>
          <p:spPr>
            <a:xfrm rot="9959987">
              <a:off x="4591182" y="2914021"/>
              <a:ext cx="346452" cy="285308"/>
            </a:xfrm>
            <a:prstGeom prst="line">
              <a:avLst/>
            </a:prstGeom>
            <a:ln w="28575">
              <a:solidFill>
                <a:srgbClr val="EEEDF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9498B8C-F04F-F263-63AA-128F75A6EFCF}"/>
                </a:ext>
              </a:extLst>
            </p:cNvPr>
            <p:cNvCxnSpPr>
              <a:cxnSpLocks/>
            </p:cNvCxnSpPr>
            <p:nvPr/>
          </p:nvCxnSpPr>
          <p:spPr>
            <a:xfrm rot="9959987" flipH="1">
              <a:off x="4540520" y="2766307"/>
              <a:ext cx="358895" cy="148459"/>
            </a:xfrm>
            <a:prstGeom prst="line">
              <a:avLst/>
            </a:prstGeom>
            <a:ln w="28575">
              <a:solidFill>
                <a:srgbClr val="EEEDF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760712F-E49C-9D75-349D-1F46BB4D3AC4}"/>
                </a:ext>
              </a:extLst>
            </p:cNvPr>
            <p:cNvCxnSpPr>
              <a:cxnSpLocks/>
            </p:cNvCxnSpPr>
            <p:nvPr/>
          </p:nvCxnSpPr>
          <p:spPr>
            <a:xfrm rot="9959987" flipH="1">
              <a:off x="5137608" y="2741535"/>
              <a:ext cx="165955" cy="80072"/>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09770E2-4B4E-7474-93E6-670309012D98}"/>
                </a:ext>
              </a:extLst>
            </p:cNvPr>
            <p:cNvCxnSpPr>
              <a:cxnSpLocks/>
            </p:cNvCxnSpPr>
            <p:nvPr/>
          </p:nvCxnSpPr>
          <p:spPr>
            <a:xfrm rot="9959987" flipH="1">
              <a:off x="5222852" y="2856369"/>
              <a:ext cx="189384" cy="241932"/>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5889F4F4-DD6C-8FBB-FA2F-1C095A972AC7}"/>
                </a:ext>
              </a:extLst>
            </p:cNvPr>
            <p:cNvCxnSpPr>
              <a:cxnSpLocks/>
            </p:cNvCxnSpPr>
            <p:nvPr/>
          </p:nvCxnSpPr>
          <p:spPr>
            <a:xfrm rot="9959987">
              <a:off x="5045343" y="2170967"/>
              <a:ext cx="270205" cy="938136"/>
            </a:xfrm>
            <a:prstGeom prst="line">
              <a:avLst/>
            </a:prstGeom>
            <a:ln w="28575">
              <a:solidFill>
                <a:srgbClr val="EEEDF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32803B6-EEC6-EB7A-A218-1AB2ADA9410D}"/>
                </a:ext>
              </a:extLst>
            </p:cNvPr>
            <p:cNvCxnSpPr>
              <a:cxnSpLocks/>
            </p:cNvCxnSpPr>
            <p:nvPr/>
          </p:nvCxnSpPr>
          <p:spPr>
            <a:xfrm rot="9959987" flipV="1">
              <a:off x="5092066" y="2970878"/>
              <a:ext cx="578434" cy="254372"/>
            </a:xfrm>
            <a:prstGeom prst="line">
              <a:avLst/>
            </a:prstGeom>
            <a:ln w="28575">
              <a:solidFill>
                <a:srgbClr val="EEEDF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43FDE02-DD36-DFDA-A3CC-4E67F39CA3C9}"/>
                </a:ext>
              </a:extLst>
            </p:cNvPr>
            <p:cNvCxnSpPr>
              <a:cxnSpLocks/>
            </p:cNvCxnSpPr>
            <p:nvPr/>
          </p:nvCxnSpPr>
          <p:spPr>
            <a:xfrm rot="9959987" flipV="1">
              <a:off x="4909683" y="3312996"/>
              <a:ext cx="272850" cy="232769"/>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E79CDD1-B764-1AA2-99A0-457AF45E5DB3}"/>
                </a:ext>
              </a:extLst>
            </p:cNvPr>
            <p:cNvCxnSpPr>
              <a:cxnSpLocks/>
            </p:cNvCxnSpPr>
            <p:nvPr/>
          </p:nvCxnSpPr>
          <p:spPr>
            <a:xfrm rot="9959987" flipH="1" flipV="1">
              <a:off x="5157035" y="3254966"/>
              <a:ext cx="287591" cy="85173"/>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FD915BB-3BAC-E429-BB99-797F079F9B03}"/>
                </a:ext>
              </a:extLst>
            </p:cNvPr>
            <p:cNvCxnSpPr>
              <a:cxnSpLocks/>
            </p:cNvCxnSpPr>
            <p:nvPr/>
          </p:nvCxnSpPr>
          <p:spPr>
            <a:xfrm rot="9959987" flipH="1" flipV="1">
              <a:off x="4685484" y="3259495"/>
              <a:ext cx="455049" cy="81871"/>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6605787-8D8B-9FFA-A117-2EECF900A2D5}"/>
                </a:ext>
              </a:extLst>
            </p:cNvPr>
            <p:cNvCxnSpPr>
              <a:cxnSpLocks/>
            </p:cNvCxnSpPr>
            <p:nvPr/>
          </p:nvCxnSpPr>
          <p:spPr>
            <a:xfrm rot="9959987" flipH="1">
              <a:off x="5126432" y="3072705"/>
              <a:ext cx="550059" cy="143110"/>
            </a:xfrm>
            <a:prstGeom prst="line">
              <a:avLst/>
            </a:prstGeom>
            <a:ln w="28575">
              <a:solidFill>
                <a:srgbClr val="EEEDF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C60FF9A-042D-7E82-28F0-76C96CC160E0}"/>
                </a:ext>
              </a:extLst>
            </p:cNvPr>
            <p:cNvCxnSpPr>
              <a:cxnSpLocks/>
            </p:cNvCxnSpPr>
            <p:nvPr/>
          </p:nvCxnSpPr>
          <p:spPr>
            <a:xfrm rot="9959987" flipH="1">
              <a:off x="4724195" y="3328662"/>
              <a:ext cx="485202" cy="230071"/>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45F40CF-976F-D197-5C49-BCD51FF357A4}"/>
                </a:ext>
              </a:extLst>
            </p:cNvPr>
            <p:cNvCxnSpPr>
              <a:cxnSpLocks/>
            </p:cNvCxnSpPr>
            <p:nvPr/>
          </p:nvCxnSpPr>
          <p:spPr>
            <a:xfrm rot="9959987" flipH="1" flipV="1">
              <a:off x="4521277" y="3200487"/>
              <a:ext cx="188060" cy="443179"/>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E2982F7F-B23D-8C76-3D80-6815B4A127E5}"/>
                </a:ext>
              </a:extLst>
            </p:cNvPr>
            <p:cNvCxnSpPr>
              <a:cxnSpLocks/>
            </p:cNvCxnSpPr>
            <p:nvPr/>
          </p:nvCxnSpPr>
          <p:spPr>
            <a:xfrm rot="9959987">
              <a:off x="4452098" y="2315800"/>
              <a:ext cx="217059" cy="303911"/>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933DE55F-491D-048A-0DBF-796E00C7A426}"/>
                </a:ext>
              </a:extLst>
            </p:cNvPr>
            <p:cNvCxnSpPr>
              <a:cxnSpLocks/>
            </p:cNvCxnSpPr>
            <p:nvPr/>
          </p:nvCxnSpPr>
          <p:spPr>
            <a:xfrm rot="9959987" flipV="1">
              <a:off x="4677972" y="2520476"/>
              <a:ext cx="451996" cy="20592"/>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9F5A353-D1E6-D332-9279-C87FF6DB7212}"/>
                </a:ext>
              </a:extLst>
            </p:cNvPr>
            <p:cNvCxnSpPr>
              <a:cxnSpLocks/>
            </p:cNvCxnSpPr>
            <p:nvPr/>
          </p:nvCxnSpPr>
          <p:spPr>
            <a:xfrm rot="9959987">
              <a:off x="4777939" y="2370622"/>
              <a:ext cx="347596" cy="275069"/>
            </a:xfrm>
            <a:prstGeom prst="line">
              <a:avLst/>
            </a:prstGeom>
            <a:ln w="28575">
              <a:solidFill>
                <a:srgbClr val="EEEDF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D154892-A618-B993-609E-93593CBBF625}"/>
                </a:ext>
              </a:extLst>
            </p:cNvPr>
            <p:cNvCxnSpPr>
              <a:cxnSpLocks/>
            </p:cNvCxnSpPr>
            <p:nvPr/>
          </p:nvCxnSpPr>
          <p:spPr>
            <a:xfrm rot="9959987">
              <a:off x="5155767" y="2563873"/>
              <a:ext cx="293995" cy="52298"/>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3512218-9E08-4299-5A0C-26CC11D88828}"/>
                </a:ext>
              </a:extLst>
            </p:cNvPr>
            <p:cNvCxnSpPr>
              <a:cxnSpLocks/>
            </p:cNvCxnSpPr>
            <p:nvPr/>
          </p:nvCxnSpPr>
          <p:spPr>
            <a:xfrm rot="9959987">
              <a:off x="4759849" y="2260562"/>
              <a:ext cx="538862" cy="234689"/>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C17919D9-0C68-6F80-00AF-8F674E306DC9}"/>
                </a:ext>
              </a:extLst>
            </p:cNvPr>
            <p:cNvCxnSpPr>
              <a:cxnSpLocks/>
            </p:cNvCxnSpPr>
            <p:nvPr/>
          </p:nvCxnSpPr>
          <p:spPr>
            <a:xfrm rot="9959987" flipH="1">
              <a:off x="5263696" y="2449555"/>
              <a:ext cx="91984" cy="258800"/>
            </a:xfrm>
            <a:prstGeom prst="line">
              <a:avLst/>
            </a:prstGeom>
            <a:ln w="28575">
              <a:solidFill>
                <a:srgbClr val="EEEDF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EF8AB0F-886E-86BF-5514-13C9A301C587}"/>
                </a:ext>
              </a:extLst>
            </p:cNvPr>
            <p:cNvCxnSpPr>
              <a:cxnSpLocks/>
            </p:cNvCxnSpPr>
            <p:nvPr/>
          </p:nvCxnSpPr>
          <p:spPr>
            <a:xfrm rot="9959987">
              <a:off x="5396319" y="2810577"/>
              <a:ext cx="222457" cy="227139"/>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F77F99BF-F00C-CAFF-2744-C2AD1ED7A2D9}"/>
                </a:ext>
              </a:extLst>
            </p:cNvPr>
            <p:cNvCxnSpPr>
              <a:cxnSpLocks/>
            </p:cNvCxnSpPr>
            <p:nvPr/>
          </p:nvCxnSpPr>
          <p:spPr>
            <a:xfrm rot="9959987" flipV="1">
              <a:off x="5340328" y="3223552"/>
              <a:ext cx="417414" cy="235106"/>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EEBE5B8-BF18-B90C-603F-9B40791FB84B}"/>
                </a:ext>
              </a:extLst>
            </p:cNvPr>
            <p:cNvCxnSpPr>
              <a:cxnSpLocks/>
            </p:cNvCxnSpPr>
            <p:nvPr/>
          </p:nvCxnSpPr>
          <p:spPr>
            <a:xfrm rot="9959987" flipH="1" flipV="1">
              <a:off x="5387583" y="3486079"/>
              <a:ext cx="225231" cy="162684"/>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65EB192-418D-CC85-B8FB-521A08708A11}"/>
                </a:ext>
              </a:extLst>
            </p:cNvPr>
            <p:cNvCxnSpPr>
              <a:cxnSpLocks/>
            </p:cNvCxnSpPr>
            <p:nvPr/>
          </p:nvCxnSpPr>
          <p:spPr>
            <a:xfrm rot="9959987" flipH="1" flipV="1">
              <a:off x="4951982" y="3525125"/>
              <a:ext cx="423555" cy="37627"/>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CD253C2-AF76-5597-4BE8-56FB7DDB40EB}"/>
                </a:ext>
              </a:extLst>
            </p:cNvPr>
            <p:cNvCxnSpPr>
              <a:cxnSpLocks/>
            </p:cNvCxnSpPr>
            <p:nvPr/>
          </p:nvCxnSpPr>
          <p:spPr>
            <a:xfrm rot="9959987" flipH="1">
              <a:off x="5292581" y="3448670"/>
              <a:ext cx="431097" cy="127291"/>
            </a:xfrm>
            <a:prstGeom prst="line">
              <a:avLst/>
            </a:prstGeom>
            <a:ln w="28575">
              <a:solidFill>
                <a:srgbClr val="EEEDF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09B3CF4B-0D89-4E8D-46F9-8FA0F4E2CE21}"/>
                </a:ext>
              </a:extLst>
            </p:cNvPr>
            <p:cNvCxnSpPr>
              <a:cxnSpLocks/>
            </p:cNvCxnSpPr>
            <p:nvPr/>
          </p:nvCxnSpPr>
          <p:spPr>
            <a:xfrm rot="9959987">
              <a:off x="5348959" y="3595022"/>
              <a:ext cx="132615" cy="312918"/>
            </a:xfrm>
            <a:prstGeom prst="line">
              <a:avLst/>
            </a:prstGeom>
            <a:ln w="28575">
              <a:solidFill>
                <a:srgbClr val="EEEDF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6C2773A-97CF-2C4E-06A4-60B3AF07EB4C}"/>
                </a:ext>
              </a:extLst>
            </p:cNvPr>
            <p:cNvCxnSpPr>
              <a:cxnSpLocks/>
            </p:cNvCxnSpPr>
            <p:nvPr/>
          </p:nvCxnSpPr>
          <p:spPr>
            <a:xfrm rot="9959987" flipH="1">
              <a:off x="5336222" y="3512817"/>
              <a:ext cx="105791" cy="494876"/>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D86985B-0D3E-893C-787C-E9BD455BD4D7}"/>
                </a:ext>
              </a:extLst>
            </p:cNvPr>
            <p:cNvCxnSpPr>
              <a:cxnSpLocks/>
            </p:cNvCxnSpPr>
            <p:nvPr/>
          </p:nvCxnSpPr>
          <p:spPr>
            <a:xfrm rot="9959987" flipV="1">
              <a:off x="4918505" y="4066079"/>
              <a:ext cx="497566" cy="5647"/>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DD05040D-494C-2B84-CCF9-17BC73B8F1BA}"/>
                </a:ext>
              </a:extLst>
            </p:cNvPr>
            <p:cNvCxnSpPr>
              <a:cxnSpLocks/>
            </p:cNvCxnSpPr>
            <p:nvPr/>
          </p:nvCxnSpPr>
          <p:spPr>
            <a:xfrm rot="9959987">
              <a:off x="4200829" y="3906293"/>
              <a:ext cx="433567" cy="52102"/>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60561B1-7500-285E-ACE8-7983B0DAE779}"/>
                </a:ext>
              </a:extLst>
            </p:cNvPr>
            <p:cNvCxnSpPr>
              <a:cxnSpLocks/>
            </p:cNvCxnSpPr>
            <p:nvPr/>
          </p:nvCxnSpPr>
          <p:spPr>
            <a:xfrm rot="9959987">
              <a:off x="3914016" y="4184242"/>
              <a:ext cx="499923" cy="50433"/>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21AE032-AD51-5E93-966A-6955A6844307}"/>
                </a:ext>
              </a:extLst>
            </p:cNvPr>
            <p:cNvCxnSpPr>
              <a:cxnSpLocks/>
            </p:cNvCxnSpPr>
            <p:nvPr/>
          </p:nvCxnSpPr>
          <p:spPr>
            <a:xfrm rot="9959987" flipH="1">
              <a:off x="4323136" y="4476923"/>
              <a:ext cx="168482" cy="71205"/>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6CA7BDE-A83B-3D77-8760-91BA8970EDE3}"/>
                </a:ext>
              </a:extLst>
            </p:cNvPr>
            <p:cNvCxnSpPr>
              <a:cxnSpLocks/>
            </p:cNvCxnSpPr>
            <p:nvPr/>
          </p:nvCxnSpPr>
          <p:spPr>
            <a:xfrm rot="9959987" flipV="1">
              <a:off x="4279408" y="3263027"/>
              <a:ext cx="125400" cy="201797"/>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09AC3B60-EA2D-23F3-D83A-4C5BB8E5E6B0}"/>
                </a:ext>
              </a:extLst>
            </p:cNvPr>
            <p:cNvCxnSpPr>
              <a:cxnSpLocks/>
            </p:cNvCxnSpPr>
            <p:nvPr/>
          </p:nvCxnSpPr>
          <p:spPr>
            <a:xfrm rot="9959987">
              <a:off x="4541025" y="3421789"/>
              <a:ext cx="398175" cy="207568"/>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F698D8F4-924E-8C6B-9033-C77CBBF1EEBC}"/>
                </a:ext>
              </a:extLst>
            </p:cNvPr>
            <p:cNvCxnSpPr>
              <a:cxnSpLocks/>
            </p:cNvCxnSpPr>
            <p:nvPr/>
          </p:nvCxnSpPr>
          <p:spPr>
            <a:xfrm rot="9959987" flipV="1">
              <a:off x="4743102" y="3407746"/>
              <a:ext cx="76999" cy="188947"/>
            </a:xfrm>
            <a:prstGeom prst="line">
              <a:avLst/>
            </a:prstGeom>
            <a:ln w="28575">
              <a:solidFill>
                <a:srgbClr val="EEEDF2"/>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2CA09DBE-A129-E486-CC5E-41AB8F73CD40}"/>
                </a:ext>
              </a:extLst>
            </p:cNvPr>
            <p:cNvCxnSpPr>
              <a:cxnSpLocks/>
            </p:cNvCxnSpPr>
            <p:nvPr/>
          </p:nvCxnSpPr>
          <p:spPr>
            <a:xfrm rot="9959987" flipV="1">
              <a:off x="4609910" y="3643932"/>
              <a:ext cx="229090" cy="643467"/>
            </a:xfrm>
            <a:prstGeom prst="line">
              <a:avLst/>
            </a:prstGeom>
            <a:ln w="28575">
              <a:solidFill>
                <a:srgbClr val="EEEDF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A4AB82F1-D6AE-471A-03E0-66473E36B706}"/>
                </a:ext>
              </a:extLst>
            </p:cNvPr>
            <p:cNvCxnSpPr>
              <a:cxnSpLocks/>
            </p:cNvCxnSpPr>
            <p:nvPr/>
          </p:nvCxnSpPr>
          <p:spPr>
            <a:xfrm rot="9959987" flipH="1">
              <a:off x="4361812" y="3818662"/>
              <a:ext cx="56195" cy="346697"/>
            </a:xfrm>
            <a:prstGeom prst="line">
              <a:avLst/>
            </a:prstGeom>
            <a:ln w="28575">
              <a:solidFill>
                <a:srgbClr val="EEEDF2"/>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DA4FECF1-AB49-8F16-AE09-DC432F809F7E}"/>
                </a:ext>
              </a:extLst>
            </p:cNvPr>
            <p:cNvCxnSpPr>
              <a:cxnSpLocks/>
            </p:cNvCxnSpPr>
            <p:nvPr/>
          </p:nvCxnSpPr>
          <p:spPr>
            <a:xfrm rot="9959987">
              <a:off x="3856637" y="3480981"/>
              <a:ext cx="202891" cy="561810"/>
            </a:xfrm>
            <a:prstGeom prst="line">
              <a:avLst/>
            </a:prstGeom>
            <a:ln w="28575">
              <a:solidFill>
                <a:srgbClr val="EEEDF2"/>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7028950-5AD8-DFF7-A6AB-CA1B2270AE9E}"/>
                </a:ext>
              </a:extLst>
            </p:cNvPr>
            <p:cNvCxnSpPr>
              <a:cxnSpLocks/>
            </p:cNvCxnSpPr>
            <p:nvPr/>
          </p:nvCxnSpPr>
          <p:spPr>
            <a:xfrm rot="9959987" flipH="1" flipV="1">
              <a:off x="3983246" y="2808421"/>
              <a:ext cx="166069" cy="38909"/>
            </a:xfrm>
            <a:prstGeom prst="line">
              <a:avLst/>
            </a:prstGeom>
            <a:ln w="28575">
              <a:solidFill>
                <a:srgbClr val="EEEDF2"/>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E752D9B1-5316-29C7-BD86-EC64A706B045}"/>
                </a:ext>
              </a:extLst>
            </p:cNvPr>
            <p:cNvCxnSpPr>
              <a:cxnSpLocks/>
            </p:cNvCxnSpPr>
            <p:nvPr/>
          </p:nvCxnSpPr>
          <p:spPr>
            <a:xfrm rot="9959987" flipH="1" flipV="1">
              <a:off x="3789268" y="2774543"/>
              <a:ext cx="186034" cy="77762"/>
            </a:xfrm>
            <a:prstGeom prst="line">
              <a:avLst/>
            </a:prstGeom>
            <a:ln w="28575">
              <a:solidFill>
                <a:srgbClr val="EEEDF2"/>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2686E052-5F8A-F450-A9BF-DF3F430A0BB9}"/>
                </a:ext>
              </a:extLst>
            </p:cNvPr>
            <p:cNvCxnSpPr>
              <a:cxnSpLocks/>
            </p:cNvCxnSpPr>
            <p:nvPr/>
          </p:nvCxnSpPr>
          <p:spPr>
            <a:xfrm rot="9959987" flipH="1" flipV="1">
              <a:off x="4721497" y="2528461"/>
              <a:ext cx="544793" cy="252283"/>
            </a:xfrm>
            <a:prstGeom prst="line">
              <a:avLst/>
            </a:prstGeom>
            <a:ln w="28575">
              <a:solidFill>
                <a:srgbClr val="EEEDF2"/>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CEB8FDC-68D4-C6C9-BDB8-E1B11025B565}"/>
                </a:ext>
              </a:extLst>
            </p:cNvPr>
            <p:cNvCxnSpPr>
              <a:cxnSpLocks/>
            </p:cNvCxnSpPr>
            <p:nvPr/>
          </p:nvCxnSpPr>
          <p:spPr>
            <a:xfrm rot="9959987" flipH="1" flipV="1">
              <a:off x="5299548" y="2690819"/>
              <a:ext cx="254699" cy="79358"/>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AEC2C2EA-0498-7041-80F4-AFCAA1DAC55D}"/>
                </a:ext>
              </a:extLst>
            </p:cNvPr>
            <p:cNvCxnSpPr>
              <a:cxnSpLocks/>
            </p:cNvCxnSpPr>
            <p:nvPr/>
          </p:nvCxnSpPr>
          <p:spPr>
            <a:xfrm rot="9959987" flipH="1">
              <a:off x="4617078" y="3885530"/>
              <a:ext cx="482942" cy="350581"/>
            </a:xfrm>
            <a:prstGeom prst="line">
              <a:avLst/>
            </a:prstGeom>
            <a:ln w="38100">
              <a:solidFill>
                <a:srgbClr val="00366C"/>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CC4D8240-B681-D00F-27ED-DCD01BB55806}"/>
                </a:ext>
              </a:extLst>
            </p:cNvPr>
            <p:cNvCxnSpPr>
              <a:cxnSpLocks/>
            </p:cNvCxnSpPr>
            <p:nvPr/>
          </p:nvCxnSpPr>
          <p:spPr>
            <a:xfrm rot="9959987" flipH="1">
              <a:off x="4522317" y="4412632"/>
              <a:ext cx="141750" cy="646670"/>
            </a:xfrm>
            <a:prstGeom prst="line">
              <a:avLst/>
            </a:prstGeom>
            <a:ln w="38100">
              <a:solidFill>
                <a:srgbClr val="00366C"/>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CFE788A-0760-4EC4-95DC-17E7CAAE1AE6}"/>
                </a:ext>
              </a:extLst>
            </p:cNvPr>
            <p:cNvCxnSpPr>
              <a:cxnSpLocks/>
            </p:cNvCxnSpPr>
            <p:nvPr/>
          </p:nvCxnSpPr>
          <p:spPr>
            <a:xfrm rot="9959987" flipH="1">
              <a:off x="4247765" y="3104978"/>
              <a:ext cx="801285" cy="350171"/>
            </a:xfrm>
            <a:prstGeom prst="line">
              <a:avLst/>
            </a:prstGeom>
            <a:ln w="38100">
              <a:solidFill>
                <a:srgbClr val="00366C"/>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850D583-4D8C-EB24-4CBA-B054134E78FA}"/>
                </a:ext>
              </a:extLst>
            </p:cNvPr>
            <p:cNvCxnSpPr>
              <a:cxnSpLocks/>
            </p:cNvCxnSpPr>
            <p:nvPr/>
          </p:nvCxnSpPr>
          <p:spPr>
            <a:xfrm rot="9959987" flipH="1" flipV="1">
              <a:off x="4470554" y="2566550"/>
              <a:ext cx="444271" cy="326949"/>
            </a:xfrm>
            <a:prstGeom prst="line">
              <a:avLst/>
            </a:prstGeom>
            <a:ln w="38100">
              <a:solidFill>
                <a:srgbClr val="00366C"/>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86CBD59A-EBE8-8841-E98A-78270999C2FB}"/>
                </a:ext>
              </a:extLst>
            </p:cNvPr>
            <p:cNvCxnSpPr>
              <a:cxnSpLocks/>
            </p:cNvCxnSpPr>
            <p:nvPr/>
          </p:nvCxnSpPr>
          <p:spPr>
            <a:xfrm rot="9959987" flipH="1" flipV="1">
              <a:off x="4356295" y="3528802"/>
              <a:ext cx="609245" cy="303483"/>
            </a:xfrm>
            <a:prstGeom prst="line">
              <a:avLst/>
            </a:prstGeom>
            <a:ln w="38100">
              <a:solidFill>
                <a:srgbClr val="00366C"/>
              </a:solidFill>
            </a:ln>
          </p:spPr>
          <p:style>
            <a:lnRef idx="1">
              <a:schemeClr val="accent1"/>
            </a:lnRef>
            <a:fillRef idx="0">
              <a:schemeClr val="accent1"/>
            </a:fillRef>
            <a:effectRef idx="0">
              <a:schemeClr val="accent1"/>
            </a:effectRef>
            <a:fontRef idx="minor">
              <a:schemeClr val="tx1"/>
            </a:fontRef>
          </p:style>
        </p:cxnSp>
        <p:sp>
          <p:nvSpPr>
            <p:cNvPr id="110" name="Oval 109">
              <a:extLst>
                <a:ext uri="{FF2B5EF4-FFF2-40B4-BE49-F238E27FC236}">
                  <a16:creationId xmlns:a16="http://schemas.microsoft.com/office/drawing/2014/main" id="{0829FCFD-0622-A24E-74D9-8A0B1075D680}"/>
                </a:ext>
              </a:extLst>
            </p:cNvPr>
            <p:cNvSpPr/>
            <p:nvPr/>
          </p:nvSpPr>
          <p:spPr>
            <a:xfrm rot="9959987">
              <a:off x="4833585" y="3856063"/>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22F8AFF9-1499-4FF9-9A76-281F941E0EC7}"/>
                </a:ext>
              </a:extLst>
            </p:cNvPr>
            <p:cNvSpPr/>
            <p:nvPr/>
          </p:nvSpPr>
          <p:spPr>
            <a:xfrm rot="9959987">
              <a:off x="4376945" y="4147108"/>
              <a:ext cx="54157" cy="54157"/>
            </a:xfrm>
            <a:prstGeom prst="ellipse">
              <a:avLst/>
            </a:prstGeom>
            <a:solidFill>
              <a:srgbClr val="EE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8CF2F304-B0CE-D4A4-6A9A-09D4928FE66B}"/>
                </a:ext>
              </a:extLst>
            </p:cNvPr>
            <p:cNvSpPr/>
            <p:nvPr/>
          </p:nvSpPr>
          <p:spPr>
            <a:xfrm rot="9959987">
              <a:off x="3985345" y="4452649"/>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F9FD9D1B-EAB6-406F-B6A3-7A8A80866844}"/>
                </a:ext>
              </a:extLst>
            </p:cNvPr>
            <p:cNvSpPr/>
            <p:nvPr/>
          </p:nvSpPr>
          <p:spPr>
            <a:xfrm rot="9959987">
              <a:off x="4297188" y="4547362"/>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3E3EC3F0-CEA8-7955-C8F5-07C0989AB630}"/>
                </a:ext>
              </a:extLst>
            </p:cNvPr>
            <p:cNvSpPr/>
            <p:nvPr/>
          </p:nvSpPr>
          <p:spPr>
            <a:xfrm rot="9959987">
              <a:off x="4167834" y="4634989"/>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1954BEE5-AFCC-AB76-7AB5-A98678864C0D}"/>
                </a:ext>
              </a:extLst>
            </p:cNvPr>
            <p:cNvSpPr/>
            <p:nvPr/>
          </p:nvSpPr>
          <p:spPr>
            <a:xfrm rot="9959987">
              <a:off x="4050580" y="4602358"/>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C65CD102-929D-2F1D-01A8-C7F89B9BBAA2}"/>
                </a:ext>
              </a:extLst>
            </p:cNvPr>
            <p:cNvSpPr/>
            <p:nvPr/>
          </p:nvSpPr>
          <p:spPr>
            <a:xfrm rot="9959987">
              <a:off x="3949645" y="4309462"/>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DF01315B-9880-F1D0-5242-5604AC41ABBE}"/>
                </a:ext>
              </a:extLst>
            </p:cNvPr>
            <p:cNvSpPr/>
            <p:nvPr/>
          </p:nvSpPr>
          <p:spPr>
            <a:xfrm rot="9959987">
              <a:off x="3897302" y="4213237"/>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DD3BD501-7FA5-E095-FAF2-D749CA193372}"/>
                </a:ext>
              </a:extLst>
            </p:cNvPr>
            <p:cNvSpPr/>
            <p:nvPr/>
          </p:nvSpPr>
          <p:spPr>
            <a:xfrm rot="9959987">
              <a:off x="3826697" y="4153914"/>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1859C3DF-11C1-5FFD-68AF-D2DAFF9D6B85}"/>
                </a:ext>
              </a:extLst>
            </p:cNvPr>
            <p:cNvSpPr/>
            <p:nvPr/>
          </p:nvSpPr>
          <p:spPr>
            <a:xfrm rot="9959987">
              <a:off x="4095311" y="3978709"/>
              <a:ext cx="54157" cy="54157"/>
            </a:xfrm>
            <a:prstGeom prst="ellipse">
              <a:avLst/>
            </a:prstGeom>
            <a:solidFill>
              <a:srgbClr val="EE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4FAE6CA8-A740-CAD0-ECFE-F63D2319AB38}"/>
                </a:ext>
              </a:extLst>
            </p:cNvPr>
            <p:cNvSpPr/>
            <p:nvPr/>
          </p:nvSpPr>
          <p:spPr>
            <a:xfrm rot="9959987">
              <a:off x="4184296" y="4094580"/>
              <a:ext cx="54157" cy="54157"/>
            </a:xfrm>
            <a:prstGeom prst="ellipse">
              <a:avLst/>
            </a:prstGeom>
            <a:solidFill>
              <a:srgbClr val="EE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8C0F3B1D-DAC3-D440-2412-373C7F00F6FA}"/>
                </a:ext>
              </a:extLst>
            </p:cNvPr>
            <p:cNvSpPr/>
            <p:nvPr/>
          </p:nvSpPr>
          <p:spPr>
            <a:xfrm rot="9959987">
              <a:off x="4171612" y="3931778"/>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288BA507-1B82-C3D3-5527-B0B254D3A6C2}"/>
                </a:ext>
              </a:extLst>
            </p:cNvPr>
            <p:cNvSpPr/>
            <p:nvPr/>
          </p:nvSpPr>
          <p:spPr>
            <a:xfrm rot="9959987">
              <a:off x="4604009" y="3872695"/>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E36C8B2E-9612-6A36-8947-781DCD04EFE1}"/>
                </a:ext>
              </a:extLst>
            </p:cNvPr>
            <p:cNvSpPr/>
            <p:nvPr/>
          </p:nvSpPr>
          <p:spPr>
            <a:xfrm rot="9959987">
              <a:off x="4341950" y="3793477"/>
              <a:ext cx="54157" cy="54157"/>
            </a:xfrm>
            <a:prstGeom prst="ellipse">
              <a:avLst/>
            </a:prstGeom>
            <a:solidFill>
              <a:srgbClr val="EE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D829919C-0C4E-107D-986D-84382E362A6F}"/>
                </a:ext>
              </a:extLst>
            </p:cNvPr>
            <p:cNvSpPr/>
            <p:nvPr/>
          </p:nvSpPr>
          <p:spPr>
            <a:xfrm rot="9959987">
              <a:off x="4433515" y="3734323"/>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55AB5C1B-2F08-4F41-8E0F-8344CCBB0310}"/>
                </a:ext>
              </a:extLst>
            </p:cNvPr>
            <p:cNvSpPr/>
            <p:nvPr/>
          </p:nvSpPr>
          <p:spPr>
            <a:xfrm rot="9959987">
              <a:off x="4894832" y="4101705"/>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0669129A-FB68-DE91-0421-D71644A6E766}"/>
                </a:ext>
              </a:extLst>
            </p:cNvPr>
            <p:cNvSpPr/>
            <p:nvPr/>
          </p:nvSpPr>
          <p:spPr>
            <a:xfrm rot="9959987">
              <a:off x="5196907" y="4204615"/>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id="{98A6A813-DE6D-92BA-2187-09FB34D42130}"/>
                </a:ext>
              </a:extLst>
            </p:cNvPr>
            <p:cNvSpPr/>
            <p:nvPr/>
          </p:nvSpPr>
          <p:spPr>
            <a:xfrm rot="9959987">
              <a:off x="5137204" y="4303520"/>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a:extLst>
                <a:ext uri="{FF2B5EF4-FFF2-40B4-BE49-F238E27FC236}">
                  <a16:creationId xmlns:a16="http://schemas.microsoft.com/office/drawing/2014/main" id="{96621360-AB97-EC36-F2BA-6F762CC2E446}"/>
                </a:ext>
              </a:extLst>
            </p:cNvPr>
            <p:cNvSpPr/>
            <p:nvPr/>
          </p:nvSpPr>
          <p:spPr>
            <a:xfrm rot="9959987">
              <a:off x="4928797" y="4329643"/>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a:extLst>
                <a:ext uri="{FF2B5EF4-FFF2-40B4-BE49-F238E27FC236}">
                  <a16:creationId xmlns:a16="http://schemas.microsoft.com/office/drawing/2014/main" id="{2359BD8A-77B3-678A-B988-626AFD55046C}"/>
                </a:ext>
              </a:extLst>
            </p:cNvPr>
            <p:cNvSpPr/>
            <p:nvPr/>
          </p:nvSpPr>
          <p:spPr>
            <a:xfrm rot="9959987">
              <a:off x="5073699" y="4437036"/>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a:extLst>
                <a:ext uri="{FF2B5EF4-FFF2-40B4-BE49-F238E27FC236}">
                  <a16:creationId xmlns:a16="http://schemas.microsoft.com/office/drawing/2014/main" id="{2091DA6F-EDCC-CB3B-28A3-89A479B9C358}"/>
                </a:ext>
              </a:extLst>
            </p:cNvPr>
            <p:cNvSpPr/>
            <p:nvPr/>
          </p:nvSpPr>
          <p:spPr>
            <a:xfrm rot="9959987">
              <a:off x="4998784" y="4630553"/>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a:extLst>
                <a:ext uri="{FF2B5EF4-FFF2-40B4-BE49-F238E27FC236}">
                  <a16:creationId xmlns:a16="http://schemas.microsoft.com/office/drawing/2014/main" id="{069D211C-90FC-92A5-9EBF-870DEAF088D9}"/>
                </a:ext>
              </a:extLst>
            </p:cNvPr>
            <p:cNvSpPr/>
            <p:nvPr/>
          </p:nvSpPr>
          <p:spPr>
            <a:xfrm rot="9959987">
              <a:off x="4718150" y="4581500"/>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a:extLst>
                <a:ext uri="{FF2B5EF4-FFF2-40B4-BE49-F238E27FC236}">
                  <a16:creationId xmlns:a16="http://schemas.microsoft.com/office/drawing/2014/main" id="{6E52C63F-EA5A-E242-820F-ABED41CAC2AE}"/>
                </a:ext>
              </a:extLst>
            </p:cNvPr>
            <p:cNvSpPr/>
            <p:nvPr/>
          </p:nvSpPr>
          <p:spPr>
            <a:xfrm rot="9959987">
              <a:off x="4114934" y="4773252"/>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a:extLst>
                <a:ext uri="{FF2B5EF4-FFF2-40B4-BE49-F238E27FC236}">
                  <a16:creationId xmlns:a16="http://schemas.microsoft.com/office/drawing/2014/main" id="{837B6D3E-3869-35E0-C023-1B3B469ED88E}"/>
                </a:ext>
              </a:extLst>
            </p:cNvPr>
            <p:cNvSpPr/>
            <p:nvPr/>
          </p:nvSpPr>
          <p:spPr>
            <a:xfrm rot="9959987">
              <a:off x="4465696" y="4586723"/>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a:extLst>
                <a:ext uri="{FF2B5EF4-FFF2-40B4-BE49-F238E27FC236}">
                  <a16:creationId xmlns:a16="http://schemas.microsoft.com/office/drawing/2014/main" id="{989F8396-EB93-F377-0BBD-26B5B8DBC707}"/>
                </a:ext>
              </a:extLst>
            </p:cNvPr>
            <p:cNvSpPr/>
            <p:nvPr/>
          </p:nvSpPr>
          <p:spPr>
            <a:xfrm rot="9959987">
              <a:off x="3681288" y="4014016"/>
              <a:ext cx="54157" cy="54157"/>
            </a:xfrm>
            <a:prstGeom prst="ellipse">
              <a:avLst/>
            </a:prstGeom>
            <a:solidFill>
              <a:srgbClr val="EE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a:extLst>
                <a:ext uri="{FF2B5EF4-FFF2-40B4-BE49-F238E27FC236}">
                  <a16:creationId xmlns:a16="http://schemas.microsoft.com/office/drawing/2014/main" id="{276BBAA0-43FE-A37D-25B4-89D65FAC9629}"/>
                </a:ext>
              </a:extLst>
            </p:cNvPr>
            <p:cNvSpPr/>
            <p:nvPr/>
          </p:nvSpPr>
          <p:spPr>
            <a:xfrm rot="9959987">
              <a:off x="3530759" y="3789306"/>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a:extLst>
                <a:ext uri="{FF2B5EF4-FFF2-40B4-BE49-F238E27FC236}">
                  <a16:creationId xmlns:a16="http://schemas.microsoft.com/office/drawing/2014/main" id="{DDCFF1CE-2DB2-C1BA-C01A-86214735272B}"/>
                </a:ext>
              </a:extLst>
            </p:cNvPr>
            <p:cNvSpPr/>
            <p:nvPr/>
          </p:nvSpPr>
          <p:spPr>
            <a:xfrm rot="9959987">
              <a:off x="3620317" y="3881411"/>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a:extLst>
                <a:ext uri="{FF2B5EF4-FFF2-40B4-BE49-F238E27FC236}">
                  <a16:creationId xmlns:a16="http://schemas.microsoft.com/office/drawing/2014/main" id="{274A90C8-D245-5FDE-B5F6-A7993EFA737B}"/>
                </a:ext>
              </a:extLst>
            </p:cNvPr>
            <p:cNvSpPr/>
            <p:nvPr/>
          </p:nvSpPr>
          <p:spPr>
            <a:xfrm rot="9959987">
              <a:off x="3511558" y="3600366"/>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a:extLst>
                <a:ext uri="{FF2B5EF4-FFF2-40B4-BE49-F238E27FC236}">
                  <a16:creationId xmlns:a16="http://schemas.microsoft.com/office/drawing/2014/main" id="{3C41352E-E5D8-66C9-E866-7F8511C5D50F}"/>
                </a:ext>
              </a:extLst>
            </p:cNvPr>
            <p:cNvSpPr/>
            <p:nvPr/>
          </p:nvSpPr>
          <p:spPr>
            <a:xfrm rot="9959987">
              <a:off x="3785609" y="3625067"/>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Oval 138">
              <a:extLst>
                <a:ext uri="{FF2B5EF4-FFF2-40B4-BE49-F238E27FC236}">
                  <a16:creationId xmlns:a16="http://schemas.microsoft.com/office/drawing/2014/main" id="{43B08D19-BD60-0FBA-87FA-04AA0D7FF6FA}"/>
                </a:ext>
              </a:extLst>
            </p:cNvPr>
            <p:cNvSpPr/>
            <p:nvPr/>
          </p:nvSpPr>
          <p:spPr>
            <a:xfrm rot="9959987">
              <a:off x="3455659" y="3527776"/>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Oval 139">
              <a:extLst>
                <a:ext uri="{FF2B5EF4-FFF2-40B4-BE49-F238E27FC236}">
                  <a16:creationId xmlns:a16="http://schemas.microsoft.com/office/drawing/2014/main" id="{E033C486-1554-6FC8-70C1-C780C041E0F4}"/>
                </a:ext>
              </a:extLst>
            </p:cNvPr>
            <p:cNvSpPr/>
            <p:nvPr/>
          </p:nvSpPr>
          <p:spPr>
            <a:xfrm rot="9959987">
              <a:off x="3957916" y="3315729"/>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val 140">
              <a:extLst>
                <a:ext uri="{FF2B5EF4-FFF2-40B4-BE49-F238E27FC236}">
                  <a16:creationId xmlns:a16="http://schemas.microsoft.com/office/drawing/2014/main" id="{5088AC60-E66D-AE8B-9E0C-801EF2668465}"/>
                </a:ext>
              </a:extLst>
            </p:cNvPr>
            <p:cNvSpPr/>
            <p:nvPr/>
          </p:nvSpPr>
          <p:spPr>
            <a:xfrm rot="9959987">
              <a:off x="4350638" y="3219442"/>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Oval 141">
              <a:extLst>
                <a:ext uri="{FF2B5EF4-FFF2-40B4-BE49-F238E27FC236}">
                  <a16:creationId xmlns:a16="http://schemas.microsoft.com/office/drawing/2014/main" id="{8914126F-E8B5-CB1A-242D-D4C6C4096991}"/>
                </a:ext>
              </a:extLst>
            </p:cNvPr>
            <p:cNvSpPr/>
            <p:nvPr/>
          </p:nvSpPr>
          <p:spPr>
            <a:xfrm rot="9959987">
              <a:off x="4658800" y="3288651"/>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Oval 142">
              <a:extLst>
                <a:ext uri="{FF2B5EF4-FFF2-40B4-BE49-F238E27FC236}">
                  <a16:creationId xmlns:a16="http://schemas.microsoft.com/office/drawing/2014/main" id="{38A728D7-06F3-7E5D-3EA6-51E71ED2B0C2}"/>
                </a:ext>
              </a:extLst>
            </p:cNvPr>
            <p:cNvSpPr/>
            <p:nvPr/>
          </p:nvSpPr>
          <p:spPr>
            <a:xfrm rot="9959987">
              <a:off x="4498091" y="3447888"/>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 143">
              <a:extLst>
                <a:ext uri="{FF2B5EF4-FFF2-40B4-BE49-F238E27FC236}">
                  <a16:creationId xmlns:a16="http://schemas.microsoft.com/office/drawing/2014/main" id="{65CD7C56-2DDB-9CB1-FE00-96E5F21D514D}"/>
                </a:ext>
              </a:extLst>
            </p:cNvPr>
            <p:cNvSpPr/>
            <p:nvPr/>
          </p:nvSpPr>
          <p:spPr>
            <a:xfrm rot="9959987">
              <a:off x="4921754" y="3551339"/>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Oval 144">
              <a:extLst>
                <a:ext uri="{FF2B5EF4-FFF2-40B4-BE49-F238E27FC236}">
                  <a16:creationId xmlns:a16="http://schemas.microsoft.com/office/drawing/2014/main" id="{83B1FAE2-F88D-7E54-B2F8-D16F27101C02}"/>
                </a:ext>
              </a:extLst>
            </p:cNvPr>
            <p:cNvSpPr/>
            <p:nvPr/>
          </p:nvSpPr>
          <p:spPr>
            <a:xfrm rot="9959987">
              <a:off x="4770683" y="3379922"/>
              <a:ext cx="54157" cy="54157"/>
            </a:xfrm>
            <a:prstGeom prst="ellipse">
              <a:avLst/>
            </a:prstGeom>
            <a:solidFill>
              <a:srgbClr val="EE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Oval 145">
              <a:extLst>
                <a:ext uri="{FF2B5EF4-FFF2-40B4-BE49-F238E27FC236}">
                  <a16:creationId xmlns:a16="http://schemas.microsoft.com/office/drawing/2014/main" id="{C306B14E-E401-27E0-E8DE-24F9F415EBBD}"/>
                </a:ext>
              </a:extLst>
            </p:cNvPr>
            <p:cNvSpPr/>
            <p:nvPr/>
          </p:nvSpPr>
          <p:spPr>
            <a:xfrm rot="9959987">
              <a:off x="4733532" y="3588379"/>
              <a:ext cx="54157" cy="54157"/>
            </a:xfrm>
            <a:prstGeom prst="ellipse">
              <a:avLst/>
            </a:prstGeom>
            <a:solidFill>
              <a:srgbClr val="EE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7" name="Oval 146">
              <a:extLst>
                <a:ext uri="{FF2B5EF4-FFF2-40B4-BE49-F238E27FC236}">
                  <a16:creationId xmlns:a16="http://schemas.microsoft.com/office/drawing/2014/main" id="{56D09F83-5D23-E70A-C141-9303E8A407AC}"/>
                </a:ext>
              </a:extLst>
            </p:cNvPr>
            <p:cNvSpPr/>
            <p:nvPr/>
          </p:nvSpPr>
          <p:spPr>
            <a:xfrm rot="9959987">
              <a:off x="5286861" y="3597594"/>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Oval 147">
              <a:extLst>
                <a:ext uri="{FF2B5EF4-FFF2-40B4-BE49-F238E27FC236}">
                  <a16:creationId xmlns:a16="http://schemas.microsoft.com/office/drawing/2014/main" id="{E307093E-99D4-4ED5-E270-BE4D839742E6}"/>
                </a:ext>
              </a:extLst>
            </p:cNvPr>
            <p:cNvSpPr/>
            <p:nvPr/>
          </p:nvSpPr>
          <p:spPr>
            <a:xfrm rot="9959987">
              <a:off x="5496186" y="3866267"/>
              <a:ext cx="54157" cy="54157"/>
            </a:xfrm>
            <a:prstGeom prst="ellipse">
              <a:avLst/>
            </a:prstGeom>
            <a:solidFill>
              <a:srgbClr val="EE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a:extLst>
                <a:ext uri="{FF2B5EF4-FFF2-40B4-BE49-F238E27FC236}">
                  <a16:creationId xmlns:a16="http://schemas.microsoft.com/office/drawing/2014/main" id="{9BACF297-9400-6FA1-F9DE-1334AFAC89F9}"/>
                </a:ext>
              </a:extLst>
            </p:cNvPr>
            <p:cNvSpPr/>
            <p:nvPr/>
          </p:nvSpPr>
          <p:spPr>
            <a:xfrm rot="9959987">
              <a:off x="5247792" y="4164020"/>
              <a:ext cx="54157" cy="54157"/>
            </a:xfrm>
            <a:prstGeom prst="ellipse">
              <a:avLst/>
            </a:prstGeom>
            <a:solidFill>
              <a:srgbClr val="EE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a:extLst>
                <a:ext uri="{FF2B5EF4-FFF2-40B4-BE49-F238E27FC236}">
                  <a16:creationId xmlns:a16="http://schemas.microsoft.com/office/drawing/2014/main" id="{D4840E44-F7DF-79A3-DDB4-863713A5F786}"/>
                </a:ext>
              </a:extLst>
            </p:cNvPr>
            <p:cNvSpPr/>
            <p:nvPr/>
          </p:nvSpPr>
          <p:spPr>
            <a:xfrm rot="9959987">
              <a:off x="5374767" y="3982041"/>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Oval 150">
              <a:extLst>
                <a:ext uri="{FF2B5EF4-FFF2-40B4-BE49-F238E27FC236}">
                  <a16:creationId xmlns:a16="http://schemas.microsoft.com/office/drawing/2014/main" id="{F84ACF17-E39A-8346-B80A-98CE8138B7FD}"/>
                </a:ext>
              </a:extLst>
            </p:cNvPr>
            <p:cNvSpPr/>
            <p:nvPr/>
          </p:nvSpPr>
          <p:spPr>
            <a:xfrm rot="9959987">
              <a:off x="5607655" y="3589526"/>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Oval 151">
              <a:extLst>
                <a:ext uri="{FF2B5EF4-FFF2-40B4-BE49-F238E27FC236}">
                  <a16:creationId xmlns:a16="http://schemas.microsoft.com/office/drawing/2014/main" id="{95F2E234-F0E8-4011-3B2D-F2DA98945B68}"/>
                </a:ext>
              </a:extLst>
            </p:cNvPr>
            <p:cNvSpPr/>
            <p:nvPr/>
          </p:nvSpPr>
          <p:spPr>
            <a:xfrm rot="9959987">
              <a:off x="5353689" y="3486289"/>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Oval 152">
              <a:extLst>
                <a:ext uri="{FF2B5EF4-FFF2-40B4-BE49-F238E27FC236}">
                  <a16:creationId xmlns:a16="http://schemas.microsoft.com/office/drawing/2014/main" id="{35E69CBE-5333-8379-EF04-5E9D26C67111}"/>
                </a:ext>
              </a:extLst>
            </p:cNvPr>
            <p:cNvSpPr/>
            <p:nvPr/>
          </p:nvSpPr>
          <p:spPr>
            <a:xfrm rot="9959987">
              <a:off x="5669452" y="3370496"/>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Oval 153">
              <a:extLst>
                <a:ext uri="{FF2B5EF4-FFF2-40B4-BE49-F238E27FC236}">
                  <a16:creationId xmlns:a16="http://schemas.microsoft.com/office/drawing/2014/main" id="{36CEED2B-1B1D-8D55-422A-6AFEA3D3641F}"/>
                </a:ext>
              </a:extLst>
            </p:cNvPr>
            <p:cNvSpPr/>
            <p:nvPr/>
          </p:nvSpPr>
          <p:spPr>
            <a:xfrm rot="9959987">
              <a:off x="5427960" y="3271857"/>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Oval 154">
              <a:extLst>
                <a:ext uri="{FF2B5EF4-FFF2-40B4-BE49-F238E27FC236}">
                  <a16:creationId xmlns:a16="http://schemas.microsoft.com/office/drawing/2014/main" id="{FACB04C9-7BA9-D425-20FC-7DD920FCDE0B}"/>
                </a:ext>
              </a:extLst>
            </p:cNvPr>
            <p:cNvSpPr/>
            <p:nvPr/>
          </p:nvSpPr>
          <p:spPr>
            <a:xfrm rot="9959987">
              <a:off x="5119386" y="3260613"/>
              <a:ext cx="54157" cy="54157"/>
            </a:xfrm>
            <a:prstGeom prst="ellipse">
              <a:avLst/>
            </a:prstGeom>
            <a:solidFill>
              <a:srgbClr val="EE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Oval 155">
              <a:extLst>
                <a:ext uri="{FF2B5EF4-FFF2-40B4-BE49-F238E27FC236}">
                  <a16:creationId xmlns:a16="http://schemas.microsoft.com/office/drawing/2014/main" id="{627C6C21-D25A-A572-1666-879EB981526D}"/>
                </a:ext>
              </a:extLst>
            </p:cNvPr>
            <p:cNvSpPr/>
            <p:nvPr/>
          </p:nvSpPr>
          <p:spPr>
            <a:xfrm rot="9959987">
              <a:off x="5226066" y="3086357"/>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Oval 156">
              <a:extLst>
                <a:ext uri="{FF2B5EF4-FFF2-40B4-BE49-F238E27FC236}">
                  <a16:creationId xmlns:a16="http://schemas.microsoft.com/office/drawing/2014/main" id="{DBD73BDA-C82D-02AB-A725-3FE59CDD7D8F}"/>
                </a:ext>
              </a:extLst>
            </p:cNvPr>
            <p:cNvSpPr/>
            <p:nvPr/>
          </p:nvSpPr>
          <p:spPr>
            <a:xfrm rot="9959987">
              <a:off x="4939281" y="3129955"/>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Oval 157">
              <a:extLst>
                <a:ext uri="{FF2B5EF4-FFF2-40B4-BE49-F238E27FC236}">
                  <a16:creationId xmlns:a16="http://schemas.microsoft.com/office/drawing/2014/main" id="{045C0C00-20CB-05FA-6D91-43021EC0F0F1}"/>
                </a:ext>
              </a:extLst>
            </p:cNvPr>
            <p:cNvSpPr/>
            <p:nvPr/>
          </p:nvSpPr>
          <p:spPr>
            <a:xfrm rot="9959987">
              <a:off x="5398874" y="3043272"/>
              <a:ext cx="54157" cy="54157"/>
            </a:xfrm>
            <a:prstGeom prst="ellipse">
              <a:avLst/>
            </a:prstGeom>
            <a:solidFill>
              <a:srgbClr val="EE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Oval 158">
              <a:extLst>
                <a:ext uri="{FF2B5EF4-FFF2-40B4-BE49-F238E27FC236}">
                  <a16:creationId xmlns:a16="http://schemas.microsoft.com/office/drawing/2014/main" id="{DA3D297E-4806-D3D9-93D3-B516494B1067}"/>
                </a:ext>
              </a:extLst>
            </p:cNvPr>
            <p:cNvSpPr/>
            <p:nvPr/>
          </p:nvSpPr>
          <p:spPr>
            <a:xfrm rot="9959987">
              <a:off x="5622386" y="2979442"/>
              <a:ext cx="54157" cy="54157"/>
            </a:xfrm>
            <a:prstGeom prst="ellipse">
              <a:avLst/>
            </a:prstGeom>
            <a:solidFill>
              <a:srgbClr val="EE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Oval 159">
              <a:extLst>
                <a:ext uri="{FF2B5EF4-FFF2-40B4-BE49-F238E27FC236}">
                  <a16:creationId xmlns:a16="http://schemas.microsoft.com/office/drawing/2014/main" id="{FDE85411-A997-EEF8-B0F1-731A55946B1E}"/>
                </a:ext>
              </a:extLst>
            </p:cNvPr>
            <p:cNvSpPr/>
            <p:nvPr/>
          </p:nvSpPr>
          <p:spPr>
            <a:xfrm rot="9959987">
              <a:off x="5691462" y="3144556"/>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Oval 160">
              <a:extLst>
                <a:ext uri="{FF2B5EF4-FFF2-40B4-BE49-F238E27FC236}">
                  <a16:creationId xmlns:a16="http://schemas.microsoft.com/office/drawing/2014/main" id="{78F502CD-AE32-6BDA-CE82-F2451296B63F}"/>
                </a:ext>
              </a:extLst>
            </p:cNvPr>
            <p:cNvSpPr/>
            <p:nvPr/>
          </p:nvSpPr>
          <p:spPr>
            <a:xfrm rot="9959987">
              <a:off x="5602664" y="2878773"/>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Oval 161">
              <a:extLst>
                <a:ext uri="{FF2B5EF4-FFF2-40B4-BE49-F238E27FC236}">
                  <a16:creationId xmlns:a16="http://schemas.microsoft.com/office/drawing/2014/main" id="{4B30AE38-000D-6B65-4EED-0DD0B3B761DA}"/>
                </a:ext>
              </a:extLst>
            </p:cNvPr>
            <p:cNvSpPr/>
            <p:nvPr/>
          </p:nvSpPr>
          <p:spPr>
            <a:xfrm rot="9959987">
              <a:off x="5352908" y="2815510"/>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Oval 162">
              <a:extLst>
                <a:ext uri="{FF2B5EF4-FFF2-40B4-BE49-F238E27FC236}">
                  <a16:creationId xmlns:a16="http://schemas.microsoft.com/office/drawing/2014/main" id="{3B014C35-C102-9298-028F-1ABAA3571324}"/>
                </a:ext>
              </a:extLst>
            </p:cNvPr>
            <p:cNvSpPr/>
            <p:nvPr/>
          </p:nvSpPr>
          <p:spPr>
            <a:xfrm rot="9959987">
              <a:off x="5267528" y="2696937"/>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Oval 163">
              <a:extLst>
                <a:ext uri="{FF2B5EF4-FFF2-40B4-BE49-F238E27FC236}">
                  <a16:creationId xmlns:a16="http://schemas.microsoft.com/office/drawing/2014/main" id="{00CED286-C541-CC6C-957A-02A031FEF3DD}"/>
                </a:ext>
              </a:extLst>
            </p:cNvPr>
            <p:cNvSpPr/>
            <p:nvPr/>
          </p:nvSpPr>
          <p:spPr>
            <a:xfrm rot="9959987">
              <a:off x="5529496" y="2703353"/>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Oval 164">
              <a:extLst>
                <a:ext uri="{FF2B5EF4-FFF2-40B4-BE49-F238E27FC236}">
                  <a16:creationId xmlns:a16="http://schemas.microsoft.com/office/drawing/2014/main" id="{EA99E920-7BE4-7B6F-8E55-3AE6D983B654}"/>
                </a:ext>
              </a:extLst>
            </p:cNvPr>
            <p:cNvSpPr/>
            <p:nvPr/>
          </p:nvSpPr>
          <p:spPr>
            <a:xfrm rot="9959987">
              <a:off x="5413753" y="2557384"/>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Oval 165">
              <a:extLst>
                <a:ext uri="{FF2B5EF4-FFF2-40B4-BE49-F238E27FC236}">
                  <a16:creationId xmlns:a16="http://schemas.microsoft.com/office/drawing/2014/main" id="{FBD7F99B-A22D-FF48-8F58-D5B4BA8B1DC9}"/>
                </a:ext>
              </a:extLst>
            </p:cNvPr>
            <p:cNvSpPr/>
            <p:nvPr/>
          </p:nvSpPr>
          <p:spPr>
            <a:xfrm rot="9959987">
              <a:off x="5126052" y="2573302"/>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Oval 166">
              <a:extLst>
                <a:ext uri="{FF2B5EF4-FFF2-40B4-BE49-F238E27FC236}">
                  <a16:creationId xmlns:a16="http://schemas.microsoft.com/office/drawing/2014/main" id="{5B7996A6-F40C-4CAF-D08D-0D52BAD172FB}"/>
                </a:ext>
              </a:extLst>
            </p:cNvPr>
            <p:cNvSpPr/>
            <p:nvPr/>
          </p:nvSpPr>
          <p:spPr>
            <a:xfrm rot="9959987">
              <a:off x="4854092" y="2696926"/>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Oval 167">
              <a:extLst>
                <a:ext uri="{FF2B5EF4-FFF2-40B4-BE49-F238E27FC236}">
                  <a16:creationId xmlns:a16="http://schemas.microsoft.com/office/drawing/2014/main" id="{3F0F1FE2-69AF-C92C-96C0-859CAFDB0A82}"/>
                </a:ext>
              </a:extLst>
            </p:cNvPr>
            <p:cNvSpPr/>
            <p:nvPr/>
          </p:nvSpPr>
          <p:spPr>
            <a:xfrm rot="9959987">
              <a:off x="4801133" y="2841131"/>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Oval 168">
              <a:extLst>
                <a:ext uri="{FF2B5EF4-FFF2-40B4-BE49-F238E27FC236}">
                  <a16:creationId xmlns:a16="http://schemas.microsoft.com/office/drawing/2014/main" id="{0512A422-0B59-5D21-CCA3-88A3DDB977DC}"/>
                </a:ext>
              </a:extLst>
            </p:cNvPr>
            <p:cNvSpPr/>
            <p:nvPr/>
          </p:nvSpPr>
          <p:spPr>
            <a:xfrm rot="9959987">
              <a:off x="4487526" y="3121923"/>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Oval 169">
              <a:extLst>
                <a:ext uri="{FF2B5EF4-FFF2-40B4-BE49-F238E27FC236}">
                  <a16:creationId xmlns:a16="http://schemas.microsoft.com/office/drawing/2014/main" id="{E8982FFA-CA55-FF18-C1F6-50D51C2B83D5}"/>
                </a:ext>
              </a:extLst>
            </p:cNvPr>
            <p:cNvSpPr/>
            <p:nvPr/>
          </p:nvSpPr>
          <p:spPr>
            <a:xfrm rot="9959987">
              <a:off x="4455644" y="3195918"/>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Oval 170">
              <a:extLst>
                <a:ext uri="{FF2B5EF4-FFF2-40B4-BE49-F238E27FC236}">
                  <a16:creationId xmlns:a16="http://schemas.microsoft.com/office/drawing/2014/main" id="{6F717589-40DE-A07D-3ABB-E2A8065FEA2C}"/>
                </a:ext>
              </a:extLst>
            </p:cNvPr>
            <p:cNvSpPr/>
            <p:nvPr/>
          </p:nvSpPr>
          <p:spPr>
            <a:xfrm rot="9959987">
              <a:off x="4290949" y="2822510"/>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Oval 171">
              <a:extLst>
                <a:ext uri="{FF2B5EF4-FFF2-40B4-BE49-F238E27FC236}">
                  <a16:creationId xmlns:a16="http://schemas.microsoft.com/office/drawing/2014/main" id="{310C5574-948A-E344-5C0B-1490B3F9339F}"/>
                </a:ext>
              </a:extLst>
            </p:cNvPr>
            <p:cNvSpPr/>
            <p:nvPr/>
          </p:nvSpPr>
          <p:spPr>
            <a:xfrm rot="9959987">
              <a:off x="4529304" y="2930366"/>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Oval 172">
              <a:extLst>
                <a:ext uri="{FF2B5EF4-FFF2-40B4-BE49-F238E27FC236}">
                  <a16:creationId xmlns:a16="http://schemas.microsoft.com/office/drawing/2014/main" id="{A9798CBA-C5B3-29BF-D6BC-F4444D8D035C}"/>
                </a:ext>
              </a:extLst>
            </p:cNvPr>
            <p:cNvSpPr/>
            <p:nvPr/>
          </p:nvSpPr>
          <p:spPr>
            <a:xfrm rot="9959987">
              <a:off x="4524953" y="2587888"/>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Oval 173">
              <a:extLst>
                <a:ext uri="{FF2B5EF4-FFF2-40B4-BE49-F238E27FC236}">
                  <a16:creationId xmlns:a16="http://schemas.microsoft.com/office/drawing/2014/main" id="{527111DD-C487-3EC7-FB41-660BE7D66FD4}"/>
                </a:ext>
              </a:extLst>
            </p:cNvPr>
            <p:cNvSpPr/>
            <p:nvPr/>
          </p:nvSpPr>
          <p:spPr>
            <a:xfrm rot="9959987">
              <a:off x="4664648" y="2572591"/>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Oval 174">
              <a:extLst>
                <a:ext uri="{FF2B5EF4-FFF2-40B4-BE49-F238E27FC236}">
                  <a16:creationId xmlns:a16="http://schemas.microsoft.com/office/drawing/2014/main" id="{1051935E-8B55-35EF-F77F-EA35DCAC4A29}"/>
                </a:ext>
              </a:extLst>
            </p:cNvPr>
            <p:cNvSpPr/>
            <p:nvPr/>
          </p:nvSpPr>
          <p:spPr>
            <a:xfrm rot="9959987">
              <a:off x="4723318" y="2396289"/>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Oval 175">
              <a:extLst>
                <a:ext uri="{FF2B5EF4-FFF2-40B4-BE49-F238E27FC236}">
                  <a16:creationId xmlns:a16="http://schemas.microsoft.com/office/drawing/2014/main" id="{70C3F5E8-1A73-22D9-D21E-BAF5DDFD13F3}"/>
                </a:ext>
              </a:extLst>
            </p:cNvPr>
            <p:cNvSpPr/>
            <p:nvPr/>
          </p:nvSpPr>
          <p:spPr>
            <a:xfrm rot="9959987">
              <a:off x="4706289" y="2307417"/>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Oval 176">
              <a:extLst>
                <a:ext uri="{FF2B5EF4-FFF2-40B4-BE49-F238E27FC236}">
                  <a16:creationId xmlns:a16="http://schemas.microsoft.com/office/drawing/2014/main" id="{276C6DB7-DA14-EED9-D128-FAA016B02147}"/>
                </a:ext>
              </a:extLst>
            </p:cNvPr>
            <p:cNvSpPr/>
            <p:nvPr/>
          </p:nvSpPr>
          <p:spPr>
            <a:xfrm rot="9959987">
              <a:off x="4398961" y="2321736"/>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Oval 177">
              <a:extLst>
                <a:ext uri="{FF2B5EF4-FFF2-40B4-BE49-F238E27FC236}">
                  <a16:creationId xmlns:a16="http://schemas.microsoft.com/office/drawing/2014/main" id="{98C097BB-B496-5F2D-5004-00422E6B8CAC}"/>
                </a:ext>
              </a:extLst>
            </p:cNvPr>
            <p:cNvSpPr/>
            <p:nvPr/>
          </p:nvSpPr>
          <p:spPr>
            <a:xfrm rot="9959987">
              <a:off x="4086802" y="2343752"/>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Oval 178">
              <a:extLst>
                <a:ext uri="{FF2B5EF4-FFF2-40B4-BE49-F238E27FC236}">
                  <a16:creationId xmlns:a16="http://schemas.microsoft.com/office/drawing/2014/main" id="{59C0F6E3-ADA9-324E-E0BC-7F57654E4ABA}"/>
                </a:ext>
              </a:extLst>
            </p:cNvPr>
            <p:cNvSpPr/>
            <p:nvPr/>
          </p:nvSpPr>
          <p:spPr>
            <a:xfrm rot="9959987">
              <a:off x="3863803" y="2561496"/>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Oval 179">
              <a:extLst>
                <a:ext uri="{FF2B5EF4-FFF2-40B4-BE49-F238E27FC236}">
                  <a16:creationId xmlns:a16="http://schemas.microsoft.com/office/drawing/2014/main" id="{53E95E53-A3CD-6CB7-1B65-F05F6B2A3813}"/>
                </a:ext>
              </a:extLst>
            </p:cNvPr>
            <p:cNvSpPr/>
            <p:nvPr/>
          </p:nvSpPr>
          <p:spPr>
            <a:xfrm rot="9959987">
              <a:off x="3670369" y="2537798"/>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Oval 180">
              <a:extLst>
                <a:ext uri="{FF2B5EF4-FFF2-40B4-BE49-F238E27FC236}">
                  <a16:creationId xmlns:a16="http://schemas.microsoft.com/office/drawing/2014/main" id="{8F8626AD-0C59-EF01-84FB-3B402716F446}"/>
                </a:ext>
              </a:extLst>
            </p:cNvPr>
            <p:cNvSpPr/>
            <p:nvPr/>
          </p:nvSpPr>
          <p:spPr>
            <a:xfrm rot="9959987">
              <a:off x="3641195" y="2628794"/>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Oval 181">
              <a:extLst>
                <a:ext uri="{FF2B5EF4-FFF2-40B4-BE49-F238E27FC236}">
                  <a16:creationId xmlns:a16="http://schemas.microsoft.com/office/drawing/2014/main" id="{B109106B-B661-BDCA-DA5A-88EDCC37E90E}"/>
                </a:ext>
              </a:extLst>
            </p:cNvPr>
            <p:cNvSpPr/>
            <p:nvPr/>
          </p:nvSpPr>
          <p:spPr>
            <a:xfrm rot="9959987">
              <a:off x="3744268" y="2774164"/>
              <a:ext cx="54157" cy="54157"/>
            </a:xfrm>
            <a:prstGeom prst="ellipse">
              <a:avLst/>
            </a:prstGeom>
            <a:solidFill>
              <a:srgbClr val="EE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Oval 182">
              <a:extLst>
                <a:ext uri="{FF2B5EF4-FFF2-40B4-BE49-F238E27FC236}">
                  <a16:creationId xmlns:a16="http://schemas.microsoft.com/office/drawing/2014/main" id="{7155139E-4065-4335-EC71-7BC662F853B1}"/>
                </a:ext>
              </a:extLst>
            </p:cNvPr>
            <p:cNvSpPr/>
            <p:nvPr/>
          </p:nvSpPr>
          <p:spPr>
            <a:xfrm rot="9959987">
              <a:off x="3948011" y="2807087"/>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Oval 183">
              <a:extLst>
                <a:ext uri="{FF2B5EF4-FFF2-40B4-BE49-F238E27FC236}">
                  <a16:creationId xmlns:a16="http://schemas.microsoft.com/office/drawing/2014/main" id="{5A03A78E-EF06-438A-7ED1-05C4876B0613}"/>
                </a:ext>
              </a:extLst>
            </p:cNvPr>
            <p:cNvSpPr/>
            <p:nvPr/>
          </p:nvSpPr>
          <p:spPr>
            <a:xfrm rot="9959987">
              <a:off x="4124213" y="2808267"/>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Oval 184">
              <a:extLst>
                <a:ext uri="{FF2B5EF4-FFF2-40B4-BE49-F238E27FC236}">
                  <a16:creationId xmlns:a16="http://schemas.microsoft.com/office/drawing/2014/main" id="{377679E8-7DE1-DE52-0EB6-C7A71644FE85}"/>
                </a:ext>
              </a:extLst>
            </p:cNvPr>
            <p:cNvSpPr/>
            <p:nvPr/>
          </p:nvSpPr>
          <p:spPr>
            <a:xfrm rot="9959987">
              <a:off x="3944177" y="3036771"/>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Oval 185">
              <a:extLst>
                <a:ext uri="{FF2B5EF4-FFF2-40B4-BE49-F238E27FC236}">
                  <a16:creationId xmlns:a16="http://schemas.microsoft.com/office/drawing/2014/main" id="{B78AAF62-53C7-3BC9-6CBB-E006B316D021}"/>
                </a:ext>
              </a:extLst>
            </p:cNvPr>
            <p:cNvSpPr/>
            <p:nvPr/>
          </p:nvSpPr>
          <p:spPr>
            <a:xfrm rot="9959987">
              <a:off x="3752132" y="3206229"/>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Oval 186">
              <a:extLst>
                <a:ext uri="{FF2B5EF4-FFF2-40B4-BE49-F238E27FC236}">
                  <a16:creationId xmlns:a16="http://schemas.microsoft.com/office/drawing/2014/main" id="{4713B91D-7681-A410-F23C-996A08FE4E21}"/>
                </a:ext>
              </a:extLst>
            </p:cNvPr>
            <p:cNvSpPr/>
            <p:nvPr/>
          </p:nvSpPr>
          <p:spPr>
            <a:xfrm rot="9959987">
              <a:off x="3608398" y="3278380"/>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Oval 187">
              <a:extLst>
                <a:ext uri="{FF2B5EF4-FFF2-40B4-BE49-F238E27FC236}">
                  <a16:creationId xmlns:a16="http://schemas.microsoft.com/office/drawing/2014/main" id="{0C55BCA3-8061-50EC-05F6-3E81298AFC36}"/>
                </a:ext>
              </a:extLst>
            </p:cNvPr>
            <p:cNvSpPr/>
            <p:nvPr/>
          </p:nvSpPr>
          <p:spPr>
            <a:xfrm rot="9959987">
              <a:off x="3550540" y="2822467"/>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Oval 188">
              <a:extLst>
                <a:ext uri="{FF2B5EF4-FFF2-40B4-BE49-F238E27FC236}">
                  <a16:creationId xmlns:a16="http://schemas.microsoft.com/office/drawing/2014/main" id="{DC4D193A-C032-B08A-2E41-0E6385C6AEE9}"/>
                </a:ext>
              </a:extLst>
            </p:cNvPr>
            <p:cNvSpPr/>
            <p:nvPr/>
          </p:nvSpPr>
          <p:spPr>
            <a:xfrm rot="9959987">
              <a:off x="3478129" y="3087276"/>
              <a:ext cx="54157" cy="54157"/>
            </a:xfrm>
            <a:prstGeom prst="ellipse">
              <a:avLst/>
            </a:prstGeom>
            <a:solidFill>
              <a:srgbClr val="EE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Oval 189">
              <a:extLst>
                <a:ext uri="{FF2B5EF4-FFF2-40B4-BE49-F238E27FC236}">
                  <a16:creationId xmlns:a16="http://schemas.microsoft.com/office/drawing/2014/main" id="{4A6A37AA-CC89-9192-5ABC-820975BC3632}"/>
                </a:ext>
              </a:extLst>
            </p:cNvPr>
            <p:cNvSpPr/>
            <p:nvPr/>
          </p:nvSpPr>
          <p:spPr>
            <a:xfrm rot="9959987">
              <a:off x="3422436" y="3311619"/>
              <a:ext cx="54157" cy="54157"/>
            </a:xfrm>
            <a:prstGeom prst="ellipse">
              <a:avLst/>
            </a:prstGeom>
            <a:solidFill>
              <a:srgbClr val="EE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Oval 190">
              <a:extLst>
                <a:ext uri="{FF2B5EF4-FFF2-40B4-BE49-F238E27FC236}">
                  <a16:creationId xmlns:a16="http://schemas.microsoft.com/office/drawing/2014/main" id="{F5539AAC-6CE4-6118-3238-8830D3DB7F5B}"/>
                </a:ext>
              </a:extLst>
            </p:cNvPr>
            <p:cNvSpPr/>
            <p:nvPr/>
          </p:nvSpPr>
          <p:spPr>
            <a:xfrm rot="9959987">
              <a:off x="3771394" y="3492409"/>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Oval 191">
              <a:extLst>
                <a:ext uri="{FF2B5EF4-FFF2-40B4-BE49-F238E27FC236}">
                  <a16:creationId xmlns:a16="http://schemas.microsoft.com/office/drawing/2014/main" id="{26DD1BFE-0404-5F95-CFB7-02407F17D085}"/>
                </a:ext>
              </a:extLst>
            </p:cNvPr>
            <p:cNvSpPr/>
            <p:nvPr/>
          </p:nvSpPr>
          <p:spPr>
            <a:xfrm rot="9959987">
              <a:off x="5297962" y="2414685"/>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Oval 192">
              <a:extLst>
                <a:ext uri="{FF2B5EF4-FFF2-40B4-BE49-F238E27FC236}">
                  <a16:creationId xmlns:a16="http://schemas.microsoft.com/office/drawing/2014/main" id="{FA2A1FE7-9D83-BC15-BE2B-7A0D1FBD64A6}"/>
                </a:ext>
              </a:extLst>
            </p:cNvPr>
            <p:cNvSpPr/>
            <p:nvPr/>
          </p:nvSpPr>
          <p:spPr>
            <a:xfrm rot="9959987">
              <a:off x="5093416" y="2437780"/>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Oval 193">
              <a:extLst>
                <a:ext uri="{FF2B5EF4-FFF2-40B4-BE49-F238E27FC236}">
                  <a16:creationId xmlns:a16="http://schemas.microsoft.com/office/drawing/2014/main" id="{15B63C34-4BE1-B2BD-4591-492B3F9F198E}"/>
                </a:ext>
              </a:extLst>
            </p:cNvPr>
            <p:cNvSpPr/>
            <p:nvPr/>
          </p:nvSpPr>
          <p:spPr>
            <a:xfrm rot="9959987">
              <a:off x="4888246" y="4471439"/>
              <a:ext cx="54157" cy="54157"/>
            </a:xfrm>
            <a:prstGeom prst="ellipse">
              <a:avLst/>
            </a:prstGeom>
            <a:solidFill>
              <a:srgbClr val="EE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Oval 194">
              <a:extLst>
                <a:ext uri="{FF2B5EF4-FFF2-40B4-BE49-F238E27FC236}">
                  <a16:creationId xmlns:a16="http://schemas.microsoft.com/office/drawing/2014/main" id="{DA1CF234-7A4C-61A3-C7EC-F2CB50BB57AD}"/>
                </a:ext>
              </a:extLst>
            </p:cNvPr>
            <p:cNvSpPr/>
            <p:nvPr/>
          </p:nvSpPr>
          <p:spPr>
            <a:xfrm rot="9959987">
              <a:off x="4982879" y="2278665"/>
              <a:ext cx="54157" cy="54157"/>
            </a:xfrm>
            <a:prstGeom prst="ellipse">
              <a:avLst/>
            </a:prstGeom>
            <a:solidFill>
              <a:srgbClr val="EE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Oval 195">
              <a:extLst>
                <a:ext uri="{FF2B5EF4-FFF2-40B4-BE49-F238E27FC236}">
                  <a16:creationId xmlns:a16="http://schemas.microsoft.com/office/drawing/2014/main" id="{2A8AC554-DBF6-9E08-2529-404DC927B7C9}"/>
                </a:ext>
              </a:extLst>
            </p:cNvPr>
            <p:cNvSpPr/>
            <p:nvPr/>
          </p:nvSpPr>
          <p:spPr>
            <a:xfrm rot="9959987">
              <a:off x="5016651" y="4727812"/>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Oval 196">
              <a:extLst>
                <a:ext uri="{FF2B5EF4-FFF2-40B4-BE49-F238E27FC236}">
                  <a16:creationId xmlns:a16="http://schemas.microsoft.com/office/drawing/2014/main" id="{25C05134-3FD2-9D06-9333-E52181CA7FAE}"/>
                </a:ext>
              </a:extLst>
            </p:cNvPr>
            <p:cNvSpPr/>
            <p:nvPr/>
          </p:nvSpPr>
          <p:spPr>
            <a:xfrm rot="9959987">
              <a:off x="5025726" y="4850541"/>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Oval 197">
              <a:extLst>
                <a:ext uri="{FF2B5EF4-FFF2-40B4-BE49-F238E27FC236}">
                  <a16:creationId xmlns:a16="http://schemas.microsoft.com/office/drawing/2014/main" id="{53F9E420-4AD5-A716-5909-52DE7BEDDBB2}"/>
                </a:ext>
              </a:extLst>
            </p:cNvPr>
            <p:cNvSpPr/>
            <p:nvPr/>
          </p:nvSpPr>
          <p:spPr>
            <a:xfrm rot="9959987">
              <a:off x="4857880" y="4719237"/>
              <a:ext cx="54157" cy="54157"/>
            </a:xfrm>
            <a:prstGeom prst="ellipse">
              <a:avLst/>
            </a:prstGeom>
            <a:solidFill>
              <a:srgbClr val="EE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Oval 198">
              <a:extLst>
                <a:ext uri="{FF2B5EF4-FFF2-40B4-BE49-F238E27FC236}">
                  <a16:creationId xmlns:a16="http://schemas.microsoft.com/office/drawing/2014/main" id="{D90390C4-2CE4-1381-7A12-621FE2D9D34E}"/>
                </a:ext>
              </a:extLst>
            </p:cNvPr>
            <p:cNvSpPr/>
            <p:nvPr/>
          </p:nvSpPr>
          <p:spPr>
            <a:xfrm rot="9959987">
              <a:off x="4751273" y="4896829"/>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Oval 199">
              <a:extLst>
                <a:ext uri="{FF2B5EF4-FFF2-40B4-BE49-F238E27FC236}">
                  <a16:creationId xmlns:a16="http://schemas.microsoft.com/office/drawing/2014/main" id="{799B1EAD-1734-197B-8B16-0158D53580F8}"/>
                </a:ext>
              </a:extLst>
            </p:cNvPr>
            <p:cNvSpPr/>
            <p:nvPr/>
          </p:nvSpPr>
          <p:spPr>
            <a:xfrm rot="9959987">
              <a:off x="4621886" y="4815977"/>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Oval 200">
              <a:extLst>
                <a:ext uri="{FF2B5EF4-FFF2-40B4-BE49-F238E27FC236}">
                  <a16:creationId xmlns:a16="http://schemas.microsoft.com/office/drawing/2014/main" id="{AC648A84-786F-7445-DB04-1424434C1265}"/>
                </a:ext>
              </a:extLst>
            </p:cNvPr>
            <p:cNvSpPr/>
            <p:nvPr/>
          </p:nvSpPr>
          <p:spPr>
            <a:xfrm rot="9959987">
              <a:off x="4461073" y="4894243"/>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Oval 201">
              <a:extLst>
                <a:ext uri="{FF2B5EF4-FFF2-40B4-BE49-F238E27FC236}">
                  <a16:creationId xmlns:a16="http://schemas.microsoft.com/office/drawing/2014/main" id="{58701F92-2771-EDAC-5BB0-194F0FCE7B7B}"/>
                </a:ext>
              </a:extLst>
            </p:cNvPr>
            <p:cNvSpPr/>
            <p:nvPr/>
          </p:nvSpPr>
          <p:spPr>
            <a:xfrm rot="9959987">
              <a:off x="4119271" y="3850950"/>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Oval 202">
              <a:extLst>
                <a:ext uri="{FF2B5EF4-FFF2-40B4-BE49-F238E27FC236}">
                  <a16:creationId xmlns:a16="http://schemas.microsoft.com/office/drawing/2014/main" id="{78A23903-391F-1821-FD6B-712C9F6C762A}"/>
                </a:ext>
              </a:extLst>
            </p:cNvPr>
            <p:cNvSpPr/>
            <p:nvPr/>
          </p:nvSpPr>
          <p:spPr>
            <a:xfrm rot="9959987">
              <a:off x="4952040" y="3594863"/>
              <a:ext cx="340847" cy="340847"/>
            </a:xfrm>
            <a:prstGeom prst="ellipse">
              <a:avLst/>
            </a:prstGeom>
            <a:solidFill>
              <a:srgbClr val="ADB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Oval 203">
              <a:extLst>
                <a:ext uri="{FF2B5EF4-FFF2-40B4-BE49-F238E27FC236}">
                  <a16:creationId xmlns:a16="http://schemas.microsoft.com/office/drawing/2014/main" id="{F82A0037-1CD1-771F-7F28-73394A1E44B2}"/>
                </a:ext>
              </a:extLst>
            </p:cNvPr>
            <p:cNvSpPr/>
            <p:nvPr/>
          </p:nvSpPr>
          <p:spPr>
            <a:xfrm rot="9959987">
              <a:off x="4392140" y="4162979"/>
              <a:ext cx="340847" cy="340847"/>
            </a:xfrm>
            <a:prstGeom prst="ellipse">
              <a:avLst/>
            </a:prstGeom>
            <a:solidFill>
              <a:srgbClr val="A09C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Oval 204">
              <a:extLst>
                <a:ext uri="{FF2B5EF4-FFF2-40B4-BE49-F238E27FC236}">
                  <a16:creationId xmlns:a16="http://schemas.microsoft.com/office/drawing/2014/main" id="{A9468B49-BF26-8E5B-B93B-A1BFDE2265B8}"/>
                </a:ext>
              </a:extLst>
            </p:cNvPr>
            <p:cNvSpPr/>
            <p:nvPr/>
          </p:nvSpPr>
          <p:spPr>
            <a:xfrm rot="9959987">
              <a:off x="4036454" y="3404558"/>
              <a:ext cx="340847" cy="340847"/>
            </a:xfrm>
            <a:prstGeom prst="ellipse">
              <a:avLst/>
            </a:prstGeom>
            <a:solidFill>
              <a:srgbClr val="DDD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Oval 205">
              <a:extLst>
                <a:ext uri="{FF2B5EF4-FFF2-40B4-BE49-F238E27FC236}">
                  <a16:creationId xmlns:a16="http://schemas.microsoft.com/office/drawing/2014/main" id="{DE52CEF8-85AB-8367-DA47-AD9FB5047E79}"/>
                </a:ext>
              </a:extLst>
            </p:cNvPr>
            <p:cNvSpPr/>
            <p:nvPr/>
          </p:nvSpPr>
          <p:spPr>
            <a:xfrm rot="9959987">
              <a:off x="4888634" y="2759949"/>
              <a:ext cx="340847" cy="340847"/>
            </a:xfrm>
            <a:prstGeom prst="ellipse">
              <a:avLst/>
            </a:prstGeom>
            <a:solidFill>
              <a:srgbClr val="95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Oval 206">
              <a:extLst>
                <a:ext uri="{FF2B5EF4-FFF2-40B4-BE49-F238E27FC236}">
                  <a16:creationId xmlns:a16="http://schemas.microsoft.com/office/drawing/2014/main" id="{80DF2882-1608-5AF5-1614-583368F080AC}"/>
                </a:ext>
              </a:extLst>
            </p:cNvPr>
            <p:cNvSpPr/>
            <p:nvPr/>
          </p:nvSpPr>
          <p:spPr>
            <a:xfrm rot="9959987">
              <a:off x="4178124" y="2392557"/>
              <a:ext cx="340847" cy="340847"/>
            </a:xfrm>
            <a:prstGeom prst="ellipse">
              <a:avLst/>
            </a:prstGeom>
            <a:solidFill>
              <a:srgbClr val="C9C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Rectangle: Rounded Corners 207">
              <a:extLst>
                <a:ext uri="{FF2B5EF4-FFF2-40B4-BE49-F238E27FC236}">
                  <a16:creationId xmlns:a16="http://schemas.microsoft.com/office/drawing/2014/main" id="{0DB15BD4-781F-3D84-664D-474EFB64C6A7}"/>
                </a:ext>
              </a:extLst>
            </p:cNvPr>
            <p:cNvSpPr/>
            <p:nvPr/>
          </p:nvSpPr>
          <p:spPr>
            <a:xfrm rot="10808973">
              <a:off x="4027853" y="4980748"/>
              <a:ext cx="1050135" cy="201299"/>
            </a:xfrm>
            <a:prstGeom prst="roundRect">
              <a:avLst>
                <a:gd name="adj" fmla="val 50000"/>
              </a:avLst>
            </a:prstGeom>
            <a:solidFill>
              <a:srgbClr val="003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Rectangle: Rounded Corners 208">
              <a:extLst>
                <a:ext uri="{FF2B5EF4-FFF2-40B4-BE49-F238E27FC236}">
                  <a16:creationId xmlns:a16="http://schemas.microsoft.com/office/drawing/2014/main" id="{758D579C-CDF2-1D6C-44C2-8198CBEDEB16}"/>
                </a:ext>
              </a:extLst>
            </p:cNvPr>
            <p:cNvSpPr/>
            <p:nvPr/>
          </p:nvSpPr>
          <p:spPr>
            <a:xfrm rot="10808973">
              <a:off x="4027421" y="5146163"/>
              <a:ext cx="1050135" cy="201299"/>
            </a:xfrm>
            <a:prstGeom prst="roundRect">
              <a:avLst>
                <a:gd name="adj" fmla="val 50000"/>
              </a:avLst>
            </a:prstGeom>
            <a:solidFill>
              <a:srgbClr val="003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Rectangle: Rounded Corners 209">
              <a:extLst>
                <a:ext uri="{FF2B5EF4-FFF2-40B4-BE49-F238E27FC236}">
                  <a16:creationId xmlns:a16="http://schemas.microsoft.com/office/drawing/2014/main" id="{B6AF6200-B22F-1F4F-F006-6A433C5DD3F2}"/>
                </a:ext>
              </a:extLst>
            </p:cNvPr>
            <p:cNvSpPr/>
            <p:nvPr/>
          </p:nvSpPr>
          <p:spPr>
            <a:xfrm rot="10808973">
              <a:off x="4026990" y="5311580"/>
              <a:ext cx="1050135" cy="201299"/>
            </a:xfrm>
            <a:prstGeom prst="roundRect">
              <a:avLst>
                <a:gd name="adj" fmla="val 50000"/>
              </a:avLst>
            </a:prstGeom>
            <a:solidFill>
              <a:srgbClr val="003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Rectangle: Rounded Corners 210">
              <a:extLst>
                <a:ext uri="{FF2B5EF4-FFF2-40B4-BE49-F238E27FC236}">
                  <a16:creationId xmlns:a16="http://schemas.microsoft.com/office/drawing/2014/main" id="{0CA5DE28-1962-5AB7-574D-5A84AEE85BE5}"/>
                </a:ext>
              </a:extLst>
            </p:cNvPr>
            <p:cNvSpPr/>
            <p:nvPr/>
          </p:nvSpPr>
          <p:spPr>
            <a:xfrm rot="10808973">
              <a:off x="4157134" y="5476996"/>
              <a:ext cx="788982" cy="201299"/>
            </a:xfrm>
            <a:prstGeom prst="roundRect">
              <a:avLst>
                <a:gd name="adj" fmla="val 50000"/>
              </a:avLst>
            </a:prstGeom>
            <a:solidFill>
              <a:srgbClr val="003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2" name="Straight Connector 211">
              <a:extLst>
                <a:ext uri="{FF2B5EF4-FFF2-40B4-BE49-F238E27FC236}">
                  <a16:creationId xmlns:a16="http://schemas.microsoft.com/office/drawing/2014/main" id="{9FDA6890-5CCA-B617-0740-50C47BA7BAF0}"/>
                </a:ext>
              </a:extLst>
            </p:cNvPr>
            <p:cNvCxnSpPr>
              <a:cxnSpLocks/>
            </p:cNvCxnSpPr>
            <p:nvPr/>
          </p:nvCxnSpPr>
          <p:spPr>
            <a:xfrm rot="9959987">
              <a:off x="4444325" y="2132856"/>
              <a:ext cx="490306" cy="144084"/>
            </a:xfrm>
            <a:prstGeom prst="line">
              <a:avLst/>
            </a:prstGeom>
            <a:ln w="28575">
              <a:solidFill>
                <a:srgbClr val="C5C7D2"/>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54748273-F0D0-7E50-E02A-AE62448960B8}"/>
                </a:ext>
              </a:extLst>
            </p:cNvPr>
            <p:cNvCxnSpPr>
              <a:cxnSpLocks/>
              <a:endCxn id="214" idx="7"/>
            </p:cNvCxnSpPr>
            <p:nvPr/>
          </p:nvCxnSpPr>
          <p:spPr>
            <a:xfrm rot="9959987" flipV="1">
              <a:off x="3990874" y="2247097"/>
              <a:ext cx="487138" cy="212054"/>
            </a:xfrm>
            <a:prstGeom prst="line">
              <a:avLst/>
            </a:prstGeom>
            <a:ln w="28575">
              <a:solidFill>
                <a:srgbClr val="EEEDF2"/>
              </a:solidFill>
            </a:ln>
          </p:spPr>
          <p:style>
            <a:lnRef idx="1">
              <a:schemeClr val="accent1"/>
            </a:lnRef>
            <a:fillRef idx="0">
              <a:schemeClr val="accent1"/>
            </a:fillRef>
            <a:effectRef idx="0">
              <a:schemeClr val="accent1"/>
            </a:effectRef>
            <a:fontRef idx="minor">
              <a:schemeClr val="tx1"/>
            </a:fontRef>
          </p:style>
        </p:cxnSp>
        <p:sp>
          <p:nvSpPr>
            <p:cNvPr id="214" name="Oval 213">
              <a:extLst>
                <a:ext uri="{FF2B5EF4-FFF2-40B4-BE49-F238E27FC236}">
                  <a16:creationId xmlns:a16="http://schemas.microsoft.com/office/drawing/2014/main" id="{86B2BD55-4799-DE1D-632F-80BD968122D7}"/>
                </a:ext>
              </a:extLst>
            </p:cNvPr>
            <p:cNvSpPr/>
            <p:nvPr/>
          </p:nvSpPr>
          <p:spPr>
            <a:xfrm rot="9959987">
              <a:off x="4010629" y="2464638"/>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Oval 214">
              <a:extLst>
                <a:ext uri="{FF2B5EF4-FFF2-40B4-BE49-F238E27FC236}">
                  <a16:creationId xmlns:a16="http://schemas.microsoft.com/office/drawing/2014/main" id="{38B13A81-4CFC-19BF-510C-E649FE25E1CE}"/>
                </a:ext>
              </a:extLst>
            </p:cNvPr>
            <p:cNvSpPr/>
            <p:nvPr/>
          </p:nvSpPr>
          <p:spPr>
            <a:xfrm rot="9959987">
              <a:off x="4415443" y="2168556"/>
              <a:ext cx="54157" cy="54157"/>
            </a:xfrm>
            <a:prstGeom prst="ellipse">
              <a:avLst/>
            </a:prstGeom>
            <a:solidFill>
              <a:srgbClr val="C5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Oval 215">
              <a:extLst>
                <a:ext uri="{FF2B5EF4-FFF2-40B4-BE49-F238E27FC236}">
                  <a16:creationId xmlns:a16="http://schemas.microsoft.com/office/drawing/2014/main" id="{9B9B5475-3271-43C0-E19C-C34DFB79B4E7}"/>
                </a:ext>
              </a:extLst>
            </p:cNvPr>
            <p:cNvSpPr/>
            <p:nvPr/>
          </p:nvSpPr>
          <p:spPr>
            <a:xfrm rot="9959987">
              <a:off x="4921364" y="2197977"/>
              <a:ext cx="54157" cy="54157"/>
            </a:xfrm>
            <a:prstGeom prst="ellipse">
              <a:avLst/>
            </a:prstGeom>
            <a:solidFill>
              <a:srgbClr val="EE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7" name="TextBox 216">
            <a:extLst>
              <a:ext uri="{FF2B5EF4-FFF2-40B4-BE49-F238E27FC236}">
                <a16:creationId xmlns:a16="http://schemas.microsoft.com/office/drawing/2014/main" id="{B7C4E7AA-0CAE-D274-E3E3-BA0EFAE4F6F5}"/>
              </a:ext>
            </a:extLst>
          </p:cNvPr>
          <p:cNvSpPr txBox="1"/>
          <p:nvPr/>
        </p:nvSpPr>
        <p:spPr>
          <a:xfrm>
            <a:off x="6958863" y="5273951"/>
            <a:ext cx="1947506" cy="338554"/>
          </a:xfrm>
          <a:prstGeom prst="rect">
            <a:avLst/>
          </a:prstGeom>
          <a:noFill/>
        </p:spPr>
        <p:txBody>
          <a:bodyPr vert="horz" wrap="square" rtlCol="0">
            <a:spAutoFit/>
          </a:bodyPr>
          <a:lstStyle/>
          <a:p>
            <a:r>
              <a:rPr lang="en-GB" sz="1600">
                <a:latin typeface="Aptos" panose="020B0004020202020204" pitchFamily="34" charset="0"/>
              </a:rPr>
              <a:t>Universal credit</a:t>
            </a:r>
          </a:p>
        </p:txBody>
      </p:sp>
      <p:sp>
        <p:nvSpPr>
          <p:cNvPr id="218" name="TextBox 217">
            <a:extLst>
              <a:ext uri="{FF2B5EF4-FFF2-40B4-BE49-F238E27FC236}">
                <a16:creationId xmlns:a16="http://schemas.microsoft.com/office/drawing/2014/main" id="{A1B31AEF-C62C-BCFF-992A-C86B74611A3D}"/>
              </a:ext>
            </a:extLst>
          </p:cNvPr>
          <p:cNvSpPr txBox="1"/>
          <p:nvPr/>
        </p:nvSpPr>
        <p:spPr>
          <a:xfrm>
            <a:off x="1807379" y="4299751"/>
            <a:ext cx="3056090" cy="594151"/>
          </a:xfrm>
          <a:prstGeom prst="rect">
            <a:avLst/>
          </a:prstGeom>
          <a:noFill/>
        </p:spPr>
        <p:txBody>
          <a:bodyPr vert="horz" wrap="square" rtlCol="0">
            <a:spAutoFit/>
          </a:bodyPr>
          <a:lstStyle>
            <a:defPPr>
              <a:defRPr lang="en-US"/>
            </a:defPPr>
            <a:lvl1pPr>
              <a:defRPr sz="1600"/>
            </a:lvl1pPr>
          </a:lstStyle>
          <a:p>
            <a:pPr algn="r"/>
            <a:r>
              <a:rPr lang="en-GB" dirty="0">
                <a:latin typeface="Aptos" panose="020B0004020202020204" pitchFamily="34" charset="0"/>
              </a:rPr>
              <a:t>Incapacity Benefit/ Employment and Support Allowance</a:t>
            </a:r>
          </a:p>
        </p:txBody>
      </p:sp>
      <p:sp>
        <p:nvSpPr>
          <p:cNvPr id="219" name="TextBox 218">
            <a:extLst>
              <a:ext uri="{FF2B5EF4-FFF2-40B4-BE49-F238E27FC236}">
                <a16:creationId xmlns:a16="http://schemas.microsoft.com/office/drawing/2014/main" id="{ECA12AE9-9446-65CB-EFDF-C76D4E1B4F68}"/>
              </a:ext>
            </a:extLst>
          </p:cNvPr>
          <p:cNvSpPr txBox="1"/>
          <p:nvPr/>
        </p:nvSpPr>
        <p:spPr>
          <a:xfrm>
            <a:off x="7438373" y="3647134"/>
            <a:ext cx="2647883" cy="338554"/>
          </a:xfrm>
          <a:prstGeom prst="rect">
            <a:avLst/>
          </a:prstGeom>
          <a:noFill/>
        </p:spPr>
        <p:txBody>
          <a:bodyPr vert="horz" wrap="square" rtlCol="0">
            <a:spAutoFit/>
          </a:bodyPr>
          <a:lstStyle>
            <a:defPPr>
              <a:defRPr lang="en-US"/>
            </a:defPPr>
            <a:lvl1pPr>
              <a:defRPr sz="1600"/>
            </a:lvl1pPr>
          </a:lstStyle>
          <a:p>
            <a:r>
              <a:rPr lang="en-GB" dirty="0">
                <a:latin typeface="Aptos" panose="020B0004020202020204" pitchFamily="34" charset="0"/>
              </a:rPr>
              <a:t>Maternity Allowance</a:t>
            </a:r>
          </a:p>
        </p:txBody>
      </p:sp>
      <p:sp>
        <p:nvSpPr>
          <p:cNvPr id="220" name="TextBox 219">
            <a:extLst>
              <a:ext uri="{FF2B5EF4-FFF2-40B4-BE49-F238E27FC236}">
                <a16:creationId xmlns:a16="http://schemas.microsoft.com/office/drawing/2014/main" id="{9B7091F4-FF2A-0CB0-126F-8C2CEBB6F57A}"/>
              </a:ext>
            </a:extLst>
          </p:cNvPr>
          <p:cNvSpPr txBox="1"/>
          <p:nvPr/>
        </p:nvSpPr>
        <p:spPr>
          <a:xfrm>
            <a:off x="3110146" y="3135515"/>
            <a:ext cx="2008555" cy="338554"/>
          </a:xfrm>
          <a:prstGeom prst="rect">
            <a:avLst/>
          </a:prstGeom>
          <a:noFill/>
        </p:spPr>
        <p:txBody>
          <a:bodyPr vert="horz" wrap="square" rtlCol="0">
            <a:spAutoFit/>
          </a:bodyPr>
          <a:lstStyle>
            <a:defPPr>
              <a:defRPr lang="en-US"/>
            </a:defPPr>
            <a:lvl1pPr>
              <a:defRPr sz="1600"/>
            </a:lvl1pPr>
          </a:lstStyle>
          <a:p>
            <a:pPr algn="r"/>
            <a:r>
              <a:rPr lang="en-GB" dirty="0">
                <a:latin typeface="Aptos" panose="020B0004020202020204" pitchFamily="34" charset="0"/>
              </a:rPr>
              <a:t>Statutory Sick Pay</a:t>
            </a:r>
          </a:p>
        </p:txBody>
      </p:sp>
      <p:sp>
        <p:nvSpPr>
          <p:cNvPr id="221" name="TextBox 220">
            <a:extLst>
              <a:ext uri="{FF2B5EF4-FFF2-40B4-BE49-F238E27FC236}">
                <a16:creationId xmlns:a16="http://schemas.microsoft.com/office/drawing/2014/main" id="{7C67E016-FA49-A59C-B450-8EA6D5BC2267}"/>
              </a:ext>
            </a:extLst>
          </p:cNvPr>
          <p:cNvSpPr txBox="1"/>
          <p:nvPr/>
        </p:nvSpPr>
        <p:spPr>
          <a:xfrm>
            <a:off x="7286566" y="4369136"/>
            <a:ext cx="3174834" cy="584775"/>
          </a:xfrm>
          <a:prstGeom prst="rect">
            <a:avLst/>
          </a:prstGeom>
          <a:noFill/>
        </p:spPr>
        <p:txBody>
          <a:bodyPr vert="horz" wrap="square" rtlCol="0">
            <a:spAutoFit/>
          </a:bodyPr>
          <a:lstStyle>
            <a:defPPr>
              <a:defRPr lang="en-US"/>
            </a:defPPr>
            <a:lvl1pPr>
              <a:defRPr sz="1600"/>
            </a:lvl1pPr>
          </a:lstStyle>
          <a:p>
            <a:r>
              <a:rPr lang="en-GB" dirty="0">
                <a:latin typeface="Aptos" panose="020B0004020202020204" pitchFamily="34" charset="0"/>
              </a:rPr>
              <a:t>Unemployability Supplement or Allowance</a:t>
            </a:r>
          </a:p>
        </p:txBody>
      </p:sp>
    </p:spTree>
    <p:custDataLst>
      <p:tags r:id="rId1"/>
    </p:custDataLst>
    <p:extLst>
      <p:ext uri="{BB962C8B-B14F-4D97-AF65-F5344CB8AC3E}">
        <p14:creationId xmlns:p14="http://schemas.microsoft.com/office/powerpoint/2010/main" val="880515049"/>
      </p:ext>
    </p:extLst>
  </p:cSld>
  <p:clrMapOvr>
    <a:masterClrMapping/>
  </p:clrMapOvr>
  <p:transition spd="slow">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fTextBox123">
            <a:extLst>
              <a:ext uri="{FF2B5EF4-FFF2-40B4-BE49-F238E27FC236}">
                <a16:creationId xmlns:a16="http://schemas.microsoft.com/office/drawing/2014/main" id="{560C3231-80ED-A5D7-0BC1-7B87C726DB35}"/>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pPr>
              <a:defRPr/>
            </a:pPr>
            <a:r>
              <a:rPr lang="en-GB" sz="800">
                <a:solidFill>
                  <a:srgbClr val="101012"/>
                </a:solidFill>
                <a:latin typeface="Bierstadt" panose="020B0004020202020204" pitchFamily="34" charset="0"/>
              </a:rPr>
              <a:t>282334458</a:t>
            </a:r>
          </a:p>
        </p:txBody>
      </p:sp>
      <p:sp>
        <p:nvSpPr>
          <p:cNvPr id="3" name="Title 1">
            <a:extLst>
              <a:ext uri="{FF2B5EF4-FFF2-40B4-BE49-F238E27FC236}">
                <a16:creationId xmlns:a16="http://schemas.microsoft.com/office/drawing/2014/main" id="{662460BD-B50D-DFE6-36A0-1B81B8B27C6C}"/>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defRPr/>
            </a:pPr>
            <a:r>
              <a:rPr lang="en-GB" altLang="en-US" sz="3600">
                <a:solidFill>
                  <a:srgbClr val="391C66"/>
                </a:solidFill>
                <a:latin typeface="Aptos Display" panose="020B0004020202020204" pitchFamily="34" charset="0"/>
                <a:ea typeface="ヒラギノ角ゴ Pro W3"/>
              </a:rPr>
              <a:t>State Pension forecast</a:t>
            </a:r>
          </a:p>
        </p:txBody>
      </p:sp>
      <p:grpSp>
        <p:nvGrpSpPr>
          <p:cNvPr id="6" name="Group 5">
            <a:extLst>
              <a:ext uri="{FF2B5EF4-FFF2-40B4-BE49-F238E27FC236}">
                <a16:creationId xmlns:a16="http://schemas.microsoft.com/office/drawing/2014/main" id="{C34B1D73-F9E0-D3C2-4777-E571948430F0}"/>
              </a:ext>
            </a:extLst>
          </p:cNvPr>
          <p:cNvGrpSpPr/>
          <p:nvPr/>
        </p:nvGrpSpPr>
        <p:grpSpPr>
          <a:xfrm>
            <a:off x="7627663" y="2731208"/>
            <a:ext cx="4871597" cy="537469"/>
            <a:chOff x="2331432" y="4088575"/>
            <a:chExt cx="5061063" cy="554317"/>
          </a:xfrm>
        </p:grpSpPr>
        <p:sp>
          <p:nvSpPr>
            <p:cNvPr id="7" name="Rounded Rectangle 11">
              <a:extLst>
                <a:ext uri="{FF2B5EF4-FFF2-40B4-BE49-F238E27FC236}">
                  <a16:creationId xmlns:a16="http://schemas.microsoft.com/office/drawing/2014/main" id="{8FF85FB9-0DE5-B125-F8F6-445EA265B5D1}"/>
                </a:ext>
              </a:extLst>
            </p:cNvPr>
            <p:cNvSpPr/>
            <p:nvPr/>
          </p:nvSpPr>
          <p:spPr>
            <a:xfrm>
              <a:off x="2331432" y="4088575"/>
              <a:ext cx="4593937" cy="554317"/>
            </a:xfrm>
            <a:prstGeom prst="roundRect">
              <a:avLst/>
            </a:prstGeom>
            <a:noFill/>
            <a:ln w="38100">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111111"/>
                </a:solidFill>
                <a:latin typeface="Arial"/>
              </a:endParaRPr>
            </a:p>
          </p:txBody>
        </p:sp>
        <p:sp>
          <p:nvSpPr>
            <p:cNvPr id="8" name="Rectangle 7">
              <a:extLst>
                <a:ext uri="{FF2B5EF4-FFF2-40B4-BE49-F238E27FC236}">
                  <a16:creationId xmlns:a16="http://schemas.microsoft.com/office/drawing/2014/main" id="{4F3FF9F3-FCE4-846B-76EA-4D8E5F27FDE5}"/>
                </a:ext>
              </a:extLst>
            </p:cNvPr>
            <p:cNvSpPr/>
            <p:nvPr/>
          </p:nvSpPr>
          <p:spPr>
            <a:xfrm>
              <a:off x="3069323" y="4141614"/>
              <a:ext cx="4323172" cy="380909"/>
            </a:xfrm>
            <a:prstGeom prst="rect">
              <a:avLst/>
            </a:prstGeom>
          </p:spPr>
          <p:txBody>
            <a:bodyPr wrap="square">
              <a:spAutoFit/>
            </a:bodyPr>
            <a:lstStyle/>
            <a:p>
              <a:pPr>
                <a:defRPr/>
              </a:pPr>
              <a:r>
                <a:rPr lang="en-GB" dirty="0">
                  <a:solidFill>
                    <a:srgbClr val="000000"/>
                  </a:solidFill>
                  <a:latin typeface="+mj-lt"/>
                  <a:cs typeface="Arial" panose="020B0604020202020204" pitchFamily="34" charset="0"/>
                </a:rPr>
                <a:t>www.gov.uk/check-state-pension</a:t>
              </a:r>
              <a:endParaRPr lang="en-GB" sz="2000" dirty="0">
                <a:solidFill>
                  <a:srgbClr val="000000"/>
                </a:solidFill>
                <a:latin typeface="+mj-lt"/>
                <a:cs typeface="Arial" panose="020B0604020202020204" pitchFamily="34" charset="0"/>
              </a:endParaRPr>
            </a:p>
          </p:txBody>
        </p:sp>
      </p:grpSp>
      <p:sp>
        <p:nvSpPr>
          <p:cNvPr id="9" name="TextBox 8">
            <a:extLst>
              <a:ext uri="{FF2B5EF4-FFF2-40B4-BE49-F238E27FC236}">
                <a16:creationId xmlns:a16="http://schemas.microsoft.com/office/drawing/2014/main" id="{3F34AD7E-1F14-0764-62BD-56293438AF47}"/>
              </a:ext>
            </a:extLst>
          </p:cNvPr>
          <p:cNvSpPr txBox="1"/>
          <p:nvPr/>
        </p:nvSpPr>
        <p:spPr>
          <a:xfrm>
            <a:off x="7869259" y="2991678"/>
            <a:ext cx="1771650" cy="276999"/>
          </a:xfrm>
          <a:prstGeom prst="rect">
            <a:avLst/>
          </a:prstGeom>
          <a:noFill/>
        </p:spPr>
        <p:txBody>
          <a:bodyPr wrap="square" rtlCol="0">
            <a:spAutoFit/>
          </a:bodyPr>
          <a:lstStyle/>
          <a:p>
            <a:pPr>
              <a:defRPr/>
            </a:pPr>
            <a:r>
              <a:rPr lang="en-GB" sz="1200" b="1" dirty="0">
                <a:solidFill>
                  <a:srgbClr val="FFFFFF"/>
                </a:solidFill>
                <a:latin typeface="Aptos" panose="020B0004020202020204" pitchFamily="34" charset="0"/>
                <a:cs typeface="+mn-cs"/>
              </a:rPr>
              <a:t>£175.20 a week</a:t>
            </a:r>
          </a:p>
        </p:txBody>
      </p:sp>
      <p:grpSp>
        <p:nvGrpSpPr>
          <p:cNvPr id="11" name="Group 10">
            <a:extLst>
              <a:ext uri="{FF2B5EF4-FFF2-40B4-BE49-F238E27FC236}">
                <a16:creationId xmlns:a16="http://schemas.microsoft.com/office/drawing/2014/main" id="{E08C0569-11D6-3BB2-2AF6-C51727FC143C}"/>
              </a:ext>
            </a:extLst>
          </p:cNvPr>
          <p:cNvGrpSpPr/>
          <p:nvPr/>
        </p:nvGrpSpPr>
        <p:grpSpPr>
          <a:xfrm>
            <a:off x="143090" y="1954318"/>
            <a:ext cx="8402769" cy="4520213"/>
            <a:chOff x="561975" y="1912801"/>
            <a:chExt cx="3248025" cy="1747253"/>
          </a:xfrm>
        </p:grpSpPr>
        <p:grpSp>
          <p:nvGrpSpPr>
            <p:cNvPr id="13" name="Group 12">
              <a:extLst>
                <a:ext uri="{FF2B5EF4-FFF2-40B4-BE49-F238E27FC236}">
                  <a16:creationId xmlns:a16="http://schemas.microsoft.com/office/drawing/2014/main" id="{F572DC17-2632-CD3B-A8FB-13DA718A95F8}"/>
                </a:ext>
              </a:extLst>
            </p:cNvPr>
            <p:cNvGrpSpPr/>
            <p:nvPr/>
          </p:nvGrpSpPr>
          <p:grpSpPr>
            <a:xfrm>
              <a:off x="961002" y="1912801"/>
              <a:ext cx="2449971" cy="1615923"/>
              <a:chOff x="2314574" y="3173966"/>
              <a:chExt cx="4181475" cy="2757968"/>
            </a:xfrm>
          </p:grpSpPr>
          <p:sp>
            <p:nvSpPr>
              <p:cNvPr id="24" name="Freeform: Shape 23">
                <a:extLst>
                  <a:ext uri="{FF2B5EF4-FFF2-40B4-BE49-F238E27FC236}">
                    <a16:creationId xmlns:a16="http://schemas.microsoft.com/office/drawing/2014/main" id="{3508FF28-1EBE-FC30-2584-E7087FF7B560}"/>
                  </a:ext>
                </a:extLst>
              </p:cNvPr>
              <p:cNvSpPr/>
              <p:nvPr/>
            </p:nvSpPr>
            <p:spPr>
              <a:xfrm>
                <a:off x="2314574" y="3173966"/>
                <a:ext cx="4181475" cy="2757968"/>
              </a:xfrm>
              <a:custGeom>
                <a:avLst/>
                <a:gdLst>
                  <a:gd name="connsiteX0" fmla="*/ 135564 w 4181475"/>
                  <a:gd name="connsiteY0" fmla="*/ 0 h 2757968"/>
                  <a:gd name="connsiteX1" fmla="*/ 4045911 w 4181475"/>
                  <a:gd name="connsiteY1" fmla="*/ 0 h 2757968"/>
                  <a:gd name="connsiteX2" fmla="*/ 4181475 w 4181475"/>
                  <a:gd name="connsiteY2" fmla="*/ 135564 h 2757968"/>
                  <a:gd name="connsiteX3" fmla="*/ 4181475 w 4181475"/>
                  <a:gd name="connsiteY3" fmla="*/ 2757968 h 2757968"/>
                  <a:gd name="connsiteX4" fmla="*/ 0 w 4181475"/>
                  <a:gd name="connsiteY4" fmla="*/ 2757968 h 2757968"/>
                  <a:gd name="connsiteX5" fmla="*/ 0 w 4181475"/>
                  <a:gd name="connsiteY5" fmla="*/ 135564 h 2757968"/>
                  <a:gd name="connsiteX6" fmla="*/ 135564 w 4181475"/>
                  <a:gd name="connsiteY6" fmla="*/ 0 h 2757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1475" h="2757968">
                    <a:moveTo>
                      <a:pt x="135564" y="0"/>
                    </a:moveTo>
                    <a:lnTo>
                      <a:pt x="4045911" y="0"/>
                    </a:lnTo>
                    <a:cubicBezTo>
                      <a:pt x="4120781" y="0"/>
                      <a:pt x="4181475" y="60694"/>
                      <a:pt x="4181475" y="135564"/>
                    </a:cubicBezTo>
                    <a:lnTo>
                      <a:pt x="4181475" y="2757968"/>
                    </a:lnTo>
                    <a:lnTo>
                      <a:pt x="0" y="2757968"/>
                    </a:lnTo>
                    <a:lnTo>
                      <a:pt x="0" y="135564"/>
                    </a:lnTo>
                    <a:cubicBezTo>
                      <a:pt x="0" y="60694"/>
                      <a:pt x="60694" y="0"/>
                      <a:pt x="135564" y="0"/>
                    </a:cubicBez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defRPr/>
                </a:pPr>
                <a:endParaRPr lang="en-GB">
                  <a:solidFill>
                    <a:srgbClr val="FFFFFF"/>
                  </a:solidFill>
                  <a:latin typeface="Arial"/>
                </a:endParaRPr>
              </a:p>
            </p:txBody>
          </p:sp>
          <p:sp>
            <p:nvSpPr>
              <p:cNvPr id="25" name="Rectangle: Rounded Corners 24">
                <a:extLst>
                  <a:ext uri="{FF2B5EF4-FFF2-40B4-BE49-F238E27FC236}">
                    <a16:creationId xmlns:a16="http://schemas.microsoft.com/office/drawing/2014/main" id="{40018495-CFF8-CBF8-AA06-E9ABD6CDEAB0}"/>
                  </a:ext>
                </a:extLst>
              </p:cNvPr>
              <p:cNvSpPr/>
              <p:nvPr/>
            </p:nvSpPr>
            <p:spPr>
              <a:xfrm>
                <a:off x="2491168" y="3347055"/>
                <a:ext cx="3828287" cy="2427587"/>
              </a:xfrm>
              <a:prstGeom prst="roundRect">
                <a:avLst>
                  <a:gd name="adj" fmla="val 108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defRPr/>
                </a:pPr>
                <a:endParaRPr lang="en-GB">
                  <a:solidFill>
                    <a:srgbClr val="FFFFFF"/>
                  </a:solidFill>
                  <a:latin typeface="Arial"/>
                </a:endParaRPr>
              </a:p>
            </p:txBody>
          </p:sp>
        </p:grpSp>
        <p:grpSp>
          <p:nvGrpSpPr>
            <p:cNvPr id="15" name="Group 14">
              <a:extLst>
                <a:ext uri="{FF2B5EF4-FFF2-40B4-BE49-F238E27FC236}">
                  <a16:creationId xmlns:a16="http://schemas.microsoft.com/office/drawing/2014/main" id="{D7A3BE45-F2B2-9B70-30AA-A099B45FB37C}"/>
                </a:ext>
              </a:extLst>
            </p:cNvPr>
            <p:cNvGrpSpPr/>
            <p:nvPr/>
          </p:nvGrpSpPr>
          <p:grpSpPr>
            <a:xfrm>
              <a:off x="561975" y="3521871"/>
              <a:ext cx="3248025" cy="138183"/>
              <a:chOff x="561975" y="3521871"/>
              <a:chExt cx="3248025" cy="138183"/>
            </a:xfrm>
            <a:effectLst>
              <a:reflection blurRad="6350" stA="55000" endPos="88000" dir="5400000" sy="-100000" algn="bl" rotWithShape="0"/>
            </a:effectLst>
          </p:grpSpPr>
          <p:grpSp>
            <p:nvGrpSpPr>
              <p:cNvPr id="16" name="Group 15">
                <a:extLst>
                  <a:ext uri="{FF2B5EF4-FFF2-40B4-BE49-F238E27FC236}">
                    <a16:creationId xmlns:a16="http://schemas.microsoft.com/office/drawing/2014/main" id="{E024789F-9A76-0830-EA21-B1D4CB57DA5B}"/>
                  </a:ext>
                </a:extLst>
              </p:cNvPr>
              <p:cNvGrpSpPr/>
              <p:nvPr/>
            </p:nvGrpSpPr>
            <p:grpSpPr>
              <a:xfrm>
                <a:off x="561975" y="3521871"/>
                <a:ext cx="3248025" cy="138183"/>
                <a:chOff x="1514475" y="5594433"/>
                <a:chExt cx="5543550" cy="235843"/>
              </a:xfrm>
            </p:grpSpPr>
            <p:sp>
              <p:nvSpPr>
                <p:cNvPr id="22" name="Rectangle 21">
                  <a:extLst>
                    <a:ext uri="{FF2B5EF4-FFF2-40B4-BE49-F238E27FC236}">
                      <a16:creationId xmlns:a16="http://schemas.microsoft.com/office/drawing/2014/main" id="{4B5A9528-61C0-6D9C-8F3C-21365B79A480}"/>
                    </a:ext>
                  </a:extLst>
                </p:cNvPr>
                <p:cNvSpPr/>
                <p:nvPr/>
              </p:nvSpPr>
              <p:spPr>
                <a:xfrm>
                  <a:off x="1514475" y="5594433"/>
                  <a:ext cx="5543550" cy="141552"/>
                </a:xfrm>
                <a:prstGeom prst="rect">
                  <a:avLst/>
                </a:prstGeom>
                <a:gradFill flip="none" rotWithShape="1">
                  <a:gsLst>
                    <a:gs pos="0">
                      <a:schemeClr val="bg1">
                        <a:lumMod val="50000"/>
                      </a:schemeClr>
                    </a:gs>
                    <a:gs pos="2000">
                      <a:schemeClr val="bg1"/>
                    </a:gs>
                    <a:gs pos="9000">
                      <a:schemeClr val="bg1">
                        <a:lumMod val="85000"/>
                      </a:schemeClr>
                    </a:gs>
                    <a:gs pos="92000">
                      <a:srgbClr val="ECECED"/>
                    </a:gs>
                    <a:gs pos="98000">
                      <a:schemeClr val="bg1"/>
                    </a:gs>
                    <a:gs pos="100000">
                      <a:schemeClr val="bg1">
                        <a:lumMod val="65000"/>
                      </a:schemeClr>
                    </a:gs>
                    <a:gs pos="70000">
                      <a:schemeClr val="bg1">
                        <a:lumMod val="85000"/>
                      </a:schemeClr>
                    </a:gs>
                    <a:gs pos="34000">
                      <a:srgbClr val="F7F7F7"/>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sp>
              <p:nvSpPr>
                <p:cNvPr id="23" name="Flowchart: Manual Operation 22">
                  <a:extLst>
                    <a:ext uri="{FF2B5EF4-FFF2-40B4-BE49-F238E27FC236}">
                      <a16:creationId xmlns:a16="http://schemas.microsoft.com/office/drawing/2014/main" id="{20699215-89EB-3FAE-ED2E-63C8C5D70E43}"/>
                    </a:ext>
                  </a:extLst>
                </p:cNvPr>
                <p:cNvSpPr/>
                <p:nvPr/>
              </p:nvSpPr>
              <p:spPr>
                <a:xfrm>
                  <a:off x="1514475" y="5735985"/>
                  <a:ext cx="5543550" cy="94291"/>
                </a:xfrm>
                <a:prstGeom prst="flowChartManualOperation">
                  <a:avLst/>
                </a:prstGeom>
                <a:gradFill flip="none" rotWithShape="1">
                  <a:gsLst>
                    <a:gs pos="100000">
                      <a:schemeClr val="bg1">
                        <a:lumMod val="65000"/>
                      </a:schemeClr>
                    </a:gs>
                    <a:gs pos="0">
                      <a:schemeClr val="bg1">
                        <a:lumMod val="50000"/>
                      </a:schemeClr>
                    </a:gs>
                    <a:gs pos="59000">
                      <a:schemeClr val="bg1">
                        <a:lumMod val="65000"/>
                      </a:schemeClr>
                    </a:gs>
                    <a:gs pos="38000">
                      <a:schemeClr val="bg1">
                        <a:lumMod val="65000"/>
                      </a:schemeClr>
                    </a:gs>
                    <a:gs pos="47000">
                      <a:schemeClr val="bg1">
                        <a:lumMod val="85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grpSp>
          <p:sp>
            <p:nvSpPr>
              <p:cNvPr id="20" name="Trapezoid 19">
                <a:extLst>
                  <a:ext uri="{FF2B5EF4-FFF2-40B4-BE49-F238E27FC236}">
                    <a16:creationId xmlns:a16="http://schemas.microsoft.com/office/drawing/2014/main" id="{DC8DAEA0-9B52-AFC6-63E1-0E1A24725820}"/>
                  </a:ext>
                </a:extLst>
              </p:cNvPr>
              <p:cNvSpPr/>
              <p:nvPr/>
            </p:nvSpPr>
            <p:spPr>
              <a:xfrm flipV="1">
                <a:off x="1899145" y="3543401"/>
                <a:ext cx="573685" cy="21849"/>
              </a:xfrm>
              <a:prstGeom prst="trapezoid">
                <a:avLst>
                  <a:gd name="adj" fmla="val 72676"/>
                </a:avLst>
              </a:prstGeom>
              <a:solidFill>
                <a:srgbClr val="8B90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sp>
            <p:nvSpPr>
              <p:cNvPr id="21" name="Rectangle 20">
                <a:extLst>
                  <a:ext uri="{FF2B5EF4-FFF2-40B4-BE49-F238E27FC236}">
                    <a16:creationId xmlns:a16="http://schemas.microsoft.com/office/drawing/2014/main" id="{F161CD33-A110-7AB9-AFC9-C58F13948B52}"/>
                  </a:ext>
                </a:extLst>
              </p:cNvPr>
              <p:cNvSpPr/>
              <p:nvPr/>
            </p:nvSpPr>
            <p:spPr>
              <a:xfrm>
                <a:off x="3450214" y="3553414"/>
                <a:ext cx="130504" cy="17626"/>
              </a:xfrm>
              <a:prstGeom prst="rect">
                <a:avLst/>
              </a:prstGeom>
              <a:solidFill>
                <a:srgbClr val="8B90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grpSp>
      </p:grpSp>
      <p:pic>
        <p:nvPicPr>
          <p:cNvPr id="26" name="Graphic 25" descr="Internet">
            <a:extLst>
              <a:ext uri="{FF2B5EF4-FFF2-40B4-BE49-F238E27FC236}">
                <a16:creationId xmlns:a16="http://schemas.microsoft.com/office/drawing/2014/main" id="{30BB1DD6-76B0-0025-B512-212C2918EF1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5874" y="2682454"/>
            <a:ext cx="654462" cy="654462"/>
          </a:xfrm>
          <a:prstGeom prst="rect">
            <a:avLst/>
          </a:prstGeom>
        </p:spPr>
      </p:pic>
      <p:sp>
        <p:nvSpPr>
          <p:cNvPr id="27" name="TextBox 26">
            <a:extLst>
              <a:ext uri="{FF2B5EF4-FFF2-40B4-BE49-F238E27FC236}">
                <a16:creationId xmlns:a16="http://schemas.microsoft.com/office/drawing/2014/main" id="{F267602B-49BA-2458-26BA-37020977B04C}"/>
              </a:ext>
            </a:extLst>
          </p:cNvPr>
          <p:cNvSpPr txBox="1"/>
          <p:nvPr/>
        </p:nvSpPr>
        <p:spPr>
          <a:xfrm>
            <a:off x="1557169" y="2226005"/>
            <a:ext cx="5467592" cy="461665"/>
          </a:xfrm>
          <a:prstGeom prst="rect">
            <a:avLst/>
          </a:prstGeom>
          <a:noFill/>
        </p:spPr>
        <p:txBody>
          <a:bodyPr wrap="square" rtlCol="0">
            <a:spAutoFit/>
          </a:bodyPr>
          <a:lstStyle/>
          <a:p>
            <a:pPr>
              <a:defRPr/>
            </a:pPr>
            <a:r>
              <a:rPr lang="en-GB" sz="2400" b="1" dirty="0">
                <a:solidFill>
                  <a:srgbClr val="111111"/>
                </a:solidFill>
                <a:latin typeface="Aptos" panose="020B0004020202020204" pitchFamily="34" charset="0"/>
              </a:rPr>
              <a:t>Your State Pension summary</a:t>
            </a:r>
          </a:p>
        </p:txBody>
      </p:sp>
      <p:sp>
        <p:nvSpPr>
          <p:cNvPr id="28" name="Rectangle 27">
            <a:extLst>
              <a:ext uri="{FF2B5EF4-FFF2-40B4-BE49-F238E27FC236}">
                <a16:creationId xmlns:a16="http://schemas.microsoft.com/office/drawing/2014/main" id="{DDAEBB47-89E3-D347-94E4-3966375D90A9}"/>
              </a:ext>
            </a:extLst>
          </p:cNvPr>
          <p:cNvSpPr/>
          <p:nvPr/>
        </p:nvSpPr>
        <p:spPr>
          <a:xfrm>
            <a:off x="1557170" y="2697404"/>
            <a:ext cx="5620854" cy="1346321"/>
          </a:xfrm>
          <a:prstGeom prst="rect">
            <a:avLst/>
          </a:prstGeom>
          <a:solidFill>
            <a:srgbClr val="0070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sp>
        <p:nvSpPr>
          <p:cNvPr id="29" name="TextBox 28">
            <a:extLst>
              <a:ext uri="{FF2B5EF4-FFF2-40B4-BE49-F238E27FC236}">
                <a16:creationId xmlns:a16="http://schemas.microsoft.com/office/drawing/2014/main" id="{DCF6A270-90BC-4842-0E6A-31C7528D8C29}"/>
              </a:ext>
            </a:extLst>
          </p:cNvPr>
          <p:cNvSpPr txBox="1"/>
          <p:nvPr/>
        </p:nvSpPr>
        <p:spPr>
          <a:xfrm>
            <a:off x="1557170" y="2629371"/>
            <a:ext cx="5620854" cy="954107"/>
          </a:xfrm>
          <a:prstGeom prst="rect">
            <a:avLst/>
          </a:prstGeom>
          <a:noFill/>
        </p:spPr>
        <p:txBody>
          <a:bodyPr wrap="square" rtlCol="0">
            <a:spAutoFit/>
          </a:bodyPr>
          <a:lstStyle/>
          <a:p>
            <a:pPr algn="ctr">
              <a:defRPr/>
            </a:pPr>
            <a:r>
              <a:rPr lang="en-GB" sz="2800" b="1" dirty="0">
                <a:solidFill>
                  <a:srgbClr val="FFFFFF"/>
                </a:solidFill>
                <a:latin typeface="Aptos" panose="020B0004020202020204" pitchFamily="34" charset="0"/>
              </a:rPr>
              <a:t>You can get your State </a:t>
            </a:r>
          </a:p>
          <a:p>
            <a:pPr algn="ctr">
              <a:defRPr/>
            </a:pPr>
            <a:r>
              <a:rPr lang="en-GB" sz="2800" b="1" dirty="0">
                <a:solidFill>
                  <a:srgbClr val="FFFFFF"/>
                </a:solidFill>
                <a:latin typeface="Aptos" panose="020B0004020202020204" pitchFamily="34" charset="0"/>
              </a:rPr>
              <a:t>Pension on 25 June 2036</a:t>
            </a:r>
          </a:p>
        </p:txBody>
      </p:sp>
      <p:sp>
        <p:nvSpPr>
          <p:cNvPr id="30" name="TextBox 29">
            <a:extLst>
              <a:ext uri="{FF2B5EF4-FFF2-40B4-BE49-F238E27FC236}">
                <a16:creationId xmlns:a16="http://schemas.microsoft.com/office/drawing/2014/main" id="{166509C7-32CD-F97C-25CC-38B764A520D9}"/>
              </a:ext>
            </a:extLst>
          </p:cNvPr>
          <p:cNvSpPr txBox="1"/>
          <p:nvPr/>
        </p:nvSpPr>
        <p:spPr>
          <a:xfrm>
            <a:off x="1557169" y="3460558"/>
            <a:ext cx="5598711" cy="584775"/>
          </a:xfrm>
          <a:prstGeom prst="rect">
            <a:avLst/>
          </a:prstGeom>
          <a:noFill/>
        </p:spPr>
        <p:txBody>
          <a:bodyPr wrap="square" rtlCol="0">
            <a:spAutoFit/>
          </a:bodyPr>
          <a:lstStyle/>
          <a:p>
            <a:pPr algn="ctr">
              <a:defRPr/>
            </a:pPr>
            <a:r>
              <a:rPr lang="en-GB" sz="1600" dirty="0">
                <a:solidFill>
                  <a:srgbClr val="FFFFFF"/>
                </a:solidFill>
                <a:latin typeface="Aptos" panose="020B0004020202020204" pitchFamily="34" charset="0"/>
              </a:rPr>
              <a:t>Your forecast is £241.30 a week, </a:t>
            </a:r>
          </a:p>
          <a:p>
            <a:pPr algn="ctr">
              <a:defRPr/>
            </a:pPr>
            <a:r>
              <a:rPr lang="en-GB" sz="1600" dirty="0">
                <a:solidFill>
                  <a:srgbClr val="FFFFFF"/>
                </a:solidFill>
                <a:latin typeface="Aptos" panose="020B0004020202020204" pitchFamily="34" charset="0"/>
              </a:rPr>
              <a:t>£1,049.22 a month, £12,590.68 a year</a:t>
            </a:r>
          </a:p>
        </p:txBody>
      </p:sp>
      <p:sp>
        <p:nvSpPr>
          <p:cNvPr id="31" name="TextBox 30">
            <a:extLst>
              <a:ext uri="{FF2B5EF4-FFF2-40B4-BE49-F238E27FC236}">
                <a16:creationId xmlns:a16="http://schemas.microsoft.com/office/drawing/2014/main" id="{103E5630-6B8A-9FE3-812B-330B97072240}"/>
              </a:ext>
            </a:extLst>
          </p:cNvPr>
          <p:cNvSpPr txBox="1"/>
          <p:nvPr/>
        </p:nvSpPr>
        <p:spPr>
          <a:xfrm>
            <a:off x="1557169" y="4085874"/>
            <a:ext cx="3893996" cy="577081"/>
          </a:xfrm>
          <a:prstGeom prst="rect">
            <a:avLst/>
          </a:prstGeom>
          <a:noFill/>
        </p:spPr>
        <p:txBody>
          <a:bodyPr wrap="square" rtlCol="0">
            <a:spAutoFit/>
          </a:bodyPr>
          <a:lstStyle/>
          <a:p>
            <a:pPr>
              <a:defRPr/>
            </a:pPr>
            <a:r>
              <a:rPr lang="en-GB" sz="1050" dirty="0">
                <a:solidFill>
                  <a:srgbClr val="111111"/>
                </a:solidFill>
                <a:latin typeface="Aptos" panose="020B0004020202020204" pitchFamily="34" charset="0"/>
              </a:rPr>
              <a:t>Your forecast</a:t>
            </a:r>
          </a:p>
          <a:p>
            <a:pPr marL="171450" indent="-171450">
              <a:buFont typeface="Arial" panose="020B0604020202020204" pitchFamily="34" charset="0"/>
              <a:buChar char="•"/>
              <a:defRPr/>
            </a:pPr>
            <a:r>
              <a:rPr lang="en-GB" sz="1050" dirty="0">
                <a:solidFill>
                  <a:srgbClr val="111111"/>
                </a:solidFill>
                <a:latin typeface="Aptos" panose="020B0004020202020204" pitchFamily="34" charset="0"/>
              </a:rPr>
              <a:t>is not a guarantee and is based on the current law</a:t>
            </a:r>
          </a:p>
          <a:p>
            <a:pPr marL="171450" indent="-171450">
              <a:buFont typeface="Arial" panose="020B0604020202020204" pitchFamily="34" charset="0"/>
              <a:buChar char="•"/>
              <a:defRPr/>
            </a:pPr>
            <a:r>
              <a:rPr lang="en-GB" sz="1050" dirty="0">
                <a:solidFill>
                  <a:srgbClr val="111111"/>
                </a:solidFill>
                <a:latin typeface="Aptos" panose="020B0004020202020204" pitchFamily="34" charset="0"/>
              </a:rPr>
              <a:t>does not include any increase due to inflation</a:t>
            </a:r>
          </a:p>
        </p:txBody>
      </p:sp>
      <p:sp>
        <p:nvSpPr>
          <p:cNvPr id="32" name="TextBox 31">
            <a:extLst>
              <a:ext uri="{FF2B5EF4-FFF2-40B4-BE49-F238E27FC236}">
                <a16:creationId xmlns:a16="http://schemas.microsoft.com/office/drawing/2014/main" id="{A352AAE1-E2E9-F1EA-194B-3493D762EDDE}"/>
              </a:ext>
            </a:extLst>
          </p:cNvPr>
          <p:cNvSpPr txBox="1"/>
          <p:nvPr/>
        </p:nvSpPr>
        <p:spPr>
          <a:xfrm>
            <a:off x="1557169" y="4596281"/>
            <a:ext cx="5688716" cy="261610"/>
          </a:xfrm>
          <a:prstGeom prst="rect">
            <a:avLst/>
          </a:prstGeom>
          <a:noFill/>
        </p:spPr>
        <p:txBody>
          <a:bodyPr wrap="square" rtlCol="0">
            <a:spAutoFit/>
          </a:bodyPr>
          <a:lstStyle/>
          <a:p>
            <a:pPr>
              <a:defRPr/>
            </a:pPr>
            <a:r>
              <a:rPr lang="en-GB" sz="1100" b="1" dirty="0">
                <a:solidFill>
                  <a:srgbClr val="111111"/>
                </a:solidFill>
                <a:latin typeface="Aptos" panose="020B0004020202020204" pitchFamily="34" charset="0"/>
              </a:rPr>
              <a:t>You need to continue to contribute National Insurance to reach your forecast</a:t>
            </a:r>
          </a:p>
        </p:txBody>
      </p:sp>
      <p:sp>
        <p:nvSpPr>
          <p:cNvPr id="33" name="TextBox 32">
            <a:extLst>
              <a:ext uri="{FF2B5EF4-FFF2-40B4-BE49-F238E27FC236}">
                <a16:creationId xmlns:a16="http://schemas.microsoft.com/office/drawing/2014/main" id="{A475D635-10D0-25BB-C887-350E2C24BFCE}"/>
              </a:ext>
            </a:extLst>
          </p:cNvPr>
          <p:cNvSpPr txBox="1"/>
          <p:nvPr/>
        </p:nvSpPr>
        <p:spPr>
          <a:xfrm>
            <a:off x="1534898" y="4805518"/>
            <a:ext cx="5489863" cy="261610"/>
          </a:xfrm>
          <a:prstGeom prst="rect">
            <a:avLst/>
          </a:prstGeom>
          <a:noFill/>
        </p:spPr>
        <p:txBody>
          <a:bodyPr wrap="square" rtlCol="0">
            <a:spAutoFit/>
          </a:bodyPr>
          <a:lstStyle/>
          <a:p>
            <a:pPr>
              <a:defRPr/>
            </a:pPr>
            <a:r>
              <a:rPr lang="en-GB" sz="1050" dirty="0">
                <a:solidFill>
                  <a:srgbClr val="111111"/>
                </a:solidFill>
                <a:latin typeface="Aptos" panose="020B0004020202020204" pitchFamily="34" charset="0"/>
              </a:rPr>
              <a:t>Estimate based on your National Insurance record up to 5 April 2026 </a:t>
            </a:r>
          </a:p>
        </p:txBody>
      </p:sp>
      <p:sp>
        <p:nvSpPr>
          <p:cNvPr id="34" name="TextBox 33">
            <a:extLst>
              <a:ext uri="{FF2B5EF4-FFF2-40B4-BE49-F238E27FC236}">
                <a16:creationId xmlns:a16="http://schemas.microsoft.com/office/drawing/2014/main" id="{4E41C5A3-2F7F-544A-86B2-E97663EA0030}"/>
              </a:ext>
            </a:extLst>
          </p:cNvPr>
          <p:cNvSpPr txBox="1"/>
          <p:nvPr/>
        </p:nvSpPr>
        <p:spPr>
          <a:xfrm>
            <a:off x="1534898" y="5339366"/>
            <a:ext cx="5489863" cy="261610"/>
          </a:xfrm>
          <a:prstGeom prst="rect">
            <a:avLst/>
          </a:prstGeom>
          <a:noFill/>
        </p:spPr>
        <p:txBody>
          <a:bodyPr wrap="square" rtlCol="0">
            <a:spAutoFit/>
          </a:bodyPr>
          <a:lstStyle/>
          <a:p>
            <a:pPr>
              <a:defRPr/>
            </a:pPr>
            <a:r>
              <a:rPr lang="en-GB" sz="1050" dirty="0">
                <a:solidFill>
                  <a:srgbClr val="111111"/>
                </a:solidFill>
                <a:latin typeface="Aptos" panose="020B0004020202020204" pitchFamily="34" charset="0"/>
              </a:rPr>
              <a:t>Forecast if you contribute another 7 years before 5 April 2036</a:t>
            </a:r>
          </a:p>
        </p:txBody>
      </p:sp>
      <p:sp>
        <p:nvSpPr>
          <p:cNvPr id="35" name="Rectangle 34">
            <a:extLst>
              <a:ext uri="{FF2B5EF4-FFF2-40B4-BE49-F238E27FC236}">
                <a16:creationId xmlns:a16="http://schemas.microsoft.com/office/drawing/2014/main" id="{5142D2C4-774D-16B0-ADC0-F9FB4D282DC0}"/>
              </a:ext>
            </a:extLst>
          </p:cNvPr>
          <p:cNvSpPr/>
          <p:nvPr/>
        </p:nvSpPr>
        <p:spPr>
          <a:xfrm>
            <a:off x="1636190" y="5079625"/>
            <a:ext cx="4021267" cy="216427"/>
          </a:xfrm>
          <a:prstGeom prst="rect">
            <a:avLst/>
          </a:prstGeom>
          <a:solidFill>
            <a:srgbClr val="0070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ptos" panose="020B0004020202020204" pitchFamily="34" charset="0"/>
            </a:endParaRPr>
          </a:p>
        </p:txBody>
      </p:sp>
      <p:sp>
        <p:nvSpPr>
          <p:cNvPr id="36" name="Rectangle 35">
            <a:extLst>
              <a:ext uri="{FF2B5EF4-FFF2-40B4-BE49-F238E27FC236}">
                <a16:creationId xmlns:a16="http://schemas.microsoft.com/office/drawing/2014/main" id="{55250D31-9BC5-8390-EDAA-1AC4079C0439}"/>
              </a:ext>
            </a:extLst>
          </p:cNvPr>
          <p:cNvSpPr/>
          <p:nvPr/>
        </p:nvSpPr>
        <p:spPr>
          <a:xfrm>
            <a:off x="5657457" y="5078580"/>
            <a:ext cx="1520567" cy="216401"/>
          </a:xfrm>
          <a:prstGeom prst="rect">
            <a:avLst/>
          </a:prstGeom>
          <a:solidFill>
            <a:srgbClr val="C1DF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ptos" panose="020B0004020202020204" pitchFamily="34" charset="0"/>
            </a:endParaRPr>
          </a:p>
        </p:txBody>
      </p:sp>
      <p:sp>
        <p:nvSpPr>
          <p:cNvPr id="37" name="Rectangle 36">
            <a:extLst>
              <a:ext uri="{FF2B5EF4-FFF2-40B4-BE49-F238E27FC236}">
                <a16:creationId xmlns:a16="http://schemas.microsoft.com/office/drawing/2014/main" id="{CA831243-AA56-755E-2DE4-EF833EEBF10D}"/>
              </a:ext>
            </a:extLst>
          </p:cNvPr>
          <p:cNvSpPr/>
          <p:nvPr/>
        </p:nvSpPr>
        <p:spPr>
          <a:xfrm>
            <a:off x="1636190" y="5588911"/>
            <a:ext cx="5541834" cy="232305"/>
          </a:xfrm>
          <a:prstGeom prst="rect">
            <a:avLst/>
          </a:prstGeom>
          <a:solidFill>
            <a:srgbClr val="0070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ptos" panose="020B0004020202020204" pitchFamily="34" charset="0"/>
            </a:endParaRPr>
          </a:p>
        </p:txBody>
      </p:sp>
      <p:sp>
        <p:nvSpPr>
          <p:cNvPr id="38" name="TextBox 37">
            <a:extLst>
              <a:ext uri="{FF2B5EF4-FFF2-40B4-BE49-F238E27FC236}">
                <a16:creationId xmlns:a16="http://schemas.microsoft.com/office/drawing/2014/main" id="{7C1E7C52-BF3F-524B-3FB2-F6688FE5B9C8}"/>
              </a:ext>
            </a:extLst>
          </p:cNvPr>
          <p:cNvSpPr txBox="1"/>
          <p:nvPr/>
        </p:nvSpPr>
        <p:spPr>
          <a:xfrm>
            <a:off x="1614045" y="5547230"/>
            <a:ext cx="2017473" cy="338554"/>
          </a:xfrm>
          <a:prstGeom prst="rect">
            <a:avLst/>
          </a:prstGeom>
          <a:noFill/>
        </p:spPr>
        <p:txBody>
          <a:bodyPr wrap="square" rtlCol="0">
            <a:spAutoFit/>
          </a:bodyPr>
          <a:lstStyle/>
          <a:p>
            <a:pPr>
              <a:defRPr/>
            </a:pPr>
            <a:r>
              <a:rPr lang="en-GB" sz="1600" b="1" dirty="0">
                <a:solidFill>
                  <a:srgbClr val="FFFFFF"/>
                </a:solidFill>
                <a:latin typeface="Aptos" panose="020B0004020202020204" pitchFamily="34" charset="0"/>
              </a:rPr>
              <a:t>£241.30 a week</a:t>
            </a:r>
          </a:p>
        </p:txBody>
      </p:sp>
      <p:sp>
        <p:nvSpPr>
          <p:cNvPr id="39" name="TextBox 38">
            <a:extLst>
              <a:ext uri="{FF2B5EF4-FFF2-40B4-BE49-F238E27FC236}">
                <a16:creationId xmlns:a16="http://schemas.microsoft.com/office/drawing/2014/main" id="{617A104C-3A4F-AFF6-40A7-2E898BAB243E}"/>
              </a:ext>
            </a:extLst>
          </p:cNvPr>
          <p:cNvSpPr txBox="1"/>
          <p:nvPr/>
        </p:nvSpPr>
        <p:spPr>
          <a:xfrm>
            <a:off x="1622956" y="5011056"/>
            <a:ext cx="2017473" cy="338554"/>
          </a:xfrm>
          <a:prstGeom prst="rect">
            <a:avLst/>
          </a:prstGeom>
          <a:noFill/>
        </p:spPr>
        <p:txBody>
          <a:bodyPr wrap="square" rtlCol="0">
            <a:spAutoFit/>
          </a:bodyPr>
          <a:lstStyle/>
          <a:p>
            <a:pPr>
              <a:defRPr/>
            </a:pPr>
            <a:r>
              <a:rPr lang="en-GB" sz="1600" b="1" dirty="0">
                <a:solidFill>
                  <a:srgbClr val="FFFFFF"/>
                </a:solidFill>
                <a:latin typeface="Aptos" panose="020B0004020202020204" pitchFamily="34" charset="0"/>
              </a:rPr>
              <a:t>£193.04 a week</a:t>
            </a:r>
          </a:p>
        </p:txBody>
      </p:sp>
      <p:pic>
        <p:nvPicPr>
          <p:cNvPr id="40" name="Picture 39">
            <a:extLst>
              <a:ext uri="{FF2B5EF4-FFF2-40B4-BE49-F238E27FC236}">
                <a16:creationId xmlns:a16="http://schemas.microsoft.com/office/drawing/2014/main" id="{195ECE58-6D47-D824-FCB5-20903237396A}"/>
              </a:ext>
            </a:extLst>
          </p:cNvPr>
          <p:cNvPicPr>
            <a:picLocks noChangeAspect="1"/>
          </p:cNvPicPr>
          <p:nvPr/>
        </p:nvPicPr>
        <p:blipFill>
          <a:blip r:embed="rId5"/>
          <a:stretch>
            <a:fillRect/>
          </a:stretch>
        </p:blipFill>
        <p:spPr>
          <a:xfrm>
            <a:off x="-10621678" y="31558"/>
            <a:ext cx="10335088" cy="6858000"/>
          </a:xfrm>
          <a:prstGeom prst="rect">
            <a:avLst/>
          </a:prstGeom>
        </p:spPr>
      </p:pic>
    </p:spTree>
    <p:custDataLst>
      <p:tags r:id="rId1"/>
    </p:custDataLst>
    <p:extLst>
      <p:ext uri="{BB962C8B-B14F-4D97-AF65-F5344CB8AC3E}">
        <p14:creationId xmlns:p14="http://schemas.microsoft.com/office/powerpoint/2010/main" val="10544288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1">
            <a:extLst>
              <a:ext uri="{FF2B5EF4-FFF2-40B4-BE49-F238E27FC236}">
                <a16:creationId xmlns:a16="http://schemas.microsoft.com/office/drawing/2014/main" id="{6435683F-E5EE-480E-87C6-37D07475BEFA}"/>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1" fontAlgn="base" hangingPunct="1">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r>
              <a:rPr lang="en-GB" altLang="en-US" sz="3600">
                <a:solidFill>
                  <a:srgbClr val="391C66"/>
                </a:solidFill>
                <a:latin typeface="Aptos Display" panose="020B0004020202020204" pitchFamily="34" charset="0"/>
                <a:ea typeface="ヒラギノ角ゴ Pro W3"/>
              </a:rPr>
              <a:t>Summary</a:t>
            </a:r>
            <a:endParaRPr lang="en-GB" altLang="en-US" sz="3600" dirty="0">
              <a:solidFill>
                <a:srgbClr val="391C66"/>
              </a:solidFill>
              <a:latin typeface="Aptos Display" panose="020B0004020202020204" pitchFamily="34" charset="0"/>
              <a:ea typeface="ヒラギノ角ゴ Pro W3"/>
            </a:endParaRPr>
          </a:p>
        </p:txBody>
      </p:sp>
      <p:grpSp>
        <p:nvGrpSpPr>
          <p:cNvPr id="20" name="Group 19">
            <a:extLst>
              <a:ext uri="{FF2B5EF4-FFF2-40B4-BE49-F238E27FC236}">
                <a16:creationId xmlns:a16="http://schemas.microsoft.com/office/drawing/2014/main" id="{9B3CEF54-A1F9-4A69-887F-2F5DF1167D73}"/>
              </a:ext>
            </a:extLst>
          </p:cNvPr>
          <p:cNvGrpSpPr/>
          <p:nvPr/>
        </p:nvGrpSpPr>
        <p:grpSpPr>
          <a:xfrm>
            <a:off x="2290777" y="1461443"/>
            <a:ext cx="3503773" cy="2017745"/>
            <a:chOff x="766776" y="1461442"/>
            <a:chExt cx="3503773" cy="2017745"/>
          </a:xfrm>
        </p:grpSpPr>
        <p:grpSp>
          <p:nvGrpSpPr>
            <p:cNvPr id="15" name="Group 14">
              <a:extLst>
                <a:ext uri="{FF2B5EF4-FFF2-40B4-BE49-F238E27FC236}">
                  <a16:creationId xmlns:a16="http://schemas.microsoft.com/office/drawing/2014/main" id="{641BBB17-20C8-464F-8E8F-DBBFE6799371}"/>
                </a:ext>
              </a:extLst>
            </p:cNvPr>
            <p:cNvGrpSpPr/>
            <p:nvPr/>
          </p:nvGrpSpPr>
          <p:grpSpPr>
            <a:xfrm>
              <a:off x="2470922" y="1679559"/>
              <a:ext cx="1799627" cy="1799628"/>
              <a:chOff x="2470922" y="1679559"/>
              <a:chExt cx="1799627" cy="1799628"/>
            </a:xfrm>
          </p:grpSpPr>
          <p:sp>
            <p:nvSpPr>
              <p:cNvPr id="48" name="Freeform 3">
                <a:extLst>
                  <a:ext uri="{FF2B5EF4-FFF2-40B4-BE49-F238E27FC236}">
                    <a16:creationId xmlns:a16="http://schemas.microsoft.com/office/drawing/2014/main" id="{17C71784-C961-43FE-9324-7D852268F13E}"/>
                  </a:ext>
                </a:extLst>
              </p:cNvPr>
              <p:cNvSpPr>
                <a:spLocks noChangeArrowheads="1"/>
              </p:cNvSpPr>
              <p:nvPr/>
            </p:nvSpPr>
            <p:spPr bwMode="auto">
              <a:xfrm>
                <a:off x="2470922" y="1679559"/>
                <a:ext cx="1799627" cy="1799628"/>
              </a:xfrm>
              <a:custGeom>
                <a:avLst/>
                <a:gdLst>
                  <a:gd name="T0" fmla="*/ 6069 w 7009"/>
                  <a:gd name="T1" fmla="*/ 3563 h 7008"/>
                  <a:gd name="T2" fmla="*/ 6069 w 7009"/>
                  <a:gd name="T3" fmla="*/ 3563 h 7008"/>
                  <a:gd name="T4" fmla="*/ 6687 w 7009"/>
                  <a:gd name="T5" fmla="*/ 3749 h 7008"/>
                  <a:gd name="T6" fmla="*/ 6687 w 7009"/>
                  <a:gd name="T7" fmla="*/ 3749 h 7008"/>
                  <a:gd name="T8" fmla="*/ 7008 w 7009"/>
                  <a:gd name="T9" fmla="*/ 3550 h 7008"/>
                  <a:gd name="T10" fmla="*/ 7008 w 7009"/>
                  <a:gd name="T11" fmla="*/ 1579 h 7008"/>
                  <a:gd name="T12" fmla="*/ 5051 w 7009"/>
                  <a:gd name="T13" fmla="*/ 1579 h 7008"/>
                  <a:gd name="T14" fmla="*/ 5051 w 7009"/>
                  <a:gd name="T15" fmla="*/ 1579 h 7008"/>
                  <a:gd name="T16" fmla="*/ 4853 w 7009"/>
                  <a:gd name="T17" fmla="*/ 1258 h 7008"/>
                  <a:gd name="T18" fmla="*/ 4853 w 7009"/>
                  <a:gd name="T19" fmla="*/ 1258 h 7008"/>
                  <a:gd name="T20" fmla="*/ 5029 w 7009"/>
                  <a:gd name="T21" fmla="*/ 639 h 7008"/>
                  <a:gd name="T22" fmla="*/ 5029 w 7009"/>
                  <a:gd name="T23" fmla="*/ 639 h 7008"/>
                  <a:gd name="T24" fmla="*/ 4296 w 7009"/>
                  <a:gd name="T25" fmla="*/ 0 h 7008"/>
                  <a:gd name="T26" fmla="*/ 4296 w 7009"/>
                  <a:gd name="T27" fmla="*/ 0 h 7008"/>
                  <a:gd name="T28" fmla="*/ 3564 w 7009"/>
                  <a:gd name="T29" fmla="*/ 639 h 7008"/>
                  <a:gd name="T30" fmla="*/ 3564 w 7009"/>
                  <a:gd name="T31" fmla="*/ 639 h 7008"/>
                  <a:gd name="T32" fmla="*/ 3750 w 7009"/>
                  <a:gd name="T33" fmla="*/ 1258 h 7008"/>
                  <a:gd name="T34" fmla="*/ 3750 w 7009"/>
                  <a:gd name="T35" fmla="*/ 1258 h 7008"/>
                  <a:gd name="T36" fmla="*/ 3550 w 7009"/>
                  <a:gd name="T37" fmla="*/ 1579 h 7008"/>
                  <a:gd name="T38" fmla="*/ 1579 w 7009"/>
                  <a:gd name="T39" fmla="*/ 1579 h 7008"/>
                  <a:gd name="T40" fmla="*/ 1579 w 7009"/>
                  <a:gd name="T41" fmla="*/ 1579 h 7008"/>
                  <a:gd name="T42" fmla="*/ 1579 w 7009"/>
                  <a:gd name="T43" fmla="*/ 3550 h 7008"/>
                  <a:gd name="T44" fmla="*/ 1579 w 7009"/>
                  <a:gd name="T45" fmla="*/ 3550 h 7008"/>
                  <a:gd name="T46" fmla="*/ 1259 w 7009"/>
                  <a:gd name="T47" fmla="*/ 3749 h 7008"/>
                  <a:gd name="T48" fmla="*/ 1259 w 7009"/>
                  <a:gd name="T49" fmla="*/ 3749 h 7008"/>
                  <a:gd name="T50" fmla="*/ 640 w 7009"/>
                  <a:gd name="T51" fmla="*/ 3563 h 7008"/>
                  <a:gd name="T52" fmla="*/ 640 w 7009"/>
                  <a:gd name="T53" fmla="*/ 3563 h 7008"/>
                  <a:gd name="T54" fmla="*/ 0 w 7009"/>
                  <a:gd name="T55" fmla="*/ 4296 h 7008"/>
                  <a:gd name="T56" fmla="*/ 0 w 7009"/>
                  <a:gd name="T57" fmla="*/ 4296 h 7008"/>
                  <a:gd name="T58" fmla="*/ 640 w 7009"/>
                  <a:gd name="T59" fmla="*/ 5028 h 7008"/>
                  <a:gd name="T60" fmla="*/ 640 w 7009"/>
                  <a:gd name="T61" fmla="*/ 5028 h 7008"/>
                  <a:gd name="T62" fmla="*/ 1259 w 7009"/>
                  <a:gd name="T63" fmla="*/ 4853 h 7008"/>
                  <a:gd name="T64" fmla="*/ 1259 w 7009"/>
                  <a:gd name="T65" fmla="*/ 4853 h 7008"/>
                  <a:gd name="T66" fmla="*/ 1579 w 7009"/>
                  <a:gd name="T67" fmla="*/ 5050 h 7008"/>
                  <a:gd name="T68" fmla="*/ 1579 w 7009"/>
                  <a:gd name="T69" fmla="*/ 7007 h 7008"/>
                  <a:gd name="T70" fmla="*/ 1579 w 7009"/>
                  <a:gd name="T71" fmla="*/ 6631 h 7008"/>
                  <a:gd name="T72" fmla="*/ 1579 w 7009"/>
                  <a:gd name="T73" fmla="*/ 7007 h 7008"/>
                  <a:gd name="T74" fmla="*/ 3550 w 7009"/>
                  <a:gd name="T75" fmla="*/ 7007 h 7008"/>
                  <a:gd name="T76" fmla="*/ 3550 w 7009"/>
                  <a:gd name="T77" fmla="*/ 7007 h 7008"/>
                  <a:gd name="T78" fmla="*/ 3750 w 7009"/>
                  <a:gd name="T79" fmla="*/ 6686 h 7008"/>
                  <a:gd name="T80" fmla="*/ 3750 w 7009"/>
                  <a:gd name="T81" fmla="*/ 6686 h 7008"/>
                  <a:gd name="T82" fmla="*/ 3564 w 7009"/>
                  <a:gd name="T83" fmla="*/ 6067 h 7008"/>
                  <a:gd name="T84" fmla="*/ 3564 w 7009"/>
                  <a:gd name="T85" fmla="*/ 6067 h 7008"/>
                  <a:gd name="T86" fmla="*/ 4296 w 7009"/>
                  <a:gd name="T87" fmla="*/ 5429 h 7008"/>
                  <a:gd name="T88" fmla="*/ 4296 w 7009"/>
                  <a:gd name="T89" fmla="*/ 5429 h 7008"/>
                  <a:gd name="T90" fmla="*/ 5029 w 7009"/>
                  <a:gd name="T91" fmla="*/ 6067 h 7008"/>
                  <a:gd name="T92" fmla="*/ 5029 w 7009"/>
                  <a:gd name="T93" fmla="*/ 6067 h 7008"/>
                  <a:gd name="T94" fmla="*/ 4853 w 7009"/>
                  <a:gd name="T95" fmla="*/ 6686 h 7008"/>
                  <a:gd name="T96" fmla="*/ 4853 w 7009"/>
                  <a:gd name="T97" fmla="*/ 6686 h 7008"/>
                  <a:gd name="T98" fmla="*/ 5051 w 7009"/>
                  <a:gd name="T99" fmla="*/ 7007 h 7008"/>
                  <a:gd name="T100" fmla="*/ 7008 w 7009"/>
                  <a:gd name="T101" fmla="*/ 7007 h 7008"/>
                  <a:gd name="T102" fmla="*/ 7008 w 7009"/>
                  <a:gd name="T103" fmla="*/ 5051 h 7008"/>
                  <a:gd name="T104" fmla="*/ 7008 w 7009"/>
                  <a:gd name="T105" fmla="*/ 5051 h 7008"/>
                  <a:gd name="T106" fmla="*/ 6687 w 7009"/>
                  <a:gd name="T107" fmla="*/ 4853 h 7008"/>
                  <a:gd name="T108" fmla="*/ 6687 w 7009"/>
                  <a:gd name="T109" fmla="*/ 4853 h 7008"/>
                  <a:gd name="T110" fmla="*/ 6069 w 7009"/>
                  <a:gd name="T111" fmla="*/ 5028 h 7008"/>
                  <a:gd name="T112" fmla="*/ 6069 w 7009"/>
                  <a:gd name="T113" fmla="*/ 5028 h 7008"/>
                  <a:gd name="T114" fmla="*/ 5430 w 7009"/>
                  <a:gd name="T115" fmla="*/ 4296 h 7008"/>
                  <a:gd name="T116" fmla="*/ 5430 w 7009"/>
                  <a:gd name="T117" fmla="*/ 4296 h 7008"/>
                  <a:gd name="T118" fmla="*/ 6069 w 7009"/>
                  <a:gd name="T119" fmla="*/ 3563 h 7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09" h="7008">
                    <a:moveTo>
                      <a:pt x="6069" y="3563"/>
                    </a:moveTo>
                    <a:lnTo>
                      <a:pt x="6069" y="3563"/>
                    </a:lnTo>
                    <a:cubicBezTo>
                      <a:pt x="6238" y="3563"/>
                      <a:pt x="6472" y="3640"/>
                      <a:pt x="6687" y="3749"/>
                    </a:cubicBezTo>
                    <a:lnTo>
                      <a:pt x="6687" y="3749"/>
                    </a:lnTo>
                    <a:cubicBezTo>
                      <a:pt x="6834" y="3824"/>
                      <a:pt x="7008" y="3715"/>
                      <a:pt x="7008" y="3550"/>
                    </a:cubicBezTo>
                    <a:lnTo>
                      <a:pt x="7008" y="1579"/>
                    </a:lnTo>
                    <a:lnTo>
                      <a:pt x="5051" y="1579"/>
                    </a:lnTo>
                    <a:lnTo>
                      <a:pt x="5051" y="1579"/>
                    </a:lnTo>
                    <a:cubicBezTo>
                      <a:pt x="4886" y="1579"/>
                      <a:pt x="4781" y="1407"/>
                      <a:pt x="4853" y="1258"/>
                    </a:cubicBezTo>
                    <a:lnTo>
                      <a:pt x="4853" y="1258"/>
                    </a:lnTo>
                    <a:cubicBezTo>
                      <a:pt x="4958" y="1043"/>
                      <a:pt x="5029" y="810"/>
                      <a:pt x="5029" y="639"/>
                    </a:cubicBezTo>
                    <a:lnTo>
                      <a:pt x="5029" y="639"/>
                    </a:lnTo>
                    <a:cubicBezTo>
                      <a:pt x="5029" y="224"/>
                      <a:pt x="4701" y="0"/>
                      <a:pt x="4296" y="0"/>
                    </a:cubicBezTo>
                    <a:lnTo>
                      <a:pt x="4296" y="0"/>
                    </a:lnTo>
                    <a:cubicBezTo>
                      <a:pt x="3892" y="0"/>
                      <a:pt x="3564" y="224"/>
                      <a:pt x="3564" y="639"/>
                    </a:cubicBezTo>
                    <a:lnTo>
                      <a:pt x="3564" y="639"/>
                    </a:lnTo>
                    <a:cubicBezTo>
                      <a:pt x="3564" y="810"/>
                      <a:pt x="3640" y="1042"/>
                      <a:pt x="3750" y="1258"/>
                    </a:cubicBezTo>
                    <a:lnTo>
                      <a:pt x="3750" y="1258"/>
                    </a:lnTo>
                    <a:cubicBezTo>
                      <a:pt x="3824" y="1405"/>
                      <a:pt x="3715" y="1579"/>
                      <a:pt x="3550" y="1579"/>
                    </a:cubicBezTo>
                    <a:lnTo>
                      <a:pt x="1579" y="1579"/>
                    </a:lnTo>
                    <a:lnTo>
                      <a:pt x="1579" y="1579"/>
                    </a:lnTo>
                    <a:lnTo>
                      <a:pt x="1579" y="3550"/>
                    </a:lnTo>
                    <a:lnTo>
                      <a:pt x="1579" y="3550"/>
                    </a:lnTo>
                    <a:cubicBezTo>
                      <a:pt x="1579" y="3715"/>
                      <a:pt x="1405" y="3824"/>
                      <a:pt x="1259" y="3749"/>
                    </a:cubicBezTo>
                    <a:lnTo>
                      <a:pt x="1259" y="3749"/>
                    </a:lnTo>
                    <a:cubicBezTo>
                      <a:pt x="1043" y="3640"/>
                      <a:pt x="810" y="3563"/>
                      <a:pt x="640" y="3563"/>
                    </a:cubicBezTo>
                    <a:lnTo>
                      <a:pt x="640" y="3563"/>
                    </a:lnTo>
                    <a:cubicBezTo>
                      <a:pt x="224" y="3563"/>
                      <a:pt x="0" y="3891"/>
                      <a:pt x="0" y="4296"/>
                    </a:cubicBezTo>
                    <a:lnTo>
                      <a:pt x="0" y="4296"/>
                    </a:lnTo>
                    <a:cubicBezTo>
                      <a:pt x="0" y="4701"/>
                      <a:pt x="224" y="5028"/>
                      <a:pt x="640" y="5028"/>
                    </a:cubicBezTo>
                    <a:lnTo>
                      <a:pt x="640" y="5028"/>
                    </a:lnTo>
                    <a:cubicBezTo>
                      <a:pt x="810" y="5028"/>
                      <a:pt x="1043" y="4958"/>
                      <a:pt x="1259" y="4853"/>
                    </a:cubicBezTo>
                    <a:lnTo>
                      <a:pt x="1259" y="4853"/>
                    </a:lnTo>
                    <a:cubicBezTo>
                      <a:pt x="1406" y="4781"/>
                      <a:pt x="1579" y="4886"/>
                      <a:pt x="1579" y="5050"/>
                    </a:cubicBezTo>
                    <a:lnTo>
                      <a:pt x="1579" y="7007"/>
                    </a:lnTo>
                    <a:lnTo>
                      <a:pt x="1579" y="6631"/>
                    </a:lnTo>
                    <a:lnTo>
                      <a:pt x="1579" y="7007"/>
                    </a:lnTo>
                    <a:lnTo>
                      <a:pt x="3550" y="7007"/>
                    </a:lnTo>
                    <a:lnTo>
                      <a:pt x="3550" y="7007"/>
                    </a:lnTo>
                    <a:cubicBezTo>
                      <a:pt x="3715" y="7007"/>
                      <a:pt x="3824" y="6833"/>
                      <a:pt x="3750" y="6686"/>
                    </a:cubicBezTo>
                    <a:lnTo>
                      <a:pt x="3750" y="6686"/>
                    </a:lnTo>
                    <a:cubicBezTo>
                      <a:pt x="3640" y="6471"/>
                      <a:pt x="3564" y="6238"/>
                      <a:pt x="3564" y="6067"/>
                    </a:cubicBezTo>
                    <a:lnTo>
                      <a:pt x="3564" y="6067"/>
                    </a:lnTo>
                    <a:cubicBezTo>
                      <a:pt x="3564" y="5652"/>
                      <a:pt x="3892" y="5429"/>
                      <a:pt x="4296" y="5429"/>
                    </a:cubicBezTo>
                    <a:lnTo>
                      <a:pt x="4296" y="5429"/>
                    </a:lnTo>
                    <a:cubicBezTo>
                      <a:pt x="4701" y="5429"/>
                      <a:pt x="5029" y="5652"/>
                      <a:pt x="5029" y="6067"/>
                    </a:cubicBezTo>
                    <a:lnTo>
                      <a:pt x="5029" y="6067"/>
                    </a:lnTo>
                    <a:cubicBezTo>
                      <a:pt x="5029" y="6238"/>
                      <a:pt x="4958" y="6471"/>
                      <a:pt x="4853" y="6686"/>
                    </a:cubicBezTo>
                    <a:lnTo>
                      <a:pt x="4853" y="6686"/>
                    </a:lnTo>
                    <a:cubicBezTo>
                      <a:pt x="4781" y="6834"/>
                      <a:pt x="4886" y="7007"/>
                      <a:pt x="5051" y="7007"/>
                    </a:cubicBezTo>
                    <a:lnTo>
                      <a:pt x="7008" y="7007"/>
                    </a:lnTo>
                    <a:lnTo>
                      <a:pt x="7008" y="5051"/>
                    </a:lnTo>
                    <a:lnTo>
                      <a:pt x="7008" y="5051"/>
                    </a:lnTo>
                    <a:cubicBezTo>
                      <a:pt x="7008" y="4886"/>
                      <a:pt x="6835" y="4781"/>
                      <a:pt x="6687" y="4853"/>
                    </a:cubicBezTo>
                    <a:lnTo>
                      <a:pt x="6687" y="4853"/>
                    </a:lnTo>
                    <a:cubicBezTo>
                      <a:pt x="6472" y="4958"/>
                      <a:pt x="6239" y="5028"/>
                      <a:pt x="6069" y="5028"/>
                    </a:cubicBezTo>
                    <a:lnTo>
                      <a:pt x="6069" y="5028"/>
                    </a:lnTo>
                    <a:cubicBezTo>
                      <a:pt x="5654" y="5028"/>
                      <a:pt x="5430" y="4701"/>
                      <a:pt x="5430" y="4296"/>
                    </a:cubicBezTo>
                    <a:lnTo>
                      <a:pt x="5430" y="4296"/>
                    </a:lnTo>
                    <a:cubicBezTo>
                      <a:pt x="5430" y="3891"/>
                      <a:pt x="5654" y="3563"/>
                      <a:pt x="6069" y="3563"/>
                    </a:cubicBezTo>
                  </a:path>
                </a:pathLst>
              </a:custGeom>
              <a:solidFill>
                <a:srgbClr val="3DBEA2"/>
              </a:solidFill>
              <a:ln>
                <a:noFill/>
              </a:ln>
              <a:effectLst/>
            </p:spPr>
            <p:txBody>
              <a:bodyPr wrap="none" anchor="ctr"/>
              <a:lstStyle/>
              <a:p>
                <a:pPr defTabSz="685846" eaLnBrk="1" fontAlgn="auto" hangingPunct="1">
                  <a:spcBef>
                    <a:spcPts val="0"/>
                  </a:spcBef>
                  <a:spcAft>
                    <a:spcPts val="0"/>
                  </a:spcAft>
                  <a:defRPr/>
                </a:pPr>
                <a:endParaRPr lang="en-US" sz="2450" kern="0" dirty="0">
                  <a:solidFill>
                    <a:srgbClr val="AAAAAA"/>
                  </a:solidFill>
                  <a:latin typeface="Calibri" panose="020F0502020204030204"/>
                  <a:cs typeface="+mn-cs"/>
                </a:endParaRPr>
              </a:p>
            </p:txBody>
          </p:sp>
          <p:sp>
            <p:nvSpPr>
              <p:cNvPr id="54" name="Freeform 951">
                <a:extLst>
                  <a:ext uri="{FF2B5EF4-FFF2-40B4-BE49-F238E27FC236}">
                    <a16:creationId xmlns:a16="http://schemas.microsoft.com/office/drawing/2014/main" id="{9758C14C-C7D3-4EF1-82F9-3B6EEEC2A9C2}"/>
                  </a:ext>
                </a:extLst>
              </p:cNvPr>
              <p:cNvSpPr>
                <a:spLocks noChangeAspect="1"/>
              </p:cNvSpPr>
              <p:nvPr/>
            </p:nvSpPr>
            <p:spPr bwMode="auto">
              <a:xfrm>
                <a:off x="3326355" y="2439508"/>
                <a:ext cx="461428" cy="461428"/>
              </a:xfrm>
              <a:custGeom>
                <a:avLst/>
                <a:gdLst>
                  <a:gd name="T0" fmla="*/ 1874701 w 296503"/>
                  <a:gd name="T1" fmla="*/ 8951676 h 296019"/>
                  <a:gd name="T2" fmla="*/ 2250952 w 296503"/>
                  <a:gd name="T3" fmla="*/ 7143508 h 296019"/>
                  <a:gd name="T4" fmla="*/ 3288867 w 296503"/>
                  <a:gd name="T5" fmla="*/ 7737351 h 296019"/>
                  <a:gd name="T6" fmla="*/ 9516506 w 296503"/>
                  <a:gd name="T7" fmla="*/ 2774927 h 296019"/>
                  <a:gd name="T8" fmla="*/ 2154972 w 296503"/>
                  <a:gd name="T9" fmla="*/ 1422412 h 296019"/>
                  <a:gd name="T10" fmla="*/ 2154972 w 296503"/>
                  <a:gd name="T11" fmla="*/ 3059122 h 296019"/>
                  <a:gd name="T12" fmla="*/ 7933669 w 296503"/>
                  <a:gd name="T13" fmla="*/ 1177958 h 296019"/>
                  <a:gd name="T14" fmla="*/ 3055366 w 296503"/>
                  <a:gd name="T15" fmla="*/ 7513066 h 296019"/>
                  <a:gd name="T16" fmla="*/ 7933669 w 296503"/>
                  <a:gd name="T17" fmla="*/ 1177958 h 296019"/>
                  <a:gd name="T18" fmla="*/ 6841357 w 296503"/>
                  <a:gd name="T19" fmla="*/ 854815 h 296019"/>
                  <a:gd name="T20" fmla="*/ 6841357 w 296503"/>
                  <a:gd name="T21" fmla="*/ 1184826 h 296019"/>
                  <a:gd name="T22" fmla="*/ 2479538 w 296503"/>
                  <a:gd name="T23" fmla="*/ 3217501 h 296019"/>
                  <a:gd name="T24" fmla="*/ 311649 w 296503"/>
                  <a:gd name="T25" fmla="*/ 3389093 h 296019"/>
                  <a:gd name="T26" fmla="*/ 9489647 w 296503"/>
                  <a:gd name="T27" fmla="*/ 10516770 h 296019"/>
                  <a:gd name="T28" fmla="*/ 9645397 w 296503"/>
                  <a:gd name="T29" fmla="*/ 3719133 h 296019"/>
                  <a:gd name="T30" fmla="*/ 9814162 w 296503"/>
                  <a:gd name="T31" fmla="*/ 10688353 h 296019"/>
                  <a:gd name="T32" fmla="*/ 155750 w 296503"/>
                  <a:gd name="T33" fmla="*/ 10846781 h 296019"/>
                  <a:gd name="T34" fmla="*/ 0 w 296503"/>
                  <a:gd name="T35" fmla="*/ 3217501 h 296019"/>
                  <a:gd name="T36" fmla="*/ 2193891 w 296503"/>
                  <a:gd name="T37" fmla="*/ 907641 h 296019"/>
                  <a:gd name="T38" fmla="*/ 8634289 w 296503"/>
                  <a:gd name="T39" fmla="*/ 451990 h 296019"/>
                  <a:gd name="T40" fmla="*/ 9750072 w 296503"/>
                  <a:gd name="T41" fmla="*/ 2550509 h 296019"/>
                  <a:gd name="T42" fmla="*/ 10333883 w 296503"/>
                  <a:gd name="T43" fmla="*/ 1771853 h 296019"/>
                  <a:gd name="T44" fmla="*/ 9218100 w 296503"/>
                  <a:gd name="T45" fmla="*/ 451990 h 296019"/>
                  <a:gd name="T46" fmla="*/ 8927832 w 296503"/>
                  <a:gd name="T47" fmla="*/ 0 h 296019"/>
                  <a:gd name="T48" fmla="*/ 10450637 w 296503"/>
                  <a:gd name="T49" fmla="*/ 1243968 h 296019"/>
                  <a:gd name="T50" fmla="*/ 10450637 w 296503"/>
                  <a:gd name="T51" fmla="*/ 2299781 h 296019"/>
                  <a:gd name="T52" fmla="*/ 10061434 w 296503"/>
                  <a:gd name="T53" fmla="*/ 2867276 h 296019"/>
                  <a:gd name="T54" fmla="*/ 9957652 w 296503"/>
                  <a:gd name="T55" fmla="*/ 3157649 h 296019"/>
                  <a:gd name="T56" fmla="*/ 9750072 w 296503"/>
                  <a:gd name="T57" fmla="*/ 3012447 h 296019"/>
                  <a:gd name="T58" fmla="*/ 4002487 w 296503"/>
                  <a:gd name="T59" fmla="*/ 8819580 h 296019"/>
                  <a:gd name="T60" fmla="*/ 1654207 w 296503"/>
                  <a:gd name="T61" fmla="*/ 9334400 h 296019"/>
                  <a:gd name="T62" fmla="*/ 1498556 w 296503"/>
                  <a:gd name="T63" fmla="*/ 9136367 h 296019"/>
                  <a:gd name="T64" fmla="*/ 2043360 w 296503"/>
                  <a:gd name="T65" fmla="*/ 6707906 h 296019"/>
                  <a:gd name="T66" fmla="*/ 7622251 w 296503"/>
                  <a:gd name="T67" fmla="*/ 847963 h 296019"/>
                  <a:gd name="T68" fmla="*/ 7842885 w 296503"/>
                  <a:gd name="T69" fmla="*/ 623635 h 296019"/>
                  <a:gd name="T70" fmla="*/ 8413722 w 296503"/>
                  <a:gd name="T71" fmla="*/ 227690 h 2960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6503" h="296019">
                    <a:moveTo>
                      <a:pt x="62544" y="194953"/>
                    </a:moveTo>
                    <a:lnTo>
                      <a:pt x="52090" y="244298"/>
                    </a:lnTo>
                    <a:lnTo>
                      <a:pt x="101117" y="233853"/>
                    </a:lnTo>
                    <a:lnTo>
                      <a:pt x="62544" y="194953"/>
                    </a:lnTo>
                    <a:close/>
                    <a:moveTo>
                      <a:pt x="245674" y="57000"/>
                    </a:moveTo>
                    <a:lnTo>
                      <a:pt x="91383" y="211161"/>
                    </a:lnTo>
                    <a:lnTo>
                      <a:pt x="110129" y="229891"/>
                    </a:lnTo>
                    <a:lnTo>
                      <a:pt x="264419" y="75730"/>
                    </a:lnTo>
                    <a:lnTo>
                      <a:pt x="245674" y="57000"/>
                    </a:lnTo>
                    <a:close/>
                    <a:moveTo>
                      <a:pt x="59876" y="38819"/>
                    </a:moveTo>
                    <a:lnTo>
                      <a:pt x="15150" y="83487"/>
                    </a:lnTo>
                    <a:lnTo>
                      <a:pt x="59876" y="83487"/>
                    </a:lnTo>
                    <a:lnTo>
                      <a:pt x="59876" y="38819"/>
                    </a:lnTo>
                    <a:close/>
                    <a:moveTo>
                      <a:pt x="220439" y="32147"/>
                    </a:moveTo>
                    <a:lnTo>
                      <a:pt x="66149" y="186308"/>
                    </a:lnTo>
                    <a:lnTo>
                      <a:pt x="84895" y="205038"/>
                    </a:lnTo>
                    <a:lnTo>
                      <a:pt x="239185" y="50877"/>
                    </a:lnTo>
                    <a:lnTo>
                      <a:pt x="220439" y="32147"/>
                    </a:lnTo>
                    <a:close/>
                    <a:moveTo>
                      <a:pt x="64205" y="23329"/>
                    </a:moveTo>
                    <a:lnTo>
                      <a:pt x="190089" y="23329"/>
                    </a:lnTo>
                    <a:cubicBezTo>
                      <a:pt x="192614" y="23329"/>
                      <a:pt x="194778" y="25851"/>
                      <a:pt x="194778" y="28012"/>
                    </a:cubicBezTo>
                    <a:cubicBezTo>
                      <a:pt x="194778" y="30534"/>
                      <a:pt x="192614" y="32335"/>
                      <a:pt x="190089" y="32335"/>
                    </a:cubicBezTo>
                    <a:lnTo>
                      <a:pt x="68894" y="32335"/>
                    </a:lnTo>
                    <a:lnTo>
                      <a:pt x="68894" y="87809"/>
                    </a:lnTo>
                    <a:cubicBezTo>
                      <a:pt x="68894" y="90331"/>
                      <a:pt x="66730" y="92492"/>
                      <a:pt x="64205" y="92492"/>
                    </a:cubicBezTo>
                    <a:lnTo>
                      <a:pt x="8657" y="92492"/>
                    </a:lnTo>
                    <a:lnTo>
                      <a:pt x="8657" y="287013"/>
                    </a:lnTo>
                    <a:lnTo>
                      <a:pt x="263672" y="287013"/>
                    </a:lnTo>
                    <a:lnTo>
                      <a:pt x="263672" y="105820"/>
                    </a:lnTo>
                    <a:cubicBezTo>
                      <a:pt x="263672" y="103659"/>
                      <a:pt x="265836" y="101498"/>
                      <a:pt x="268000" y="101498"/>
                    </a:cubicBezTo>
                    <a:cubicBezTo>
                      <a:pt x="270525" y="101498"/>
                      <a:pt x="272690" y="103659"/>
                      <a:pt x="272690" y="105820"/>
                    </a:cubicBezTo>
                    <a:lnTo>
                      <a:pt x="272690" y="291696"/>
                    </a:lnTo>
                    <a:cubicBezTo>
                      <a:pt x="272690" y="293858"/>
                      <a:pt x="270525" y="296019"/>
                      <a:pt x="268000" y="296019"/>
                    </a:cubicBezTo>
                    <a:lnTo>
                      <a:pt x="4329" y="296019"/>
                    </a:lnTo>
                    <a:cubicBezTo>
                      <a:pt x="1804" y="296019"/>
                      <a:pt x="0" y="293858"/>
                      <a:pt x="0" y="291696"/>
                    </a:cubicBezTo>
                    <a:lnTo>
                      <a:pt x="0" y="87809"/>
                    </a:lnTo>
                    <a:cubicBezTo>
                      <a:pt x="0" y="86729"/>
                      <a:pt x="361" y="85648"/>
                      <a:pt x="1082" y="84567"/>
                    </a:cubicBezTo>
                    <a:lnTo>
                      <a:pt x="60959" y="24770"/>
                    </a:lnTo>
                    <a:cubicBezTo>
                      <a:pt x="62041" y="24050"/>
                      <a:pt x="63123" y="23329"/>
                      <a:pt x="64205" y="23329"/>
                    </a:cubicBezTo>
                    <a:close/>
                    <a:moveTo>
                      <a:pt x="239906" y="12336"/>
                    </a:moveTo>
                    <a:lnTo>
                      <a:pt x="226568" y="25664"/>
                    </a:lnTo>
                    <a:lnTo>
                      <a:pt x="270908" y="69607"/>
                    </a:lnTo>
                    <a:lnTo>
                      <a:pt x="284246" y="56280"/>
                    </a:lnTo>
                    <a:cubicBezTo>
                      <a:pt x="286049" y="54119"/>
                      <a:pt x="287130" y="51237"/>
                      <a:pt x="287130" y="48356"/>
                    </a:cubicBezTo>
                    <a:cubicBezTo>
                      <a:pt x="287130" y="45114"/>
                      <a:pt x="286049" y="42232"/>
                      <a:pt x="284246" y="40071"/>
                    </a:cubicBezTo>
                    <a:lnTo>
                      <a:pt x="256128" y="12336"/>
                    </a:lnTo>
                    <a:cubicBezTo>
                      <a:pt x="251802" y="8014"/>
                      <a:pt x="244592" y="8014"/>
                      <a:pt x="239906" y="12336"/>
                    </a:cubicBezTo>
                    <a:close/>
                    <a:moveTo>
                      <a:pt x="248062" y="0"/>
                    </a:moveTo>
                    <a:cubicBezTo>
                      <a:pt x="253244" y="0"/>
                      <a:pt x="258471" y="2071"/>
                      <a:pt x="262617" y="6213"/>
                    </a:cubicBezTo>
                    <a:lnTo>
                      <a:pt x="290374" y="33948"/>
                    </a:lnTo>
                    <a:cubicBezTo>
                      <a:pt x="294340" y="37550"/>
                      <a:pt x="296503" y="42953"/>
                      <a:pt x="296503" y="48356"/>
                    </a:cubicBezTo>
                    <a:cubicBezTo>
                      <a:pt x="296503" y="53758"/>
                      <a:pt x="294340" y="58801"/>
                      <a:pt x="290374" y="62763"/>
                    </a:cubicBezTo>
                    <a:lnTo>
                      <a:pt x="277036" y="75730"/>
                    </a:lnTo>
                    <a:lnTo>
                      <a:pt x="279560" y="78251"/>
                    </a:lnTo>
                    <a:cubicBezTo>
                      <a:pt x="281723" y="80412"/>
                      <a:pt x="281723" y="82934"/>
                      <a:pt x="279920" y="84735"/>
                    </a:cubicBezTo>
                    <a:cubicBezTo>
                      <a:pt x="278839" y="85815"/>
                      <a:pt x="277757" y="86175"/>
                      <a:pt x="276676" y="86175"/>
                    </a:cubicBezTo>
                    <a:cubicBezTo>
                      <a:pt x="275234" y="86175"/>
                      <a:pt x="274513" y="85815"/>
                      <a:pt x="273431" y="84735"/>
                    </a:cubicBezTo>
                    <a:lnTo>
                      <a:pt x="270908" y="82213"/>
                    </a:lnTo>
                    <a:lnTo>
                      <a:pt x="113373" y="239256"/>
                    </a:lnTo>
                    <a:cubicBezTo>
                      <a:pt x="112652" y="239976"/>
                      <a:pt x="111931" y="240336"/>
                      <a:pt x="111210" y="240697"/>
                    </a:cubicBezTo>
                    <a:lnTo>
                      <a:pt x="47043" y="254384"/>
                    </a:lnTo>
                    <a:cubicBezTo>
                      <a:pt x="46683" y="254744"/>
                      <a:pt x="46322" y="254744"/>
                      <a:pt x="45962" y="254744"/>
                    </a:cubicBezTo>
                    <a:cubicBezTo>
                      <a:pt x="44880" y="254744"/>
                      <a:pt x="43799" y="254024"/>
                      <a:pt x="43078" y="253303"/>
                    </a:cubicBezTo>
                    <a:cubicBezTo>
                      <a:pt x="41996" y="252223"/>
                      <a:pt x="41275" y="250782"/>
                      <a:pt x="41636" y="249341"/>
                    </a:cubicBezTo>
                    <a:lnTo>
                      <a:pt x="55334" y="185227"/>
                    </a:lnTo>
                    <a:cubicBezTo>
                      <a:pt x="55695" y="184507"/>
                      <a:pt x="56055" y="183427"/>
                      <a:pt x="56776" y="183066"/>
                    </a:cubicBezTo>
                    <a:lnTo>
                      <a:pt x="213950" y="25664"/>
                    </a:lnTo>
                    <a:lnTo>
                      <a:pt x="211787" y="23142"/>
                    </a:lnTo>
                    <a:cubicBezTo>
                      <a:pt x="209985" y="21701"/>
                      <a:pt x="209985" y="18820"/>
                      <a:pt x="211787" y="17019"/>
                    </a:cubicBezTo>
                    <a:cubicBezTo>
                      <a:pt x="213229" y="15218"/>
                      <a:pt x="216474" y="15218"/>
                      <a:pt x="217916" y="17019"/>
                    </a:cubicBezTo>
                    <a:lnTo>
                      <a:pt x="220439" y="19180"/>
                    </a:lnTo>
                    <a:lnTo>
                      <a:pt x="233777" y="6213"/>
                    </a:lnTo>
                    <a:cubicBezTo>
                      <a:pt x="237743" y="2071"/>
                      <a:pt x="242880" y="0"/>
                      <a:pt x="248062" y="0"/>
                    </a:cubicBezTo>
                    <a:close/>
                  </a:path>
                </a:pathLst>
              </a:custGeom>
              <a:solidFill>
                <a:srgbClr val="FFFFFF"/>
              </a:solidFill>
              <a:ln>
                <a:noFill/>
              </a:ln>
            </p:spPr>
            <p:txBody>
              <a:bodyPr anchor="ctr"/>
              <a:lstStyle/>
              <a:p>
                <a:pPr defTabSz="685846" eaLnBrk="1" fontAlgn="auto" hangingPunct="1">
                  <a:spcBef>
                    <a:spcPts val="0"/>
                  </a:spcBef>
                  <a:spcAft>
                    <a:spcPts val="0"/>
                  </a:spcAft>
                  <a:defRPr/>
                </a:pPr>
                <a:endParaRPr lang="en-US" sz="1350" kern="0" dirty="0">
                  <a:solidFill>
                    <a:srgbClr val="AAAAAA"/>
                  </a:solidFill>
                  <a:latin typeface="Calibri" panose="020F0502020204030204"/>
                  <a:cs typeface="+mn-cs"/>
                </a:endParaRPr>
              </a:p>
            </p:txBody>
          </p:sp>
        </p:grpSp>
        <p:sp>
          <p:nvSpPr>
            <p:cNvPr id="59" name="Rectangle 58">
              <a:extLst>
                <a:ext uri="{FF2B5EF4-FFF2-40B4-BE49-F238E27FC236}">
                  <a16:creationId xmlns:a16="http://schemas.microsoft.com/office/drawing/2014/main" id="{A8534081-3E9D-47F1-93EA-F1FBB1E0109F}"/>
                </a:ext>
              </a:extLst>
            </p:cNvPr>
            <p:cNvSpPr/>
            <p:nvPr/>
          </p:nvSpPr>
          <p:spPr>
            <a:xfrm>
              <a:off x="766776" y="1461442"/>
              <a:ext cx="2800196" cy="584775"/>
            </a:xfrm>
            <a:prstGeom prst="rect">
              <a:avLst/>
            </a:prstGeom>
          </p:spPr>
          <p:txBody>
            <a:bodyPr wrap="square">
              <a:spAutoFit/>
            </a:bodyPr>
            <a:lstStyle/>
            <a:p>
              <a:pPr fontAlgn="auto">
                <a:spcBef>
                  <a:spcPts val="0"/>
                </a:spcBef>
                <a:spcAft>
                  <a:spcPts val="1200"/>
                </a:spcAft>
                <a:buClr>
                  <a:srgbClr val="5781C1"/>
                </a:buClr>
                <a:buSzPct val="80000"/>
                <a:defRPr/>
              </a:pPr>
              <a:r>
                <a:rPr lang="en-GB" sz="1600" dirty="0">
                  <a:solidFill>
                    <a:srgbClr val="000000"/>
                  </a:solidFill>
                  <a:latin typeface="Aptos" panose="020B0004020202020204" pitchFamily="34" charset="0"/>
                  <a:ea typeface="ヒラギノ角ゴ Pro W3" charset="-128"/>
                  <a:cs typeface="Arial" panose="020B0604020202020204" pitchFamily="34" charset="0"/>
                </a:rPr>
                <a:t>Review your income &amp; expenditure</a:t>
              </a:r>
            </a:p>
          </p:txBody>
        </p:sp>
      </p:grpSp>
      <p:grpSp>
        <p:nvGrpSpPr>
          <p:cNvPr id="25" name="Group 24">
            <a:extLst>
              <a:ext uri="{FF2B5EF4-FFF2-40B4-BE49-F238E27FC236}">
                <a16:creationId xmlns:a16="http://schemas.microsoft.com/office/drawing/2014/main" id="{0CA4A8D1-A623-4B29-A455-8B870B9559E3}"/>
              </a:ext>
            </a:extLst>
          </p:cNvPr>
          <p:cNvGrpSpPr/>
          <p:nvPr/>
        </p:nvGrpSpPr>
        <p:grpSpPr>
          <a:xfrm>
            <a:off x="5794550" y="3479188"/>
            <a:ext cx="4393347" cy="1994405"/>
            <a:chOff x="4270549" y="3479187"/>
            <a:chExt cx="4393347" cy="1994405"/>
          </a:xfrm>
        </p:grpSpPr>
        <p:sp>
          <p:nvSpPr>
            <p:cNvPr id="62" name="Rectangle 61">
              <a:extLst>
                <a:ext uri="{FF2B5EF4-FFF2-40B4-BE49-F238E27FC236}">
                  <a16:creationId xmlns:a16="http://schemas.microsoft.com/office/drawing/2014/main" id="{AD2391A4-F305-4A70-A51E-37BEB85DF92F}"/>
                </a:ext>
              </a:extLst>
            </p:cNvPr>
            <p:cNvSpPr/>
            <p:nvPr/>
          </p:nvSpPr>
          <p:spPr>
            <a:xfrm>
              <a:off x="5190460" y="4888817"/>
              <a:ext cx="3473436" cy="584775"/>
            </a:xfrm>
            <a:prstGeom prst="rect">
              <a:avLst/>
            </a:prstGeom>
          </p:spPr>
          <p:txBody>
            <a:bodyPr wrap="square">
              <a:spAutoFit/>
            </a:bodyPr>
            <a:lstStyle/>
            <a:p>
              <a:pPr fontAlgn="auto">
                <a:spcBef>
                  <a:spcPts val="0"/>
                </a:spcBef>
                <a:spcAft>
                  <a:spcPts val="1200"/>
                </a:spcAft>
                <a:buClr>
                  <a:srgbClr val="5781C1"/>
                </a:buClr>
                <a:buSzPct val="80000"/>
                <a:defRPr/>
              </a:pPr>
              <a:r>
                <a:rPr lang="en-GB" sz="1600" dirty="0">
                  <a:solidFill>
                    <a:srgbClr val="000000"/>
                  </a:solidFill>
                  <a:latin typeface="Aptos" panose="020B0004020202020204" pitchFamily="34" charset="0"/>
                  <a:ea typeface="ヒラギノ角ゴ Pro W3" charset="-128"/>
                  <a:cs typeface="Arial" panose="020B0604020202020204" pitchFamily="34" charset="0"/>
                </a:rPr>
                <a:t>Consider what benefits you could be entitled to</a:t>
              </a:r>
            </a:p>
          </p:txBody>
        </p:sp>
        <p:grpSp>
          <p:nvGrpSpPr>
            <p:cNvPr id="17" name="Group 16">
              <a:extLst>
                <a:ext uri="{FF2B5EF4-FFF2-40B4-BE49-F238E27FC236}">
                  <a16:creationId xmlns:a16="http://schemas.microsoft.com/office/drawing/2014/main" id="{85365727-46CA-4824-A5A8-43D6A7279C4B}"/>
                </a:ext>
              </a:extLst>
            </p:cNvPr>
            <p:cNvGrpSpPr/>
            <p:nvPr/>
          </p:nvGrpSpPr>
          <p:grpSpPr>
            <a:xfrm>
              <a:off x="4270549" y="3479187"/>
              <a:ext cx="1799628" cy="1799627"/>
              <a:chOff x="4270549" y="3479187"/>
              <a:chExt cx="1799628" cy="1799627"/>
            </a:xfrm>
          </p:grpSpPr>
          <p:sp>
            <p:nvSpPr>
              <p:cNvPr id="47" name="Freeform 1">
                <a:extLst>
                  <a:ext uri="{FF2B5EF4-FFF2-40B4-BE49-F238E27FC236}">
                    <a16:creationId xmlns:a16="http://schemas.microsoft.com/office/drawing/2014/main" id="{70E75CA5-C4BD-478C-92B2-45BE11446108}"/>
                  </a:ext>
                </a:extLst>
              </p:cNvPr>
              <p:cNvSpPr>
                <a:spLocks noChangeArrowheads="1"/>
              </p:cNvSpPr>
              <p:nvPr/>
            </p:nvSpPr>
            <p:spPr bwMode="auto">
              <a:xfrm>
                <a:off x="4270549" y="3479187"/>
                <a:ext cx="1799628" cy="1799627"/>
              </a:xfrm>
              <a:custGeom>
                <a:avLst/>
                <a:gdLst>
                  <a:gd name="T0" fmla="*/ 938 w 7007"/>
                  <a:gd name="T1" fmla="*/ 3444 h 7008"/>
                  <a:gd name="T2" fmla="*/ 938 w 7007"/>
                  <a:gd name="T3" fmla="*/ 3444 h 7008"/>
                  <a:gd name="T4" fmla="*/ 319 w 7007"/>
                  <a:gd name="T5" fmla="*/ 3258 h 7008"/>
                  <a:gd name="T6" fmla="*/ 319 w 7007"/>
                  <a:gd name="T7" fmla="*/ 3258 h 7008"/>
                  <a:gd name="T8" fmla="*/ 0 w 7007"/>
                  <a:gd name="T9" fmla="*/ 3457 h 7008"/>
                  <a:gd name="T10" fmla="*/ 0 w 7007"/>
                  <a:gd name="T11" fmla="*/ 5429 h 7008"/>
                  <a:gd name="T12" fmla="*/ 1956 w 7007"/>
                  <a:gd name="T13" fmla="*/ 5429 h 7008"/>
                  <a:gd name="T14" fmla="*/ 1956 w 7007"/>
                  <a:gd name="T15" fmla="*/ 5429 h 7008"/>
                  <a:gd name="T16" fmla="*/ 2153 w 7007"/>
                  <a:gd name="T17" fmla="*/ 5749 h 7008"/>
                  <a:gd name="T18" fmla="*/ 2153 w 7007"/>
                  <a:gd name="T19" fmla="*/ 5749 h 7008"/>
                  <a:gd name="T20" fmla="*/ 1977 w 7007"/>
                  <a:gd name="T21" fmla="*/ 6368 h 7008"/>
                  <a:gd name="T22" fmla="*/ 1977 w 7007"/>
                  <a:gd name="T23" fmla="*/ 6368 h 7008"/>
                  <a:gd name="T24" fmla="*/ 2710 w 7007"/>
                  <a:gd name="T25" fmla="*/ 7007 h 7008"/>
                  <a:gd name="T26" fmla="*/ 2710 w 7007"/>
                  <a:gd name="T27" fmla="*/ 7007 h 7008"/>
                  <a:gd name="T28" fmla="*/ 3443 w 7007"/>
                  <a:gd name="T29" fmla="*/ 6368 h 7008"/>
                  <a:gd name="T30" fmla="*/ 3443 w 7007"/>
                  <a:gd name="T31" fmla="*/ 6368 h 7008"/>
                  <a:gd name="T32" fmla="*/ 3257 w 7007"/>
                  <a:gd name="T33" fmla="*/ 5749 h 7008"/>
                  <a:gd name="T34" fmla="*/ 3257 w 7007"/>
                  <a:gd name="T35" fmla="*/ 5749 h 7008"/>
                  <a:gd name="T36" fmla="*/ 3456 w 7007"/>
                  <a:gd name="T37" fmla="*/ 5429 h 7008"/>
                  <a:gd name="T38" fmla="*/ 5427 w 7007"/>
                  <a:gd name="T39" fmla="*/ 5429 h 7008"/>
                  <a:gd name="T40" fmla="*/ 5427 w 7007"/>
                  <a:gd name="T41" fmla="*/ 5429 h 7008"/>
                  <a:gd name="T42" fmla="*/ 5427 w 7007"/>
                  <a:gd name="T43" fmla="*/ 3457 h 7008"/>
                  <a:gd name="T44" fmla="*/ 5427 w 7007"/>
                  <a:gd name="T45" fmla="*/ 3457 h 7008"/>
                  <a:gd name="T46" fmla="*/ 5748 w 7007"/>
                  <a:gd name="T47" fmla="*/ 3258 h 7008"/>
                  <a:gd name="T48" fmla="*/ 5748 w 7007"/>
                  <a:gd name="T49" fmla="*/ 3258 h 7008"/>
                  <a:gd name="T50" fmla="*/ 6367 w 7007"/>
                  <a:gd name="T51" fmla="*/ 3444 h 7008"/>
                  <a:gd name="T52" fmla="*/ 6367 w 7007"/>
                  <a:gd name="T53" fmla="*/ 3444 h 7008"/>
                  <a:gd name="T54" fmla="*/ 7006 w 7007"/>
                  <a:gd name="T55" fmla="*/ 2711 h 7008"/>
                  <a:gd name="T56" fmla="*/ 7006 w 7007"/>
                  <a:gd name="T57" fmla="*/ 2711 h 7008"/>
                  <a:gd name="T58" fmla="*/ 6367 w 7007"/>
                  <a:gd name="T59" fmla="*/ 1979 h 7008"/>
                  <a:gd name="T60" fmla="*/ 6367 w 7007"/>
                  <a:gd name="T61" fmla="*/ 1979 h 7008"/>
                  <a:gd name="T62" fmla="*/ 5748 w 7007"/>
                  <a:gd name="T63" fmla="*/ 2154 h 7008"/>
                  <a:gd name="T64" fmla="*/ 5748 w 7007"/>
                  <a:gd name="T65" fmla="*/ 2154 h 7008"/>
                  <a:gd name="T66" fmla="*/ 5427 w 7007"/>
                  <a:gd name="T67" fmla="*/ 1957 h 7008"/>
                  <a:gd name="T68" fmla="*/ 5427 w 7007"/>
                  <a:gd name="T69" fmla="*/ 0 h 7008"/>
                  <a:gd name="T70" fmla="*/ 5427 w 7007"/>
                  <a:gd name="T71" fmla="*/ 375 h 7008"/>
                  <a:gd name="T72" fmla="*/ 5427 w 7007"/>
                  <a:gd name="T73" fmla="*/ 0 h 7008"/>
                  <a:gd name="T74" fmla="*/ 3456 w 7007"/>
                  <a:gd name="T75" fmla="*/ 0 h 7008"/>
                  <a:gd name="T76" fmla="*/ 3456 w 7007"/>
                  <a:gd name="T77" fmla="*/ 0 h 7008"/>
                  <a:gd name="T78" fmla="*/ 3257 w 7007"/>
                  <a:gd name="T79" fmla="*/ 320 h 7008"/>
                  <a:gd name="T80" fmla="*/ 3257 w 7007"/>
                  <a:gd name="T81" fmla="*/ 320 h 7008"/>
                  <a:gd name="T82" fmla="*/ 3443 w 7007"/>
                  <a:gd name="T83" fmla="*/ 939 h 7008"/>
                  <a:gd name="T84" fmla="*/ 3443 w 7007"/>
                  <a:gd name="T85" fmla="*/ 939 h 7008"/>
                  <a:gd name="T86" fmla="*/ 2710 w 7007"/>
                  <a:gd name="T87" fmla="*/ 1577 h 7008"/>
                  <a:gd name="T88" fmla="*/ 2710 w 7007"/>
                  <a:gd name="T89" fmla="*/ 1577 h 7008"/>
                  <a:gd name="T90" fmla="*/ 1977 w 7007"/>
                  <a:gd name="T91" fmla="*/ 939 h 7008"/>
                  <a:gd name="T92" fmla="*/ 1977 w 7007"/>
                  <a:gd name="T93" fmla="*/ 939 h 7008"/>
                  <a:gd name="T94" fmla="*/ 2153 w 7007"/>
                  <a:gd name="T95" fmla="*/ 320 h 7008"/>
                  <a:gd name="T96" fmla="*/ 2153 w 7007"/>
                  <a:gd name="T97" fmla="*/ 320 h 7008"/>
                  <a:gd name="T98" fmla="*/ 1956 w 7007"/>
                  <a:gd name="T99" fmla="*/ 0 h 7008"/>
                  <a:gd name="T100" fmla="*/ 0 w 7007"/>
                  <a:gd name="T101" fmla="*/ 0 h 7008"/>
                  <a:gd name="T102" fmla="*/ 0 w 7007"/>
                  <a:gd name="T103" fmla="*/ 1957 h 7008"/>
                  <a:gd name="T104" fmla="*/ 0 w 7007"/>
                  <a:gd name="T105" fmla="*/ 1957 h 7008"/>
                  <a:gd name="T106" fmla="*/ 319 w 7007"/>
                  <a:gd name="T107" fmla="*/ 2154 h 7008"/>
                  <a:gd name="T108" fmla="*/ 319 w 7007"/>
                  <a:gd name="T109" fmla="*/ 2154 h 7008"/>
                  <a:gd name="T110" fmla="*/ 938 w 7007"/>
                  <a:gd name="T111" fmla="*/ 1979 h 7008"/>
                  <a:gd name="T112" fmla="*/ 938 w 7007"/>
                  <a:gd name="T113" fmla="*/ 1979 h 7008"/>
                  <a:gd name="T114" fmla="*/ 1576 w 7007"/>
                  <a:gd name="T115" fmla="*/ 2711 h 7008"/>
                  <a:gd name="T116" fmla="*/ 1576 w 7007"/>
                  <a:gd name="T117" fmla="*/ 2711 h 7008"/>
                  <a:gd name="T118" fmla="*/ 938 w 7007"/>
                  <a:gd name="T119" fmla="*/ 3444 h 7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07" h="7008">
                    <a:moveTo>
                      <a:pt x="938" y="3444"/>
                    </a:moveTo>
                    <a:lnTo>
                      <a:pt x="938" y="3444"/>
                    </a:lnTo>
                    <a:cubicBezTo>
                      <a:pt x="768" y="3444"/>
                      <a:pt x="534" y="3367"/>
                      <a:pt x="319" y="3258"/>
                    </a:cubicBezTo>
                    <a:lnTo>
                      <a:pt x="319" y="3258"/>
                    </a:lnTo>
                    <a:cubicBezTo>
                      <a:pt x="172" y="3183"/>
                      <a:pt x="0" y="3293"/>
                      <a:pt x="0" y="3457"/>
                    </a:cubicBezTo>
                    <a:lnTo>
                      <a:pt x="0" y="5429"/>
                    </a:lnTo>
                    <a:lnTo>
                      <a:pt x="1956" y="5429"/>
                    </a:lnTo>
                    <a:lnTo>
                      <a:pt x="1956" y="5429"/>
                    </a:lnTo>
                    <a:cubicBezTo>
                      <a:pt x="2120" y="5429"/>
                      <a:pt x="2225" y="5601"/>
                      <a:pt x="2153" y="5749"/>
                    </a:cubicBezTo>
                    <a:lnTo>
                      <a:pt x="2153" y="5749"/>
                    </a:lnTo>
                    <a:cubicBezTo>
                      <a:pt x="2048" y="5965"/>
                      <a:pt x="1977" y="6197"/>
                      <a:pt x="1977" y="6368"/>
                    </a:cubicBezTo>
                    <a:lnTo>
                      <a:pt x="1977" y="6368"/>
                    </a:lnTo>
                    <a:cubicBezTo>
                      <a:pt x="1977" y="6783"/>
                      <a:pt x="2305" y="7007"/>
                      <a:pt x="2710" y="7007"/>
                    </a:cubicBezTo>
                    <a:lnTo>
                      <a:pt x="2710" y="7007"/>
                    </a:lnTo>
                    <a:cubicBezTo>
                      <a:pt x="3114" y="7007"/>
                      <a:pt x="3443" y="6783"/>
                      <a:pt x="3443" y="6368"/>
                    </a:cubicBezTo>
                    <a:lnTo>
                      <a:pt x="3443" y="6368"/>
                    </a:lnTo>
                    <a:cubicBezTo>
                      <a:pt x="3443" y="6197"/>
                      <a:pt x="3366" y="5965"/>
                      <a:pt x="3257" y="5749"/>
                    </a:cubicBezTo>
                    <a:lnTo>
                      <a:pt x="3257" y="5749"/>
                    </a:lnTo>
                    <a:cubicBezTo>
                      <a:pt x="3182" y="5602"/>
                      <a:pt x="3291" y="5429"/>
                      <a:pt x="3456" y="5429"/>
                    </a:cubicBezTo>
                    <a:lnTo>
                      <a:pt x="5427" y="5429"/>
                    </a:lnTo>
                    <a:lnTo>
                      <a:pt x="5427" y="5429"/>
                    </a:lnTo>
                    <a:lnTo>
                      <a:pt x="5427" y="3457"/>
                    </a:lnTo>
                    <a:lnTo>
                      <a:pt x="5427" y="3457"/>
                    </a:lnTo>
                    <a:cubicBezTo>
                      <a:pt x="5427" y="3293"/>
                      <a:pt x="5601" y="3183"/>
                      <a:pt x="5748" y="3258"/>
                    </a:cubicBezTo>
                    <a:lnTo>
                      <a:pt x="5748" y="3258"/>
                    </a:lnTo>
                    <a:cubicBezTo>
                      <a:pt x="5964" y="3367"/>
                      <a:pt x="6197" y="3444"/>
                      <a:pt x="6367" y="3444"/>
                    </a:cubicBezTo>
                    <a:lnTo>
                      <a:pt x="6367" y="3444"/>
                    </a:lnTo>
                    <a:cubicBezTo>
                      <a:pt x="6782" y="3444"/>
                      <a:pt x="7006" y="3116"/>
                      <a:pt x="7006" y="2711"/>
                    </a:cubicBezTo>
                    <a:lnTo>
                      <a:pt x="7006" y="2711"/>
                    </a:lnTo>
                    <a:cubicBezTo>
                      <a:pt x="7006" y="2306"/>
                      <a:pt x="6782" y="1979"/>
                      <a:pt x="6367" y="1979"/>
                    </a:cubicBezTo>
                    <a:lnTo>
                      <a:pt x="6367" y="1979"/>
                    </a:lnTo>
                    <a:cubicBezTo>
                      <a:pt x="6196" y="1979"/>
                      <a:pt x="5964" y="2049"/>
                      <a:pt x="5748" y="2154"/>
                    </a:cubicBezTo>
                    <a:lnTo>
                      <a:pt x="5748" y="2154"/>
                    </a:lnTo>
                    <a:cubicBezTo>
                      <a:pt x="5600" y="2226"/>
                      <a:pt x="5427" y="2121"/>
                      <a:pt x="5427" y="1957"/>
                    </a:cubicBezTo>
                    <a:lnTo>
                      <a:pt x="5427" y="0"/>
                    </a:lnTo>
                    <a:lnTo>
                      <a:pt x="5427" y="375"/>
                    </a:lnTo>
                    <a:lnTo>
                      <a:pt x="5427" y="0"/>
                    </a:lnTo>
                    <a:lnTo>
                      <a:pt x="3456" y="0"/>
                    </a:lnTo>
                    <a:lnTo>
                      <a:pt x="3456" y="0"/>
                    </a:lnTo>
                    <a:cubicBezTo>
                      <a:pt x="3291" y="0"/>
                      <a:pt x="3182" y="173"/>
                      <a:pt x="3257" y="320"/>
                    </a:cubicBezTo>
                    <a:lnTo>
                      <a:pt x="3257" y="320"/>
                    </a:lnTo>
                    <a:cubicBezTo>
                      <a:pt x="3366" y="536"/>
                      <a:pt x="3443" y="769"/>
                      <a:pt x="3443" y="939"/>
                    </a:cubicBezTo>
                    <a:lnTo>
                      <a:pt x="3443" y="939"/>
                    </a:lnTo>
                    <a:cubicBezTo>
                      <a:pt x="3443" y="1354"/>
                      <a:pt x="3114" y="1577"/>
                      <a:pt x="2710" y="1577"/>
                    </a:cubicBezTo>
                    <a:lnTo>
                      <a:pt x="2710" y="1577"/>
                    </a:lnTo>
                    <a:cubicBezTo>
                      <a:pt x="2305" y="1577"/>
                      <a:pt x="1977" y="1354"/>
                      <a:pt x="1977" y="939"/>
                    </a:cubicBezTo>
                    <a:lnTo>
                      <a:pt x="1977" y="939"/>
                    </a:lnTo>
                    <a:cubicBezTo>
                      <a:pt x="1977" y="769"/>
                      <a:pt x="2048" y="536"/>
                      <a:pt x="2153" y="320"/>
                    </a:cubicBezTo>
                    <a:lnTo>
                      <a:pt x="2153" y="320"/>
                    </a:lnTo>
                    <a:cubicBezTo>
                      <a:pt x="2225" y="172"/>
                      <a:pt x="2120" y="0"/>
                      <a:pt x="1956" y="0"/>
                    </a:cubicBezTo>
                    <a:lnTo>
                      <a:pt x="0" y="0"/>
                    </a:lnTo>
                    <a:lnTo>
                      <a:pt x="0" y="1957"/>
                    </a:lnTo>
                    <a:lnTo>
                      <a:pt x="0" y="1957"/>
                    </a:lnTo>
                    <a:cubicBezTo>
                      <a:pt x="0" y="2121"/>
                      <a:pt x="171" y="2226"/>
                      <a:pt x="319" y="2154"/>
                    </a:cubicBezTo>
                    <a:lnTo>
                      <a:pt x="319" y="2154"/>
                    </a:lnTo>
                    <a:cubicBezTo>
                      <a:pt x="534" y="2049"/>
                      <a:pt x="768" y="1979"/>
                      <a:pt x="938" y="1979"/>
                    </a:cubicBezTo>
                    <a:lnTo>
                      <a:pt x="938" y="1979"/>
                    </a:lnTo>
                    <a:cubicBezTo>
                      <a:pt x="1353" y="1979"/>
                      <a:pt x="1576" y="2306"/>
                      <a:pt x="1576" y="2711"/>
                    </a:cubicBezTo>
                    <a:lnTo>
                      <a:pt x="1576" y="2711"/>
                    </a:lnTo>
                    <a:cubicBezTo>
                      <a:pt x="1576" y="3116"/>
                      <a:pt x="1353" y="3444"/>
                      <a:pt x="938" y="3444"/>
                    </a:cubicBezTo>
                  </a:path>
                </a:pathLst>
              </a:custGeom>
              <a:solidFill>
                <a:srgbClr val="198AD6"/>
              </a:solidFill>
              <a:ln>
                <a:noFill/>
              </a:ln>
              <a:effectLst/>
            </p:spPr>
            <p:txBody>
              <a:bodyPr wrap="none" anchor="ctr"/>
              <a:lstStyle/>
              <a:p>
                <a:pPr defTabSz="685846" eaLnBrk="1" fontAlgn="auto" hangingPunct="1">
                  <a:spcBef>
                    <a:spcPts val="0"/>
                  </a:spcBef>
                  <a:spcAft>
                    <a:spcPts val="0"/>
                  </a:spcAft>
                  <a:defRPr/>
                </a:pPr>
                <a:endParaRPr lang="en-US" sz="2450" kern="0" dirty="0">
                  <a:solidFill>
                    <a:srgbClr val="AAAAAA"/>
                  </a:solidFill>
                  <a:latin typeface="Calibri" panose="020F0502020204030204"/>
                  <a:cs typeface="+mn-cs"/>
                </a:endParaRPr>
              </a:p>
            </p:txBody>
          </p:sp>
          <p:pic>
            <p:nvPicPr>
              <p:cNvPr id="10" name="Graphic 9" descr="Upward trend outline">
                <a:extLst>
                  <a:ext uri="{FF2B5EF4-FFF2-40B4-BE49-F238E27FC236}">
                    <a16:creationId xmlns:a16="http://schemas.microsoft.com/office/drawing/2014/main" id="{728B0BF3-0568-4794-9427-64F80139FB1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644895" y="3858706"/>
                <a:ext cx="650592" cy="650592"/>
              </a:xfrm>
              <a:prstGeom prst="rect">
                <a:avLst/>
              </a:prstGeom>
            </p:spPr>
          </p:pic>
        </p:grpSp>
      </p:grpSp>
      <p:grpSp>
        <p:nvGrpSpPr>
          <p:cNvPr id="26" name="Group 25">
            <a:extLst>
              <a:ext uri="{FF2B5EF4-FFF2-40B4-BE49-F238E27FC236}">
                <a16:creationId xmlns:a16="http://schemas.microsoft.com/office/drawing/2014/main" id="{420B0B3A-EBC2-4077-8C0B-10112B23CFD6}"/>
              </a:ext>
            </a:extLst>
          </p:cNvPr>
          <p:cNvGrpSpPr/>
          <p:nvPr/>
        </p:nvGrpSpPr>
        <p:grpSpPr>
          <a:xfrm>
            <a:off x="1708757" y="3075999"/>
            <a:ext cx="4491246" cy="1799627"/>
            <a:chOff x="184757" y="3075998"/>
            <a:chExt cx="4491246" cy="1799627"/>
          </a:xfrm>
        </p:grpSpPr>
        <p:sp>
          <p:nvSpPr>
            <p:cNvPr id="61" name="Rectangle 60">
              <a:extLst>
                <a:ext uri="{FF2B5EF4-FFF2-40B4-BE49-F238E27FC236}">
                  <a16:creationId xmlns:a16="http://schemas.microsoft.com/office/drawing/2014/main" id="{A522559A-D1AF-4921-9DCC-691F7F8C3084}"/>
                </a:ext>
              </a:extLst>
            </p:cNvPr>
            <p:cNvSpPr/>
            <p:nvPr/>
          </p:nvSpPr>
          <p:spPr>
            <a:xfrm>
              <a:off x="184757" y="3460891"/>
              <a:ext cx="2800196" cy="830997"/>
            </a:xfrm>
            <a:prstGeom prst="rect">
              <a:avLst/>
            </a:prstGeom>
          </p:spPr>
          <p:txBody>
            <a:bodyPr wrap="square">
              <a:spAutoFit/>
            </a:bodyPr>
            <a:lstStyle/>
            <a:p>
              <a:pPr fontAlgn="auto">
                <a:spcBef>
                  <a:spcPts val="0"/>
                </a:spcBef>
                <a:spcAft>
                  <a:spcPts val="1200"/>
                </a:spcAft>
                <a:buClr>
                  <a:srgbClr val="5781C1"/>
                </a:buClr>
                <a:buSzPct val="80000"/>
                <a:defRPr/>
              </a:pPr>
              <a:r>
                <a:rPr lang="en-US" sz="1600" dirty="0">
                  <a:solidFill>
                    <a:srgbClr val="000000"/>
                  </a:solidFill>
                  <a:latin typeface="Aptos" panose="020B0004020202020204" pitchFamily="34" charset="0"/>
                  <a:ea typeface="ヒラギノ角ゴ Pro W3" charset="-128"/>
                  <a:cs typeface="Arial" panose="020B0604020202020204" pitchFamily="34" charset="0"/>
                </a:rPr>
                <a:t>Review where your current savings &amp; investments are being held</a:t>
              </a:r>
              <a:endParaRPr lang="en-GB" sz="1600" dirty="0">
                <a:solidFill>
                  <a:srgbClr val="000000"/>
                </a:solidFill>
                <a:latin typeface="Aptos" panose="020B0004020202020204" pitchFamily="34" charset="0"/>
                <a:ea typeface="ヒラギノ角ゴ Pro W3" charset="-128"/>
                <a:cs typeface="Arial" panose="020B0604020202020204" pitchFamily="34" charset="0"/>
              </a:endParaRPr>
            </a:p>
          </p:txBody>
        </p:sp>
        <p:grpSp>
          <p:nvGrpSpPr>
            <p:cNvPr id="18" name="Group 17">
              <a:extLst>
                <a:ext uri="{FF2B5EF4-FFF2-40B4-BE49-F238E27FC236}">
                  <a16:creationId xmlns:a16="http://schemas.microsoft.com/office/drawing/2014/main" id="{4E9A6B7D-C5FF-4D95-855C-91427E9771F3}"/>
                </a:ext>
              </a:extLst>
            </p:cNvPr>
            <p:cNvGrpSpPr/>
            <p:nvPr/>
          </p:nvGrpSpPr>
          <p:grpSpPr>
            <a:xfrm>
              <a:off x="2876376" y="3075998"/>
              <a:ext cx="1799627" cy="1799627"/>
              <a:chOff x="2876376" y="3075998"/>
              <a:chExt cx="1799627" cy="1799627"/>
            </a:xfrm>
          </p:grpSpPr>
          <p:sp>
            <p:nvSpPr>
              <p:cNvPr id="50" name="Freeform 7">
                <a:extLst>
                  <a:ext uri="{FF2B5EF4-FFF2-40B4-BE49-F238E27FC236}">
                    <a16:creationId xmlns:a16="http://schemas.microsoft.com/office/drawing/2014/main" id="{83965AE2-6E06-4D70-A71B-39C772E1ED02}"/>
                  </a:ext>
                </a:extLst>
              </p:cNvPr>
              <p:cNvSpPr>
                <a:spLocks noChangeArrowheads="1"/>
              </p:cNvSpPr>
              <p:nvPr/>
            </p:nvSpPr>
            <p:spPr bwMode="auto">
              <a:xfrm>
                <a:off x="2876376" y="3075998"/>
                <a:ext cx="1799627" cy="1799627"/>
              </a:xfrm>
              <a:custGeom>
                <a:avLst/>
                <a:gdLst>
                  <a:gd name="T0" fmla="*/ 939 w 7006"/>
                  <a:gd name="T1" fmla="*/ 3562 h 7008"/>
                  <a:gd name="T2" fmla="*/ 939 w 7006"/>
                  <a:gd name="T3" fmla="*/ 3562 h 7008"/>
                  <a:gd name="T4" fmla="*/ 320 w 7006"/>
                  <a:gd name="T5" fmla="*/ 3748 h 7008"/>
                  <a:gd name="T6" fmla="*/ 320 w 7006"/>
                  <a:gd name="T7" fmla="*/ 3748 h 7008"/>
                  <a:gd name="T8" fmla="*/ 0 w 7006"/>
                  <a:gd name="T9" fmla="*/ 3549 h 7008"/>
                  <a:gd name="T10" fmla="*/ 0 w 7006"/>
                  <a:gd name="T11" fmla="*/ 1578 h 7008"/>
                  <a:gd name="T12" fmla="*/ 1957 w 7006"/>
                  <a:gd name="T13" fmla="*/ 1578 h 7008"/>
                  <a:gd name="T14" fmla="*/ 1957 w 7006"/>
                  <a:gd name="T15" fmla="*/ 1578 h 7008"/>
                  <a:gd name="T16" fmla="*/ 2154 w 7006"/>
                  <a:gd name="T17" fmla="*/ 1258 h 7008"/>
                  <a:gd name="T18" fmla="*/ 2154 w 7006"/>
                  <a:gd name="T19" fmla="*/ 1258 h 7008"/>
                  <a:gd name="T20" fmla="*/ 1978 w 7006"/>
                  <a:gd name="T21" fmla="*/ 639 h 7008"/>
                  <a:gd name="T22" fmla="*/ 1978 w 7006"/>
                  <a:gd name="T23" fmla="*/ 639 h 7008"/>
                  <a:gd name="T24" fmla="*/ 2711 w 7006"/>
                  <a:gd name="T25" fmla="*/ 0 h 7008"/>
                  <a:gd name="T26" fmla="*/ 2711 w 7006"/>
                  <a:gd name="T27" fmla="*/ 0 h 7008"/>
                  <a:gd name="T28" fmla="*/ 3444 w 7006"/>
                  <a:gd name="T29" fmla="*/ 639 h 7008"/>
                  <a:gd name="T30" fmla="*/ 3444 w 7006"/>
                  <a:gd name="T31" fmla="*/ 639 h 7008"/>
                  <a:gd name="T32" fmla="*/ 3258 w 7006"/>
                  <a:gd name="T33" fmla="*/ 1257 h 7008"/>
                  <a:gd name="T34" fmla="*/ 3258 w 7006"/>
                  <a:gd name="T35" fmla="*/ 1257 h 7008"/>
                  <a:gd name="T36" fmla="*/ 3457 w 7006"/>
                  <a:gd name="T37" fmla="*/ 1578 h 7008"/>
                  <a:gd name="T38" fmla="*/ 5429 w 7006"/>
                  <a:gd name="T39" fmla="*/ 1578 h 7008"/>
                  <a:gd name="T40" fmla="*/ 5429 w 7006"/>
                  <a:gd name="T41" fmla="*/ 1578 h 7008"/>
                  <a:gd name="T42" fmla="*/ 5429 w 7006"/>
                  <a:gd name="T43" fmla="*/ 3549 h 7008"/>
                  <a:gd name="T44" fmla="*/ 5429 w 7006"/>
                  <a:gd name="T45" fmla="*/ 3549 h 7008"/>
                  <a:gd name="T46" fmla="*/ 5748 w 7006"/>
                  <a:gd name="T47" fmla="*/ 3748 h 7008"/>
                  <a:gd name="T48" fmla="*/ 5748 w 7006"/>
                  <a:gd name="T49" fmla="*/ 3748 h 7008"/>
                  <a:gd name="T50" fmla="*/ 6367 w 7006"/>
                  <a:gd name="T51" fmla="*/ 3562 h 7008"/>
                  <a:gd name="T52" fmla="*/ 6367 w 7006"/>
                  <a:gd name="T53" fmla="*/ 3562 h 7008"/>
                  <a:gd name="T54" fmla="*/ 7005 w 7006"/>
                  <a:gd name="T55" fmla="*/ 4295 h 7008"/>
                  <a:gd name="T56" fmla="*/ 7005 w 7006"/>
                  <a:gd name="T57" fmla="*/ 4295 h 7008"/>
                  <a:gd name="T58" fmla="*/ 6367 w 7006"/>
                  <a:gd name="T59" fmla="*/ 5028 h 7008"/>
                  <a:gd name="T60" fmla="*/ 6367 w 7006"/>
                  <a:gd name="T61" fmla="*/ 5028 h 7008"/>
                  <a:gd name="T62" fmla="*/ 5748 w 7006"/>
                  <a:gd name="T63" fmla="*/ 4852 h 7008"/>
                  <a:gd name="T64" fmla="*/ 5748 w 7006"/>
                  <a:gd name="T65" fmla="*/ 4852 h 7008"/>
                  <a:gd name="T66" fmla="*/ 5429 w 7006"/>
                  <a:gd name="T67" fmla="*/ 5049 h 7008"/>
                  <a:gd name="T68" fmla="*/ 5429 w 7006"/>
                  <a:gd name="T69" fmla="*/ 7007 h 7008"/>
                  <a:gd name="T70" fmla="*/ 5429 w 7006"/>
                  <a:gd name="T71" fmla="*/ 6631 h 7008"/>
                  <a:gd name="T72" fmla="*/ 5429 w 7006"/>
                  <a:gd name="T73" fmla="*/ 7007 h 7008"/>
                  <a:gd name="T74" fmla="*/ 3457 w 7006"/>
                  <a:gd name="T75" fmla="*/ 7007 h 7008"/>
                  <a:gd name="T76" fmla="*/ 3457 w 7006"/>
                  <a:gd name="T77" fmla="*/ 7007 h 7008"/>
                  <a:gd name="T78" fmla="*/ 3258 w 7006"/>
                  <a:gd name="T79" fmla="*/ 6686 h 7008"/>
                  <a:gd name="T80" fmla="*/ 3258 w 7006"/>
                  <a:gd name="T81" fmla="*/ 6686 h 7008"/>
                  <a:gd name="T82" fmla="*/ 3444 w 7006"/>
                  <a:gd name="T83" fmla="*/ 6067 h 7008"/>
                  <a:gd name="T84" fmla="*/ 3444 w 7006"/>
                  <a:gd name="T85" fmla="*/ 6067 h 7008"/>
                  <a:gd name="T86" fmla="*/ 2711 w 7006"/>
                  <a:gd name="T87" fmla="*/ 5429 h 7008"/>
                  <a:gd name="T88" fmla="*/ 2711 w 7006"/>
                  <a:gd name="T89" fmla="*/ 5429 h 7008"/>
                  <a:gd name="T90" fmla="*/ 1978 w 7006"/>
                  <a:gd name="T91" fmla="*/ 6067 h 7008"/>
                  <a:gd name="T92" fmla="*/ 1978 w 7006"/>
                  <a:gd name="T93" fmla="*/ 6067 h 7008"/>
                  <a:gd name="T94" fmla="*/ 2154 w 7006"/>
                  <a:gd name="T95" fmla="*/ 6686 h 7008"/>
                  <a:gd name="T96" fmla="*/ 2154 w 7006"/>
                  <a:gd name="T97" fmla="*/ 6686 h 7008"/>
                  <a:gd name="T98" fmla="*/ 1957 w 7006"/>
                  <a:gd name="T99" fmla="*/ 7007 h 7008"/>
                  <a:gd name="T100" fmla="*/ 0 w 7006"/>
                  <a:gd name="T101" fmla="*/ 7007 h 7008"/>
                  <a:gd name="T102" fmla="*/ 0 w 7006"/>
                  <a:gd name="T103" fmla="*/ 5050 h 7008"/>
                  <a:gd name="T104" fmla="*/ 0 w 7006"/>
                  <a:gd name="T105" fmla="*/ 5050 h 7008"/>
                  <a:gd name="T106" fmla="*/ 320 w 7006"/>
                  <a:gd name="T107" fmla="*/ 4852 h 7008"/>
                  <a:gd name="T108" fmla="*/ 320 w 7006"/>
                  <a:gd name="T109" fmla="*/ 4852 h 7008"/>
                  <a:gd name="T110" fmla="*/ 939 w 7006"/>
                  <a:gd name="T111" fmla="*/ 5028 h 7008"/>
                  <a:gd name="T112" fmla="*/ 939 w 7006"/>
                  <a:gd name="T113" fmla="*/ 5028 h 7008"/>
                  <a:gd name="T114" fmla="*/ 1578 w 7006"/>
                  <a:gd name="T115" fmla="*/ 4295 h 7008"/>
                  <a:gd name="T116" fmla="*/ 1578 w 7006"/>
                  <a:gd name="T117" fmla="*/ 4295 h 7008"/>
                  <a:gd name="T118" fmla="*/ 939 w 7006"/>
                  <a:gd name="T119" fmla="*/ 3562 h 7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06" h="7008">
                    <a:moveTo>
                      <a:pt x="939" y="3562"/>
                    </a:moveTo>
                    <a:lnTo>
                      <a:pt x="939" y="3562"/>
                    </a:lnTo>
                    <a:cubicBezTo>
                      <a:pt x="768" y="3562"/>
                      <a:pt x="536" y="3639"/>
                      <a:pt x="320" y="3748"/>
                    </a:cubicBezTo>
                    <a:lnTo>
                      <a:pt x="320" y="3748"/>
                    </a:lnTo>
                    <a:cubicBezTo>
                      <a:pt x="173" y="3823"/>
                      <a:pt x="0" y="3714"/>
                      <a:pt x="0" y="3549"/>
                    </a:cubicBezTo>
                    <a:lnTo>
                      <a:pt x="0" y="1578"/>
                    </a:lnTo>
                    <a:lnTo>
                      <a:pt x="1957" y="1578"/>
                    </a:lnTo>
                    <a:lnTo>
                      <a:pt x="1957" y="1578"/>
                    </a:lnTo>
                    <a:cubicBezTo>
                      <a:pt x="2121" y="1578"/>
                      <a:pt x="2226" y="1406"/>
                      <a:pt x="2154" y="1258"/>
                    </a:cubicBezTo>
                    <a:lnTo>
                      <a:pt x="2154" y="1258"/>
                    </a:lnTo>
                    <a:cubicBezTo>
                      <a:pt x="2050" y="1042"/>
                      <a:pt x="1978" y="809"/>
                      <a:pt x="1978" y="639"/>
                    </a:cubicBezTo>
                    <a:lnTo>
                      <a:pt x="1978" y="639"/>
                    </a:lnTo>
                    <a:cubicBezTo>
                      <a:pt x="1978" y="223"/>
                      <a:pt x="2307" y="0"/>
                      <a:pt x="2711" y="0"/>
                    </a:cubicBezTo>
                    <a:lnTo>
                      <a:pt x="2711" y="0"/>
                    </a:lnTo>
                    <a:cubicBezTo>
                      <a:pt x="3116" y="0"/>
                      <a:pt x="3444" y="223"/>
                      <a:pt x="3444" y="639"/>
                    </a:cubicBezTo>
                    <a:lnTo>
                      <a:pt x="3444" y="639"/>
                    </a:lnTo>
                    <a:cubicBezTo>
                      <a:pt x="3444" y="809"/>
                      <a:pt x="3367" y="1042"/>
                      <a:pt x="3258" y="1257"/>
                    </a:cubicBezTo>
                    <a:lnTo>
                      <a:pt x="3258" y="1257"/>
                    </a:lnTo>
                    <a:cubicBezTo>
                      <a:pt x="3184" y="1404"/>
                      <a:pt x="3293" y="1578"/>
                      <a:pt x="3457" y="1578"/>
                    </a:cubicBezTo>
                    <a:lnTo>
                      <a:pt x="5429" y="1578"/>
                    </a:lnTo>
                    <a:lnTo>
                      <a:pt x="5429" y="1578"/>
                    </a:lnTo>
                    <a:lnTo>
                      <a:pt x="5429" y="3549"/>
                    </a:lnTo>
                    <a:lnTo>
                      <a:pt x="5429" y="3549"/>
                    </a:lnTo>
                    <a:cubicBezTo>
                      <a:pt x="5429" y="3714"/>
                      <a:pt x="5601" y="3823"/>
                      <a:pt x="5748" y="3748"/>
                    </a:cubicBezTo>
                    <a:lnTo>
                      <a:pt x="5748" y="3748"/>
                    </a:lnTo>
                    <a:cubicBezTo>
                      <a:pt x="5963" y="3639"/>
                      <a:pt x="6197" y="3562"/>
                      <a:pt x="6367" y="3562"/>
                    </a:cubicBezTo>
                    <a:lnTo>
                      <a:pt x="6367" y="3562"/>
                    </a:lnTo>
                    <a:cubicBezTo>
                      <a:pt x="6782" y="3562"/>
                      <a:pt x="7005" y="3891"/>
                      <a:pt x="7005" y="4295"/>
                    </a:cubicBezTo>
                    <a:lnTo>
                      <a:pt x="7005" y="4295"/>
                    </a:lnTo>
                    <a:cubicBezTo>
                      <a:pt x="7005" y="4700"/>
                      <a:pt x="6782" y="5028"/>
                      <a:pt x="6367" y="5028"/>
                    </a:cubicBezTo>
                    <a:lnTo>
                      <a:pt x="6367" y="5028"/>
                    </a:lnTo>
                    <a:cubicBezTo>
                      <a:pt x="6197" y="5028"/>
                      <a:pt x="5963" y="4957"/>
                      <a:pt x="5748" y="4852"/>
                    </a:cubicBezTo>
                    <a:lnTo>
                      <a:pt x="5748" y="4852"/>
                    </a:lnTo>
                    <a:cubicBezTo>
                      <a:pt x="5600" y="4780"/>
                      <a:pt x="5429" y="4885"/>
                      <a:pt x="5429" y="5049"/>
                    </a:cubicBezTo>
                    <a:lnTo>
                      <a:pt x="5429" y="7007"/>
                    </a:lnTo>
                    <a:lnTo>
                      <a:pt x="5429" y="6631"/>
                    </a:lnTo>
                    <a:lnTo>
                      <a:pt x="5429" y="7007"/>
                    </a:lnTo>
                    <a:lnTo>
                      <a:pt x="3457" y="7007"/>
                    </a:lnTo>
                    <a:lnTo>
                      <a:pt x="3457" y="7007"/>
                    </a:lnTo>
                    <a:cubicBezTo>
                      <a:pt x="3293" y="7007"/>
                      <a:pt x="3184" y="6833"/>
                      <a:pt x="3258" y="6686"/>
                    </a:cubicBezTo>
                    <a:lnTo>
                      <a:pt x="3258" y="6686"/>
                    </a:lnTo>
                    <a:cubicBezTo>
                      <a:pt x="3367" y="6471"/>
                      <a:pt x="3444" y="6238"/>
                      <a:pt x="3444" y="6067"/>
                    </a:cubicBezTo>
                    <a:lnTo>
                      <a:pt x="3444" y="6067"/>
                    </a:lnTo>
                    <a:cubicBezTo>
                      <a:pt x="3444" y="5653"/>
                      <a:pt x="3116" y="5429"/>
                      <a:pt x="2711" y="5429"/>
                    </a:cubicBezTo>
                    <a:lnTo>
                      <a:pt x="2711" y="5429"/>
                    </a:lnTo>
                    <a:cubicBezTo>
                      <a:pt x="2307" y="5429"/>
                      <a:pt x="1978" y="5653"/>
                      <a:pt x="1978" y="6067"/>
                    </a:cubicBezTo>
                    <a:lnTo>
                      <a:pt x="1978" y="6067"/>
                    </a:lnTo>
                    <a:cubicBezTo>
                      <a:pt x="1978" y="6238"/>
                      <a:pt x="2050" y="6471"/>
                      <a:pt x="2154" y="6686"/>
                    </a:cubicBezTo>
                    <a:lnTo>
                      <a:pt x="2154" y="6686"/>
                    </a:lnTo>
                    <a:cubicBezTo>
                      <a:pt x="2226" y="6834"/>
                      <a:pt x="2121" y="7007"/>
                      <a:pt x="1957" y="7007"/>
                    </a:cubicBezTo>
                    <a:lnTo>
                      <a:pt x="0" y="7007"/>
                    </a:lnTo>
                    <a:lnTo>
                      <a:pt x="0" y="5050"/>
                    </a:lnTo>
                    <a:lnTo>
                      <a:pt x="0" y="5050"/>
                    </a:lnTo>
                    <a:cubicBezTo>
                      <a:pt x="0" y="4885"/>
                      <a:pt x="172" y="4780"/>
                      <a:pt x="320" y="4852"/>
                    </a:cubicBezTo>
                    <a:lnTo>
                      <a:pt x="320" y="4852"/>
                    </a:lnTo>
                    <a:cubicBezTo>
                      <a:pt x="536" y="4957"/>
                      <a:pt x="768" y="5028"/>
                      <a:pt x="939" y="5028"/>
                    </a:cubicBezTo>
                    <a:lnTo>
                      <a:pt x="939" y="5028"/>
                    </a:lnTo>
                    <a:cubicBezTo>
                      <a:pt x="1354" y="5028"/>
                      <a:pt x="1578" y="4700"/>
                      <a:pt x="1578" y="4295"/>
                    </a:cubicBezTo>
                    <a:lnTo>
                      <a:pt x="1578" y="4295"/>
                    </a:lnTo>
                    <a:cubicBezTo>
                      <a:pt x="1578" y="3891"/>
                      <a:pt x="1354" y="3562"/>
                      <a:pt x="939" y="3562"/>
                    </a:cubicBezTo>
                  </a:path>
                </a:pathLst>
              </a:custGeom>
              <a:solidFill>
                <a:srgbClr val="13417F"/>
              </a:solidFill>
              <a:ln>
                <a:noFill/>
              </a:ln>
              <a:effectLst/>
            </p:spPr>
            <p:txBody>
              <a:bodyPr wrap="none" anchor="ctr"/>
              <a:lstStyle/>
              <a:p>
                <a:pPr defTabSz="685846" eaLnBrk="1" fontAlgn="auto" hangingPunct="1">
                  <a:spcBef>
                    <a:spcPts val="0"/>
                  </a:spcBef>
                  <a:spcAft>
                    <a:spcPts val="0"/>
                  </a:spcAft>
                  <a:defRPr/>
                </a:pPr>
                <a:endParaRPr lang="en-US" sz="2450" kern="0" dirty="0">
                  <a:solidFill>
                    <a:srgbClr val="AAAAAA"/>
                  </a:solidFill>
                  <a:latin typeface="Calibri" panose="020F0502020204030204"/>
                  <a:cs typeface="+mn-cs"/>
                </a:endParaRPr>
              </a:p>
            </p:txBody>
          </p:sp>
          <p:pic>
            <p:nvPicPr>
              <p:cNvPr id="12" name="Graphic 11" descr="Piggy Bank outline">
                <a:extLst>
                  <a:ext uri="{FF2B5EF4-FFF2-40B4-BE49-F238E27FC236}">
                    <a16:creationId xmlns:a16="http://schemas.microsoft.com/office/drawing/2014/main" id="{31FACFC3-4A91-448E-9B40-1FB510414CA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370170" y="3759807"/>
                <a:ext cx="650592" cy="650592"/>
              </a:xfrm>
              <a:prstGeom prst="rect">
                <a:avLst/>
              </a:prstGeom>
            </p:spPr>
          </p:pic>
        </p:grpSp>
      </p:grpSp>
      <p:grpSp>
        <p:nvGrpSpPr>
          <p:cNvPr id="24" name="Group 23">
            <a:extLst>
              <a:ext uri="{FF2B5EF4-FFF2-40B4-BE49-F238E27FC236}">
                <a16:creationId xmlns:a16="http://schemas.microsoft.com/office/drawing/2014/main" id="{608E6B4B-5287-4C0C-A037-DDE7E367C8F7}"/>
              </a:ext>
            </a:extLst>
          </p:cNvPr>
          <p:cNvGrpSpPr/>
          <p:nvPr/>
        </p:nvGrpSpPr>
        <p:grpSpPr>
          <a:xfrm>
            <a:off x="5387964" y="2083882"/>
            <a:ext cx="4676003" cy="1799627"/>
            <a:chOff x="3863963" y="2083881"/>
            <a:chExt cx="4676003" cy="1799627"/>
          </a:xfrm>
        </p:grpSpPr>
        <p:sp>
          <p:nvSpPr>
            <p:cNvPr id="60" name="Rectangle 59">
              <a:extLst>
                <a:ext uri="{FF2B5EF4-FFF2-40B4-BE49-F238E27FC236}">
                  <a16:creationId xmlns:a16="http://schemas.microsoft.com/office/drawing/2014/main" id="{1CB4EFEE-6D97-44A3-98C6-86DECEE8EF05}"/>
                </a:ext>
              </a:extLst>
            </p:cNvPr>
            <p:cNvSpPr/>
            <p:nvPr/>
          </p:nvSpPr>
          <p:spPr>
            <a:xfrm>
              <a:off x="5739770" y="2876116"/>
              <a:ext cx="2800196" cy="584775"/>
            </a:xfrm>
            <a:prstGeom prst="rect">
              <a:avLst/>
            </a:prstGeom>
          </p:spPr>
          <p:txBody>
            <a:bodyPr wrap="square">
              <a:spAutoFit/>
            </a:bodyPr>
            <a:lstStyle/>
            <a:p>
              <a:pPr fontAlgn="auto">
                <a:spcBef>
                  <a:spcPts val="0"/>
                </a:spcBef>
                <a:spcAft>
                  <a:spcPts val="1200"/>
                </a:spcAft>
                <a:buClr>
                  <a:srgbClr val="5781C1"/>
                </a:buClr>
                <a:buSzPct val="80000"/>
                <a:defRPr/>
              </a:pPr>
              <a:r>
                <a:rPr lang="en-GB" sz="1600" dirty="0">
                  <a:solidFill>
                    <a:srgbClr val="000000"/>
                  </a:solidFill>
                  <a:latin typeface="Aptos" panose="020B0004020202020204" pitchFamily="34" charset="0"/>
                  <a:ea typeface="ヒラギノ角ゴ Pro W3" charset="-128"/>
                  <a:cs typeface="Arial" panose="020B0604020202020204" pitchFamily="34" charset="0"/>
                </a:rPr>
                <a:t>Calculate the costs you are incurring as a carer</a:t>
              </a:r>
            </a:p>
          </p:txBody>
        </p:sp>
        <p:grpSp>
          <p:nvGrpSpPr>
            <p:cNvPr id="16" name="Group 15">
              <a:extLst>
                <a:ext uri="{FF2B5EF4-FFF2-40B4-BE49-F238E27FC236}">
                  <a16:creationId xmlns:a16="http://schemas.microsoft.com/office/drawing/2014/main" id="{7BD77222-3B3B-4EB6-9C26-9C4E881F8ADC}"/>
                </a:ext>
              </a:extLst>
            </p:cNvPr>
            <p:cNvGrpSpPr/>
            <p:nvPr/>
          </p:nvGrpSpPr>
          <p:grpSpPr>
            <a:xfrm>
              <a:off x="3863963" y="2083881"/>
              <a:ext cx="1799627" cy="1799627"/>
              <a:chOff x="3863963" y="2083881"/>
              <a:chExt cx="1799627" cy="1799627"/>
            </a:xfrm>
          </p:grpSpPr>
          <p:sp>
            <p:nvSpPr>
              <p:cNvPr id="49" name="Freeform 5">
                <a:extLst>
                  <a:ext uri="{FF2B5EF4-FFF2-40B4-BE49-F238E27FC236}">
                    <a16:creationId xmlns:a16="http://schemas.microsoft.com/office/drawing/2014/main" id="{F6BF7E45-916D-4917-A7DF-0280FF516797}"/>
                  </a:ext>
                </a:extLst>
              </p:cNvPr>
              <p:cNvSpPr>
                <a:spLocks noChangeArrowheads="1"/>
              </p:cNvSpPr>
              <p:nvPr/>
            </p:nvSpPr>
            <p:spPr bwMode="auto">
              <a:xfrm>
                <a:off x="3863963" y="2083881"/>
                <a:ext cx="1799627" cy="1799627"/>
              </a:xfrm>
              <a:custGeom>
                <a:avLst/>
                <a:gdLst>
                  <a:gd name="T0" fmla="*/ 6067 w 7007"/>
                  <a:gd name="T1" fmla="*/ 3444 h 7007"/>
                  <a:gd name="T2" fmla="*/ 6067 w 7007"/>
                  <a:gd name="T3" fmla="*/ 3444 h 7007"/>
                  <a:gd name="T4" fmla="*/ 6686 w 7007"/>
                  <a:gd name="T5" fmla="*/ 3258 h 7007"/>
                  <a:gd name="T6" fmla="*/ 6686 w 7007"/>
                  <a:gd name="T7" fmla="*/ 3258 h 7007"/>
                  <a:gd name="T8" fmla="*/ 7006 w 7007"/>
                  <a:gd name="T9" fmla="*/ 3458 h 7007"/>
                  <a:gd name="T10" fmla="*/ 7006 w 7007"/>
                  <a:gd name="T11" fmla="*/ 5428 h 7007"/>
                  <a:gd name="T12" fmla="*/ 5049 w 7007"/>
                  <a:gd name="T13" fmla="*/ 5428 h 7007"/>
                  <a:gd name="T14" fmla="*/ 5049 w 7007"/>
                  <a:gd name="T15" fmla="*/ 5428 h 7007"/>
                  <a:gd name="T16" fmla="*/ 4851 w 7007"/>
                  <a:gd name="T17" fmla="*/ 5748 h 7007"/>
                  <a:gd name="T18" fmla="*/ 4851 w 7007"/>
                  <a:gd name="T19" fmla="*/ 5748 h 7007"/>
                  <a:gd name="T20" fmla="*/ 5027 w 7007"/>
                  <a:gd name="T21" fmla="*/ 6367 h 7007"/>
                  <a:gd name="T22" fmla="*/ 5027 w 7007"/>
                  <a:gd name="T23" fmla="*/ 6367 h 7007"/>
                  <a:gd name="T24" fmla="*/ 4295 w 7007"/>
                  <a:gd name="T25" fmla="*/ 7006 h 7007"/>
                  <a:gd name="T26" fmla="*/ 4295 w 7007"/>
                  <a:gd name="T27" fmla="*/ 7006 h 7007"/>
                  <a:gd name="T28" fmla="*/ 3562 w 7007"/>
                  <a:gd name="T29" fmla="*/ 6367 h 7007"/>
                  <a:gd name="T30" fmla="*/ 3562 w 7007"/>
                  <a:gd name="T31" fmla="*/ 6367 h 7007"/>
                  <a:gd name="T32" fmla="*/ 3748 w 7007"/>
                  <a:gd name="T33" fmla="*/ 5748 h 7007"/>
                  <a:gd name="T34" fmla="*/ 3748 w 7007"/>
                  <a:gd name="T35" fmla="*/ 5748 h 7007"/>
                  <a:gd name="T36" fmla="*/ 3548 w 7007"/>
                  <a:gd name="T37" fmla="*/ 5428 h 7007"/>
                  <a:gd name="T38" fmla="*/ 1578 w 7007"/>
                  <a:gd name="T39" fmla="*/ 5428 h 7007"/>
                  <a:gd name="T40" fmla="*/ 1578 w 7007"/>
                  <a:gd name="T41" fmla="*/ 3458 h 7007"/>
                  <a:gd name="T42" fmla="*/ 1578 w 7007"/>
                  <a:gd name="T43" fmla="*/ 3458 h 7007"/>
                  <a:gd name="T44" fmla="*/ 1257 w 7007"/>
                  <a:gd name="T45" fmla="*/ 3258 h 7007"/>
                  <a:gd name="T46" fmla="*/ 1257 w 7007"/>
                  <a:gd name="T47" fmla="*/ 3258 h 7007"/>
                  <a:gd name="T48" fmla="*/ 639 w 7007"/>
                  <a:gd name="T49" fmla="*/ 3444 h 7007"/>
                  <a:gd name="T50" fmla="*/ 639 w 7007"/>
                  <a:gd name="T51" fmla="*/ 3444 h 7007"/>
                  <a:gd name="T52" fmla="*/ 0 w 7007"/>
                  <a:gd name="T53" fmla="*/ 2712 h 7007"/>
                  <a:gd name="T54" fmla="*/ 0 w 7007"/>
                  <a:gd name="T55" fmla="*/ 2712 h 7007"/>
                  <a:gd name="T56" fmla="*/ 639 w 7007"/>
                  <a:gd name="T57" fmla="*/ 1979 h 7007"/>
                  <a:gd name="T58" fmla="*/ 639 w 7007"/>
                  <a:gd name="T59" fmla="*/ 1979 h 7007"/>
                  <a:gd name="T60" fmla="*/ 1257 w 7007"/>
                  <a:gd name="T61" fmla="*/ 2155 h 7007"/>
                  <a:gd name="T62" fmla="*/ 1257 w 7007"/>
                  <a:gd name="T63" fmla="*/ 2155 h 7007"/>
                  <a:gd name="T64" fmla="*/ 1578 w 7007"/>
                  <a:gd name="T65" fmla="*/ 1957 h 7007"/>
                  <a:gd name="T66" fmla="*/ 1578 w 7007"/>
                  <a:gd name="T67" fmla="*/ 0 h 7007"/>
                  <a:gd name="T68" fmla="*/ 1578 w 7007"/>
                  <a:gd name="T69" fmla="*/ 376 h 7007"/>
                  <a:gd name="T70" fmla="*/ 1578 w 7007"/>
                  <a:gd name="T71" fmla="*/ 0 h 7007"/>
                  <a:gd name="T72" fmla="*/ 3548 w 7007"/>
                  <a:gd name="T73" fmla="*/ 0 h 7007"/>
                  <a:gd name="T74" fmla="*/ 3548 w 7007"/>
                  <a:gd name="T75" fmla="*/ 0 h 7007"/>
                  <a:gd name="T76" fmla="*/ 3748 w 7007"/>
                  <a:gd name="T77" fmla="*/ 321 h 7007"/>
                  <a:gd name="T78" fmla="*/ 3748 w 7007"/>
                  <a:gd name="T79" fmla="*/ 321 h 7007"/>
                  <a:gd name="T80" fmla="*/ 3562 w 7007"/>
                  <a:gd name="T81" fmla="*/ 939 h 7007"/>
                  <a:gd name="T82" fmla="*/ 3562 w 7007"/>
                  <a:gd name="T83" fmla="*/ 939 h 7007"/>
                  <a:gd name="T84" fmla="*/ 4295 w 7007"/>
                  <a:gd name="T85" fmla="*/ 1578 h 7007"/>
                  <a:gd name="T86" fmla="*/ 4295 w 7007"/>
                  <a:gd name="T87" fmla="*/ 1578 h 7007"/>
                  <a:gd name="T88" fmla="*/ 5027 w 7007"/>
                  <a:gd name="T89" fmla="*/ 939 h 7007"/>
                  <a:gd name="T90" fmla="*/ 5027 w 7007"/>
                  <a:gd name="T91" fmla="*/ 939 h 7007"/>
                  <a:gd name="T92" fmla="*/ 4851 w 7007"/>
                  <a:gd name="T93" fmla="*/ 320 h 7007"/>
                  <a:gd name="T94" fmla="*/ 4851 w 7007"/>
                  <a:gd name="T95" fmla="*/ 320 h 7007"/>
                  <a:gd name="T96" fmla="*/ 5049 w 7007"/>
                  <a:gd name="T97" fmla="*/ 0 h 7007"/>
                  <a:gd name="T98" fmla="*/ 7006 w 7007"/>
                  <a:gd name="T99" fmla="*/ 0 h 7007"/>
                  <a:gd name="T100" fmla="*/ 7006 w 7007"/>
                  <a:gd name="T101" fmla="*/ 1957 h 7007"/>
                  <a:gd name="T102" fmla="*/ 7006 w 7007"/>
                  <a:gd name="T103" fmla="*/ 1957 h 7007"/>
                  <a:gd name="T104" fmla="*/ 6686 w 7007"/>
                  <a:gd name="T105" fmla="*/ 2155 h 7007"/>
                  <a:gd name="T106" fmla="*/ 6686 w 7007"/>
                  <a:gd name="T107" fmla="*/ 2155 h 7007"/>
                  <a:gd name="T108" fmla="*/ 6067 w 7007"/>
                  <a:gd name="T109" fmla="*/ 1979 h 7007"/>
                  <a:gd name="T110" fmla="*/ 6067 w 7007"/>
                  <a:gd name="T111" fmla="*/ 1979 h 7007"/>
                  <a:gd name="T112" fmla="*/ 5428 w 7007"/>
                  <a:gd name="T113" fmla="*/ 2712 h 7007"/>
                  <a:gd name="T114" fmla="*/ 5428 w 7007"/>
                  <a:gd name="T115" fmla="*/ 2712 h 7007"/>
                  <a:gd name="T116" fmla="*/ 6067 w 7007"/>
                  <a:gd name="T117" fmla="*/ 3444 h 7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07" h="7007">
                    <a:moveTo>
                      <a:pt x="6067" y="3444"/>
                    </a:moveTo>
                    <a:lnTo>
                      <a:pt x="6067" y="3444"/>
                    </a:lnTo>
                    <a:cubicBezTo>
                      <a:pt x="6237" y="3444"/>
                      <a:pt x="6470" y="3368"/>
                      <a:pt x="6686" y="3258"/>
                    </a:cubicBezTo>
                    <a:lnTo>
                      <a:pt x="6686" y="3258"/>
                    </a:lnTo>
                    <a:cubicBezTo>
                      <a:pt x="6832" y="3184"/>
                      <a:pt x="7006" y="3293"/>
                      <a:pt x="7006" y="3458"/>
                    </a:cubicBezTo>
                    <a:lnTo>
                      <a:pt x="7006" y="5428"/>
                    </a:lnTo>
                    <a:lnTo>
                      <a:pt x="5049" y="5428"/>
                    </a:lnTo>
                    <a:lnTo>
                      <a:pt x="5049" y="5428"/>
                    </a:lnTo>
                    <a:cubicBezTo>
                      <a:pt x="4884" y="5428"/>
                      <a:pt x="4779" y="5600"/>
                      <a:pt x="4851" y="5748"/>
                    </a:cubicBezTo>
                    <a:lnTo>
                      <a:pt x="4851" y="5748"/>
                    </a:lnTo>
                    <a:cubicBezTo>
                      <a:pt x="4957" y="5964"/>
                      <a:pt x="5027" y="6197"/>
                      <a:pt x="5027" y="6367"/>
                    </a:cubicBezTo>
                    <a:lnTo>
                      <a:pt x="5027" y="6367"/>
                    </a:lnTo>
                    <a:cubicBezTo>
                      <a:pt x="5027" y="6782"/>
                      <a:pt x="4699" y="7006"/>
                      <a:pt x="4295" y="7006"/>
                    </a:cubicBezTo>
                    <a:lnTo>
                      <a:pt x="4295" y="7006"/>
                    </a:lnTo>
                    <a:cubicBezTo>
                      <a:pt x="3890" y="7006"/>
                      <a:pt x="3562" y="6782"/>
                      <a:pt x="3562" y="6367"/>
                    </a:cubicBezTo>
                    <a:lnTo>
                      <a:pt x="3562" y="6367"/>
                    </a:lnTo>
                    <a:cubicBezTo>
                      <a:pt x="3562" y="6197"/>
                      <a:pt x="3638" y="5964"/>
                      <a:pt x="3748" y="5748"/>
                    </a:cubicBezTo>
                    <a:lnTo>
                      <a:pt x="3748" y="5748"/>
                    </a:lnTo>
                    <a:cubicBezTo>
                      <a:pt x="3822" y="5601"/>
                      <a:pt x="3713" y="5428"/>
                      <a:pt x="3548" y="5428"/>
                    </a:cubicBezTo>
                    <a:lnTo>
                      <a:pt x="1578" y="5428"/>
                    </a:lnTo>
                    <a:lnTo>
                      <a:pt x="1578" y="3458"/>
                    </a:lnTo>
                    <a:lnTo>
                      <a:pt x="1578" y="3458"/>
                    </a:lnTo>
                    <a:cubicBezTo>
                      <a:pt x="1578" y="3293"/>
                      <a:pt x="1404" y="3184"/>
                      <a:pt x="1257" y="3258"/>
                    </a:cubicBezTo>
                    <a:lnTo>
                      <a:pt x="1257" y="3258"/>
                    </a:lnTo>
                    <a:cubicBezTo>
                      <a:pt x="1042" y="3368"/>
                      <a:pt x="809" y="3444"/>
                      <a:pt x="639" y="3444"/>
                    </a:cubicBezTo>
                    <a:lnTo>
                      <a:pt x="639" y="3444"/>
                    </a:lnTo>
                    <a:cubicBezTo>
                      <a:pt x="224" y="3444"/>
                      <a:pt x="0" y="3116"/>
                      <a:pt x="0" y="2712"/>
                    </a:cubicBezTo>
                    <a:lnTo>
                      <a:pt x="0" y="2712"/>
                    </a:lnTo>
                    <a:cubicBezTo>
                      <a:pt x="0" y="2307"/>
                      <a:pt x="224" y="1979"/>
                      <a:pt x="639" y="1979"/>
                    </a:cubicBezTo>
                    <a:lnTo>
                      <a:pt x="639" y="1979"/>
                    </a:lnTo>
                    <a:cubicBezTo>
                      <a:pt x="809" y="1979"/>
                      <a:pt x="1042" y="2050"/>
                      <a:pt x="1257" y="2155"/>
                    </a:cubicBezTo>
                    <a:lnTo>
                      <a:pt x="1257" y="2155"/>
                    </a:lnTo>
                    <a:cubicBezTo>
                      <a:pt x="1405" y="2226"/>
                      <a:pt x="1578" y="2121"/>
                      <a:pt x="1578" y="1957"/>
                    </a:cubicBezTo>
                    <a:lnTo>
                      <a:pt x="1578" y="0"/>
                    </a:lnTo>
                    <a:lnTo>
                      <a:pt x="1578" y="376"/>
                    </a:lnTo>
                    <a:lnTo>
                      <a:pt x="1578" y="0"/>
                    </a:lnTo>
                    <a:lnTo>
                      <a:pt x="3548" y="0"/>
                    </a:lnTo>
                    <a:lnTo>
                      <a:pt x="3548" y="0"/>
                    </a:lnTo>
                    <a:cubicBezTo>
                      <a:pt x="3713" y="0"/>
                      <a:pt x="3822" y="174"/>
                      <a:pt x="3748" y="321"/>
                    </a:cubicBezTo>
                    <a:lnTo>
                      <a:pt x="3748" y="321"/>
                    </a:lnTo>
                    <a:cubicBezTo>
                      <a:pt x="3638" y="536"/>
                      <a:pt x="3562" y="769"/>
                      <a:pt x="3562" y="939"/>
                    </a:cubicBezTo>
                    <a:lnTo>
                      <a:pt x="3562" y="939"/>
                    </a:lnTo>
                    <a:cubicBezTo>
                      <a:pt x="3562" y="1354"/>
                      <a:pt x="3890" y="1578"/>
                      <a:pt x="4295" y="1578"/>
                    </a:cubicBezTo>
                    <a:lnTo>
                      <a:pt x="4295" y="1578"/>
                    </a:lnTo>
                    <a:cubicBezTo>
                      <a:pt x="4699" y="1578"/>
                      <a:pt x="5027" y="1354"/>
                      <a:pt x="5027" y="939"/>
                    </a:cubicBezTo>
                    <a:lnTo>
                      <a:pt x="5027" y="939"/>
                    </a:lnTo>
                    <a:cubicBezTo>
                      <a:pt x="5027" y="769"/>
                      <a:pt x="4957" y="535"/>
                      <a:pt x="4851" y="320"/>
                    </a:cubicBezTo>
                    <a:lnTo>
                      <a:pt x="4851" y="320"/>
                    </a:lnTo>
                    <a:cubicBezTo>
                      <a:pt x="4779" y="172"/>
                      <a:pt x="4884" y="0"/>
                      <a:pt x="5049" y="0"/>
                    </a:cubicBezTo>
                    <a:lnTo>
                      <a:pt x="7006" y="0"/>
                    </a:lnTo>
                    <a:lnTo>
                      <a:pt x="7006" y="1957"/>
                    </a:lnTo>
                    <a:lnTo>
                      <a:pt x="7006" y="1957"/>
                    </a:lnTo>
                    <a:cubicBezTo>
                      <a:pt x="7006" y="2121"/>
                      <a:pt x="6833" y="2226"/>
                      <a:pt x="6686" y="2155"/>
                    </a:cubicBezTo>
                    <a:lnTo>
                      <a:pt x="6686" y="2155"/>
                    </a:lnTo>
                    <a:cubicBezTo>
                      <a:pt x="6470" y="2050"/>
                      <a:pt x="6237" y="1979"/>
                      <a:pt x="6067" y="1979"/>
                    </a:cubicBezTo>
                    <a:lnTo>
                      <a:pt x="6067" y="1979"/>
                    </a:lnTo>
                    <a:cubicBezTo>
                      <a:pt x="5651" y="1979"/>
                      <a:pt x="5428" y="2307"/>
                      <a:pt x="5428" y="2712"/>
                    </a:cubicBezTo>
                    <a:lnTo>
                      <a:pt x="5428" y="2712"/>
                    </a:lnTo>
                    <a:cubicBezTo>
                      <a:pt x="5428" y="3116"/>
                      <a:pt x="5651" y="3444"/>
                      <a:pt x="6067" y="3444"/>
                    </a:cubicBezTo>
                  </a:path>
                </a:pathLst>
              </a:custGeom>
              <a:solidFill>
                <a:srgbClr val="3EBAEC"/>
              </a:solidFill>
              <a:ln>
                <a:noFill/>
              </a:ln>
              <a:effectLst/>
            </p:spPr>
            <p:txBody>
              <a:bodyPr wrap="none" anchor="ctr"/>
              <a:lstStyle/>
              <a:p>
                <a:pPr defTabSz="685846" eaLnBrk="1" fontAlgn="auto" hangingPunct="1">
                  <a:spcBef>
                    <a:spcPts val="0"/>
                  </a:spcBef>
                  <a:spcAft>
                    <a:spcPts val="0"/>
                  </a:spcAft>
                  <a:defRPr/>
                </a:pPr>
                <a:endParaRPr lang="en-US" sz="2450" kern="0">
                  <a:solidFill>
                    <a:srgbClr val="AAAAAA"/>
                  </a:solidFill>
                  <a:latin typeface="Calibri" panose="020F0502020204030204"/>
                  <a:cs typeface="+mn-cs"/>
                </a:endParaRPr>
              </a:p>
            </p:txBody>
          </p:sp>
          <p:pic>
            <p:nvPicPr>
              <p:cNvPr id="14" name="Graphic 13" descr="Calculator outline">
                <a:extLst>
                  <a:ext uri="{FF2B5EF4-FFF2-40B4-BE49-F238E27FC236}">
                    <a16:creationId xmlns:a16="http://schemas.microsoft.com/office/drawing/2014/main" id="{5B25F87D-EBA1-49A8-B093-7856263F5BE9}"/>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613786" y="2550820"/>
                <a:ext cx="650592" cy="650592"/>
              </a:xfrm>
              <a:prstGeom prst="rect">
                <a:avLst/>
              </a:prstGeom>
            </p:spPr>
          </p:pic>
        </p:grpSp>
      </p:grpSp>
    </p:spTree>
    <p:custDataLst>
      <p:tags r:id="rId1"/>
    </p:custDataLst>
    <p:extLst>
      <p:ext uri="{BB962C8B-B14F-4D97-AF65-F5344CB8AC3E}">
        <p14:creationId xmlns:p14="http://schemas.microsoft.com/office/powerpoint/2010/main" val="772147980"/>
      </p:ext>
    </p:extLst>
  </p:cSld>
  <p:clrMapOvr>
    <a:masterClrMapping/>
  </p:clrMapOvr>
  <p:transition spd="slow">
    <p:wipe dir="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42" presetClass="path" presetSubtype="0" fill="hold" nodeType="withEffect" p14:presetBounceEnd="34000">
                                      <p:stCondLst>
                                        <p:cond delay="0"/>
                                      </p:stCondLst>
                                      <p:childTnLst>
                                        <p:animMotion origin="layout" path="M 1.38889E-6 -3.7037E-6 L 0.21285 0.00973 " pathEditMode="relative" rAng="0" ptsTypes="AA" p14:bounceEnd="34000">
                                          <p:cBhvr>
                                            <p:cTn id="14" dur="1000" spd="-100000" fill="hold"/>
                                            <p:tgtEl>
                                              <p:spTgt spid="24"/>
                                            </p:tgtEl>
                                            <p:attrNameLst>
                                              <p:attrName>ppt_x</p:attrName>
                                              <p:attrName>ppt_y</p:attrName>
                                            </p:attrNameLst>
                                          </p:cBhvr>
                                          <p:rCtr x="10642" y="486"/>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42" presetClass="path" presetSubtype="0" accel="50000" fill="hold" nodeType="withEffect" p14:presetBounceEnd="19000">
                                      <p:stCondLst>
                                        <p:cond delay="0"/>
                                      </p:stCondLst>
                                      <p:childTnLst>
                                        <p:animMotion origin="layout" path="M 0 0 L 0 0.25 E" pathEditMode="relative" ptsTypes="" p14:bounceEnd="19000">
                                          <p:cBhvr>
                                            <p:cTn id="21" dur="2000" spd="-100000" fill="hold"/>
                                            <p:tgtEl>
                                              <p:spTgt spid="26"/>
                                            </p:tgtEl>
                                            <p:attrNameLst>
                                              <p:attrName>ppt_x</p:attrName>
                                              <p:attrName>ppt_y</p:attrName>
                                            </p:attrNameLst>
                                          </p:cBhvr>
                                        </p:animMotion>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42" presetClass="path" presetSubtype="0" fill="hold" nodeType="withEffect" p14:presetBounceEnd="34000">
                                      <p:stCondLst>
                                        <p:cond delay="0"/>
                                      </p:stCondLst>
                                      <p:childTnLst>
                                        <p:animMotion origin="layout" path="M -1.66667E-6 4.07407E-6 L 0.21285 0.00972 " pathEditMode="relative" rAng="0" ptsTypes="AA" p14:bounceEnd="34000">
                                          <p:cBhvr>
                                            <p:cTn id="28" dur="1000" spd="-100000" fill="hold"/>
                                            <p:tgtEl>
                                              <p:spTgt spid="25"/>
                                            </p:tgtEl>
                                            <p:attrNameLst>
                                              <p:attrName>ppt_x</p:attrName>
                                              <p:attrName>ppt_y</p:attrName>
                                            </p:attrNameLst>
                                          </p:cBhvr>
                                          <p:rCtr x="10642" y="4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42" presetClass="path" presetSubtype="0" fill="hold" nodeType="withEffect">
                                      <p:stCondLst>
                                        <p:cond delay="0"/>
                                      </p:stCondLst>
                                      <p:childTnLst>
                                        <p:animMotion origin="layout" path="M 1.38889E-6 -3.7037E-6 L 0.21285 0.00973 " pathEditMode="relative" rAng="0" ptsTypes="AA">
                                          <p:cBhvr>
                                            <p:cTn id="14" dur="1000" spd="-100000" fill="hold"/>
                                            <p:tgtEl>
                                              <p:spTgt spid="24"/>
                                            </p:tgtEl>
                                            <p:attrNameLst>
                                              <p:attrName>ppt_x</p:attrName>
                                              <p:attrName>ppt_y</p:attrName>
                                            </p:attrNameLst>
                                          </p:cBhvr>
                                          <p:rCtr x="10642" y="486"/>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42" presetClass="path" presetSubtype="0" accel="50000" fill="hold" nodeType="withEffect">
                                      <p:stCondLst>
                                        <p:cond delay="0"/>
                                      </p:stCondLst>
                                      <p:childTnLst>
                                        <p:animMotion origin="layout" path="M 0 0 L 0 0.25 E" pathEditMode="relative" ptsTypes="">
                                          <p:cBhvr>
                                            <p:cTn id="21" dur="2000" spd="-100000" fill="hold"/>
                                            <p:tgtEl>
                                              <p:spTgt spid="26"/>
                                            </p:tgtEl>
                                            <p:attrNameLst>
                                              <p:attrName>ppt_x</p:attrName>
                                              <p:attrName>ppt_y</p:attrName>
                                            </p:attrNameLst>
                                          </p:cBhvr>
                                        </p:animMotion>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42" presetClass="path" presetSubtype="0" fill="hold" nodeType="withEffect">
                                      <p:stCondLst>
                                        <p:cond delay="0"/>
                                      </p:stCondLst>
                                      <p:childTnLst>
                                        <p:animMotion origin="layout" path="M 1.38889E-6 -3.7037E-6 L 0.21285 0.00973 " pathEditMode="relative" rAng="0" ptsTypes="AA">
                                          <p:cBhvr>
                                            <p:cTn id="28" dur="1000" spd="-100000" fill="hold"/>
                                            <p:tgtEl>
                                              <p:spTgt spid="25"/>
                                            </p:tgtEl>
                                            <p:attrNameLst>
                                              <p:attrName>ppt_x</p:attrName>
                                              <p:attrName>ppt_y</p:attrName>
                                            </p:attrNameLst>
                                          </p:cBhvr>
                                          <p:rCtr x="10642" y="4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fTextBox123">
            <a:extLst>
              <a:ext uri="{FF2B5EF4-FFF2-40B4-BE49-F238E27FC236}">
                <a16:creationId xmlns:a16="http://schemas.microsoft.com/office/drawing/2014/main" id="{B8E5CA85-F079-7110-EF19-24E12814C8AF}"/>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pPr>
              <a:defRPr/>
            </a:pPr>
            <a:r>
              <a:rPr lang="en-GB" sz="800" dirty="0">
                <a:solidFill>
                  <a:srgbClr val="101012"/>
                </a:solidFill>
                <a:latin typeface="Bierstadt" panose="020B0004020202020204" pitchFamily="34" charset="0"/>
              </a:rPr>
              <a:t>759533470</a:t>
            </a:r>
          </a:p>
        </p:txBody>
      </p:sp>
      <p:sp>
        <p:nvSpPr>
          <p:cNvPr id="3" name="Title 1">
            <a:extLst>
              <a:ext uri="{FF2B5EF4-FFF2-40B4-BE49-F238E27FC236}">
                <a16:creationId xmlns:a16="http://schemas.microsoft.com/office/drawing/2014/main" id="{80E748EB-78A5-9602-5633-05E0F007EFB0}"/>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eaLnBrk="1" hangingPunct="1">
              <a:defRPr/>
            </a:pPr>
            <a:r>
              <a:rPr lang="en-GB" altLang="en-US" sz="3600" dirty="0">
                <a:solidFill>
                  <a:srgbClr val="391C66"/>
                </a:solidFill>
                <a:latin typeface="Aptos Display" panose="020B0004020202020204" pitchFamily="34" charset="0"/>
                <a:ea typeface="ヒラギノ角ゴ Pro W3"/>
              </a:rPr>
              <a:t>Your feedback</a:t>
            </a:r>
          </a:p>
        </p:txBody>
      </p:sp>
      <p:sp>
        <p:nvSpPr>
          <p:cNvPr id="5" name="TextBox 4">
            <a:extLst>
              <a:ext uri="{FF2B5EF4-FFF2-40B4-BE49-F238E27FC236}">
                <a16:creationId xmlns:a16="http://schemas.microsoft.com/office/drawing/2014/main" id="{072755D6-CB55-C6AB-663A-ED439764691B}"/>
              </a:ext>
            </a:extLst>
          </p:cNvPr>
          <p:cNvSpPr txBox="1"/>
          <p:nvPr/>
        </p:nvSpPr>
        <p:spPr>
          <a:xfrm>
            <a:off x="802802" y="1606709"/>
            <a:ext cx="4916378" cy="1200329"/>
          </a:xfrm>
          <a:prstGeom prst="rect">
            <a:avLst/>
          </a:prstGeom>
          <a:noFill/>
        </p:spPr>
        <p:txBody>
          <a:bodyPr wrap="square" rtlCol="0">
            <a:spAutoFit/>
          </a:bodyPr>
          <a:lstStyle/>
          <a:p>
            <a:pPr defTabSz="0" eaLnBrk="1" hangingPunct="1">
              <a:defRPr/>
            </a:pPr>
            <a:r>
              <a:rPr lang="en-GB" dirty="0">
                <a:solidFill>
                  <a:srgbClr val="000000"/>
                </a:solidFill>
                <a:latin typeface="Aptos" panose="020B0004020202020204" pitchFamily="34" charset="0"/>
                <a:cs typeface="+mn-cs"/>
              </a:rPr>
              <a:t>We value your feedback! </a:t>
            </a:r>
          </a:p>
          <a:p>
            <a:pPr eaLnBrk="1" hangingPunct="1">
              <a:defRPr/>
            </a:pPr>
            <a:endParaRPr lang="en-GB" dirty="0">
              <a:solidFill>
                <a:srgbClr val="000000"/>
              </a:solidFill>
              <a:latin typeface="Aptos" panose="020B0004020202020204" pitchFamily="34" charset="0"/>
              <a:cs typeface="+mn-cs"/>
            </a:endParaRPr>
          </a:p>
          <a:p>
            <a:pPr eaLnBrk="1" hangingPunct="1">
              <a:defRPr/>
            </a:pPr>
            <a:r>
              <a:rPr lang="en-GB" dirty="0">
                <a:solidFill>
                  <a:srgbClr val="000000"/>
                </a:solidFill>
                <a:latin typeface="Aptos" panose="020B0004020202020204" pitchFamily="34" charset="0"/>
                <a:cs typeface="+mn-cs"/>
              </a:rPr>
              <a:t>Please take a moment to complete </a:t>
            </a:r>
          </a:p>
          <a:p>
            <a:pPr eaLnBrk="1" hangingPunct="1">
              <a:defRPr/>
            </a:pPr>
            <a:r>
              <a:rPr lang="en-GB" dirty="0">
                <a:solidFill>
                  <a:srgbClr val="000000"/>
                </a:solidFill>
                <a:latin typeface="Aptos" panose="020B0004020202020204" pitchFamily="34" charset="0"/>
                <a:cs typeface="+mn-cs"/>
              </a:rPr>
              <a:t>the session review.</a:t>
            </a:r>
          </a:p>
        </p:txBody>
      </p:sp>
      <p:sp>
        <p:nvSpPr>
          <p:cNvPr id="26" name="Rectangle 25">
            <a:extLst>
              <a:ext uri="{FF2B5EF4-FFF2-40B4-BE49-F238E27FC236}">
                <a16:creationId xmlns:a16="http://schemas.microsoft.com/office/drawing/2014/main" id="{AA3AC8DB-C28D-64FE-F18E-FE80BD6FD087}"/>
              </a:ext>
            </a:extLst>
          </p:cNvPr>
          <p:cNvSpPr/>
          <p:nvPr/>
        </p:nvSpPr>
        <p:spPr>
          <a:xfrm flipV="1">
            <a:off x="4702340" y="2502071"/>
            <a:ext cx="3268180" cy="86873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a:extLst>
              <a:ext uri="{FF2B5EF4-FFF2-40B4-BE49-F238E27FC236}">
                <a16:creationId xmlns:a16="http://schemas.microsoft.com/office/drawing/2014/main" id="{521C8F1B-4866-C0E6-D5CB-D2C49AEAE20B}"/>
              </a:ext>
            </a:extLst>
          </p:cNvPr>
          <p:cNvPicPr>
            <a:picLocks noChangeAspect="1"/>
          </p:cNvPicPr>
          <p:nvPr/>
        </p:nvPicPr>
        <p:blipFill>
          <a:blip r:embed="rId4"/>
          <a:stretch>
            <a:fillRect/>
          </a:stretch>
        </p:blipFill>
        <p:spPr>
          <a:xfrm>
            <a:off x="5352582" y="311373"/>
            <a:ext cx="5767792" cy="63516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 name="Picture 29">
            <a:extLst>
              <a:ext uri="{FF2B5EF4-FFF2-40B4-BE49-F238E27FC236}">
                <a16:creationId xmlns:a16="http://schemas.microsoft.com/office/drawing/2014/main" id="{70B5102E-F5B6-6E0A-3B79-5CA44E26CB00}"/>
              </a:ext>
            </a:extLst>
          </p:cNvPr>
          <p:cNvPicPr>
            <a:picLocks noChangeAspect="1"/>
          </p:cNvPicPr>
          <p:nvPr/>
        </p:nvPicPr>
        <p:blipFill>
          <a:blip r:embed="rId5"/>
          <a:stretch>
            <a:fillRect/>
          </a:stretch>
        </p:blipFill>
        <p:spPr>
          <a:xfrm>
            <a:off x="12747650" y="348610"/>
            <a:ext cx="4329420" cy="63516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545601757"/>
      </p:ext>
    </p:extLst>
  </p:cSld>
  <p:clrMapOvr>
    <a:masterClrMapping/>
  </p:clrMapOvr>
  <p:transition spd="slow">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CA0CD61-BB53-46C8-9E8C-5F6688150BF2}"/>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eaLnBrk="1" hangingPunct="1">
              <a:defRPr/>
            </a:pPr>
            <a:r>
              <a:rPr lang="en-GB" altLang="en-US" sz="3600">
                <a:solidFill>
                  <a:srgbClr val="391C66"/>
                </a:solidFill>
                <a:latin typeface="Aptos Display" panose="020B0004020202020204" pitchFamily="34" charset="0"/>
                <a:ea typeface="ヒラギノ角ゴ Pro W3"/>
              </a:rPr>
              <a:t>Next steps</a:t>
            </a:r>
            <a:endParaRPr lang="en-GB" altLang="en-US" sz="3600" dirty="0">
              <a:solidFill>
                <a:srgbClr val="391C66"/>
              </a:solidFill>
              <a:latin typeface="Aptos Display" panose="020B0004020202020204" pitchFamily="34" charset="0"/>
              <a:ea typeface="ヒラギノ角ゴ Pro W3"/>
            </a:endParaRPr>
          </a:p>
        </p:txBody>
      </p:sp>
      <p:sp>
        <p:nvSpPr>
          <p:cNvPr id="2" name="RefTextBox123">
            <a:extLst>
              <a:ext uri="{FF2B5EF4-FFF2-40B4-BE49-F238E27FC236}">
                <a16:creationId xmlns:a16="http://schemas.microsoft.com/office/drawing/2014/main" id="{98C1EFF5-6C32-42EE-648F-41C7D99E7C01}"/>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pPr>
              <a:defRPr/>
            </a:pPr>
            <a:r>
              <a:rPr lang="en-GB" sz="800" dirty="0">
                <a:solidFill>
                  <a:srgbClr val="101012"/>
                </a:solidFill>
                <a:latin typeface="Bierstadt" panose="020B0004020202020204" pitchFamily="34" charset="0"/>
              </a:rPr>
              <a:t>211146986</a:t>
            </a:r>
          </a:p>
        </p:txBody>
      </p:sp>
      <p:sp>
        <p:nvSpPr>
          <p:cNvPr id="4" name="Rectangle 3">
            <a:extLst>
              <a:ext uri="{FF2B5EF4-FFF2-40B4-BE49-F238E27FC236}">
                <a16:creationId xmlns:a16="http://schemas.microsoft.com/office/drawing/2014/main" id="{097E468E-3AD8-480F-0E4A-4C9F173FD852}"/>
              </a:ext>
            </a:extLst>
          </p:cNvPr>
          <p:cNvSpPr/>
          <p:nvPr/>
        </p:nvSpPr>
        <p:spPr>
          <a:xfrm>
            <a:off x="689010" y="2390060"/>
            <a:ext cx="5772650" cy="1477328"/>
          </a:xfrm>
          <a:prstGeom prst="rect">
            <a:avLst/>
          </a:prstGeom>
        </p:spPr>
        <p:txBody>
          <a:bodyPr wrap="square">
            <a:spAutoFit/>
          </a:bodyPr>
          <a:lstStyle/>
          <a:p>
            <a:pPr eaLnBrk="1" hangingPunct="1">
              <a:defRPr/>
            </a:pPr>
            <a:r>
              <a:rPr lang="en-GB" b="1" dirty="0">
                <a:solidFill>
                  <a:srgbClr val="000000"/>
                </a:solidFill>
                <a:latin typeface="Aptos" panose="020B0004020202020204" pitchFamily="34" charset="0"/>
                <a:cs typeface="+mn-cs"/>
              </a:rPr>
              <a:t>Option 1: </a:t>
            </a:r>
            <a:r>
              <a:rPr lang="en-GB" dirty="0">
                <a:solidFill>
                  <a:srgbClr val="000000"/>
                </a:solidFill>
                <a:latin typeface="Aptos" panose="020B0004020202020204" pitchFamily="34" charset="0"/>
                <a:cs typeface="+mn-cs"/>
              </a:rPr>
              <a:t>Request a callback from </a:t>
            </a:r>
            <a:r>
              <a:rPr lang="en-GB" b="1" dirty="0">
                <a:solidFill>
                  <a:srgbClr val="000000"/>
                </a:solidFill>
                <a:latin typeface="Aptos" panose="020B0004020202020204" pitchFamily="34" charset="0"/>
                <a:cs typeface="+mn-cs"/>
              </a:rPr>
              <a:t>my wealth </a:t>
            </a:r>
            <a:r>
              <a:rPr lang="en-GB" dirty="0">
                <a:solidFill>
                  <a:srgbClr val="000000"/>
                </a:solidFill>
                <a:latin typeface="Aptos" panose="020B0004020202020204" pitchFamily="34" charset="0"/>
                <a:cs typeface="+mn-cs"/>
              </a:rPr>
              <a:t>to discuss your personal circumstances. </a:t>
            </a:r>
          </a:p>
          <a:p>
            <a:pPr eaLnBrk="1" hangingPunct="1">
              <a:defRPr/>
            </a:pPr>
            <a:endParaRPr lang="en-GB" b="1" dirty="0">
              <a:solidFill>
                <a:srgbClr val="000000"/>
              </a:solidFill>
              <a:latin typeface="Aptos" panose="020B0004020202020204" pitchFamily="34" charset="0"/>
              <a:cs typeface="+mn-cs"/>
            </a:endParaRPr>
          </a:p>
          <a:p>
            <a:pPr eaLnBrk="1" hangingPunct="1">
              <a:defRPr/>
            </a:pPr>
            <a:r>
              <a:rPr lang="en-GB" b="1" dirty="0">
                <a:solidFill>
                  <a:srgbClr val="000000"/>
                </a:solidFill>
                <a:latin typeface="Aptos" panose="020B0004020202020204" pitchFamily="34" charset="0"/>
                <a:cs typeface="+mn-cs"/>
              </a:rPr>
              <a:t>Option 2: </a:t>
            </a:r>
            <a:r>
              <a:rPr lang="en-GB" dirty="0">
                <a:solidFill>
                  <a:srgbClr val="000000"/>
                </a:solidFill>
                <a:latin typeface="Aptos" panose="020B0004020202020204" pitchFamily="34" charset="0"/>
                <a:cs typeface="+mn-cs"/>
              </a:rPr>
              <a:t>Receive information about </a:t>
            </a:r>
            <a:r>
              <a:rPr lang="en-GB" b="1" dirty="0">
                <a:solidFill>
                  <a:srgbClr val="000000"/>
                </a:solidFill>
                <a:latin typeface="Aptos" panose="020B0004020202020204" pitchFamily="34" charset="0"/>
                <a:cs typeface="+mn-cs"/>
              </a:rPr>
              <a:t>my wealth </a:t>
            </a:r>
            <a:r>
              <a:rPr lang="en-GB" dirty="0">
                <a:solidFill>
                  <a:srgbClr val="000000"/>
                </a:solidFill>
                <a:latin typeface="Aptos" panose="020B0004020202020204" pitchFamily="34" charset="0"/>
                <a:cs typeface="+mn-cs"/>
              </a:rPr>
              <a:t>services. </a:t>
            </a:r>
            <a:endParaRPr lang="en-GB" sz="1400" dirty="0">
              <a:solidFill>
                <a:srgbClr val="000000"/>
              </a:solidFill>
              <a:latin typeface="Aptos" panose="020B0004020202020204" pitchFamily="34" charset="0"/>
              <a:cs typeface="+mn-cs"/>
            </a:endParaRPr>
          </a:p>
        </p:txBody>
      </p:sp>
      <p:sp>
        <p:nvSpPr>
          <p:cNvPr id="5" name="Title 1">
            <a:extLst>
              <a:ext uri="{FF2B5EF4-FFF2-40B4-BE49-F238E27FC236}">
                <a16:creationId xmlns:a16="http://schemas.microsoft.com/office/drawing/2014/main" id="{AA5F7261-912C-3127-0357-9DBD9CB066FE}"/>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eaLnBrk="1" hangingPunct="1">
              <a:defRPr/>
            </a:pPr>
            <a:r>
              <a:rPr lang="en-GB" altLang="en-US" sz="3600">
                <a:solidFill>
                  <a:srgbClr val="391C66"/>
                </a:solidFill>
                <a:latin typeface="Aptos Display" panose="020B0004020202020204" pitchFamily="34" charset="0"/>
                <a:ea typeface="ヒラギノ角ゴ Pro W3"/>
              </a:rPr>
              <a:t>Next steps</a:t>
            </a:r>
          </a:p>
        </p:txBody>
      </p:sp>
      <p:pic>
        <p:nvPicPr>
          <p:cNvPr id="7" name="mywealthlogo2023" descr="Logo, company name&#10;&#10;Description automatically generated">
            <a:extLst>
              <a:ext uri="{FF2B5EF4-FFF2-40B4-BE49-F238E27FC236}">
                <a16:creationId xmlns:a16="http://schemas.microsoft.com/office/drawing/2014/main" id="{EA4378BF-61CD-FDC7-5372-F070205C0B09}"/>
              </a:ext>
            </a:extLst>
          </p:cNvPr>
          <p:cNvPicPr>
            <a:picLocks noChangeAspect="1"/>
          </p:cNvPicPr>
          <p:nvPr/>
        </p:nvPicPr>
        <p:blipFill>
          <a:blip r:embed="rId4"/>
          <a:stretch>
            <a:fillRect/>
          </a:stretch>
        </p:blipFill>
        <p:spPr>
          <a:xfrm>
            <a:off x="802800" y="4287941"/>
            <a:ext cx="2188326" cy="536899"/>
          </a:xfrm>
          <a:prstGeom prst="rect">
            <a:avLst/>
          </a:prstGeom>
        </p:spPr>
      </p:pic>
      <p:sp>
        <p:nvSpPr>
          <p:cNvPr id="9" name="Rectangle 8">
            <a:extLst>
              <a:ext uri="{FF2B5EF4-FFF2-40B4-BE49-F238E27FC236}">
                <a16:creationId xmlns:a16="http://schemas.microsoft.com/office/drawing/2014/main" id="{CAB85CD1-798B-C668-B968-D616401B269C}"/>
              </a:ext>
            </a:extLst>
          </p:cNvPr>
          <p:cNvSpPr/>
          <p:nvPr/>
        </p:nvSpPr>
        <p:spPr>
          <a:xfrm>
            <a:off x="689010" y="1523358"/>
            <a:ext cx="6006758" cy="646331"/>
          </a:xfrm>
          <a:prstGeom prst="rect">
            <a:avLst/>
          </a:prstGeom>
        </p:spPr>
        <p:txBody>
          <a:bodyPr wrap="square">
            <a:spAutoFit/>
          </a:bodyPr>
          <a:lstStyle/>
          <a:p>
            <a:pPr eaLnBrk="1" hangingPunct="1">
              <a:defRPr/>
            </a:pPr>
            <a:r>
              <a:rPr lang="en-GB" dirty="0">
                <a:solidFill>
                  <a:srgbClr val="000000"/>
                </a:solidFill>
                <a:latin typeface="Aptos" panose="020B0004020202020204" pitchFamily="34" charset="0"/>
                <a:cs typeface="+mn-cs"/>
              </a:rPr>
              <a:t>To take the next steps, speak to a personal financial coach at </a:t>
            </a:r>
            <a:r>
              <a:rPr lang="en-GB" b="1" dirty="0">
                <a:solidFill>
                  <a:srgbClr val="000000"/>
                </a:solidFill>
                <a:latin typeface="Aptos" panose="020B0004020202020204" pitchFamily="34" charset="0"/>
              </a:rPr>
              <a:t>my </a:t>
            </a:r>
            <a:r>
              <a:rPr lang="en-GB" b="1" dirty="0">
                <a:solidFill>
                  <a:srgbClr val="000000"/>
                </a:solidFill>
                <a:latin typeface="Aptos" panose="020B0004020202020204" pitchFamily="34" charset="0"/>
                <a:cs typeface="+mn-cs"/>
              </a:rPr>
              <a:t>wealth</a:t>
            </a:r>
            <a:endParaRPr lang="en-GB" sz="1400" dirty="0">
              <a:solidFill>
                <a:srgbClr val="000000"/>
              </a:solidFill>
              <a:latin typeface="Aptos" panose="020B0004020202020204" pitchFamily="34" charset="0"/>
              <a:cs typeface="+mn-cs"/>
            </a:endParaRPr>
          </a:p>
        </p:txBody>
      </p:sp>
      <p:pic>
        <p:nvPicPr>
          <p:cNvPr id="15" name="Picture 14">
            <a:extLst>
              <a:ext uri="{FF2B5EF4-FFF2-40B4-BE49-F238E27FC236}">
                <a16:creationId xmlns:a16="http://schemas.microsoft.com/office/drawing/2014/main" id="{54B77389-B619-5242-F709-4F57DF3CA2D9}"/>
              </a:ext>
            </a:extLst>
          </p:cNvPr>
          <p:cNvPicPr>
            <a:picLocks noChangeAspect="1"/>
          </p:cNvPicPr>
          <p:nvPr/>
        </p:nvPicPr>
        <p:blipFill>
          <a:blip r:embed="rId5"/>
          <a:stretch>
            <a:fillRect/>
          </a:stretch>
        </p:blipFill>
        <p:spPr>
          <a:xfrm>
            <a:off x="7058830" y="348610"/>
            <a:ext cx="4329420" cy="63516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42679880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F858B-5916-14CC-11C3-223A8AC4779C}"/>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3600" b="0" i="0" u="none" strike="noStrike" kern="1200" cap="none" spc="0" normalizeH="0" baseline="0" noProof="0">
                <a:ln>
                  <a:noFill/>
                </a:ln>
                <a:solidFill>
                  <a:srgbClr val="391C66"/>
                </a:solidFill>
                <a:effectLst/>
                <a:uLnTx/>
                <a:uFillTx/>
                <a:latin typeface="Aptos Display" panose="020B0004020202020204" pitchFamily="34" charset="0"/>
                <a:ea typeface="ヒラギノ角ゴ Pro W3"/>
                <a:cs typeface="Times New Roman" pitchFamily="18" charset="0"/>
              </a:rPr>
              <a:t>Your feedback</a:t>
            </a:r>
            <a:endParaRPr kumimoji="0" lang="en-GB" altLang="en-US" sz="3600" b="0" i="0" u="none" strike="noStrike" kern="1200" cap="none" spc="0" normalizeH="0" baseline="0" noProof="0" dirty="0">
              <a:ln>
                <a:noFill/>
              </a:ln>
              <a:solidFill>
                <a:srgbClr val="391C66"/>
              </a:solidFill>
              <a:effectLst/>
              <a:uLnTx/>
              <a:uFillTx/>
              <a:latin typeface="Aptos Display" panose="020B0004020202020204" pitchFamily="34" charset="0"/>
              <a:ea typeface="ヒラギノ角ゴ Pro W3"/>
              <a:cs typeface="Times New Roman" pitchFamily="18" charset="0"/>
            </a:endParaRPr>
          </a:p>
        </p:txBody>
      </p:sp>
      <p:grpSp>
        <p:nvGrpSpPr>
          <p:cNvPr id="136" name="Graphic 3" descr="Laptop with phone and calculator">
            <a:extLst>
              <a:ext uri="{FF2B5EF4-FFF2-40B4-BE49-F238E27FC236}">
                <a16:creationId xmlns:a16="http://schemas.microsoft.com/office/drawing/2014/main" id="{FFFD669E-9DD4-14B3-2D83-7D5C8F2E36F1}"/>
              </a:ext>
            </a:extLst>
          </p:cNvPr>
          <p:cNvGrpSpPr/>
          <p:nvPr/>
        </p:nvGrpSpPr>
        <p:grpSpPr>
          <a:xfrm>
            <a:off x="2496110" y="2259429"/>
            <a:ext cx="1962791" cy="3811296"/>
            <a:chOff x="7626833" y="3907631"/>
            <a:chExt cx="795035" cy="1543778"/>
          </a:xfrm>
        </p:grpSpPr>
        <p:sp>
          <p:nvSpPr>
            <p:cNvPr id="137" name="Freeform: Shape 136">
              <a:extLst>
                <a:ext uri="{FF2B5EF4-FFF2-40B4-BE49-F238E27FC236}">
                  <a16:creationId xmlns:a16="http://schemas.microsoft.com/office/drawing/2014/main" id="{1C0440EC-A111-1699-A5D2-FB8090DC74B9}"/>
                </a:ext>
              </a:extLst>
            </p:cNvPr>
            <p:cNvSpPr/>
            <p:nvPr/>
          </p:nvSpPr>
          <p:spPr>
            <a:xfrm>
              <a:off x="7626833" y="3907631"/>
              <a:ext cx="795035" cy="1543778"/>
            </a:xfrm>
            <a:custGeom>
              <a:avLst/>
              <a:gdLst>
                <a:gd name="connsiteX0" fmla="*/ 795035 w 795035"/>
                <a:gd name="connsiteY0" fmla="*/ 114300 h 1543778"/>
                <a:gd name="connsiteX1" fmla="*/ 680735 w 795035"/>
                <a:gd name="connsiteY1" fmla="*/ 0 h 1543778"/>
                <a:gd name="connsiteX2" fmla="*/ 114300 w 795035"/>
                <a:gd name="connsiteY2" fmla="*/ 0 h 1543778"/>
                <a:gd name="connsiteX3" fmla="*/ 0 w 795035"/>
                <a:gd name="connsiteY3" fmla="*/ 114300 h 1543778"/>
                <a:gd name="connsiteX4" fmla="*/ 0 w 795035"/>
                <a:gd name="connsiteY4" fmla="*/ 1429479 h 1543778"/>
                <a:gd name="connsiteX5" fmla="*/ 114300 w 795035"/>
                <a:gd name="connsiteY5" fmla="*/ 1543779 h 1543778"/>
                <a:gd name="connsiteX6" fmla="*/ 680735 w 795035"/>
                <a:gd name="connsiteY6" fmla="*/ 1543779 h 1543778"/>
                <a:gd name="connsiteX7" fmla="*/ 795035 w 795035"/>
                <a:gd name="connsiteY7" fmla="*/ 1429479 h 1543778"/>
                <a:gd name="connsiteX8" fmla="*/ 795035 w 795035"/>
                <a:gd name="connsiteY8" fmla="*/ 114300 h 154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5035" h="1543778">
                  <a:moveTo>
                    <a:pt x="795035" y="114300"/>
                  </a:moveTo>
                  <a:cubicBezTo>
                    <a:pt x="795035" y="51171"/>
                    <a:pt x="743865" y="0"/>
                    <a:pt x="680735" y="0"/>
                  </a:cubicBezTo>
                  <a:lnTo>
                    <a:pt x="114300" y="0"/>
                  </a:lnTo>
                  <a:cubicBezTo>
                    <a:pt x="51171" y="0"/>
                    <a:pt x="0" y="51171"/>
                    <a:pt x="0" y="114300"/>
                  </a:cubicBezTo>
                  <a:lnTo>
                    <a:pt x="0" y="1429479"/>
                  </a:lnTo>
                  <a:cubicBezTo>
                    <a:pt x="0" y="1492608"/>
                    <a:pt x="51171" y="1543779"/>
                    <a:pt x="114300" y="1543779"/>
                  </a:cubicBezTo>
                  <a:lnTo>
                    <a:pt x="680735" y="1543779"/>
                  </a:lnTo>
                  <a:cubicBezTo>
                    <a:pt x="743865" y="1543779"/>
                    <a:pt x="795035" y="1492608"/>
                    <a:pt x="795035" y="1429479"/>
                  </a:cubicBezTo>
                  <a:lnTo>
                    <a:pt x="795035" y="114300"/>
                  </a:lnTo>
                  <a:close/>
                </a:path>
              </a:pathLst>
            </a:custGeom>
            <a:solidFill>
              <a:srgbClr val="093244"/>
            </a:solidFill>
            <a:ln w="714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B1B1B"/>
                </a:solidFill>
                <a:effectLst/>
                <a:uLnTx/>
                <a:uFillTx/>
                <a:latin typeface="Aptos" panose="02110004020202020204"/>
                <a:ea typeface="+mn-ea"/>
                <a:cs typeface="+mn-cs"/>
              </a:endParaRPr>
            </a:p>
          </p:txBody>
        </p:sp>
        <p:sp>
          <p:nvSpPr>
            <p:cNvPr id="138" name="Freeform: Shape 137">
              <a:extLst>
                <a:ext uri="{FF2B5EF4-FFF2-40B4-BE49-F238E27FC236}">
                  <a16:creationId xmlns:a16="http://schemas.microsoft.com/office/drawing/2014/main" id="{F805720E-27D3-0CDD-86C9-8354C8FD87C0}"/>
                </a:ext>
              </a:extLst>
            </p:cNvPr>
            <p:cNvSpPr/>
            <p:nvPr/>
          </p:nvSpPr>
          <p:spPr>
            <a:xfrm>
              <a:off x="7666589" y="3944078"/>
              <a:ext cx="715532" cy="1465340"/>
            </a:xfrm>
            <a:custGeom>
              <a:avLst/>
              <a:gdLst>
                <a:gd name="connsiteX0" fmla="*/ 633365 w 715532"/>
                <a:gd name="connsiteY0" fmla="*/ 0 h 1465340"/>
                <a:gd name="connsiteX1" fmla="*/ 518500 w 715532"/>
                <a:gd name="connsiteY1" fmla="*/ 0 h 1465340"/>
                <a:gd name="connsiteX2" fmla="*/ 493497 w 715532"/>
                <a:gd name="connsiteY2" fmla="*/ 25003 h 1465340"/>
                <a:gd name="connsiteX3" fmla="*/ 493497 w 715532"/>
                <a:gd name="connsiteY3" fmla="*/ 25003 h 1465340"/>
                <a:gd name="connsiteX4" fmla="*/ 468494 w 715532"/>
                <a:gd name="connsiteY4" fmla="*/ 50006 h 1465340"/>
                <a:gd name="connsiteX5" fmla="*/ 247038 w 715532"/>
                <a:gd name="connsiteY5" fmla="*/ 50006 h 1465340"/>
                <a:gd name="connsiteX6" fmla="*/ 222035 w 715532"/>
                <a:gd name="connsiteY6" fmla="*/ 25003 h 1465340"/>
                <a:gd name="connsiteX7" fmla="*/ 222035 w 715532"/>
                <a:gd name="connsiteY7" fmla="*/ 25003 h 1465340"/>
                <a:gd name="connsiteX8" fmla="*/ 197032 w 715532"/>
                <a:gd name="connsiteY8" fmla="*/ 0 h 1465340"/>
                <a:gd name="connsiteX9" fmla="*/ 82168 w 715532"/>
                <a:gd name="connsiteY9" fmla="*/ 0 h 1465340"/>
                <a:gd name="connsiteX10" fmla="*/ 0 w 715532"/>
                <a:gd name="connsiteY10" fmla="*/ 82168 h 1465340"/>
                <a:gd name="connsiteX11" fmla="*/ 0 w 715532"/>
                <a:gd name="connsiteY11" fmla="*/ 1264444 h 1465340"/>
                <a:gd name="connsiteX12" fmla="*/ 0 w 715532"/>
                <a:gd name="connsiteY12" fmla="*/ 1383173 h 1465340"/>
                <a:gd name="connsiteX13" fmla="*/ 82168 w 715532"/>
                <a:gd name="connsiteY13" fmla="*/ 1465340 h 1465340"/>
                <a:gd name="connsiteX14" fmla="*/ 633365 w 715532"/>
                <a:gd name="connsiteY14" fmla="*/ 1465340 h 1465340"/>
                <a:gd name="connsiteX15" fmla="*/ 715533 w 715532"/>
                <a:gd name="connsiteY15" fmla="*/ 1383173 h 1465340"/>
                <a:gd name="connsiteX16" fmla="*/ 715533 w 715532"/>
                <a:gd name="connsiteY16" fmla="*/ 1264444 h 1465340"/>
                <a:gd name="connsiteX17" fmla="*/ 715533 w 715532"/>
                <a:gd name="connsiteY17" fmla="*/ 82168 h 1465340"/>
                <a:gd name="connsiteX18" fmla="*/ 633365 w 715532"/>
                <a:gd name="connsiteY18" fmla="*/ 0 h 146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5532" h="1465340">
                  <a:moveTo>
                    <a:pt x="633365" y="0"/>
                  </a:moveTo>
                  <a:lnTo>
                    <a:pt x="518500" y="0"/>
                  </a:lnTo>
                  <a:cubicBezTo>
                    <a:pt x="504692" y="0"/>
                    <a:pt x="493497" y="11194"/>
                    <a:pt x="493497" y="25003"/>
                  </a:cubicBezTo>
                  <a:lnTo>
                    <a:pt x="493497" y="25003"/>
                  </a:lnTo>
                  <a:cubicBezTo>
                    <a:pt x="493497" y="38812"/>
                    <a:pt x="482303" y="50006"/>
                    <a:pt x="468494" y="50006"/>
                  </a:cubicBezTo>
                  <a:lnTo>
                    <a:pt x="247038" y="50006"/>
                  </a:lnTo>
                  <a:cubicBezTo>
                    <a:pt x="233229" y="50006"/>
                    <a:pt x="222035" y="38812"/>
                    <a:pt x="222035" y="25003"/>
                  </a:cubicBezTo>
                  <a:lnTo>
                    <a:pt x="222035" y="25003"/>
                  </a:lnTo>
                  <a:cubicBezTo>
                    <a:pt x="222035" y="11194"/>
                    <a:pt x="210841" y="0"/>
                    <a:pt x="197032" y="0"/>
                  </a:cubicBezTo>
                  <a:lnTo>
                    <a:pt x="82168" y="0"/>
                  </a:lnTo>
                  <a:cubicBezTo>
                    <a:pt x="36790" y="0"/>
                    <a:pt x="0" y="36783"/>
                    <a:pt x="0" y="82168"/>
                  </a:cubicBezTo>
                  <a:lnTo>
                    <a:pt x="0" y="1264444"/>
                  </a:lnTo>
                  <a:lnTo>
                    <a:pt x="0" y="1383173"/>
                  </a:lnTo>
                  <a:cubicBezTo>
                    <a:pt x="0" y="1428550"/>
                    <a:pt x="36784" y="1465340"/>
                    <a:pt x="82168" y="1465340"/>
                  </a:cubicBezTo>
                  <a:lnTo>
                    <a:pt x="633365" y="1465340"/>
                  </a:lnTo>
                  <a:cubicBezTo>
                    <a:pt x="678742" y="1465340"/>
                    <a:pt x="715533" y="1428557"/>
                    <a:pt x="715533" y="1383173"/>
                  </a:cubicBezTo>
                  <a:lnTo>
                    <a:pt x="715533" y="1264444"/>
                  </a:lnTo>
                  <a:lnTo>
                    <a:pt x="715533" y="82168"/>
                  </a:lnTo>
                  <a:cubicBezTo>
                    <a:pt x="715525" y="36790"/>
                    <a:pt x="678742" y="0"/>
                    <a:pt x="633365" y="0"/>
                  </a:cubicBezTo>
                  <a:close/>
                </a:path>
              </a:pathLst>
            </a:custGeom>
            <a:solidFill>
              <a:schemeClr val="bg1"/>
            </a:solidFill>
            <a:ln w="714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B1B1B"/>
                </a:solidFill>
                <a:effectLst/>
                <a:uLnTx/>
                <a:uFillTx/>
                <a:latin typeface="Aptos" panose="02110004020202020204"/>
                <a:ea typeface="+mn-ea"/>
                <a:cs typeface="+mn-cs"/>
              </a:endParaRPr>
            </a:p>
          </p:txBody>
        </p:sp>
        <p:sp>
          <p:nvSpPr>
            <p:cNvPr id="139" name="Freeform: Shape 138">
              <a:extLst>
                <a:ext uri="{FF2B5EF4-FFF2-40B4-BE49-F238E27FC236}">
                  <a16:creationId xmlns:a16="http://schemas.microsoft.com/office/drawing/2014/main" id="{ABA12833-B75C-FBA3-5A54-1822AFD996A7}"/>
                </a:ext>
              </a:extLst>
            </p:cNvPr>
            <p:cNvSpPr/>
            <p:nvPr/>
          </p:nvSpPr>
          <p:spPr>
            <a:xfrm>
              <a:off x="7666445" y="4194080"/>
              <a:ext cx="715803" cy="1215574"/>
            </a:xfrm>
            <a:custGeom>
              <a:avLst/>
              <a:gdLst>
                <a:gd name="connsiteX0" fmla="*/ 0 w 715803"/>
                <a:gd name="connsiteY0" fmla="*/ 715719 h 1215574"/>
                <a:gd name="connsiteX1" fmla="*/ 0 w 715803"/>
                <a:gd name="connsiteY1" fmla="*/ 1014600 h 1215574"/>
                <a:gd name="connsiteX2" fmla="*/ 0 w 715803"/>
                <a:gd name="connsiteY2" fmla="*/ 1133379 h 1215574"/>
                <a:gd name="connsiteX3" fmla="*/ 82196 w 715803"/>
                <a:gd name="connsiteY3" fmla="*/ 1215575 h 1215574"/>
                <a:gd name="connsiteX4" fmla="*/ 633608 w 715803"/>
                <a:gd name="connsiteY4" fmla="*/ 1215575 h 1215574"/>
                <a:gd name="connsiteX5" fmla="*/ 715803 w 715803"/>
                <a:gd name="connsiteY5" fmla="*/ 1133379 h 1215574"/>
                <a:gd name="connsiteX6" fmla="*/ 715803 w 715803"/>
                <a:gd name="connsiteY6" fmla="*/ 1014600 h 1215574"/>
                <a:gd name="connsiteX7" fmla="*/ 715803 w 715803"/>
                <a:gd name="connsiteY7" fmla="*/ 87 h 1215574"/>
                <a:gd name="connsiteX8" fmla="*/ 715682 w 715803"/>
                <a:gd name="connsiteY8" fmla="*/ 37 h 1215574"/>
                <a:gd name="connsiteX9" fmla="*/ 0 w 715803"/>
                <a:gd name="connsiteY9" fmla="*/ 715719 h 1215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803" h="1215574">
                  <a:moveTo>
                    <a:pt x="0" y="715719"/>
                  </a:moveTo>
                  <a:lnTo>
                    <a:pt x="0" y="1014600"/>
                  </a:lnTo>
                  <a:lnTo>
                    <a:pt x="0" y="1133379"/>
                  </a:lnTo>
                  <a:cubicBezTo>
                    <a:pt x="0" y="1178777"/>
                    <a:pt x="36797" y="1215575"/>
                    <a:pt x="82196" y="1215575"/>
                  </a:cubicBezTo>
                  <a:lnTo>
                    <a:pt x="633608" y="1215575"/>
                  </a:lnTo>
                  <a:cubicBezTo>
                    <a:pt x="678999" y="1215575"/>
                    <a:pt x="715803" y="1178777"/>
                    <a:pt x="715803" y="1133379"/>
                  </a:cubicBezTo>
                  <a:lnTo>
                    <a:pt x="715803" y="1014600"/>
                  </a:lnTo>
                  <a:lnTo>
                    <a:pt x="715803" y="87"/>
                  </a:lnTo>
                  <a:cubicBezTo>
                    <a:pt x="715803" y="-6"/>
                    <a:pt x="715746" y="-27"/>
                    <a:pt x="715682" y="37"/>
                  </a:cubicBezTo>
                  <a:lnTo>
                    <a:pt x="0" y="715719"/>
                  </a:lnTo>
                  <a:close/>
                </a:path>
              </a:pathLst>
            </a:custGeom>
            <a:solidFill>
              <a:schemeClr val="bg1"/>
            </a:solidFill>
            <a:ln w="714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B1B1B"/>
                </a:solidFill>
                <a:effectLst/>
                <a:uLnTx/>
                <a:uFillTx/>
                <a:latin typeface="Aptos" panose="02110004020202020204"/>
                <a:ea typeface="+mn-ea"/>
                <a:cs typeface="+mn-cs"/>
              </a:endParaRPr>
            </a:p>
          </p:txBody>
        </p:sp>
        <p:sp>
          <p:nvSpPr>
            <p:cNvPr id="140" name="Freeform: Shape 139">
              <a:extLst>
                <a:ext uri="{FF2B5EF4-FFF2-40B4-BE49-F238E27FC236}">
                  <a16:creationId xmlns:a16="http://schemas.microsoft.com/office/drawing/2014/main" id="{38772E58-391A-22B3-7A2A-4C876C543AF2}"/>
                </a:ext>
              </a:extLst>
            </p:cNvPr>
            <p:cNvSpPr/>
            <p:nvPr/>
          </p:nvSpPr>
          <p:spPr>
            <a:xfrm>
              <a:off x="7812571" y="5187057"/>
              <a:ext cx="414337" cy="42862"/>
            </a:xfrm>
            <a:custGeom>
              <a:avLst/>
              <a:gdLst>
                <a:gd name="connsiteX0" fmla="*/ 392906 w 414337"/>
                <a:gd name="connsiteY0" fmla="*/ 42863 h 42862"/>
                <a:gd name="connsiteX1" fmla="*/ 21431 w 414337"/>
                <a:gd name="connsiteY1" fmla="*/ 42863 h 42862"/>
                <a:gd name="connsiteX2" fmla="*/ 0 w 414337"/>
                <a:gd name="connsiteY2" fmla="*/ 21431 h 42862"/>
                <a:gd name="connsiteX3" fmla="*/ 21431 w 414337"/>
                <a:gd name="connsiteY3" fmla="*/ 0 h 42862"/>
                <a:gd name="connsiteX4" fmla="*/ 392906 w 414337"/>
                <a:gd name="connsiteY4" fmla="*/ 0 h 42862"/>
                <a:gd name="connsiteX5" fmla="*/ 414338 w 414337"/>
                <a:gd name="connsiteY5" fmla="*/ 21431 h 42862"/>
                <a:gd name="connsiteX6" fmla="*/ 392906 w 414337"/>
                <a:gd name="connsiteY6" fmla="*/ 42863 h 4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337" h="42862">
                  <a:moveTo>
                    <a:pt x="392906" y="42863"/>
                  </a:moveTo>
                  <a:lnTo>
                    <a:pt x="21431" y="42863"/>
                  </a:lnTo>
                  <a:cubicBezTo>
                    <a:pt x="9594" y="42863"/>
                    <a:pt x="0" y="33268"/>
                    <a:pt x="0" y="21431"/>
                  </a:cubicBezTo>
                  <a:cubicBezTo>
                    <a:pt x="0" y="9594"/>
                    <a:pt x="9594" y="0"/>
                    <a:pt x="21431" y="0"/>
                  </a:cubicBezTo>
                  <a:lnTo>
                    <a:pt x="392906" y="0"/>
                  </a:lnTo>
                  <a:cubicBezTo>
                    <a:pt x="404744" y="0"/>
                    <a:pt x="414338" y="9594"/>
                    <a:pt x="414338" y="21431"/>
                  </a:cubicBezTo>
                  <a:cubicBezTo>
                    <a:pt x="414338" y="33268"/>
                    <a:pt x="404744" y="42863"/>
                    <a:pt x="392906" y="42863"/>
                  </a:cubicBezTo>
                  <a:close/>
                </a:path>
              </a:pathLst>
            </a:custGeom>
            <a:solidFill>
              <a:srgbClr val="FFFFFF"/>
            </a:solidFill>
            <a:ln w="714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B1B1B"/>
                </a:solidFill>
                <a:effectLst/>
                <a:uLnTx/>
                <a:uFillTx/>
                <a:latin typeface="Aptos" panose="02110004020202020204"/>
                <a:ea typeface="+mn-ea"/>
                <a:cs typeface="+mn-cs"/>
              </a:endParaRPr>
            </a:p>
          </p:txBody>
        </p:sp>
      </p:grpSp>
      <p:pic>
        <p:nvPicPr>
          <p:cNvPr id="184" name="Picture 183">
            <a:extLst>
              <a:ext uri="{FF2B5EF4-FFF2-40B4-BE49-F238E27FC236}">
                <a16:creationId xmlns:a16="http://schemas.microsoft.com/office/drawing/2014/main" id="{CF7B31B8-1E95-C930-9933-22AC7778A840}"/>
              </a:ext>
            </a:extLst>
          </p:cNvPr>
          <p:cNvPicPr>
            <a:picLocks noChangeAspect="1"/>
          </p:cNvPicPr>
          <p:nvPr/>
        </p:nvPicPr>
        <p:blipFill>
          <a:blip r:embed="rId4"/>
          <a:stretch>
            <a:fillRect/>
          </a:stretch>
        </p:blipFill>
        <p:spPr>
          <a:xfrm>
            <a:off x="3297685" y="4760271"/>
            <a:ext cx="422192" cy="419648"/>
          </a:xfrm>
          <a:prstGeom prst="rect">
            <a:avLst/>
          </a:prstGeom>
        </p:spPr>
      </p:pic>
      <p:sp>
        <p:nvSpPr>
          <p:cNvPr id="185" name="Rectangle 184">
            <a:extLst>
              <a:ext uri="{FF2B5EF4-FFF2-40B4-BE49-F238E27FC236}">
                <a16:creationId xmlns:a16="http://schemas.microsoft.com/office/drawing/2014/main" id="{72FF99C3-87A9-1823-9FF6-C8656DF1615A}"/>
              </a:ext>
            </a:extLst>
          </p:cNvPr>
          <p:cNvSpPr/>
          <p:nvPr/>
        </p:nvSpPr>
        <p:spPr>
          <a:xfrm>
            <a:off x="2892712" y="3297557"/>
            <a:ext cx="1169571" cy="1169571"/>
          </a:xfrm>
          <a:prstGeom prst="rect">
            <a:avLst/>
          </a:prstGeom>
          <a:noFill/>
          <a:ln w="28575">
            <a:solidFill>
              <a:srgbClr val="0932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86" name="Rectangle 185">
            <a:extLst>
              <a:ext uri="{FF2B5EF4-FFF2-40B4-BE49-F238E27FC236}">
                <a16:creationId xmlns:a16="http://schemas.microsoft.com/office/drawing/2014/main" id="{5ABF5D5E-906C-0CE9-F738-B95E0ABF7826}"/>
              </a:ext>
            </a:extLst>
          </p:cNvPr>
          <p:cNvSpPr/>
          <p:nvPr/>
        </p:nvSpPr>
        <p:spPr>
          <a:xfrm>
            <a:off x="3265204" y="3194471"/>
            <a:ext cx="424586" cy="2122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87" name="Rectangle 186">
            <a:extLst>
              <a:ext uri="{FF2B5EF4-FFF2-40B4-BE49-F238E27FC236}">
                <a16:creationId xmlns:a16="http://schemas.microsoft.com/office/drawing/2014/main" id="{15ADCB6B-7319-19E8-8A44-38468B4F56AC}"/>
              </a:ext>
            </a:extLst>
          </p:cNvPr>
          <p:cNvSpPr/>
          <p:nvPr/>
        </p:nvSpPr>
        <p:spPr>
          <a:xfrm>
            <a:off x="3265204" y="4366232"/>
            <a:ext cx="424586" cy="2122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88" name="Rectangle 187">
            <a:extLst>
              <a:ext uri="{FF2B5EF4-FFF2-40B4-BE49-F238E27FC236}">
                <a16:creationId xmlns:a16="http://schemas.microsoft.com/office/drawing/2014/main" id="{B1DD9C1A-8F3C-3DFE-8594-35593EC89BB6}"/>
              </a:ext>
            </a:extLst>
          </p:cNvPr>
          <p:cNvSpPr/>
          <p:nvPr/>
        </p:nvSpPr>
        <p:spPr>
          <a:xfrm rot="5400000">
            <a:off x="3836119" y="3776196"/>
            <a:ext cx="424586" cy="2122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89" name="Rectangle 188">
            <a:extLst>
              <a:ext uri="{FF2B5EF4-FFF2-40B4-BE49-F238E27FC236}">
                <a16:creationId xmlns:a16="http://schemas.microsoft.com/office/drawing/2014/main" id="{CE3BC798-8DC1-D018-87D7-6FB8F813CA0D}"/>
              </a:ext>
            </a:extLst>
          </p:cNvPr>
          <p:cNvSpPr/>
          <p:nvPr/>
        </p:nvSpPr>
        <p:spPr>
          <a:xfrm rot="5400000">
            <a:off x="2680102" y="3776197"/>
            <a:ext cx="424586" cy="2122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90" name="TextBox 189">
            <a:extLst>
              <a:ext uri="{FF2B5EF4-FFF2-40B4-BE49-F238E27FC236}">
                <a16:creationId xmlns:a16="http://schemas.microsoft.com/office/drawing/2014/main" id="{35399B3A-BA4C-BAC2-52C1-FB170B0BE197}"/>
              </a:ext>
            </a:extLst>
          </p:cNvPr>
          <p:cNvSpPr txBox="1"/>
          <p:nvPr/>
        </p:nvSpPr>
        <p:spPr>
          <a:xfrm>
            <a:off x="2596805" y="2886282"/>
            <a:ext cx="1862254"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93244"/>
                </a:solidFill>
                <a:effectLst/>
                <a:uLnTx/>
                <a:uFillTx/>
                <a:latin typeface="Aptos" panose="02110004020202020204"/>
                <a:ea typeface="+mn-ea"/>
                <a:cs typeface="+mn-cs"/>
              </a:rPr>
              <a:t>Scan QR code</a:t>
            </a:r>
          </a:p>
        </p:txBody>
      </p:sp>
      <p:sp>
        <p:nvSpPr>
          <p:cNvPr id="192" name="Arrow: Right 191">
            <a:extLst>
              <a:ext uri="{FF2B5EF4-FFF2-40B4-BE49-F238E27FC236}">
                <a16:creationId xmlns:a16="http://schemas.microsoft.com/office/drawing/2014/main" id="{3B38A50F-C67E-9C16-6574-C2BCBC4D9C00}"/>
              </a:ext>
            </a:extLst>
          </p:cNvPr>
          <p:cNvSpPr/>
          <p:nvPr/>
        </p:nvSpPr>
        <p:spPr>
          <a:xfrm>
            <a:off x="5058611" y="3805102"/>
            <a:ext cx="869796" cy="696183"/>
          </a:xfrm>
          <a:prstGeom prst="rightArrow">
            <a:avLst/>
          </a:prstGeom>
          <a:solidFill>
            <a:srgbClr val="0932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grpSp>
        <p:nvGrpSpPr>
          <p:cNvPr id="199" name="Group 198">
            <a:extLst>
              <a:ext uri="{FF2B5EF4-FFF2-40B4-BE49-F238E27FC236}">
                <a16:creationId xmlns:a16="http://schemas.microsoft.com/office/drawing/2014/main" id="{CA57D51B-D23C-A073-9957-D5425F9434E5}"/>
              </a:ext>
            </a:extLst>
          </p:cNvPr>
          <p:cNvGrpSpPr/>
          <p:nvPr/>
        </p:nvGrpSpPr>
        <p:grpSpPr>
          <a:xfrm>
            <a:off x="6223683" y="2186217"/>
            <a:ext cx="3912698" cy="3957719"/>
            <a:chOff x="7487788" y="3194471"/>
            <a:chExt cx="1368310" cy="1384054"/>
          </a:xfrm>
        </p:grpSpPr>
        <p:sp>
          <p:nvSpPr>
            <p:cNvPr id="194" name="Rectangle 193">
              <a:extLst>
                <a:ext uri="{FF2B5EF4-FFF2-40B4-BE49-F238E27FC236}">
                  <a16:creationId xmlns:a16="http://schemas.microsoft.com/office/drawing/2014/main" id="{D91FD1C6-EFCC-6966-7675-B671E62E3A4A}"/>
                </a:ext>
              </a:extLst>
            </p:cNvPr>
            <p:cNvSpPr/>
            <p:nvPr/>
          </p:nvSpPr>
          <p:spPr>
            <a:xfrm>
              <a:off x="7594252" y="3297557"/>
              <a:ext cx="1169571" cy="1169571"/>
            </a:xfrm>
            <a:prstGeom prst="rect">
              <a:avLst/>
            </a:prstGeom>
            <a:noFill/>
            <a:ln w="28575">
              <a:solidFill>
                <a:srgbClr val="0932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95" name="Rectangle 194">
              <a:extLst>
                <a:ext uri="{FF2B5EF4-FFF2-40B4-BE49-F238E27FC236}">
                  <a16:creationId xmlns:a16="http://schemas.microsoft.com/office/drawing/2014/main" id="{1843B096-8657-994B-3E8F-3AD0C41B4A8E}"/>
                </a:ext>
              </a:extLst>
            </p:cNvPr>
            <p:cNvSpPr/>
            <p:nvPr/>
          </p:nvSpPr>
          <p:spPr>
            <a:xfrm>
              <a:off x="7966744" y="3194471"/>
              <a:ext cx="424586" cy="2122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96" name="Rectangle 195">
              <a:extLst>
                <a:ext uri="{FF2B5EF4-FFF2-40B4-BE49-F238E27FC236}">
                  <a16:creationId xmlns:a16="http://schemas.microsoft.com/office/drawing/2014/main" id="{D8171F1D-7BED-EF59-DA5A-0E4EA5219FDF}"/>
                </a:ext>
              </a:extLst>
            </p:cNvPr>
            <p:cNvSpPr/>
            <p:nvPr/>
          </p:nvSpPr>
          <p:spPr>
            <a:xfrm>
              <a:off x="7966744" y="4366232"/>
              <a:ext cx="424586" cy="2122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97" name="Rectangle 196">
              <a:extLst>
                <a:ext uri="{FF2B5EF4-FFF2-40B4-BE49-F238E27FC236}">
                  <a16:creationId xmlns:a16="http://schemas.microsoft.com/office/drawing/2014/main" id="{3A6A8543-8C12-4B43-47B1-8CFBA4C7031B}"/>
                </a:ext>
              </a:extLst>
            </p:cNvPr>
            <p:cNvSpPr/>
            <p:nvPr/>
          </p:nvSpPr>
          <p:spPr>
            <a:xfrm rot="5400000">
              <a:off x="8537659" y="3776196"/>
              <a:ext cx="424586" cy="2122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98" name="Rectangle 197">
              <a:extLst>
                <a:ext uri="{FF2B5EF4-FFF2-40B4-BE49-F238E27FC236}">
                  <a16:creationId xmlns:a16="http://schemas.microsoft.com/office/drawing/2014/main" id="{06829983-3903-1880-96DE-DF8381FD05D8}"/>
                </a:ext>
              </a:extLst>
            </p:cNvPr>
            <p:cNvSpPr/>
            <p:nvPr/>
          </p:nvSpPr>
          <p:spPr>
            <a:xfrm rot="5400000">
              <a:off x="7381642" y="3776197"/>
              <a:ext cx="424586" cy="2122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grpSp>
      <p:sp>
        <p:nvSpPr>
          <p:cNvPr id="200" name="TextBox 199">
            <a:extLst>
              <a:ext uri="{FF2B5EF4-FFF2-40B4-BE49-F238E27FC236}">
                <a16:creationId xmlns:a16="http://schemas.microsoft.com/office/drawing/2014/main" id="{AE54DE1B-A3FE-88B4-4F53-BD09358F2667}"/>
              </a:ext>
            </a:extLst>
          </p:cNvPr>
          <p:cNvSpPr txBox="1"/>
          <p:nvPr/>
        </p:nvSpPr>
        <p:spPr>
          <a:xfrm>
            <a:off x="7363975" y="3603065"/>
            <a:ext cx="1672683"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B1B1B"/>
                </a:solidFill>
                <a:effectLst/>
                <a:uLnTx/>
                <a:uFillTx/>
                <a:latin typeface="Aptos" panose="02110004020202020204"/>
                <a:ea typeface="+mn-ea"/>
                <a:cs typeface="+mn-cs"/>
              </a:rPr>
              <a:t>QR code to be pasted here if required</a:t>
            </a:r>
          </a:p>
        </p:txBody>
      </p:sp>
      <p:sp>
        <p:nvSpPr>
          <p:cNvPr id="201" name="RefTextBox123">
            <a:extLst>
              <a:ext uri="{FF2B5EF4-FFF2-40B4-BE49-F238E27FC236}">
                <a16:creationId xmlns:a16="http://schemas.microsoft.com/office/drawing/2014/main" id="{7A11221B-DBFB-40AE-BC39-680A91FD4731}"/>
              </a:ext>
            </a:extLst>
          </p:cNvPr>
          <p:cNvSpPr txBox="1">
            <a:spLocks noGrp="1" noRot="1" noMove="1" noResize="1" noEditPoints="1" noAdjustHandles="1" noChangeArrowheads="1" noChangeShapeType="1"/>
          </p:cNvSpPr>
          <p:nvPr/>
        </p:nvSpPr>
        <p:spPr>
          <a:xfrm>
            <a:off x="-62242" y="6850759"/>
            <a:ext cx="785723" cy="215444"/>
          </a:xfrm>
          <a:prstGeom prst="rect">
            <a:avLst/>
          </a:prstGeom>
          <a:noFill/>
        </p:spPr>
        <p:txBody>
          <a:bodyPr vert="horz"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101012"/>
                </a:solidFill>
                <a:effectLst/>
                <a:uLnTx/>
                <a:uFillTx/>
                <a:latin typeface="Bierstadt" panose="020B0004020202020204" pitchFamily="34" charset="0"/>
                <a:ea typeface="+mn-ea"/>
                <a:cs typeface="+mn-cs"/>
              </a:rPr>
              <a:t>180650109</a:t>
            </a:r>
          </a:p>
        </p:txBody>
      </p:sp>
    </p:spTree>
    <p:custDataLst>
      <p:tags r:id="rId1"/>
    </p:custDataLst>
    <p:extLst>
      <p:ext uri="{BB962C8B-B14F-4D97-AF65-F5344CB8AC3E}">
        <p14:creationId xmlns:p14="http://schemas.microsoft.com/office/powerpoint/2010/main" val="582205761"/>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2"/>
          <p:cNvSpPr txBox="1">
            <a:spLocks noChangeArrowheads="1"/>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eaLnBrk="1" hangingPunct="1">
              <a:defRPr/>
            </a:pPr>
            <a:r>
              <a:rPr lang="en-GB" sz="3600">
                <a:solidFill>
                  <a:srgbClr val="391C66"/>
                </a:solidFill>
                <a:latin typeface="Aptos Display" panose="020B0004020202020204" pitchFamily="34" charset="0"/>
                <a:ea typeface="ヒラギノ角ゴ Pro W3"/>
              </a:rPr>
              <a:t>Agenda</a:t>
            </a:r>
            <a:endParaRPr lang="en-GB" sz="3600" dirty="0">
              <a:solidFill>
                <a:srgbClr val="391C66"/>
              </a:solidFill>
              <a:latin typeface="Aptos Display" panose="020B0004020202020204" pitchFamily="34" charset="0"/>
              <a:ea typeface="ヒラギノ角ゴ Pro W3"/>
            </a:endParaRPr>
          </a:p>
        </p:txBody>
      </p:sp>
      <p:sp>
        <p:nvSpPr>
          <p:cNvPr id="8" name="Rectangle 5">
            <a:extLst>
              <a:ext uri="{FF2B5EF4-FFF2-40B4-BE49-F238E27FC236}">
                <a16:creationId xmlns:a16="http://schemas.microsoft.com/office/drawing/2014/main" id="{BF751D94-96E7-B147-CD4A-DC60CAEE49B2}"/>
              </a:ext>
            </a:extLst>
          </p:cNvPr>
          <p:cNvSpPr txBox="1">
            <a:spLocks noChangeArrowheads="1"/>
          </p:cNvSpPr>
          <p:nvPr/>
        </p:nvSpPr>
        <p:spPr bwMode="auto">
          <a:xfrm>
            <a:off x="802800" y="1740214"/>
            <a:ext cx="5771333" cy="3341416"/>
          </a:xfrm>
          <a:prstGeom prst="rect">
            <a:avLst/>
          </a:prstGeom>
          <a:noFill/>
          <a:ln w="9525">
            <a:noFill/>
            <a:miter lim="800000"/>
            <a:headEnd/>
            <a:tailEnd/>
          </a:ln>
        </p:spPr>
        <p:txBody>
          <a:bodyPr lIns="0" tIns="0" rIns="0" bIns="0"/>
          <a:lstStyle/>
          <a:p>
            <a:pPr marL="358775" indent="-358775" defTabSz="914400" eaLnBrk="1" hangingPunct="1">
              <a:spcAft>
                <a:spcPts val="600"/>
              </a:spcAft>
              <a:buClr>
                <a:srgbClr val="8F9BB3"/>
              </a:buClr>
              <a:buBlip>
                <a:blip r:embed="rId4"/>
              </a:buBlip>
              <a:defRPr/>
            </a:pPr>
            <a:r>
              <a:rPr lang="en-GB" kern="0" dirty="0">
                <a:solidFill>
                  <a:srgbClr val="000000"/>
                </a:solidFill>
                <a:latin typeface="Aptos" panose="020B0004020202020204" pitchFamily="34" charset="0"/>
                <a:cs typeface="Arial" pitchFamily="34" charset="0"/>
              </a:rPr>
              <a:t>Creating a budget plan</a:t>
            </a:r>
          </a:p>
          <a:p>
            <a:pPr marL="358775" indent="-358775" defTabSz="914400" eaLnBrk="1" hangingPunct="1">
              <a:spcAft>
                <a:spcPts val="600"/>
              </a:spcAft>
              <a:buClr>
                <a:srgbClr val="8F9BB3"/>
              </a:buClr>
              <a:buBlip>
                <a:blip r:embed="rId4"/>
              </a:buBlip>
              <a:defRPr/>
            </a:pPr>
            <a:r>
              <a:rPr lang="en-GB" kern="0" dirty="0">
                <a:solidFill>
                  <a:srgbClr val="000000"/>
                </a:solidFill>
                <a:latin typeface="Aptos" panose="020B0004020202020204" pitchFamily="34" charset="0"/>
                <a:cs typeface="Arial" pitchFamily="34" charset="0"/>
              </a:rPr>
              <a:t>Raising a young family</a:t>
            </a:r>
          </a:p>
          <a:p>
            <a:pPr marL="815975" lvl="1" indent="-358775">
              <a:spcAft>
                <a:spcPts val="600"/>
              </a:spcAft>
              <a:buClr>
                <a:srgbClr val="8F9BB3"/>
              </a:buClr>
              <a:buBlip>
                <a:blip r:embed="rId4"/>
              </a:buBlip>
              <a:defRPr/>
            </a:pPr>
            <a:r>
              <a:rPr lang="en-GB" kern="0" dirty="0">
                <a:solidFill>
                  <a:srgbClr val="000000"/>
                </a:solidFill>
                <a:latin typeface="Aptos" panose="020B0004020202020204" pitchFamily="34" charset="0"/>
                <a:cs typeface="Arial" pitchFamily="34" charset="0"/>
              </a:rPr>
              <a:t>How your costs may change</a:t>
            </a:r>
          </a:p>
          <a:p>
            <a:pPr marL="815975" lvl="1" indent="-358775">
              <a:spcAft>
                <a:spcPts val="600"/>
              </a:spcAft>
              <a:buClr>
                <a:srgbClr val="8F9BB3"/>
              </a:buClr>
              <a:buBlip>
                <a:blip r:embed="rId4"/>
              </a:buBlip>
              <a:defRPr/>
            </a:pPr>
            <a:r>
              <a:rPr lang="en-GB" kern="0" dirty="0">
                <a:solidFill>
                  <a:srgbClr val="000000"/>
                </a:solidFill>
                <a:latin typeface="Aptos" panose="020B0004020202020204" pitchFamily="34" charset="0"/>
                <a:cs typeface="Arial" pitchFamily="34" charset="0"/>
              </a:rPr>
              <a:t>Managing your finances</a:t>
            </a:r>
          </a:p>
          <a:p>
            <a:pPr marL="815975" lvl="1" indent="-358775">
              <a:spcAft>
                <a:spcPts val="600"/>
              </a:spcAft>
              <a:buClr>
                <a:srgbClr val="8F9BB3"/>
              </a:buClr>
              <a:buBlip>
                <a:blip r:embed="rId4"/>
              </a:buBlip>
              <a:defRPr/>
            </a:pPr>
            <a:r>
              <a:rPr lang="en-GB" kern="0" noProof="0" dirty="0">
                <a:solidFill>
                  <a:srgbClr val="000000"/>
                </a:solidFill>
                <a:latin typeface="Aptos" panose="020B0004020202020204" pitchFamily="34" charset="0"/>
                <a:cs typeface="Arial" pitchFamily="34" charset="0"/>
              </a:rPr>
              <a:t>Saving for your child’s future</a:t>
            </a:r>
          </a:p>
          <a:p>
            <a:pPr marL="358775" indent="-358775">
              <a:spcAft>
                <a:spcPts val="600"/>
              </a:spcAft>
              <a:buClr>
                <a:srgbClr val="8F9BB3"/>
              </a:buClr>
              <a:buBlip>
                <a:blip r:embed="rId4"/>
              </a:buBlip>
              <a:defRPr/>
            </a:pPr>
            <a:r>
              <a:rPr lang="en-GB" kern="0" dirty="0">
                <a:solidFill>
                  <a:srgbClr val="000000"/>
                </a:solidFill>
                <a:latin typeface="Aptos" panose="020B0004020202020204" pitchFamily="34" charset="0"/>
                <a:cs typeface="Arial" pitchFamily="34" charset="0"/>
              </a:rPr>
              <a:t>Caring for an adult</a:t>
            </a:r>
          </a:p>
          <a:p>
            <a:pPr marL="815975" lvl="1" indent="-358775">
              <a:spcAft>
                <a:spcPts val="600"/>
              </a:spcAft>
              <a:buClr>
                <a:srgbClr val="8F9BB3"/>
              </a:buClr>
              <a:buBlip>
                <a:blip r:embed="rId4"/>
              </a:buBlip>
              <a:defRPr/>
            </a:pPr>
            <a:r>
              <a:rPr lang="en-GB" kern="0" dirty="0">
                <a:solidFill>
                  <a:srgbClr val="000000"/>
                </a:solidFill>
                <a:latin typeface="Aptos" panose="020B0004020202020204" pitchFamily="34" charset="0"/>
                <a:cs typeface="Arial" pitchFamily="34" charset="0"/>
              </a:rPr>
              <a:t>Long term and elder care</a:t>
            </a:r>
          </a:p>
          <a:p>
            <a:pPr marL="358775" lvl="1" indent="-358775">
              <a:spcAft>
                <a:spcPts val="600"/>
              </a:spcAft>
              <a:buClr>
                <a:srgbClr val="8F9BB3"/>
              </a:buClr>
              <a:buBlip>
                <a:blip r:embed="rId4"/>
              </a:buBlip>
              <a:defRPr/>
            </a:pPr>
            <a:r>
              <a:rPr lang="en-GB" kern="0" dirty="0">
                <a:solidFill>
                  <a:srgbClr val="000000"/>
                </a:solidFill>
                <a:latin typeface="Aptos" panose="020B0004020202020204" pitchFamily="34" charset="0"/>
                <a:cs typeface="Arial" pitchFamily="34" charset="0"/>
              </a:rPr>
              <a:t>Saving for your financial future</a:t>
            </a:r>
          </a:p>
          <a:p>
            <a:pPr marL="358775" lvl="1" indent="-358775">
              <a:spcAft>
                <a:spcPts val="600"/>
              </a:spcAft>
              <a:buClr>
                <a:srgbClr val="8F9BB3"/>
              </a:buClr>
              <a:buBlip>
                <a:blip r:embed="rId4"/>
              </a:buBlip>
              <a:defRPr/>
            </a:pPr>
            <a:r>
              <a:rPr lang="en-GB" kern="0" dirty="0">
                <a:solidFill>
                  <a:srgbClr val="000000"/>
                </a:solidFill>
                <a:latin typeface="Aptos" panose="020B0004020202020204" pitchFamily="34" charset="0"/>
                <a:cs typeface="Arial" pitchFamily="34" charset="0"/>
              </a:rPr>
              <a:t>Next steps</a:t>
            </a:r>
          </a:p>
        </p:txBody>
      </p:sp>
    </p:spTree>
    <p:custDataLst>
      <p:tags r:id="rId1"/>
    </p:custDataLst>
    <p:extLst>
      <p:ext uri="{BB962C8B-B14F-4D97-AF65-F5344CB8AC3E}">
        <p14:creationId xmlns:p14="http://schemas.microsoft.com/office/powerpoint/2010/main" val="356350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left)">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left)">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wipe(left)">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wipe(left)">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wipe(left)">
                                      <p:cBhvr>
                                        <p:cTn id="4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03275" y="1671402"/>
            <a:ext cx="4563205" cy="275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p>
            <a:pPr eaLnBrk="1" hangingPunct="1"/>
            <a:r>
              <a:rPr lang="en-GB" sz="5400">
                <a:solidFill>
                  <a:srgbClr val="391C66"/>
                </a:solidFill>
                <a:latin typeface="Aptos Display" panose="020B0004020202020204" pitchFamily="34" charset="0"/>
              </a:rPr>
              <a:t>Next steps</a:t>
            </a:r>
            <a:endParaRPr lang="en-GB" sz="5400" dirty="0">
              <a:solidFill>
                <a:srgbClr val="391C66"/>
              </a:solidFill>
              <a:latin typeface="Aptos Display" panose="020B0004020202020204" pitchFamily="34" charset="0"/>
            </a:endParaRPr>
          </a:p>
        </p:txBody>
      </p:sp>
    </p:spTree>
    <p:custDataLst>
      <p:tags r:id="rId1"/>
    </p:custDataLst>
    <p:extLst>
      <p:ext uri="{BB962C8B-B14F-4D97-AF65-F5344CB8AC3E}">
        <p14:creationId xmlns:p14="http://schemas.microsoft.com/office/powerpoint/2010/main" val="3080586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itle 1"/>
          <p:cNvSpPr>
            <a:spLocks noGrp="1"/>
          </p:cNvSpPr>
          <p:nvPr>
            <p:ph type="title" idx="4294967295"/>
          </p:nvPr>
        </p:nvSpPr>
        <p:spPr>
          <a:xfrm>
            <a:off x="802800" y="1059679"/>
            <a:ext cx="10585450" cy="525280"/>
          </a:xfrm>
          <a:prstGeom prst="rect">
            <a:avLst/>
          </a:prstGeom>
        </p:spPr>
        <p:txBody>
          <a:bodyPr lIns="0" tIns="0" rIns="0" bIns="0" anchor="ctr">
            <a:noAutofit/>
          </a:bodyPr>
          <a:lstStyle/>
          <a:p>
            <a:r>
              <a:rPr lang="en-GB" sz="3600">
                <a:solidFill>
                  <a:srgbClr val="391C66"/>
                </a:solidFill>
                <a:latin typeface="Aptos Display" panose="020B0004020202020204" pitchFamily="34" charset="0"/>
              </a:rPr>
              <a:t>Useful contacts &amp; resources</a:t>
            </a:r>
            <a:endParaRPr lang="en-GB" sz="3600" dirty="0">
              <a:solidFill>
                <a:srgbClr val="391C66"/>
              </a:solidFill>
              <a:latin typeface="Aptos Display" panose="020B0004020202020204" pitchFamily="34" charset="0"/>
            </a:endParaRPr>
          </a:p>
        </p:txBody>
      </p:sp>
      <p:cxnSp>
        <p:nvCxnSpPr>
          <p:cNvPr id="6" name="Straight Connector 5"/>
          <p:cNvCxnSpPr>
            <a:cxnSpLocks/>
          </p:cNvCxnSpPr>
          <p:nvPr/>
        </p:nvCxnSpPr>
        <p:spPr>
          <a:xfrm>
            <a:off x="1020784" y="1830637"/>
            <a:ext cx="0" cy="3804270"/>
          </a:xfrm>
          <a:prstGeom prst="line">
            <a:avLst/>
          </a:prstGeom>
          <a:ln w="38100">
            <a:solidFill>
              <a:schemeClr val="bg2">
                <a:lumMod val="65000"/>
              </a:schemeClr>
            </a:solidFill>
          </a:ln>
          <a:effectLst/>
        </p:spPr>
        <p:style>
          <a:lnRef idx="2">
            <a:schemeClr val="accent1"/>
          </a:lnRef>
          <a:fillRef idx="0">
            <a:schemeClr val="accent1"/>
          </a:fillRef>
          <a:effectRef idx="1">
            <a:schemeClr val="accent1"/>
          </a:effectRef>
          <a:fontRef idx="minor">
            <a:schemeClr val="tx1"/>
          </a:fontRef>
        </p:style>
      </p:cxnSp>
      <p:grpSp>
        <p:nvGrpSpPr>
          <p:cNvPr id="7" name="Group 6"/>
          <p:cNvGrpSpPr/>
          <p:nvPr/>
        </p:nvGrpSpPr>
        <p:grpSpPr>
          <a:xfrm>
            <a:off x="792184" y="1950750"/>
            <a:ext cx="457200" cy="432000"/>
            <a:chOff x="481443" y="1570988"/>
            <a:chExt cx="457200" cy="432000"/>
          </a:xfrm>
        </p:grpSpPr>
        <p:sp>
          <p:nvSpPr>
            <p:cNvPr id="8" name="Oval 7"/>
            <p:cNvSpPr/>
            <p:nvPr/>
          </p:nvSpPr>
          <p:spPr>
            <a:xfrm>
              <a:off x="494043" y="1570988"/>
              <a:ext cx="432000" cy="432000"/>
            </a:xfrm>
            <a:prstGeom prst="ellipse">
              <a:avLst/>
            </a:pr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hangingPunct="1">
                <a:defRPr/>
              </a:pPr>
              <a:endParaRPr lang="en-GB" sz="1000">
                <a:solidFill>
                  <a:srgbClr val="B5C2E5"/>
                </a:solidFill>
                <a:latin typeface="Arial"/>
              </a:endParaRPr>
            </a:p>
          </p:txBody>
        </p:sp>
        <p:sp>
          <p:nvSpPr>
            <p:cNvPr id="9" name="TextBox 8"/>
            <p:cNvSpPr txBox="1"/>
            <p:nvPr/>
          </p:nvSpPr>
          <p:spPr>
            <a:xfrm>
              <a:off x="481443" y="1617711"/>
              <a:ext cx="457200" cy="338554"/>
            </a:xfrm>
            <a:prstGeom prst="rect">
              <a:avLst/>
            </a:prstGeom>
            <a:noFill/>
          </p:spPr>
          <p:txBody>
            <a:bodyPr wrap="square" rtlCol="0" anchor="ctr">
              <a:spAutoFit/>
            </a:bodyPr>
            <a:lstStyle/>
            <a:p>
              <a:pPr algn="ctr" defTabSz="914400" eaLnBrk="1" hangingPunct="1">
                <a:defRPr/>
              </a:pPr>
              <a:r>
                <a:rPr lang="en-GB" sz="1600" b="1" dirty="0">
                  <a:solidFill>
                    <a:srgbClr val="FFFFFF"/>
                  </a:solidFill>
                  <a:latin typeface="Aptos" panose="020B0004020202020204" pitchFamily="34" charset="0"/>
                  <a:ea typeface="+mn-ea"/>
                  <a:cs typeface="+mn-cs"/>
                </a:rPr>
                <a:t>01</a:t>
              </a:r>
            </a:p>
          </p:txBody>
        </p:sp>
      </p:grpSp>
      <p:sp>
        <p:nvSpPr>
          <p:cNvPr id="11" name="Rectangle 10"/>
          <p:cNvSpPr/>
          <p:nvPr/>
        </p:nvSpPr>
        <p:spPr>
          <a:xfrm>
            <a:off x="1440184" y="2132613"/>
            <a:ext cx="7256602" cy="307777"/>
          </a:xfrm>
          <a:prstGeom prst="rect">
            <a:avLst/>
          </a:prstGeom>
        </p:spPr>
        <p:txBody>
          <a:bodyPr wrap="none">
            <a:spAutoFit/>
          </a:bodyPr>
          <a:lstStyle/>
          <a:p>
            <a:pPr marL="0" lvl="4" defTabSz="914400" eaLnBrk="1" fontAlgn="auto" hangingPunct="1">
              <a:spcBef>
                <a:spcPts val="0"/>
              </a:spcBef>
              <a:spcAft>
                <a:spcPts val="1200"/>
              </a:spcAft>
              <a:buClr>
                <a:srgbClr val="FFFFFF"/>
              </a:buClr>
              <a:buSzPct val="120000"/>
              <a:defRPr/>
            </a:pPr>
            <a:r>
              <a:rPr lang="en-GB" sz="1400" dirty="0">
                <a:solidFill>
                  <a:srgbClr val="000000"/>
                </a:solidFill>
                <a:latin typeface="Aptos" panose="020B0004020202020204" pitchFamily="34" charset="0"/>
                <a:ea typeface="Calibri" panose="020F0502020204030204" pitchFamily="34" charset="0"/>
                <a:cs typeface="+mn-cs"/>
              </a:rPr>
              <a:t>www.moneyhelper.org.uk/en/pensions-and-retirement/pensions-basics/pension-calculator</a:t>
            </a:r>
          </a:p>
        </p:txBody>
      </p:sp>
      <p:sp>
        <p:nvSpPr>
          <p:cNvPr id="12" name="Rectangle 11"/>
          <p:cNvSpPr/>
          <p:nvPr/>
        </p:nvSpPr>
        <p:spPr>
          <a:xfrm>
            <a:off x="1423418" y="1864898"/>
            <a:ext cx="3268908" cy="338554"/>
          </a:xfrm>
          <a:prstGeom prst="rect">
            <a:avLst/>
          </a:prstGeom>
        </p:spPr>
        <p:txBody>
          <a:bodyPr wrap="none">
            <a:spAutoFit/>
          </a:bodyPr>
          <a:lstStyle/>
          <a:p>
            <a:pPr marL="0" lvl="3" defTabSz="914400" eaLnBrk="1" fontAlgn="auto" hangingPunct="1">
              <a:spcBef>
                <a:spcPts val="0"/>
              </a:spcBef>
              <a:spcAft>
                <a:spcPts val="600"/>
              </a:spcAft>
              <a:buClr>
                <a:srgbClr val="FFFFFF"/>
              </a:buClr>
              <a:buSzPct val="120000"/>
              <a:defRPr/>
            </a:pPr>
            <a:r>
              <a:rPr lang="en-GB" sz="1600" b="1" dirty="0">
                <a:solidFill>
                  <a:schemeClr val="accent2"/>
                </a:solidFill>
                <a:latin typeface="Aptos" panose="020B0004020202020204" pitchFamily="34" charset="0"/>
                <a:ea typeface="ヒラギノ角ゴ Pro W3" charset="-128"/>
                <a:cs typeface="Arial" pitchFamily="34" charset="0"/>
              </a:rPr>
              <a:t>Money Helper pension calculator</a:t>
            </a:r>
          </a:p>
        </p:txBody>
      </p:sp>
      <p:grpSp>
        <p:nvGrpSpPr>
          <p:cNvPr id="19" name="Group 18"/>
          <p:cNvGrpSpPr/>
          <p:nvPr/>
        </p:nvGrpSpPr>
        <p:grpSpPr>
          <a:xfrm>
            <a:off x="792184" y="2596252"/>
            <a:ext cx="457200" cy="432000"/>
            <a:chOff x="481443" y="2898518"/>
            <a:chExt cx="457200" cy="432000"/>
          </a:xfrm>
        </p:grpSpPr>
        <p:sp>
          <p:nvSpPr>
            <p:cNvPr id="20" name="Oval 19"/>
            <p:cNvSpPr/>
            <p:nvPr/>
          </p:nvSpPr>
          <p:spPr>
            <a:xfrm>
              <a:off x="494043" y="2898518"/>
              <a:ext cx="432000" cy="432000"/>
            </a:xfrm>
            <a:prstGeom prst="ellipse">
              <a:avLst/>
            </a:pr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hangingPunct="1">
                <a:defRPr/>
              </a:pPr>
              <a:endParaRPr lang="en-GB" sz="1000">
                <a:solidFill>
                  <a:srgbClr val="B5C2E5"/>
                </a:solidFill>
                <a:latin typeface="Arial"/>
              </a:endParaRPr>
            </a:p>
          </p:txBody>
        </p:sp>
        <p:sp>
          <p:nvSpPr>
            <p:cNvPr id="21" name="TextBox 20"/>
            <p:cNvSpPr txBox="1"/>
            <p:nvPr/>
          </p:nvSpPr>
          <p:spPr>
            <a:xfrm>
              <a:off x="481443" y="2945241"/>
              <a:ext cx="457200" cy="338554"/>
            </a:xfrm>
            <a:prstGeom prst="rect">
              <a:avLst/>
            </a:prstGeom>
            <a:noFill/>
          </p:spPr>
          <p:txBody>
            <a:bodyPr wrap="square" rtlCol="0" anchor="ctr">
              <a:spAutoFit/>
            </a:bodyPr>
            <a:lstStyle/>
            <a:p>
              <a:pPr algn="ctr" defTabSz="914400" eaLnBrk="1" hangingPunct="1">
                <a:defRPr/>
              </a:pPr>
              <a:r>
                <a:rPr lang="en-GB" sz="1600" b="1" dirty="0">
                  <a:solidFill>
                    <a:srgbClr val="FFFFFF"/>
                  </a:solidFill>
                  <a:latin typeface="Aptos" panose="020B0004020202020204" pitchFamily="34" charset="0"/>
                  <a:ea typeface="+mn-ea"/>
                  <a:cs typeface="+mn-cs"/>
                </a:rPr>
                <a:t>02</a:t>
              </a:r>
            </a:p>
          </p:txBody>
        </p:sp>
      </p:grpSp>
      <p:grpSp>
        <p:nvGrpSpPr>
          <p:cNvPr id="25" name="Group 24"/>
          <p:cNvGrpSpPr/>
          <p:nvPr/>
        </p:nvGrpSpPr>
        <p:grpSpPr>
          <a:xfrm>
            <a:off x="792184" y="3389970"/>
            <a:ext cx="457200" cy="432000"/>
            <a:chOff x="481443" y="3562283"/>
            <a:chExt cx="457200" cy="432000"/>
          </a:xfrm>
        </p:grpSpPr>
        <p:sp>
          <p:nvSpPr>
            <p:cNvPr id="26" name="Oval 25"/>
            <p:cNvSpPr/>
            <p:nvPr/>
          </p:nvSpPr>
          <p:spPr>
            <a:xfrm>
              <a:off x="494043" y="3562283"/>
              <a:ext cx="432000" cy="432000"/>
            </a:xfrm>
            <a:prstGeom prst="ellipse">
              <a:avLst/>
            </a:prstGeom>
            <a:solidFill>
              <a:srgbClr val="5DD6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hangingPunct="1">
                <a:defRPr/>
              </a:pPr>
              <a:endParaRPr lang="en-GB" sz="1000">
                <a:solidFill>
                  <a:srgbClr val="B5C2E5"/>
                </a:solidFill>
                <a:latin typeface="Arial"/>
              </a:endParaRPr>
            </a:p>
          </p:txBody>
        </p:sp>
        <p:sp>
          <p:nvSpPr>
            <p:cNvPr id="27" name="TextBox 26"/>
            <p:cNvSpPr txBox="1"/>
            <p:nvPr/>
          </p:nvSpPr>
          <p:spPr>
            <a:xfrm>
              <a:off x="481443" y="3609006"/>
              <a:ext cx="457200" cy="338554"/>
            </a:xfrm>
            <a:prstGeom prst="rect">
              <a:avLst/>
            </a:prstGeom>
            <a:noFill/>
          </p:spPr>
          <p:txBody>
            <a:bodyPr wrap="square" rtlCol="0" anchor="ctr">
              <a:spAutoFit/>
            </a:bodyPr>
            <a:lstStyle/>
            <a:p>
              <a:pPr algn="ctr" defTabSz="914400" eaLnBrk="1" hangingPunct="1">
                <a:defRPr/>
              </a:pPr>
              <a:r>
                <a:rPr lang="en-GB" sz="1600" b="1" dirty="0">
                  <a:solidFill>
                    <a:srgbClr val="FFFFFF"/>
                  </a:solidFill>
                  <a:latin typeface="Aptos" panose="020B0004020202020204" pitchFamily="34" charset="0"/>
                  <a:ea typeface="+mn-ea"/>
                  <a:cs typeface="+mn-cs"/>
                </a:rPr>
                <a:t>03</a:t>
              </a:r>
            </a:p>
          </p:txBody>
        </p:sp>
      </p:grpSp>
      <p:grpSp>
        <p:nvGrpSpPr>
          <p:cNvPr id="29" name="Group 28"/>
          <p:cNvGrpSpPr/>
          <p:nvPr/>
        </p:nvGrpSpPr>
        <p:grpSpPr>
          <a:xfrm>
            <a:off x="792184" y="4164789"/>
            <a:ext cx="457200" cy="432000"/>
            <a:chOff x="481443" y="4226048"/>
            <a:chExt cx="457200" cy="432000"/>
          </a:xfrm>
        </p:grpSpPr>
        <p:sp>
          <p:nvSpPr>
            <p:cNvPr id="30" name="Oval 29"/>
            <p:cNvSpPr/>
            <p:nvPr/>
          </p:nvSpPr>
          <p:spPr>
            <a:xfrm>
              <a:off x="494043" y="4226048"/>
              <a:ext cx="432000" cy="43200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hangingPunct="1">
                <a:defRPr/>
              </a:pPr>
              <a:endParaRPr lang="en-GB" sz="1000" dirty="0">
                <a:solidFill>
                  <a:srgbClr val="B5C2E5"/>
                </a:solidFill>
                <a:latin typeface="Arial"/>
              </a:endParaRPr>
            </a:p>
          </p:txBody>
        </p:sp>
        <p:sp>
          <p:nvSpPr>
            <p:cNvPr id="31" name="TextBox 30"/>
            <p:cNvSpPr txBox="1"/>
            <p:nvPr/>
          </p:nvSpPr>
          <p:spPr>
            <a:xfrm>
              <a:off x="481443" y="4272771"/>
              <a:ext cx="457200" cy="338554"/>
            </a:xfrm>
            <a:prstGeom prst="rect">
              <a:avLst/>
            </a:prstGeom>
            <a:noFill/>
          </p:spPr>
          <p:txBody>
            <a:bodyPr wrap="square" rtlCol="0" anchor="ctr">
              <a:spAutoFit/>
            </a:bodyPr>
            <a:lstStyle/>
            <a:p>
              <a:pPr algn="ctr" defTabSz="914400" eaLnBrk="1" hangingPunct="1">
                <a:defRPr/>
              </a:pPr>
              <a:r>
                <a:rPr lang="en-GB" sz="1600" b="1" dirty="0">
                  <a:solidFill>
                    <a:srgbClr val="FFFFFF"/>
                  </a:solidFill>
                  <a:latin typeface="Aptos" panose="020B0004020202020204" pitchFamily="34" charset="0"/>
                  <a:ea typeface="+mn-ea"/>
                  <a:cs typeface="+mn-cs"/>
                </a:rPr>
                <a:t>04</a:t>
              </a:r>
            </a:p>
          </p:txBody>
        </p:sp>
      </p:grpSp>
      <p:grpSp>
        <p:nvGrpSpPr>
          <p:cNvPr id="37" name="Group 36"/>
          <p:cNvGrpSpPr/>
          <p:nvPr/>
        </p:nvGrpSpPr>
        <p:grpSpPr>
          <a:xfrm>
            <a:off x="1159476" y="2312008"/>
            <a:ext cx="6804116" cy="177165"/>
            <a:chOff x="848735" y="2035866"/>
            <a:chExt cx="6804116" cy="177165"/>
          </a:xfrm>
        </p:grpSpPr>
        <p:cxnSp>
          <p:nvCxnSpPr>
            <p:cNvPr id="38" name="Straight Connector 37"/>
            <p:cNvCxnSpPr/>
            <p:nvPr/>
          </p:nvCxnSpPr>
          <p:spPr>
            <a:xfrm>
              <a:off x="848735" y="2035866"/>
              <a:ext cx="293308" cy="177165"/>
            </a:xfrm>
            <a:prstGeom prst="line">
              <a:avLst/>
            </a:prstGeom>
            <a:ln>
              <a:solidFill>
                <a:srgbClr val="7DC202"/>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a:cxnSpLocks/>
            </p:cNvCxnSpPr>
            <p:nvPr/>
          </p:nvCxnSpPr>
          <p:spPr>
            <a:xfrm>
              <a:off x="1127917" y="2210650"/>
              <a:ext cx="6524934" cy="0"/>
            </a:xfrm>
            <a:prstGeom prst="line">
              <a:avLst/>
            </a:prstGeom>
            <a:ln>
              <a:solidFill>
                <a:srgbClr val="7DC202"/>
              </a:solidFill>
            </a:ln>
            <a:effectLst/>
          </p:spPr>
          <p:style>
            <a:lnRef idx="2">
              <a:schemeClr val="accent1"/>
            </a:lnRef>
            <a:fillRef idx="0">
              <a:schemeClr val="accent1"/>
            </a:fillRef>
            <a:effectRef idx="1">
              <a:schemeClr val="accent1"/>
            </a:effectRef>
            <a:fontRef idx="minor">
              <a:schemeClr val="tx1"/>
            </a:fontRef>
          </p:style>
        </p:cxnSp>
      </p:grpSp>
      <p:grpSp>
        <p:nvGrpSpPr>
          <p:cNvPr id="43" name="Group 42"/>
          <p:cNvGrpSpPr/>
          <p:nvPr/>
        </p:nvGrpSpPr>
        <p:grpSpPr>
          <a:xfrm>
            <a:off x="1137557" y="2982320"/>
            <a:ext cx="6804116" cy="177165"/>
            <a:chOff x="848735" y="3415289"/>
            <a:chExt cx="6804116" cy="177165"/>
          </a:xfrm>
        </p:grpSpPr>
        <p:cxnSp>
          <p:nvCxnSpPr>
            <p:cNvPr id="44" name="Straight Connector 43"/>
            <p:cNvCxnSpPr/>
            <p:nvPr/>
          </p:nvCxnSpPr>
          <p:spPr>
            <a:xfrm>
              <a:off x="848735" y="3415289"/>
              <a:ext cx="293308" cy="177165"/>
            </a:xfrm>
            <a:prstGeom prst="line">
              <a:avLst/>
            </a:prstGeom>
            <a:ln>
              <a:solidFill>
                <a:srgbClr val="9875A7"/>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a:cxnSpLocks/>
            </p:cNvCxnSpPr>
            <p:nvPr/>
          </p:nvCxnSpPr>
          <p:spPr>
            <a:xfrm flipV="1">
              <a:off x="1127917" y="3568453"/>
              <a:ext cx="6524934" cy="21620"/>
            </a:xfrm>
            <a:prstGeom prst="line">
              <a:avLst/>
            </a:prstGeom>
            <a:ln>
              <a:solidFill>
                <a:srgbClr val="9875A7"/>
              </a:solidFill>
            </a:ln>
            <a:effectLst/>
          </p:spPr>
          <p:style>
            <a:lnRef idx="2">
              <a:schemeClr val="accent1"/>
            </a:lnRef>
            <a:fillRef idx="0">
              <a:schemeClr val="accent1"/>
            </a:fillRef>
            <a:effectRef idx="1">
              <a:schemeClr val="accent1"/>
            </a:effectRef>
            <a:fontRef idx="minor">
              <a:schemeClr val="tx1"/>
            </a:fontRef>
          </p:style>
        </p:cxnSp>
      </p:grpSp>
      <p:grpSp>
        <p:nvGrpSpPr>
          <p:cNvPr id="46" name="Group 45"/>
          <p:cNvGrpSpPr/>
          <p:nvPr/>
        </p:nvGrpSpPr>
        <p:grpSpPr>
          <a:xfrm>
            <a:off x="1159476" y="3746094"/>
            <a:ext cx="6804116" cy="221648"/>
            <a:chOff x="848735" y="4125705"/>
            <a:chExt cx="6804116" cy="221648"/>
          </a:xfrm>
        </p:grpSpPr>
        <p:cxnSp>
          <p:nvCxnSpPr>
            <p:cNvPr id="47" name="Straight Connector 46"/>
            <p:cNvCxnSpPr/>
            <p:nvPr/>
          </p:nvCxnSpPr>
          <p:spPr>
            <a:xfrm>
              <a:off x="848735" y="4125705"/>
              <a:ext cx="293308" cy="177165"/>
            </a:xfrm>
            <a:prstGeom prst="line">
              <a:avLst/>
            </a:prstGeom>
            <a:ln>
              <a:solidFill>
                <a:srgbClr val="7A2A3D"/>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a:cxnSpLocks/>
            </p:cNvCxnSpPr>
            <p:nvPr/>
          </p:nvCxnSpPr>
          <p:spPr>
            <a:xfrm>
              <a:off x="1127917" y="4300489"/>
              <a:ext cx="6524934" cy="46864"/>
            </a:xfrm>
            <a:prstGeom prst="line">
              <a:avLst/>
            </a:prstGeom>
            <a:ln>
              <a:solidFill>
                <a:srgbClr val="7A2A3D"/>
              </a:solidFill>
            </a:ln>
            <a:effectLst/>
          </p:spPr>
          <p:style>
            <a:lnRef idx="2">
              <a:schemeClr val="accent1"/>
            </a:lnRef>
            <a:fillRef idx="0">
              <a:schemeClr val="accent1"/>
            </a:fillRef>
            <a:effectRef idx="1">
              <a:schemeClr val="accent1"/>
            </a:effectRef>
            <a:fontRef idx="minor">
              <a:schemeClr val="tx1"/>
            </a:fontRef>
          </p:style>
        </p:cxnSp>
      </p:grpSp>
      <p:grpSp>
        <p:nvGrpSpPr>
          <p:cNvPr id="49" name="Group 48"/>
          <p:cNvGrpSpPr/>
          <p:nvPr/>
        </p:nvGrpSpPr>
        <p:grpSpPr>
          <a:xfrm>
            <a:off x="1144236" y="4530439"/>
            <a:ext cx="6804116" cy="161059"/>
            <a:chOff x="848735" y="4793218"/>
            <a:chExt cx="6804116" cy="177165"/>
          </a:xfrm>
        </p:grpSpPr>
        <p:cxnSp>
          <p:nvCxnSpPr>
            <p:cNvPr id="50" name="Straight Connector 49"/>
            <p:cNvCxnSpPr/>
            <p:nvPr/>
          </p:nvCxnSpPr>
          <p:spPr>
            <a:xfrm>
              <a:off x="848735" y="4793218"/>
              <a:ext cx="293308" cy="177165"/>
            </a:xfrm>
            <a:prstGeom prst="line">
              <a:avLst/>
            </a:prstGeom>
            <a:ln>
              <a:solidFill>
                <a:srgbClr val="7DC202"/>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a:cxnSpLocks/>
            </p:cNvCxnSpPr>
            <p:nvPr/>
          </p:nvCxnSpPr>
          <p:spPr>
            <a:xfrm>
              <a:off x="1127917" y="4968002"/>
              <a:ext cx="6524934" cy="2381"/>
            </a:xfrm>
            <a:prstGeom prst="line">
              <a:avLst/>
            </a:prstGeom>
            <a:ln>
              <a:solidFill>
                <a:srgbClr val="7DC202"/>
              </a:solidFill>
            </a:ln>
            <a:effectLst/>
          </p:spPr>
          <p:style>
            <a:lnRef idx="2">
              <a:schemeClr val="accent1"/>
            </a:lnRef>
            <a:fillRef idx="0">
              <a:schemeClr val="accent1"/>
            </a:fillRef>
            <a:effectRef idx="1">
              <a:schemeClr val="accent1"/>
            </a:effectRef>
            <a:fontRef idx="minor">
              <a:schemeClr val="tx1"/>
            </a:fontRef>
          </p:style>
        </p:cxnSp>
      </p:grpSp>
      <p:sp>
        <p:nvSpPr>
          <p:cNvPr id="69" name="Rectangle 68"/>
          <p:cNvSpPr/>
          <p:nvPr/>
        </p:nvSpPr>
        <p:spPr>
          <a:xfrm>
            <a:off x="1440185" y="2850645"/>
            <a:ext cx="2779159" cy="307777"/>
          </a:xfrm>
          <a:prstGeom prst="rect">
            <a:avLst/>
          </a:prstGeom>
        </p:spPr>
        <p:txBody>
          <a:bodyPr wrap="none">
            <a:spAutoFit/>
          </a:bodyPr>
          <a:lstStyle/>
          <a:p>
            <a:pPr marL="0" lvl="4" defTabSz="914400" eaLnBrk="1" fontAlgn="auto" hangingPunct="1">
              <a:spcBef>
                <a:spcPts val="0"/>
              </a:spcBef>
              <a:spcAft>
                <a:spcPts val="1200"/>
              </a:spcAft>
              <a:buClr>
                <a:srgbClr val="FFFFFF"/>
              </a:buClr>
              <a:buSzPct val="120000"/>
              <a:defRPr/>
            </a:pPr>
            <a:r>
              <a:rPr lang="en-GB" sz="1400" dirty="0">
                <a:solidFill>
                  <a:srgbClr val="000000"/>
                </a:solidFill>
                <a:latin typeface="Aptos" panose="020B0004020202020204" pitchFamily="34" charset="0"/>
                <a:ea typeface="Calibri" panose="020F0502020204030204" pitchFamily="34" charset="0"/>
                <a:cs typeface="+mn-cs"/>
              </a:rPr>
              <a:t>www.gov.uk/check-state-pension</a:t>
            </a:r>
            <a:endParaRPr lang="en-US" sz="1400" dirty="0">
              <a:solidFill>
                <a:srgbClr val="000000"/>
              </a:solidFill>
              <a:latin typeface="Aptos" panose="020B0004020202020204" pitchFamily="34" charset="0"/>
              <a:ea typeface="Calibri" panose="020F0502020204030204" pitchFamily="34" charset="0"/>
              <a:cs typeface="+mn-cs"/>
            </a:endParaRPr>
          </a:p>
        </p:txBody>
      </p:sp>
      <p:sp>
        <p:nvSpPr>
          <p:cNvPr id="70" name="Rectangle 69"/>
          <p:cNvSpPr/>
          <p:nvPr/>
        </p:nvSpPr>
        <p:spPr>
          <a:xfrm>
            <a:off x="1423418" y="2582930"/>
            <a:ext cx="2299284" cy="338554"/>
          </a:xfrm>
          <a:prstGeom prst="rect">
            <a:avLst/>
          </a:prstGeom>
        </p:spPr>
        <p:txBody>
          <a:bodyPr wrap="none">
            <a:spAutoFit/>
          </a:bodyPr>
          <a:lstStyle/>
          <a:p>
            <a:pPr marL="0" lvl="3" defTabSz="914400" eaLnBrk="1" fontAlgn="auto" hangingPunct="1">
              <a:spcBef>
                <a:spcPts val="0"/>
              </a:spcBef>
              <a:spcAft>
                <a:spcPts val="600"/>
              </a:spcAft>
              <a:buClr>
                <a:srgbClr val="FFFFFF"/>
              </a:buClr>
              <a:buSzPct val="120000"/>
              <a:defRPr/>
            </a:pPr>
            <a:r>
              <a:rPr lang="en-GB" sz="1600" b="1" dirty="0">
                <a:solidFill>
                  <a:schemeClr val="accent6"/>
                </a:solidFill>
                <a:latin typeface="Aptos" panose="020B0004020202020204" pitchFamily="34" charset="0"/>
                <a:ea typeface="ヒラギノ角ゴ Pro W3" charset="-128"/>
                <a:cs typeface="Arial" pitchFamily="34" charset="0"/>
              </a:rPr>
              <a:t>State Pension forecast</a:t>
            </a:r>
          </a:p>
        </p:txBody>
      </p:sp>
      <p:sp>
        <p:nvSpPr>
          <p:cNvPr id="72" name="Rectangle 71"/>
          <p:cNvSpPr/>
          <p:nvPr/>
        </p:nvSpPr>
        <p:spPr>
          <a:xfrm>
            <a:off x="1440185" y="3608058"/>
            <a:ext cx="1624997" cy="307777"/>
          </a:xfrm>
          <a:prstGeom prst="rect">
            <a:avLst/>
          </a:prstGeom>
        </p:spPr>
        <p:txBody>
          <a:bodyPr wrap="none">
            <a:spAutoFit/>
          </a:bodyPr>
          <a:lstStyle/>
          <a:p>
            <a:pPr marL="0" lvl="4" defTabSz="914400" eaLnBrk="1" fontAlgn="auto" hangingPunct="1">
              <a:spcBef>
                <a:spcPts val="0"/>
              </a:spcBef>
              <a:spcAft>
                <a:spcPts val="1200"/>
              </a:spcAft>
              <a:buClr>
                <a:srgbClr val="FFFFFF"/>
              </a:buClr>
              <a:buSzPct val="120000"/>
              <a:defRPr/>
            </a:pPr>
            <a:r>
              <a:rPr lang="en-GB" sz="1400" dirty="0">
                <a:solidFill>
                  <a:srgbClr val="000000"/>
                </a:solidFill>
                <a:latin typeface="Aptos" panose="020B0004020202020204" pitchFamily="34" charset="0"/>
                <a:ea typeface="Calibri" panose="020F0502020204030204" pitchFamily="34" charset="0"/>
                <a:cs typeface="+mn-cs"/>
              </a:rPr>
              <a:t>www.hmrc.gov.uk </a:t>
            </a:r>
          </a:p>
        </p:txBody>
      </p:sp>
      <p:sp>
        <p:nvSpPr>
          <p:cNvPr id="73" name="Rectangle 72"/>
          <p:cNvSpPr/>
          <p:nvPr/>
        </p:nvSpPr>
        <p:spPr>
          <a:xfrm>
            <a:off x="1423419" y="3340343"/>
            <a:ext cx="4614405" cy="338554"/>
          </a:xfrm>
          <a:prstGeom prst="rect">
            <a:avLst/>
          </a:prstGeom>
        </p:spPr>
        <p:txBody>
          <a:bodyPr wrap="none">
            <a:spAutoFit/>
          </a:bodyPr>
          <a:lstStyle/>
          <a:p>
            <a:pPr defTabSz="914400" eaLnBrk="1" fontAlgn="auto" hangingPunct="1">
              <a:spcBef>
                <a:spcPts val="0"/>
              </a:spcBef>
              <a:spcAft>
                <a:spcPts val="0"/>
              </a:spcAft>
              <a:defRPr/>
            </a:pPr>
            <a:r>
              <a:rPr lang="en-GB" sz="1600" b="1" dirty="0">
                <a:solidFill>
                  <a:schemeClr val="accent3"/>
                </a:solidFill>
                <a:latin typeface="Aptos" panose="020B0004020202020204" pitchFamily="34" charset="0"/>
                <a:ea typeface="+mn-ea"/>
                <a:cs typeface="+mn-cs"/>
              </a:rPr>
              <a:t>General tax and National Insurance information</a:t>
            </a:r>
          </a:p>
        </p:txBody>
      </p:sp>
      <p:sp>
        <p:nvSpPr>
          <p:cNvPr id="75" name="Rectangle 74"/>
          <p:cNvSpPr/>
          <p:nvPr/>
        </p:nvSpPr>
        <p:spPr>
          <a:xfrm>
            <a:off x="1440185" y="4360562"/>
            <a:ext cx="2748701" cy="307777"/>
          </a:xfrm>
          <a:prstGeom prst="rect">
            <a:avLst/>
          </a:prstGeom>
        </p:spPr>
        <p:txBody>
          <a:bodyPr wrap="none">
            <a:spAutoFit/>
          </a:bodyPr>
          <a:lstStyle/>
          <a:p>
            <a:pPr marL="0" lvl="4" defTabSz="914400" eaLnBrk="1" fontAlgn="auto" hangingPunct="1">
              <a:spcBef>
                <a:spcPts val="0"/>
              </a:spcBef>
              <a:spcAft>
                <a:spcPts val="1200"/>
              </a:spcAft>
              <a:buClr>
                <a:srgbClr val="FFFFFF"/>
              </a:buClr>
              <a:buSzPct val="120000"/>
              <a:defRPr/>
            </a:pPr>
            <a:r>
              <a:rPr lang="en-GB" sz="1400" dirty="0">
                <a:solidFill>
                  <a:srgbClr val="000000"/>
                </a:solidFill>
                <a:latin typeface="Aptos" panose="020B0004020202020204" pitchFamily="34" charset="0"/>
                <a:ea typeface="Calibri" panose="020F0502020204030204" pitchFamily="34" charset="0"/>
                <a:cs typeface="+mn-cs"/>
              </a:rPr>
              <a:t>www.gov.uk/maternity-pay-leave</a:t>
            </a:r>
          </a:p>
        </p:txBody>
      </p:sp>
      <p:sp>
        <p:nvSpPr>
          <p:cNvPr id="76" name="Rectangle 75"/>
          <p:cNvSpPr/>
          <p:nvPr/>
        </p:nvSpPr>
        <p:spPr>
          <a:xfrm>
            <a:off x="1423419" y="4094246"/>
            <a:ext cx="3327193" cy="338554"/>
          </a:xfrm>
          <a:prstGeom prst="rect">
            <a:avLst/>
          </a:prstGeom>
        </p:spPr>
        <p:txBody>
          <a:bodyPr wrap="none">
            <a:spAutoFit/>
          </a:bodyPr>
          <a:lstStyle/>
          <a:p>
            <a:pPr marL="0" lvl="1" defTabSz="914400" eaLnBrk="1" fontAlgn="auto" hangingPunct="1">
              <a:spcBef>
                <a:spcPts val="0"/>
              </a:spcBef>
              <a:spcAft>
                <a:spcPts val="0"/>
              </a:spcAft>
              <a:defRPr/>
            </a:pPr>
            <a:r>
              <a:rPr lang="en-GB" sz="1600" b="1" dirty="0">
                <a:solidFill>
                  <a:srgbClr val="6EAA02"/>
                </a:solidFill>
                <a:latin typeface="Aptos" panose="020B0004020202020204" pitchFamily="34" charset="0"/>
                <a:ea typeface="+mn-ea"/>
                <a:cs typeface="+mn-cs"/>
              </a:rPr>
              <a:t>Statutory maternity pay and leave</a:t>
            </a:r>
          </a:p>
        </p:txBody>
      </p:sp>
      <p:grpSp>
        <p:nvGrpSpPr>
          <p:cNvPr id="60" name="Group 59">
            <a:extLst>
              <a:ext uri="{FF2B5EF4-FFF2-40B4-BE49-F238E27FC236}">
                <a16:creationId xmlns:a16="http://schemas.microsoft.com/office/drawing/2014/main" id="{C0068036-7637-4195-839D-394971ACB88D}"/>
              </a:ext>
            </a:extLst>
          </p:cNvPr>
          <p:cNvGrpSpPr/>
          <p:nvPr/>
        </p:nvGrpSpPr>
        <p:grpSpPr>
          <a:xfrm>
            <a:off x="792184" y="4893028"/>
            <a:ext cx="457200" cy="432000"/>
            <a:chOff x="481443" y="4226048"/>
            <a:chExt cx="457200" cy="432000"/>
          </a:xfrm>
        </p:grpSpPr>
        <p:sp>
          <p:nvSpPr>
            <p:cNvPr id="62" name="Oval 61">
              <a:extLst>
                <a:ext uri="{FF2B5EF4-FFF2-40B4-BE49-F238E27FC236}">
                  <a16:creationId xmlns:a16="http://schemas.microsoft.com/office/drawing/2014/main" id="{5B1AE4E9-1E62-4176-99A7-AC205BEFAA71}"/>
                </a:ext>
              </a:extLst>
            </p:cNvPr>
            <p:cNvSpPr/>
            <p:nvPr/>
          </p:nvSpPr>
          <p:spPr>
            <a:xfrm>
              <a:off x="494043" y="4226048"/>
              <a:ext cx="432000" cy="432000"/>
            </a:xfrm>
            <a:prstGeom prst="ellipse">
              <a:avLst/>
            </a:prstGeom>
            <a:solidFill>
              <a:srgbClr val="EF88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hangingPunct="1">
                <a:defRPr/>
              </a:pPr>
              <a:endParaRPr lang="en-GB" sz="1000">
                <a:solidFill>
                  <a:srgbClr val="B5C2E5"/>
                </a:solidFill>
                <a:latin typeface="Arial"/>
              </a:endParaRPr>
            </a:p>
          </p:txBody>
        </p:sp>
        <p:sp>
          <p:nvSpPr>
            <p:cNvPr id="63" name="TextBox 62">
              <a:extLst>
                <a:ext uri="{FF2B5EF4-FFF2-40B4-BE49-F238E27FC236}">
                  <a16:creationId xmlns:a16="http://schemas.microsoft.com/office/drawing/2014/main" id="{D39E1297-7B10-4A72-BB4C-66A9C7AE5DBF}"/>
                </a:ext>
              </a:extLst>
            </p:cNvPr>
            <p:cNvSpPr txBox="1"/>
            <p:nvPr/>
          </p:nvSpPr>
          <p:spPr>
            <a:xfrm>
              <a:off x="481443" y="4272771"/>
              <a:ext cx="457200" cy="338554"/>
            </a:xfrm>
            <a:prstGeom prst="rect">
              <a:avLst/>
            </a:prstGeom>
            <a:noFill/>
          </p:spPr>
          <p:txBody>
            <a:bodyPr wrap="square" rtlCol="0" anchor="ctr">
              <a:spAutoFit/>
            </a:bodyPr>
            <a:lstStyle/>
            <a:p>
              <a:pPr algn="ctr" defTabSz="914400" eaLnBrk="1" hangingPunct="1">
                <a:defRPr/>
              </a:pPr>
              <a:r>
                <a:rPr lang="en-GB" sz="1600" b="1" dirty="0">
                  <a:solidFill>
                    <a:srgbClr val="FFFFFF"/>
                  </a:solidFill>
                  <a:latin typeface="Aptos" panose="020B0004020202020204" pitchFamily="34" charset="0"/>
                  <a:ea typeface="+mn-ea"/>
                  <a:cs typeface="+mn-cs"/>
                </a:rPr>
                <a:t>05</a:t>
              </a:r>
            </a:p>
          </p:txBody>
        </p:sp>
      </p:grpSp>
      <p:grpSp>
        <p:nvGrpSpPr>
          <p:cNvPr id="64" name="Group 63">
            <a:extLst>
              <a:ext uri="{FF2B5EF4-FFF2-40B4-BE49-F238E27FC236}">
                <a16:creationId xmlns:a16="http://schemas.microsoft.com/office/drawing/2014/main" id="{25C7F6EC-3F87-4467-9FA1-B6067702AD87}"/>
              </a:ext>
            </a:extLst>
          </p:cNvPr>
          <p:cNvGrpSpPr/>
          <p:nvPr/>
        </p:nvGrpSpPr>
        <p:grpSpPr>
          <a:xfrm>
            <a:off x="1144236" y="5258678"/>
            <a:ext cx="6804116" cy="161059"/>
            <a:chOff x="848735" y="4793218"/>
            <a:chExt cx="6804116" cy="177165"/>
          </a:xfrm>
        </p:grpSpPr>
        <p:cxnSp>
          <p:nvCxnSpPr>
            <p:cNvPr id="65" name="Straight Connector 64">
              <a:extLst>
                <a:ext uri="{FF2B5EF4-FFF2-40B4-BE49-F238E27FC236}">
                  <a16:creationId xmlns:a16="http://schemas.microsoft.com/office/drawing/2014/main" id="{11E84680-1001-4B72-AC62-24456DDEF28F}"/>
                </a:ext>
              </a:extLst>
            </p:cNvPr>
            <p:cNvCxnSpPr/>
            <p:nvPr/>
          </p:nvCxnSpPr>
          <p:spPr>
            <a:xfrm>
              <a:off x="848735" y="4793218"/>
              <a:ext cx="293308" cy="177165"/>
            </a:xfrm>
            <a:prstGeom prst="line">
              <a:avLst/>
            </a:prstGeom>
            <a:ln>
              <a:solidFill>
                <a:srgbClr val="0088B8"/>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33761AB8-E670-4E2C-A037-8D2CBD40F6D9}"/>
                </a:ext>
              </a:extLst>
            </p:cNvPr>
            <p:cNvCxnSpPr>
              <a:cxnSpLocks/>
            </p:cNvCxnSpPr>
            <p:nvPr/>
          </p:nvCxnSpPr>
          <p:spPr>
            <a:xfrm>
              <a:off x="1127917" y="4968002"/>
              <a:ext cx="6524934" cy="2381"/>
            </a:xfrm>
            <a:prstGeom prst="line">
              <a:avLst/>
            </a:prstGeom>
            <a:ln>
              <a:solidFill>
                <a:srgbClr val="0088B8"/>
              </a:solidFill>
            </a:ln>
            <a:effectLst/>
          </p:spPr>
          <p:style>
            <a:lnRef idx="2">
              <a:schemeClr val="accent1"/>
            </a:lnRef>
            <a:fillRef idx="0">
              <a:schemeClr val="accent1"/>
            </a:fillRef>
            <a:effectRef idx="1">
              <a:schemeClr val="accent1"/>
            </a:effectRef>
            <a:fontRef idx="minor">
              <a:schemeClr val="tx1"/>
            </a:fontRef>
          </p:style>
        </p:cxnSp>
      </p:grpSp>
      <p:sp>
        <p:nvSpPr>
          <p:cNvPr id="71" name="Rectangle 70">
            <a:extLst>
              <a:ext uri="{FF2B5EF4-FFF2-40B4-BE49-F238E27FC236}">
                <a16:creationId xmlns:a16="http://schemas.microsoft.com/office/drawing/2014/main" id="{500515CC-7591-4BC2-9FB7-B3556140F6D4}"/>
              </a:ext>
            </a:extLst>
          </p:cNvPr>
          <p:cNvSpPr/>
          <p:nvPr/>
        </p:nvSpPr>
        <p:spPr>
          <a:xfrm>
            <a:off x="1440185" y="5088801"/>
            <a:ext cx="1839221" cy="307777"/>
          </a:xfrm>
          <a:prstGeom prst="rect">
            <a:avLst/>
          </a:prstGeom>
        </p:spPr>
        <p:txBody>
          <a:bodyPr wrap="none">
            <a:spAutoFit/>
          </a:bodyPr>
          <a:lstStyle/>
          <a:p>
            <a:pPr marL="0" lvl="4" defTabSz="914400" eaLnBrk="1" fontAlgn="auto" hangingPunct="1">
              <a:spcBef>
                <a:spcPts val="0"/>
              </a:spcBef>
              <a:spcAft>
                <a:spcPts val="1200"/>
              </a:spcAft>
              <a:buClr>
                <a:srgbClr val="FFFFFF"/>
              </a:buClr>
              <a:buSzPct val="120000"/>
              <a:defRPr/>
            </a:pPr>
            <a:r>
              <a:rPr lang="en-GB" sz="1400" dirty="0">
                <a:solidFill>
                  <a:srgbClr val="000000"/>
                </a:solidFill>
                <a:latin typeface="Aptos" panose="020B0004020202020204" pitchFamily="34" charset="0"/>
                <a:ea typeface="Calibri" panose="020F0502020204030204" pitchFamily="34" charset="0"/>
              </a:rPr>
              <a:t>www.entitledto.co.uk</a:t>
            </a:r>
            <a:endParaRPr lang="en-GB" sz="1400" dirty="0">
              <a:solidFill>
                <a:srgbClr val="000000"/>
              </a:solidFill>
              <a:latin typeface="Aptos" panose="020B0004020202020204" pitchFamily="34" charset="0"/>
            </a:endParaRPr>
          </a:p>
        </p:txBody>
      </p:sp>
      <p:sp>
        <p:nvSpPr>
          <p:cNvPr id="74" name="Rectangle 73">
            <a:extLst>
              <a:ext uri="{FF2B5EF4-FFF2-40B4-BE49-F238E27FC236}">
                <a16:creationId xmlns:a16="http://schemas.microsoft.com/office/drawing/2014/main" id="{1E9B2259-89DE-4B3F-BB70-854B7A5AA67F}"/>
              </a:ext>
            </a:extLst>
          </p:cNvPr>
          <p:cNvSpPr/>
          <p:nvPr/>
        </p:nvSpPr>
        <p:spPr>
          <a:xfrm>
            <a:off x="1423418" y="4822485"/>
            <a:ext cx="6339643" cy="338554"/>
          </a:xfrm>
          <a:prstGeom prst="rect">
            <a:avLst/>
          </a:prstGeom>
        </p:spPr>
        <p:txBody>
          <a:bodyPr wrap="square">
            <a:spAutoFit/>
          </a:bodyPr>
          <a:lstStyle/>
          <a:p>
            <a:pPr marL="0" lvl="1" defTabSz="914400" eaLnBrk="1" fontAlgn="auto" hangingPunct="1">
              <a:spcBef>
                <a:spcPts val="0"/>
              </a:spcBef>
              <a:spcAft>
                <a:spcPts val="0"/>
              </a:spcAft>
              <a:defRPr/>
            </a:pPr>
            <a:r>
              <a:rPr lang="en-GB" sz="1600" b="1" dirty="0">
                <a:solidFill>
                  <a:schemeClr val="accent1"/>
                </a:solidFill>
                <a:latin typeface="Aptos" panose="020B0004020202020204" pitchFamily="34" charset="0"/>
              </a:rPr>
              <a:t>Entitled To </a:t>
            </a:r>
            <a:endParaRPr lang="en-GB" sz="1600" b="1" dirty="0">
              <a:solidFill>
                <a:schemeClr val="accent1"/>
              </a:solidFill>
              <a:latin typeface="Aptos" panose="020B0004020202020204" pitchFamily="34" charset="0"/>
              <a:ea typeface="+mn-ea"/>
              <a:cs typeface="+mn-cs"/>
            </a:endParaRPr>
          </a:p>
        </p:txBody>
      </p:sp>
      <p:sp>
        <p:nvSpPr>
          <p:cNvPr id="66" name="TextBox 65">
            <a:extLst>
              <a:ext uri="{FF2B5EF4-FFF2-40B4-BE49-F238E27FC236}">
                <a16:creationId xmlns:a16="http://schemas.microsoft.com/office/drawing/2014/main" id="{2BACF46B-2B01-4E2C-B136-B7454CE7172B}"/>
              </a:ext>
            </a:extLst>
          </p:cNvPr>
          <p:cNvSpPr txBox="1"/>
          <p:nvPr/>
        </p:nvSpPr>
        <p:spPr>
          <a:xfrm>
            <a:off x="4934694" y="4093707"/>
            <a:ext cx="4572000" cy="338554"/>
          </a:xfrm>
          <a:prstGeom prst="rect">
            <a:avLst/>
          </a:prstGeom>
          <a:noFill/>
        </p:spPr>
        <p:txBody>
          <a:bodyPr wrap="square">
            <a:spAutoFit/>
          </a:bodyPr>
          <a:lstStyle/>
          <a:p>
            <a:pPr marL="0" lvl="1" defTabSz="914400" eaLnBrk="1" fontAlgn="auto" hangingPunct="1">
              <a:spcBef>
                <a:spcPts val="0"/>
              </a:spcBef>
              <a:spcAft>
                <a:spcPts val="0"/>
              </a:spcAft>
              <a:defRPr/>
            </a:pPr>
            <a:r>
              <a:rPr lang="en-GB" sz="1600" b="1" dirty="0">
                <a:solidFill>
                  <a:srgbClr val="7DC202"/>
                </a:solidFill>
                <a:latin typeface="Aptos" panose="020B0004020202020204" pitchFamily="34" charset="0"/>
                <a:ea typeface="+mn-ea"/>
                <a:cs typeface="+mn-cs"/>
              </a:rPr>
              <a:t>Statutory paternity pay and leave</a:t>
            </a:r>
          </a:p>
        </p:txBody>
      </p:sp>
      <p:sp>
        <p:nvSpPr>
          <p:cNvPr id="3" name="Rectangle 2">
            <a:extLst>
              <a:ext uri="{FF2B5EF4-FFF2-40B4-BE49-F238E27FC236}">
                <a16:creationId xmlns:a16="http://schemas.microsoft.com/office/drawing/2014/main" id="{754172BA-83B9-4BC5-A8F8-4D1C3BCFD88C}"/>
              </a:ext>
            </a:extLst>
          </p:cNvPr>
          <p:cNvSpPr/>
          <p:nvPr/>
        </p:nvSpPr>
        <p:spPr>
          <a:xfrm>
            <a:off x="4934695" y="4379448"/>
            <a:ext cx="2699009" cy="307777"/>
          </a:xfrm>
          <a:prstGeom prst="rect">
            <a:avLst/>
          </a:prstGeom>
        </p:spPr>
        <p:txBody>
          <a:bodyPr wrap="none">
            <a:spAutoFit/>
          </a:bodyPr>
          <a:lstStyle/>
          <a:p>
            <a:pPr marL="0" lvl="4" defTabSz="914400" eaLnBrk="1" fontAlgn="auto" hangingPunct="1">
              <a:spcBef>
                <a:spcPts val="0"/>
              </a:spcBef>
              <a:spcAft>
                <a:spcPts val="1200"/>
              </a:spcAft>
              <a:buClr>
                <a:srgbClr val="FFFFFF"/>
              </a:buClr>
              <a:buSzPct val="120000"/>
              <a:defRPr/>
            </a:pPr>
            <a:r>
              <a:rPr lang="en-GB" sz="1400" dirty="0">
                <a:solidFill>
                  <a:srgbClr val="000000"/>
                </a:solidFill>
                <a:latin typeface="Aptos" panose="020B0004020202020204" pitchFamily="34" charset="0"/>
                <a:ea typeface="Calibri" panose="020F0502020204030204" pitchFamily="34" charset="0"/>
                <a:cs typeface="+mn-cs"/>
              </a:rPr>
              <a:t>www.gov.uk/paternity-pay-leave</a:t>
            </a:r>
          </a:p>
        </p:txBody>
      </p:sp>
    </p:spTree>
    <p:custDataLst>
      <p:tags r:id="rId1"/>
    </p:custDataLst>
    <p:extLst>
      <p:ext uri="{BB962C8B-B14F-4D97-AF65-F5344CB8AC3E}">
        <p14:creationId xmlns:p14="http://schemas.microsoft.com/office/powerpoint/2010/main" val="901215834"/>
      </p:ext>
    </p:extLst>
  </p:cSld>
  <p:clrMapOvr>
    <a:masterClrMapping/>
  </p:clrMapOvr>
  <p:transition spd="slow">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1AD19842-1234-47E4-8E9B-E482B80EB222}"/>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a:solidFill>
                  <a:srgbClr val="391C66"/>
                </a:solidFill>
                <a:latin typeface="Aptos Display" panose="020B0004020202020204" pitchFamily="34" charset="0"/>
                <a:cs typeface="+mn-cs"/>
              </a:rPr>
              <a:t>Seeking advice</a:t>
            </a:r>
          </a:p>
        </p:txBody>
      </p:sp>
      <p:sp>
        <p:nvSpPr>
          <p:cNvPr id="2" name="Rectangle 1">
            <a:extLst>
              <a:ext uri="{FF2B5EF4-FFF2-40B4-BE49-F238E27FC236}">
                <a16:creationId xmlns:a16="http://schemas.microsoft.com/office/drawing/2014/main" id="{A8F3AC90-C5A9-A646-31E0-67BEA254E8E2}"/>
              </a:ext>
            </a:extLst>
          </p:cNvPr>
          <p:cNvSpPr>
            <a:spLocks noChangeArrowheads="1"/>
          </p:cNvSpPr>
          <p:nvPr/>
        </p:nvSpPr>
        <p:spPr bwMode="auto">
          <a:xfrm>
            <a:off x="802800" y="2341328"/>
            <a:ext cx="10585450" cy="297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marL="342900" indent="-342900" defTabSz="457200">
              <a:defRPr>
                <a:solidFill>
                  <a:schemeClr val="tx1"/>
                </a:solidFill>
                <a:latin typeface="Arial" pitchFamily="34" charset="0"/>
              </a:defRPr>
            </a:lvl1pPr>
            <a:lvl2pPr marL="742950" indent="-285750" defTabSz="457200">
              <a:defRPr>
                <a:solidFill>
                  <a:schemeClr val="tx1"/>
                </a:solidFill>
                <a:latin typeface="Arial" pitchFamily="34" charset="0"/>
              </a:defRPr>
            </a:lvl2pPr>
            <a:lvl3pPr marL="319088" indent="-222250" defTabSz="457200">
              <a:defRPr>
                <a:solidFill>
                  <a:schemeClr val="tx1"/>
                </a:solidFill>
                <a:latin typeface="Arial" pitchFamily="34" charset="0"/>
              </a:defRPr>
            </a:lvl3pPr>
            <a:lvl4pPr marL="776288" indent="-222250" defTabSz="457200">
              <a:defRPr>
                <a:solidFill>
                  <a:schemeClr val="tx1"/>
                </a:solidFill>
                <a:latin typeface="Arial" pitchFamily="34" charset="0"/>
              </a:defRPr>
            </a:lvl4pPr>
            <a:lvl5pPr marL="2057400" indent="-228600" defTabSz="4572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marL="0" lvl="2" indent="0" defTabSz="914400">
              <a:spcAft>
                <a:spcPts val="600"/>
              </a:spcAft>
              <a:buClr>
                <a:srgbClr val="F47920"/>
              </a:buClr>
              <a:buSzPct val="75000"/>
              <a:defRPr/>
            </a:pPr>
            <a:r>
              <a:rPr lang="en-US" altLang="en-US" dirty="0">
                <a:solidFill>
                  <a:srgbClr val="000000"/>
                </a:solidFill>
                <a:latin typeface="Aptos" panose="020B0004020202020204" pitchFamily="34" charset="0"/>
              </a:rPr>
              <a:t>An adviser will assess your circumstances, objectives and risk profile and provide you with a personal recommendation to meet your objectives.</a:t>
            </a:r>
          </a:p>
          <a:p>
            <a:pPr marL="0" lvl="2" indent="0" defTabSz="914400">
              <a:spcAft>
                <a:spcPts val="600"/>
              </a:spcAft>
              <a:buClr>
                <a:srgbClr val="F47920"/>
              </a:buClr>
              <a:buSzPct val="75000"/>
              <a:defRPr/>
            </a:pPr>
            <a:endParaRPr lang="en-US" altLang="en-US" dirty="0">
              <a:solidFill>
                <a:srgbClr val="000000"/>
              </a:solidFill>
              <a:latin typeface="Aptos" panose="020B0004020202020204" pitchFamily="34" charset="0"/>
            </a:endParaRPr>
          </a:p>
          <a:p>
            <a:pPr marL="0" lvl="2" indent="0" defTabSz="914400">
              <a:spcAft>
                <a:spcPts val="600"/>
              </a:spcAft>
              <a:buClr>
                <a:srgbClr val="F47920"/>
              </a:buClr>
              <a:buSzPct val="75000"/>
              <a:defRPr/>
            </a:pPr>
            <a:r>
              <a:rPr lang="en-US" altLang="en-US" dirty="0">
                <a:solidFill>
                  <a:srgbClr val="000000"/>
                </a:solidFill>
                <a:latin typeface="Aptos" panose="020B0004020202020204" pitchFamily="34" charset="0"/>
              </a:rPr>
              <a:t>All regulated firms are listed on the Financial Services Register, this provides confirmation that the firm is </a:t>
            </a:r>
            <a:r>
              <a:rPr lang="en-US" altLang="en-US" dirty="0" err="1">
                <a:solidFill>
                  <a:srgbClr val="000000"/>
                </a:solidFill>
                <a:latin typeface="Aptos" panose="020B0004020202020204" pitchFamily="34" charset="0"/>
              </a:rPr>
              <a:t>authorised</a:t>
            </a:r>
            <a:r>
              <a:rPr lang="en-US" altLang="en-US" dirty="0">
                <a:solidFill>
                  <a:srgbClr val="000000"/>
                </a:solidFill>
                <a:latin typeface="Aptos" panose="020B0004020202020204" pitchFamily="34" charset="0"/>
              </a:rPr>
              <a:t>, the specific services they are </a:t>
            </a:r>
            <a:r>
              <a:rPr lang="en-US" altLang="en-US" dirty="0" err="1">
                <a:solidFill>
                  <a:srgbClr val="000000"/>
                </a:solidFill>
                <a:latin typeface="Aptos" panose="020B0004020202020204" pitchFamily="34" charset="0"/>
              </a:rPr>
              <a:t>authorised</a:t>
            </a:r>
            <a:r>
              <a:rPr lang="en-US" altLang="en-US" dirty="0">
                <a:solidFill>
                  <a:srgbClr val="000000"/>
                </a:solidFill>
                <a:latin typeface="Aptos" panose="020B0004020202020204" pitchFamily="34" charset="0"/>
              </a:rPr>
              <a:t> to provide and details of the advisers who work for them.  </a:t>
            </a:r>
          </a:p>
          <a:p>
            <a:pPr marL="0" lvl="2" indent="0" defTabSz="914400">
              <a:spcAft>
                <a:spcPts val="600"/>
              </a:spcAft>
              <a:buClr>
                <a:srgbClr val="F47920"/>
              </a:buClr>
              <a:buSzPct val="75000"/>
              <a:defRPr/>
            </a:pPr>
            <a:endParaRPr lang="en-GB" dirty="0">
              <a:solidFill>
                <a:srgbClr val="000000"/>
              </a:solidFill>
              <a:latin typeface="Aptos" panose="020B0004020202020204" pitchFamily="34" charset="0"/>
            </a:endParaRPr>
          </a:p>
          <a:p>
            <a:pPr marL="0" lvl="2" indent="0" defTabSz="914400">
              <a:spcAft>
                <a:spcPts val="600"/>
              </a:spcAft>
              <a:buClr>
                <a:srgbClr val="F47920"/>
              </a:buClr>
              <a:buSzPct val="75000"/>
              <a:defRPr/>
            </a:pPr>
            <a:r>
              <a:rPr lang="en-GB" dirty="0">
                <a:solidFill>
                  <a:srgbClr val="000000"/>
                </a:solidFill>
                <a:latin typeface="Aptos" panose="020B0004020202020204" pitchFamily="34" charset="0"/>
              </a:rPr>
              <a:t>Financial Services Register link:</a:t>
            </a:r>
          </a:p>
          <a:p>
            <a:pPr marL="285750" lvl="2" indent="-285750" defTabSz="914400">
              <a:spcAft>
                <a:spcPts val="600"/>
              </a:spcAft>
              <a:buClr>
                <a:schemeClr val="tx1"/>
              </a:buClr>
              <a:buSzPct val="75000"/>
              <a:buFont typeface="Arial" panose="020B0604020202020204" pitchFamily="34" charset="0"/>
              <a:buChar char="•"/>
              <a:defRPr/>
            </a:pPr>
            <a:r>
              <a:rPr lang="en-GB" u="sng" dirty="0">
                <a:solidFill>
                  <a:srgbClr val="000000"/>
                </a:solidFill>
                <a:latin typeface="Aptos" panose="020B0004020202020204" pitchFamily="34" charset="0"/>
              </a:rPr>
              <a:t>https://register.fca.org.uk</a:t>
            </a:r>
          </a:p>
        </p:txBody>
      </p:sp>
      <p:sp>
        <p:nvSpPr>
          <p:cNvPr id="3" name="RefTextBox123">
            <a:extLst>
              <a:ext uri="{FF2B5EF4-FFF2-40B4-BE49-F238E27FC236}">
                <a16:creationId xmlns:a16="http://schemas.microsoft.com/office/drawing/2014/main" id="{98CAA005-C1E2-46FB-A961-4D579DD16186}"/>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252395834</a:t>
            </a:r>
          </a:p>
        </p:txBody>
      </p:sp>
    </p:spTree>
    <p:custDataLst>
      <p:tags r:id="rId1"/>
    </p:custDataLst>
    <p:extLst>
      <p:ext uri="{BB962C8B-B14F-4D97-AF65-F5344CB8AC3E}">
        <p14:creationId xmlns:p14="http://schemas.microsoft.com/office/powerpoint/2010/main" val="2791223236"/>
      </p:ext>
    </p:extLst>
  </p:cSld>
  <p:clrMapOvr>
    <a:masterClrMapping/>
  </p:clrMapOvr>
  <p:transition spd="slow">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02800" y="1732718"/>
            <a:ext cx="10585450" cy="2816156"/>
          </a:xfrm>
          <a:prstGeom prst="rect">
            <a:avLst/>
          </a:prstGeom>
        </p:spPr>
        <p:txBody>
          <a:bodyPr wrap="square" lIns="0">
            <a:spAutoFit/>
          </a:bodyPr>
          <a:lstStyle/>
          <a:p>
            <a:pPr>
              <a:defRPr/>
            </a:pPr>
            <a:r>
              <a:rPr lang="en-GB" dirty="0">
                <a:solidFill>
                  <a:srgbClr val="000000"/>
                </a:solidFill>
                <a:latin typeface="Aptos" panose="020B0004020202020204" pitchFamily="34" charset="0"/>
              </a:rPr>
              <a:t>We provide a telephone helpline and a regulated investment advice service through </a:t>
            </a:r>
            <a:r>
              <a:rPr lang="en-GB" b="1" dirty="0">
                <a:solidFill>
                  <a:srgbClr val="000000"/>
                </a:solidFill>
                <a:latin typeface="Aptos" panose="020B0004020202020204" pitchFamily="34" charset="0"/>
              </a:rPr>
              <a:t>my wealth </a:t>
            </a:r>
            <a:r>
              <a:rPr lang="en-GB" dirty="0">
                <a:solidFill>
                  <a:srgbClr val="000000"/>
                </a:solidFill>
                <a:latin typeface="Aptos" panose="020B0004020202020204" pitchFamily="34" charset="0"/>
              </a:rPr>
              <a:t>- a trading name of Wealth at Work Limited which is part of the Wealth at Work group.  </a:t>
            </a:r>
          </a:p>
          <a:p>
            <a:pPr>
              <a:defRPr/>
            </a:pPr>
            <a:endParaRPr lang="en-GB" dirty="0">
              <a:solidFill>
                <a:srgbClr val="000000"/>
              </a:solidFill>
              <a:latin typeface="Aptos" panose="020B0004020202020204" pitchFamily="34" charset="0"/>
            </a:endParaRPr>
          </a:p>
          <a:p>
            <a:pPr>
              <a:defRPr/>
            </a:pPr>
            <a:r>
              <a:rPr lang="en-GB" dirty="0">
                <a:solidFill>
                  <a:srgbClr val="000000"/>
                </a:solidFill>
                <a:latin typeface="Aptos" panose="020B0004020202020204" pitchFamily="34" charset="0"/>
              </a:rPr>
              <a:t>It helps individuals to understand their personal financial situation especially when selecting their retirement income options.</a:t>
            </a:r>
          </a:p>
          <a:p>
            <a:pPr>
              <a:defRPr/>
            </a:pPr>
            <a:r>
              <a:rPr lang="en-GB" dirty="0">
                <a:solidFill>
                  <a:srgbClr val="000000"/>
                </a:solidFill>
                <a:latin typeface="Aptos" panose="020B0004020202020204" pitchFamily="34" charset="0"/>
              </a:rPr>
              <a:t> </a:t>
            </a:r>
          </a:p>
          <a:p>
            <a:pPr marL="0" lvl="2" algn="just">
              <a:buClr>
                <a:srgbClr val="EEECE1"/>
              </a:buClr>
              <a:buSzPct val="100000"/>
              <a:defRPr/>
            </a:pPr>
            <a:endParaRPr lang="en-GB" sz="1000" kern="0" dirty="0">
              <a:solidFill>
                <a:srgbClr val="000000"/>
              </a:solidFill>
              <a:latin typeface="Aptos" panose="020B0004020202020204" pitchFamily="34" charset="0"/>
              <a:ea typeface="ヒラギノ角ゴ Pro W3" charset="-128"/>
              <a:cs typeface="Arial" pitchFamily="34" charset="0"/>
            </a:endParaRPr>
          </a:p>
          <a:p>
            <a:pPr marL="711200" lvl="3" indent="-285750">
              <a:spcAft>
                <a:spcPts val="600"/>
              </a:spcAft>
              <a:buClr>
                <a:schemeClr val="tx1"/>
              </a:buClr>
              <a:buSzPct val="100000"/>
              <a:buFont typeface="Arial" panose="020B0604020202020204" pitchFamily="34" charset="0"/>
              <a:buChar char="•"/>
              <a:defRPr/>
            </a:pPr>
            <a:r>
              <a:rPr lang="en-US" kern="0" dirty="0">
                <a:solidFill>
                  <a:srgbClr val="000000"/>
                </a:solidFill>
                <a:latin typeface="Aptos" panose="020B0004020202020204" pitchFamily="34" charset="0"/>
                <a:ea typeface="ヒラギノ角ゴ Pro W3" charset="-128"/>
                <a:cs typeface="Arial" pitchFamily="34" charset="0"/>
              </a:rPr>
              <a:t>Request a callback from the helpline via the feedback form to discuss your personal circumstances with </a:t>
            </a:r>
            <a:r>
              <a:rPr lang="en-US" b="1" kern="0" dirty="0">
                <a:solidFill>
                  <a:srgbClr val="000000"/>
                </a:solidFill>
                <a:latin typeface="Aptos" panose="020B0004020202020204" pitchFamily="34" charset="0"/>
                <a:ea typeface="ヒラギノ角ゴ Pro W3" charset="-128"/>
                <a:cs typeface="Arial" pitchFamily="34" charset="0"/>
              </a:rPr>
              <a:t>my wealth</a:t>
            </a:r>
            <a:r>
              <a:rPr lang="en-US" kern="0" dirty="0">
                <a:solidFill>
                  <a:srgbClr val="000000"/>
                </a:solidFill>
                <a:latin typeface="Aptos" panose="020B0004020202020204" pitchFamily="34" charset="0"/>
                <a:ea typeface="ヒラギノ角ゴ Pro W3" charset="-128"/>
                <a:cs typeface="Arial" pitchFamily="34" charset="0"/>
              </a:rPr>
              <a:t> and agree your next steps and receive regulated investment advice where required</a:t>
            </a:r>
          </a:p>
          <a:p>
            <a:pPr marL="711200" lvl="3" indent="-285750">
              <a:spcAft>
                <a:spcPts val="600"/>
              </a:spcAft>
              <a:buClr>
                <a:schemeClr val="tx1"/>
              </a:buClr>
              <a:buSzPct val="100000"/>
              <a:buFont typeface="Arial" panose="020B0604020202020204" pitchFamily="34" charset="0"/>
              <a:buChar char="•"/>
              <a:defRPr/>
            </a:pPr>
            <a:r>
              <a:rPr lang="en-US" kern="0" dirty="0">
                <a:solidFill>
                  <a:srgbClr val="000000"/>
                </a:solidFill>
                <a:latin typeface="Aptos" panose="020B0004020202020204" pitchFamily="34" charset="0"/>
                <a:ea typeface="ヒラギノ角ゴ Pro W3" charset="-128"/>
                <a:cs typeface="Arial" pitchFamily="34" charset="0"/>
              </a:rPr>
              <a:t>You can also telephone </a:t>
            </a:r>
            <a:r>
              <a:rPr lang="en-GB" b="1" kern="0" dirty="0">
                <a:solidFill>
                  <a:srgbClr val="000000"/>
                </a:solidFill>
                <a:latin typeface="Aptos" panose="020B0004020202020204" pitchFamily="34" charset="0"/>
                <a:ea typeface="ヒラギノ角ゴ Pro W3" charset="-128"/>
                <a:cs typeface="Arial" pitchFamily="34" charset="0"/>
              </a:rPr>
              <a:t>0800 028 3200</a:t>
            </a:r>
          </a:p>
        </p:txBody>
      </p:sp>
      <p:sp>
        <p:nvSpPr>
          <p:cNvPr id="8" name="Rectangle 12">
            <a:extLst>
              <a:ext uri="{FF2B5EF4-FFF2-40B4-BE49-F238E27FC236}">
                <a16:creationId xmlns:a16="http://schemas.microsoft.com/office/drawing/2014/main" id="{0AA03E33-986F-409E-A3D5-CDF61D56550C}"/>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a:solidFill>
                  <a:srgbClr val="391C66"/>
                </a:solidFill>
                <a:latin typeface="Aptos Display" panose="020B0004020202020204" pitchFamily="34" charset="0"/>
                <a:cs typeface="+mn-cs"/>
              </a:rPr>
              <a:t>Contact us</a:t>
            </a:r>
            <a:endParaRPr lang="en-GB" sz="3600" dirty="0">
              <a:solidFill>
                <a:srgbClr val="391C66"/>
              </a:solidFill>
              <a:latin typeface="Aptos Display" panose="020B0004020202020204" pitchFamily="34" charset="0"/>
              <a:cs typeface="+mn-cs"/>
            </a:endParaRPr>
          </a:p>
        </p:txBody>
      </p:sp>
      <p:pic>
        <p:nvPicPr>
          <p:cNvPr id="2" name="mywealthlogo2023" descr="Logo, company name&#10;&#10;Description automatically generated">
            <a:extLst>
              <a:ext uri="{FF2B5EF4-FFF2-40B4-BE49-F238E27FC236}">
                <a16:creationId xmlns:a16="http://schemas.microsoft.com/office/drawing/2014/main" id="{DC5CE917-3751-A5B1-8FDD-9ED53A0B86A9}"/>
              </a:ext>
            </a:extLst>
          </p:cNvPr>
          <p:cNvPicPr>
            <a:picLocks noChangeAspect="1"/>
          </p:cNvPicPr>
          <p:nvPr/>
        </p:nvPicPr>
        <p:blipFill>
          <a:blip r:embed="rId4"/>
          <a:stretch>
            <a:fillRect/>
          </a:stretch>
        </p:blipFill>
        <p:spPr>
          <a:xfrm>
            <a:off x="9586882" y="5617335"/>
            <a:ext cx="1801368" cy="441960"/>
          </a:xfrm>
          <a:prstGeom prst="rect">
            <a:avLst/>
          </a:prstGeom>
        </p:spPr>
      </p:pic>
      <p:sp>
        <p:nvSpPr>
          <p:cNvPr id="3" name="RefTextBox123">
            <a:extLst>
              <a:ext uri="{FF2B5EF4-FFF2-40B4-BE49-F238E27FC236}">
                <a16:creationId xmlns:a16="http://schemas.microsoft.com/office/drawing/2014/main" id="{4F8EB7CE-00C8-8605-2800-C8318DB8F2D0}"/>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141862785</a:t>
            </a:r>
          </a:p>
        </p:txBody>
      </p:sp>
    </p:spTree>
    <p:custDataLst>
      <p:tags r:id="rId1"/>
    </p:custDataLst>
    <p:extLst>
      <p:ext uri="{BB962C8B-B14F-4D97-AF65-F5344CB8AC3E}">
        <p14:creationId xmlns:p14="http://schemas.microsoft.com/office/powerpoint/2010/main" val="777255037"/>
      </p:ext>
    </p:extLst>
  </p:cSld>
  <p:clrMapOvr>
    <a:masterClrMapping/>
  </p:clrMapOvr>
  <p:transition spd="slow">
    <p:wipe dir="r"/>
  </p:transition>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fTextBox123">
            <a:extLst>
              <a:ext uri="{FF2B5EF4-FFF2-40B4-BE49-F238E27FC236}">
                <a16:creationId xmlns:a16="http://schemas.microsoft.com/office/drawing/2014/main" id="{8A61517C-4F47-D0C1-463F-2F865331BB7C}"/>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dirty="0">
                <a:solidFill>
                  <a:srgbClr val="101012"/>
                </a:solidFill>
                <a:latin typeface="Bierstadt" panose="020B0004020202020204" pitchFamily="34" charset="0"/>
              </a:rPr>
              <a:t>881862975</a:t>
            </a:r>
          </a:p>
        </p:txBody>
      </p:sp>
      <p:sp>
        <p:nvSpPr>
          <p:cNvPr id="7" name="Rectangle 7">
            <a:extLst>
              <a:ext uri="{FF2B5EF4-FFF2-40B4-BE49-F238E27FC236}">
                <a16:creationId xmlns:a16="http://schemas.microsoft.com/office/drawing/2014/main" id="{88CDEF37-FB91-1646-9EF2-C5ED7B988909}"/>
              </a:ext>
            </a:extLst>
          </p:cNvPr>
          <p:cNvSpPr txBox="1">
            <a:spLocks noChangeArrowheads="1"/>
          </p:cNvSpPr>
          <p:nvPr/>
        </p:nvSpPr>
        <p:spPr bwMode="auto">
          <a:xfrm>
            <a:off x="802800" y="1730686"/>
            <a:ext cx="10585450" cy="3830638"/>
          </a:xfrm>
          <a:prstGeom prst="rect">
            <a:avLst/>
          </a:prstGeom>
          <a:noFill/>
          <a:ln w="9525">
            <a:noFill/>
            <a:miter lim="800000"/>
            <a:headEnd/>
            <a:tailEnd/>
          </a:ln>
        </p:spPr>
        <p:txBody>
          <a:bodyPr lIns="0"/>
          <a:lstStyle/>
          <a:p>
            <a:pPr marL="285750" indent="-285750">
              <a:lnSpc>
                <a:spcPct val="120000"/>
              </a:lnSpc>
              <a:spcBef>
                <a:spcPct val="20000"/>
              </a:spcBef>
              <a:buClr>
                <a:schemeClr val="tx1"/>
              </a:buClr>
              <a:buSzPct val="120000"/>
              <a:buFont typeface="Arial" panose="020B0604020202020204" pitchFamily="34" charset="0"/>
              <a:buChar char="•"/>
              <a:defRPr/>
            </a:pPr>
            <a:r>
              <a:rPr lang="en-GB" sz="1400" dirty="0">
                <a:solidFill>
                  <a:srgbClr val="000000"/>
                </a:solidFill>
                <a:latin typeface="Aptos" panose="020B0004020202020204" pitchFamily="34" charset="0"/>
                <a:ea typeface="ヒラギノ角ゴ Pro W3" charset="-128"/>
                <a:cs typeface="Arial" pitchFamily="34" charset="0"/>
              </a:rPr>
              <a:t>All copyright or other intellectual property rights in the material constituting this presentation which has been provided by Wealth at Work Limited remains the property of the Wealth at Work group. </a:t>
            </a:r>
            <a:endParaRPr lang="en-US" sz="1400" dirty="0">
              <a:solidFill>
                <a:srgbClr val="000000"/>
              </a:solidFill>
              <a:latin typeface="Aptos" panose="020B0004020202020204" pitchFamily="34" charset="0"/>
              <a:ea typeface="ヒラギノ角ゴ Pro W3" charset="-128"/>
              <a:cs typeface="Arial" pitchFamily="34" charset="0"/>
            </a:endParaRPr>
          </a:p>
          <a:p>
            <a:pPr marL="285750" indent="-285750" fontAlgn="auto">
              <a:lnSpc>
                <a:spcPct val="120000"/>
              </a:lnSpc>
              <a:spcBef>
                <a:spcPct val="20000"/>
              </a:spcBef>
              <a:spcAft>
                <a:spcPts val="0"/>
              </a:spcAft>
              <a:buClr>
                <a:schemeClr val="tx1"/>
              </a:buClr>
              <a:buSzPct val="120000"/>
              <a:buFont typeface="Arial" panose="020B0604020202020204" pitchFamily="34" charset="0"/>
              <a:buChar char="•"/>
              <a:defRPr/>
            </a:pPr>
            <a:r>
              <a:rPr lang="en-US" sz="1400" dirty="0">
                <a:solidFill>
                  <a:srgbClr val="000000"/>
                </a:solidFill>
                <a:latin typeface="Aptos" panose="020B0004020202020204" pitchFamily="34" charset="0"/>
                <a:ea typeface="ヒラギノ角ゴ Pro W3" charset="-128"/>
                <a:cs typeface="Arial" pitchFamily="34" charset="0"/>
              </a:rPr>
              <a:t>The content of this presentation is provided for illustrative purposes only and is not intended to be used for individual investment or financial planning and does not constitute financial advice. </a:t>
            </a:r>
          </a:p>
          <a:p>
            <a:pPr marL="285750" indent="-285750" fontAlgn="auto">
              <a:lnSpc>
                <a:spcPct val="120000"/>
              </a:lnSpc>
              <a:spcBef>
                <a:spcPct val="20000"/>
              </a:spcBef>
              <a:spcAft>
                <a:spcPts val="0"/>
              </a:spcAft>
              <a:buClr>
                <a:schemeClr val="tx1"/>
              </a:buClr>
              <a:buSzPct val="120000"/>
              <a:buFont typeface="Arial" panose="020B0604020202020204" pitchFamily="34" charset="0"/>
              <a:buChar char="•"/>
              <a:defRPr/>
            </a:pPr>
            <a:r>
              <a:rPr lang="en-US" sz="1400" dirty="0">
                <a:solidFill>
                  <a:srgbClr val="000000"/>
                </a:solidFill>
                <a:latin typeface="Aptos" panose="020B0004020202020204" pitchFamily="34" charset="0"/>
                <a:ea typeface="ヒラギノ角ゴ Pro W3" charset="-128"/>
                <a:cs typeface="Arial" pitchFamily="34" charset="0"/>
              </a:rPr>
              <a:t>Whilst every effort is made to ensure the accuracy of information contained in the presentation it cannot be guaranteed. In particular the rules relating to tax can frequently change. </a:t>
            </a:r>
          </a:p>
          <a:p>
            <a:pPr marL="285750" indent="-285750" fontAlgn="auto">
              <a:lnSpc>
                <a:spcPct val="120000"/>
              </a:lnSpc>
              <a:spcBef>
                <a:spcPct val="20000"/>
              </a:spcBef>
              <a:spcAft>
                <a:spcPts val="0"/>
              </a:spcAft>
              <a:buClr>
                <a:schemeClr val="tx1"/>
              </a:buClr>
              <a:buSzPct val="120000"/>
              <a:buFont typeface="Arial" panose="020B0604020202020204" pitchFamily="34" charset="0"/>
              <a:buChar char="•"/>
              <a:defRPr/>
            </a:pPr>
            <a:r>
              <a:rPr lang="en-US" sz="1400" dirty="0">
                <a:solidFill>
                  <a:srgbClr val="000000"/>
                </a:solidFill>
                <a:latin typeface="Aptos" panose="020B0004020202020204" pitchFamily="34" charset="0"/>
                <a:ea typeface="ヒラギノ角ゴ Pro W3" charset="-128"/>
                <a:cs typeface="Arial" pitchFamily="34" charset="0"/>
              </a:rPr>
              <a:t>Any references to tax or the operation of tax or tax reliefs are illustrative only and the tax treatment in respect of any individual depends upon the circumstances of each individual. </a:t>
            </a:r>
          </a:p>
          <a:p>
            <a:pPr marL="285750" indent="-285750" fontAlgn="auto">
              <a:lnSpc>
                <a:spcPct val="120000"/>
              </a:lnSpc>
              <a:spcBef>
                <a:spcPct val="20000"/>
              </a:spcBef>
              <a:spcAft>
                <a:spcPts val="0"/>
              </a:spcAft>
              <a:buClr>
                <a:schemeClr val="tx1"/>
              </a:buClr>
              <a:buSzPct val="120000"/>
              <a:buFont typeface="Arial" panose="020B0604020202020204" pitchFamily="34" charset="0"/>
              <a:buChar char="•"/>
              <a:defRPr/>
            </a:pPr>
            <a:r>
              <a:rPr lang="en-US" sz="1400" dirty="0">
                <a:solidFill>
                  <a:srgbClr val="000000"/>
                </a:solidFill>
                <a:latin typeface="Aptos" panose="020B0004020202020204" pitchFamily="34" charset="0"/>
                <a:ea typeface="ヒラギノ角ゴ Pro W3" charset="-128"/>
                <a:cs typeface="Arial" pitchFamily="34" charset="0"/>
              </a:rPr>
              <a:t>It is important to </a:t>
            </a:r>
            <a:r>
              <a:rPr lang="en-US" sz="1400" dirty="0" err="1">
                <a:solidFill>
                  <a:srgbClr val="000000"/>
                </a:solidFill>
                <a:latin typeface="Aptos" panose="020B0004020202020204" pitchFamily="34" charset="0"/>
                <a:ea typeface="ヒラギノ角ゴ Pro W3" charset="-128"/>
                <a:cs typeface="Arial" pitchFamily="34" charset="0"/>
              </a:rPr>
              <a:t>recognise</a:t>
            </a:r>
            <a:r>
              <a:rPr lang="en-US" sz="1400" dirty="0">
                <a:solidFill>
                  <a:srgbClr val="000000"/>
                </a:solidFill>
                <a:latin typeface="Aptos" panose="020B0004020202020204" pitchFamily="34" charset="0"/>
                <a:ea typeface="ヒラギノ角ゴ Pro W3" charset="-128"/>
                <a:cs typeface="Arial" pitchFamily="34" charset="0"/>
              </a:rPr>
              <a:t> that the value of investments related to the stock market (and any resulting benefits such as interest or dividends), can rise or fall and an investor may not get back the amount invested. Past performance data used is for illustrative purposes only and is not necessarily a guide to future performance.</a:t>
            </a:r>
          </a:p>
          <a:p>
            <a:pPr marL="285750" indent="-285750" fontAlgn="auto">
              <a:lnSpc>
                <a:spcPct val="120000"/>
              </a:lnSpc>
              <a:spcBef>
                <a:spcPct val="20000"/>
              </a:spcBef>
              <a:spcAft>
                <a:spcPts val="0"/>
              </a:spcAft>
              <a:buClr>
                <a:schemeClr val="tx1"/>
              </a:buClr>
              <a:buSzPct val="120000"/>
              <a:buFont typeface="Arial" panose="020B0604020202020204" pitchFamily="34" charset="0"/>
              <a:buChar char="•"/>
              <a:defRPr/>
            </a:pPr>
            <a:r>
              <a:rPr lang="en-GB" sz="1400" dirty="0">
                <a:solidFill>
                  <a:srgbClr val="000000"/>
                </a:solidFill>
                <a:latin typeface="Aptos" panose="020B0004020202020204" pitchFamily="34" charset="0"/>
                <a:ea typeface="ヒラギノ角ゴ Pro W3" charset="-128"/>
                <a:cs typeface="Arial" pitchFamily="34" charset="0"/>
              </a:rPr>
              <a:t>Any hyperlinks or references to third parties or their websites are provided for information only and it does not mean that we endorse their products or services. We have no control over these and accept no legal responsibility for any content, material or information contained in them.</a:t>
            </a:r>
            <a:endParaRPr lang="en-US" sz="1400" dirty="0">
              <a:solidFill>
                <a:srgbClr val="000000"/>
              </a:solidFill>
              <a:latin typeface="Aptos" panose="020B0004020202020204" pitchFamily="34" charset="0"/>
              <a:ea typeface="ヒラギノ角ゴ Pro W3" charset="-128"/>
              <a:cs typeface="Arial" pitchFamily="34" charset="0"/>
            </a:endParaRPr>
          </a:p>
        </p:txBody>
      </p:sp>
      <p:sp>
        <p:nvSpPr>
          <p:cNvPr id="10" name="Text Box 5">
            <a:extLst>
              <a:ext uri="{FF2B5EF4-FFF2-40B4-BE49-F238E27FC236}">
                <a16:creationId xmlns:a16="http://schemas.microsoft.com/office/drawing/2014/main" id="{C888B50E-92A0-1A26-5058-606245F72642}"/>
              </a:ext>
            </a:extLst>
          </p:cNvPr>
          <p:cNvSpPr txBox="1">
            <a:spLocks noChangeArrowheads="1"/>
          </p:cNvSpPr>
          <p:nvPr/>
        </p:nvSpPr>
        <p:spPr bwMode="auto">
          <a:xfrm>
            <a:off x="1460024" y="4703195"/>
            <a:ext cx="231154" cy="369332"/>
          </a:xfrm>
          <a:prstGeom prst="rect">
            <a:avLst/>
          </a:prstGeom>
          <a:noFill/>
          <a:ln w="9525" algn="ctr">
            <a:noFill/>
            <a:miter lim="800000"/>
            <a:headEnd/>
            <a:tailEnd/>
          </a:ln>
        </p:spPr>
        <p:txBody>
          <a:bodyPr wrap="none">
            <a:spAutoFit/>
          </a:bodyPr>
          <a:lstStyle/>
          <a:p>
            <a:pPr eaLnBrk="1" fontAlgn="auto" hangingPunct="1">
              <a:spcBef>
                <a:spcPts val="0"/>
              </a:spcBef>
              <a:spcAft>
                <a:spcPts val="0"/>
              </a:spcAft>
              <a:defRPr/>
            </a:pPr>
            <a:r>
              <a:rPr lang="en-US" altLang="ko-KR">
                <a:solidFill>
                  <a:srgbClr val="000000"/>
                </a:solidFill>
                <a:latin typeface="Aptos" panose="020B0004020202020204" pitchFamily="34" charset="0"/>
                <a:ea typeface="Gulim"/>
                <a:cs typeface="Gulim"/>
              </a:rPr>
              <a:t> </a:t>
            </a:r>
          </a:p>
        </p:txBody>
      </p:sp>
      <p:sp>
        <p:nvSpPr>
          <p:cNvPr id="11" name="Rectangle 12">
            <a:extLst>
              <a:ext uri="{FF2B5EF4-FFF2-40B4-BE49-F238E27FC236}">
                <a16:creationId xmlns:a16="http://schemas.microsoft.com/office/drawing/2014/main" id="{61E5CA63-7225-2594-948A-6AF0FCF83B79}"/>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a:solidFill>
                  <a:srgbClr val="391C66"/>
                </a:solidFill>
                <a:latin typeface="Aptos Display" panose="020B0004020202020204" pitchFamily="34" charset="0"/>
                <a:cs typeface="+mn-cs"/>
              </a:rPr>
              <a:t>Education caveat</a:t>
            </a:r>
          </a:p>
        </p:txBody>
      </p:sp>
      <p:sp>
        <p:nvSpPr>
          <p:cNvPr id="12" name="TextBox 11">
            <a:extLst>
              <a:ext uri="{FF2B5EF4-FFF2-40B4-BE49-F238E27FC236}">
                <a16:creationId xmlns:a16="http://schemas.microsoft.com/office/drawing/2014/main" id="{7AABBBFF-BDAE-A640-A8E4-E021BF37958C}"/>
              </a:ext>
            </a:extLst>
          </p:cNvPr>
          <p:cNvSpPr txBox="1"/>
          <p:nvPr/>
        </p:nvSpPr>
        <p:spPr>
          <a:xfrm>
            <a:off x="802800" y="5887178"/>
            <a:ext cx="10585450" cy="600164"/>
          </a:xfrm>
          <a:prstGeom prst="rect">
            <a:avLst/>
          </a:prstGeom>
          <a:noFill/>
        </p:spPr>
        <p:txBody>
          <a:bodyPr wrap="square" lIns="0">
            <a:spAutoFit/>
          </a:bodyPr>
          <a:lstStyle/>
          <a:p>
            <a:pPr>
              <a:defRPr/>
            </a:pPr>
            <a:r>
              <a:rPr lang="en-GB" sz="1100" dirty="0">
                <a:solidFill>
                  <a:srgbClr val="000000"/>
                </a:solidFill>
                <a:latin typeface="Aptos" panose="020B0004020202020204" pitchFamily="34" charset="0"/>
                <a:cs typeface="+mn-cs"/>
              </a:rPr>
              <a:t>WEALTH at work </a:t>
            </a:r>
            <a:r>
              <a:rPr lang="en-GB" sz="1100" dirty="0">
                <a:solidFill>
                  <a:srgbClr val="000000"/>
                </a:solidFill>
                <a:latin typeface="Aptos" panose="020B0004020202020204" pitchFamily="34" charset="0"/>
              </a:rPr>
              <a:t>, </a:t>
            </a:r>
            <a:r>
              <a:rPr lang="en-GB" sz="1100" dirty="0">
                <a:solidFill>
                  <a:srgbClr val="000000"/>
                </a:solidFill>
                <a:latin typeface="Aptos" panose="020B0004020202020204" pitchFamily="34" charset="0"/>
                <a:cs typeface="+mn-cs"/>
              </a:rPr>
              <a:t>my wealth, my wealth private and my wealth invest are trading names of Wealth at Work Limited which is authorised and regulated by the Financial Conduct Authority and part of the Wealth at Work group. Registered in England and Wales No. 05225819. Registered Office: Third floor, 5 St Paul’s Square, Liverpool L3 9SJ. Telephone calls may be recorded and monitored for training and record-keeping purposes.</a:t>
            </a:r>
          </a:p>
        </p:txBody>
      </p:sp>
    </p:spTree>
    <p:custDataLst>
      <p:tags r:id="rId1"/>
    </p:custDataLst>
    <p:extLst>
      <p:ext uri="{BB962C8B-B14F-4D97-AF65-F5344CB8AC3E}">
        <p14:creationId xmlns:p14="http://schemas.microsoft.com/office/powerpoint/2010/main" val="562069410"/>
      </p:ext>
    </p:extLst>
  </p:cSld>
  <p:clrMapOvr>
    <a:masterClrMapping/>
  </p:clrMapOvr>
  <p:transition spd="slow">
    <p:fade/>
  </p:transition>
  <p:extLst>
    <p:ext uri="{6950BFC3-D8DA-4A85-94F7-54DA5524770B}">
      <p188:commentRel xmlns:p188="http://schemas.microsoft.com/office/powerpoint/2018/8/main" r:id="rId4"/>
    </p:ext>
  </p:extLs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6B0906BB-E868-4BC6-BE04-7270A6BB345B}"/>
              </a:ext>
            </a:extLst>
          </p:cNvPr>
          <p:cNvSpPr txBox="1"/>
          <p:nvPr/>
        </p:nvSpPr>
        <p:spPr>
          <a:xfrm>
            <a:off x="803275" y="1671403"/>
            <a:ext cx="4563205" cy="2758190"/>
          </a:xfrm>
          <a:prstGeom prst="rect">
            <a:avLst/>
          </a:prstGeom>
          <a:noFill/>
        </p:spPr>
        <p:txBody>
          <a:bodyPr wrap="square" lIns="0" tIns="0" rIns="0" bIns="0" anchor="b">
            <a:noAutofit/>
            <a:scene3d>
              <a:camera prst="orthographicFront"/>
              <a:lightRig rig="threePt" dir="t"/>
            </a:scene3d>
            <a:sp3d extrusionH="57150">
              <a:bevelT w="82550" h="38100" prst="coolSlant"/>
            </a:sp3d>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0" hangingPunct="0">
              <a:defRPr/>
            </a:pPr>
            <a:r>
              <a:rPr lang="en-GB" sz="5400" dirty="0">
                <a:solidFill>
                  <a:srgbClr val="391C66"/>
                </a:solidFill>
                <a:latin typeface="Aptos Display" panose="020B0004020202020204" pitchFamily="34" charset="0"/>
                <a:ea typeface="ヒラギノ角ゴ Pro W3"/>
                <a:cs typeface="Times New Roman" pitchFamily="18" charset="0"/>
              </a:rPr>
              <a:t>Thank you</a:t>
            </a:r>
          </a:p>
          <a:p>
            <a:pPr eaLnBrk="0" hangingPunct="0">
              <a:defRPr/>
            </a:pPr>
            <a:r>
              <a:rPr lang="en-GB" sz="2400" dirty="0">
                <a:solidFill>
                  <a:srgbClr val="391C66"/>
                </a:solidFill>
                <a:latin typeface="Aptos Display" panose="020B0004020202020204" pitchFamily="34" charset="0"/>
                <a:ea typeface="ヒラギノ角ゴ Pro W3"/>
                <a:cs typeface="Times New Roman" pitchFamily="18" charset="0"/>
              </a:rPr>
              <a:t>0800 028 3200</a:t>
            </a:r>
          </a:p>
          <a:p>
            <a:pPr eaLnBrk="0" hangingPunct="0">
              <a:defRPr/>
            </a:pPr>
            <a:r>
              <a:rPr lang="en-GB" sz="2400" dirty="0">
                <a:solidFill>
                  <a:srgbClr val="391C66"/>
                </a:solidFill>
                <a:latin typeface="Aptos Display" panose="020B0004020202020204" pitchFamily="34" charset="0"/>
                <a:ea typeface="ヒラギノ角ゴ Pro W3"/>
                <a:cs typeface="Times New Roman" pitchFamily="18" charset="0"/>
              </a:rPr>
              <a:t>www.wealthatwork.co.uk/mywealth</a:t>
            </a:r>
            <a:endParaRPr lang="en-GB" sz="5400" dirty="0">
              <a:solidFill>
                <a:srgbClr val="391C66"/>
              </a:solidFill>
              <a:latin typeface="Aptos Display" panose="020B0004020202020204" pitchFamily="34" charset="0"/>
            </a:endParaRPr>
          </a:p>
        </p:txBody>
      </p:sp>
      <p:sp>
        <p:nvSpPr>
          <p:cNvPr id="2" name="RefTextBox123">
            <a:extLst>
              <a:ext uri="{FF2B5EF4-FFF2-40B4-BE49-F238E27FC236}">
                <a16:creationId xmlns:a16="http://schemas.microsoft.com/office/drawing/2014/main" id="{A569939F-CF18-E8E4-D2A3-37CB140C067A}"/>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dirty="0">
                <a:solidFill>
                  <a:srgbClr val="101012"/>
                </a:solidFill>
                <a:latin typeface="Bierstadt" panose="020B0004020202020204" pitchFamily="34" charset="0"/>
              </a:rPr>
              <a:t>156297902</a:t>
            </a:r>
          </a:p>
        </p:txBody>
      </p:sp>
    </p:spTree>
    <p:custDataLst>
      <p:tags r:id="rId1"/>
    </p:custDataLst>
    <p:extLst>
      <p:ext uri="{BB962C8B-B14F-4D97-AF65-F5344CB8AC3E}">
        <p14:creationId xmlns:p14="http://schemas.microsoft.com/office/powerpoint/2010/main" val="3918176570"/>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03275" y="1671402"/>
            <a:ext cx="4563205" cy="275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p>
            <a:pPr eaLnBrk="1" hangingPunct="1"/>
            <a:r>
              <a:rPr lang="en-GB" sz="5400">
                <a:solidFill>
                  <a:srgbClr val="391C66"/>
                </a:solidFill>
                <a:latin typeface="Aptos Display" panose="020B0004020202020204" pitchFamily="34" charset="0"/>
              </a:rPr>
              <a:t>Creating a budget plan</a:t>
            </a:r>
            <a:endParaRPr lang="en-GB" sz="5400" dirty="0">
              <a:solidFill>
                <a:srgbClr val="391C66"/>
              </a:solidFill>
              <a:latin typeface="Aptos Display" panose="020B0004020202020204" pitchFamily="34" charset="0"/>
            </a:endParaRPr>
          </a:p>
        </p:txBody>
      </p:sp>
    </p:spTree>
    <p:custDataLst>
      <p:tags r:id="rId1"/>
    </p:custDataLst>
    <p:extLst>
      <p:ext uri="{BB962C8B-B14F-4D97-AF65-F5344CB8AC3E}">
        <p14:creationId xmlns:p14="http://schemas.microsoft.com/office/powerpoint/2010/main" val="4137913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02800" y="1059679"/>
            <a:ext cx="10585450" cy="525280"/>
          </a:xfrm>
          <a:prstGeom prst="rect">
            <a:avLst/>
          </a:prstGeom>
        </p:spPr>
        <p:txBody>
          <a:bodyPr lIns="0" tIns="0" rIns="0" bIns="0" anchor="ctr">
            <a:noAutofit/>
          </a:bodyPr>
          <a:lstStyle/>
          <a:p>
            <a:r>
              <a:rPr lang="en-GB" sz="3600">
                <a:solidFill>
                  <a:srgbClr val="391C66"/>
                </a:solidFill>
                <a:latin typeface="Aptos Display" panose="020B0004020202020204" pitchFamily="34" charset="0"/>
              </a:rPr>
              <a:t>Budgeting – 4 steps</a:t>
            </a:r>
          </a:p>
        </p:txBody>
      </p:sp>
      <p:grpSp>
        <p:nvGrpSpPr>
          <p:cNvPr id="5" name="Group 4">
            <a:extLst>
              <a:ext uri="{FF2B5EF4-FFF2-40B4-BE49-F238E27FC236}">
                <a16:creationId xmlns:a16="http://schemas.microsoft.com/office/drawing/2014/main" id="{CA7F91A5-9F04-4134-8852-C017BE7F6A8D}"/>
              </a:ext>
            </a:extLst>
          </p:cNvPr>
          <p:cNvGrpSpPr/>
          <p:nvPr/>
        </p:nvGrpSpPr>
        <p:grpSpPr>
          <a:xfrm>
            <a:off x="3561038" y="3369697"/>
            <a:ext cx="1602299" cy="1785435"/>
            <a:chOff x="2541862" y="2711064"/>
            <a:chExt cx="1602299" cy="1785435"/>
          </a:xfrm>
        </p:grpSpPr>
        <p:sp>
          <p:nvSpPr>
            <p:cNvPr id="4" name="Bottom Shape">
              <a:extLst>
                <a:ext uri="{FF2B5EF4-FFF2-40B4-BE49-F238E27FC236}">
                  <a16:creationId xmlns:a16="http://schemas.microsoft.com/office/drawing/2014/main" id="{7D918759-EC80-4C35-9FF0-9437530E067F}"/>
                </a:ext>
              </a:extLst>
            </p:cNvPr>
            <p:cNvSpPr/>
            <p:nvPr/>
          </p:nvSpPr>
          <p:spPr>
            <a:xfrm>
              <a:off x="2541864" y="2894202"/>
              <a:ext cx="1602297" cy="1602297"/>
            </a:xfrm>
            <a:prstGeom prst="roundRect">
              <a:avLst/>
            </a:prstGeom>
            <a:gradFill flip="none" rotWithShape="1">
              <a:gsLst>
                <a:gs pos="64000">
                  <a:srgbClr val="7A2A3D"/>
                </a:gs>
                <a:gs pos="99000">
                  <a:srgbClr val="311119"/>
                </a:gs>
              </a:gsLst>
              <a:lin ang="8100000" scaled="1"/>
              <a:tileRect/>
            </a:gradFill>
            <a:ln>
              <a:noFill/>
            </a:ln>
            <a:scene3d>
              <a:camera prst="isometricTopUp"/>
              <a:lightRig rig="threePt" dir="t"/>
            </a:scene3d>
            <a:sp3d extrusionH="1016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8055" tIns="280787" rIns="318055" bIns="280787" numCol="1" spcCol="1270" rtlCol="0" anchor="ctr" anchorCtr="0">
              <a:noAutofit/>
            </a:bodyPr>
            <a:lstStyle/>
            <a:p>
              <a:pPr algn="ctr" defTabSz="1466850">
                <a:lnSpc>
                  <a:spcPct val="90000"/>
                </a:lnSpc>
                <a:spcAft>
                  <a:spcPct val="35000"/>
                </a:spcAft>
                <a:defRPr/>
              </a:pPr>
              <a:endParaRPr lang="en-GB" sz="3300">
                <a:solidFill>
                  <a:srgbClr val="FFFFFF"/>
                </a:solidFill>
                <a:latin typeface="Arial"/>
              </a:endParaRPr>
            </a:p>
          </p:txBody>
        </p:sp>
        <p:sp>
          <p:nvSpPr>
            <p:cNvPr id="34" name="Middle Line">
              <a:extLst>
                <a:ext uri="{FF2B5EF4-FFF2-40B4-BE49-F238E27FC236}">
                  <a16:creationId xmlns:a16="http://schemas.microsoft.com/office/drawing/2014/main" id="{400F9AF4-7478-4DDD-886C-6051B2354B6E}"/>
                </a:ext>
              </a:extLst>
            </p:cNvPr>
            <p:cNvSpPr/>
            <p:nvPr/>
          </p:nvSpPr>
          <p:spPr>
            <a:xfrm>
              <a:off x="2541863" y="2894201"/>
              <a:ext cx="1602297" cy="1602297"/>
            </a:xfrm>
            <a:prstGeom prst="roundRect">
              <a:avLst/>
            </a:prstGeom>
            <a:gradFill flip="none" rotWithShape="1">
              <a:gsLst>
                <a:gs pos="64000">
                  <a:srgbClr val="A53953"/>
                </a:gs>
                <a:gs pos="99000">
                  <a:srgbClr val="7A2A3D"/>
                </a:gs>
              </a:gsLst>
              <a:lin ang="8100000" scaled="1"/>
              <a:tileRect/>
            </a:gradFill>
            <a:ln>
              <a:noFill/>
            </a:ln>
            <a:scene3d>
              <a:camera prst="isometricTopUp"/>
              <a:lightRig rig="threePt" dir="t"/>
            </a:scene3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8055" tIns="280787" rIns="318055" bIns="280787" numCol="1" spcCol="1270" rtlCol="0" anchor="ctr" anchorCtr="0">
              <a:noAutofit/>
            </a:bodyPr>
            <a:lstStyle/>
            <a:p>
              <a:pPr algn="ctr" defTabSz="1466850">
                <a:lnSpc>
                  <a:spcPct val="90000"/>
                </a:lnSpc>
                <a:spcAft>
                  <a:spcPct val="35000"/>
                </a:spcAft>
                <a:defRPr/>
              </a:pPr>
              <a:endParaRPr lang="en-GB" sz="3300">
                <a:solidFill>
                  <a:srgbClr val="FFFFFF"/>
                </a:solidFill>
                <a:latin typeface="Arial"/>
              </a:endParaRPr>
            </a:p>
          </p:txBody>
        </p:sp>
        <p:sp>
          <p:nvSpPr>
            <p:cNvPr id="37" name="Top Shape">
              <a:extLst>
                <a:ext uri="{FF2B5EF4-FFF2-40B4-BE49-F238E27FC236}">
                  <a16:creationId xmlns:a16="http://schemas.microsoft.com/office/drawing/2014/main" id="{D58F24AF-FE26-485B-8670-FD472761B28E}"/>
                </a:ext>
              </a:extLst>
            </p:cNvPr>
            <p:cNvSpPr/>
            <p:nvPr/>
          </p:nvSpPr>
          <p:spPr>
            <a:xfrm>
              <a:off x="2541862" y="2873227"/>
              <a:ext cx="1602297" cy="1602297"/>
            </a:xfrm>
            <a:prstGeom prst="roundRect">
              <a:avLst/>
            </a:prstGeom>
            <a:gradFill flip="none" rotWithShape="1">
              <a:gsLst>
                <a:gs pos="64000">
                  <a:srgbClr val="7A2A3D"/>
                </a:gs>
                <a:gs pos="99000">
                  <a:srgbClr val="311119"/>
                </a:gs>
              </a:gsLst>
              <a:lin ang="8100000" scaled="1"/>
              <a:tileRect/>
            </a:gradFill>
            <a:ln>
              <a:noFill/>
            </a:ln>
            <a:scene3d>
              <a:camera prst="isometricTopUp"/>
              <a:lightRig rig="threePt" dir="t"/>
            </a:scene3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8055" tIns="280787" rIns="318055" bIns="280787" numCol="1" spcCol="1270" rtlCol="0" anchor="ctr" anchorCtr="0">
              <a:noAutofit/>
            </a:bodyPr>
            <a:lstStyle/>
            <a:p>
              <a:pPr algn="ctr" defTabSz="1466850">
                <a:lnSpc>
                  <a:spcPct val="90000"/>
                </a:lnSpc>
                <a:spcAft>
                  <a:spcPct val="35000"/>
                </a:spcAft>
                <a:defRPr/>
              </a:pPr>
              <a:endParaRPr lang="en-GB" sz="3300">
                <a:solidFill>
                  <a:srgbClr val="FFFFFF"/>
                </a:solidFill>
                <a:latin typeface="Arial"/>
              </a:endParaRPr>
            </a:p>
          </p:txBody>
        </p:sp>
        <p:sp>
          <p:nvSpPr>
            <p:cNvPr id="41" name="Shade">
              <a:extLst>
                <a:ext uri="{FF2B5EF4-FFF2-40B4-BE49-F238E27FC236}">
                  <a16:creationId xmlns:a16="http://schemas.microsoft.com/office/drawing/2014/main" id="{4F9DAD8E-71F7-4D80-86BD-4AD581D4D7F1}"/>
                </a:ext>
              </a:extLst>
            </p:cNvPr>
            <p:cNvSpPr/>
            <p:nvPr/>
          </p:nvSpPr>
          <p:spPr>
            <a:xfrm>
              <a:off x="3230477" y="2711064"/>
              <a:ext cx="801151" cy="1602297"/>
            </a:xfrm>
            <a:custGeom>
              <a:avLst/>
              <a:gdLst>
                <a:gd name="connsiteX0" fmla="*/ 0 w 801151"/>
                <a:gd name="connsiteY0" fmla="*/ 0 h 1602297"/>
                <a:gd name="connsiteX1" fmla="*/ 534096 w 801151"/>
                <a:gd name="connsiteY1" fmla="*/ 0 h 1602297"/>
                <a:gd name="connsiteX2" fmla="*/ 801151 w 801151"/>
                <a:gd name="connsiteY2" fmla="*/ 267055 h 1602297"/>
                <a:gd name="connsiteX3" fmla="*/ 801151 w 801151"/>
                <a:gd name="connsiteY3" fmla="*/ 1335242 h 1602297"/>
                <a:gd name="connsiteX4" fmla="*/ 534096 w 801151"/>
                <a:gd name="connsiteY4" fmla="*/ 1602297 h 1602297"/>
                <a:gd name="connsiteX5" fmla="*/ 0 w 801151"/>
                <a:gd name="connsiteY5" fmla="*/ 1602297 h 160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1151" h="1602297">
                  <a:moveTo>
                    <a:pt x="0" y="0"/>
                  </a:moveTo>
                  <a:lnTo>
                    <a:pt x="534096" y="0"/>
                  </a:lnTo>
                  <a:cubicBezTo>
                    <a:pt x="681586" y="0"/>
                    <a:pt x="801151" y="119565"/>
                    <a:pt x="801151" y="267055"/>
                  </a:cubicBezTo>
                  <a:lnTo>
                    <a:pt x="801151" y="1335242"/>
                  </a:lnTo>
                  <a:cubicBezTo>
                    <a:pt x="801151" y="1482732"/>
                    <a:pt x="681586" y="1602297"/>
                    <a:pt x="534096" y="1602297"/>
                  </a:cubicBezTo>
                  <a:lnTo>
                    <a:pt x="0" y="1602297"/>
                  </a:lnTo>
                  <a:close/>
                </a:path>
              </a:pathLst>
            </a:custGeom>
            <a:gradFill flip="none" rotWithShape="1">
              <a:gsLst>
                <a:gs pos="8000">
                  <a:srgbClr val="7A2A3D">
                    <a:alpha val="0"/>
                  </a:srgbClr>
                </a:gs>
                <a:gs pos="99000">
                  <a:srgbClr val="311119"/>
                </a:gs>
              </a:gsLst>
              <a:lin ang="12000000" scaled="0"/>
              <a:tileRect/>
            </a:gradFill>
            <a:ln>
              <a:noFill/>
            </a:ln>
            <a:scene3d>
              <a:camera prst="isometricTopUp"/>
              <a:lightRig rig="threePt" dir="t"/>
            </a:scene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8055" tIns="280787" rIns="318055" bIns="280787" numCol="1" spcCol="1270" rtlCol="0" anchor="ctr" anchorCtr="0">
              <a:noAutofit/>
            </a:bodyPr>
            <a:lstStyle/>
            <a:p>
              <a:pPr algn="ctr" defTabSz="1466850">
                <a:lnSpc>
                  <a:spcPct val="90000"/>
                </a:lnSpc>
                <a:spcAft>
                  <a:spcPct val="35000"/>
                </a:spcAft>
                <a:defRPr/>
              </a:pPr>
              <a:endParaRPr lang="en-GB" sz="3300">
                <a:solidFill>
                  <a:srgbClr val="FFFFFF"/>
                </a:solidFill>
                <a:latin typeface="Arial"/>
              </a:endParaRPr>
            </a:p>
          </p:txBody>
        </p:sp>
      </p:grpSp>
      <p:grpSp>
        <p:nvGrpSpPr>
          <p:cNvPr id="7" name="Group 6">
            <a:extLst>
              <a:ext uri="{FF2B5EF4-FFF2-40B4-BE49-F238E27FC236}">
                <a16:creationId xmlns:a16="http://schemas.microsoft.com/office/drawing/2014/main" id="{C585A987-786E-44E7-BBCA-2DB3F6948A66}"/>
              </a:ext>
            </a:extLst>
          </p:cNvPr>
          <p:cNvGrpSpPr/>
          <p:nvPr/>
        </p:nvGrpSpPr>
        <p:grpSpPr>
          <a:xfrm>
            <a:off x="4154819" y="2730710"/>
            <a:ext cx="1602299" cy="1785435"/>
            <a:chOff x="2805387" y="3133339"/>
            <a:chExt cx="1602299" cy="1785435"/>
          </a:xfrm>
        </p:grpSpPr>
        <p:sp>
          <p:nvSpPr>
            <p:cNvPr id="43" name="Bottom Shape">
              <a:extLst>
                <a:ext uri="{FF2B5EF4-FFF2-40B4-BE49-F238E27FC236}">
                  <a16:creationId xmlns:a16="http://schemas.microsoft.com/office/drawing/2014/main" id="{EE542038-CDED-4595-B400-BCD134D2F3F6}"/>
                </a:ext>
              </a:extLst>
            </p:cNvPr>
            <p:cNvSpPr/>
            <p:nvPr/>
          </p:nvSpPr>
          <p:spPr>
            <a:xfrm>
              <a:off x="2805389" y="3316477"/>
              <a:ext cx="1602297" cy="1602297"/>
            </a:xfrm>
            <a:prstGeom prst="roundRect">
              <a:avLst/>
            </a:prstGeom>
            <a:gradFill flip="none" rotWithShape="1">
              <a:gsLst>
                <a:gs pos="64000">
                  <a:srgbClr val="00A5E3"/>
                </a:gs>
                <a:gs pos="99000">
                  <a:srgbClr val="0078A2"/>
                </a:gs>
              </a:gsLst>
              <a:lin ang="8100000" scaled="1"/>
              <a:tileRect/>
            </a:gradFill>
            <a:ln>
              <a:noFill/>
            </a:ln>
            <a:scene3d>
              <a:camera prst="isometricTopUp"/>
              <a:lightRig rig="threePt" dir="t"/>
            </a:scene3d>
            <a:sp3d extrusionH="1016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8055" tIns="280787" rIns="318055" bIns="280787" numCol="1" spcCol="1270" rtlCol="0" anchor="ctr" anchorCtr="0">
              <a:noAutofit/>
            </a:bodyPr>
            <a:lstStyle/>
            <a:p>
              <a:pPr algn="ctr" defTabSz="1466850">
                <a:lnSpc>
                  <a:spcPct val="90000"/>
                </a:lnSpc>
                <a:spcAft>
                  <a:spcPct val="35000"/>
                </a:spcAft>
                <a:defRPr/>
              </a:pPr>
              <a:endParaRPr lang="en-GB" sz="3300">
                <a:solidFill>
                  <a:srgbClr val="FFFFFF"/>
                </a:solidFill>
                <a:latin typeface="Arial"/>
              </a:endParaRPr>
            </a:p>
          </p:txBody>
        </p:sp>
        <p:sp>
          <p:nvSpPr>
            <p:cNvPr id="44" name="Middle Line">
              <a:extLst>
                <a:ext uri="{FF2B5EF4-FFF2-40B4-BE49-F238E27FC236}">
                  <a16:creationId xmlns:a16="http://schemas.microsoft.com/office/drawing/2014/main" id="{F75201EE-0D87-4FCE-8A6D-A457429AC12A}"/>
                </a:ext>
              </a:extLst>
            </p:cNvPr>
            <p:cNvSpPr/>
            <p:nvPr/>
          </p:nvSpPr>
          <p:spPr>
            <a:xfrm>
              <a:off x="2805388" y="3316476"/>
              <a:ext cx="1602297" cy="1602297"/>
            </a:xfrm>
            <a:prstGeom prst="roundRect">
              <a:avLst/>
            </a:prstGeom>
            <a:solidFill>
              <a:srgbClr val="47CFFF"/>
            </a:solidFill>
            <a:ln>
              <a:noFill/>
            </a:ln>
            <a:scene3d>
              <a:camera prst="isometricTopUp"/>
              <a:lightRig rig="threePt" dir="t"/>
            </a:scene3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8055" tIns="280787" rIns="318055" bIns="280787" numCol="1" spcCol="1270" rtlCol="0" anchor="ctr" anchorCtr="0">
              <a:noAutofit/>
            </a:bodyPr>
            <a:lstStyle/>
            <a:p>
              <a:pPr algn="ctr" defTabSz="1466850">
                <a:lnSpc>
                  <a:spcPct val="90000"/>
                </a:lnSpc>
                <a:spcAft>
                  <a:spcPct val="35000"/>
                </a:spcAft>
                <a:defRPr/>
              </a:pPr>
              <a:endParaRPr lang="en-GB" sz="3300">
                <a:solidFill>
                  <a:srgbClr val="FFFFFF"/>
                </a:solidFill>
                <a:latin typeface="Arial"/>
              </a:endParaRPr>
            </a:p>
          </p:txBody>
        </p:sp>
        <p:sp>
          <p:nvSpPr>
            <p:cNvPr id="45" name="Top Shape">
              <a:extLst>
                <a:ext uri="{FF2B5EF4-FFF2-40B4-BE49-F238E27FC236}">
                  <a16:creationId xmlns:a16="http://schemas.microsoft.com/office/drawing/2014/main" id="{89873A2E-EB5E-4CEB-96D2-DCA9701451F7}"/>
                </a:ext>
              </a:extLst>
            </p:cNvPr>
            <p:cNvSpPr/>
            <p:nvPr/>
          </p:nvSpPr>
          <p:spPr>
            <a:xfrm>
              <a:off x="2805387" y="3295502"/>
              <a:ext cx="1602297" cy="1602297"/>
            </a:xfrm>
            <a:prstGeom prst="roundRect">
              <a:avLst/>
            </a:prstGeom>
            <a:gradFill flip="none" rotWithShape="1">
              <a:gsLst>
                <a:gs pos="64000">
                  <a:srgbClr val="00A5E3"/>
                </a:gs>
                <a:gs pos="99000">
                  <a:srgbClr val="00729A"/>
                </a:gs>
              </a:gsLst>
              <a:lin ang="8100000" scaled="1"/>
              <a:tileRect/>
            </a:gradFill>
            <a:ln>
              <a:noFill/>
            </a:ln>
            <a:scene3d>
              <a:camera prst="isometricTopUp"/>
              <a:lightRig rig="threePt" dir="t"/>
            </a:scene3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8055" tIns="280787" rIns="318055" bIns="280787" numCol="1" spcCol="1270" rtlCol="0" anchor="ctr" anchorCtr="0">
              <a:noAutofit/>
            </a:bodyPr>
            <a:lstStyle/>
            <a:p>
              <a:pPr algn="ctr" defTabSz="1466850">
                <a:lnSpc>
                  <a:spcPct val="90000"/>
                </a:lnSpc>
                <a:spcAft>
                  <a:spcPct val="35000"/>
                </a:spcAft>
                <a:defRPr/>
              </a:pPr>
              <a:endParaRPr lang="en-GB" sz="3300">
                <a:solidFill>
                  <a:srgbClr val="FFFFFF"/>
                </a:solidFill>
                <a:latin typeface="Arial"/>
              </a:endParaRPr>
            </a:p>
          </p:txBody>
        </p:sp>
        <p:sp>
          <p:nvSpPr>
            <p:cNvPr id="46" name="Shade">
              <a:extLst>
                <a:ext uri="{FF2B5EF4-FFF2-40B4-BE49-F238E27FC236}">
                  <a16:creationId xmlns:a16="http://schemas.microsoft.com/office/drawing/2014/main" id="{9A3D67E2-E63B-4EFD-BBF3-BDA0D7761301}"/>
                </a:ext>
              </a:extLst>
            </p:cNvPr>
            <p:cNvSpPr/>
            <p:nvPr/>
          </p:nvSpPr>
          <p:spPr>
            <a:xfrm>
              <a:off x="3494002" y="3133339"/>
              <a:ext cx="801151" cy="1602297"/>
            </a:xfrm>
            <a:custGeom>
              <a:avLst/>
              <a:gdLst>
                <a:gd name="connsiteX0" fmla="*/ 0 w 801151"/>
                <a:gd name="connsiteY0" fmla="*/ 0 h 1602297"/>
                <a:gd name="connsiteX1" fmla="*/ 534096 w 801151"/>
                <a:gd name="connsiteY1" fmla="*/ 0 h 1602297"/>
                <a:gd name="connsiteX2" fmla="*/ 801151 w 801151"/>
                <a:gd name="connsiteY2" fmla="*/ 267055 h 1602297"/>
                <a:gd name="connsiteX3" fmla="*/ 801151 w 801151"/>
                <a:gd name="connsiteY3" fmla="*/ 1335242 h 1602297"/>
                <a:gd name="connsiteX4" fmla="*/ 534096 w 801151"/>
                <a:gd name="connsiteY4" fmla="*/ 1602297 h 1602297"/>
                <a:gd name="connsiteX5" fmla="*/ 0 w 801151"/>
                <a:gd name="connsiteY5" fmla="*/ 1602297 h 160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1151" h="1602297">
                  <a:moveTo>
                    <a:pt x="0" y="0"/>
                  </a:moveTo>
                  <a:lnTo>
                    <a:pt x="534096" y="0"/>
                  </a:lnTo>
                  <a:cubicBezTo>
                    <a:pt x="681586" y="0"/>
                    <a:pt x="801151" y="119565"/>
                    <a:pt x="801151" y="267055"/>
                  </a:cubicBezTo>
                  <a:lnTo>
                    <a:pt x="801151" y="1335242"/>
                  </a:lnTo>
                  <a:cubicBezTo>
                    <a:pt x="801151" y="1482732"/>
                    <a:pt x="681586" y="1602297"/>
                    <a:pt x="534096" y="1602297"/>
                  </a:cubicBezTo>
                  <a:lnTo>
                    <a:pt x="0" y="1602297"/>
                  </a:lnTo>
                  <a:close/>
                </a:path>
              </a:pathLst>
            </a:custGeom>
            <a:gradFill flip="none" rotWithShape="1">
              <a:gsLst>
                <a:gs pos="8000">
                  <a:srgbClr val="00A5E3"/>
                </a:gs>
                <a:gs pos="99000">
                  <a:srgbClr val="0078A2"/>
                </a:gs>
              </a:gsLst>
              <a:lin ang="12000000" scaled="0"/>
              <a:tileRect/>
            </a:gradFill>
            <a:ln>
              <a:noFill/>
            </a:ln>
            <a:scene3d>
              <a:camera prst="isometricTopUp"/>
              <a:lightRig rig="threePt" dir="t"/>
            </a:scene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8055" tIns="280787" rIns="318055" bIns="280787" numCol="1" spcCol="1270" rtlCol="0" anchor="ctr" anchorCtr="0">
              <a:noAutofit/>
            </a:bodyPr>
            <a:lstStyle/>
            <a:p>
              <a:pPr algn="ctr" defTabSz="1466850">
                <a:lnSpc>
                  <a:spcPct val="90000"/>
                </a:lnSpc>
                <a:spcAft>
                  <a:spcPct val="35000"/>
                </a:spcAft>
                <a:defRPr/>
              </a:pPr>
              <a:endParaRPr lang="en-GB" sz="3300">
                <a:solidFill>
                  <a:srgbClr val="FFFFFF"/>
                </a:solidFill>
                <a:latin typeface="Arial"/>
              </a:endParaRPr>
            </a:p>
          </p:txBody>
        </p:sp>
      </p:grpSp>
      <p:grpSp>
        <p:nvGrpSpPr>
          <p:cNvPr id="8" name="Group 7">
            <a:extLst>
              <a:ext uri="{FF2B5EF4-FFF2-40B4-BE49-F238E27FC236}">
                <a16:creationId xmlns:a16="http://schemas.microsoft.com/office/drawing/2014/main" id="{ED7EE23B-C5AB-4251-A5FE-1894DB364716}"/>
              </a:ext>
            </a:extLst>
          </p:cNvPr>
          <p:cNvGrpSpPr/>
          <p:nvPr/>
        </p:nvGrpSpPr>
        <p:grpSpPr>
          <a:xfrm>
            <a:off x="4748598" y="2069382"/>
            <a:ext cx="1602299" cy="1785435"/>
            <a:chOff x="3453197" y="2468024"/>
            <a:chExt cx="1602299" cy="1785435"/>
          </a:xfrm>
        </p:grpSpPr>
        <p:sp>
          <p:nvSpPr>
            <p:cNvPr id="48" name="Bottom Shape">
              <a:extLst>
                <a:ext uri="{FF2B5EF4-FFF2-40B4-BE49-F238E27FC236}">
                  <a16:creationId xmlns:a16="http://schemas.microsoft.com/office/drawing/2014/main" id="{3D831C37-648C-40A6-977A-3DA41BFCBEC7}"/>
                </a:ext>
              </a:extLst>
            </p:cNvPr>
            <p:cNvSpPr/>
            <p:nvPr/>
          </p:nvSpPr>
          <p:spPr>
            <a:xfrm>
              <a:off x="3453199" y="2651162"/>
              <a:ext cx="1602297" cy="1602297"/>
            </a:xfrm>
            <a:prstGeom prst="roundRect">
              <a:avLst/>
            </a:prstGeom>
            <a:gradFill flip="none" rotWithShape="1">
              <a:gsLst>
                <a:gs pos="64000">
                  <a:srgbClr val="7DC202"/>
                </a:gs>
                <a:gs pos="99000">
                  <a:srgbClr val="538101"/>
                </a:gs>
              </a:gsLst>
              <a:lin ang="8100000" scaled="1"/>
              <a:tileRect/>
            </a:gradFill>
            <a:ln>
              <a:noFill/>
            </a:ln>
            <a:scene3d>
              <a:camera prst="isometricTopUp"/>
              <a:lightRig rig="threePt" dir="t"/>
            </a:scene3d>
            <a:sp3d extrusionH="1016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8055" tIns="280787" rIns="318055" bIns="280787" numCol="1" spcCol="1270" rtlCol="0" anchor="ctr" anchorCtr="0">
              <a:noAutofit/>
            </a:bodyPr>
            <a:lstStyle/>
            <a:p>
              <a:pPr algn="ctr" defTabSz="1466850">
                <a:lnSpc>
                  <a:spcPct val="90000"/>
                </a:lnSpc>
                <a:spcAft>
                  <a:spcPct val="35000"/>
                </a:spcAft>
                <a:defRPr/>
              </a:pPr>
              <a:endParaRPr lang="en-GB" sz="3300">
                <a:solidFill>
                  <a:srgbClr val="FFFFFF"/>
                </a:solidFill>
                <a:latin typeface="Arial"/>
              </a:endParaRPr>
            </a:p>
          </p:txBody>
        </p:sp>
        <p:sp>
          <p:nvSpPr>
            <p:cNvPr id="49" name="Middle Line">
              <a:extLst>
                <a:ext uri="{FF2B5EF4-FFF2-40B4-BE49-F238E27FC236}">
                  <a16:creationId xmlns:a16="http://schemas.microsoft.com/office/drawing/2014/main" id="{7CAC406D-6501-4691-8D72-84847F287B8D}"/>
                </a:ext>
              </a:extLst>
            </p:cNvPr>
            <p:cNvSpPr/>
            <p:nvPr/>
          </p:nvSpPr>
          <p:spPr>
            <a:xfrm>
              <a:off x="3453198" y="2651161"/>
              <a:ext cx="1602297" cy="1602297"/>
            </a:xfrm>
            <a:prstGeom prst="roundRect">
              <a:avLst/>
            </a:prstGeom>
            <a:solidFill>
              <a:srgbClr val="A5FD07"/>
            </a:solidFill>
            <a:ln>
              <a:noFill/>
            </a:ln>
            <a:scene3d>
              <a:camera prst="isometricTopUp"/>
              <a:lightRig rig="threePt" dir="t"/>
            </a:scene3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8055" tIns="280787" rIns="318055" bIns="280787" numCol="1" spcCol="1270" rtlCol="0" anchor="ctr" anchorCtr="0">
              <a:noAutofit/>
            </a:bodyPr>
            <a:lstStyle/>
            <a:p>
              <a:pPr algn="ctr" defTabSz="1466850">
                <a:lnSpc>
                  <a:spcPct val="90000"/>
                </a:lnSpc>
                <a:spcAft>
                  <a:spcPct val="35000"/>
                </a:spcAft>
                <a:defRPr/>
              </a:pPr>
              <a:endParaRPr lang="en-GB" sz="3300">
                <a:solidFill>
                  <a:srgbClr val="FFFFFF"/>
                </a:solidFill>
                <a:latin typeface="Arial"/>
              </a:endParaRPr>
            </a:p>
          </p:txBody>
        </p:sp>
        <p:sp>
          <p:nvSpPr>
            <p:cNvPr id="50" name="Top Shape">
              <a:extLst>
                <a:ext uri="{FF2B5EF4-FFF2-40B4-BE49-F238E27FC236}">
                  <a16:creationId xmlns:a16="http://schemas.microsoft.com/office/drawing/2014/main" id="{62619720-A66C-43CD-9154-2B3D42FD351B}"/>
                </a:ext>
              </a:extLst>
            </p:cNvPr>
            <p:cNvSpPr/>
            <p:nvPr/>
          </p:nvSpPr>
          <p:spPr>
            <a:xfrm>
              <a:off x="3453197" y="2630187"/>
              <a:ext cx="1602297" cy="1602297"/>
            </a:xfrm>
            <a:prstGeom prst="roundRect">
              <a:avLst/>
            </a:prstGeom>
            <a:gradFill flip="none" rotWithShape="1">
              <a:gsLst>
                <a:gs pos="64000">
                  <a:srgbClr val="7DC202"/>
                </a:gs>
                <a:gs pos="99000">
                  <a:srgbClr val="588901"/>
                </a:gs>
              </a:gsLst>
              <a:lin ang="8100000" scaled="1"/>
              <a:tileRect/>
            </a:gradFill>
            <a:ln>
              <a:noFill/>
            </a:ln>
            <a:scene3d>
              <a:camera prst="isometricTopUp"/>
              <a:lightRig rig="threePt" dir="t"/>
            </a:scene3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8055" tIns="280787" rIns="318055" bIns="280787" numCol="1" spcCol="1270" rtlCol="0" anchor="ctr" anchorCtr="0">
              <a:noAutofit/>
            </a:bodyPr>
            <a:lstStyle/>
            <a:p>
              <a:pPr algn="ctr" defTabSz="1466850">
                <a:lnSpc>
                  <a:spcPct val="90000"/>
                </a:lnSpc>
                <a:spcAft>
                  <a:spcPct val="35000"/>
                </a:spcAft>
                <a:defRPr/>
              </a:pPr>
              <a:endParaRPr lang="en-GB" sz="3300">
                <a:solidFill>
                  <a:srgbClr val="FFFFFF"/>
                </a:solidFill>
                <a:latin typeface="Arial"/>
              </a:endParaRPr>
            </a:p>
          </p:txBody>
        </p:sp>
        <p:sp>
          <p:nvSpPr>
            <p:cNvPr id="51" name="Shade">
              <a:extLst>
                <a:ext uri="{FF2B5EF4-FFF2-40B4-BE49-F238E27FC236}">
                  <a16:creationId xmlns:a16="http://schemas.microsoft.com/office/drawing/2014/main" id="{4F41F673-9D52-4682-B1C0-1F76E699C1BF}"/>
                </a:ext>
              </a:extLst>
            </p:cNvPr>
            <p:cNvSpPr/>
            <p:nvPr/>
          </p:nvSpPr>
          <p:spPr>
            <a:xfrm>
              <a:off x="4141812" y="2468024"/>
              <a:ext cx="801151" cy="1602297"/>
            </a:xfrm>
            <a:custGeom>
              <a:avLst/>
              <a:gdLst>
                <a:gd name="connsiteX0" fmla="*/ 0 w 801151"/>
                <a:gd name="connsiteY0" fmla="*/ 0 h 1602297"/>
                <a:gd name="connsiteX1" fmla="*/ 534096 w 801151"/>
                <a:gd name="connsiteY1" fmla="*/ 0 h 1602297"/>
                <a:gd name="connsiteX2" fmla="*/ 801151 w 801151"/>
                <a:gd name="connsiteY2" fmla="*/ 267055 h 1602297"/>
                <a:gd name="connsiteX3" fmla="*/ 801151 w 801151"/>
                <a:gd name="connsiteY3" fmla="*/ 1335242 h 1602297"/>
                <a:gd name="connsiteX4" fmla="*/ 534096 w 801151"/>
                <a:gd name="connsiteY4" fmla="*/ 1602297 h 1602297"/>
                <a:gd name="connsiteX5" fmla="*/ 0 w 801151"/>
                <a:gd name="connsiteY5" fmla="*/ 1602297 h 160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1151" h="1602297">
                  <a:moveTo>
                    <a:pt x="0" y="0"/>
                  </a:moveTo>
                  <a:lnTo>
                    <a:pt x="534096" y="0"/>
                  </a:lnTo>
                  <a:cubicBezTo>
                    <a:pt x="681586" y="0"/>
                    <a:pt x="801151" y="119565"/>
                    <a:pt x="801151" y="267055"/>
                  </a:cubicBezTo>
                  <a:lnTo>
                    <a:pt x="801151" y="1335242"/>
                  </a:lnTo>
                  <a:cubicBezTo>
                    <a:pt x="801151" y="1482732"/>
                    <a:pt x="681586" y="1602297"/>
                    <a:pt x="534096" y="1602297"/>
                  </a:cubicBezTo>
                  <a:lnTo>
                    <a:pt x="0" y="1602297"/>
                  </a:lnTo>
                  <a:close/>
                </a:path>
              </a:pathLst>
            </a:custGeom>
            <a:gradFill flip="none" rotWithShape="1">
              <a:gsLst>
                <a:gs pos="8000">
                  <a:srgbClr val="7DC202"/>
                </a:gs>
                <a:gs pos="99000">
                  <a:srgbClr val="647D37"/>
                </a:gs>
              </a:gsLst>
              <a:lin ang="12000000" scaled="0"/>
              <a:tileRect/>
            </a:gradFill>
            <a:ln>
              <a:noFill/>
            </a:ln>
            <a:scene3d>
              <a:camera prst="isometricTopUp"/>
              <a:lightRig rig="threePt" dir="t"/>
            </a:scene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8055" tIns="280787" rIns="318055" bIns="280787" numCol="1" spcCol="1270" rtlCol="0" anchor="ctr" anchorCtr="0">
              <a:noAutofit/>
            </a:bodyPr>
            <a:lstStyle/>
            <a:p>
              <a:pPr algn="ctr" defTabSz="1466850">
                <a:lnSpc>
                  <a:spcPct val="90000"/>
                </a:lnSpc>
                <a:spcAft>
                  <a:spcPct val="35000"/>
                </a:spcAft>
                <a:defRPr/>
              </a:pPr>
              <a:endParaRPr lang="en-GB" sz="3300">
                <a:solidFill>
                  <a:srgbClr val="FFFFFF"/>
                </a:solidFill>
                <a:latin typeface="Arial"/>
              </a:endParaRPr>
            </a:p>
          </p:txBody>
        </p:sp>
      </p:grpSp>
      <p:grpSp>
        <p:nvGrpSpPr>
          <p:cNvPr id="19" name="Group 18">
            <a:extLst>
              <a:ext uri="{FF2B5EF4-FFF2-40B4-BE49-F238E27FC236}">
                <a16:creationId xmlns:a16="http://schemas.microsoft.com/office/drawing/2014/main" id="{F8209F56-DB06-4B0E-AA48-FA06DCD8318C}"/>
              </a:ext>
            </a:extLst>
          </p:cNvPr>
          <p:cNvGrpSpPr/>
          <p:nvPr/>
        </p:nvGrpSpPr>
        <p:grpSpPr>
          <a:xfrm>
            <a:off x="5418163" y="1584959"/>
            <a:ext cx="1602299" cy="1623272"/>
            <a:chOff x="4122762" y="1983602"/>
            <a:chExt cx="1602299" cy="1623272"/>
          </a:xfrm>
        </p:grpSpPr>
        <p:sp>
          <p:nvSpPr>
            <p:cNvPr id="64" name="Bottom Shape">
              <a:extLst>
                <a:ext uri="{FF2B5EF4-FFF2-40B4-BE49-F238E27FC236}">
                  <a16:creationId xmlns:a16="http://schemas.microsoft.com/office/drawing/2014/main" id="{671E251D-976C-42A0-9A76-CDA1B1373DFB}"/>
                </a:ext>
              </a:extLst>
            </p:cNvPr>
            <p:cNvSpPr/>
            <p:nvPr/>
          </p:nvSpPr>
          <p:spPr>
            <a:xfrm>
              <a:off x="4122764" y="2004577"/>
              <a:ext cx="1602297" cy="1602297"/>
            </a:xfrm>
            <a:prstGeom prst="roundRect">
              <a:avLst/>
            </a:prstGeom>
            <a:gradFill flip="none" rotWithShape="1">
              <a:gsLst>
                <a:gs pos="64000">
                  <a:srgbClr val="9875A7"/>
                </a:gs>
                <a:gs pos="99000">
                  <a:srgbClr val="835E94"/>
                </a:gs>
              </a:gsLst>
              <a:lin ang="8100000" scaled="1"/>
              <a:tileRect/>
            </a:gradFill>
            <a:ln>
              <a:noFill/>
            </a:ln>
            <a:scene3d>
              <a:camera prst="isometricTopUp"/>
              <a:lightRig rig="threePt" dir="t"/>
            </a:scene3d>
            <a:sp3d extrusionH="1016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8055" tIns="280787" rIns="318055" bIns="280787" numCol="1" spcCol="1270" rtlCol="0" anchor="ctr" anchorCtr="0">
              <a:noAutofit/>
            </a:bodyPr>
            <a:lstStyle/>
            <a:p>
              <a:pPr algn="ctr" defTabSz="1466850">
                <a:lnSpc>
                  <a:spcPct val="90000"/>
                </a:lnSpc>
                <a:spcAft>
                  <a:spcPct val="35000"/>
                </a:spcAft>
                <a:defRPr/>
              </a:pPr>
              <a:endParaRPr lang="en-GB" sz="3300">
                <a:solidFill>
                  <a:srgbClr val="FFFFFF"/>
                </a:solidFill>
                <a:latin typeface="Arial"/>
              </a:endParaRPr>
            </a:p>
          </p:txBody>
        </p:sp>
        <p:sp>
          <p:nvSpPr>
            <p:cNvPr id="65" name="Middle Line">
              <a:extLst>
                <a:ext uri="{FF2B5EF4-FFF2-40B4-BE49-F238E27FC236}">
                  <a16:creationId xmlns:a16="http://schemas.microsoft.com/office/drawing/2014/main" id="{351461F6-9353-49AC-8D89-D31AF3C80647}"/>
                </a:ext>
              </a:extLst>
            </p:cNvPr>
            <p:cNvSpPr/>
            <p:nvPr/>
          </p:nvSpPr>
          <p:spPr>
            <a:xfrm>
              <a:off x="4122763" y="2004576"/>
              <a:ext cx="1602297" cy="1602297"/>
            </a:xfrm>
            <a:prstGeom prst="roundRect">
              <a:avLst/>
            </a:prstGeom>
            <a:solidFill>
              <a:srgbClr val="BEA8C8"/>
            </a:solidFill>
            <a:ln>
              <a:noFill/>
            </a:ln>
            <a:scene3d>
              <a:camera prst="isometricTopUp"/>
              <a:lightRig rig="threePt" dir="t"/>
            </a:scene3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8055" tIns="280787" rIns="318055" bIns="280787" numCol="1" spcCol="1270" rtlCol="0" anchor="ctr" anchorCtr="0">
              <a:noAutofit/>
            </a:bodyPr>
            <a:lstStyle/>
            <a:p>
              <a:pPr algn="ctr" defTabSz="1466850">
                <a:lnSpc>
                  <a:spcPct val="90000"/>
                </a:lnSpc>
                <a:spcAft>
                  <a:spcPct val="35000"/>
                </a:spcAft>
                <a:defRPr/>
              </a:pPr>
              <a:endParaRPr lang="en-GB" sz="3300">
                <a:solidFill>
                  <a:srgbClr val="FFFFFF"/>
                </a:solidFill>
                <a:latin typeface="Arial"/>
              </a:endParaRPr>
            </a:p>
          </p:txBody>
        </p:sp>
        <p:sp>
          <p:nvSpPr>
            <p:cNvPr id="66" name="Top Shape">
              <a:extLst>
                <a:ext uri="{FF2B5EF4-FFF2-40B4-BE49-F238E27FC236}">
                  <a16:creationId xmlns:a16="http://schemas.microsoft.com/office/drawing/2014/main" id="{E651D0C2-E9C9-4F6C-A9C5-2C99D9F17082}"/>
                </a:ext>
              </a:extLst>
            </p:cNvPr>
            <p:cNvSpPr/>
            <p:nvPr/>
          </p:nvSpPr>
          <p:spPr>
            <a:xfrm>
              <a:off x="4122762" y="1983602"/>
              <a:ext cx="1602297" cy="1602297"/>
            </a:xfrm>
            <a:prstGeom prst="roundRect">
              <a:avLst/>
            </a:prstGeom>
            <a:gradFill flip="none" rotWithShape="1">
              <a:gsLst>
                <a:gs pos="64000">
                  <a:srgbClr val="9875A7"/>
                </a:gs>
                <a:gs pos="99000">
                  <a:srgbClr val="835E94"/>
                </a:gs>
              </a:gsLst>
              <a:lin ang="8100000" scaled="1"/>
              <a:tileRect/>
            </a:gradFill>
            <a:ln>
              <a:noFill/>
            </a:ln>
            <a:scene3d>
              <a:camera prst="isometricTopUp"/>
              <a:lightRig rig="threePt" dir="t"/>
            </a:scene3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8055" tIns="280787" rIns="318055" bIns="280787" numCol="1" spcCol="1270" rtlCol="0" anchor="ctr" anchorCtr="0">
              <a:noAutofit/>
            </a:bodyPr>
            <a:lstStyle/>
            <a:p>
              <a:pPr algn="ctr" defTabSz="1466850">
                <a:lnSpc>
                  <a:spcPct val="90000"/>
                </a:lnSpc>
                <a:spcAft>
                  <a:spcPct val="35000"/>
                </a:spcAft>
                <a:defRPr/>
              </a:pPr>
              <a:endParaRPr lang="en-GB" sz="3300">
                <a:solidFill>
                  <a:srgbClr val="FFFFFF"/>
                </a:solidFill>
                <a:latin typeface="Arial"/>
              </a:endParaRPr>
            </a:p>
          </p:txBody>
        </p:sp>
      </p:grpSp>
      <p:grpSp>
        <p:nvGrpSpPr>
          <p:cNvPr id="77" name="Group 76">
            <a:extLst>
              <a:ext uri="{FF2B5EF4-FFF2-40B4-BE49-F238E27FC236}">
                <a16:creationId xmlns:a16="http://schemas.microsoft.com/office/drawing/2014/main" id="{581DFF1C-03B5-4340-9F1D-25A3B3323D26}"/>
              </a:ext>
            </a:extLst>
          </p:cNvPr>
          <p:cNvGrpSpPr/>
          <p:nvPr/>
        </p:nvGrpSpPr>
        <p:grpSpPr>
          <a:xfrm>
            <a:off x="5108972" y="4669580"/>
            <a:ext cx="506765" cy="506765"/>
            <a:chOff x="4961988" y="4700642"/>
            <a:chExt cx="506765" cy="506765"/>
          </a:xfrm>
        </p:grpSpPr>
        <p:sp>
          <p:nvSpPr>
            <p:cNvPr id="72" name="Oval 71">
              <a:extLst>
                <a:ext uri="{FF2B5EF4-FFF2-40B4-BE49-F238E27FC236}">
                  <a16:creationId xmlns:a16="http://schemas.microsoft.com/office/drawing/2014/main" id="{A42063DB-4562-4ABC-ACED-DD547085B65E}"/>
                </a:ext>
              </a:extLst>
            </p:cNvPr>
            <p:cNvSpPr/>
            <p:nvPr/>
          </p:nvSpPr>
          <p:spPr>
            <a:xfrm>
              <a:off x="4961988" y="4700642"/>
              <a:ext cx="506765" cy="506765"/>
            </a:xfrm>
            <a:prstGeom prst="ellipse">
              <a:avLst/>
            </a:prstGeom>
            <a:gradFill>
              <a:gsLst>
                <a:gs pos="1000">
                  <a:srgbClr val="C65A74"/>
                </a:gs>
                <a:gs pos="99000">
                  <a:srgbClr val="7A2A3D"/>
                </a:gs>
              </a:gsLst>
              <a:lin ang="12000000" scaled="0"/>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8055" tIns="280787" rIns="318055" bIns="280787" numCol="1" spcCol="1270" rtlCol="0" anchor="ctr" anchorCtr="0">
              <a:noAutofit/>
            </a:bodyPr>
            <a:lstStyle/>
            <a:p>
              <a:pPr algn="ctr" defTabSz="1466850">
                <a:lnSpc>
                  <a:spcPct val="90000"/>
                </a:lnSpc>
                <a:spcAft>
                  <a:spcPct val="35000"/>
                </a:spcAft>
                <a:defRPr/>
              </a:pPr>
              <a:endParaRPr lang="en-GB" sz="3300">
                <a:solidFill>
                  <a:srgbClr val="FFFFFF"/>
                </a:solidFill>
                <a:latin typeface="Arial"/>
              </a:endParaRPr>
            </a:p>
          </p:txBody>
        </p:sp>
        <p:pic>
          <p:nvPicPr>
            <p:cNvPr id="62" name="Graphic 61" descr="Calculator">
              <a:extLst>
                <a:ext uri="{FF2B5EF4-FFF2-40B4-BE49-F238E27FC236}">
                  <a16:creationId xmlns:a16="http://schemas.microsoft.com/office/drawing/2014/main" id="{D45F273D-0127-4F69-8B45-9F085C91B35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26751" y="4765405"/>
              <a:ext cx="377237" cy="377237"/>
            </a:xfrm>
            <a:prstGeom prst="rect">
              <a:avLst/>
            </a:prstGeom>
            <a:effectLst>
              <a:outerShdw blurRad="50800" dist="38100" dir="5400000" algn="t" rotWithShape="0">
                <a:prstClr val="black">
                  <a:alpha val="40000"/>
                </a:prstClr>
              </a:outerShdw>
            </a:effectLst>
          </p:spPr>
        </p:pic>
      </p:grpSp>
      <p:grpSp>
        <p:nvGrpSpPr>
          <p:cNvPr id="80" name="Group 79">
            <a:extLst>
              <a:ext uri="{FF2B5EF4-FFF2-40B4-BE49-F238E27FC236}">
                <a16:creationId xmlns:a16="http://schemas.microsoft.com/office/drawing/2014/main" id="{209AC749-28EE-4689-9D83-4481749D3653}"/>
              </a:ext>
            </a:extLst>
          </p:cNvPr>
          <p:cNvGrpSpPr/>
          <p:nvPr/>
        </p:nvGrpSpPr>
        <p:grpSpPr>
          <a:xfrm>
            <a:off x="6944674" y="2660464"/>
            <a:ext cx="506765" cy="506765"/>
            <a:chOff x="4961991" y="2371340"/>
            <a:chExt cx="506765" cy="506765"/>
          </a:xfrm>
        </p:grpSpPr>
        <p:sp>
          <p:nvSpPr>
            <p:cNvPr id="32" name="Oval 31">
              <a:extLst>
                <a:ext uri="{FF2B5EF4-FFF2-40B4-BE49-F238E27FC236}">
                  <a16:creationId xmlns:a16="http://schemas.microsoft.com/office/drawing/2014/main" id="{1B3B3443-1169-4079-BA3E-B37B8F5043ED}"/>
                </a:ext>
              </a:extLst>
            </p:cNvPr>
            <p:cNvSpPr/>
            <p:nvPr/>
          </p:nvSpPr>
          <p:spPr>
            <a:xfrm>
              <a:off x="4961991" y="2371340"/>
              <a:ext cx="506765" cy="506765"/>
            </a:xfrm>
            <a:prstGeom prst="ellipse">
              <a:avLst/>
            </a:prstGeom>
            <a:gradFill>
              <a:gsLst>
                <a:gs pos="1000">
                  <a:srgbClr val="BEA8C8"/>
                </a:gs>
                <a:gs pos="99000">
                  <a:srgbClr val="835E94"/>
                </a:gs>
              </a:gsLst>
              <a:lin ang="12000000" scaled="0"/>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8055" tIns="280787" rIns="318055" bIns="280787" numCol="1" spcCol="1270" rtlCol="0" anchor="ctr" anchorCtr="0">
              <a:noAutofit/>
            </a:bodyPr>
            <a:lstStyle/>
            <a:p>
              <a:pPr algn="ctr" defTabSz="1466850">
                <a:lnSpc>
                  <a:spcPct val="90000"/>
                </a:lnSpc>
                <a:spcAft>
                  <a:spcPct val="35000"/>
                </a:spcAft>
                <a:defRPr/>
              </a:pPr>
              <a:endParaRPr lang="en-GB" sz="3300">
                <a:solidFill>
                  <a:srgbClr val="FFFFFF"/>
                </a:solidFill>
                <a:latin typeface="Arial"/>
              </a:endParaRPr>
            </a:p>
          </p:txBody>
        </p:sp>
        <p:pic>
          <p:nvPicPr>
            <p:cNvPr id="69" name="Graphic 68" descr="Clapper board">
              <a:extLst>
                <a:ext uri="{FF2B5EF4-FFF2-40B4-BE49-F238E27FC236}">
                  <a16:creationId xmlns:a16="http://schemas.microsoft.com/office/drawing/2014/main" id="{A063CAD5-EDB0-47D2-9504-E793E44E314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039389" y="2448738"/>
              <a:ext cx="351968" cy="351968"/>
            </a:xfrm>
            <a:prstGeom prst="rect">
              <a:avLst/>
            </a:prstGeom>
            <a:effectLst>
              <a:outerShdw blurRad="50800" dist="38100" dir="16200000" rotWithShape="0">
                <a:prstClr val="black">
                  <a:alpha val="40000"/>
                </a:prstClr>
              </a:outerShdw>
            </a:effectLst>
          </p:spPr>
        </p:pic>
      </p:grpSp>
      <p:grpSp>
        <p:nvGrpSpPr>
          <p:cNvPr id="79" name="Group 78">
            <a:extLst>
              <a:ext uri="{FF2B5EF4-FFF2-40B4-BE49-F238E27FC236}">
                <a16:creationId xmlns:a16="http://schemas.microsoft.com/office/drawing/2014/main" id="{5AC37223-A6AB-497E-B81D-864A736BEEEE}"/>
              </a:ext>
            </a:extLst>
          </p:cNvPr>
          <p:cNvGrpSpPr/>
          <p:nvPr/>
        </p:nvGrpSpPr>
        <p:grpSpPr>
          <a:xfrm>
            <a:off x="6325378" y="3353596"/>
            <a:ext cx="506765" cy="506765"/>
            <a:chOff x="4961990" y="3147774"/>
            <a:chExt cx="506765" cy="506765"/>
          </a:xfrm>
        </p:grpSpPr>
        <p:sp>
          <p:nvSpPr>
            <p:cNvPr id="70" name="Oval 69">
              <a:extLst>
                <a:ext uri="{FF2B5EF4-FFF2-40B4-BE49-F238E27FC236}">
                  <a16:creationId xmlns:a16="http://schemas.microsoft.com/office/drawing/2014/main" id="{C1C58288-D4A8-44F6-8D6B-F2AFD9CF942D}"/>
                </a:ext>
              </a:extLst>
            </p:cNvPr>
            <p:cNvSpPr/>
            <p:nvPr/>
          </p:nvSpPr>
          <p:spPr>
            <a:xfrm>
              <a:off x="4961990" y="3147774"/>
              <a:ext cx="506765" cy="506765"/>
            </a:xfrm>
            <a:prstGeom prst="ellipse">
              <a:avLst/>
            </a:prstGeom>
            <a:gradFill>
              <a:gsLst>
                <a:gs pos="1000">
                  <a:srgbClr val="A5FD07"/>
                </a:gs>
                <a:gs pos="99000">
                  <a:srgbClr val="7DC202"/>
                </a:gs>
              </a:gsLst>
              <a:lin ang="12000000" scaled="0"/>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8055" tIns="280787" rIns="318055" bIns="280787" numCol="1" spcCol="1270" rtlCol="0" anchor="ctr" anchorCtr="0">
              <a:noAutofit/>
            </a:bodyPr>
            <a:lstStyle/>
            <a:p>
              <a:pPr algn="ctr" defTabSz="1466850">
                <a:lnSpc>
                  <a:spcPct val="90000"/>
                </a:lnSpc>
                <a:spcAft>
                  <a:spcPct val="35000"/>
                </a:spcAft>
                <a:defRPr/>
              </a:pPr>
              <a:endParaRPr lang="en-GB" sz="3300">
                <a:solidFill>
                  <a:srgbClr val="FFFFFF"/>
                </a:solidFill>
                <a:latin typeface="Arial"/>
              </a:endParaRPr>
            </a:p>
          </p:txBody>
        </p:sp>
        <p:pic>
          <p:nvPicPr>
            <p:cNvPr id="74" name="Graphic 73" descr="Mathematics">
              <a:extLst>
                <a:ext uri="{FF2B5EF4-FFF2-40B4-BE49-F238E27FC236}">
                  <a16:creationId xmlns:a16="http://schemas.microsoft.com/office/drawing/2014/main" id="{88F27FCC-55A8-4B7B-902C-E5E66E877B6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20249" y="3229345"/>
              <a:ext cx="373352" cy="373352"/>
            </a:xfrm>
            <a:prstGeom prst="rect">
              <a:avLst/>
            </a:prstGeom>
            <a:effectLst>
              <a:outerShdw blurRad="50800" dist="38100" dir="16200000" rotWithShape="0">
                <a:prstClr val="black">
                  <a:alpha val="40000"/>
                </a:prstClr>
              </a:outerShdw>
            </a:effectLst>
          </p:spPr>
        </p:pic>
      </p:grpSp>
      <p:grpSp>
        <p:nvGrpSpPr>
          <p:cNvPr id="78" name="Group 77">
            <a:extLst>
              <a:ext uri="{FF2B5EF4-FFF2-40B4-BE49-F238E27FC236}">
                <a16:creationId xmlns:a16="http://schemas.microsoft.com/office/drawing/2014/main" id="{F04444FB-C04E-4130-B008-6F72BA7B6345}"/>
              </a:ext>
            </a:extLst>
          </p:cNvPr>
          <p:cNvGrpSpPr/>
          <p:nvPr/>
        </p:nvGrpSpPr>
        <p:grpSpPr>
          <a:xfrm>
            <a:off x="5739417" y="4043906"/>
            <a:ext cx="506765" cy="506765"/>
            <a:chOff x="4961989" y="3924208"/>
            <a:chExt cx="506765" cy="506765"/>
          </a:xfrm>
        </p:grpSpPr>
        <p:sp>
          <p:nvSpPr>
            <p:cNvPr id="71" name="Oval 70">
              <a:extLst>
                <a:ext uri="{FF2B5EF4-FFF2-40B4-BE49-F238E27FC236}">
                  <a16:creationId xmlns:a16="http://schemas.microsoft.com/office/drawing/2014/main" id="{7D385E99-872A-41A8-86BA-100C76D1947C}"/>
                </a:ext>
              </a:extLst>
            </p:cNvPr>
            <p:cNvSpPr/>
            <p:nvPr/>
          </p:nvSpPr>
          <p:spPr>
            <a:xfrm>
              <a:off x="4961989" y="3924208"/>
              <a:ext cx="506765" cy="506765"/>
            </a:xfrm>
            <a:prstGeom prst="ellipse">
              <a:avLst/>
            </a:prstGeom>
            <a:gradFill>
              <a:gsLst>
                <a:gs pos="1000">
                  <a:srgbClr val="57D3FF"/>
                </a:gs>
                <a:gs pos="99000">
                  <a:srgbClr val="00A5E3"/>
                </a:gs>
              </a:gsLst>
              <a:lin ang="12000000" scaled="0"/>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8055" tIns="280787" rIns="318055" bIns="280787" numCol="1" spcCol="1270" rtlCol="0" anchor="ctr" anchorCtr="0">
              <a:noAutofit/>
            </a:bodyPr>
            <a:lstStyle/>
            <a:p>
              <a:pPr algn="ctr" defTabSz="1466850">
                <a:lnSpc>
                  <a:spcPct val="90000"/>
                </a:lnSpc>
                <a:spcAft>
                  <a:spcPct val="35000"/>
                </a:spcAft>
                <a:defRPr/>
              </a:pPr>
              <a:endParaRPr lang="en-GB" sz="3300">
                <a:solidFill>
                  <a:srgbClr val="FFFFFF"/>
                </a:solidFill>
                <a:latin typeface="Arial"/>
              </a:endParaRPr>
            </a:p>
          </p:txBody>
        </p:sp>
        <p:pic>
          <p:nvPicPr>
            <p:cNvPr id="76" name="Graphic 75" descr="List">
              <a:extLst>
                <a:ext uri="{FF2B5EF4-FFF2-40B4-BE49-F238E27FC236}">
                  <a16:creationId xmlns:a16="http://schemas.microsoft.com/office/drawing/2014/main" id="{252F27FC-5DC1-473A-A785-5705722B284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25486" y="3990914"/>
              <a:ext cx="373352" cy="373352"/>
            </a:xfrm>
            <a:prstGeom prst="rect">
              <a:avLst/>
            </a:prstGeom>
            <a:effectLst>
              <a:outerShdw blurRad="50800" dist="38100" dir="16200000" rotWithShape="0">
                <a:prstClr val="black">
                  <a:alpha val="40000"/>
                </a:prstClr>
              </a:outerShdw>
            </a:effectLst>
          </p:spPr>
        </p:pic>
      </p:grpSp>
      <p:sp>
        <p:nvSpPr>
          <p:cNvPr id="81" name="TextBox 80">
            <a:extLst>
              <a:ext uri="{FF2B5EF4-FFF2-40B4-BE49-F238E27FC236}">
                <a16:creationId xmlns:a16="http://schemas.microsoft.com/office/drawing/2014/main" id="{2A42CA33-34D8-4B0C-8E84-297484A50DD0}"/>
              </a:ext>
            </a:extLst>
          </p:cNvPr>
          <p:cNvSpPr txBox="1"/>
          <p:nvPr/>
        </p:nvSpPr>
        <p:spPr>
          <a:xfrm>
            <a:off x="5659768" y="4807012"/>
            <a:ext cx="3076575" cy="369332"/>
          </a:xfrm>
          <a:prstGeom prst="rect">
            <a:avLst/>
          </a:prstGeom>
          <a:noFill/>
        </p:spPr>
        <p:txBody>
          <a:bodyPr wrap="square" rtlCol="0">
            <a:spAutoFit/>
          </a:bodyPr>
          <a:lstStyle/>
          <a:p>
            <a:pPr>
              <a:defRPr/>
            </a:pPr>
            <a:r>
              <a:rPr lang="en-GB">
                <a:solidFill>
                  <a:srgbClr val="000000"/>
                </a:solidFill>
                <a:latin typeface="Aptos" panose="020B0004020202020204" pitchFamily="34" charset="0"/>
              </a:rPr>
              <a:t>Calculate your income</a:t>
            </a:r>
          </a:p>
        </p:txBody>
      </p:sp>
      <p:sp>
        <p:nvSpPr>
          <p:cNvPr id="86" name="TextBox 85">
            <a:extLst>
              <a:ext uri="{FF2B5EF4-FFF2-40B4-BE49-F238E27FC236}">
                <a16:creationId xmlns:a16="http://schemas.microsoft.com/office/drawing/2014/main" id="{3940C565-B768-48EF-9EDF-4C179B2FC1C1}"/>
              </a:ext>
            </a:extLst>
          </p:cNvPr>
          <p:cNvSpPr txBox="1"/>
          <p:nvPr/>
        </p:nvSpPr>
        <p:spPr>
          <a:xfrm>
            <a:off x="6357696" y="4169315"/>
            <a:ext cx="3076575" cy="369332"/>
          </a:xfrm>
          <a:prstGeom prst="rect">
            <a:avLst/>
          </a:prstGeom>
          <a:noFill/>
        </p:spPr>
        <p:txBody>
          <a:bodyPr wrap="square" rtlCol="0">
            <a:spAutoFit/>
          </a:bodyPr>
          <a:lstStyle/>
          <a:p>
            <a:pPr>
              <a:defRPr/>
            </a:pPr>
            <a:r>
              <a:rPr lang="en-GB">
                <a:solidFill>
                  <a:srgbClr val="000000"/>
                </a:solidFill>
                <a:latin typeface="Aptos" panose="020B0004020202020204" pitchFamily="34" charset="0"/>
              </a:rPr>
              <a:t>List all your expenses</a:t>
            </a:r>
          </a:p>
        </p:txBody>
      </p:sp>
      <p:sp>
        <p:nvSpPr>
          <p:cNvPr id="87" name="TextBox 86">
            <a:extLst>
              <a:ext uri="{FF2B5EF4-FFF2-40B4-BE49-F238E27FC236}">
                <a16:creationId xmlns:a16="http://schemas.microsoft.com/office/drawing/2014/main" id="{5E8D379B-DE82-4108-A788-F0E49FFFD6A5}"/>
              </a:ext>
            </a:extLst>
          </p:cNvPr>
          <p:cNvSpPr txBox="1"/>
          <p:nvPr/>
        </p:nvSpPr>
        <p:spPr>
          <a:xfrm>
            <a:off x="6957625" y="3496989"/>
            <a:ext cx="3076575" cy="369332"/>
          </a:xfrm>
          <a:prstGeom prst="rect">
            <a:avLst/>
          </a:prstGeom>
          <a:noFill/>
        </p:spPr>
        <p:txBody>
          <a:bodyPr wrap="square" rtlCol="0">
            <a:spAutoFit/>
          </a:bodyPr>
          <a:lstStyle/>
          <a:p>
            <a:pPr>
              <a:defRPr/>
            </a:pPr>
            <a:r>
              <a:rPr lang="en-GB">
                <a:solidFill>
                  <a:srgbClr val="000000"/>
                </a:solidFill>
                <a:latin typeface="Aptos" panose="020B0004020202020204" pitchFamily="34" charset="0"/>
              </a:rPr>
              <a:t>Surplus or deficit?</a:t>
            </a:r>
          </a:p>
        </p:txBody>
      </p:sp>
      <p:sp>
        <p:nvSpPr>
          <p:cNvPr id="88" name="TextBox 87">
            <a:extLst>
              <a:ext uri="{FF2B5EF4-FFF2-40B4-BE49-F238E27FC236}">
                <a16:creationId xmlns:a16="http://schemas.microsoft.com/office/drawing/2014/main" id="{CDDCA09E-8A8C-40C2-9C31-5ADF404E42C5}"/>
              </a:ext>
            </a:extLst>
          </p:cNvPr>
          <p:cNvSpPr txBox="1"/>
          <p:nvPr/>
        </p:nvSpPr>
        <p:spPr>
          <a:xfrm>
            <a:off x="7530866" y="2799057"/>
            <a:ext cx="3076575" cy="369332"/>
          </a:xfrm>
          <a:prstGeom prst="rect">
            <a:avLst/>
          </a:prstGeom>
          <a:noFill/>
        </p:spPr>
        <p:txBody>
          <a:bodyPr wrap="square" rtlCol="0">
            <a:spAutoFit/>
          </a:bodyPr>
          <a:lstStyle/>
          <a:p>
            <a:pPr>
              <a:defRPr/>
            </a:pPr>
            <a:r>
              <a:rPr lang="en-GB">
                <a:solidFill>
                  <a:srgbClr val="000000"/>
                </a:solidFill>
                <a:latin typeface="Aptos" panose="020B0004020202020204" pitchFamily="34" charset="0"/>
              </a:rPr>
              <a:t>Take action</a:t>
            </a:r>
          </a:p>
        </p:txBody>
      </p:sp>
      <p:grpSp>
        <p:nvGrpSpPr>
          <p:cNvPr id="3" name="Group 2">
            <a:extLst>
              <a:ext uri="{FF2B5EF4-FFF2-40B4-BE49-F238E27FC236}">
                <a16:creationId xmlns:a16="http://schemas.microsoft.com/office/drawing/2014/main" id="{B129C94F-531B-BB26-5B34-F07D4160837D}"/>
              </a:ext>
            </a:extLst>
          </p:cNvPr>
          <p:cNvGrpSpPr/>
          <p:nvPr/>
        </p:nvGrpSpPr>
        <p:grpSpPr>
          <a:xfrm>
            <a:off x="802800" y="5597898"/>
            <a:ext cx="5077933" cy="612444"/>
            <a:chOff x="463551" y="6135975"/>
            <a:chExt cx="5077933" cy="612444"/>
          </a:xfrm>
        </p:grpSpPr>
        <p:grpSp>
          <p:nvGrpSpPr>
            <p:cNvPr id="6" name="Group 5">
              <a:extLst>
                <a:ext uri="{FF2B5EF4-FFF2-40B4-BE49-F238E27FC236}">
                  <a16:creationId xmlns:a16="http://schemas.microsoft.com/office/drawing/2014/main" id="{464B93BE-C2B2-819E-4A39-BFA5869AA1D1}"/>
                </a:ext>
              </a:extLst>
            </p:cNvPr>
            <p:cNvGrpSpPr/>
            <p:nvPr/>
          </p:nvGrpSpPr>
          <p:grpSpPr>
            <a:xfrm>
              <a:off x="463551" y="6135975"/>
              <a:ext cx="5077933" cy="609530"/>
              <a:chOff x="676526" y="4980944"/>
              <a:chExt cx="5077933" cy="609530"/>
            </a:xfrm>
          </p:grpSpPr>
          <p:sp>
            <p:nvSpPr>
              <p:cNvPr id="10" name="Rectangle 9">
                <a:extLst>
                  <a:ext uri="{FF2B5EF4-FFF2-40B4-BE49-F238E27FC236}">
                    <a16:creationId xmlns:a16="http://schemas.microsoft.com/office/drawing/2014/main" id="{A9727F29-36C3-16B6-5997-89D381176930}"/>
                  </a:ext>
                </a:extLst>
              </p:cNvPr>
              <p:cNvSpPr/>
              <p:nvPr/>
            </p:nvSpPr>
            <p:spPr>
              <a:xfrm>
                <a:off x="1493049" y="5114021"/>
                <a:ext cx="4261410" cy="369332"/>
              </a:xfrm>
              <a:prstGeom prst="rect">
                <a:avLst/>
              </a:prstGeom>
              <a:ln>
                <a:noFill/>
              </a:ln>
            </p:spPr>
            <p:txBody>
              <a:bodyPr wrap="square">
                <a:spAutoFit/>
              </a:bodyPr>
              <a:lstStyle/>
              <a:p>
                <a:pPr defTabSz="914400" eaLnBrk="1" fontAlgn="auto" hangingPunct="1">
                  <a:spcBef>
                    <a:spcPts val="0"/>
                  </a:spcBef>
                  <a:spcAft>
                    <a:spcPts val="0"/>
                  </a:spcAft>
                  <a:defRPr/>
                </a:pPr>
                <a:r>
                  <a:rPr lang="en-GB" kern="0" dirty="0">
                    <a:solidFill>
                      <a:srgbClr val="000000"/>
                    </a:solidFill>
                    <a:latin typeface="Aptos" panose="020B0004020202020204" pitchFamily="34" charset="0"/>
                    <a:cs typeface="+mn-cs"/>
                  </a:rPr>
                  <a:t>Search:</a:t>
                </a:r>
                <a:r>
                  <a:rPr lang="en-GB" kern="0" dirty="0">
                    <a:solidFill>
                      <a:srgbClr val="111111"/>
                    </a:solidFill>
                    <a:latin typeface="Aptos" panose="020B0004020202020204" pitchFamily="34" charset="0"/>
                    <a:cs typeface="+mn-cs"/>
                  </a:rPr>
                  <a:t> ‘</a:t>
                </a:r>
                <a:r>
                  <a:rPr lang="en-GB" kern="0" dirty="0" err="1">
                    <a:solidFill>
                      <a:srgbClr val="111111"/>
                    </a:solidFill>
                    <a:latin typeface="Aptos" panose="020B0004020202020204" pitchFamily="34" charset="0"/>
                    <a:cs typeface="+mn-cs"/>
                  </a:rPr>
                  <a:t>Money</a:t>
                </a:r>
                <a:r>
                  <a:rPr lang="en-GB" kern="0" dirty="0" err="1">
                    <a:solidFill>
                      <a:srgbClr val="000000"/>
                    </a:solidFill>
                    <a:latin typeface="Aptos" panose="020B0004020202020204" pitchFamily="34" charset="0"/>
                    <a:cs typeface="+mn-cs"/>
                  </a:rPr>
                  <a:t>Helper</a:t>
                </a:r>
                <a:r>
                  <a:rPr lang="en-GB" kern="0" dirty="0">
                    <a:solidFill>
                      <a:srgbClr val="000000"/>
                    </a:solidFill>
                    <a:latin typeface="Aptos" panose="020B0004020202020204" pitchFamily="34" charset="0"/>
                    <a:cs typeface="+mn-cs"/>
                  </a:rPr>
                  <a:t> Budget Planner’</a:t>
                </a:r>
              </a:p>
            </p:txBody>
          </p:sp>
          <p:sp>
            <p:nvSpPr>
              <p:cNvPr id="11" name="Rounded Rectangle 21">
                <a:extLst>
                  <a:ext uri="{FF2B5EF4-FFF2-40B4-BE49-F238E27FC236}">
                    <a16:creationId xmlns:a16="http://schemas.microsoft.com/office/drawing/2014/main" id="{FA29855B-F089-5F70-E724-B40C4BECDBE4}"/>
                  </a:ext>
                </a:extLst>
              </p:cNvPr>
              <p:cNvSpPr/>
              <p:nvPr/>
            </p:nvSpPr>
            <p:spPr>
              <a:xfrm>
                <a:off x="676526" y="4980944"/>
                <a:ext cx="5077933" cy="609530"/>
              </a:xfrm>
              <a:prstGeom prst="roundRect">
                <a:avLst/>
              </a:prstGeom>
              <a:noFill/>
              <a:ln w="28575" cap="flat" cmpd="sng" algn="ctr">
                <a:solidFill>
                  <a:srgbClr val="00A5E3"/>
                </a:solidFill>
                <a:prstDash val="sysDash"/>
              </a:ln>
              <a:effectLst/>
            </p:spPr>
            <p:txBody>
              <a:bodyPr rtlCol="0" anchor="ctr"/>
              <a:lstStyle/>
              <a:p>
                <a:pPr algn="ctr" defTabSz="914400" eaLnBrk="1" fontAlgn="auto" hangingPunct="1">
                  <a:spcBef>
                    <a:spcPts val="0"/>
                  </a:spcBef>
                  <a:spcAft>
                    <a:spcPts val="0"/>
                  </a:spcAft>
                  <a:defRPr/>
                </a:pPr>
                <a:endParaRPr lang="en-GB" kern="0">
                  <a:solidFill>
                    <a:srgbClr val="FFFFFF"/>
                  </a:solidFill>
                  <a:latin typeface="Arial"/>
                  <a:cs typeface="+mn-cs"/>
                </a:endParaRPr>
              </a:p>
            </p:txBody>
          </p:sp>
        </p:grpSp>
        <p:pic>
          <p:nvPicPr>
            <p:cNvPr id="9" name="Graphic 8" descr="Internet with solid fill">
              <a:extLst>
                <a:ext uri="{FF2B5EF4-FFF2-40B4-BE49-F238E27FC236}">
                  <a16:creationId xmlns:a16="http://schemas.microsoft.com/office/drawing/2014/main" id="{844529C3-395E-3306-BC68-A03B8D7A66F7}"/>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660070" y="6159017"/>
              <a:ext cx="589402" cy="589402"/>
            </a:xfrm>
            <a:prstGeom prst="rect">
              <a:avLst/>
            </a:prstGeom>
          </p:spPr>
        </p:pic>
      </p:grpSp>
      <p:sp>
        <p:nvSpPr>
          <p:cNvPr id="12" name="RefTextBox123">
            <a:extLst>
              <a:ext uri="{FF2B5EF4-FFF2-40B4-BE49-F238E27FC236}">
                <a16:creationId xmlns:a16="http://schemas.microsoft.com/office/drawing/2014/main" id="{DDAB186A-34E7-D256-0CA3-A57CCD5852FF}"/>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dirty="0">
                <a:solidFill>
                  <a:srgbClr val="101012"/>
                </a:solidFill>
                <a:latin typeface="Bierstadt" panose="020B0004020202020204" pitchFamily="34" charset="0"/>
              </a:rPr>
              <a:t>636988732</a:t>
            </a:r>
          </a:p>
        </p:txBody>
      </p:sp>
    </p:spTree>
    <p:custDataLst>
      <p:tags r:id="rId1"/>
    </p:custDataLst>
    <p:extLst>
      <p:ext uri="{BB962C8B-B14F-4D97-AF65-F5344CB8AC3E}">
        <p14:creationId xmlns:p14="http://schemas.microsoft.com/office/powerpoint/2010/main" val="206941461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1000"/>
                                        <p:tgtEl>
                                          <p:spTgt spid="77"/>
                                        </p:tgtEl>
                                      </p:cBhvr>
                                    </p:animEffect>
                                    <p:anim calcmode="lin" valueType="num">
                                      <p:cBhvr>
                                        <p:cTn id="13" dur="1000" fill="hold"/>
                                        <p:tgtEl>
                                          <p:spTgt spid="77"/>
                                        </p:tgtEl>
                                        <p:attrNameLst>
                                          <p:attrName>ppt_x</p:attrName>
                                        </p:attrNameLst>
                                      </p:cBhvr>
                                      <p:tavLst>
                                        <p:tav tm="0">
                                          <p:val>
                                            <p:strVal val="#ppt_x"/>
                                          </p:val>
                                        </p:tav>
                                        <p:tav tm="100000">
                                          <p:val>
                                            <p:strVal val="#ppt_x"/>
                                          </p:val>
                                        </p:tav>
                                      </p:tavLst>
                                    </p:anim>
                                    <p:anim calcmode="lin" valueType="num">
                                      <p:cBhvr>
                                        <p:cTn id="14" dur="1000" fill="hold"/>
                                        <p:tgtEl>
                                          <p:spTgt spid="7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fade">
                                      <p:cBhvr>
                                        <p:cTn id="17" dur="1000"/>
                                        <p:tgtEl>
                                          <p:spTgt spid="81"/>
                                        </p:tgtEl>
                                      </p:cBhvr>
                                    </p:animEffect>
                                    <p:anim calcmode="lin" valueType="num">
                                      <p:cBhvr>
                                        <p:cTn id="18" dur="1000" fill="hold"/>
                                        <p:tgtEl>
                                          <p:spTgt spid="81"/>
                                        </p:tgtEl>
                                        <p:attrNameLst>
                                          <p:attrName>ppt_x</p:attrName>
                                        </p:attrNameLst>
                                      </p:cBhvr>
                                      <p:tavLst>
                                        <p:tav tm="0">
                                          <p:val>
                                            <p:strVal val="#ppt_x"/>
                                          </p:val>
                                        </p:tav>
                                        <p:tav tm="100000">
                                          <p:val>
                                            <p:strVal val="#ppt_x"/>
                                          </p:val>
                                        </p:tav>
                                      </p:tavLst>
                                    </p:anim>
                                    <p:anim calcmode="lin" valueType="num">
                                      <p:cBhvr>
                                        <p:cTn id="19"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8"/>
                                        </p:tgtEl>
                                        <p:attrNameLst>
                                          <p:attrName>style.visibility</p:attrName>
                                        </p:attrNameLst>
                                      </p:cBhvr>
                                      <p:to>
                                        <p:strVal val="visible"/>
                                      </p:to>
                                    </p:set>
                                    <p:animEffect transition="in" filter="fade">
                                      <p:cBhvr>
                                        <p:cTn id="29" dur="1000"/>
                                        <p:tgtEl>
                                          <p:spTgt spid="78"/>
                                        </p:tgtEl>
                                      </p:cBhvr>
                                    </p:animEffect>
                                    <p:anim calcmode="lin" valueType="num">
                                      <p:cBhvr>
                                        <p:cTn id="30" dur="1000" fill="hold"/>
                                        <p:tgtEl>
                                          <p:spTgt spid="78"/>
                                        </p:tgtEl>
                                        <p:attrNameLst>
                                          <p:attrName>ppt_x</p:attrName>
                                        </p:attrNameLst>
                                      </p:cBhvr>
                                      <p:tavLst>
                                        <p:tav tm="0">
                                          <p:val>
                                            <p:strVal val="#ppt_x"/>
                                          </p:val>
                                        </p:tav>
                                        <p:tav tm="100000">
                                          <p:val>
                                            <p:strVal val="#ppt_x"/>
                                          </p:val>
                                        </p:tav>
                                      </p:tavLst>
                                    </p:anim>
                                    <p:anim calcmode="lin" valueType="num">
                                      <p:cBhvr>
                                        <p:cTn id="31" dur="1000" fill="hold"/>
                                        <p:tgtEl>
                                          <p:spTgt spid="7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6"/>
                                        </p:tgtEl>
                                        <p:attrNameLst>
                                          <p:attrName>style.visibility</p:attrName>
                                        </p:attrNameLst>
                                      </p:cBhvr>
                                      <p:to>
                                        <p:strVal val="visible"/>
                                      </p:to>
                                    </p:set>
                                    <p:animEffect transition="in" filter="fade">
                                      <p:cBhvr>
                                        <p:cTn id="34" dur="1000"/>
                                        <p:tgtEl>
                                          <p:spTgt spid="86"/>
                                        </p:tgtEl>
                                      </p:cBhvr>
                                    </p:animEffect>
                                    <p:anim calcmode="lin" valueType="num">
                                      <p:cBhvr>
                                        <p:cTn id="35" dur="1000" fill="hold"/>
                                        <p:tgtEl>
                                          <p:spTgt spid="86"/>
                                        </p:tgtEl>
                                        <p:attrNameLst>
                                          <p:attrName>ppt_x</p:attrName>
                                        </p:attrNameLst>
                                      </p:cBhvr>
                                      <p:tavLst>
                                        <p:tav tm="0">
                                          <p:val>
                                            <p:strVal val="#ppt_x"/>
                                          </p:val>
                                        </p:tav>
                                        <p:tav tm="100000">
                                          <p:val>
                                            <p:strVal val="#ppt_x"/>
                                          </p:val>
                                        </p:tav>
                                      </p:tavLst>
                                    </p:anim>
                                    <p:anim calcmode="lin" valueType="num">
                                      <p:cBhvr>
                                        <p:cTn id="36"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79"/>
                                        </p:tgtEl>
                                        <p:attrNameLst>
                                          <p:attrName>style.visibility</p:attrName>
                                        </p:attrNameLst>
                                      </p:cBhvr>
                                      <p:to>
                                        <p:strVal val="visible"/>
                                      </p:to>
                                    </p:set>
                                    <p:animEffect transition="in" filter="fade">
                                      <p:cBhvr>
                                        <p:cTn id="46" dur="1000"/>
                                        <p:tgtEl>
                                          <p:spTgt spid="79"/>
                                        </p:tgtEl>
                                      </p:cBhvr>
                                    </p:animEffect>
                                    <p:anim calcmode="lin" valueType="num">
                                      <p:cBhvr>
                                        <p:cTn id="47" dur="1000" fill="hold"/>
                                        <p:tgtEl>
                                          <p:spTgt spid="79"/>
                                        </p:tgtEl>
                                        <p:attrNameLst>
                                          <p:attrName>ppt_x</p:attrName>
                                        </p:attrNameLst>
                                      </p:cBhvr>
                                      <p:tavLst>
                                        <p:tav tm="0">
                                          <p:val>
                                            <p:strVal val="#ppt_x"/>
                                          </p:val>
                                        </p:tav>
                                        <p:tav tm="100000">
                                          <p:val>
                                            <p:strVal val="#ppt_x"/>
                                          </p:val>
                                        </p:tav>
                                      </p:tavLst>
                                    </p:anim>
                                    <p:anim calcmode="lin" valueType="num">
                                      <p:cBhvr>
                                        <p:cTn id="48" dur="1000" fill="hold"/>
                                        <p:tgtEl>
                                          <p:spTgt spid="7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fade">
                                      <p:cBhvr>
                                        <p:cTn id="51" dur="1000"/>
                                        <p:tgtEl>
                                          <p:spTgt spid="87"/>
                                        </p:tgtEl>
                                      </p:cBhvr>
                                    </p:animEffect>
                                    <p:anim calcmode="lin" valueType="num">
                                      <p:cBhvr>
                                        <p:cTn id="52" dur="1000" fill="hold"/>
                                        <p:tgtEl>
                                          <p:spTgt spid="87"/>
                                        </p:tgtEl>
                                        <p:attrNameLst>
                                          <p:attrName>ppt_x</p:attrName>
                                        </p:attrNameLst>
                                      </p:cBhvr>
                                      <p:tavLst>
                                        <p:tav tm="0">
                                          <p:val>
                                            <p:strVal val="#ppt_x"/>
                                          </p:val>
                                        </p:tav>
                                        <p:tav tm="100000">
                                          <p:val>
                                            <p:strVal val="#ppt_x"/>
                                          </p:val>
                                        </p:tav>
                                      </p:tavLst>
                                    </p:anim>
                                    <p:anim calcmode="lin" valueType="num">
                                      <p:cBhvr>
                                        <p:cTn id="53"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80"/>
                                        </p:tgtEl>
                                        <p:attrNameLst>
                                          <p:attrName>style.visibility</p:attrName>
                                        </p:attrNameLst>
                                      </p:cBhvr>
                                      <p:to>
                                        <p:strVal val="visible"/>
                                      </p:to>
                                    </p:set>
                                    <p:animEffect transition="in" filter="fade">
                                      <p:cBhvr>
                                        <p:cTn id="63" dur="1000"/>
                                        <p:tgtEl>
                                          <p:spTgt spid="80"/>
                                        </p:tgtEl>
                                      </p:cBhvr>
                                    </p:animEffect>
                                    <p:anim calcmode="lin" valueType="num">
                                      <p:cBhvr>
                                        <p:cTn id="64" dur="1000" fill="hold"/>
                                        <p:tgtEl>
                                          <p:spTgt spid="80"/>
                                        </p:tgtEl>
                                        <p:attrNameLst>
                                          <p:attrName>ppt_x</p:attrName>
                                        </p:attrNameLst>
                                      </p:cBhvr>
                                      <p:tavLst>
                                        <p:tav tm="0">
                                          <p:val>
                                            <p:strVal val="#ppt_x"/>
                                          </p:val>
                                        </p:tav>
                                        <p:tav tm="100000">
                                          <p:val>
                                            <p:strVal val="#ppt_x"/>
                                          </p:val>
                                        </p:tav>
                                      </p:tavLst>
                                    </p:anim>
                                    <p:anim calcmode="lin" valueType="num">
                                      <p:cBhvr>
                                        <p:cTn id="65" dur="1000" fill="hold"/>
                                        <p:tgtEl>
                                          <p:spTgt spid="8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fade">
                                      <p:cBhvr>
                                        <p:cTn id="68" dur="1000"/>
                                        <p:tgtEl>
                                          <p:spTgt spid="88"/>
                                        </p:tgtEl>
                                      </p:cBhvr>
                                    </p:animEffect>
                                    <p:anim calcmode="lin" valueType="num">
                                      <p:cBhvr>
                                        <p:cTn id="69" dur="1000" fill="hold"/>
                                        <p:tgtEl>
                                          <p:spTgt spid="88"/>
                                        </p:tgtEl>
                                        <p:attrNameLst>
                                          <p:attrName>ppt_x</p:attrName>
                                        </p:attrNameLst>
                                      </p:cBhvr>
                                      <p:tavLst>
                                        <p:tav tm="0">
                                          <p:val>
                                            <p:strVal val="#ppt_x"/>
                                          </p:val>
                                        </p:tav>
                                        <p:tav tm="100000">
                                          <p:val>
                                            <p:strVal val="#ppt_x"/>
                                          </p:val>
                                        </p:tav>
                                      </p:tavLst>
                                    </p:anim>
                                    <p:anim calcmode="lin" valueType="num">
                                      <p:cBhvr>
                                        <p:cTn id="70"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fade">
                                      <p:cBhvr>
                                        <p:cTn id="7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802800" y="1059679"/>
            <a:ext cx="10585450" cy="525280"/>
          </a:xfrm>
          <a:prstGeom prst="rect">
            <a:avLst/>
          </a:prstGeom>
        </p:spPr>
        <p:txBody>
          <a:bodyPr lIns="0" tIns="0" rIns="0" bIns="0" anchor="ctr">
            <a:noAutofit/>
          </a:bodyPr>
          <a:lstStyle/>
          <a:p>
            <a:r>
              <a:rPr lang="en-GB" altLang="en-US" sz="3600">
                <a:solidFill>
                  <a:srgbClr val="391C66"/>
                </a:solidFill>
                <a:latin typeface="Aptos Display" panose="020B0004020202020204" pitchFamily="34" charset="0"/>
                <a:ea typeface="ヒラギノ角ゴ Pro W3"/>
              </a:rPr>
              <a:t>Your assets and costs</a:t>
            </a:r>
            <a:endParaRPr lang="en-GB" altLang="en-US" sz="3600" dirty="0">
              <a:solidFill>
                <a:srgbClr val="391C66"/>
              </a:solidFill>
              <a:latin typeface="Aptos Display" panose="020B0004020202020204" pitchFamily="34" charset="0"/>
              <a:ea typeface="ヒラギノ角ゴ Pro W3"/>
            </a:endParaRPr>
          </a:p>
        </p:txBody>
      </p:sp>
      <p:sp>
        <p:nvSpPr>
          <p:cNvPr id="127" name="Donut 6">
            <a:extLst>
              <a:ext uri="{FF2B5EF4-FFF2-40B4-BE49-F238E27FC236}">
                <a16:creationId xmlns:a16="http://schemas.microsoft.com/office/drawing/2014/main" id="{1594C5DE-5D14-48EF-85E6-9EFC5197935C}"/>
              </a:ext>
            </a:extLst>
          </p:cNvPr>
          <p:cNvSpPr/>
          <p:nvPr/>
        </p:nvSpPr>
        <p:spPr>
          <a:xfrm rot="10800000">
            <a:off x="10225994" y="2388827"/>
            <a:ext cx="1953158" cy="3906315"/>
          </a:xfrm>
          <a:custGeom>
            <a:avLst/>
            <a:gdLst/>
            <a:ahLst/>
            <a:cxnLst/>
            <a:rect l="l" t="t" r="r" b="b"/>
            <a:pathLst>
              <a:path w="2016224" h="4032448">
                <a:moveTo>
                  <a:pt x="0" y="0"/>
                </a:moveTo>
                <a:cubicBezTo>
                  <a:pt x="1113530" y="0"/>
                  <a:pt x="2016224" y="902694"/>
                  <a:pt x="2016224" y="2016224"/>
                </a:cubicBezTo>
                <a:cubicBezTo>
                  <a:pt x="2016224" y="3129754"/>
                  <a:pt x="1113530" y="4032448"/>
                  <a:pt x="0" y="4032448"/>
                </a:cubicBezTo>
                <a:lnTo>
                  <a:pt x="0" y="3980067"/>
                </a:lnTo>
                <a:cubicBezTo>
                  <a:pt x="1084601" y="3980067"/>
                  <a:pt x="1963843" y="3100825"/>
                  <a:pt x="1963843" y="2016224"/>
                </a:cubicBezTo>
                <a:cubicBezTo>
                  <a:pt x="1963843" y="931623"/>
                  <a:pt x="1084601" y="52381"/>
                  <a:pt x="0" y="52381"/>
                </a:cubicBezTo>
                <a:close/>
              </a:path>
            </a:pathLst>
          </a:custGeom>
          <a:solidFill>
            <a:schemeClr val="accent4"/>
          </a:solidFill>
          <a:ln w="9525" cap="flat" cmpd="sng" algn="ctr">
            <a:solidFill>
              <a:schemeClr val="accent4"/>
            </a:solid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sp>
        <p:nvSpPr>
          <p:cNvPr id="128" name="Donut 6">
            <a:extLst>
              <a:ext uri="{FF2B5EF4-FFF2-40B4-BE49-F238E27FC236}">
                <a16:creationId xmlns:a16="http://schemas.microsoft.com/office/drawing/2014/main" id="{E6D209CB-76BC-4645-8FFB-A13E505B1204}"/>
              </a:ext>
            </a:extLst>
          </p:cNvPr>
          <p:cNvSpPr/>
          <p:nvPr/>
        </p:nvSpPr>
        <p:spPr>
          <a:xfrm>
            <a:off x="1081" y="2388827"/>
            <a:ext cx="1953158" cy="3906315"/>
          </a:xfrm>
          <a:custGeom>
            <a:avLst/>
            <a:gdLst/>
            <a:ahLst/>
            <a:cxnLst/>
            <a:rect l="l" t="t" r="r" b="b"/>
            <a:pathLst>
              <a:path w="2016224" h="4032448">
                <a:moveTo>
                  <a:pt x="0" y="0"/>
                </a:moveTo>
                <a:cubicBezTo>
                  <a:pt x="1113530" y="0"/>
                  <a:pt x="2016224" y="902694"/>
                  <a:pt x="2016224" y="2016224"/>
                </a:cubicBezTo>
                <a:cubicBezTo>
                  <a:pt x="2016224" y="3129754"/>
                  <a:pt x="1113530" y="4032448"/>
                  <a:pt x="0" y="4032448"/>
                </a:cubicBezTo>
                <a:lnTo>
                  <a:pt x="0" y="3980067"/>
                </a:lnTo>
                <a:cubicBezTo>
                  <a:pt x="1084601" y="3980067"/>
                  <a:pt x="1963843" y="3100825"/>
                  <a:pt x="1963843" y="2016224"/>
                </a:cubicBezTo>
                <a:cubicBezTo>
                  <a:pt x="1963843" y="931623"/>
                  <a:pt x="1084601" y="52381"/>
                  <a:pt x="0" y="52381"/>
                </a:cubicBezTo>
                <a:close/>
              </a:path>
            </a:pathLst>
          </a:custGeom>
          <a:solidFill>
            <a:schemeClr val="accent4"/>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sp>
        <p:nvSpPr>
          <p:cNvPr id="129" name="TextBox 128">
            <a:extLst>
              <a:ext uri="{FF2B5EF4-FFF2-40B4-BE49-F238E27FC236}">
                <a16:creationId xmlns:a16="http://schemas.microsoft.com/office/drawing/2014/main" id="{8B061B28-9125-4026-99D2-6C6F3D4E6528}"/>
              </a:ext>
            </a:extLst>
          </p:cNvPr>
          <p:cNvSpPr txBox="1"/>
          <p:nvPr/>
        </p:nvSpPr>
        <p:spPr>
          <a:xfrm>
            <a:off x="590571" y="4014399"/>
            <a:ext cx="1091821" cy="646331"/>
          </a:xfrm>
          <a:prstGeom prst="rect">
            <a:avLst/>
          </a:prstGeom>
          <a:noFill/>
        </p:spPr>
        <p:txBody>
          <a:bodyPr vert="horz" wrap="square" rtlCol="0">
            <a:spAutoFit/>
          </a:bodyPr>
          <a:lstStyle/>
          <a:p>
            <a:pPr eaLnBrk="1" fontAlgn="auto" hangingPunct="1">
              <a:spcBef>
                <a:spcPts val="0"/>
              </a:spcBef>
              <a:spcAft>
                <a:spcPts val="0"/>
              </a:spcAft>
              <a:defRPr/>
            </a:pPr>
            <a:r>
              <a:rPr lang="en-GB" b="1">
                <a:solidFill>
                  <a:srgbClr val="000000"/>
                </a:solidFill>
                <a:latin typeface="Aptos" panose="020B0004020202020204" pitchFamily="34" charset="0"/>
                <a:ea typeface="+mn-ea"/>
                <a:cs typeface="+mn-cs"/>
              </a:rPr>
              <a:t>Assets</a:t>
            </a:r>
          </a:p>
          <a:p>
            <a:pPr eaLnBrk="1" fontAlgn="auto" hangingPunct="1">
              <a:spcBef>
                <a:spcPts val="0"/>
              </a:spcBef>
              <a:spcAft>
                <a:spcPts val="0"/>
              </a:spcAft>
              <a:defRPr/>
            </a:pPr>
            <a:r>
              <a:rPr lang="en-GB" b="1">
                <a:solidFill>
                  <a:srgbClr val="000000"/>
                </a:solidFill>
                <a:latin typeface="Aptos" panose="020B0004020202020204" pitchFamily="34" charset="0"/>
                <a:ea typeface="+mn-ea"/>
                <a:cs typeface="+mn-cs"/>
              </a:rPr>
              <a:t>include:</a:t>
            </a:r>
          </a:p>
        </p:txBody>
      </p:sp>
      <p:sp>
        <p:nvSpPr>
          <p:cNvPr id="130" name="TextBox 129">
            <a:extLst>
              <a:ext uri="{FF2B5EF4-FFF2-40B4-BE49-F238E27FC236}">
                <a16:creationId xmlns:a16="http://schemas.microsoft.com/office/drawing/2014/main" id="{AAC321E5-6E91-46C7-B077-A8251262B8A6}"/>
              </a:ext>
            </a:extLst>
          </p:cNvPr>
          <p:cNvSpPr txBox="1"/>
          <p:nvPr/>
        </p:nvSpPr>
        <p:spPr>
          <a:xfrm rot="5400000">
            <a:off x="10679530" y="3624215"/>
            <a:ext cx="738664" cy="1467105"/>
          </a:xfrm>
          <a:prstGeom prst="rect">
            <a:avLst/>
          </a:prstGeom>
          <a:noFill/>
        </p:spPr>
        <p:txBody>
          <a:bodyPr vert="vert270" wrap="square" rtlCol="0">
            <a:spAutoFit/>
          </a:bodyPr>
          <a:lstStyle/>
          <a:p>
            <a:pPr algn="ctr" eaLnBrk="1" fontAlgn="auto" hangingPunct="1">
              <a:spcBef>
                <a:spcPts val="0"/>
              </a:spcBef>
              <a:spcAft>
                <a:spcPts val="0"/>
              </a:spcAft>
              <a:defRPr/>
            </a:pPr>
            <a:r>
              <a:rPr lang="en-GB" b="1" dirty="0">
                <a:solidFill>
                  <a:srgbClr val="000000"/>
                </a:solidFill>
                <a:latin typeface="Aptos" panose="020B0004020202020204" pitchFamily="34" charset="0"/>
                <a:ea typeface="+mn-ea"/>
                <a:cs typeface="+mn-cs"/>
              </a:rPr>
              <a:t>Costs include:</a:t>
            </a:r>
          </a:p>
        </p:txBody>
      </p:sp>
      <p:grpSp>
        <p:nvGrpSpPr>
          <p:cNvPr id="131" name="Group 130">
            <a:extLst>
              <a:ext uri="{FF2B5EF4-FFF2-40B4-BE49-F238E27FC236}">
                <a16:creationId xmlns:a16="http://schemas.microsoft.com/office/drawing/2014/main" id="{1701604F-864D-4603-AF59-322C8A3D6155}"/>
              </a:ext>
            </a:extLst>
          </p:cNvPr>
          <p:cNvGrpSpPr/>
          <p:nvPr/>
        </p:nvGrpSpPr>
        <p:grpSpPr>
          <a:xfrm>
            <a:off x="7754917" y="4888283"/>
            <a:ext cx="2790544" cy="696605"/>
            <a:chOff x="5042109" y="3904831"/>
            <a:chExt cx="2790544" cy="696605"/>
          </a:xfrm>
        </p:grpSpPr>
        <p:sp>
          <p:nvSpPr>
            <p:cNvPr id="132" name="Rectangle 131">
              <a:extLst>
                <a:ext uri="{FF2B5EF4-FFF2-40B4-BE49-F238E27FC236}">
                  <a16:creationId xmlns:a16="http://schemas.microsoft.com/office/drawing/2014/main" id="{7A94664B-65CD-41D7-BDD8-80F1679DA7AF}"/>
                </a:ext>
              </a:extLst>
            </p:cNvPr>
            <p:cNvSpPr/>
            <p:nvPr/>
          </p:nvSpPr>
          <p:spPr>
            <a:xfrm rot="2700000">
              <a:off x="7693157" y="4178001"/>
              <a:ext cx="139496" cy="139496"/>
            </a:xfrm>
            <a:prstGeom prst="rect">
              <a:avLst/>
            </a:prstGeom>
            <a:solidFill>
              <a:srgbClr val="5DD6F9"/>
            </a:solidFill>
            <a:ln w="25400" cap="flat" cmpd="sng" algn="ctr">
              <a:solidFill>
                <a:srgbClr val="FFFFFF"/>
              </a:solid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grpSp>
          <p:nvGrpSpPr>
            <p:cNvPr id="133" name="Group 132">
              <a:extLst>
                <a:ext uri="{FF2B5EF4-FFF2-40B4-BE49-F238E27FC236}">
                  <a16:creationId xmlns:a16="http://schemas.microsoft.com/office/drawing/2014/main" id="{1AE81F91-7597-481E-B0D3-4A01DE7C7BE3}"/>
                </a:ext>
              </a:extLst>
            </p:cNvPr>
            <p:cNvGrpSpPr/>
            <p:nvPr/>
          </p:nvGrpSpPr>
          <p:grpSpPr>
            <a:xfrm>
              <a:off x="5042109" y="3904831"/>
              <a:ext cx="1876470" cy="696605"/>
              <a:chOff x="1581699" y="1686488"/>
              <a:chExt cx="1876470" cy="696605"/>
            </a:xfrm>
          </p:grpSpPr>
          <p:sp>
            <p:nvSpPr>
              <p:cNvPr id="151" name="Oval 150">
                <a:extLst>
                  <a:ext uri="{FF2B5EF4-FFF2-40B4-BE49-F238E27FC236}">
                    <a16:creationId xmlns:a16="http://schemas.microsoft.com/office/drawing/2014/main" id="{A26F007E-06B3-45FD-8252-BFFB512D5205}"/>
                  </a:ext>
                </a:extLst>
              </p:cNvPr>
              <p:cNvSpPr/>
              <p:nvPr/>
            </p:nvSpPr>
            <p:spPr>
              <a:xfrm>
                <a:off x="2761564" y="1686488"/>
                <a:ext cx="696605" cy="696605"/>
              </a:xfrm>
              <a:prstGeom prst="ellipse">
                <a:avLst/>
              </a:prstGeom>
              <a:solidFill>
                <a:srgbClr val="5DD6F9"/>
              </a:solidFill>
              <a:ln w="9525" cap="flat" cmpd="sng" algn="ctr">
                <a:noFill/>
                <a:prstDash val="solid"/>
              </a:ln>
              <a:effectLst>
                <a:outerShdw blurRad="50800" dist="38100" dir="2700000" algn="tl" rotWithShape="0">
                  <a:prstClr val="black">
                    <a:alpha val="40000"/>
                  </a:prstClr>
                </a:outerShdw>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sp>
            <p:nvSpPr>
              <p:cNvPr id="152" name="TextBox 151">
                <a:extLst>
                  <a:ext uri="{FF2B5EF4-FFF2-40B4-BE49-F238E27FC236}">
                    <a16:creationId xmlns:a16="http://schemas.microsoft.com/office/drawing/2014/main" id="{3CA763AC-172A-41BF-B470-E05B9538D91B}"/>
                  </a:ext>
                </a:extLst>
              </p:cNvPr>
              <p:cNvSpPr txBox="1"/>
              <p:nvPr/>
            </p:nvSpPr>
            <p:spPr>
              <a:xfrm>
                <a:off x="1581699" y="1852926"/>
                <a:ext cx="1417353" cy="369332"/>
              </a:xfrm>
              <a:prstGeom prst="rect">
                <a:avLst/>
              </a:prstGeom>
              <a:noFill/>
            </p:spPr>
            <p:txBody>
              <a:bodyPr wrap="square" rtlCol="0">
                <a:spAutoFit/>
              </a:bodyPr>
              <a:lstStyle/>
              <a:p>
                <a:pPr marL="0" lvl="1" defTabSz="914400" eaLnBrk="1" fontAlgn="auto" hangingPunct="1">
                  <a:spcBef>
                    <a:spcPts val="0"/>
                  </a:spcBef>
                  <a:spcAft>
                    <a:spcPts val="0"/>
                  </a:spcAft>
                  <a:defRPr/>
                </a:pPr>
                <a:r>
                  <a:rPr lang="en-GB" kern="0">
                    <a:solidFill>
                      <a:srgbClr val="000000"/>
                    </a:solidFill>
                    <a:latin typeface="Aptos" panose="020B0004020202020204" pitchFamily="34" charset="0"/>
                    <a:ea typeface="+mn-ea"/>
                    <a:cs typeface="+mn-cs"/>
                  </a:rPr>
                  <a:t>Childcare</a:t>
                </a:r>
              </a:p>
            </p:txBody>
          </p:sp>
        </p:grpSp>
        <p:grpSp>
          <p:nvGrpSpPr>
            <p:cNvPr id="134" name="Group 133">
              <a:extLst>
                <a:ext uri="{FF2B5EF4-FFF2-40B4-BE49-F238E27FC236}">
                  <a16:creationId xmlns:a16="http://schemas.microsoft.com/office/drawing/2014/main" id="{D3AB5A6E-363E-45E8-928D-009585DDD1E0}"/>
                </a:ext>
              </a:extLst>
            </p:cNvPr>
            <p:cNvGrpSpPr/>
            <p:nvPr/>
          </p:nvGrpSpPr>
          <p:grpSpPr>
            <a:xfrm>
              <a:off x="7029828" y="4200357"/>
              <a:ext cx="566437" cy="71585"/>
              <a:chOff x="2086940" y="4936399"/>
              <a:chExt cx="566437" cy="71585"/>
            </a:xfrm>
          </p:grpSpPr>
          <p:cxnSp>
            <p:nvCxnSpPr>
              <p:cNvPr id="148" name="Straight Connector 147">
                <a:extLst>
                  <a:ext uri="{FF2B5EF4-FFF2-40B4-BE49-F238E27FC236}">
                    <a16:creationId xmlns:a16="http://schemas.microsoft.com/office/drawing/2014/main" id="{C1DA461E-0A88-4130-A3D1-229C2305EE6E}"/>
                  </a:ext>
                </a:extLst>
              </p:cNvPr>
              <p:cNvCxnSpPr/>
              <p:nvPr/>
            </p:nvCxnSpPr>
            <p:spPr>
              <a:xfrm>
                <a:off x="2148518" y="4971277"/>
                <a:ext cx="469981" cy="0"/>
              </a:xfrm>
              <a:prstGeom prst="line">
                <a:avLst/>
              </a:prstGeom>
              <a:noFill/>
              <a:ln w="25400" cap="flat" cmpd="sng" algn="ctr">
                <a:solidFill>
                  <a:srgbClr val="FFFFFF">
                    <a:lumMod val="75000"/>
                  </a:srgbClr>
                </a:solidFill>
                <a:prstDash val="solid"/>
              </a:ln>
              <a:effectLst/>
            </p:spPr>
          </p:cxnSp>
          <p:sp>
            <p:nvSpPr>
              <p:cNvPr id="149" name="Oval 148">
                <a:extLst>
                  <a:ext uri="{FF2B5EF4-FFF2-40B4-BE49-F238E27FC236}">
                    <a16:creationId xmlns:a16="http://schemas.microsoft.com/office/drawing/2014/main" id="{756C50F3-1DF3-4E69-9002-62B24DDAE3DB}"/>
                  </a:ext>
                </a:extLst>
              </p:cNvPr>
              <p:cNvSpPr/>
              <p:nvPr/>
            </p:nvSpPr>
            <p:spPr>
              <a:xfrm>
                <a:off x="2086940" y="4936399"/>
                <a:ext cx="69756" cy="69756"/>
              </a:xfrm>
              <a:prstGeom prst="ellipse">
                <a:avLst/>
              </a:prstGeom>
              <a:solidFill>
                <a:srgbClr val="5DD6F9"/>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sp>
            <p:nvSpPr>
              <p:cNvPr id="150" name="Oval 149">
                <a:extLst>
                  <a:ext uri="{FF2B5EF4-FFF2-40B4-BE49-F238E27FC236}">
                    <a16:creationId xmlns:a16="http://schemas.microsoft.com/office/drawing/2014/main" id="{C4C01C44-5AAE-493F-B81C-E7C3BB1AF0AC}"/>
                  </a:ext>
                </a:extLst>
              </p:cNvPr>
              <p:cNvSpPr/>
              <p:nvPr/>
            </p:nvSpPr>
            <p:spPr>
              <a:xfrm>
                <a:off x="2583621" y="4938228"/>
                <a:ext cx="69756" cy="69756"/>
              </a:xfrm>
              <a:prstGeom prst="ellipse">
                <a:avLst/>
              </a:prstGeom>
              <a:solidFill>
                <a:srgbClr val="5DD6F9"/>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grpSp>
        <p:grpSp>
          <p:nvGrpSpPr>
            <p:cNvPr id="135" name="Group 134">
              <a:extLst>
                <a:ext uri="{FF2B5EF4-FFF2-40B4-BE49-F238E27FC236}">
                  <a16:creationId xmlns:a16="http://schemas.microsoft.com/office/drawing/2014/main" id="{BD7D0F9A-D240-48FC-8878-31D0854543BA}"/>
                </a:ext>
              </a:extLst>
            </p:cNvPr>
            <p:cNvGrpSpPr/>
            <p:nvPr/>
          </p:nvGrpSpPr>
          <p:grpSpPr>
            <a:xfrm>
              <a:off x="6313574" y="4070543"/>
              <a:ext cx="541204" cy="399139"/>
              <a:chOff x="2063406" y="967723"/>
              <a:chExt cx="3514900" cy="2815899"/>
            </a:xfrm>
            <a:solidFill>
              <a:srgbClr val="FFFFFF"/>
            </a:solidFill>
          </p:grpSpPr>
          <p:sp>
            <p:nvSpPr>
              <p:cNvPr id="136" name="Oval 135">
                <a:extLst>
                  <a:ext uri="{FF2B5EF4-FFF2-40B4-BE49-F238E27FC236}">
                    <a16:creationId xmlns:a16="http://schemas.microsoft.com/office/drawing/2014/main" id="{D015764C-AC70-450D-B213-CC4781FEFEB9}"/>
                  </a:ext>
                </a:extLst>
              </p:cNvPr>
              <p:cNvSpPr>
                <a:spLocks noChangeAspect="1"/>
              </p:cNvSpPr>
              <p:nvPr/>
            </p:nvSpPr>
            <p:spPr>
              <a:xfrm>
                <a:off x="2391640" y="967723"/>
                <a:ext cx="892199" cy="892199"/>
              </a:xfrm>
              <a:prstGeom prst="ellipse">
                <a:avLst/>
              </a:prstGeom>
              <a:grp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Calibri"/>
                  <a:ea typeface="+mn-ea"/>
                  <a:cs typeface="+mn-cs"/>
                </a:endParaRPr>
              </a:p>
            </p:txBody>
          </p:sp>
          <p:sp>
            <p:nvSpPr>
              <p:cNvPr id="137" name="Rectangle 136">
                <a:extLst>
                  <a:ext uri="{FF2B5EF4-FFF2-40B4-BE49-F238E27FC236}">
                    <a16:creationId xmlns:a16="http://schemas.microsoft.com/office/drawing/2014/main" id="{34977C25-8D9C-4D99-9A3B-2201C0F4754A}"/>
                  </a:ext>
                </a:extLst>
              </p:cNvPr>
              <p:cNvSpPr/>
              <p:nvPr/>
            </p:nvSpPr>
            <p:spPr>
              <a:xfrm>
                <a:off x="2384176" y="1926904"/>
                <a:ext cx="860430" cy="951002"/>
              </a:xfrm>
              <a:prstGeom prst="rect">
                <a:avLst/>
              </a:prstGeom>
              <a:grp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Calibri"/>
                  <a:ea typeface="+mn-ea"/>
                  <a:cs typeface="+mn-cs"/>
                </a:endParaRPr>
              </a:p>
            </p:txBody>
          </p:sp>
          <p:sp>
            <p:nvSpPr>
              <p:cNvPr id="138" name="Round Same Side Corner Rectangle 204">
                <a:extLst>
                  <a:ext uri="{FF2B5EF4-FFF2-40B4-BE49-F238E27FC236}">
                    <a16:creationId xmlns:a16="http://schemas.microsoft.com/office/drawing/2014/main" id="{EDF46C4E-56B5-4950-B555-B081B7A82D65}"/>
                  </a:ext>
                </a:extLst>
              </p:cNvPr>
              <p:cNvSpPr/>
              <p:nvPr/>
            </p:nvSpPr>
            <p:spPr>
              <a:xfrm rot="18942873">
                <a:off x="2063406" y="1353664"/>
                <a:ext cx="331470" cy="1086859"/>
              </a:xfrm>
              <a:prstGeom prst="round2SameRect">
                <a:avLst>
                  <a:gd name="adj1" fmla="val 50000"/>
                  <a:gd name="adj2" fmla="val 0"/>
                </a:avLst>
              </a:prstGeom>
              <a:grp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Calibri"/>
                  <a:ea typeface="+mn-ea"/>
                  <a:cs typeface="+mn-cs"/>
                </a:endParaRPr>
              </a:p>
            </p:txBody>
          </p:sp>
          <p:sp>
            <p:nvSpPr>
              <p:cNvPr id="139" name="Round Same Side Corner Rectangle 205">
                <a:extLst>
                  <a:ext uri="{FF2B5EF4-FFF2-40B4-BE49-F238E27FC236}">
                    <a16:creationId xmlns:a16="http://schemas.microsoft.com/office/drawing/2014/main" id="{A7D6B4EB-1B4D-4F97-AE28-AF39E36C7631}"/>
                  </a:ext>
                </a:extLst>
              </p:cNvPr>
              <p:cNvSpPr/>
              <p:nvPr/>
            </p:nvSpPr>
            <p:spPr>
              <a:xfrm rot="2657127" flipH="1">
                <a:off x="3248837" y="1353664"/>
                <a:ext cx="331470" cy="1086859"/>
              </a:xfrm>
              <a:prstGeom prst="round2SameRect">
                <a:avLst>
                  <a:gd name="adj1" fmla="val 50000"/>
                  <a:gd name="adj2" fmla="val 0"/>
                </a:avLst>
              </a:prstGeom>
              <a:grp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Calibri"/>
                  <a:ea typeface="+mn-ea"/>
                  <a:cs typeface="+mn-cs"/>
                </a:endParaRPr>
              </a:p>
            </p:txBody>
          </p:sp>
          <p:sp>
            <p:nvSpPr>
              <p:cNvPr id="140" name="Round Same Side Corner Rectangle 206">
                <a:extLst>
                  <a:ext uri="{FF2B5EF4-FFF2-40B4-BE49-F238E27FC236}">
                    <a16:creationId xmlns:a16="http://schemas.microsoft.com/office/drawing/2014/main" id="{4F0443E2-5722-4F41-B046-225A7978378F}"/>
                  </a:ext>
                </a:extLst>
              </p:cNvPr>
              <p:cNvSpPr/>
              <p:nvPr/>
            </p:nvSpPr>
            <p:spPr>
              <a:xfrm rot="10800000">
                <a:off x="2384177" y="2696763"/>
                <a:ext cx="331470" cy="1086859"/>
              </a:xfrm>
              <a:prstGeom prst="round2SameRect">
                <a:avLst>
                  <a:gd name="adj1" fmla="val 50000"/>
                  <a:gd name="adj2" fmla="val 0"/>
                </a:avLst>
              </a:prstGeom>
              <a:grp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Calibri"/>
                  <a:ea typeface="+mn-ea"/>
                  <a:cs typeface="+mn-cs"/>
                </a:endParaRPr>
              </a:p>
            </p:txBody>
          </p:sp>
          <p:sp>
            <p:nvSpPr>
              <p:cNvPr id="141" name="Round Same Side Corner Rectangle 207">
                <a:extLst>
                  <a:ext uri="{FF2B5EF4-FFF2-40B4-BE49-F238E27FC236}">
                    <a16:creationId xmlns:a16="http://schemas.microsoft.com/office/drawing/2014/main" id="{6FFE9AB8-010E-4B04-9E33-5CC365628790}"/>
                  </a:ext>
                </a:extLst>
              </p:cNvPr>
              <p:cNvSpPr/>
              <p:nvPr/>
            </p:nvSpPr>
            <p:spPr>
              <a:xfrm rot="10800000">
                <a:off x="2913136" y="2696763"/>
                <a:ext cx="331470" cy="1086859"/>
              </a:xfrm>
              <a:prstGeom prst="round2SameRect">
                <a:avLst>
                  <a:gd name="adj1" fmla="val 50000"/>
                  <a:gd name="adj2" fmla="val 0"/>
                </a:avLst>
              </a:prstGeom>
              <a:grp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Calibri"/>
                  <a:ea typeface="+mn-ea"/>
                  <a:cs typeface="+mn-cs"/>
                </a:endParaRPr>
              </a:p>
            </p:txBody>
          </p:sp>
          <p:sp>
            <p:nvSpPr>
              <p:cNvPr id="142" name="Oval 12">
                <a:extLst>
                  <a:ext uri="{FF2B5EF4-FFF2-40B4-BE49-F238E27FC236}">
                    <a16:creationId xmlns:a16="http://schemas.microsoft.com/office/drawing/2014/main" id="{2705A714-6DA5-4FB0-B35D-4CA049911786}"/>
                  </a:ext>
                </a:extLst>
              </p:cNvPr>
              <p:cNvSpPr>
                <a:spLocks noChangeAspect="1"/>
              </p:cNvSpPr>
              <p:nvPr/>
            </p:nvSpPr>
            <p:spPr>
              <a:xfrm>
                <a:off x="3606683" y="967723"/>
                <a:ext cx="1971623" cy="892199"/>
              </a:xfrm>
              <a:custGeom>
                <a:avLst/>
                <a:gdLst/>
                <a:ahLst/>
                <a:cxnLst/>
                <a:rect l="l" t="t" r="r" b="b"/>
                <a:pathLst>
                  <a:path w="3023406" h="1368152">
                    <a:moveTo>
                      <a:pt x="1476681" y="0"/>
                    </a:moveTo>
                    <a:cubicBezTo>
                      <a:pt x="1666911" y="0"/>
                      <a:pt x="1839005" y="77648"/>
                      <a:pt x="1962755" y="203220"/>
                    </a:cubicBezTo>
                    <a:cubicBezTo>
                      <a:pt x="1985474" y="203424"/>
                      <a:pt x="2010001" y="205997"/>
                      <a:pt x="2035614" y="210831"/>
                    </a:cubicBezTo>
                    <a:cubicBezTo>
                      <a:pt x="2093992" y="152500"/>
                      <a:pt x="2177766" y="119136"/>
                      <a:pt x="2267182" y="115450"/>
                    </a:cubicBezTo>
                    <a:cubicBezTo>
                      <a:pt x="2330977" y="103384"/>
                      <a:pt x="2366070" y="113730"/>
                      <a:pt x="2416005" y="128913"/>
                    </a:cubicBezTo>
                    <a:cubicBezTo>
                      <a:pt x="2465940" y="144096"/>
                      <a:pt x="2499994" y="151844"/>
                      <a:pt x="2566792" y="192263"/>
                    </a:cubicBezTo>
                    <a:cubicBezTo>
                      <a:pt x="2633590" y="232681"/>
                      <a:pt x="2740689" y="343770"/>
                      <a:pt x="2816791" y="371421"/>
                    </a:cubicBezTo>
                    <a:cubicBezTo>
                      <a:pt x="2891158" y="391169"/>
                      <a:pt x="2967706" y="386260"/>
                      <a:pt x="3023406" y="358168"/>
                    </a:cubicBezTo>
                    <a:cubicBezTo>
                      <a:pt x="3022817" y="360291"/>
                      <a:pt x="3022154" y="362381"/>
                      <a:pt x="3019791" y="363920"/>
                    </a:cubicBezTo>
                    <a:lnTo>
                      <a:pt x="3020729" y="363433"/>
                    </a:lnTo>
                    <a:cubicBezTo>
                      <a:pt x="2980142" y="531274"/>
                      <a:pt x="2794917" y="609803"/>
                      <a:pt x="2569789" y="576061"/>
                    </a:cubicBezTo>
                    <a:cubicBezTo>
                      <a:pt x="2491032" y="564257"/>
                      <a:pt x="2426299" y="515282"/>
                      <a:pt x="2358127" y="470604"/>
                    </a:cubicBezTo>
                    <a:cubicBezTo>
                      <a:pt x="2289956" y="425927"/>
                      <a:pt x="2226638" y="345870"/>
                      <a:pt x="2122374" y="303591"/>
                    </a:cubicBezTo>
                    <a:cubicBezTo>
                      <a:pt x="2097897" y="293665"/>
                      <a:pt x="2073158" y="285092"/>
                      <a:pt x="2048505" y="278184"/>
                    </a:cubicBezTo>
                    <a:cubicBezTo>
                      <a:pt x="2042382" y="280184"/>
                      <a:pt x="2036344" y="282357"/>
                      <a:pt x="2030765" y="285649"/>
                    </a:cubicBezTo>
                    <a:cubicBezTo>
                      <a:pt x="2113070" y="397056"/>
                      <a:pt x="2160757" y="534997"/>
                      <a:pt x="2160757" y="684076"/>
                    </a:cubicBezTo>
                    <a:cubicBezTo>
                      <a:pt x="2160757" y="1061881"/>
                      <a:pt x="1854486" y="1368152"/>
                      <a:pt x="1476681" y="1368152"/>
                    </a:cubicBezTo>
                    <a:cubicBezTo>
                      <a:pt x="1098876" y="1368152"/>
                      <a:pt x="792605" y="1061881"/>
                      <a:pt x="792605" y="684076"/>
                    </a:cubicBezTo>
                    <a:cubicBezTo>
                      <a:pt x="792605" y="541817"/>
                      <a:pt x="836029" y="409700"/>
                      <a:pt x="910473" y="300344"/>
                    </a:cubicBezTo>
                    <a:cubicBezTo>
                      <a:pt x="907208" y="301110"/>
                      <a:pt x="904118" y="302339"/>
                      <a:pt x="901033" y="303591"/>
                    </a:cubicBezTo>
                    <a:cubicBezTo>
                      <a:pt x="796769" y="345870"/>
                      <a:pt x="733450" y="425927"/>
                      <a:pt x="665279" y="470604"/>
                    </a:cubicBezTo>
                    <a:cubicBezTo>
                      <a:pt x="597107" y="515282"/>
                      <a:pt x="532374" y="564257"/>
                      <a:pt x="453617" y="576061"/>
                    </a:cubicBezTo>
                    <a:cubicBezTo>
                      <a:pt x="228489" y="609803"/>
                      <a:pt x="43264" y="531274"/>
                      <a:pt x="2677" y="363433"/>
                    </a:cubicBezTo>
                    <a:lnTo>
                      <a:pt x="3615" y="363920"/>
                    </a:lnTo>
                    <a:cubicBezTo>
                      <a:pt x="1252" y="362381"/>
                      <a:pt x="589" y="360291"/>
                      <a:pt x="0" y="358168"/>
                    </a:cubicBezTo>
                    <a:cubicBezTo>
                      <a:pt x="55700" y="386260"/>
                      <a:pt x="132248" y="391169"/>
                      <a:pt x="206615" y="371421"/>
                    </a:cubicBezTo>
                    <a:cubicBezTo>
                      <a:pt x="282717" y="343770"/>
                      <a:pt x="389816" y="232681"/>
                      <a:pt x="456614" y="192263"/>
                    </a:cubicBezTo>
                    <a:cubicBezTo>
                      <a:pt x="523412" y="151844"/>
                      <a:pt x="557466" y="144096"/>
                      <a:pt x="607401" y="128913"/>
                    </a:cubicBezTo>
                    <a:cubicBezTo>
                      <a:pt x="657336" y="113730"/>
                      <a:pt x="692429" y="103384"/>
                      <a:pt x="756224" y="115450"/>
                    </a:cubicBezTo>
                    <a:cubicBezTo>
                      <a:pt x="844680" y="119096"/>
                      <a:pt x="927613" y="151787"/>
                      <a:pt x="985714" y="209151"/>
                    </a:cubicBezTo>
                    <a:cubicBezTo>
                      <a:pt x="1109370" y="79916"/>
                      <a:pt x="1283693" y="0"/>
                      <a:pt x="1476681" y="0"/>
                    </a:cubicBezTo>
                    <a:close/>
                  </a:path>
                </a:pathLst>
              </a:custGeom>
              <a:grp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Calibri"/>
                  <a:ea typeface="+mn-ea"/>
                  <a:cs typeface="+mn-cs"/>
                </a:endParaRPr>
              </a:p>
            </p:txBody>
          </p:sp>
          <p:sp>
            <p:nvSpPr>
              <p:cNvPr id="143" name="Rectangle 142">
                <a:extLst>
                  <a:ext uri="{FF2B5EF4-FFF2-40B4-BE49-F238E27FC236}">
                    <a16:creationId xmlns:a16="http://schemas.microsoft.com/office/drawing/2014/main" id="{6048C3FC-8393-4AAF-A7B2-91587485A8F3}"/>
                  </a:ext>
                </a:extLst>
              </p:cNvPr>
              <p:cNvSpPr/>
              <p:nvPr/>
            </p:nvSpPr>
            <p:spPr>
              <a:xfrm>
                <a:off x="4097687" y="1926904"/>
                <a:ext cx="860431" cy="951002"/>
              </a:xfrm>
              <a:prstGeom prst="rect">
                <a:avLst/>
              </a:prstGeom>
              <a:grp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Calibri"/>
                  <a:ea typeface="+mn-ea"/>
                  <a:cs typeface="+mn-cs"/>
                </a:endParaRPr>
              </a:p>
            </p:txBody>
          </p:sp>
          <p:sp>
            <p:nvSpPr>
              <p:cNvPr id="144" name="Round Same Side Corner Rectangle 210">
                <a:extLst>
                  <a:ext uri="{FF2B5EF4-FFF2-40B4-BE49-F238E27FC236}">
                    <a16:creationId xmlns:a16="http://schemas.microsoft.com/office/drawing/2014/main" id="{70B9D393-23BE-4214-9897-9ECDBB3A18D3}"/>
                  </a:ext>
                </a:extLst>
              </p:cNvPr>
              <p:cNvSpPr/>
              <p:nvPr/>
            </p:nvSpPr>
            <p:spPr>
              <a:xfrm rot="18942873">
                <a:off x="3776917" y="1353664"/>
                <a:ext cx="331471" cy="1086859"/>
              </a:xfrm>
              <a:prstGeom prst="round2SameRect">
                <a:avLst>
                  <a:gd name="adj1" fmla="val 50000"/>
                  <a:gd name="adj2" fmla="val 0"/>
                </a:avLst>
              </a:prstGeom>
              <a:grp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Calibri"/>
                  <a:ea typeface="+mn-ea"/>
                  <a:cs typeface="+mn-cs"/>
                </a:endParaRPr>
              </a:p>
            </p:txBody>
          </p:sp>
          <p:sp>
            <p:nvSpPr>
              <p:cNvPr id="145" name="Round Same Side Corner Rectangle 211">
                <a:extLst>
                  <a:ext uri="{FF2B5EF4-FFF2-40B4-BE49-F238E27FC236}">
                    <a16:creationId xmlns:a16="http://schemas.microsoft.com/office/drawing/2014/main" id="{80760CF7-FEBF-4336-96A3-ED3F084770C2}"/>
                  </a:ext>
                </a:extLst>
              </p:cNvPr>
              <p:cNvSpPr/>
              <p:nvPr/>
            </p:nvSpPr>
            <p:spPr>
              <a:xfrm rot="2657127" flipH="1">
                <a:off x="4962348" y="1353664"/>
                <a:ext cx="331471" cy="1086859"/>
              </a:xfrm>
              <a:prstGeom prst="round2SameRect">
                <a:avLst>
                  <a:gd name="adj1" fmla="val 50000"/>
                  <a:gd name="adj2" fmla="val 0"/>
                </a:avLst>
              </a:prstGeom>
              <a:grp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Calibri"/>
                  <a:ea typeface="+mn-ea"/>
                  <a:cs typeface="+mn-cs"/>
                </a:endParaRPr>
              </a:p>
            </p:txBody>
          </p:sp>
          <p:sp>
            <p:nvSpPr>
              <p:cNvPr id="146" name="Round Same Side Corner Rectangle 212">
                <a:extLst>
                  <a:ext uri="{FF2B5EF4-FFF2-40B4-BE49-F238E27FC236}">
                    <a16:creationId xmlns:a16="http://schemas.microsoft.com/office/drawing/2014/main" id="{A189A0D1-9557-4DE4-AF94-BB9EDF9C6D64}"/>
                  </a:ext>
                </a:extLst>
              </p:cNvPr>
              <p:cNvSpPr/>
              <p:nvPr/>
            </p:nvSpPr>
            <p:spPr>
              <a:xfrm rot="10800000">
                <a:off x="4097688" y="2696763"/>
                <a:ext cx="331471" cy="1086859"/>
              </a:xfrm>
              <a:prstGeom prst="round2SameRect">
                <a:avLst>
                  <a:gd name="adj1" fmla="val 50000"/>
                  <a:gd name="adj2" fmla="val 0"/>
                </a:avLst>
              </a:prstGeom>
              <a:grp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Calibri"/>
                  <a:ea typeface="+mn-ea"/>
                  <a:cs typeface="+mn-cs"/>
                </a:endParaRPr>
              </a:p>
            </p:txBody>
          </p:sp>
          <p:sp>
            <p:nvSpPr>
              <p:cNvPr id="147" name="Round Same Side Corner Rectangle 213">
                <a:extLst>
                  <a:ext uri="{FF2B5EF4-FFF2-40B4-BE49-F238E27FC236}">
                    <a16:creationId xmlns:a16="http://schemas.microsoft.com/office/drawing/2014/main" id="{1958DEF4-1E65-4416-923D-EBA721CCF21C}"/>
                  </a:ext>
                </a:extLst>
              </p:cNvPr>
              <p:cNvSpPr/>
              <p:nvPr/>
            </p:nvSpPr>
            <p:spPr>
              <a:xfrm rot="10800000">
                <a:off x="4626647" y="2696763"/>
                <a:ext cx="331471" cy="1086859"/>
              </a:xfrm>
              <a:prstGeom prst="round2SameRect">
                <a:avLst>
                  <a:gd name="adj1" fmla="val 50000"/>
                  <a:gd name="adj2" fmla="val 0"/>
                </a:avLst>
              </a:prstGeom>
              <a:grp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Calibri"/>
                  <a:ea typeface="+mn-ea"/>
                  <a:cs typeface="+mn-cs"/>
                </a:endParaRPr>
              </a:p>
            </p:txBody>
          </p:sp>
        </p:grpSp>
      </p:grpSp>
      <p:grpSp>
        <p:nvGrpSpPr>
          <p:cNvPr id="153" name="Group 152">
            <a:extLst>
              <a:ext uri="{FF2B5EF4-FFF2-40B4-BE49-F238E27FC236}">
                <a16:creationId xmlns:a16="http://schemas.microsoft.com/office/drawing/2014/main" id="{FE2E6E61-39EE-41F4-AB97-4F2F107A325B}"/>
              </a:ext>
            </a:extLst>
          </p:cNvPr>
          <p:cNvGrpSpPr/>
          <p:nvPr/>
        </p:nvGrpSpPr>
        <p:grpSpPr>
          <a:xfrm>
            <a:off x="6922829" y="3998669"/>
            <a:ext cx="3398829" cy="696605"/>
            <a:chOff x="4210020" y="3015217"/>
            <a:chExt cx="3398829" cy="696605"/>
          </a:xfrm>
        </p:grpSpPr>
        <p:sp>
          <p:nvSpPr>
            <p:cNvPr id="154" name="Rectangle 153">
              <a:extLst>
                <a:ext uri="{FF2B5EF4-FFF2-40B4-BE49-F238E27FC236}">
                  <a16:creationId xmlns:a16="http://schemas.microsoft.com/office/drawing/2014/main" id="{A8FD4E80-63A4-4425-B7B0-A89AC760A1C1}"/>
                </a:ext>
              </a:extLst>
            </p:cNvPr>
            <p:cNvSpPr/>
            <p:nvPr/>
          </p:nvSpPr>
          <p:spPr>
            <a:xfrm rot="2700000">
              <a:off x="7469353" y="3270603"/>
              <a:ext cx="139496" cy="139496"/>
            </a:xfrm>
            <a:prstGeom prst="rect">
              <a:avLst/>
            </a:prstGeom>
            <a:solidFill>
              <a:srgbClr val="5DD6F9"/>
            </a:solidFill>
            <a:ln w="25400" cap="flat" cmpd="sng" algn="ctr">
              <a:solidFill>
                <a:srgbClr val="FFFFFF"/>
              </a:solid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grpSp>
          <p:nvGrpSpPr>
            <p:cNvPr id="155" name="Group 154">
              <a:extLst>
                <a:ext uri="{FF2B5EF4-FFF2-40B4-BE49-F238E27FC236}">
                  <a16:creationId xmlns:a16="http://schemas.microsoft.com/office/drawing/2014/main" id="{3B336014-0B31-4505-B983-C2F8AFE4BF92}"/>
                </a:ext>
              </a:extLst>
            </p:cNvPr>
            <p:cNvGrpSpPr/>
            <p:nvPr/>
          </p:nvGrpSpPr>
          <p:grpSpPr>
            <a:xfrm>
              <a:off x="6808187" y="3308084"/>
              <a:ext cx="566437" cy="71585"/>
              <a:chOff x="2086940" y="4936399"/>
              <a:chExt cx="566437" cy="71585"/>
            </a:xfrm>
          </p:grpSpPr>
          <p:cxnSp>
            <p:nvCxnSpPr>
              <p:cNvPr id="160" name="Straight Connector 159">
                <a:extLst>
                  <a:ext uri="{FF2B5EF4-FFF2-40B4-BE49-F238E27FC236}">
                    <a16:creationId xmlns:a16="http://schemas.microsoft.com/office/drawing/2014/main" id="{D501053F-73ED-4601-B616-BAFE3ADF0438}"/>
                  </a:ext>
                </a:extLst>
              </p:cNvPr>
              <p:cNvCxnSpPr/>
              <p:nvPr/>
            </p:nvCxnSpPr>
            <p:spPr>
              <a:xfrm>
                <a:off x="2148518" y="4971277"/>
                <a:ext cx="469981" cy="0"/>
              </a:xfrm>
              <a:prstGeom prst="line">
                <a:avLst/>
              </a:prstGeom>
              <a:noFill/>
              <a:ln w="25400" cap="flat" cmpd="sng" algn="ctr">
                <a:solidFill>
                  <a:srgbClr val="FFFFFF">
                    <a:lumMod val="75000"/>
                  </a:srgbClr>
                </a:solidFill>
                <a:prstDash val="solid"/>
              </a:ln>
              <a:effectLst/>
            </p:spPr>
          </p:cxnSp>
          <p:sp>
            <p:nvSpPr>
              <p:cNvPr id="161" name="Oval 160">
                <a:extLst>
                  <a:ext uri="{FF2B5EF4-FFF2-40B4-BE49-F238E27FC236}">
                    <a16:creationId xmlns:a16="http://schemas.microsoft.com/office/drawing/2014/main" id="{238F02C4-AF8A-4B22-9CD7-7A718250DC5F}"/>
                  </a:ext>
                </a:extLst>
              </p:cNvPr>
              <p:cNvSpPr/>
              <p:nvPr/>
            </p:nvSpPr>
            <p:spPr>
              <a:xfrm>
                <a:off x="2086940" y="4936399"/>
                <a:ext cx="69756" cy="69756"/>
              </a:xfrm>
              <a:prstGeom prst="ellipse">
                <a:avLst/>
              </a:prstGeom>
              <a:solidFill>
                <a:srgbClr val="5DD6F9"/>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sp>
            <p:nvSpPr>
              <p:cNvPr id="162" name="Oval 161">
                <a:extLst>
                  <a:ext uri="{FF2B5EF4-FFF2-40B4-BE49-F238E27FC236}">
                    <a16:creationId xmlns:a16="http://schemas.microsoft.com/office/drawing/2014/main" id="{1AB98225-60A6-421F-9CB3-74C8332568DA}"/>
                  </a:ext>
                </a:extLst>
              </p:cNvPr>
              <p:cNvSpPr/>
              <p:nvPr/>
            </p:nvSpPr>
            <p:spPr>
              <a:xfrm>
                <a:off x="2583621" y="4938228"/>
                <a:ext cx="69756" cy="69756"/>
              </a:xfrm>
              <a:prstGeom prst="ellipse">
                <a:avLst/>
              </a:prstGeom>
              <a:solidFill>
                <a:srgbClr val="5DD6F9"/>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grpSp>
        <p:grpSp>
          <p:nvGrpSpPr>
            <p:cNvPr id="156" name="Group 155">
              <a:extLst>
                <a:ext uri="{FF2B5EF4-FFF2-40B4-BE49-F238E27FC236}">
                  <a16:creationId xmlns:a16="http://schemas.microsoft.com/office/drawing/2014/main" id="{6E24664C-F18D-45CF-8857-826A8AA87A4B}"/>
                </a:ext>
              </a:extLst>
            </p:cNvPr>
            <p:cNvGrpSpPr/>
            <p:nvPr/>
          </p:nvGrpSpPr>
          <p:grpSpPr>
            <a:xfrm>
              <a:off x="4210020" y="3015217"/>
              <a:ext cx="2490962" cy="696605"/>
              <a:chOff x="967207" y="1686488"/>
              <a:chExt cx="2490962" cy="696605"/>
            </a:xfrm>
          </p:grpSpPr>
          <p:sp>
            <p:nvSpPr>
              <p:cNvPr id="158" name="Oval 157">
                <a:extLst>
                  <a:ext uri="{FF2B5EF4-FFF2-40B4-BE49-F238E27FC236}">
                    <a16:creationId xmlns:a16="http://schemas.microsoft.com/office/drawing/2014/main" id="{05688A6A-998A-4C98-AEAB-1E8581F28EBE}"/>
                  </a:ext>
                </a:extLst>
              </p:cNvPr>
              <p:cNvSpPr/>
              <p:nvPr/>
            </p:nvSpPr>
            <p:spPr>
              <a:xfrm>
                <a:off x="2761564" y="1686488"/>
                <a:ext cx="696605" cy="696605"/>
              </a:xfrm>
              <a:prstGeom prst="ellipse">
                <a:avLst/>
              </a:prstGeom>
              <a:solidFill>
                <a:srgbClr val="5DD6F9"/>
              </a:solidFill>
              <a:ln w="9525" cap="flat" cmpd="sng" algn="ctr">
                <a:noFill/>
                <a:prstDash val="solid"/>
              </a:ln>
              <a:effectLst>
                <a:outerShdw blurRad="50800" dist="38100" dir="2700000" algn="tl" rotWithShape="0">
                  <a:prstClr val="black">
                    <a:alpha val="40000"/>
                  </a:prstClr>
                </a:outerShdw>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sp>
            <p:nvSpPr>
              <p:cNvPr id="159" name="TextBox 158">
                <a:extLst>
                  <a:ext uri="{FF2B5EF4-FFF2-40B4-BE49-F238E27FC236}">
                    <a16:creationId xmlns:a16="http://schemas.microsoft.com/office/drawing/2014/main" id="{93588012-01D2-4BFC-A826-426418D31340}"/>
                  </a:ext>
                </a:extLst>
              </p:cNvPr>
              <p:cNvSpPr txBox="1"/>
              <p:nvPr/>
            </p:nvSpPr>
            <p:spPr>
              <a:xfrm>
                <a:off x="967207" y="1852926"/>
                <a:ext cx="1957434" cy="369332"/>
              </a:xfrm>
              <a:prstGeom prst="rect">
                <a:avLst/>
              </a:prstGeom>
              <a:noFill/>
            </p:spPr>
            <p:txBody>
              <a:bodyPr wrap="square" rtlCol="0">
                <a:spAutoFit/>
              </a:bodyPr>
              <a:lstStyle/>
              <a:p>
                <a:pPr marL="0" lvl="1" defTabSz="914400" eaLnBrk="1" fontAlgn="auto" hangingPunct="1">
                  <a:spcBef>
                    <a:spcPts val="0"/>
                  </a:spcBef>
                  <a:spcAft>
                    <a:spcPts val="0"/>
                  </a:spcAft>
                  <a:defRPr/>
                </a:pPr>
                <a:r>
                  <a:rPr lang="en-GB" kern="0" dirty="0">
                    <a:solidFill>
                      <a:srgbClr val="000000"/>
                    </a:solidFill>
                    <a:latin typeface="Aptos" panose="020B0004020202020204" pitchFamily="34" charset="0"/>
                    <a:ea typeface="+mn-ea"/>
                    <a:cs typeface="+mn-cs"/>
                  </a:rPr>
                  <a:t>University fees</a:t>
                </a:r>
              </a:p>
            </p:txBody>
          </p:sp>
        </p:grpSp>
        <p:pic>
          <p:nvPicPr>
            <p:cNvPr id="157" name="Picture 156">
              <a:extLst>
                <a:ext uri="{FF2B5EF4-FFF2-40B4-BE49-F238E27FC236}">
                  <a16:creationId xmlns:a16="http://schemas.microsoft.com/office/drawing/2014/main" id="{11B7B58F-BB02-4DF5-84A5-43A5955CF899}"/>
                </a:ext>
              </a:extLst>
            </p:cNvPr>
            <p:cNvPicPr>
              <a:picLocks noChangeAspect="1"/>
            </p:cNvPicPr>
            <p:nvPr/>
          </p:nvPicPr>
          <p:blipFill>
            <a:blip r:embed="rId4"/>
            <a:stretch>
              <a:fillRect/>
            </a:stretch>
          </p:blipFill>
          <p:spPr>
            <a:xfrm>
              <a:off x="6089728" y="3086111"/>
              <a:ext cx="488398" cy="536004"/>
            </a:xfrm>
            <a:prstGeom prst="rect">
              <a:avLst/>
            </a:prstGeom>
          </p:spPr>
        </p:pic>
      </p:grpSp>
      <p:grpSp>
        <p:nvGrpSpPr>
          <p:cNvPr id="163" name="Group 162">
            <a:extLst>
              <a:ext uri="{FF2B5EF4-FFF2-40B4-BE49-F238E27FC236}">
                <a16:creationId xmlns:a16="http://schemas.microsoft.com/office/drawing/2014/main" id="{E896631E-5FEF-4296-A55E-F5CC700F18B4}"/>
              </a:ext>
            </a:extLst>
          </p:cNvPr>
          <p:cNvGrpSpPr/>
          <p:nvPr/>
        </p:nvGrpSpPr>
        <p:grpSpPr>
          <a:xfrm>
            <a:off x="7659295" y="3100014"/>
            <a:ext cx="2898449" cy="696605"/>
            <a:chOff x="4946486" y="2116562"/>
            <a:chExt cx="2898449" cy="696605"/>
          </a:xfrm>
        </p:grpSpPr>
        <p:sp>
          <p:nvSpPr>
            <p:cNvPr id="164" name="Rectangle 163">
              <a:extLst>
                <a:ext uri="{FF2B5EF4-FFF2-40B4-BE49-F238E27FC236}">
                  <a16:creationId xmlns:a16="http://schemas.microsoft.com/office/drawing/2014/main" id="{5429A52C-F7A8-48BF-8C9A-1EB0BD47A5A9}"/>
                </a:ext>
              </a:extLst>
            </p:cNvPr>
            <p:cNvSpPr/>
            <p:nvPr/>
          </p:nvSpPr>
          <p:spPr>
            <a:xfrm rot="2700000">
              <a:off x="7705439" y="2360462"/>
              <a:ext cx="139496" cy="139496"/>
            </a:xfrm>
            <a:prstGeom prst="rect">
              <a:avLst/>
            </a:prstGeom>
            <a:solidFill>
              <a:srgbClr val="5DD6F9"/>
            </a:solidFill>
            <a:ln w="25400" cap="flat" cmpd="sng" algn="ctr">
              <a:solidFill>
                <a:srgbClr val="FFFFFF"/>
              </a:solid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grpSp>
          <p:nvGrpSpPr>
            <p:cNvPr id="165" name="Group 164">
              <a:extLst>
                <a:ext uri="{FF2B5EF4-FFF2-40B4-BE49-F238E27FC236}">
                  <a16:creationId xmlns:a16="http://schemas.microsoft.com/office/drawing/2014/main" id="{51DBB748-A20D-40A4-974C-385A48C1045F}"/>
                </a:ext>
              </a:extLst>
            </p:cNvPr>
            <p:cNvGrpSpPr/>
            <p:nvPr/>
          </p:nvGrpSpPr>
          <p:grpSpPr>
            <a:xfrm>
              <a:off x="7073749" y="2396642"/>
              <a:ext cx="566437" cy="71585"/>
              <a:chOff x="2086940" y="4936399"/>
              <a:chExt cx="566437" cy="71585"/>
            </a:xfrm>
          </p:grpSpPr>
          <p:cxnSp>
            <p:nvCxnSpPr>
              <p:cNvPr id="170" name="Straight Connector 169">
                <a:extLst>
                  <a:ext uri="{FF2B5EF4-FFF2-40B4-BE49-F238E27FC236}">
                    <a16:creationId xmlns:a16="http://schemas.microsoft.com/office/drawing/2014/main" id="{1767B0EC-488C-4B64-B922-E3A81E3AB9EF}"/>
                  </a:ext>
                </a:extLst>
              </p:cNvPr>
              <p:cNvCxnSpPr/>
              <p:nvPr/>
            </p:nvCxnSpPr>
            <p:spPr>
              <a:xfrm>
                <a:off x="2148518" y="4971277"/>
                <a:ext cx="469981" cy="0"/>
              </a:xfrm>
              <a:prstGeom prst="line">
                <a:avLst/>
              </a:prstGeom>
              <a:noFill/>
              <a:ln w="25400" cap="flat" cmpd="sng" algn="ctr">
                <a:solidFill>
                  <a:srgbClr val="FFFFFF">
                    <a:lumMod val="75000"/>
                  </a:srgbClr>
                </a:solidFill>
                <a:prstDash val="solid"/>
              </a:ln>
              <a:effectLst/>
            </p:spPr>
          </p:cxnSp>
          <p:sp>
            <p:nvSpPr>
              <p:cNvPr id="171" name="Oval 170">
                <a:extLst>
                  <a:ext uri="{FF2B5EF4-FFF2-40B4-BE49-F238E27FC236}">
                    <a16:creationId xmlns:a16="http://schemas.microsoft.com/office/drawing/2014/main" id="{5CB7CEFF-AD07-4A61-901E-031724941BA9}"/>
                  </a:ext>
                </a:extLst>
              </p:cNvPr>
              <p:cNvSpPr/>
              <p:nvPr/>
            </p:nvSpPr>
            <p:spPr>
              <a:xfrm>
                <a:off x="2086940" y="4936399"/>
                <a:ext cx="69756" cy="69756"/>
              </a:xfrm>
              <a:prstGeom prst="ellipse">
                <a:avLst/>
              </a:prstGeom>
              <a:solidFill>
                <a:srgbClr val="5DD6F9"/>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sp>
            <p:nvSpPr>
              <p:cNvPr id="172" name="Oval 171">
                <a:extLst>
                  <a:ext uri="{FF2B5EF4-FFF2-40B4-BE49-F238E27FC236}">
                    <a16:creationId xmlns:a16="http://schemas.microsoft.com/office/drawing/2014/main" id="{CA1D436E-EC92-44AD-9FD5-B4A793FEC58C}"/>
                  </a:ext>
                </a:extLst>
              </p:cNvPr>
              <p:cNvSpPr/>
              <p:nvPr/>
            </p:nvSpPr>
            <p:spPr>
              <a:xfrm>
                <a:off x="2583621" y="4938228"/>
                <a:ext cx="69756" cy="69756"/>
              </a:xfrm>
              <a:prstGeom prst="ellipse">
                <a:avLst/>
              </a:prstGeom>
              <a:solidFill>
                <a:srgbClr val="5DD6F9"/>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grpSp>
        <p:grpSp>
          <p:nvGrpSpPr>
            <p:cNvPr id="166" name="Group 165">
              <a:extLst>
                <a:ext uri="{FF2B5EF4-FFF2-40B4-BE49-F238E27FC236}">
                  <a16:creationId xmlns:a16="http://schemas.microsoft.com/office/drawing/2014/main" id="{09505A52-7879-44C7-9FC4-FAEDEB758F50}"/>
                </a:ext>
              </a:extLst>
            </p:cNvPr>
            <p:cNvGrpSpPr/>
            <p:nvPr/>
          </p:nvGrpSpPr>
          <p:grpSpPr>
            <a:xfrm>
              <a:off x="4946486" y="2116562"/>
              <a:ext cx="2004001" cy="696605"/>
              <a:chOff x="1454168" y="1686488"/>
              <a:chExt cx="2004001" cy="696605"/>
            </a:xfrm>
          </p:grpSpPr>
          <p:sp>
            <p:nvSpPr>
              <p:cNvPr id="168" name="Oval 167">
                <a:extLst>
                  <a:ext uri="{FF2B5EF4-FFF2-40B4-BE49-F238E27FC236}">
                    <a16:creationId xmlns:a16="http://schemas.microsoft.com/office/drawing/2014/main" id="{ADF35AF3-1C6F-470B-A531-4E629B92D6E7}"/>
                  </a:ext>
                </a:extLst>
              </p:cNvPr>
              <p:cNvSpPr/>
              <p:nvPr/>
            </p:nvSpPr>
            <p:spPr>
              <a:xfrm>
                <a:off x="2761564" y="1686488"/>
                <a:ext cx="696605" cy="696605"/>
              </a:xfrm>
              <a:prstGeom prst="ellipse">
                <a:avLst/>
              </a:prstGeom>
              <a:solidFill>
                <a:srgbClr val="5DD6F9"/>
              </a:solidFill>
              <a:ln w="9525" cap="flat" cmpd="sng" algn="ctr">
                <a:noFill/>
                <a:prstDash val="solid"/>
              </a:ln>
              <a:effectLst>
                <a:outerShdw blurRad="50800" dist="38100" dir="2700000" algn="tl" rotWithShape="0">
                  <a:prstClr val="black">
                    <a:alpha val="40000"/>
                  </a:prstClr>
                </a:outerShdw>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sp>
            <p:nvSpPr>
              <p:cNvPr id="169" name="TextBox 168">
                <a:extLst>
                  <a:ext uri="{FF2B5EF4-FFF2-40B4-BE49-F238E27FC236}">
                    <a16:creationId xmlns:a16="http://schemas.microsoft.com/office/drawing/2014/main" id="{B8C60624-DBDD-4934-A417-2718817F3499}"/>
                  </a:ext>
                </a:extLst>
              </p:cNvPr>
              <p:cNvSpPr txBox="1"/>
              <p:nvPr/>
            </p:nvSpPr>
            <p:spPr>
              <a:xfrm>
                <a:off x="1454168" y="1843977"/>
                <a:ext cx="1572425" cy="369332"/>
              </a:xfrm>
              <a:prstGeom prst="rect">
                <a:avLst/>
              </a:prstGeom>
              <a:noFill/>
            </p:spPr>
            <p:txBody>
              <a:bodyPr wrap="square" rtlCol="0">
                <a:spAutoFit/>
              </a:bodyPr>
              <a:lstStyle/>
              <a:p>
                <a:pPr marL="0" lvl="1" defTabSz="914400" eaLnBrk="1" fontAlgn="auto" hangingPunct="1">
                  <a:spcBef>
                    <a:spcPts val="0"/>
                  </a:spcBef>
                  <a:spcAft>
                    <a:spcPts val="0"/>
                  </a:spcAft>
                  <a:defRPr/>
                </a:pPr>
                <a:r>
                  <a:rPr lang="en-GB" kern="0" dirty="0">
                    <a:solidFill>
                      <a:srgbClr val="000000"/>
                    </a:solidFill>
                    <a:latin typeface="Aptos" panose="020B0004020202020204" pitchFamily="34" charset="0"/>
                    <a:ea typeface="+mn-ea"/>
                    <a:cs typeface="+mn-cs"/>
                  </a:rPr>
                  <a:t>Other debt</a:t>
                </a:r>
              </a:p>
            </p:txBody>
          </p:sp>
        </p:grpSp>
        <p:pic>
          <p:nvPicPr>
            <p:cNvPr id="167" name="Picture 166">
              <a:extLst>
                <a:ext uri="{FF2B5EF4-FFF2-40B4-BE49-F238E27FC236}">
                  <a16:creationId xmlns:a16="http://schemas.microsoft.com/office/drawing/2014/main" id="{399FDF93-3CB9-4258-8C2B-ABD916D274DF}"/>
                </a:ext>
              </a:extLst>
            </p:cNvPr>
            <p:cNvPicPr>
              <a:picLocks noChangeAspect="1"/>
            </p:cNvPicPr>
            <p:nvPr/>
          </p:nvPicPr>
          <p:blipFill>
            <a:blip r:embed="rId5"/>
            <a:stretch>
              <a:fillRect/>
            </a:stretch>
          </p:blipFill>
          <p:spPr>
            <a:xfrm>
              <a:off x="6342024" y="2296855"/>
              <a:ext cx="520995" cy="412076"/>
            </a:xfrm>
            <a:prstGeom prst="rect">
              <a:avLst/>
            </a:prstGeom>
          </p:spPr>
        </p:pic>
      </p:grpSp>
      <p:grpSp>
        <p:nvGrpSpPr>
          <p:cNvPr id="173" name="Group 172">
            <a:extLst>
              <a:ext uri="{FF2B5EF4-FFF2-40B4-BE49-F238E27FC236}">
                <a16:creationId xmlns:a16="http://schemas.microsoft.com/office/drawing/2014/main" id="{258C6806-634D-4A06-AD9A-AE6D30C118E5}"/>
              </a:ext>
            </a:extLst>
          </p:cNvPr>
          <p:cNvGrpSpPr/>
          <p:nvPr/>
        </p:nvGrpSpPr>
        <p:grpSpPr>
          <a:xfrm>
            <a:off x="7180823" y="5734244"/>
            <a:ext cx="4119674" cy="696605"/>
            <a:chOff x="4468015" y="4750792"/>
            <a:chExt cx="4119674" cy="696605"/>
          </a:xfrm>
        </p:grpSpPr>
        <p:grpSp>
          <p:nvGrpSpPr>
            <p:cNvPr id="174" name="Group 173">
              <a:extLst>
                <a:ext uri="{FF2B5EF4-FFF2-40B4-BE49-F238E27FC236}">
                  <a16:creationId xmlns:a16="http://schemas.microsoft.com/office/drawing/2014/main" id="{38C3B0FA-8A87-4A9A-9BEF-E004632D98B9}"/>
                </a:ext>
              </a:extLst>
            </p:cNvPr>
            <p:cNvGrpSpPr/>
            <p:nvPr/>
          </p:nvGrpSpPr>
          <p:grpSpPr>
            <a:xfrm>
              <a:off x="4468015" y="4750792"/>
              <a:ext cx="3162575" cy="696605"/>
              <a:chOff x="295594" y="1686488"/>
              <a:chExt cx="3162575" cy="696605"/>
            </a:xfrm>
          </p:grpSpPr>
          <p:sp>
            <p:nvSpPr>
              <p:cNvPr id="181" name="Oval 180">
                <a:extLst>
                  <a:ext uri="{FF2B5EF4-FFF2-40B4-BE49-F238E27FC236}">
                    <a16:creationId xmlns:a16="http://schemas.microsoft.com/office/drawing/2014/main" id="{E032BAEB-E63A-4F8D-BE2E-31C5D39507BD}"/>
                  </a:ext>
                </a:extLst>
              </p:cNvPr>
              <p:cNvSpPr/>
              <p:nvPr/>
            </p:nvSpPr>
            <p:spPr>
              <a:xfrm>
                <a:off x="2761564" y="1686488"/>
                <a:ext cx="696605" cy="696605"/>
              </a:xfrm>
              <a:prstGeom prst="ellipse">
                <a:avLst/>
              </a:prstGeom>
              <a:solidFill>
                <a:srgbClr val="5DD6F9"/>
              </a:solidFill>
              <a:ln w="9525" cap="flat" cmpd="sng" algn="ctr">
                <a:noFill/>
                <a:prstDash val="solid"/>
              </a:ln>
              <a:effectLst>
                <a:outerShdw blurRad="50800" dist="38100" dir="2700000" algn="tl" rotWithShape="0">
                  <a:prstClr val="black">
                    <a:alpha val="40000"/>
                  </a:prstClr>
                </a:outerShdw>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sp>
            <p:nvSpPr>
              <p:cNvPr id="182" name="TextBox 181">
                <a:extLst>
                  <a:ext uri="{FF2B5EF4-FFF2-40B4-BE49-F238E27FC236}">
                    <a16:creationId xmlns:a16="http://schemas.microsoft.com/office/drawing/2014/main" id="{5B37776C-8CE8-49C4-AF8C-D62D9048489C}"/>
                  </a:ext>
                </a:extLst>
              </p:cNvPr>
              <p:cNvSpPr txBox="1"/>
              <p:nvPr/>
            </p:nvSpPr>
            <p:spPr>
              <a:xfrm>
                <a:off x="295594" y="1805813"/>
                <a:ext cx="2629046" cy="369332"/>
              </a:xfrm>
              <a:prstGeom prst="rect">
                <a:avLst/>
              </a:prstGeom>
              <a:noFill/>
            </p:spPr>
            <p:txBody>
              <a:bodyPr wrap="square" rtlCol="0">
                <a:spAutoFit/>
              </a:bodyPr>
              <a:lstStyle/>
              <a:p>
                <a:pPr marL="0" lvl="1" defTabSz="914400" eaLnBrk="1" fontAlgn="auto" hangingPunct="1">
                  <a:spcBef>
                    <a:spcPts val="0"/>
                  </a:spcBef>
                  <a:spcAft>
                    <a:spcPts val="0"/>
                  </a:spcAft>
                  <a:defRPr/>
                </a:pPr>
                <a:r>
                  <a:rPr lang="en-GB" kern="0">
                    <a:solidFill>
                      <a:srgbClr val="000000"/>
                    </a:solidFill>
                    <a:latin typeface="Aptos" panose="020B0004020202020204" pitchFamily="34" charset="0"/>
                    <a:ea typeface="+mn-ea"/>
                    <a:cs typeface="+mn-cs"/>
                  </a:rPr>
                  <a:t>Insurance &amp; utility bills</a:t>
                </a:r>
              </a:p>
            </p:txBody>
          </p:sp>
        </p:grpSp>
        <p:sp>
          <p:nvSpPr>
            <p:cNvPr id="175" name="Rectangle 174">
              <a:extLst>
                <a:ext uri="{FF2B5EF4-FFF2-40B4-BE49-F238E27FC236}">
                  <a16:creationId xmlns:a16="http://schemas.microsoft.com/office/drawing/2014/main" id="{8B4DB434-511B-4861-8CCD-E52C89E07F54}"/>
                </a:ext>
              </a:extLst>
            </p:cNvPr>
            <p:cNvSpPr/>
            <p:nvPr/>
          </p:nvSpPr>
          <p:spPr>
            <a:xfrm rot="2700000">
              <a:off x="8448193" y="4983632"/>
              <a:ext cx="139496" cy="139496"/>
            </a:xfrm>
            <a:prstGeom prst="rect">
              <a:avLst/>
            </a:prstGeom>
            <a:solidFill>
              <a:srgbClr val="5DD6F9"/>
            </a:solidFill>
            <a:ln w="25400" cap="flat" cmpd="sng" algn="ctr">
              <a:solidFill>
                <a:srgbClr val="FFFFFF"/>
              </a:solid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grpSp>
          <p:nvGrpSpPr>
            <p:cNvPr id="176" name="Group 175">
              <a:extLst>
                <a:ext uri="{FF2B5EF4-FFF2-40B4-BE49-F238E27FC236}">
                  <a16:creationId xmlns:a16="http://schemas.microsoft.com/office/drawing/2014/main" id="{6A9B1F1E-BC0C-4BF4-8573-DE2D838617B4}"/>
                </a:ext>
              </a:extLst>
            </p:cNvPr>
            <p:cNvGrpSpPr/>
            <p:nvPr/>
          </p:nvGrpSpPr>
          <p:grpSpPr>
            <a:xfrm>
              <a:off x="7775187" y="5014842"/>
              <a:ext cx="566437" cy="71585"/>
              <a:chOff x="2086940" y="4936399"/>
              <a:chExt cx="566437" cy="71585"/>
            </a:xfrm>
          </p:grpSpPr>
          <p:cxnSp>
            <p:nvCxnSpPr>
              <p:cNvPr id="178" name="Straight Connector 177">
                <a:extLst>
                  <a:ext uri="{FF2B5EF4-FFF2-40B4-BE49-F238E27FC236}">
                    <a16:creationId xmlns:a16="http://schemas.microsoft.com/office/drawing/2014/main" id="{923F5649-CBF0-49AE-B327-62480DA73310}"/>
                  </a:ext>
                </a:extLst>
              </p:cNvPr>
              <p:cNvCxnSpPr/>
              <p:nvPr/>
            </p:nvCxnSpPr>
            <p:spPr>
              <a:xfrm>
                <a:off x="2148518" y="4971277"/>
                <a:ext cx="469981" cy="0"/>
              </a:xfrm>
              <a:prstGeom prst="line">
                <a:avLst/>
              </a:prstGeom>
              <a:noFill/>
              <a:ln w="25400" cap="flat" cmpd="sng" algn="ctr">
                <a:solidFill>
                  <a:srgbClr val="FFFFFF">
                    <a:lumMod val="75000"/>
                  </a:srgbClr>
                </a:solidFill>
                <a:prstDash val="solid"/>
              </a:ln>
              <a:effectLst/>
            </p:spPr>
          </p:cxnSp>
          <p:sp>
            <p:nvSpPr>
              <p:cNvPr id="179" name="Oval 178">
                <a:extLst>
                  <a:ext uri="{FF2B5EF4-FFF2-40B4-BE49-F238E27FC236}">
                    <a16:creationId xmlns:a16="http://schemas.microsoft.com/office/drawing/2014/main" id="{E5B482AD-E680-4B00-91C0-8126A660C908}"/>
                  </a:ext>
                </a:extLst>
              </p:cNvPr>
              <p:cNvSpPr/>
              <p:nvPr/>
            </p:nvSpPr>
            <p:spPr>
              <a:xfrm>
                <a:off x="2086940" y="4936399"/>
                <a:ext cx="69756" cy="69756"/>
              </a:xfrm>
              <a:prstGeom prst="ellipse">
                <a:avLst/>
              </a:prstGeom>
              <a:solidFill>
                <a:srgbClr val="5DD6F9"/>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sp>
            <p:nvSpPr>
              <p:cNvPr id="180" name="Oval 179">
                <a:extLst>
                  <a:ext uri="{FF2B5EF4-FFF2-40B4-BE49-F238E27FC236}">
                    <a16:creationId xmlns:a16="http://schemas.microsoft.com/office/drawing/2014/main" id="{399D007B-47F4-46E9-B973-A270F4206BED}"/>
                  </a:ext>
                </a:extLst>
              </p:cNvPr>
              <p:cNvSpPr/>
              <p:nvPr/>
            </p:nvSpPr>
            <p:spPr>
              <a:xfrm>
                <a:off x="2583621" y="4938228"/>
                <a:ext cx="69756" cy="69756"/>
              </a:xfrm>
              <a:prstGeom prst="ellipse">
                <a:avLst/>
              </a:prstGeom>
              <a:solidFill>
                <a:srgbClr val="5DD6F9"/>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grpSp>
        <p:pic>
          <p:nvPicPr>
            <p:cNvPr id="177" name="Picture 176">
              <a:extLst>
                <a:ext uri="{FF2B5EF4-FFF2-40B4-BE49-F238E27FC236}">
                  <a16:creationId xmlns:a16="http://schemas.microsoft.com/office/drawing/2014/main" id="{C3AD89EB-267D-400B-97E0-E4ABBC699F21}"/>
                </a:ext>
              </a:extLst>
            </p:cNvPr>
            <p:cNvPicPr>
              <a:picLocks noChangeAspect="1"/>
            </p:cNvPicPr>
            <p:nvPr/>
          </p:nvPicPr>
          <p:blipFill>
            <a:blip r:embed="rId6"/>
            <a:stretch>
              <a:fillRect/>
            </a:stretch>
          </p:blipFill>
          <p:spPr>
            <a:xfrm>
              <a:off x="7054955" y="4817244"/>
              <a:ext cx="484146" cy="494446"/>
            </a:xfrm>
            <a:prstGeom prst="rect">
              <a:avLst/>
            </a:prstGeom>
          </p:spPr>
        </p:pic>
      </p:grpSp>
      <p:grpSp>
        <p:nvGrpSpPr>
          <p:cNvPr id="183" name="Group 182">
            <a:extLst>
              <a:ext uri="{FF2B5EF4-FFF2-40B4-BE49-F238E27FC236}">
                <a16:creationId xmlns:a16="http://schemas.microsoft.com/office/drawing/2014/main" id="{663520B2-A9E5-4F29-8996-4856C7D37A48}"/>
              </a:ext>
            </a:extLst>
          </p:cNvPr>
          <p:cNvGrpSpPr/>
          <p:nvPr/>
        </p:nvGrpSpPr>
        <p:grpSpPr>
          <a:xfrm>
            <a:off x="1656424" y="4888282"/>
            <a:ext cx="3176986" cy="696605"/>
            <a:chOff x="1199286" y="3904830"/>
            <a:chExt cx="3176986" cy="696605"/>
          </a:xfrm>
        </p:grpSpPr>
        <p:sp>
          <p:nvSpPr>
            <p:cNvPr id="184" name="Rectangle 183">
              <a:extLst>
                <a:ext uri="{FF2B5EF4-FFF2-40B4-BE49-F238E27FC236}">
                  <a16:creationId xmlns:a16="http://schemas.microsoft.com/office/drawing/2014/main" id="{5CC6DC01-F108-4751-A858-A93682C320E5}"/>
                </a:ext>
              </a:extLst>
            </p:cNvPr>
            <p:cNvSpPr/>
            <p:nvPr/>
          </p:nvSpPr>
          <p:spPr>
            <a:xfrm rot="2700000">
              <a:off x="1199286" y="4179828"/>
              <a:ext cx="139496" cy="139496"/>
            </a:xfrm>
            <a:prstGeom prst="rect">
              <a:avLst/>
            </a:prstGeom>
            <a:solidFill>
              <a:srgbClr val="00A2E2"/>
            </a:solidFill>
            <a:ln w="25400" cap="flat" cmpd="sng" algn="ctr">
              <a:solidFill>
                <a:srgbClr val="FFFFFF"/>
              </a:solid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grpSp>
          <p:nvGrpSpPr>
            <p:cNvPr id="185" name="Group 184">
              <a:extLst>
                <a:ext uri="{FF2B5EF4-FFF2-40B4-BE49-F238E27FC236}">
                  <a16:creationId xmlns:a16="http://schemas.microsoft.com/office/drawing/2014/main" id="{B3702F78-52B4-4A18-94C1-BAD9324FD042}"/>
                </a:ext>
              </a:extLst>
            </p:cNvPr>
            <p:cNvGrpSpPr/>
            <p:nvPr/>
          </p:nvGrpSpPr>
          <p:grpSpPr>
            <a:xfrm>
              <a:off x="2054773" y="3904830"/>
              <a:ext cx="2321499" cy="696605"/>
              <a:chOff x="2761564" y="4622974"/>
              <a:chExt cx="2321499" cy="696605"/>
            </a:xfrm>
          </p:grpSpPr>
          <p:sp>
            <p:nvSpPr>
              <p:cNvPr id="191" name="Oval 190">
                <a:extLst>
                  <a:ext uri="{FF2B5EF4-FFF2-40B4-BE49-F238E27FC236}">
                    <a16:creationId xmlns:a16="http://schemas.microsoft.com/office/drawing/2014/main" id="{1992CEF9-214B-4E9A-A5B3-078961AECB2F}"/>
                  </a:ext>
                </a:extLst>
              </p:cNvPr>
              <p:cNvSpPr/>
              <p:nvPr/>
            </p:nvSpPr>
            <p:spPr>
              <a:xfrm>
                <a:off x="2761564" y="4622974"/>
                <a:ext cx="696605" cy="696605"/>
              </a:xfrm>
              <a:prstGeom prst="ellipse">
                <a:avLst/>
              </a:prstGeom>
              <a:solidFill>
                <a:srgbClr val="00A2E2"/>
              </a:solidFill>
              <a:ln w="9525" cap="flat" cmpd="sng" algn="ctr">
                <a:noFill/>
                <a:prstDash val="solid"/>
              </a:ln>
              <a:effectLst>
                <a:outerShdw blurRad="50800" dist="38100" dir="2700000" algn="tl" rotWithShape="0">
                  <a:prstClr val="black">
                    <a:alpha val="40000"/>
                  </a:prstClr>
                </a:outerShdw>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sp>
            <p:nvSpPr>
              <p:cNvPr id="192" name="Rectangle 191">
                <a:extLst>
                  <a:ext uri="{FF2B5EF4-FFF2-40B4-BE49-F238E27FC236}">
                    <a16:creationId xmlns:a16="http://schemas.microsoft.com/office/drawing/2014/main" id="{CEC28CA4-CE79-4F99-9FAD-E30AC4488CD6}"/>
                  </a:ext>
                </a:extLst>
              </p:cNvPr>
              <p:cNvSpPr/>
              <p:nvPr/>
            </p:nvSpPr>
            <p:spPr>
              <a:xfrm>
                <a:off x="3539051" y="4769627"/>
                <a:ext cx="1544012" cy="369332"/>
              </a:xfrm>
              <a:prstGeom prst="rect">
                <a:avLst/>
              </a:prstGeom>
              <a:noFill/>
            </p:spPr>
            <p:txBody>
              <a:bodyPr wrap="square" rtlCol="0">
                <a:spAutoFit/>
              </a:bodyPr>
              <a:lstStyle/>
              <a:p>
                <a:pPr marL="0" lvl="1" defTabSz="914400" eaLnBrk="1" fontAlgn="auto" hangingPunct="1">
                  <a:spcBef>
                    <a:spcPts val="0"/>
                  </a:spcBef>
                  <a:spcAft>
                    <a:spcPts val="0"/>
                  </a:spcAft>
                  <a:defRPr/>
                </a:pPr>
                <a:r>
                  <a:rPr lang="en-GB" kern="0">
                    <a:solidFill>
                      <a:srgbClr val="000000"/>
                    </a:solidFill>
                    <a:latin typeface="Aptos" panose="020B0004020202020204" pitchFamily="34" charset="0"/>
                    <a:ea typeface="+mn-ea"/>
                    <a:cs typeface="+mn-cs"/>
                  </a:rPr>
                  <a:t>Property</a:t>
                </a:r>
              </a:p>
            </p:txBody>
          </p:sp>
        </p:grpSp>
        <p:grpSp>
          <p:nvGrpSpPr>
            <p:cNvPr id="186" name="Group 185">
              <a:extLst>
                <a:ext uri="{FF2B5EF4-FFF2-40B4-BE49-F238E27FC236}">
                  <a16:creationId xmlns:a16="http://schemas.microsoft.com/office/drawing/2014/main" id="{9A15A995-C325-4A98-A243-4C1A7BC48689}"/>
                </a:ext>
              </a:extLst>
            </p:cNvPr>
            <p:cNvGrpSpPr/>
            <p:nvPr/>
          </p:nvGrpSpPr>
          <p:grpSpPr>
            <a:xfrm>
              <a:off x="1418334" y="4221056"/>
              <a:ext cx="566437" cy="71585"/>
              <a:chOff x="2086940" y="4936399"/>
              <a:chExt cx="566437" cy="71585"/>
            </a:xfrm>
          </p:grpSpPr>
          <p:cxnSp>
            <p:nvCxnSpPr>
              <p:cNvPr id="188" name="Straight Connector 187">
                <a:extLst>
                  <a:ext uri="{FF2B5EF4-FFF2-40B4-BE49-F238E27FC236}">
                    <a16:creationId xmlns:a16="http://schemas.microsoft.com/office/drawing/2014/main" id="{1030BE48-6544-4C38-A1E4-7D5856FCC3B6}"/>
                  </a:ext>
                </a:extLst>
              </p:cNvPr>
              <p:cNvCxnSpPr/>
              <p:nvPr/>
            </p:nvCxnSpPr>
            <p:spPr>
              <a:xfrm>
                <a:off x="2148518" y="4971277"/>
                <a:ext cx="469981" cy="0"/>
              </a:xfrm>
              <a:prstGeom prst="line">
                <a:avLst/>
              </a:prstGeom>
              <a:noFill/>
              <a:ln w="25400" cap="flat" cmpd="sng" algn="ctr">
                <a:solidFill>
                  <a:srgbClr val="FFFFFF">
                    <a:lumMod val="75000"/>
                  </a:srgbClr>
                </a:solidFill>
                <a:prstDash val="solid"/>
              </a:ln>
              <a:effectLst/>
            </p:spPr>
          </p:cxnSp>
          <p:sp>
            <p:nvSpPr>
              <p:cNvPr id="189" name="Oval 188">
                <a:extLst>
                  <a:ext uri="{FF2B5EF4-FFF2-40B4-BE49-F238E27FC236}">
                    <a16:creationId xmlns:a16="http://schemas.microsoft.com/office/drawing/2014/main" id="{CD3F3D45-9CF3-496C-982D-83E32047CC6D}"/>
                  </a:ext>
                </a:extLst>
              </p:cNvPr>
              <p:cNvSpPr/>
              <p:nvPr/>
            </p:nvSpPr>
            <p:spPr>
              <a:xfrm>
                <a:off x="2086940" y="4936399"/>
                <a:ext cx="69756" cy="69756"/>
              </a:xfrm>
              <a:prstGeom prst="ellipse">
                <a:avLst/>
              </a:prstGeom>
              <a:solidFill>
                <a:srgbClr val="EF882B"/>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sp>
            <p:nvSpPr>
              <p:cNvPr id="190" name="Oval 189">
                <a:extLst>
                  <a:ext uri="{FF2B5EF4-FFF2-40B4-BE49-F238E27FC236}">
                    <a16:creationId xmlns:a16="http://schemas.microsoft.com/office/drawing/2014/main" id="{D9895F6D-8C83-4DEB-B656-5124537FA0FC}"/>
                  </a:ext>
                </a:extLst>
              </p:cNvPr>
              <p:cNvSpPr/>
              <p:nvPr/>
            </p:nvSpPr>
            <p:spPr>
              <a:xfrm>
                <a:off x="2583621" y="4938228"/>
                <a:ext cx="69756" cy="69756"/>
              </a:xfrm>
              <a:prstGeom prst="ellipse">
                <a:avLst/>
              </a:prstGeom>
              <a:solidFill>
                <a:srgbClr val="EF882B"/>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grpSp>
        <p:pic>
          <p:nvPicPr>
            <p:cNvPr id="187" name="Picture 186">
              <a:extLst>
                <a:ext uri="{FF2B5EF4-FFF2-40B4-BE49-F238E27FC236}">
                  <a16:creationId xmlns:a16="http://schemas.microsoft.com/office/drawing/2014/main" id="{807EBBCB-87FD-40F6-909A-8248DE500CEA}"/>
                </a:ext>
              </a:extLst>
            </p:cNvPr>
            <p:cNvPicPr>
              <a:picLocks noChangeAspect="1"/>
            </p:cNvPicPr>
            <p:nvPr/>
          </p:nvPicPr>
          <p:blipFill>
            <a:blip r:embed="rId7"/>
            <a:stretch>
              <a:fillRect/>
            </a:stretch>
          </p:blipFill>
          <p:spPr>
            <a:xfrm>
              <a:off x="2121938" y="4010669"/>
              <a:ext cx="555028" cy="450960"/>
            </a:xfrm>
            <a:prstGeom prst="rect">
              <a:avLst/>
            </a:prstGeom>
          </p:spPr>
        </p:pic>
      </p:grpSp>
      <p:grpSp>
        <p:nvGrpSpPr>
          <p:cNvPr id="193" name="Group 192">
            <a:extLst>
              <a:ext uri="{FF2B5EF4-FFF2-40B4-BE49-F238E27FC236}">
                <a16:creationId xmlns:a16="http://schemas.microsoft.com/office/drawing/2014/main" id="{34B6DC5C-F6FA-4CD9-A57E-F7D132D81A3D}"/>
              </a:ext>
            </a:extLst>
          </p:cNvPr>
          <p:cNvGrpSpPr/>
          <p:nvPr/>
        </p:nvGrpSpPr>
        <p:grpSpPr>
          <a:xfrm>
            <a:off x="817456" y="5687457"/>
            <a:ext cx="3218772" cy="696605"/>
            <a:chOff x="360318" y="4704005"/>
            <a:chExt cx="3218772" cy="696605"/>
          </a:xfrm>
        </p:grpSpPr>
        <p:sp>
          <p:nvSpPr>
            <p:cNvPr id="194" name="Rectangle 193">
              <a:extLst>
                <a:ext uri="{FF2B5EF4-FFF2-40B4-BE49-F238E27FC236}">
                  <a16:creationId xmlns:a16="http://schemas.microsoft.com/office/drawing/2014/main" id="{2BD63908-6DE0-4B17-8C30-D6ED372F1AB3}"/>
                </a:ext>
              </a:extLst>
            </p:cNvPr>
            <p:cNvSpPr/>
            <p:nvPr/>
          </p:nvSpPr>
          <p:spPr>
            <a:xfrm rot="2700000">
              <a:off x="360318" y="4985459"/>
              <a:ext cx="139496" cy="139496"/>
            </a:xfrm>
            <a:prstGeom prst="rect">
              <a:avLst/>
            </a:prstGeom>
            <a:solidFill>
              <a:srgbClr val="00A2E2"/>
            </a:solidFill>
            <a:ln w="25400" cap="flat" cmpd="sng" algn="ctr">
              <a:solidFill>
                <a:srgbClr val="FFFFFF"/>
              </a:solid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grpSp>
          <p:nvGrpSpPr>
            <p:cNvPr id="195" name="Group 194">
              <a:extLst>
                <a:ext uri="{FF2B5EF4-FFF2-40B4-BE49-F238E27FC236}">
                  <a16:creationId xmlns:a16="http://schemas.microsoft.com/office/drawing/2014/main" id="{BB88414A-A09A-4A1D-BFD5-17D931884B2E}"/>
                </a:ext>
              </a:extLst>
            </p:cNvPr>
            <p:cNvGrpSpPr/>
            <p:nvPr/>
          </p:nvGrpSpPr>
          <p:grpSpPr>
            <a:xfrm>
              <a:off x="1257591" y="4704005"/>
              <a:ext cx="2321499" cy="696605"/>
              <a:chOff x="2761564" y="4622974"/>
              <a:chExt cx="2321499" cy="696605"/>
            </a:xfrm>
          </p:grpSpPr>
          <p:sp>
            <p:nvSpPr>
              <p:cNvPr id="207" name="Oval 206">
                <a:extLst>
                  <a:ext uri="{FF2B5EF4-FFF2-40B4-BE49-F238E27FC236}">
                    <a16:creationId xmlns:a16="http://schemas.microsoft.com/office/drawing/2014/main" id="{9903EC45-2802-47AD-A00E-1F200B36C313}"/>
                  </a:ext>
                </a:extLst>
              </p:cNvPr>
              <p:cNvSpPr/>
              <p:nvPr/>
            </p:nvSpPr>
            <p:spPr>
              <a:xfrm>
                <a:off x="2761564" y="4622974"/>
                <a:ext cx="696605" cy="696605"/>
              </a:xfrm>
              <a:prstGeom prst="ellipse">
                <a:avLst/>
              </a:prstGeom>
              <a:solidFill>
                <a:srgbClr val="00A2E2"/>
              </a:solidFill>
              <a:ln w="9525" cap="flat" cmpd="sng" algn="ctr">
                <a:noFill/>
                <a:prstDash val="solid"/>
              </a:ln>
              <a:effectLst>
                <a:outerShdw blurRad="50800" dist="38100" dir="2700000" algn="tl" rotWithShape="0">
                  <a:prstClr val="black">
                    <a:alpha val="40000"/>
                  </a:prstClr>
                </a:outerShdw>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sp>
            <p:nvSpPr>
              <p:cNvPr id="208" name="Rectangle 207">
                <a:extLst>
                  <a:ext uri="{FF2B5EF4-FFF2-40B4-BE49-F238E27FC236}">
                    <a16:creationId xmlns:a16="http://schemas.microsoft.com/office/drawing/2014/main" id="{3E38E6D8-51AD-48CD-A2D1-BDE7A224933A}"/>
                  </a:ext>
                </a:extLst>
              </p:cNvPr>
              <p:cNvSpPr/>
              <p:nvPr/>
            </p:nvSpPr>
            <p:spPr>
              <a:xfrm>
                <a:off x="3539051" y="4769627"/>
                <a:ext cx="1544012" cy="369332"/>
              </a:xfrm>
              <a:prstGeom prst="rect">
                <a:avLst/>
              </a:prstGeom>
              <a:noFill/>
            </p:spPr>
            <p:txBody>
              <a:bodyPr wrap="square" rtlCol="0">
                <a:spAutoFit/>
              </a:bodyPr>
              <a:lstStyle/>
              <a:p>
                <a:pPr marL="0" lvl="1" defTabSz="914400" eaLnBrk="1" fontAlgn="auto" hangingPunct="1">
                  <a:spcBef>
                    <a:spcPts val="0"/>
                  </a:spcBef>
                  <a:spcAft>
                    <a:spcPts val="0"/>
                  </a:spcAft>
                  <a:defRPr/>
                </a:pPr>
                <a:r>
                  <a:rPr lang="en-GB" kern="0">
                    <a:solidFill>
                      <a:srgbClr val="000000"/>
                    </a:solidFill>
                    <a:latin typeface="Aptos" panose="020B0004020202020204" pitchFamily="34" charset="0"/>
                    <a:ea typeface="+mn-ea"/>
                    <a:cs typeface="+mn-cs"/>
                  </a:rPr>
                  <a:t>Investments</a:t>
                </a:r>
              </a:p>
            </p:txBody>
          </p:sp>
        </p:grpSp>
        <p:grpSp>
          <p:nvGrpSpPr>
            <p:cNvPr id="196" name="Group 195">
              <a:extLst>
                <a:ext uri="{FF2B5EF4-FFF2-40B4-BE49-F238E27FC236}">
                  <a16:creationId xmlns:a16="http://schemas.microsoft.com/office/drawing/2014/main" id="{67807033-CB81-4C5D-BC15-E42C46A3B1C6}"/>
                </a:ext>
              </a:extLst>
            </p:cNvPr>
            <p:cNvGrpSpPr/>
            <p:nvPr/>
          </p:nvGrpSpPr>
          <p:grpSpPr>
            <a:xfrm>
              <a:off x="609587" y="5016670"/>
              <a:ext cx="566437" cy="71585"/>
              <a:chOff x="2086940" y="4936399"/>
              <a:chExt cx="566437" cy="71585"/>
            </a:xfrm>
          </p:grpSpPr>
          <p:cxnSp>
            <p:nvCxnSpPr>
              <p:cNvPr id="204" name="Straight Connector 203">
                <a:extLst>
                  <a:ext uri="{FF2B5EF4-FFF2-40B4-BE49-F238E27FC236}">
                    <a16:creationId xmlns:a16="http://schemas.microsoft.com/office/drawing/2014/main" id="{C00F1C20-98D7-4E2A-B4BB-A98DA35126F8}"/>
                  </a:ext>
                </a:extLst>
              </p:cNvPr>
              <p:cNvCxnSpPr/>
              <p:nvPr/>
            </p:nvCxnSpPr>
            <p:spPr>
              <a:xfrm>
                <a:off x="2148518" y="4971277"/>
                <a:ext cx="469981" cy="0"/>
              </a:xfrm>
              <a:prstGeom prst="line">
                <a:avLst/>
              </a:prstGeom>
              <a:noFill/>
              <a:ln w="25400" cap="flat" cmpd="sng" algn="ctr">
                <a:solidFill>
                  <a:srgbClr val="FFFFFF">
                    <a:lumMod val="75000"/>
                  </a:srgbClr>
                </a:solidFill>
                <a:prstDash val="solid"/>
              </a:ln>
              <a:effectLst/>
            </p:spPr>
          </p:cxnSp>
          <p:sp>
            <p:nvSpPr>
              <p:cNvPr id="205" name="Oval 204">
                <a:extLst>
                  <a:ext uri="{FF2B5EF4-FFF2-40B4-BE49-F238E27FC236}">
                    <a16:creationId xmlns:a16="http://schemas.microsoft.com/office/drawing/2014/main" id="{F9EE165C-F47A-4A0E-9907-08286BB58CEF}"/>
                  </a:ext>
                </a:extLst>
              </p:cNvPr>
              <p:cNvSpPr/>
              <p:nvPr/>
            </p:nvSpPr>
            <p:spPr>
              <a:xfrm>
                <a:off x="2086940" y="4936399"/>
                <a:ext cx="69756" cy="69756"/>
              </a:xfrm>
              <a:prstGeom prst="ellipse">
                <a:avLst/>
              </a:prstGeom>
              <a:solidFill>
                <a:srgbClr val="EF882B"/>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sp>
            <p:nvSpPr>
              <p:cNvPr id="206" name="Oval 205">
                <a:extLst>
                  <a:ext uri="{FF2B5EF4-FFF2-40B4-BE49-F238E27FC236}">
                    <a16:creationId xmlns:a16="http://schemas.microsoft.com/office/drawing/2014/main" id="{1DCB8C72-CED6-4BAA-8CEE-8F30FF760449}"/>
                  </a:ext>
                </a:extLst>
              </p:cNvPr>
              <p:cNvSpPr/>
              <p:nvPr/>
            </p:nvSpPr>
            <p:spPr>
              <a:xfrm>
                <a:off x="2583621" y="4938228"/>
                <a:ext cx="69756" cy="69756"/>
              </a:xfrm>
              <a:prstGeom prst="ellipse">
                <a:avLst/>
              </a:prstGeom>
              <a:solidFill>
                <a:srgbClr val="EF882B"/>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grpSp>
        <p:grpSp>
          <p:nvGrpSpPr>
            <p:cNvPr id="197" name="Group 196">
              <a:extLst>
                <a:ext uri="{FF2B5EF4-FFF2-40B4-BE49-F238E27FC236}">
                  <a16:creationId xmlns:a16="http://schemas.microsoft.com/office/drawing/2014/main" id="{4F012C26-9594-47EC-B5C5-BA2D5209BAC8}"/>
                </a:ext>
              </a:extLst>
            </p:cNvPr>
            <p:cNvGrpSpPr/>
            <p:nvPr/>
          </p:nvGrpSpPr>
          <p:grpSpPr>
            <a:xfrm>
              <a:off x="1346165" y="4794324"/>
              <a:ext cx="478336" cy="505397"/>
              <a:chOff x="1002279" y="531972"/>
              <a:chExt cx="5293452" cy="4921713"/>
            </a:xfrm>
            <a:solidFill>
              <a:srgbClr val="FFFFFF"/>
            </a:solidFill>
          </p:grpSpPr>
          <p:sp>
            <p:nvSpPr>
              <p:cNvPr id="198" name="Moon 1036">
                <a:extLst>
                  <a:ext uri="{FF2B5EF4-FFF2-40B4-BE49-F238E27FC236}">
                    <a16:creationId xmlns:a16="http://schemas.microsoft.com/office/drawing/2014/main" id="{F89ADA41-8087-410B-B391-7814D20EE0D7}"/>
                  </a:ext>
                </a:extLst>
              </p:cNvPr>
              <p:cNvSpPr/>
              <p:nvPr/>
            </p:nvSpPr>
            <p:spPr>
              <a:xfrm rot="2802336">
                <a:off x="1829583" y="138705"/>
                <a:ext cx="2301034" cy="3955641"/>
              </a:xfrm>
              <a:custGeom>
                <a:avLst/>
                <a:gdLst/>
                <a:ahLst/>
                <a:cxnLst/>
                <a:rect l="l" t="t" r="r" b="b"/>
                <a:pathLst>
                  <a:path w="2480344" h="4263889">
                    <a:moveTo>
                      <a:pt x="139015" y="2600487"/>
                    </a:moveTo>
                    <a:cubicBezTo>
                      <a:pt x="152494" y="2595907"/>
                      <a:pt x="167180" y="2594437"/>
                      <a:pt x="182454" y="2596681"/>
                    </a:cubicBezTo>
                    <a:cubicBezTo>
                      <a:pt x="152074" y="2626754"/>
                      <a:pt x="134027" y="2670685"/>
                      <a:pt x="132226" y="2718958"/>
                    </a:cubicBezTo>
                    <a:lnTo>
                      <a:pt x="133169" y="2739312"/>
                    </a:lnTo>
                    <a:cubicBezTo>
                      <a:pt x="141156" y="2743620"/>
                      <a:pt x="147906" y="2750120"/>
                      <a:pt x="153842" y="2757689"/>
                    </a:cubicBezTo>
                    <a:cubicBezTo>
                      <a:pt x="175609" y="2785446"/>
                      <a:pt x="180800" y="2820412"/>
                      <a:pt x="169101" y="2848337"/>
                    </a:cubicBezTo>
                    <a:cubicBezTo>
                      <a:pt x="170032" y="2850623"/>
                      <a:pt x="171414" y="2852615"/>
                      <a:pt x="172830" y="2854582"/>
                    </a:cubicBezTo>
                    <a:lnTo>
                      <a:pt x="172830" y="2854583"/>
                    </a:lnTo>
                    <a:lnTo>
                      <a:pt x="167936" y="2852696"/>
                    </a:lnTo>
                    <a:cubicBezTo>
                      <a:pt x="163646" y="2864684"/>
                      <a:pt x="155922" y="2875046"/>
                      <a:pt x="145549" y="2883180"/>
                    </a:cubicBezTo>
                    <a:cubicBezTo>
                      <a:pt x="109059" y="2911795"/>
                      <a:pt x="53610" y="2902004"/>
                      <a:pt x="21700" y="2861312"/>
                    </a:cubicBezTo>
                    <a:cubicBezTo>
                      <a:pt x="-10209" y="2820620"/>
                      <a:pt x="-6497" y="2764436"/>
                      <a:pt x="29993" y="2735821"/>
                    </a:cubicBezTo>
                    <a:lnTo>
                      <a:pt x="37794" y="2731368"/>
                    </a:lnTo>
                    <a:cubicBezTo>
                      <a:pt x="38364" y="2738022"/>
                      <a:pt x="43626" y="2743467"/>
                      <a:pt x="50341" y="2745040"/>
                    </a:cubicBezTo>
                    <a:cubicBezTo>
                      <a:pt x="59332" y="2747146"/>
                      <a:pt x="67520" y="2741513"/>
                      <a:pt x="68630" y="2732459"/>
                    </a:cubicBezTo>
                    <a:lnTo>
                      <a:pt x="77295" y="2661793"/>
                    </a:lnTo>
                    <a:cubicBezTo>
                      <a:pt x="83280" y="2646561"/>
                      <a:pt x="92086" y="2633435"/>
                      <a:pt x="102820" y="2622955"/>
                    </a:cubicBezTo>
                    <a:cubicBezTo>
                      <a:pt x="113265" y="2612759"/>
                      <a:pt x="125537" y="2605068"/>
                      <a:pt x="139015" y="2600487"/>
                    </a:cubicBezTo>
                    <a:close/>
                    <a:moveTo>
                      <a:pt x="2311947" y="985438"/>
                    </a:moveTo>
                    <a:lnTo>
                      <a:pt x="2284597" y="1001975"/>
                    </a:lnTo>
                    <a:cubicBezTo>
                      <a:pt x="2277535" y="1008829"/>
                      <a:pt x="2272741" y="1016942"/>
                      <a:pt x="2270865" y="1026073"/>
                    </a:cubicBezTo>
                    <a:cubicBezTo>
                      <a:pt x="2263364" y="1062601"/>
                      <a:pt x="2305402" y="1101581"/>
                      <a:pt x="2364760" y="1113141"/>
                    </a:cubicBezTo>
                    <a:cubicBezTo>
                      <a:pt x="2295803" y="1066585"/>
                      <a:pt x="2309884" y="998019"/>
                      <a:pt x="2391925" y="980867"/>
                    </a:cubicBezTo>
                    <a:cubicBezTo>
                      <a:pt x="2362246" y="975087"/>
                      <a:pt x="2333857" y="977257"/>
                      <a:pt x="2311947" y="985438"/>
                    </a:cubicBezTo>
                    <a:close/>
                    <a:moveTo>
                      <a:pt x="1765903" y="767213"/>
                    </a:moveTo>
                    <a:cubicBezTo>
                      <a:pt x="1762769" y="768090"/>
                      <a:pt x="1760775" y="769427"/>
                      <a:pt x="1760211" y="771321"/>
                    </a:cubicBezTo>
                    <a:lnTo>
                      <a:pt x="1872678" y="873670"/>
                    </a:lnTo>
                    <a:cubicBezTo>
                      <a:pt x="1910168" y="907786"/>
                      <a:pt x="1936680" y="915454"/>
                      <a:pt x="1970033" y="897138"/>
                    </a:cubicBezTo>
                    <a:cubicBezTo>
                      <a:pt x="2003385" y="878823"/>
                      <a:pt x="2013874" y="838621"/>
                      <a:pt x="1993460" y="807343"/>
                    </a:cubicBezTo>
                    <a:cubicBezTo>
                      <a:pt x="1981734" y="788272"/>
                      <a:pt x="1938565" y="788728"/>
                      <a:pt x="1899690" y="782725"/>
                    </a:cubicBezTo>
                    <a:cubicBezTo>
                      <a:pt x="1865676" y="777473"/>
                      <a:pt x="1787844" y="761077"/>
                      <a:pt x="1765903" y="767213"/>
                    </a:cubicBezTo>
                    <a:close/>
                    <a:moveTo>
                      <a:pt x="572519" y="972412"/>
                    </a:moveTo>
                    <a:lnTo>
                      <a:pt x="578360" y="969256"/>
                    </a:lnTo>
                    <a:cubicBezTo>
                      <a:pt x="579838" y="969508"/>
                      <a:pt x="510598" y="1014596"/>
                      <a:pt x="671606" y="926695"/>
                    </a:cubicBezTo>
                    <a:lnTo>
                      <a:pt x="1223633" y="625321"/>
                    </a:lnTo>
                    <a:lnTo>
                      <a:pt x="1224924" y="627288"/>
                    </a:lnTo>
                    <a:lnTo>
                      <a:pt x="1229345" y="625889"/>
                    </a:lnTo>
                    <a:cubicBezTo>
                      <a:pt x="1257520" y="672061"/>
                      <a:pt x="1331437" y="692143"/>
                      <a:pt x="1405453" y="672572"/>
                    </a:cubicBezTo>
                    <a:cubicBezTo>
                      <a:pt x="1486771" y="651070"/>
                      <a:pt x="1538735" y="589499"/>
                      <a:pt x="1523964" y="532665"/>
                    </a:cubicBezTo>
                    <a:lnTo>
                      <a:pt x="1560285" y="521172"/>
                    </a:lnTo>
                    <a:lnTo>
                      <a:pt x="1561823" y="525089"/>
                    </a:lnTo>
                    <a:lnTo>
                      <a:pt x="1563107" y="518248"/>
                    </a:lnTo>
                    <a:lnTo>
                      <a:pt x="1922543" y="582862"/>
                    </a:lnTo>
                    <a:cubicBezTo>
                      <a:pt x="1967445" y="570737"/>
                      <a:pt x="2019436" y="583455"/>
                      <a:pt x="2057048" y="618350"/>
                    </a:cubicBezTo>
                    <a:cubicBezTo>
                      <a:pt x="2077044" y="636899"/>
                      <a:pt x="2090227" y="659169"/>
                      <a:pt x="2094086" y="682755"/>
                    </a:cubicBezTo>
                    <a:cubicBezTo>
                      <a:pt x="2110564" y="709058"/>
                      <a:pt x="2111508" y="744259"/>
                      <a:pt x="2155917" y="776157"/>
                    </a:cubicBezTo>
                    <a:cubicBezTo>
                      <a:pt x="2231932" y="814799"/>
                      <a:pt x="2326568" y="869174"/>
                      <a:pt x="2360538" y="874138"/>
                    </a:cubicBezTo>
                    <a:cubicBezTo>
                      <a:pt x="2427732" y="883956"/>
                      <a:pt x="2474794" y="942029"/>
                      <a:pt x="2465652" y="1003843"/>
                    </a:cubicBezTo>
                    <a:lnTo>
                      <a:pt x="2444495" y="1146904"/>
                    </a:lnTo>
                    <a:cubicBezTo>
                      <a:pt x="2435356" y="1208720"/>
                      <a:pt x="2373474" y="1250871"/>
                      <a:pt x="2306281" y="1241054"/>
                    </a:cubicBezTo>
                    <a:lnTo>
                      <a:pt x="2082288" y="1289502"/>
                    </a:lnTo>
                    <a:cubicBezTo>
                      <a:pt x="2007214" y="1357609"/>
                      <a:pt x="1813591" y="1361126"/>
                      <a:pt x="1610249" y="1291889"/>
                    </a:cubicBezTo>
                    <a:cubicBezTo>
                      <a:pt x="1510026" y="1257765"/>
                      <a:pt x="1423479" y="1211427"/>
                      <a:pt x="1360612" y="1160715"/>
                    </a:cubicBezTo>
                    <a:lnTo>
                      <a:pt x="1290353" y="1199071"/>
                    </a:lnTo>
                    <a:cubicBezTo>
                      <a:pt x="1310488" y="1245946"/>
                      <a:pt x="1324329" y="1296398"/>
                      <a:pt x="1328818" y="1349458"/>
                    </a:cubicBezTo>
                    <a:cubicBezTo>
                      <a:pt x="1372598" y="1378472"/>
                      <a:pt x="1420658" y="1401578"/>
                      <a:pt x="1470331" y="1417847"/>
                    </a:cubicBezTo>
                    <a:cubicBezTo>
                      <a:pt x="1486534" y="1427939"/>
                      <a:pt x="1500936" y="1440644"/>
                      <a:pt x="1514005" y="1455080"/>
                    </a:cubicBezTo>
                    <a:lnTo>
                      <a:pt x="1513748" y="1455339"/>
                    </a:lnTo>
                    <a:cubicBezTo>
                      <a:pt x="1601921" y="1590336"/>
                      <a:pt x="1754292" y="1683038"/>
                      <a:pt x="1909377" y="1694965"/>
                    </a:cubicBezTo>
                    <a:cubicBezTo>
                      <a:pt x="1943181" y="1691319"/>
                      <a:pt x="1971565" y="1699404"/>
                      <a:pt x="1989814" y="1720397"/>
                    </a:cubicBezTo>
                    <a:cubicBezTo>
                      <a:pt x="2021935" y="1757343"/>
                      <a:pt x="2014835" y="1825275"/>
                      <a:pt x="1977369" y="1897058"/>
                    </a:cubicBezTo>
                    <a:cubicBezTo>
                      <a:pt x="1943227" y="1972393"/>
                      <a:pt x="1933700" y="2063305"/>
                      <a:pt x="1950472" y="2151056"/>
                    </a:cubicBezTo>
                    <a:cubicBezTo>
                      <a:pt x="1955456" y="2177135"/>
                      <a:pt x="1962651" y="2202336"/>
                      <a:pt x="1972466" y="2225942"/>
                    </a:cubicBezTo>
                    <a:lnTo>
                      <a:pt x="2024434" y="2320934"/>
                    </a:lnTo>
                    <a:lnTo>
                      <a:pt x="2024940" y="2321493"/>
                    </a:lnTo>
                    <a:lnTo>
                      <a:pt x="1839254" y="2442809"/>
                    </a:lnTo>
                    <a:cubicBezTo>
                      <a:pt x="1800227" y="2424593"/>
                      <a:pt x="1766655" y="2390222"/>
                      <a:pt x="1742170" y="2345467"/>
                    </a:cubicBezTo>
                    <a:cubicBezTo>
                      <a:pt x="1717552" y="2300464"/>
                      <a:pt x="1705746" y="2251589"/>
                      <a:pt x="1706262" y="2205275"/>
                    </a:cubicBezTo>
                    <a:lnTo>
                      <a:pt x="1704791" y="2202583"/>
                    </a:lnTo>
                    <a:lnTo>
                      <a:pt x="1705980" y="2201806"/>
                    </a:lnTo>
                    <a:cubicBezTo>
                      <a:pt x="1706665" y="2154785"/>
                      <a:pt x="1719777" y="2110603"/>
                      <a:pt x="1744337" y="2076069"/>
                    </a:cubicBezTo>
                    <a:cubicBezTo>
                      <a:pt x="1781774" y="1952426"/>
                      <a:pt x="1733873" y="1885111"/>
                      <a:pt x="1626035" y="1904084"/>
                    </a:cubicBezTo>
                    <a:cubicBezTo>
                      <a:pt x="1567529" y="1975818"/>
                      <a:pt x="1474738" y="2016645"/>
                      <a:pt x="1377050" y="2004759"/>
                    </a:cubicBezTo>
                    <a:cubicBezTo>
                      <a:pt x="1341735" y="2000462"/>
                      <a:pt x="1308905" y="1989660"/>
                      <a:pt x="1279867" y="1973142"/>
                    </a:cubicBezTo>
                    <a:cubicBezTo>
                      <a:pt x="1269803" y="1973866"/>
                      <a:pt x="1259708" y="1973073"/>
                      <a:pt x="1249543" y="1971836"/>
                    </a:cubicBezTo>
                    <a:cubicBezTo>
                      <a:pt x="1195450" y="1965255"/>
                      <a:pt x="1146698" y="1946952"/>
                      <a:pt x="1107387" y="1920365"/>
                    </a:cubicBezTo>
                    <a:cubicBezTo>
                      <a:pt x="1092859" y="1935072"/>
                      <a:pt x="1076624" y="1947324"/>
                      <a:pt x="1059878" y="1958642"/>
                    </a:cubicBezTo>
                    <a:lnTo>
                      <a:pt x="1295419" y="2042954"/>
                    </a:lnTo>
                    <a:cubicBezTo>
                      <a:pt x="1317984" y="2066438"/>
                      <a:pt x="1348275" y="2085741"/>
                      <a:pt x="1383258" y="2100178"/>
                    </a:cubicBezTo>
                    <a:cubicBezTo>
                      <a:pt x="1419971" y="2115331"/>
                      <a:pt x="1457348" y="2123267"/>
                      <a:pt x="1492090" y="2120890"/>
                    </a:cubicBezTo>
                    <a:lnTo>
                      <a:pt x="1490423" y="2125058"/>
                    </a:lnTo>
                    <a:cubicBezTo>
                      <a:pt x="1418928" y="2190560"/>
                      <a:pt x="1363553" y="2280166"/>
                      <a:pt x="1335044" y="2384948"/>
                    </a:cubicBezTo>
                    <a:cubicBezTo>
                      <a:pt x="1319185" y="2443234"/>
                      <a:pt x="1312969" y="2501328"/>
                      <a:pt x="1316821" y="2557052"/>
                    </a:cubicBezTo>
                    <a:lnTo>
                      <a:pt x="1294758" y="2549154"/>
                    </a:lnTo>
                    <a:cubicBezTo>
                      <a:pt x="1264595" y="2523959"/>
                      <a:pt x="1221849" y="2499421"/>
                      <a:pt x="1172322" y="2478981"/>
                    </a:cubicBezTo>
                    <a:cubicBezTo>
                      <a:pt x="1106733" y="2451910"/>
                      <a:pt x="1043624" y="2437957"/>
                      <a:pt x="998882" y="2440618"/>
                    </a:cubicBezTo>
                    <a:lnTo>
                      <a:pt x="1020075" y="2538746"/>
                    </a:lnTo>
                    <a:cubicBezTo>
                      <a:pt x="1145919" y="2566151"/>
                      <a:pt x="1283008" y="2645376"/>
                      <a:pt x="1395028" y="2765953"/>
                    </a:cubicBezTo>
                    <a:cubicBezTo>
                      <a:pt x="1514812" y="2894890"/>
                      <a:pt x="1579342" y="3042494"/>
                      <a:pt x="1580128" y="3166417"/>
                    </a:cubicBezTo>
                    <a:cubicBezTo>
                      <a:pt x="1620141" y="3291866"/>
                      <a:pt x="1738462" y="3413032"/>
                      <a:pt x="1895067" y="3490448"/>
                    </a:cubicBezTo>
                    <a:cubicBezTo>
                      <a:pt x="2029345" y="3556827"/>
                      <a:pt x="2279214" y="3561528"/>
                      <a:pt x="2299008" y="3563054"/>
                    </a:cubicBezTo>
                    <a:cubicBezTo>
                      <a:pt x="2318804" y="3564574"/>
                      <a:pt x="2338067" y="3568838"/>
                      <a:pt x="2356636" y="3575340"/>
                    </a:cubicBezTo>
                    <a:cubicBezTo>
                      <a:pt x="2356586" y="3575405"/>
                      <a:pt x="2356534" y="3575467"/>
                      <a:pt x="2356483" y="3575530"/>
                    </a:cubicBezTo>
                    <a:cubicBezTo>
                      <a:pt x="2356573" y="3575651"/>
                      <a:pt x="2491340" y="3630895"/>
                      <a:pt x="2479622" y="3680681"/>
                    </a:cubicBezTo>
                    <a:lnTo>
                      <a:pt x="2286135" y="3874404"/>
                    </a:lnTo>
                    <a:lnTo>
                      <a:pt x="2254014" y="3846976"/>
                    </a:lnTo>
                    <a:cubicBezTo>
                      <a:pt x="2254302" y="3847824"/>
                      <a:pt x="2254079" y="3848536"/>
                      <a:pt x="2253850" y="3849248"/>
                    </a:cubicBezTo>
                    <a:cubicBezTo>
                      <a:pt x="2184007" y="3791504"/>
                      <a:pt x="2093742" y="3755664"/>
                      <a:pt x="2001321" y="3747163"/>
                    </a:cubicBezTo>
                    <a:cubicBezTo>
                      <a:pt x="1918817" y="3766068"/>
                      <a:pt x="1802982" y="3743781"/>
                      <a:pt x="1694179" y="3682022"/>
                    </a:cubicBezTo>
                    <a:cubicBezTo>
                      <a:pt x="1627876" y="3644389"/>
                      <a:pt x="1574309" y="3597843"/>
                      <a:pt x="1538429" y="3549431"/>
                    </a:cubicBezTo>
                    <a:lnTo>
                      <a:pt x="1525816" y="3556318"/>
                    </a:lnTo>
                    <a:cubicBezTo>
                      <a:pt x="1533697" y="3583266"/>
                      <a:pt x="1545052" y="3609980"/>
                      <a:pt x="1558825" y="3636249"/>
                    </a:cubicBezTo>
                    <a:cubicBezTo>
                      <a:pt x="1558907" y="3633642"/>
                      <a:pt x="1560288" y="3631856"/>
                      <a:pt x="1561710" y="3630090"/>
                    </a:cubicBezTo>
                    <a:cubicBezTo>
                      <a:pt x="1574737" y="3664707"/>
                      <a:pt x="1593549" y="3697170"/>
                      <a:pt x="1617117" y="3726457"/>
                    </a:cubicBezTo>
                    <a:lnTo>
                      <a:pt x="1620925" y="3731338"/>
                    </a:lnTo>
                    <a:cubicBezTo>
                      <a:pt x="1671229" y="3792926"/>
                      <a:pt x="1742146" y="3842442"/>
                      <a:pt x="1784833" y="3852627"/>
                    </a:cubicBezTo>
                    <a:cubicBezTo>
                      <a:pt x="1821269" y="3861321"/>
                      <a:pt x="1876301" y="3866340"/>
                      <a:pt x="1912992" y="3880364"/>
                    </a:cubicBezTo>
                    <a:cubicBezTo>
                      <a:pt x="1903911" y="3880446"/>
                      <a:pt x="1894860" y="3880777"/>
                      <a:pt x="1885199" y="3877857"/>
                    </a:cubicBezTo>
                    <a:lnTo>
                      <a:pt x="1930611" y="3887095"/>
                    </a:lnTo>
                    <a:cubicBezTo>
                      <a:pt x="1925503" y="3884292"/>
                      <a:pt x="1919679" y="3881788"/>
                      <a:pt x="1912992" y="3880364"/>
                    </a:cubicBezTo>
                    <a:cubicBezTo>
                      <a:pt x="1930096" y="3879875"/>
                      <a:pt x="1947293" y="3879958"/>
                      <a:pt x="1968826" y="3903120"/>
                    </a:cubicBezTo>
                    <a:cubicBezTo>
                      <a:pt x="2001783" y="3938570"/>
                      <a:pt x="2085989" y="4037958"/>
                      <a:pt x="2082932" y="4090551"/>
                    </a:cubicBezTo>
                    <a:lnTo>
                      <a:pt x="1950495" y="4218692"/>
                    </a:lnTo>
                    <a:lnTo>
                      <a:pt x="1936014" y="4207637"/>
                    </a:lnTo>
                    <a:cubicBezTo>
                      <a:pt x="1939834" y="4212372"/>
                      <a:pt x="1941868" y="4217621"/>
                      <a:pt x="1943662" y="4222836"/>
                    </a:cubicBezTo>
                    <a:lnTo>
                      <a:pt x="1917891" y="4250232"/>
                    </a:lnTo>
                    <a:lnTo>
                      <a:pt x="1903780" y="4263889"/>
                    </a:lnTo>
                    <a:cubicBezTo>
                      <a:pt x="1883585" y="4222562"/>
                      <a:pt x="1853368" y="4180769"/>
                      <a:pt x="1816340" y="4142303"/>
                    </a:cubicBezTo>
                    <a:cubicBezTo>
                      <a:pt x="1769903" y="4094057"/>
                      <a:pt x="1716534" y="4054970"/>
                      <a:pt x="1664184" y="4030873"/>
                    </a:cubicBezTo>
                    <a:cubicBezTo>
                      <a:pt x="1642781" y="4027579"/>
                      <a:pt x="1621111" y="4020490"/>
                      <a:pt x="1601271" y="4007467"/>
                    </a:cubicBezTo>
                    <a:lnTo>
                      <a:pt x="1598909" y="4006669"/>
                    </a:lnTo>
                    <a:cubicBezTo>
                      <a:pt x="1598997" y="4006599"/>
                      <a:pt x="1599086" y="4006527"/>
                      <a:pt x="1599216" y="4006504"/>
                    </a:cubicBezTo>
                    <a:cubicBezTo>
                      <a:pt x="1550215" y="3988182"/>
                      <a:pt x="1535536" y="3998942"/>
                      <a:pt x="1464373" y="3909054"/>
                    </a:cubicBezTo>
                    <a:cubicBezTo>
                      <a:pt x="1416529" y="3848618"/>
                      <a:pt x="1305145" y="3674201"/>
                      <a:pt x="1264841" y="3547136"/>
                    </a:cubicBezTo>
                    <a:cubicBezTo>
                      <a:pt x="1137963" y="3549326"/>
                      <a:pt x="1034311" y="3554684"/>
                      <a:pt x="890676" y="3554861"/>
                    </a:cubicBezTo>
                    <a:lnTo>
                      <a:pt x="820013" y="3552318"/>
                    </a:lnTo>
                    <a:lnTo>
                      <a:pt x="768547" y="3534572"/>
                    </a:lnTo>
                    <a:cubicBezTo>
                      <a:pt x="698711" y="3513454"/>
                      <a:pt x="633485" y="3473737"/>
                      <a:pt x="578158" y="3421636"/>
                    </a:cubicBezTo>
                    <a:cubicBezTo>
                      <a:pt x="549549" y="3450946"/>
                      <a:pt x="513874" y="3472753"/>
                      <a:pt x="473532" y="3484919"/>
                    </a:cubicBezTo>
                    <a:cubicBezTo>
                      <a:pt x="337789" y="3525850"/>
                      <a:pt x="200626" y="3442091"/>
                      <a:pt x="167171" y="3297837"/>
                    </a:cubicBezTo>
                    <a:lnTo>
                      <a:pt x="90764" y="2968380"/>
                    </a:lnTo>
                    <a:lnTo>
                      <a:pt x="168963" y="2956057"/>
                    </a:lnTo>
                    <a:lnTo>
                      <a:pt x="237260" y="3250545"/>
                    </a:lnTo>
                    <a:cubicBezTo>
                      <a:pt x="260403" y="3350337"/>
                      <a:pt x="355289" y="3408279"/>
                      <a:pt x="449192" y="3379962"/>
                    </a:cubicBezTo>
                    <a:cubicBezTo>
                      <a:pt x="472438" y="3372953"/>
                      <a:pt x="493443" y="3361315"/>
                      <a:pt x="511504" y="3346202"/>
                    </a:cubicBezTo>
                    <a:cubicBezTo>
                      <a:pt x="481980" y="3310317"/>
                      <a:pt x="458132" y="3269908"/>
                      <a:pt x="439737" y="3227660"/>
                    </a:cubicBezTo>
                    <a:cubicBezTo>
                      <a:pt x="377805" y="3085413"/>
                      <a:pt x="313709" y="2818091"/>
                      <a:pt x="396942" y="2681087"/>
                    </a:cubicBezTo>
                    <a:lnTo>
                      <a:pt x="432042" y="2226215"/>
                    </a:lnTo>
                    <a:cubicBezTo>
                      <a:pt x="422737" y="2094600"/>
                      <a:pt x="396380" y="1970670"/>
                      <a:pt x="354750" y="1861529"/>
                    </a:cubicBezTo>
                    <a:cubicBezTo>
                      <a:pt x="253066" y="1718870"/>
                      <a:pt x="222208" y="1519364"/>
                      <a:pt x="288702" y="1324271"/>
                    </a:cubicBezTo>
                    <a:cubicBezTo>
                      <a:pt x="341628" y="1168978"/>
                      <a:pt x="540716" y="990911"/>
                      <a:pt x="572519" y="972412"/>
                    </a:cubicBezTo>
                    <a:close/>
                    <a:moveTo>
                      <a:pt x="1494207" y="154794"/>
                    </a:moveTo>
                    <a:cubicBezTo>
                      <a:pt x="1530628" y="124735"/>
                      <a:pt x="1580943" y="106143"/>
                      <a:pt x="1636518" y="106143"/>
                    </a:cubicBezTo>
                    <a:cubicBezTo>
                      <a:pt x="1561959" y="152295"/>
                      <a:pt x="1528832" y="224093"/>
                      <a:pt x="1538562" y="292519"/>
                    </a:cubicBezTo>
                    <a:cubicBezTo>
                      <a:pt x="1553773" y="291487"/>
                      <a:pt x="1567626" y="298305"/>
                      <a:pt x="1575751" y="311911"/>
                    </a:cubicBezTo>
                    <a:cubicBezTo>
                      <a:pt x="1590380" y="336408"/>
                      <a:pt x="1580903" y="373636"/>
                      <a:pt x="1554583" y="395061"/>
                    </a:cubicBezTo>
                    <a:lnTo>
                      <a:pt x="1539589" y="403502"/>
                    </a:lnTo>
                    <a:lnTo>
                      <a:pt x="1527168" y="365068"/>
                    </a:lnTo>
                    <a:cubicBezTo>
                      <a:pt x="1510970" y="337945"/>
                      <a:pt x="1483355" y="324353"/>
                      <a:pt x="1453032" y="326411"/>
                    </a:cubicBezTo>
                    <a:cubicBezTo>
                      <a:pt x="1446500" y="280473"/>
                      <a:pt x="1449657" y="233774"/>
                      <a:pt x="1465858" y="189496"/>
                    </a:cubicBezTo>
                    <a:cubicBezTo>
                      <a:pt x="1471911" y="175638"/>
                      <a:pt x="1482319" y="164605"/>
                      <a:pt x="1494207" y="154794"/>
                    </a:cubicBezTo>
                    <a:close/>
                    <a:moveTo>
                      <a:pt x="1348631" y="56551"/>
                    </a:moveTo>
                    <a:cubicBezTo>
                      <a:pt x="1412664" y="20848"/>
                      <a:pt x="1489857" y="0"/>
                      <a:pt x="1572949" y="0"/>
                    </a:cubicBezTo>
                    <a:cubicBezTo>
                      <a:pt x="1424315" y="92004"/>
                      <a:pt x="1358276" y="235133"/>
                      <a:pt x="1377673" y="371541"/>
                    </a:cubicBezTo>
                    <a:cubicBezTo>
                      <a:pt x="1407996" y="369483"/>
                      <a:pt x="1435612" y="383075"/>
                      <a:pt x="1451810" y="410199"/>
                    </a:cubicBezTo>
                    <a:cubicBezTo>
                      <a:pt x="1480972" y="459034"/>
                      <a:pt x="1462081" y="533247"/>
                      <a:pt x="1409612" y="575959"/>
                    </a:cubicBezTo>
                    <a:cubicBezTo>
                      <a:pt x="1357144" y="618670"/>
                      <a:pt x="1290969" y="613704"/>
                      <a:pt x="1261806" y="564869"/>
                    </a:cubicBezTo>
                    <a:cubicBezTo>
                      <a:pt x="1254316" y="552326"/>
                      <a:pt x="1249996" y="538110"/>
                      <a:pt x="1248816" y="523155"/>
                    </a:cubicBezTo>
                    <a:cubicBezTo>
                      <a:pt x="1199844" y="470370"/>
                      <a:pt x="1171742" y="403455"/>
                      <a:pt x="1171742" y="331123"/>
                    </a:cubicBezTo>
                    <a:cubicBezTo>
                      <a:pt x="1171742" y="239687"/>
                      <a:pt x="1216649" y="156906"/>
                      <a:pt x="1289253" y="96984"/>
                    </a:cubicBezTo>
                    <a:cubicBezTo>
                      <a:pt x="1307404" y="82004"/>
                      <a:pt x="1327286" y="68452"/>
                      <a:pt x="1348631" y="56551"/>
                    </a:cubicBezTo>
                    <a:close/>
                  </a:path>
                </a:pathLst>
              </a:custGeom>
              <a:grp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sp>
            <p:nvSpPr>
              <p:cNvPr id="199" name="Donut 1040">
                <a:extLst>
                  <a:ext uri="{FF2B5EF4-FFF2-40B4-BE49-F238E27FC236}">
                    <a16:creationId xmlns:a16="http://schemas.microsoft.com/office/drawing/2014/main" id="{559356BE-39FD-4466-BD68-53CD4BE0123E}"/>
                  </a:ext>
                </a:extLst>
              </p:cNvPr>
              <p:cNvSpPr/>
              <p:nvPr/>
            </p:nvSpPr>
            <p:spPr>
              <a:xfrm>
                <a:off x="1532806" y="531972"/>
                <a:ext cx="4128611" cy="4032042"/>
              </a:xfrm>
              <a:custGeom>
                <a:avLst/>
                <a:gdLst/>
                <a:ahLst/>
                <a:cxnLst/>
                <a:rect l="l" t="t" r="r" b="b"/>
                <a:pathLst>
                  <a:path w="4128611" h="4032042">
                    <a:moveTo>
                      <a:pt x="3710965" y="0"/>
                    </a:moveTo>
                    <a:lnTo>
                      <a:pt x="4128611" y="720080"/>
                    </a:lnTo>
                    <a:lnTo>
                      <a:pt x="3800894" y="720080"/>
                    </a:lnTo>
                    <a:cubicBezTo>
                      <a:pt x="3651896" y="2576437"/>
                      <a:pt x="2216252" y="4032042"/>
                      <a:pt x="467490" y="4032042"/>
                    </a:cubicBezTo>
                    <a:cubicBezTo>
                      <a:pt x="308803" y="4032042"/>
                      <a:pt x="152694" y="4020057"/>
                      <a:pt x="0" y="3996007"/>
                    </a:cubicBezTo>
                    <a:lnTo>
                      <a:pt x="0" y="3764230"/>
                    </a:lnTo>
                    <a:cubicBezTo>
                      <a:pt x="152494" y="3789234"/>
                      <a:pt x="308613" y="3802055"/>
                      <a:pt x="467490" y="3802055"/>
                    </a:cubicBezTo>
                    <a:cubicBezTo>
                      <a:pt x="2099416" y="3802055"/>
                      <a:pt x="3440300" y="2449284"/>
                      <a:pt x="3587542" y="720080"/>
                    </a:cubicBezTo>
                    <a:lnTo>
                      <a:pt x="3293318" y="720080"/>
                    </a:lnTo>
                    <a:close/>
                  </a:path>
                </a:pathLst>
              </a:custGeom>
              <a:grp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sp>
            <p:nvSpPr>
              <p:cNvPr id="200" name="Rounded Rectangle 266">
                <a:extLst>
                  <a:ext uri="{FF2B5EF4-FFF2-40B4-BE49-F238E27FC236}">
                    <a16:creationId xmlns:a16="http://schemas.microsoft.com/office/drawing/2014/main" id="{491EBB9C-3E48-4248-9F04-5CE0B3D9B0B7}"/>
                  </a:ext>
                </a:extLst>
              </p:cNvPr>
              <p:cNvSpPr/>
              <p:nvPr/>
            </p:nvSpPr>
            <p:spPr>
              <a:xfrm>
                <a:off x="1514000" y="4831577"/>
                <a:ext cx="844559" cy="622108"/>
              </a:xfrm>
              <a:prstGeom prst="roundRect">
                <a:avLst>
                  <a:gd name="adj" fmla="val 12625"/>
                </a:avLst>
              </a:prstGeom>
              <a:grp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sp>
            <p:nvSpPr>
              <p:cNvPr id="201" name="Rounded Rectangle 267">
                <a:extLst>
                  <a:ext uri="{FF2B5EF4-FFF2-40B4-BE49-F238E27FC236}">
                    <a16:creationId xmlns:a16="http://schemas.microsoft.com/office/drawing/2014/main" id="{F047D7A2-F0C2-4B0C-8FD6-6E1E7FBEB9FF}"/>
                  </a:ext>
                </a:extLst>
              </p:cNvPr>
              <p:cNvSpPr/>
              <p:nvPr/>
            </p:nvSpPr>
            <p:spPr>
              <a:xfrm>
                <a:off x="2826391" y="4681340"/>
                <a:ext cx="844559" cy="772345"/>
              </a:xfrm>
              <a:prstGeom prst="roundRect">
                <a:avLst>
                  <a:gd name="adj" fmla="val 12625"/>
                </a:avLst>
              </a:prstGeom>
              <a:grp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sp>
            <p:nvSpPr>
              <p:cNvPr id="202" name="Rounded Rectangle 268">
                <a:extLst>
                  <a:ext uri="{FF2B5EF4-FFF2-40B4-BE49-F238E27FC236}">
                    <a16:creationId xmlns:a16="http://schemas.microsoft.com/office/drawing/2014/main" id="{B22F61E0-646A-45A5-B596-6308713C2DE9}"/>
                  </a:ext>
                </a:extLst>
              </p:cNvPr>
              <p:cNvSpPr/>
              <p:nvPr/>
            </p:nvSpPr>
            <p:spPr>
              <a:xfrm>
                <a:off x="4138782" y="4077073"/>
                <a:ext cx="844559" cy="1376612"/>
              </a:xfrm>
              <a:prstGeom prst="roundRect">
                <a:avLst>
                  <a:gd name="adj" fmla="val 12625"/>
                </a:avLst>
              </a:prstGeom>
              <a:grp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sp>
            <p:nvSpPr>
              <p:cNvPr id="203" name="Rounded Rectangle 269">
                <a:extLst>
                  <a:ext uri="{FF2B5EF4-FFF2-40B4-BE49-F238E27FC236}">
                    <a16:creationId xmlns:a16="http://schemas.microsoft.com/office/drawing/2014/main" id="{63019A52-3ECC-4A5B-BB73-1D21A2FE5E81}"/>
                  </a:ext>
                </a:extLst>
              </p:cNvPr>
              <p:cNvSpPr/>
              <p:nvPr/>
            </p:nvSpPr>
            <p:spPr>
              <a:xfrm>
                <a:off x="5451172" y="1772816"/>
                <a:ext cx="844559" cy="3680869"/>
              </a:xfrm>
              <a:prstGeom prst="roundRect">
                <a:avLst>
                  <a:gd name="adj" fmla="val 12625"/>
                </a:avLst>
              </a:prstGeom>
              <a:grp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grpSp>
      </p:grpSp>
      <p:grpSp>
        <p:nvGrpSpPr>
          <p:cNvPr id="209" name="Group 208">
            <a:extLst>
              <a:ext uri="{FF2B5EF4-FFF2-40B4-BE49-F238E27FC236}">
                <a16:creationId xmlns:a16="http://schemas.microsoft.com/office/drawing/2014/main" id="{00FC258A-C84D-4FB2-82A0-F5FDDE966F6A}"/>
              </a:ext>
            </a:extLst>
          </p:cNvPr>
          <p:cNvGrpSpPr/>
          <p:nvPr/>
        </p:nvGrpSpPr>
        <p:grpSpPr>
          <a:xfrm>
            <a:off x="1633562" y="3055356"/>
            <a:ext cx="3202629" cy="711855"/>
            <a:chOff x="1176423" y="2071904"/>
            <a:chExt cx="3202629" cy="711855"/>
          </a:xfrm>
        </p:grpSpPr>
        <p:sp>
          <p:nvSpPr>
            <p:cNvPr id="210" name="Rectangle 209">
              <a:extLst>
                <a:ext uri="{FF2B5EF4-FFF2-40B4-BE49-F238E27FC236}">
                  <a16:creationId xmlns:a16="http://schemas.microsoft.com/office/drawing/2014/main" id="{19A3160E-DF39-47D9-A151-2815EC5DDEA9}"/>
                </a:ext>
              </a:extLst>
            </p:cNvPr>
            <p:cNvSpPr/>
            <p:nvPr/>
          </p:nvSpPr>
          <p:spPr>
            <a:xfrm rot="2700000">
              <a:off x="1176423" y="2362289"/>
              <a:ext cx="139496" cy="139496"/>
            </a:xfrm>
            <a:prstGeom prst="rect">
              <a:avLst/>
            </a:prstGeom>
            <a:solidFill>
              <a:srgbClr val="00A2E2"/>
            </a:solidFill>
            <a:ln w="25400" cap="flat" cmpd="sng" algn="ctr">
              <a:solidFill>
                <a:srgbClr val="FFFFFF"/>
              </a:solid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grpSp>
          <p:nvGrpSpPr>
            <p:cNvPr id="211" name="Group 210">
              <a:extLst>
                <a:ext uri="{FF2B5EF4-FFF2-40B4-BE49-F238E27FC236}">
                  <a16:creationId xmlns:a16="http://schemas.microsoft.com/office/drawing/2014/main" id="{CA4B4A0E-69BF-4448-AB9F-640732ED13A8}"/>
                </a:ext>
              </a:extLst>
            </p:cNvPr>
            <p:cNvGrpSpPr/>
            <p:nvPr/>
          </p:nvGrpSpPr>
          <p:grpSpPr>
            <a:xfrm>
              <a:off x="2057553" y="2071904"/>
              <a:ext cx="2321499" cy="696605"/>
              <a:chOff x="2761564" y="4622974"/>
              <a:chExt cx="2321499" cy="696605"/>
            </a:xfrm>
          </p:grpSpPr>
          <p:sp>
            <p:nvSpPr>
              <p:cNvPr id="217" name="Oval 216">
                <a:extLst>
                  <a:ext uri="{FF2B5EF4-FFF2-40B4-BE49-F238E27FC236}">
                    <a16:creationId xmlns:a16="http://schemas.microsoft.com/office/drawing/2014/main" id="{C7472D77-5B1D-446C-88F6-11CF9370C2D2}"/>
                  </a:ext>
                </a:extLst>
              </p:cNvPr>
              <p:cNvSpPr/>
              <p:nvPr/>
            </p:nvSpPr>
            <p:spPr>
              <a:xfrm>
                <a:off x="2761564" y="4622974"/>
                <a:ext cx="696605" cy="696605"/>
              </a:xfrm>
              <a:prstGeom prst="ellipse">
                <a:avLst/>
              </a:prstGeom>
              <a:solidFill>
                <a:srgbClr val="00A2E2"/>
              </a:solidFill>
              <a:ln w="9525" cap="flat" cmpd="sng" algn="ctr">
                <a:noFill/>
                <a:prstDash val="solid"/>
              </a:ln>
              <a:effectLst>
                <a:outerShdw blurRad="50800" dist="38100" dir="2700000" algn="tl" rotWithShape="0">
                  <a:prstClr val="black">
                    <a:alpha val="40000"/>
                  </a:prstClr>
                </a:outerShdw>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sp>
            <p:nvSpPr>
              <p:cNvPr id="218" name="Rectangle 217">
                <a:extLst>
                  <a:ext uri="{FF2B5EF4-FFF2-40B4-BE49-F238E27FC236}">
                    <a16:creationId xmlns:a16="http://schemas.microsoft.com/office/drawing/2014/main" id="{56D814CC-39AD-45CB-B8D1-6620859FB21A}"/>
                  </a:ext>
                </a:extLst>
              </p:cNvPr>
              <p:cNvSpPr/>
              <p:nvPr/>
            </p:nvSpPr>
            <p:spPr>
              <a:xfrm>
                <a:off x="3539051" y="4769627"/>
                <a:ext cx="1544012" cy="369332"/>
              </a:xfrm>
              <a:prstGeom prst="rect">
                <a:avLst/>
              </a:prstGeom>
              <a:noFill/>
            </p:spPr>
            <p:txBody>
              <a:bodyPr wrap="square" rtlCol="0">
                <a:spAutoFit/>
              </a:bodyPr>
              <a:lstStyle/>
              <a:p>
                <a:pPr marL="0" lvl="1" defTabSz="914400" eaLnBrk="1" fontAlgn="auto" hangingPunct="1">
                  <a:spcBef>
                    <a:spcPts val="0"/>
                  </a:spcBef>
                  <a:spcAft>
                    <a:spcPts val="0"/>
                  </a:spcAft>
                  <a:defRPr/>
                </a:pPr>
                <a:r>
                  <a:rPr lang="en-GB">
                    <a:solidFill>
                      <a:srgbClr val="000000"/>
                    </a:solidFill>
                    <a:latin typeface="Aptos" panose="020B0004020202020204" pitchFamily="34" charset="0"/>
                  </a:rPr>
                  <a:t>Savings</a:t>
                </a:r>
              </a:p>
            </p:txBody>
          </p:sp>
        </p:grpSp>
        <p:grpSp>
          <p:nvGrpSpPr>
            <p:cNvPr id="212" name="Group 211">
              <a:extLst>
                <a:ext uri="{FF2B5EF4-FFF2-40B4-BE49-F238E27FC236}">
                  <a16:creationId xmlns:a16="http://schemas.microsoft.com/office/drawing/2014/main" id="{28EEAFB3-6DB2-4039-86D7-2F7FB7E91E94}"/>
                </a:ext>
              </a:extLst>
            </p:cNvPr>
            <p:cNvGrpSpPr/>
            <p:nvPr/>
          </p:nvGrpSpPr>
          <p:grpSpPr>
            <a:xfrm>
              <a:off x="1402724" y="2397628"/>
              <a:ext cx="566437" cy="71585"/>
              <a:chOff x="2086940" y="4936399"/>
              <a:chExt cx="566437" cy="71585"/>
            </a:xfrm>
          </p:grpSpPr>
          <p:cxnSp>
            <p:nvCxnSpPr>
              <p:cNvPr id="214" name="Straight Connector 213">
                <a:extLst>
                  <a:ext uri="{FF2B5EF4-FFF2-40B4-BE49-F238E27FC236}">
                    <a16:creationId xmlns:a16="http://schemas.microsoft.com/office/drawing/2014/main" id="{E9C34784-DBB3-4905-A31D-E49FC42C4D44}"/>
                  </a:ext>
                </a:extLst>
              </p:cNvPr>
              <p:cNvCxnSpPr/>
              <p:nvPr/>
            </p:nvCxnSpPr>
            <p:spPr>
              <a:xfrm>
                <a:off x="2148518" y="4971277"/>
                <a:ext cx="469981" cy="0"/>
              </a:xfrm>
              <a:prstGeom prst="line">
                <a:avLst/>
              </a:prstGeom>
              <a:noFill/>
              <a:ln w="25400" cap="flat" cmpd="sng" algn="ctr">
                <a:solidFill>
                  <a:srgbClr val="FFFFFF">
                    <a:lumMod val="75000"/>
                  </a:srgbClr>
                </a:solidFill>
                <a:prstDash val="solid"/>
              </a:ln>
              <a:effectLst/>
            </p:spPr>
          </p:cxnSp>
          <p:sp>
            <p:nvSpPr>
              <p:cNvPr id="215" name="Oval 214">
                <a:extLst>
                  <a:ext uri="{FF2B5EF4-FFF2-40B4-BE49-F238E27FC236}">
                    <a16:creationId xmlns:a16="http://schemas.microsoft.com/office/drawing/2014/main" id="{FBCCD31F-D962-473B-869B-DA5FD8A307B4}"/>
                  </a:ext>
                </a:extLst>
              </p:cNvPr>
              <p:cNvSpPr/>
              <p:nvPr/>
            </p:nvSpPr>
            <p:spPr>
              <a:xfrm>
                <a:off x="2086940" y="4936399"/>
                <a:ext cx="69756" cy="69756"/>
              </a:xfrm>
              <a:prstGeom prst="ellipse">
                <a:avLst/>
              </a:prstGeom>
              <a:solidFill>
                <a:srgbClr val="EF882B"/>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sp>
            <p:nvSpPr>
              <p:cNvPr id="216" name="Oval 215">
                <a:extLst>
                  <a:ext uri="{FF2B5EF4-FFF2-40B4-BE49-F238E27FC236}">
                    <a16:creationId xmlns:a16="http://schemas.microsoft.com/office/drawing/2014/main" id="{FB45F6BB-A3E7-4664-ADC3-77F0E54F0945}"/>
                  </a:ext>
                </a:extLst>
              </p:cNvPr>
              <p:cNvSpPr/>
              <p:nvPr/>
            </p:nvSpPr>
            <p:spPr>
              <a:xfrm>
                <a:off x="2583621" y="4938228"/>
                <a:ext cx="69756" cy="69756"/>
              </a:xfrm>
              <a:prstGeom prst="ellipse">
                <a:avLst/>
              </a:prstGeom>
              <a:solidFill>
                <a:srgbClr val="EF882B"/>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grpSp>
        <p:pic>
          <p:nvPicPr>
            <p:cNvPr id="213" name="Picture 212">
              <a:extLst>
                <a:ext uri="{FF2B5EF4-FFF2-40B4-BE49-F238E27FC236}">
                  <a16:creationId xmlns:a16="http://schemas.microsoft.com/office/drawing/2014/main" id="{A3C8CA7C-43CD-47D4-8244-C905B2A0A350}"/>
                </a:ext>
              </a:extLst>
            </p:cNvPr>
            <p:cNvPicPr>
              <a:picLocks noChangeAspect="1"/>
            </p:cNvPicPr>
            <p:nvPr/>
          </p:nvPicPr>
          <p:blipFill>
            <a:blip r:embed="rId8"/>
            <a:stretch>
              <a:fillRect/>
            </a:stretch>
          </p:blipFill>
          <p:spPr>
            <a:xfrm>
              <a:off x="2203625" y="2145968"/>
              <a:ext cx="446037" cy="637791"/>
            </a:xfrm>
            <a:prstGeom prst="rect">
              <a:avLst/>
            </a:prstGeom>
          </p:spPr>
        </p:pic>
      </p:grpSp>
      <p:grpSp>
        <p:nvGrpSpPr>
          <p:cNvPr id="219" name="Group 218">
            <a:extLst>
              <a:ext uri="{FF2B5EF4-FFF2-40B4-BE49-F238E27FC236}">
                <a16:creationId xmlns:a16="http://schemas.microsoft.com/office/drawing/2014/main" id="{A8A041A3-75CC-4A60-BCE5-9C49448DCD90}"/>
              </a:ext>
            </a:extLst>
          </p:cNvPr>
          <p:cNvGrpSpPr/>
          <p:nvPr/>
        </p:nvGrpSpPr>
        <p:grpSpPr>
          <a:xfrm>
            <a:off x="1863650" y="3942375"/>
            <a:ext cx="2302622" cy="696605"/>
            <a:chOff x="1406512" y="2958923"/>
            <a:chExt cx="2302622" cy="696605"/>
          </a:xfrm>
        </p:grpSpPr>
        <p:sp>
          <p:nvSpPr>
            <p:cNvPr id="220" name="Rectangle 219">
              <a:extLst>
                <a:ext uri="{FF2B5EF4-FFF2-40B4-BE49-F238E27FC236}">
                  <a16:creationId xmlns:a16="http://schemas.microsoft.com/office/drawing/2014/main" id="{A304DA21-0450-4E48-9D57-ED52BE9A808D}"/>
                </a:ext>
              </a:extLst>
            </p:cNvPr>
            <p:cNvSpPr/>
            <p:nvPr/>
          </p:nvSpPr>
          <p:spPr>
            <a:xfrm rot="2700000">
              <a:off x="1406512" y="3272430"/>
              <a:ext cx="139496" cy="139496"/>
            </a:xfrm>
            <a:prstGeom prst="rect">
              <a:avLst/>
            </a:prstGeom>
            <a:solidFill>
              <a:srgbClr val="00A2E2"/>
            </a:solidFill>
            <a:ln w="25400" cap="flat" cmpd="sng" algn="ctr">
              <a:solidFill>
                <a:srgbClr val="FFFFFF"/>
              </a:solid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grpSp>
          <p:nvGrpSpPr>
            <p:cNvPr id="221" name="Group 220">
              <a:extLst>
                <a:ext uri="{FF2B5EF4-FFF2-40B4-BE49-F238E27FC236}">
                  <a16:creationId xmlns:a16="http://schemas.microsoft.com/office/drawing/2014/main" id="{FFF244B2-A540-48F0-BFE4-F48060FC5C88}"/>
                </a:ext>
              </a:extLst>
            </p:cNvPr>
            <p:cNvGrpSpPr/>
            <p:nvPr/>
          </p:nvGrpSpPr>
          <p:grpSpPr>
            <a:xfrm>
              <a:off x="2307008" y="2958923"/>
              <a:ext cx="1402126" cy="696605"/>
              <a:chOff x="2761564" y="4622974"/>
              <a:chExt cx="1402126" cy="696605"/>
            </a:xfrm>
          </p:grpSpPr>
          <p:sp>
            <p:nvSpPr>
              <p:cNvPr id="227" name="Oval 226">
                <a:extLst>
                  <a:ext uri="{FF2B5EF4-FFF2-40B4-BE49-F238E27FC236}">
                    <a16:creationId xmlns:a16="http://schemas.microsoft.com/office/drawing/2014/main" id="{45502E14-13E6-4694-9D40-764134098636}"/>
                  </a:ext>
                </a:extLst>
              </p:cNvPr>
              <p:cNvSpPr/>
              <p:nvPr/>
            </p:nvSpPr>
            <p:spPr>
              <a:xfrm>
                <a:off x="2761564" y="4622974"/>
                <a:ext cx="696605" cy="696605"/>
              </a:xfrm>
              <a:prstGeom prst="ellipse">
                <a:avLst/>
              </a:prstGeom>
              <a:solidFill>
                <a:srgbClr val="00A2E2"/>
              </a:solidFill>
              <a:ln w="9525" cap="flat" cmpd="sng" algn="ctr">
                <a:noFill/>
                <a:prstDash val="solid"/>
              </a:ln>
              <a:effectLst>
                <a:outerShdw blurRad="50800" dist="38100" dir="2700000" algn="tl" rotWithShape="0">
                  <a:prstClr val="black">
                    <a:alpha val="40000"/>
                  </a:prstClr>
                </a:outerShdw>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sp>
            <p:nvSpPr>
              <p:cNvPr id="228" name="Rectangle 227">
                <a:extLst>
                  <a:ext uri="{FF2B5EF4-FFF2-40B4-BE49-F238E27FC236}">
                    <a16:creationId xmlns:a16="http://schemas.microsoft.com/office/drawing/2014/main" id="{42AD5167-BAAD-42F5-85A7-1E165171840A}"/>
                  </a:ext>
                </a:extLst>
              </p:cNvPr>
              <p:cNvSpPr/>
              <p:nvPr/>
            </p:nvSpPr>
            <p:spPr>
              <a:xfrm>
                <a:off x="3539051" y="4769627"/>
                <a:ext cx="624639" cy="369332"/>
              </a:xfrm>
              <a:prstGeom prst="rect">
                <a:avLst/>
              </a:prstGeom>
              <a:noFill/>
            </p:spPr>
            <p:txBody>
              <a:bodyPr wrap="square" rtlCol="0">
                <a:spAutoFit/>
              </a:bodyPr>
              <a:lstStyle/>
              <a:p>
                <a:pPr marL="0" lvl="1" defTabSz="914400" eaLnBrk="1" fontAlgn="auto" hangingPunct="1">
                  <a:spcBef>
                    <a:spcPts val="0"/>
                  </a:spcBef>
                  <a:spcAft>
                    <a:spcPts val="0"/>
                  </a:spcAft>
                  <a:defRPr/>
                </a:pPr>
                <a:r>
                  <a:rPr lang="en-GB" kern="0">
                    <a:solidFill>
                      <a:srgbClr val="000000"/>
                    </a:solidFill>
                    <a:latin typeface="Aptos" panose="020B0004020202020204" pitchFamily="34" charset="0"/>
                    <a:ea typeface="+mn-ea"/>
                    <a:cs typeface="+mn-cs"/>
                  </a:rPr>
                  <a:t>ISA</a:t>
                </a:r>
              </a:p>
            </p:txBody>
          </p:sp>
        </p:grpSp>
        <p:grpSp>
          <p:nvGrpSpPr>
            <p:cNvPr id="222" name="Group 221">
              <a:extLst>
                <a:ext uri="{FF2B5EF4-FFF2-40B4-BE49-F238E27FC236}">
                  <a16:creationId xmlns:a16="http://schemas.microsoft.com/office/drawing/2014/main" id="{96705195-6887-413E-B0BC-0C86627545FE}"/>
                </a:ext>
              </a:extLst>
            </p:cNvPr>
            <p:cNvGrpSpPr/>
            <p:nvPr/>
          </p:nvGrpSpPr>
          <p:grpSpPr>
            <a:xfrm>
              <a:off x="1635691" y="3304558"/>
              <a:ext cx="566437" cy="71585"/>
              <a:chOff x="2086940" y="4936399"/>
              <a:chExt cx="566437" cy="71585"/>
            </a:xfrm>
          </p:grpSpPr>
          <p:cxnSp>
            <p:nvCxnSpPr>
              <p:cNvPr id="224" name="Straight Connector 223">
                <a:extLst>
                  <a:ext uri="{FF2B5EF4-FFF2-40B4-BE49-F238E27FC236}">
                    <a16:creationId xmlns:a16="http://schemas.microsoft.com/office/drawing/2014/main" id="{15DE3290-78AC-4CEE-AF12-40FBCCBAD30D}"/>
                  </a:ext>
                </a:extLst>
              </p:cNvPr>
              <p:cNvCxnSpPr/>
              <p:nvPr/>
            </p:nvCxnSpPr>
            <p:spPr>
              <a:xfrm>
                <a:off x="2148518" y="4971277"/>
                <a:ext cx="469981" cy="0"/>
              </a:xfrm>
              <a:prstGeom prst="line">
                <a:avLst/>
              </a:prstGeom>
              <a:noFill/>
              <a:ln w="25400" cap="flat" cmpd="sng" algn="ctr">
                <a:solidFill>
                  <a:srgbClr val="FFFFFF">
                    <a:lumMod val="75000"/>
                  </a:srgbClr>
                </a:solidFill>
                <a:prstDash val="solid"/>
              </a:ln>
              <a:effectLst/>
            </p:spPr>
          </p:cxnSp>
          <p:sp>
            <p:nvSpPr>
              <p:cNvPr id="225" name="Oval 224">
                <a:extLst>
                  <a:ext uri="{FF2B5EF4-FFF2-40B4-BE49-F238E27FC236}">
                    <a16:creationId xmlns:a16="http://schemas.microsoft.com/office/drawing/2014/main" id="{3BAEB62F-AB56-427B-92C5-8924C9260A31}"/>
                  </a:ext>
                </a:extLst>
              </p:cNvPr>
              <p:cNvSpPr/>
              <p:nvPr/>
            </p:nvSpPr>
            <p:spPr>
              <a:xfrm>
                <a:off x="2086940" y="4936399"/>
                <a:ext cx="69756" cy="69756"/>
              </a:xfrm>
              <a:prstGeom prst="ellipse">
                <a:avLst/>
              </a:prstGeom>
              <a:solidFill>
                <a:srgbClr val="EF882B"/>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sp>
            <p:nvSpPr>
              <p:cNvPr id="226" name="Oval 225">
                <a:extLst>
                  <a:ext uri="{FF2B5EF4-FFF2-40B4-BE49-F238E27FC236}">
                    <a16:creationId xmlns:a16="http://schemas.microsoft.com/office/drawing/2014/main" id="{0B25E39B-65D4-4C66-B7EB-BF5882CE96F7}"/>
                  </a:ext>
                </a:extLst>
              </p:cNvPr>
              <p:cNvSpPr/>
              <p:nvPr/>
            </p:nvSpPr>
            <p:spPr>
              <a:xfrm>
                <a:off x="2583621" y="4938228"/>
                <a:ext cx="69756" cy="69756"/>
              </a:xfrm>
              <a:prstGeom prst="ellipse">
                <a:avLst/>
              </a:prstGeom>
              <a:solidFill>
                <a:srgbClr val="EF882B"/>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grpSp>
        <p:pic>
          <p:nvPicPr>
            <p:cNvPr id="223" name="Picture 222">
              <a:extLst>
                <a:ext uri="{FF2B5EF4-FFF2-40B4-BE49-F238E27FC236}">
                  <a16:creationId xmlns:a16="http://schemas.microsoft.com/office/drawing/2014/main" id="{2A3F8021-B13B-457D-A5DC-77B30BB8B024}"/>
                </a:ext>
              </a:extLst>
            </p:cNvPr>
            <p:cNvPicPr>
              <a:picLocks noChangeAspect="1"/>
            </p:cNvPicPr>
            <p:nvPr/>
          </p:nvPicPr>
          <p:blipFill>
            <a:blip r:embed="rId9"/>
            <a:stretch>
              <a:fillRect/>
            </a:stretch>
          </p:blipFill>
          <p:spPr>
            <a:xfrm>
              <a:off x="2430792" y="2973151"/>
              <a:ext cx="475938" cy="591707"/>
            </a:xfrm>
            <a:prstGeom prst="rect">
              <a:avLst/>
            </a:prstGeom>
          </p:spPr>
        </p:pic>
      </p:grpSp>
      <p:grpSp>
        <p:nvGrpSpPr>
          <p:cNvPr id="229" name="Group 228">
            <a:extLst>
              <a:ext uri="{FF2B5EF4-FFF2-40B4-BE49-F238E27FC236}">
                <a16:creationId xmlns:a16="http://schemas.microsoft.com/office/drawing/2014/main" id="{2B28244F-70E5-400B-80A9-AD1D548F87A2}"/>
              </a:ext>
            </a:extLst>
          </p:cNvPr>
          <p:cNvGrpSpPr/>
          <p:nvPr/>
        </p:nvGrpSpPr>
        <p:grpSpPr>
          <a:xfrm>
            <a:off x="887213" y="2301777"/>
            <a:ext cx="3240811" cy="696605"/>
            <a:chOff x="430074" y="1318325"/>
            <a:chExt cx="3240811" cy="696605"/>
          </a:xfrm>
        </p:grpSpPr>
        <p:sp>
          <p:nvSpPr>
            <p:cNvPr id="230" name="Rectangle 229">
              <a:extLst>
                <a:ext uri="{FF2B5EF4-FFF2-40B4-BE49-F238E27FC236}">
                  <a16:creationId xmlns:a16="http://schemas.microsoft.com/office/drawing/2014/main" id="{77988B7D-6DF9-487C-AA92-D0CEBAA80855}"/>
                </a:ext>
              </a:extLst>
            </p:cNvPr>
            <p:cNvSpPr/>
            <p:nvPr/>
          </p:nvSpPr>
          <p:spPr>
            <a:xfrm rot="2700000">
              <a:off x="430074" y="1618287"/>
              <a:ext cx="139496" cy="139496"/>
            </a:xfrm>
            <a:prstGeom prst="rect">
              <a:avLst/>
            </a:prstGeom>
            <a:solidFill>
              <a:srgbClr val="00A2E2"/>
            </a:solidFill>
            <a:ln w="25400" cap="flat" cmpd="sng" algn="ctr">
              <a:solidFill>
                <a:srgbClr val="FFFFFF"/>
              </a:solid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grpSp>
          <p:nvGrpSpPr>
            <p:cNvPr id="231" name="Group 230">
              <a:extLst>
                <a:ext uri="{FF2B5EF4-FFF2-40B4-BE49-F238E27FC236}">
                  <a16:creationId xmlns:a16="http://schemas.microsoft.com/office/drawing/2014/main" id="{9139A0E2-E28E-440D-B7D8-8286150D251B}"/>
                </a:ext>
              </a:extLst>
            </p:cNvPr>
            <p:cNvGrpSpPr/>
            <p:nvPr/>
          </p:nvGrpSpPr>
          <p:grpSpPr>
            <a:xfrm>
              <a:off x="1349386" y="1318325"/>
              <a:ext cx="2321499" cy="696605"/>
              <a:chOff x="2761564" y="4622974"/>
              <a:chExt cx="2321499" cy="696605"/>
            </a:xfrm>
          </p:grpSpPr>
          <p:sp>
            <p:nvSpPr>
              <p:cNvPr id="237" name="Oval 236">
                <a:extLst>
                  <a:ext uri="{FF2B5EF4-FFF2-40B4-BE49-F238E27FC236}">
                    <a16:creationId xmlns:a16="http://schemas.microsoft.com/office/drawing/2014/main" id="{B60408AA-3A47-439E-93AD-76E36F865FCF}"/>
                  </a:ext>
                </a:extLst>
              </p:cNvPr>
              <p:cNvSpPr/>
              <p:nvPr/>
            </p:nvSpPr>
            <p:spPr>
              <a:xfrm>
                <a:off x="2761564" y="4622974"/>
                <a:ext cx="696605" cy="696605"/>
              </a:xfrm>
              <a:prstGeom prst="ellipse">
                <a:avLst/>
              </a:prstGeom>
              <a:solidFill>
                <a:srgbClr val="00A2E2"/>
              </a:solidFill>
              <a:ln w="9525" cap="flat" cmpd="sng" algn="ctr">
                <a:noFill/>
                <a:prstDash val="solid"/>
              </a:ln>
              <a:effectLst>
                <a:outerShdw blurRad="50800" dist="38100" dir="2700000" algn="tl" rotWithShape="0">
                  <a:prstClr val="black">
                    <a:alpha val="40000"/>
                  </a:prstClr>
                </a:outerShdw>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sp>
            <p:nvSpPr>
              <p:cNvPr id="238" name="Rectangle 237">
                <a:extLst>
                  <a:ext uri="{FF2B5EF4-FFF2-40B4-BE49-F238E27FC236}">
                    <a16:creationId xmlns:a16="http://schemas.microsoft.com/office/drawing/2014/main" id="{C64D4074-602A-4DA9-9F58-580ABEE508BD}"/>
                  </a:ext>
                </a:extLst>
              </p:cNvPr>
              <p:cNvSpPr/>
              <p:nvPr/>
            </p:nvSpPr>
            <p:spPr>
              <a:xfrm>
                <a:off x="3539051" y="4769627"/>
                <a:ext cx="1544012" cy="369332"/>
              </a:xfrm>
              <a:prstGeom prst="rect">
                <a:avLst/>
              </a:prstGeom>
              <a:noFill/>
            </p:spPr>
            <p:txBody>
              <a:bodyPr wrap="square" rtlCol="0">
                <a:spAutoFit/>
              </a:bodyPr>
              <a:lstStyle/>
              <a:p>
                <a:pPr marL="0" lvl="1" defTabSz="914400" eaLnBrk="1" fontAlgn="auto" hangingPunct="1">
                  <a:spcBef>
                    <a:spcPts val="0"/>
                  </a:spcBef>
                  <a:spcAft>
                    <a:spcPts val="0"/>
                  </a:spcAft>
                  <a:defRPr/>
                </a:pPr>
                <a:r>
                  <a:rPr lang="en-GB">
                    <a:solidFill>
                      <a:srgbClr val="000000"/>
                    </a:solidFill>
                    <a:latin typeface="Aptos" panose="020B0004020202020204" pitchFamily="34" charset="0"/>
                  </a:rPr>
                  <a:t>Pension</a:t>
                </a:r>
              </a:p>
            </p:txBody>
          </p:sp>
        </p:grpSp>
        <p:grpSp>
          <p:nvGrpSpPr>
            <p:cNvPr id="232" name="Group 231">
              <a:extLst>
                <a:ext uri="{FF2B5EF4-FFF2-40B4-BE49-F238E27FC236}">
                  <a16:creationId xmlns:a16="http://schemas.microsoft.com/office/drawing/2014/main" id="{4F6FDCD0-4B4A-42E8-8F40-F214E8137503}"/>
                </a:ext>
              </a:extLst>
            </p:cNvPr>
            <p:cNvGrpSpPr/>
            <p:nvPr/>
          </p:nvGrpSpPr>
          <p:grpSpPr>
            <a:xfrm>
              <a:off x="679343" y="1651044"/>
              <a:ext cx="566437" cy="71585"/>
              <a:chOff x="2086940" y="4936399"/>
              <a:chExt cx="566437" cy="71585"/>
            </a:xfrm>
          </p:grpSpPr>
          <p:cxnSp>
            <p:nvCxnSpPr>
              <p:cNvPr id="234" name="Straight Connector 233">
                <a:extLst>
                  <a:ext uri="{FF2B5EF4-FFF2-40B4-BE49-F238E27FC236}">
                    <a16:creationId xmlns:a16="http://schemas.microsoft.com/office/drawing/2014/main" id="{BFEEF553-3764-4E2D-856E-02C7BC2BA1B7}"/>
                  </a:ext>
                </a:extLst>
              </p:cNvPr>
              <p:cNvCxnSpPr/>
              <p:nvPr/>
            </p:nvCxnSpPr>
            <p:spPr>
              <a:xfrm>
                <a:off x="2148518" y="4971277"/>
                <a:ext cx="469981" cy="0"/>
              </a:xfrm>
              <a:prstGeom prst="line">
                <a:avLst/>
              </a:prstGeom>
              <a:noFill/>
              <a:ln w="25400" cap="flat" cmpd="sng" algn="ctr">
                <a:solidFill>
                  <a:srgbClr val="FFFFFF">
                    <a:lumMod val="75000"/>
                  </a:srgbClr>
                </a:solidFill>
                <a:prstDash val="solid"/>
              </a:ln>
              <a:effectLst/>
            </p:spPr>
          </p:cxnSp>
          <p:sp>
            <p:nvSpPr>
              <p:cNvPr id="235" name="Oval 234">
                <a:extLst>
                  <a:ext uri="{FF2B5EF4-FFF2-40B4-BE49-F238E27FC236}">
                    <a16:creationId xmlns:a16="http://schemas.microsoft.com/office/drawing/2014/main" id="{6608D187-B304-499B-87FF-A6E7987B6646}"/>
                  </a:ext>
                </a:extLst>
              </p:cNvPr>
              <p:cNvSpPr/>
              <p:nvPr/>
            </p:nvSpPr>
            <p:spPr>
              <a:xfrm>
                <a:off x="2086940" y="4936399"/>
                <a:ext cx="69756" cy="69756"/>
              </a:xfrm>
              <a:prstGeom prst="ellipse">
                <a:avLst/>
              </a:prstGeom>
              <a:solidFill>
                <a:srgbClr val="EF882B"/>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sp>
            <p:nvSpPr>
              <p:cNvPr id="236" name="Oval 235">
                <a:extLst>
                  <a:ext uri="{FF2B5EF4-FFF2-40B4-BE49-F238E27FC236}">
                    <a16:creationId xmlns:a16="http://schemas.microsoft.com/office/drawing/2014/main" id="{328895FE-8C4D-4C9F-8261-C1B649BA6D60}"/>
                  </a:ext>
                </a:extLst>
              </p:cNvPr>
              <p:cNvSpPr/>
              <p:nvPr/>
            </p:nvSpPr>
            <p:spPr>
              <a:xfrm>
                <a:off x="2583621" y="4938228"/>
                <a:ext cx="69756" cy="69756"/>
              </a:xfrm>
              <a:prstGeom prst="ellipse">
                <a:avLst/>
              </a:prstGeom>
              <a:solidFill>
                <a:srgbClr val="EF882B"/>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grpSp>
        <p:pic>
          <p:nvPicPr>
            <p:cNvPr id="233" name="Picture 232">
              <a:extLst>
                <a:ext uri="{FF2B5EF4-FFF2-40B4-BE49-F238E27FC236}">
                  <a16:creationId xmlns:a16="http://schemas.microsoft.com/office/drawing/2014/main" id="{D21402E7-4793-4C48-AFE6-8B65716D37D2}"/>
                </a:ext>
              </a:extLst>
            </p:cNvPr>
            <p:cNvPicPr>
              <a:picLocks noChangeAspect="1"/>
            </p:cNvPicPr>
            <p:nvPr/>
          </p:nvPicPr>
          <p:blipFill>
            <a:blip r:embed="rId10"/>
            <a:stretch>
              <a:fillRect/>
            </a:stretch>
          </p:blipFill>
          <p:spPr>
            <a:xfrm>
              <a:off x="1510116" y="1411720"/>
              <a:ext cx="375542" cy="509813"/>
            </a:xfrm>
            <a:prstGeom prst="rect">
              <a:avLst/>
            </a:prstGeom>
          </p:spPr>
        </p:pic>
      </p:grpSp>
      <p:grpSp>
        <p:nvGrpSpPr>
          <p:cNvPr id="239" name="Group 238">
            <a:extLst>
              <a:ext uri="{FF2B5EF4-FFF2-40B4-BE49-F238E27FC236}">
                <a16:creationId xmlns:a16="http://schemas.microsoft.com/office/drawing/2014/main" id="{E67538B4-72C0-4B0B-A181-E989DDE2C545}"/>
              </a:ext>
            </a:extLst>
          </p:cNvPr>
          <p:cNvGrpSpPr/>
          <p:nvPr/>
        </p:nvGrpSpPr>
        <p:grpSpPr>
          <a:xfrm>
            <a:off x="8367371" y="2337861"/>
            <a:ext cx="2904951" cy="696605"/>
            <a:chOff x="5654562" y="1354409"/>
            <a:chExt cx="2904951" cy="696605"/>
          </a:xfrm>
        </p:grpSpPr>
        <p:sp>
          <p:nvSpPr>
            <p:cNvPr id="240" name="Rectangle 239">
              <a:extLst>
                <a:ext uri="{FF2B5EF4-FFF2-40B4-BE49-F238E27FC236}">
                  <a16:creationId xmlns:a16="http://schemas.microsoft.com/office/drawing/2014/main" id="{4D76BFA0-9BBA-436D-B23B-C8B62B4CA31D}"/>
                </a:ext>
              </a:extLst>
            </p:cNvPr>
            <p:cNvSpPr/>
            <p:nvPr/>
          </p:nvSpPr>
          <p:spPr>
            <a:xfrm rot="2700000">
              <a:off x="8420017" y="1631232"/>
              <a:ext cx="139496" cy="139496"/>
            </a:xfrm>
            <a:prstGeom prst="rect">
              <a:avLst/>
            </a:prstGeom>
            <a:solidFill>
              <a:srgbClr val="5DD6F9"/>
            </a:solidFill>
            <a:ln w="25400" cap="flat" cmpd="sng" algn="ctr">
              <a:solidFill>
                <a:srgbClr val="FFFFFF"/>
              </a:solid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grpSp>
          <p:nvGrpSpPr>
            <p:cNvPr id="241" name="Group 240">
              <a:extLst>
                <a:ext uri="{FF2B5EF4-FFF2-40B4-BE49-F238E27FC236}">
                  <a16:creationId xmlns:a16="http://schemas.microsoft.com/office/drawing/2014/main" id="{87EA9FED-52FB-4117-92F1-CF0E6DE96EDF}"/>
                </a:ext>
              </a:extLst>
            </p:cNvPr>
            <p:cNvGrpSpPr/>
            <p:nvPr/>
          </p:nvGrpSpPr>
          <p:grpSpPr>
            <a:xfrm>
              <a:off x="7722151" y="1653300"/>
              <a:ext cx="566437" cy="71585"/>
              <a:chOff x="2086940" y="4936399"/>
              <a:chExt cx="566437" cy="71585"/>
            </a:xfrm>
          </p:grpSpPr>
          <p:cxnSp>
            <p:nvCxnSpPr>
              <p:cNvPr id="246" name="Straight Connector 245">
                <a:extLst>
                  <a:ext uri="{FF2B5EF4-FFF2-40B4-BE49-F238E27FC236}">
                    <a16:creationId xmlns:a16="http://schemas.microsoft.com/office/drawing/2014/main" id="{629FAFBF-75BF-45B5-B96F-B84F08896C84}"/>
                  </a:ext>
                </a:extLst>
              </p:cNvPr>
              <p:cNvCxnSpPr/>
              <p:nvPr/>
            </p:nvCxnSpPr>
            <p:spPr>
              <a:xfrm>
                <a:off x="2148518" y="4971277"/>
                <a:ext cx="469981" cy="0"/>
              </a:xfrm>
              <a:prstGeom prst="line">
                <a:avLst/>
              </a:prstGeom>
              <a:noFill/>
              <a:ln w="25400" cap="flat" cmpd="sng" algn="ctr">
                <a:solidFill>
                  <a:srgbClr val="FFFFFF">
                    <a:lumMod val="75000"/>
                  </a:srgbClr>
                </a:solidFill>
                <a:prstDash val="solid"/>
              </a:ln>
              <a:effectLst/>
            </p:spPr>
          </p:cxnSp>
          <p:sp>
            <p:nvSpPr>
              <p:cNvPr id="247" name="Oval 246">
                <a:extLst>
                  <a:ext uri="{FF2B5EF4-FFF2-40B4-BE49-F238E27FC236}">
                    <a16:creationId xmlns:a16="http://schemas.microsoft.com/office/drawing/2014/main" id="{64B2CB8F-3CC0-40AB-BBD2-EE37C74CC7D4}"/>
                  </a:ext>
                </a:extLst>
              </p:cNvPr>
              <p:cNvSpPr/>
              <p:nvPr/>
            </p:nvSpPr>
            <p:spPr>
              <a:xfrm>
                <a:off x="2086940" y="4936399"/>
                <a:ext cx="69756" cy="69756"/>
              </a:xfrm>
              <a:prstGeom prst="ellipse">
                <a:avLst/>
              </a:prstGeom>
              <a:solidFill>
                <a:srgbClr val="5DD6F9"/>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sp>
            <p:nvSpPr>
              <p:cNvPr id="248" name="Oval 247">
                <a:extLst>
                  <a:ext uri="{FF2B5EF4-FFF2-40B4-BE49-F238E27FC236}">
                    <a16:creationId xmlns:a16="http://schemas.microsoft.com/office/drawing/2014/main" id="{4EB2FBB6-6C11-4CE0-8E95-AE2CA9BB1736}"/>
                  </a:ext>
                </a:extLst>
              </p:cNvPr>
              <p:cNvSpPr/>
              <p:nvPr/>
            </p:nvSpPr>
            <p:spPr>
              <a:xfrm>
                <a:off x="2583621" y="4938228"/>
                <a:ext cx="69756" cy="69756"/>
              </a:xfrm>
              <a:prstGeom prst="ellipse">
                <a:avLst/>
              </a:prstGeom>
              <a:solidFill>
                <a:srgbClr val="5DD6F9"/>
              </a:solidFill>
              <a:ln w="9525" cap="flat" cmpd="sng" algn="ctr">
                <a:noFill/>
                <a:prstDash val="solid"/>
              </a:ln>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grpSp>
        <p:grpSp>
          <p:nvGrpSpPr>
            <p:cNvPr id="242" name="Group 241">
              <a:extLst>
                <a:ext uri="{FF2B5EF4-FFF2-40B4-BE49-F238E27FC236}">
                  <a16:creationId xmlns:a16="http://schemas.microsoft.com/office/drawing/2014/main" id="{A8BFEC91-21A5-4591-B6D5-52688490E833}"/>
                </a:ext>
              </a:extLst>
            </p:cNvPr>
            <p:cNvGrpSpPr/>
            <p:nvPr/>
          </p:nvGrpSpPr>
          <p:grpSpPr>
            <a:xfrm>
              <a:off x="5654562" y="1354409"/>
              <a:ext cx="1922366" cy="696605"/>
              <a:chOff x="1535803" y="1686488"/>
              <a:chExt cx="1922366" cy="696605"/>
            </a:xfrm>
          </p:grpSpPr>
          <p:sp>
            <p:nvSpPr>
              <p:cNvPr id="244" name="Oval 243">
                <a:extLst>
                  <a:ext uri="{FF2B5EF4-FFF2-40B4-BE49-F238E27FC236}">
                    <a16:creationId xmlns:a16="http://schemas.microsoft.com/office/drawing/2014/main" id="{8203724A-9FDE-4E2C-83DB-AC810259130A}"/>
                  </a:ext>
                </a:extLst>
              </p:cNvPr>
              <p:cNvSpPr/>
              <p:nvPr/>
            </p:nvSpPr>
            <p:spPr>
              <a:xfrm>
                <a:off x="2761564" y="1686488"/>
                <a:ext cx="696605" cy="696605"/>
              </a:xfrm>
              <a:prstGeom prst="ellipse">
                <a:avLst/>
              </a:prstGeom>
              <a:solidFill>
                <a:srgbClr val="5DD6F9"/>
              </a:solidFill>
              <a:ln w="9525" cap="flat" cmpd="sng" algn="ctr">
                <a:noFill/>
                <a:prstDash val="solid"/>
              </a:ln>
              <a:effectLst>
                <a:outerShdw blurRad="50800" dist="38100" dir="2700000" algn="tl" rotWithShape="0">
                  <a:prstClr val="black">
                    <a:alpha val="40000"/>
                  </a:prstClr>
                </a:outerShdw>
              </a:effectLst>
            </p:spPr>
            <p:txBody>
              <a:bodyPr rtlCol="0" anchor="ctr"/>
              <a:lstStyle/>
              <a:p>
                <a:pPr algn="ctr" defTabSz="914400" eaLnBrk="1" fontAlgn="auto" hangingPunct="1">
                  <a:spcBef>
                    <a:spcPts val="0"/>
                  </a:spcBef>
                  <a:spcAft>
                    <a:spcPts val="0"/>
                  </a:spcAft>
                  <a:defRPr/>
                </a:pPr>
                <a:endParaRPr lang="en-GB" kern="0">
                  <a:solidFill>
                    <a:srgbClr val="000000"/>
                  </a:solidFill>
                  <a:latin typeface="Arial"/>
                  <a:ea typeface="+mn-ea"/>
                  <a:cs typeface="+mn-cs"/>
                </a:endParaRPr>
              </a:p>
            </p:txBody>
          </p:sp>
          <p:sp>
            <p:nvSpPr>
              <p:cNvPr id="245" name="TextBox 244">
                <a:extLst>
                  <a:ext uri="{FF2B5EF4-FFF2-40B4-BE49-F238E27FC236}">
                    <a16:creationId xmlns:a16="http://schemas.microsoft.com/office/drawing/2014/main" id="{76BD6499-8D72-4884-A542-B4CA2CFC6585}"/>
                  </a:ext>
                </a:extLst>
              </p:cNvPr>
              <p:cNvSpPr txBox="1"/>
              <p:nvPr/>
            </p:nvSpPr>
            <p:spPr>
              <a:xfrm>
                <a:off x="1535803" y="1814731"/>
                <a:ext cx="1572425" cy="369332"/>
              </a:xfrm>
              <a:prstGeom prst="rect">
                <a:avLst/>
              </a:prstGeom>
              <a:noFill/>
            </p:spPr>
            <p:txBody>
              <a:bodyPr wrap="square" rtlCol="0">
                <a:spAutoFit/>
              </a:bodyPr>
              <a:lstStyle/>
              <a:p>
                <a:pPr marL="0" lvl="1" defTabSz="914400" eaLnBrk="1" fontAlgn="auto" hangingPunct="1">
                  <a:spcBef>
                    <a:spcPts val="0"/>
                  </a:spcBef>
                  <a:spcAft>
                    <a:spcPts val="0"/>
                  </a:spcAft>
                  <a:defRPr/>
                </a:pPr>
                <a:r>
                  <a:rPr lang="en-GB" kern="0">
                    <a:solidFill>
                      <a:srgbClr val="000000"/>
                    </a:solidFill>
                    <a:latin typeface="Aptos" panose="020B0004020202020204" pitchFamily="34" charset="0"/>
                    <a:ea typeface="+mn-ea"/>
                    <a:cs typeface="+mn-cs"/>
                  </a:rPr>
                  <a:t>Mortgage</a:t>
                </a:r>
              </a:p>
            </p:txBody>
          </p:sp>
        </p:grpSp>
        <p:pic>
          <p:nvPicPr>
            <p:cNvPr id="243" name="Picture 242">
              <a:extLst>
                <a:ext uri="{FF2B5EF4-FFF2-40B4-BE49-F238E27FC236}">
                  <a16:creationId xmlns:a16="http://schemas.microsoft.com/office/drawing/2014/main" id="{C148CFB6-0150-4083-8006-20D7127AE217}"/>
                </a:ext>
              </a:extLst>
            </p:cNvPr>
            <p:cNvPicPr>
              <a:picLocks noChangeAspect="1"/>
            </p:cNvPicPr>
            <p:nvPr/>
          </p:nvPicPr>
          <p:blipFill>
            <a:blip r:embed="rId11"/>
            <a:stretch>
              <a:fillRect/>
            </a:stretch>
          </p:blipFill>
          <p:spPr>
            <a:xfrm>
              <a:off x="6999094" y="1451567"/>
              <a:ext cx="441367" cy="496840"/>
            </a:xfrm>
            <a:prstGeom prst="rect">
              <a:avLst/>
            </a:prstGeom>
          </p:spPr>
        </p:pic>
      </p:grpSp>
      <p:sp>
        <p:nvSpPr>
          <p:cNvPr id="4" name="TextBox 3">
            <a:extLst>
              <a:ext uri="{FF2B5EF4-FFF2-40B4-BE49-F238E27FC236}">
                <a16:creationId xmlns:a16="http://schemas.microsoft.com/office/drawing/2014/main" id="{307F0900-B8F9-92DF-A475-8BF989F55AAB}"/>
              </a:ext>
            </a:extLst>
          </p:cNvPr>
          <p:cNvSpPr txBox="1"/>
          <p:nvPr/>
        </p:nvSpPr>
        <p:spPr>
          <a:xfrm>
            <a:off x="899371" y="1584959"/>
            <a:ext cx="8272431" cy="646331"/>
          </a:xfrm>
          <a:prstGeom prst="rect">
            <a:avLst/>
          </a:prstGeom>
          <a:noFill/>
        </p:spPr>
        <p:txBody>
          <a:bodyPr wrap="square">
            <a:spAutoFit/>
          </a:bodyPr>
          <a:lstStyle/>
          <a:p>
            <a:r>
              <a:rPr lang="en-GB" kern="0" dirty="0">
                <a:solidFill>
                  <a:srgbClr val="000000"/>
                </a:solidFill>
                <a:latin typeface="Aptos" panose="020B0004020202020204" pitchFamily="34" charset="0"/>
              </a:rPr>
              <a:t>Get valuations for savings and investments you have a consider how your costs may change in the coming years.</a:t>
            </a:r>
            <a:endParaRPr lang="en-GB" dirty="0">
              <a:latin typeface="Aptos" panose="020B0004020202020204" pitchFamily="34" charset="0"/>
            </a:endParaRPr>
          </a:p>
        </p:txBody>
      </p:sp>
    </p:spTree>
    <p:custDataLst>
      <p:tags r:id="rId1"/>
    </p:custData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up)">
                                      <p:cBhvr>
                                        <p:cTn id="7" dur="500"/>
                                        <p:tgtEl>
                                          <p:spTgt spid="1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Effect transition="in" filter="fade">
                                      <p:cBhvr>
                                        <p:cTn id="11" dur="500"/>
                                        <p:tgtEl>
                                          <p:spTgt spid="12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29"/>
                                        </p:tgtEl>
                                        <p:attrNameLst>
                                          <p:attrName>style.visibility</p:attrName>
                                        </p:attrNameLst>
                                      </p:cBhvr>
                                      <p:to>
                                        <p:strVal val="visible"/>
                                      </p:to>
                                    </p:set>
                                    <p:animEffect transition="in" filter="wipe(left)">
                                      <p:cBhvr>
                                        <p:cTn id="15" dur="1000"/>
                                        <p:tgtEl>
                                          <p:spTgt spid="22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09"/>
                                        </p:tgtEl>
                                        <p:attrNameLst>
                                          <p:attrName>style.visibility</p:attrName>
                                        </p:attrNameLst>
                                      </p:cBhvr>
                                      <p:to>
                                        <p:strVal val="visible"/>
                                      </p:to>
                                    </p:set>
                                    <p:animEffect transition="in" filter="wipe(left)">
                                      <p:cBhvr>
                                        <p:cTn id="20" dur="1000"/>
                                        <p:tgtEl>
                                          <p:spTgt spid="20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19"/>
                                        </p:tgtEl>
                                        <p:attrNameLst>
                                          <p:attrName>style.visibility</p:attrName>
                                        </p:attrNameLst>
                                      </p:cBhvr>
                                      <p:to>
                                        <p:strVal val="visible"/>
                                      </p:to>
                                    </p:set>
                                    <p:animEffect transition="in" filter="wipe(left)">
                                      <p:cBhvr>
                                        <p:cTn id="25" dur="1000"/>
                                        <p:tgtEl>
                                          <p:spTgt spid="2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83"/>
                                        </p:tgtEl>
                                        <p:attrNameLst>
                                          <p:attrName>style.visibility</p:attrName>
                                        </p:attrNameLst>
                                      </p:cBhvr>
                                      <p:to>
                                        <p:strVal val="visible"/>
                                      </p:to>
                                    </p:set>
                                    <p:animEffect transition="in" filter="wipe(left)">
                                      <p:cBhvr>
                                        <p:cTn id="30" dur="1000"/>
                                        <p:tgtEl>
                                          <p:spTgt spid="18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93"/>
                                        </p:tgtEl>
                                        <p:attrNameLst>
                                          <p:attrName>style.visibility</p:attrName>
                                        </p:attrNameLst>
                                      </p:cBhvr>
                                      <p:to>
                                        <p:strVal val="visible"/>
                                      </p:to>
                                    </p:set>
                                    <p:animEffect transition="in" filter="wipe(left)">
                                      <p:cBhvr>
                                        <p:cTn id="35" dur="1000"/>
                                        <p:tgtEl>
                                          <p:spTgt spid="19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27"/>
                                        </p:tgtEl>
                                        <p:attrNameLst>
                                          <p:attrName>style.visibility</p:attrName>
                                        </p:attrNameLst>
                                      </p:cBhvr>
                                      <p:to>
                                        <p:strVal val="visible"/>
                                      </p:to>
                                    </p:set>
                                    <p:animEffect transition="in" filter="wipe(up)">
                                      <p:cBhvr>
                                        <p:cTn id="40" dur="500"/>
                                        <p:tgtEl>
                                          <p:spTgt spid="127"/>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30"/>
                                        </p:tgtEl>
                                        <p:attrNameLst>
                                          <p:attrName>style.visibility</p:attrName>
                                        </p:attrNameLst>
                                      </p:cBhvr>
                                      <p:to>
                                        <p:strVal val="visible"/>
                                      </p:to>
                                    </p:set>
                                    <p:animEffect transition="in" filter="fade">
                                      <p:cBhvr>
                                        <p:cTn id="44" dur="500"/>
                                        <p:tgtEl>
                                          <p:spTgt spid="13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239"/>
                                        </p:tgtEl>
                                        <p:attrNameLst>
                                          <p:attrName>style.visibility</p:attrName>
                                        </p:attrNameLst>
                                      </p:cBhvr>
                                      <p:to>
                                        <p:strVal val="visible"/>
                                      </p:to>
                                    </p:set>
                                    <p:animEffect transition="in" filter="wipe(right)">
                                      <p:cBhvr>
                                        <p:cTn id="49" dur="1000"/>
                                        <p:tgtEl>
                                          <p:spTgt spid="23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nodeType="clickEffect">
                                  <p:stCondLst>
                                    <p:cond delay="0"/>
                                  </p:stCondLst>
                                  <p:childTnLst>
                                    <p:set>
                                      <p:cBhvr>
                                        <p:cTn id="53" dur="1" fill="hold">
                                          <p:stCondLst>
                                            <p:cond delay="0"/>
                                          </p:stCondLst>
                                        </p:cTn>
                                        <p:tgtEl>
                                          <p:spTgt spid="163"/>
                                        </p:tgtEl>
                                        <p:attrNameLst>
                                          <p:attrName>style.visibility</p:attrName>
                                        </p:attrNameLst>
                                      </p:cBhvr>
                                      <p:to>
                                        <p:strVal val="visible"/>
                                      </p:to>
                                    </p:set>
                                    <p:animEffect transition="in" filter="wipe(right)">
                                      <p:cBhvr>
                                        <p:cTn id="54" dur="1000"/>
                                        <p:tgtEl>
                                          <p:spTgt spid="16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nodeType="clickEffect">
                                  <p:stCondLst>
                                    <p:cond delay="0"/>
                                  </p:stCondLst>
                                  <p:childTnLst>
                                    <p:set>
                                      <p:cBhvr>
                                        <p:cTn id="58" dur="1" fill="hold">
                                          <p:stCondLst>
                                            <p:cond delay="0"/>
                                          </p:stCondLst>
                                        </p:cTn>
                                        <p:tgtEl>
                                          <p:spTgt spid="153"/>
                                        </p:tgtEl>
                                        <p:attrNameLst>
                                          <p:attrName>style.visibility</p:attrName>
                                        </p:attrNameLst>
                                      </p:cBhvr>
                                      <p:to>
                                        <p:strVal val="visible"/>
                                      </p:to>
                                    </p:set>
                                    <p:animEffect transition="in" filter="wipe(right)">
                                      <p:cBhvr>
                                        <p:cTn id="59" dur="1000"/>
                                        <p:tgtEl>
                                          <p:spTgt spid="15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nodeType="clickEffect">
                                  <p:stCondLst>
                                    <p:cond delay="0"/>
                                  </p:stCondLst>
                                  <p:childTnLst>
                                    <p:set>
                                      <p:cBhvr>
                                        <p:cTn id="63" dur="1" fill="hold">
                                          <p:stCondLst>
                                            <p:cond delay="0"/>
                                          </p:stCondLst>
                                        </p:cTn>
                                        <p:tgtEl>
                                          <p:spTgt spid="131"/>
                                        </p:tgtEl>
                                        <p:attrNameLst>
                                          <p:attrName>style.visibility</p:attrName>
                                        </p:attrNameLst>
                                      </p:cBhvr>
                                      <p:to>
                                        <p:strVal val="visible"/>
                                      </p:to>
                                    </p:set>
                                    <p:animEffect transition="in" filter="wipe(right)">
                                      <p:cBhvr>
                                        <p:cTn id="64" dur="1000"/>
                                        <p:tgtEl>
                                          <p:spTgt spid="13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nodeType="clickEffect">
                                  <p:stCondLst>
                                    <p:cond delay="0"/>
                                  </p:stCondLst>
                                  <p:childTnLst>
                                    <p:set>
                                      <p:cBhvr>
                                        <p:cTn id="68" dur="1" fill="hold">
                                          <p:stCondLst>
                                            <p:cond delay="0"/>
                                          </p:stCondLst>
                                        </p:cTn>
                                        <p:tgtEl>
                                          <p:spTgt spid="173"/>
                                        </p:tgtEl>
                                        <p:attrNameLst>
                                          <p:attrName>style.visibility</p:attrName>
                                        </p:attrNameLst>
                                      </p:cBhvr>
                                      <p:to>
                                        <p:strVal val="visible"/>
                                      </p:to>
                                    </p:set>
                                    <p:animEffect transition="in" filter="wipe(right)">
                                      <p:cBhvr>
                                        <p:cTn id="69" dur="10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p:bldP spid="1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03275" y="1671402"/>
            <a:ext cx="4563205" cy="275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p>
            <a:pPr eaLnBrk="1" hangingPunct="1"/>
            <a:r>
              <a:rPr lang="en-GB" sz="5400">
                <a:solidFill>
                  <a:srgbClr val="391C66"/>
                </a:solidFill>
                <a:latin typeface="Aptos Display" panose="020B0004020202020204" pitchFamily="34" charset="0"/>
              </a:rPr>
              <a:t>Raising a young family – how your costs may change</a:t>
            </a:r>
            <a:endParaRPr lang="en-GB" sz="5400" dirty="0">
              <a:solidFill>
                <a:srgbClr val="391C66"/>
              </a:solidFill>
              <a:latin typeface="Aptos Display" panose="020B0004020202020204" pitchFamily="34" charset="0"/>
            </a:endParaRPr>
          </a:p>
        </p:txBody>
      </p:sp>
    </p:spTree>
    <p:custDataLst>
      <p:tags r:id="rId1"/>
    </p:custDataLst>
    <p:extLst>
      <p:ext uri="{BB962C8B-B14F-4D97-AF65-F5344CB8AC3E}">
        <p14:creationId xmlns:p14="http://schemas.microsoft.com/office/powerpoint/2010/main" val="32770057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QCSIGNOFFCODE" val="QC--379656177"/>
  <p:tag name="QCNAME" val="Compliance Team"/>
  <p:tag name="AUTHOR" val="----"/>
  <p:tag name="PPTNAME" val="LSEG - family finances and LTC 160524 v1.1"/>
  <p:tag name="QCDATE" val="pre Dec 2024"/>
  <p:tag name="TYPE" val="WAW"/>
  <p:tag name="QRNAMESL" val="Johnson-R"/>
  <p:tag name="SLREVIEWDATE" val="06-05-2026"/>
  <p:tag name="SLDSCHANGED" val="Education caveat, and where it apppears retirement living standards"/>
  <p:tag name="LIVEPPTNAME" val="LSEG - family finances and LTC 050626 v1.2"/>
  <p:tag name="FILEPATH" val="C:\Users\JohnsonR\Documents\AC-WAW\LIVE WAW seminars 2026-27\London Stock Exchange Group\LSEG - family finances and LTC 050626 v1.2.pptx"/>
</p:tagLst>
</file>

<file path=ppt/tags/tag10.xml><?xml version="1.0" encoding="utf-8"?>
<p:tagLst xmlns:a="http://schemas.openxmlformats.org/drawingml/2006/main" xmlns:r="http://schemas.openxmlformats.org/officeDocument/2006/relationships" xmlns:p="http://schemas.openxmlformats.org/presentationml/2006/main">
  <p:tag name="LEGALSIGNOFFDATE" val="01-09-2024"/>
  <p:tag name="LEGALSIGNEDOFFBY" val="O-BLUNDELL"/>
  <p:tag name="COMPSIGNOFFDATE" val="01-22-2024"/>
  <p:tag name="COMPSIGNEDOFFBY" val="W-MEECHAM"/>
</p:tagLst>
</file>

<file path=ppt/tags/tag11.xml><?xml version="1.0" encoding="utf-8"?>
<p:tagLst xmlns:a="http://schemas.openxmlformats.org/drawingml/2006/main" xmlns:r="http://schemas.openxmlformats.org/officeDocument/2006/relationships" xmlns:p="http://schemas.openxmlformats.org/presentationml/2006/main">
  <p:tag name="LEGALSIGNOFFDATE" val="01-09-2024"/>
  <p:tag name="LEGALSIGNEDOFFBY" val="O-BLUNDELL"/>
  <p:tag name="COMPSIGNOFFDATE" val="01-22-2024"/>
  <p:tag name="COMPSIGNEDOFFBY" val="W-MEECHAM"/>
</p:tagLst>
</file>

<file path=ppt/tags/tag12.xml><?xml version="1.0" encoding="utf-8"?>
<p:tagLst xmlns:a="http://schemas.openxmlformats.org/drawingml/2006/main" xmlns:r="http://schemas.openxmlformats.org/officeDocument/2006/relationships" xmlns:p="http://schemas.openxmlformats.org/presentationml/2006/main">
  <p:tag name="NAME21" val="644354846"/>
  <p:tag name="COMPSIGNOFFDATE" val="03-21-2024"/>
  <p:tag name="COMPSIGNEDOFFBY" val="W-MEECHAM"/>
  <p:tag name="LEGALSIGNOFFDATE" val="03-21-2024"/>
  <p:tag name="LEGALSIGNEDOFFBY" val="K-ATHERTON"/>
  <p:tag name="FILENAME" val="Stock slides 2024-25 v1.1.pptx"/>
</p:tagLst>
</file>

<file path=ppt/tags/tag13.xml><?xml version="1.0" encoding="utf-8"?>
<p:tagLst xmlns:a="http://schemas.openxmlformats.org/drawingml/2006/main" xmlns:r="http://schemas.openxmlformats.org/officeDocument/2006/relationships" xmlns:p="http://schemas.openxmlformats.org/presentationml/2006/main">
  <p:tag name="LEGALSIGNOFFDATE" val="01-09-2024"/>
  <p:tag name="LEGALSIGNEDOFFBY" val="O-BLUNDELL"/>
  <p:tag name="COMPSIGNOFFDATE" val="01-22-2024"/>
  <p:tag name="COMPSIGNEDOFFBY" val="W-MEECHAM"/>
</p:tagLst>
</file>

<file path=ppt/tags/tag14.xml><?xml version="1.0" encoding="utf-8"?>
<p:tagLst xmlns:a="http://schemas.openxmlformats.org/drawingml/2006/main" xmlns:r="http://schemas.openxmlformats.org/officeDocument/2006/relationships" xmlns:p="http://schemas.openxmlformats.org/presentationml/2006/main">
  <p:tag name="COMPSIGNOFFDATE" val="05-17-2024"/>
  <p:tag name="FILENAME" val="LSEG - family finances and LTC 160524 v1.1.pptx"/>
  <p:tag name="COMPSIGNEDOFFBY" val="K Atherton"/>
</p:tagLst>
</file>

<file path=ppt/tags/tag15.xml><?xml version="1.0" encoding="utf-8"?>
<p:tagLst xmlns:a="http://schemas.openxmlformats.org/drawingml/2006/main" xmlns:r="http://schemas.openxmlformats.org/officeDocument/2006/relationships" xmlns:p="http://schemas.openxmlformats.org/presentationml/2006/main">
  <p:tag name="LEGALSIGNOFFDATE" val="01-09-2024"/>
  <p:tag name="LEGALSIGNEDOFFBY" val="O-BLUNDELL"/>
  <p:tag name="COMPSIGNOFFDATE" val="05-17-2024"/>
  <p:tag name="FILENAME" val="LSEG - family finances and LTC 160524 v1.1.pptx"/>
  <p:tag name="COMPSIGNEDOFFBY" val="K Atherton"/>
</p:tagLst>
</file>

<file path=ppt/tags/tag16.xml><?xml version="1.0" encoding="utf-8"?>
<p:tagLst xmlns:a="http://schemas.openxmlformats.org/drawingml/2006/main" xmlns:r="http://schemas.openxmlformats.org/officeDocument/2006/relationships" xmlns:p="http://schemas.openxmlformats.org/presentationml/2006/main">
  <p:tag name="COMPSIGNOFFDATE" val="05-17-2024"/>
  <p:tag name="FILENAME" val="LSEG - family finances and LTC 160524 v1.1.pptx"/>
  <p:tag name="COMPSIGNEDOFFBY" val="K Atherton"/>
</p:tagLst>
</file>

<file path=ppt/tags/tag17.xml><?xml version="1.0" encoding="utf-8"?>
<p:tagLst xmlns:a="http://schemas.openxmlformats.org/drawingml/2006/main" xmlns:r="http://schemas.openxmlformats.org/officeDocument/2006/relationships" xmlns:p="http://schemas.openxmlformats.org/presentationml/2006/main">
  <p:tag name="NAME21" val="436182552"/>
  <p:tag name="COMPSIGNOFFDATE" val="03-21-2024"/>
  <p:tag name="COMPSIGNEDOFFBY" val="W-MEECHAM"/>
  <p:tag name="LEGALSIGNOFFDATE" val="03-21-2024"/>
  <p:tag name="LEGALSIGNEDOFFBY" val="K-ATHERTON"/>
  <p:tag name="FILENAME" val="Stock slides 2024-25 v1.1.pptx"/>
  <p:tag name="SELECTED" val="YES"/>
</p:tagLst>
</file>

<file path=ppt/tags/tag18.xml><?xml version="1.0" encoding="utf-8"?>
<p:tagLst xmlns:a="http://schemas.openxmlformats.org/drawingml/2006/main" xmlns:r="http://schemas.openxmlformats.org/officeDocument/2006/relationships" xmlns:p="http://schemas.openxmlformats.org/presentationml/2006/main">
  <p:tag name="COMPSIGNOFFDATE" val="05-17-2024"/>
  <p:tag name="FILENAME" val="LSEG - family finances and LTC 160524 v1.1.pptx"/>
  <p:tag name="COMPSIGNEDOFFBY" val="K Atherton"/>
</p:tagLst>
</file>

<file path=ppt/tags/tag19.xml><?xml version="1.0" encoding="utf-8"?>
<p:tagLst xmlns:a="http://schemas.openxmlformats.org/drawingml/2006/main" xmlns:r="http://schemas.openxmlformats.org/officeDocument/2006/relationships" xmlns:p="http://schemas.openxmlformats.org/presentationml/2006/main">
  <p:tag name="LEGALSIGNOFFDATE" val="01-15-2024"/>
  <p:tag name="LEGALSIGNEDOFFBY" val="M-FINNETTY"/>
  <p:tag name="COMPSIGNOFFDATE" val="01-22-2024"/>
  <p:tag name="COMPSIGNEDOFFBY" val="W-MEECHAM"/>
  <p:tag name="NAME21" val="819793480"/>
</p:tagLst>
</file>

<file path=ppt/tags/tag2.xml><?xml version="1.0" encoding="utf-8"?>
<p:tagLst xmlns:a="http://schemas.openxmlformats.org/drawingml/2006/main" xmlns:r="http://schemas.openxmlformats.org/officeDocument/2006/relationships" xmlns:p="http://schemas.openxmlformats.org/presentationml/2006/main">
  <p:tag name="NAME21" val="410452555"/>
  <p:tag name="LEGALSIGNOFFDATE" val="03-01-2024"/>
  <p:tag name="LEGALSIGNEDOFFBY" val="K-ATHERTON"/>
  <p:tag name="COMPSIGNOFFDATE" val="03-01-2024"/>
  <p:tag name="COMPSIGNEDOFFBY" val="M-GILL"/>
  <p:tag name="FILENAME" val="Stock slides 2024-25 v1.1.pptx"/>
</p:tagLst>
</file>

<file path=ppt/tags/tag20.xml><?xml version="1.0" encoding="utf-8"?>
<p:tagLst xmlns:a="http://schemas.openxmlformats.org/drawingml/2006/main" xmlns:r="http://schemas.openxmlformats.org/officeDocument/2006/relationships" xmlns:p="http://schemas.openxmlformats.org/presentationml/2006/main">
  <p:tag name="COMPSIGNOFFDATE" val="05-17-2024"/>
  <p:tag name="FILENAME" val="LSEG - family finances and LTC 160524 v1.1.pptx"/>
  <p:tag name="COMPSIGNEDOFFBY" val="K Atherton"/>
</p:tagLst>
</file>

<file path=ppt/tags/tag21.xml><?xml version="1.0" encoding="utf-8"?>
<p:tagLst xmlns:a="http://schemas.openxmlformats.org/drawingml/2006/main" xmlns:r="http://schemas.openxmlformats.org/officeDocument/2006/relationships" xmlns:p="http://schemas.openxmlformats.org/presentationml/2006/main">
  <p:tag name="NAME21" val="400293322"/>
  <p:tag name="COMPSIGNOFFDATE" val="03-21-2024"/>
  <p:tag name="COMPSIGNEDOFFBY" val="W-MEECHAM"/>
  <p:tag name="LEGALSIGNOFFDATE" val="03-21-2024"/>
  <p:tag name="LEGALSIGNEDOFFBY" val="K-ATHERTON"/>
  <p:tag name="FILENAME" val="Stock slides 2024-25 v1.1.pptx"/>
</p:tagLst>
</file>

<file path=ppt/tags/tag22.xml><?xml version="1.0" encoding="utf-8"?>
<p:tagLst xmlns:a="http://schemas.openxmlformats.org/drawingml/2006/main" xmlns:r="http://schemas.openxmlformats.org/officeDocument/2006/relationships" xmlns:p="http://schemas.openxmlformats.org/presentationml/2006/main">
  <p:tag name="NAME21" val="728840750"/>
  <p:tag name="COMPSIGNOFFDATE" val="03-21-2024"/>
  <p:tag name="COMPSIGNEDOFFBY" val="W-MEECHAM"/>
  <p:tag name="LEGALSIGNOFFDATE" val="03-21-2024"/>
  <p:tag name="LEGALSIGNEDOFFBY" val="K-ATHERTON"/>
  <p:tag name="FILENAME" val="Stock slides 2024-25 v1.1.pptx"/>
</p:tagLst>
</file>

<file path=ppt/tags/tag23.xml><?xml version="1.0" encoding="utf-8"?>
<p:tagLst xmlns:a="http://schemas.openxmlformats.org/drawingml/2006/main" xmlns:r="http://schemas.openxmlformats.org/officeDocument/2006/relationships" xmlns:p="http://schemas.openxmlformats.org/presentationml/2006/main">
  <p:tag name="NAME21" val="163474269"/>
  <p:tag name="COMPSIGNOFFDATE" val="03-21-2024"/>
  <p:tag name="COMPSIGNEDOFFBY" val="W-MEECHAM"/>
  <p:tag name="LEGALSIGNOFFDATE" val="03-21-2024"/>
  <p:tag name="LEGALSIGNEDOFFBY" val="K-ATHERTON"/>
  <p:tag name="FILENAME" val="Stock slides 2024-25 v1.1.pptx"/>
</p:tagLst>
</file>

<file path=ppt/tags/tag24.xml><?xml version="1.0" encoding="utf-8"?>
<p:tagLst xmlns:a="http://schemas.openxmlformats.org/drawingml/2006/main" xmlns:r="http://schemas.openxmlformats.org/officeDocument/2006/relationships" xmlns:p="http://schemas.openxmlformats.org/presentationml/2006/main">
  <p:tag name="NAME21" val="473142282"/>
  <p:tag name="COMPSIGNOFFDATE" val="03-21-2024"/>
  <p:tag name="COMPSIGNEDOFFBY" val="W-MEECHAM"/>
  <p:tag name="LEGALSIGNOFFDATE" val="03-21-2024"/>
  <p:tag name="LEGALSIGNEDOFFBY" val="K-ATHERTON"/>
  <p:tag name="FILENAME" val="Stock slides 2024-25 v1.1.pptx"/>
  <p:tag name="COUNTRY-A" val="ENGLAND"/>
  <p:tag name="COUNTRY-D" val="WALES"/>
  <p:tag name="COUNTRY-C" val="SCOTLAND"/>
</p:tagLst>
</file>

<file path=ppt/tags/tag25.xml><?xml version="1.0" encoding="utf-8"?>
<p:tagLst xmlns:a="http://schemas.openxmlformats.org/drawingml/2006/main" xmlns:r="http://schemas.openxmlformats.org/officeDocument/2006/relationships" xmlns:p="http://schemas.openxmlformats.org/presentationml/2006/main">
  <p:tag name="NAME21" val="714573089"/>
  <p:tag name="COMPSIGNOFFDATE" val="03-21-2024"/>
  <p:tag name="COMPSIGNEDOFFBY" val="W-MEECHAM"/>
  <p:tag name="LEGALSIGNOFFDATE" val="03-21-2024"/>
  <p:tag name="LEGALSIGNEDOFFBY" val="K-ATHERTON"/>
  <p:tag name="FILENAME" val="Stock slides 2024-25 v1.1.pptx"/>
</p:tagLst>
</file>

<file path=ppt/tags/tag26.xml><?xml version="1.0" encoding="utf-8"?>
<p:tagLst xmlns:a="http://schemas.openxmlformats.org/drawingml/2006/main" xmlns:r="http://schemas.openxmlformats.org/officeDocument/2006/relationships" xmlns:p="http://schemas.openxmlformats.org/presentationml/2006/main">
  <p:tag name="NAME21" val="288002785"/>
  <p:tag name="COMPSIGNOFFDATE" val="03-21-2024"/>
  <p:tag name="COMPSIGNEDOFFBY" val="W-MEECHAM"/>
  <p:tag name="LEGALSIGNOFFDATE" val="03-21-2024"/>
  <p:tag name="LEGALSIGNEDOFFBY" val="K-ATHERTON"/>
  <p:tag name="FILENAME" val="Stock slides 2024-25 v1.1.pptx"/>
</p:tagLst>
</file>

<file path=ppt/tags/tag27.xml><?xml version="1.0" encoding="utf-8"?>
<p:tagLst xmlns:a="http://schemas.openxmlformats.org/drawingml/2006/main" xmlns:r="http://schemas.openxmlformats.org/officeDocument/2006/relationships" xmlns:p="http://schemas.openxmlformats.org/presentationml/2006/main">
  <p:tag name="NAME21" val="441896711"/>
  <p:tag name="COMPSIGNOFFDATE" val="03-21-2024"/>
  <p:tag name="COMPSIGNEDOFFBY" val="W-MEECHAM"/>
  <p:tag name="LEGALSIGNOFFDATE" val="03-21-2024"/>
  <p:tag name="LEGALSIGNEDOFFBY" val="K-ATHERTON"/>
  <p:tag name="FILENAME" val="Stock slides 2024-25 v1.1.pptx"/>
</p:tagLst>
</file>

<file path=ppt/tags/tag28.xml><?xml version="1.0" encoding="utf-8"?>
<p:tagLst xmlns:a="http://schemas.openxmlformats.org/drawingml/2006/main" xmlns:r="http://schemas.openxmlformats.org/officeDocument/2006/relationships" xmlns:p="http://schemas.openxmlformats.org/presentationml/2006/main">
  <p:tag name="NAME21" val="224808411"/>
  <p:tag name="COMPSIGNOFFDATE" val="03-21-2024"/>
  <p:tag name="COMPSIGNEDOFFBY" val="W-MEECHAM"/>
  <p:tag name="LEGALSIGNOFFDATE" val="03-21-2024"/>
  <p:tag name="LEGALSIGNEDOFFBY" val="K-ATHERTON"/>
  <p:tag name="FILENAME" val="Stock slides 2024-25 v1.1.pptx"/>
  <p:tag name="COUNTRY-A" val="ENGLAND"/>
</p:tagLst>
</file>

<file path=ppt/tags/tag29.xml><?xml version="1.0" encoding="utf-8"?>
<p:tagLst xmlns:a="http://schemas.openxmlformats.org/drawingml/2006/main" xmlns:r="http://schemas.openxmlformats.org/officeDocument/2006/relationships" xmlns:p="http://schemas.openxmlformats.org/presentationml/2006/main">
  <p:tag name="NAME21" val="633080641"/>
  <p:tag name="COMPSIGNOFFDATE" val="03-21-2024"/>
  <p:tag name="COMPSIGNEDOFFBY" val="W-MEECHAM"/>
  <p:tag name="LEGALSIGNOFFDATE" val="03-21-2024"/>
  <p:tag name="LEGALSIGNEDOFFBY" val="K-ATHERTON"/>
  <p:tag name="FILENAME" val="Stock slides 2024-25 v1.1.pptx"/>
</p:tagLst>
</file>

<file path=ppt/tags/tag3.xml><?xml version="1.0" encoding="utf-8"?>
<p:tagLst xmlns:a="http://schemas.openxmlformats.org/drawingml/2006/main" xmlns:r="http://schemas.openxmlformats.org/officeDocument/2006/relationships" xmlns:p="http://schemas.openxmlformats.org/presentationml/2006/main">
  <p:tag name="NAME21" val="341377444"/>
</p:tagLst>
</file>

<file path=ppt/tags/tag30.xml><?xml version="1.0" encoding="utf-8"?>
<p:tagLst xmlns:a="http://schemas.openxmlformats.org/drawingml/2006/main" xmlns:r="http://schemas.openxmlformats.org/officeDocument/2006/relationships" xmlns:p="http://schemas.openxmlformats.org/presentationml/2006/main">
  <p:tag name="NAME21" val="731459337"/>
  <p:tag name="COMPSIGNOFFDATE" val="03-21-2024"/>
  <p:tag name="COMPSIGNEDOFFBY" val="W-MEECHAM"/>
  <p:tag name="LEGALSIGNOFFDATE" val="03-21-2024"/>
  <p:tag name="LEGALSIGNEDOFFBY" val="K-ATHERTON"/>
  <p:tag name="FILENAME" val="Stock slides 2024-25 v1.1.pptx"/>
</p:tagLst>
</file>

<file path=ppt/tags/tag31.xml><?xml version="1.0" encoding="utf-8"?>
<p:tagLst xmlns:a="http://schemas.openxmlformats.org/drawingml/2006/main" xmlns:r="http://schemas.openxmlformats.org/officeDocument/2006/relationships" xmlns:p="http://schemas.openxmlformats.org/presentationml/2006/main">
  <p:tag name="NAME21" val="447291012"/>
  <p:tag name="COMPSIGNOFFDATE" val="03-21-2024"/>
  <p:tag name="COMPSIGNEDOFFBY" val="W-MEECHAM"/>
  <p:tag name="LEGALSIGNOFFDATE" val="03-21-2024"/>
  <p:tag name="LEGALSIGNEDOFFBY" val="K-ATHERTON"/>
  <p:tag name="FILENAME" val="Stock slides 2024-25 v1.1.pptx"/>
</p:tagLst>
</file>

<file path=ppt/tags/tag32.xml><?xml version="1.0" encoding="utf-8"?>
<p:tagLst xmlns:a="http://schemas.openxmlformats.org/drawingml/2006/main" xmlns:r="http://schemas.openxmlformats.org/officeDocument/2006/relationships" xmlns:p="http://schemas.openxmlformats.org/presentationml/2006/main">
  <p:tag name="LEGALSIGNOFFDATE" val="01-09-2024"/>
  <p:tag name="LEGALSIGNEDOFFBY" val="O-BLUNDELL"/>
  <p:tag name="COMPSIGNOFFDATE" val="01-22-2024"/>
  <p:tag name="COMPSIGNEDOFFBY" val="W-MEECHAM"/>
</p:tagLst>
</file>

<file path=ppt/tags/tag33.xml><?xml version="1.0" encoding="utf-8"?>
<p:tagLst xmlns:a="http://schemas.openxmlformats.org/drawingml/2006/main" xmlns:r="http://schemas.openxmlformats.org/officeDocument/2006/relationships" xmlns:p="http://schemas.openxmlformats.org/presentationml/2006/main">
  <p:tag name="COMPSIGNOFFDATE" val="05-17-2024"/>
  <p:tag name="FILENAME" val="LSEG - family finances and LTC 160524 v1.1.pptx"/>
  <p:tag name="COMPSIGNEDOFFBY" val="K Atherton"/>
</p:tagLst>
</file>

<file path=ppt/tags/tag34.xml><?xml version="1.0" encoding="utf-8"?>
<p:tagLst xmlns:a="http://schemas.openxmlformats.org/drawingml/2006/main" xmlns:r="http://schemas.openxmlformats.org/officeDocument/2006/relationships" xmlns:p="http://schemas.openxmlformats.org/presentationml/2006/main">
  <p:tag name="NAME21" val="901328035"/>
  <p:tag name="COMPSIGNOFFDATE" val="03-21-2024"/>
  <p:tag name="COMPSIGNEDOFFBY" val="W-MEECHAM"/>
  <p:tag name="LEGALSIGNOFFDATE" val="03-21-2024"/>
  <p:tag name="LEGALSIGNEDOFFBY" val="K-ATHERTON"/>
  <p:tag name="FILENAME" val="Stock slides 2024-25 v1.1.pptx"/>
</p:tagLst>
</file>

<file path=ppt/tags/tag35.xml><?xml version="1.0" encoding="utf-8"?>
<p:tagLst xmlns:a="http://schemas.openxmlformats.org/drawingml/2006/main" xmlns:r="http://schemas.openxmlformats.org/officeDocument/2006/relationships" xmlns:p="http://schemas.openxmlformats.org/presentationml/2006/main">
  <p:tag name="NAME21" val="331168423"/>
  <p:tag name="COMPSIGNOFFDATE" val="03-21-2024"/>
  <p:tag name="COMPSIGNEDOFFBY" val="W-MEECHAM"/>
  <p:tag name="LEGALSIGNOFFDATE" val="03-21-2024"/>
  <p:tag name="LEGALSIGNEDOFFBY" val="K-ATHERTON"/>
  <p:tag name="FILENAME" val="Stock slides 2024-25 v1.1.pptx"/>
</p:tagLst>
</file>

<file path=ppt/tags/tag36.xml><?xml version="1.0" encoding="utf-8"?>
<p:tagLst xmlns:a="http://schemas.openxmlformats.org/drawingml/2006/main" xmlns:r="http://schemas.openxmlformats.org/officeDocument/2006/relationships" xmlns:p="http://schemas.openxmlformats.org/presentationml/2006/main">
  <p:tag name="NAME21" val="17963225"/>
  <p:tag name="COMPSIGNOFFDATE" val="03-21-2024"/>
  <p:tag name="COMPSIGNEDOFFBY" val="W-MEECHAM"/>
  <p:tag name="LEGALSIGNOFFDATE" val="03-21-2024"/>
  <p:tag name="LEGALSIGNEDOFFBY" val="K-ATHERTON"/>
  <p:tag name="FILENAME" val="Stock slides 2024-25 v1.1.pptx"/>
</p:tagLst>
</file>

<file path=ppt/tags/tag37.xml><?xml version="1.0" encoding="utf-8"?>
<p:tagLst xmlns:a="http://schemas.openxmlformats.org/drawingml/2006/main" xmlns:r="http://schemas.openxmlformats.org/officeDocument/2006/relationships" xmlns:p="http://schemas.openxmlformats.org/presentationml/2006/main">
  <p:tag name="NAME21" val="959845085"/>
  <p:tag name="COMPSIGNOFFDATE" val="03-21-2024"/>
  <p:tag name="COMPSIGNEDOFFBY" val="W-MEECHAM"/>
  <p:tag name="LEGALSIGNOFFDATE" val="03-21-2024"/>
  <p:tag name="LEGALSIGNEDOFFBY" val="K-ATHERTON"/>
  <p:tag name="FILENAME" val="Stock slides 2024-25 v1.1.pptx"/>
</p:tagLst>
</file>

<file path=ppt/tags/tag38.xml><?xml version="1.0" encoding="utf-8"?>
<p:tagLst xmlns:a="http://schemas.openxmlformats.org/drawingml/2006/main" xmlns:r="http://schemas.openxmlformats.org/officeDocument/2006/relationships" xmlns:p="http://schemas.openxmlformats.org/presentationml/2006/main">
  <p:tag name="NAME21" val="605319790"/>
  <p:tag name="COMPSIGNOFFDATE" val="08-21-2024"/>
  <p:tag name="FILENAME" val="Stock slides 2024-25 v1.1.pptx"/>
  <p:tag name="COMPSIGNEDOFFBY" val="J-BAKHSHI"/>
</p:tagLst>
</file>

<file path=ppt/tags/tag39.xml><?xml version="1.0" encoding="utf-8"?>
<p:tagLst xmlns:a="http://schemas.openxmlformats.org/drawingml/2006/main" xmlns:r="http://schemas.openxmlformats.org/officeDocument/2006/relationships" xmlns:p="http://schemas.openxmlformats.org/presentationml/2006/main">
  <p:tag name="NAME21" val="273593575"/>
</p:tagLst>
</file>

<file path=ppt/tags/tag4.xml><?xml version="1.0" encoding="utf-8"?>
<p:tagLst xmlns:a="http://schemas.openxmlformats.org/drawingml/2006/main" xmlns:r="http://schemas.openxmlformats.org/officeDocument/2006/relationships" xmlns:p="http://schemas.openxmlformats.org/presentationml/2006/main">
  <p:tag name="NAME21" val="27949402"/>
  <p:tag name="LEGALSIGNOFFDATE" val="03-01-2024"/>
  <p:tag name="LEGALSIGNEDOFFBY" val="K-ATHERTON"/>
  <p:tag name="COMPSIGNOFFDATE" val="03-01-2024"/>
  <p:tag name="COMPSIGNEDOFFBY" val="M-GILL"/>
  <p:tag name="FILENAME" val="Stock slides 2024-25 v1.1.pptx"/>
</p:tagLst>
</file>

<file path=ppt/tags/tag40.xml><?xml version="1.0" encoding="utf-8"?>
<p:tagLst xmlns:a="http://schemas.openxmlformats.org/drawingml/2006/main" xmlns:r="http://schemas.openxmlformats.org/officeDocument/2006/relationships" xmlns:p="http://schemas.openxmlformats.org/presentationml/2006/main">
  <p:tag name="NAME21" val="779311300"/>
  <p:tag name="LEGALSIGNOFFDATE" val="03-01-2024"/>
  <p:tag name="LEGALSIGNEDOFFBY" val="K-ATHERTON"/>
  <p:tag name="COMPSIGNOFFDATE" val="03-01-2024"/>
  <p:tag name="COMPSIGNEDOFFBY" val="M-GILL"/>
  <p:tag name="FILENAME" val="Stock slides 2024-25 v1.1.pptx"/>
</p:tagLst>
</file>

<file path=ppt/tags/tag41.xml><?xml version="1.0" encoding="utf-8"?>
<p:tagLst xmlns:a="http://schemas.openxmlformats.org/drawingml/2006/main" xmlns:r="http://schemas.openxmlformats.org/officeDocument/2006/relationships" xmlns:p="http://schemas.openxmlformats.org/presentationml/2006/main">
  <p:tag name="COMPSIGNOFFDATE" val="03-19-2024"/>
  <p:tag name="COMPSIGNEDOFFBY" val="P-OCONNOR"/>
  <p:tag name="LEGALSIGNOFFDATE" val="03-19-2024"/>
  <p:tag name="LEGALSIGNEDOFFBY" val="O-BLUNDELL"/>
</p:tagLst>
</file>

<file path=ppt/tags/tag42.xml><?xml version="1.0" encoding="utf-8"?>
<p:tagLst xmlns:a="http://schemas.openxmlformats.org/drawingml/2006/main" xmlns:r="http://schemas.openxmlformats.org/officeDocument/2006/relationships" xmlns:p="http://schemas.openxmlformats.org/presentationml/2006/main">
  <p:tag name="COMPSIGNOFFDATE" val="03-19-2024"/>
  <p:tag name="COMPSIGNEDOFFBY" val="P-OCONNOR"/>
  <p:tag name="LEGALSIGNOFFDATE" val="03-19-2024"/>
  <p:tag name="LEGALSIGNEDOFFBY" val="O-BLUNDELL"/>
</p:tagLst>
</file>

<file path=ppt/tags/tag43.xml><?xml version="1.0" encoding="utf-8"?>
<p:tagLst xmlns:a="http://schemas.openxmlformats.org/drawingml/2006/main" xmlns:r="http://schemas.openxmlformats.org/officeDocument/2006/relationships" xmlns:p="http://schemas.openxmlformats.org/presentationml/2006/main">
  <p:tag name="COMPSIGNOFFDATE" val="05-17-2024"/>
  <p:tag name="FILENAME" val="LSEG - family finances and LTC 160524 v1.1.pptx"/>
  <p:tag name="COMPSIGNEDOFFBY" val="K Atherton"/>
</p:tagLst>
</file>

<file path=ppt/tags/tag44.xml><?xml version="1.0" encoding="utf-8"?>
<p:tagLst xmlns:a="http://schemas.openxmlformats.org/drawingml/2006/main" xmlns:r="http://schemas.openxmlformats.org/officeDocument/2006/relationships" xmlns:p="http://schemas.openxmlformats.org/presentationml/2006/main">
  <p:tag name="COMPSIGNOFFDATE" val="05-17-2024"/>
  <p:tag name="FILENAME" val="LSEG - family finances and LTC 160524 v1.1.pptx"/>
  <p:tag name="COMPSIGNEDOFFBY" val="K Atherton"/>
</p:tagLst>
</file>

<file path=ppt/tags/tag45.xml><?xml version="1.0" encoding="utf-8"?>
<p:tagLst xmlns:a="http://schemas.openxmlformats.org/drawingml/2006/main" xmlns:r="http://schemas.openxmlformats.org/officeDocument/2006/relationships" xmlns:p="http://schemas.openxmlformats.org/presentationml/2006/main">
  <p:tag name="NAME21" val="282334458"/>
  <p:tag name="COMPSIGNOFFDATE" val="03-20-2024"/>
  <p:tag name="COMPSIGNEDOFFBY" val="W-MEECHAM"/>
  <p:tag name="LEGALSIGNOFFDATE" val="03-20-2024"/>
  <p:tag name="LEGALSIGNEDOFFBY" val="K-ATHERTON"/>
  <p:tag name="FILENAME" val="Stock slides 2024-25 v1.1.pptx"/>
</p:tagLst>
</file>

<file path=ppt/tags/tag46.xml><?xml version="1.0" encoding="utf-8"?>
<p:tagLst xmlns:a="http://schemas.openxmlformats.org/drawingml/2006/main" xmlns:r="http://schemas.openxmlformats.org/officeDocument/2006/relationships" xmlns:p="http://schemas.openxmlformats.org/presentationml/2006/main">
  <p:tag name="LEGALSIGNOFFDATE" val="01-09-2024"/>
  <p:tag name="LEGALSIGNEDOFFBY" val="O-BLUNDELL"/>
  <p:tag name="COMPSIGNOFFDATE" val="01-22-2024"/>
  <p:tag name="COMPSIGNEDOFFBY" val="W-MEECHAM"/>
</p:tagLst>
</file>

<file path=ppt/tags/tag47.xml><?xml version="1.0" encoding="utf-8"?>
<p:tagLst xmlns:a="http://schemas.openxmlformats.org/drawingml/2006/main" xmlns:r="http://schemas.openxmlformats.org/officeDocument/2006/relationships" xmlns:p="http://schemas.openxmlformats.org/presentationml/2006/main">
  <p:tag name="NAME21" val="759533470"/>
</p:tagLst>
</file>

<file path=ppt/tags/tag48.xml><?xml version="1.0" encoding="utf-8"?>
<p:tagLst xmlns:a="http://schemas.openxmlformats.org/drawingml/2006/main" xmlns:r="http://schemas.openxmlformats.org/officeDocument/2006/relationships" xmlns:p="http://schemas.openxmlformats.org/presentationml/2006/main">
  <p:tag name="NAME21" val="211146986"/>
</p:tagLst>
</file>

<file path=ppt/tags/tag49.xml><?xml version="1.0" encoding="utf-8"?>
<p:tagLst xmlns:a="http://schemas.openxmlformats.org/drawingml/2006/main" xmlns:r="http://schemas.openxmlformats.org/officeDocument/2006/relationships" xmlns:p="http://schemas.openxmlformats.org/presentationml/2006/main">
  <p:tag name="NAME21" val="180650109"/>
  <p:tag name="SELECTED" val="YES"/>
</p:tagLst>
</file>

<file path=ppt/tags/tag5.xml><?xml version="1.0" encoding="utf-8"?>
<p:tagLst xmlns:a="http://schemas.openxmlformats.org/drawingml/2006/main" xmlns:r="http://schemas.openxmlformats.org/officeDocument/2006/relationships" xmlns:p="http://schemas.openxmlformats.org/presentationml/2006/main">
  <p:tag name="LEGALSIGNOFFDATE" val="01-09-2024"/>
  <p:tag name="LEGALSIGNEDOFFBY" val="O-BLUNDELL"/>
  <p:tag name="COMPSIGNOFFDATE" val="01-22-2024"/>
  <p:tag name="COMPSIGNEDOFFBY" val="W-MEECHAM"/>
</p:tagLst>
</file>

<file path=ppt/tags/tag50.xml><?xml version="1.0" encoding="utf-8"?>
<p:tagLst xmlns:a="http://schemas.openxmlformats.org/drawingml/2006/main" xmlns:r="http://schemas.openxmlformats.org/officeDocument/2006/relationships" xmlns:p="http://schemas.openxmlformats.org/presentationml/2006/main">
  <p:tag name="LEGALSIGNOFFDATE" val="01-09-2024"/>
  <p:tag name="LEGALSIGNEDOFFBY" val="O-BLUNDELL"/>
  <p:tag name="COMPSIGNOFFDATE" val="01-22-2024"/>
  <p:tag name="COMPSIGNEDOFFBY" val="W-MEECHAM"/>
</p:tagLst>
</file>

<file path=ppt/tags/tag51.xml><?xml version="1.0" encoding="utf-8"?>
<p:tagLst xmlns:a="http://schemas.openxmlformats.org/drawingml/2006/main" xmlns:r="http://schemas.openxmlformats.org/officeDocument/2006/relationships" xmlns:p="http://schemas.openxmlformats.org/presentationml/2006/main">
  <p:tag name="LEGALSIGNOFFDATE" val="01-09-2024"/>
  <p:tag name="LEGALSIGNEDOFFBY" val="O-BLUNDELL"/>
  <p:tag name="COMPSIGNOFFDATE" val="01-22-2024"/>
  <p:tag name="COMPSIGNEDOFFBY" val="W-MEECHAM"/>
</p:tagLst>
</file>

<file path=ppt/tags/tag52.xml><?xml version="1.0" encoding="utf-8"?>
<p:tagLst xmlns:a="http://schemas.openxmlformats.org/drawingml/2006/main" xmlns:r="http://schemas.openxmlformats.org/officeDocument/2006/relationships" xmlns:p="http://schemas.openxmlformats.org/presentationml/2006/main">
  <p:tag name="NAME21" val="252395834"/>
  <p:tag name="COMPSIGNOFFDATE" val="03-21-2024"/>
  <p:tag name="COMPSIGNEDOFFBY" val="W-MEECHAM"/>
  <p:tag name="LEGALSIGNOFFDATE" val="03-21-2024"/>
  <p:tag name="LEGALSIGNEDOFFBY" val="K-ATHERTON"/>
  <p:tag name="FILENAME" val="Stock slides 2024-25 v1.1.pptx"/>
</p:tagLst>
</file>

<file path=ppt/tags/tag53.xml><?xml version="1.0" encoding="utf-8"?>
<p:tagLst xmlns:a="http://schemas.openxmlformats.org/drawingml/2006/main" xmlns:r="http://schemas.openxmlformats.org/officeDocument/2006/relationships" xmlns:p="http://schemas.openxmlformats.org/presentationml/2006/main">
  <p:tag name="NAME21" val="141862785"/>
  <p:tag name="COMPSIGNOFFDATE" val="03-21-2024"/>
  <p:tag name="COMPSIGNEDOFFBY" val="W-MEECHAM"/>
  <p:tag name="LEGALSIGNOFFDATE" val="03-21-2024"/>
  <p:tag name="LEGALSIGNEDOFFBY" val="K-ATHERTON"/>
  <p:tag name="FILENAME" val="Stock slides 2024-25 v1.1.pptx"/>
</p:tagLst>
</file>

<file path=ppt/tags/tag54.xml><?xml version="1.0" encoding="utf-8"?>
<p:tagLst xmlns:a="http://schemas.openxmlformats.org/drawingml/2006/main" xmlns:r="http://schemas.openxmlformats.org/officeDocument/2006/relationships" xmlns:p="http://schemas.openxmlformats.org/presentationml/2006/main">
  <p:tag name="NAME21" val="881862975"/>
  <p:tag name="UPDATE" val="MARKER"/>
</p:tagLst>
</file>

<file path=ppt/tags/tag55.xml><?xml version="1.0" encoding="utf-8"?>
<p:tagLst xmlns:a="http://schemas.openxmlformats.org/drawingml/2006/main" xmlns:r="http://schemas.openxmlformats.org/officeDocument/2006/relationships" xmlns:p="http://schemas.openxmlformats.org/presentationml/2006/main">
  <p:tag name="NAME21" val="156297902"/>
  <p:tag name="COMPSIGNOFFDATE" val="03-21-2024"/>
  <p:tag name="COMPSIGNEDOFFBY" val="W-MEECHAM"/>
  <p:tag name="LEGALSIGNOFFDATE" val="03-21-2024"/>
  <p:tag name="LEGALSIGNEDOFFBY" val="K-ATHERTON"/>
  <p:tag name="FILENAME" val="Stock slides 2024-25 v1.1.pptx"/>
</p:tagLst>
</file>

<file path=ppt/tags/tag6.xml><?xml version="1.0" encoding="utf-8"?>
<p:tagLst xmlns:a="http://schemas.openxmlformats.org/drawingml/2006/main" xmlns:r="http://schemas.openxmlformats.org/officeDocument/2006/relationships" xmlns:p="http://schemas.openxmlformats.org/presentationml/2006/main">
  <p:tag name="COMPSIGNOFFDATE" val="05-17-2024"/>
  <p:tag name="FILENAME" val="LSEG - family finances and LTC 160524 v1.1.pptx"/>
  <p:tag name="COMPSIGNEDOFFBY" val="K Atherton"/>
</p:tagLst>
</file>

<file path=ppt/tags/tag7.xml><?xml version="1.0" encoding="utf-8"?>
<p:tagLst xmlns:a="http://schemas.openxmlformats.org/drawingml/2006/main" xmlns:r="http://schemas.openxmlformats.org/officeDocument/2006/relationships" xmlns:p="http://schemas.openxmlformats.org/presentationml/2006/main">
  <p:tag name="NAME21" val="636988732"/>
  <p:tag name="COMPSIGNOFFDATE" val="03-21-2024"/>
  <p:tag name="COMPSIGNEDOFFBY" val="W-MEECHAM"/>
  <p:tag name="LEGALSIGNOFFDATE" val="03-21-2024"/>
  <p:tag name="LEGALSIGNEDOFFBY" val="K-ATHERTON"/>
  <p:tag name="FILENAME" val="Stock slides 2024-25 v1.1.pptx"/>
</p:tagLst>
</file>

<file path=ppt/tags/tag8.xml><?xml version="1.0" encoding="utf-8"?>
<p:tagLst xmlns:a="http://schemas.openxmlformats.org/drawingml/2006/main" xmlns:r="http://schemas.openxmlformats.org/officeDocument/2006/relationships" xmlns:p="http://schemas.openxmlformats.org/presentationml/2006/main">
  <p:tag name="COMPSIGNOFFDATE" val="05-17-2024"/>
  <p:tag name="FILENAME" val="LSEG - family finances and LTC 160524 v1.1.pptx"/>
  <p:tag name="COMPSIGNEDOFFBY" val="K Atherton"/>
</p:tagLst>
</file>

<file path=ppt/tags/tag9.xml><?xml version="1.0" encoding="utf-8"?>
<p:tagLst xmlns:a="http://schemas.openxmlformats.org/drawingml/2006/main" xmlns:r="http://schemas.openxmlformats.org/officeDocument/2006/relationships" xmlns:p="http://schemas.openxmlformats.org/presentationml/2006/main">
  <p:tag name="LEGALSIGNOFFDATE" val="01-09-2024"/>
  <p:tag name="LEGALSIGNEDOFFBY" val="O-BLUNDELL"/>
  <p:tag name="COMPSIGNOFFDATE" val="01-22-2024"/>
  <p:tag name="COMPSIGNEDOFFBY" val="W-MEECHAM"/>
</p:tagLst>
</file>

<file path=ppt/theme/theme1.xml><?xml version="1.0" encoding="utf-8"?>
<a:theme xmlns:a="http://schemas.openxmlformats.org/drawingml/2006/main" name="wawnewbrand">
  <a:themeElements>
    <a:clrScheme name="WAW v3">
      <a:dk1>
        <a:srgbClr val="1B1B1B"/>
      </a:dk1>
      <a:lt1>
        <a:srgbClr val="FFFFFF"/>
      </a:lt1>
      <a:dk2>
        <a:srgbClr val="391C66"/>
      </a:dk2>
      <a:lt2>
        <a:srgbClr val="FFFFFF"/>
      </a:lt2>
      <a:accent1>
        <a:srgbClr val="EF882B"/>
      </a:accent1>
      <a:accent2>
        <a:srgbClr val="0076BE"/>
      </a:accent2>
      <a:accent3>
        <a:srgbClr val="5DD6F9"/>
      </a:accent3>
      <a:accent4>
        <a:srgbClr val="E9E5DA"/>
      </a:accent4>
      <a:accent5>
        <a:srgbClr val="91BF67"/>
      </a:accent5>
      <a:accent6>
        <a:srgbClr val="F24979"/>
      </a:accent6>
      <a:hlink>
        <a:srgbClr val="7A64CC"/>
      </a:hlink>
      <a:folHlink>
        <a:srgbClr val="13625A"/>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wnewbrand" id="{2392DF09-CD79-4CF9-AD47-17986513314E}" vid="{0109C4CE-4A8E-4951-BE6E-BB8FC259B5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ffinity Connect">
    <a:dk1>
      <a:srgbClr val="111111"/>
    </a:dk1>
    <a:lt1>
      <a:srgbClr val="FFFFFF"/>
    </a:lt1>
    <a:dk2>
      <a:srgbClr val="111111"/>
    </a:dk2>
    <a:lt2>
      <a:srgbClr val="FFFFFF"/>
    </a:lt2>
    <a:accent1>
      <a:srgbClr val="651D32"/>
    </a:accent1>
    <a:accent2>
      <a:srgbClr val="7B6469"/>
    </a:accent2>
    <a:accent3>
      <a:srgbClr val="B7B09C"/>
    </a:accent3>
    <a:accent4>
      <a:srgbClr val="75787B"/>
    </a:accent4>
    <a:accent5>
      <a:srgbClr val="97999B"/>
    </a:accent5>
    <a:accent6>
      <a:srgbClr val="F1E6B2"/>
    </a:accent6>
    <a:hlink>
      <a:srgbClr val="003672"/>
    </a:hlink>
    <a:folHlink>
      <a:srgbClr val="D0D0CE"/>
    </a:folHlink>
  </a:clrScheme>
  <a:fontScheme name="WaW">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wawnewbrand</Template>
  <TotalTime>1344</TotalTime>
  <Words>4554</Words>
  <Application>Microsoft Office PowerPoint</Application>
  <PresentationFormat>Widescreen</PresentationFormat>
  <Paragraphs>697</Paragraphs>
  <Slides>55</Slides>
  <Notes>46</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Agency FB</vt:lpstr>
      <vt:lpstr>Aptos</vt:lpstr>
      <vt:lpstr>Aptos Display</vt:lpstr>
      <vt:lpstr>Arial</vt:lpstr>
      <vt:lpstr>Bierstadt</vt:lpstr>
      <vt:lpstr>Calibri</vt:lpstr>
      <vt:lpstr>Lato Light</vt:lpstr>
      <vt:lpstr>Meta</vt:lpstr>
      <vt:lpstr>MV Boli</vt:lpstr>
      <vt:lpstr>Poppins</vt:lpstr>
      <vt:lpstr>ヒラギノ角ゴ Pro W3</vt:lpstr>
      <vt:lpstr>wawnewbrand</vt:lpstr>
      <vt:lpstr>Welcome to: family finances</vt:lpstr>
      <vt:lpstr>PowerPoint Presentation</vt:lpstr>
      <vt:lpstr>About us</vt:lpstr>
      <vt:lpstr>PowerPoint Presentation</vt:lpstr>
      <vt:lpstr>PowerPoint Presentation</vt:lpstr>
      <vt:lpstr>Creating a budget plan</vt:lpstr>
      <vt:lpstr>Budgeting – 4 steps</vt:lpstr>
      <vt:lpstr>Your assets and costs</vt:lpstr>
      <vt:lpstr>Raising a young family – how your costs may change</vt:lpstr>
      <vt:lpstr>PowerPoint Presentation</vt:lpstr>
      <vt:lpstr>PowerPoint Presentation</vt:lpstr>
      <vt:lpstr>PowerPoint Presentation</vt:lpstr>
      <vt:lpstr>PowerPoint Presentation</vt:lpstr>
      <vt:lpstr>Managing finances with a young family</vt:lpstr>
      <vt:lpstr>PowerPoint Presentation</vt:lpstr>
      <vt:lpstr>PowerPoint Presentation</vt:lpstr>
      <vt:lpstr>PowerPoint Presentation</vt:lpstr>
      <vt:lpstr>Saving for your child’s future</vt:lpstr>
      <vt:lpstr>Spending horizon</vt:lpstr>
      <vt:lpstr>PowerPoint Presentation</vt:lpstr>
      <vt:lpstr>Junior ISA (JISA)</vt:lpstr>
      <vt:lpstr>Long term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Are you entitled to any benefits?</vt:lpstr>
      <vt:lpstr>PowerPoint Presentation</vt:lpstr>
      <vt:lpstr>Saving for your financial future</vt:lpstr>
      <vt:lpstr>Saving for your future</vt:lpstr>
      <vt:lpstr>Creating an emergency fund</vt:lpstr>
      <vt:lpstr>Creating an emergency fund</vt:lpstr>
      <vt:lpstr>Creating an emergency fund</vt:lpstr>
      <vt:lpstr>Creating an emergency fund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lpstr>Useful contacts &amp; resources</vt:lpstr>
      <vt:lpstr>PowerPoint Presentation</vt:lpstr>
      <vt:lpstr>PowerPoint Presentation</vt:lpstr>
      <vt:lpstr>PowerPoint Presentation</vt:lpstr>
      <vt:lpstr>PowerPoint Presentation</vt:lpstr>
    </vt:vector>
  </TitlesOfParts>
  <Company>Wealth At 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profile</dc:creator>
  <cp:lastModifiedBy>Russell Johnson</cp:lastModifiedBy>
  <cp:revision>1193</cp:revision>
  <cp:lastPrinted>2012-09-24T09:28:16Z</cp:lastPrinted>
  <dcterms:created xsi:type="dcterms:W3CDTF">2012-09-21T13:36:17Z</dcterms:created>
  <dcterms:modified xsi:type="dcterms:W3CDTF">2026-06-05T20:49:19Z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